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6" r:id="rId10"/>
    <p:sldId id="263" r:id="rId11"/>
    <p:sldId id="264" r:id="rId12"/>
    <p:sldId id="270" r:id="rId13"/>
    <p:sldId id="265" r:id="rId14"/>
    <p:sldId id="269" r:id="rId1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B2A428-B744-41E0-80F4-B1614370760F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CO"/>
        </a:p>
      </dgm:t>
    </dgm:pt>
    <dgm:pt modelId="{B4CE1C92-92FE-4F7A-B9EF-289125653998}">
      <dgm:prSet phldrT="[Texto]" custT="1"/>
      <dgm:spPr/>
      <dgm:t>
        <a:bodyPr/>
        <a:lstStyle/>
        <a:p>
          <a:r>
            <a:rPr lang="es-CO" sz="1200" dirty="0" smtClean="0"/>
            <a:t>Observación directa e indirecta </a:t>
          </a:r>
          <a:endParaRPr lang="es-CO" sz="1200" dirty="0"/>
        </a:p>
      </dgm:t>
    </dgm:pt>
    <dgm:pt modelId="{D8033778-12EB-492E-81C9-11AE77AC14E9}" type="parTrans" cxnId="{A755B85F-AC06-4D54-8117-E91AD0B98A3C}">
      <dgm:prSet/>
      <dgm:spPr/>
      <dgm:t>
        <a:bodyPr/>
        <a:lstStyle/>
        <a:p>
          <a:endParaRPr lang="es-CO"/>
        </a:p>
      </dgm:t>
    </dgm:pt>
    <dgm:pt modelId="{F3B1C1A5-A464-4528-B1F6-7234DE7A13A9}" type="sibTrans" cxnId="{A755B85F-AC06-4D54-8117-E91AD0B98A3C}">
      <dgm:prSet/>
      <dgm:spPr/>
      <dgm:t>
        <a:bodyPr/>
        <a:lstStyle/>
        <a:p>
          <a:endParaRPr lang="es-CO"/>
        </a:p>
      </dgm:t>
    </dgm:pt>
    <dgm:pt modelId="{A4B8A1DE-AB81-441E-B0AA-8AF90C21C101}">
      <dgm:prSet phldrT="[Texto]" custT="1"/>
      <dgm:spPr/>
      <dgm:t>
        <a:bodyPr/>
        <a:lstStyle/>
        <a:p>
          <a:r>
            <a:rPr lang="es-CO" sz="1200" dirty="0" smtClean="0"/>
            <a:t>Talleres Reflexivos y talleres creativos </a:t>
          </a:r>
          <a:endParaRPr lang="es-CO" sz="1200" dirty="0"/>
        </a:p>
      </dgm:t>
    </dgm:pt>
    <dgm:pt modelId="{02B29C4A-E0D9-4F06-BC97-F083C7A5A288}" type="parTrans" cxnId="{BACEF466-02A2-4A81-A477-0B5F60E1D642}">
      <dgm:prSet/>
      <dgm:spPr/>
      <dgm:t>
        <a:bodyPr/>
        <a:lstStyle/>
        <a:p>
          <a:endParaRPr lang="es-CO"/>
        </a:p>
      </dgm:t>
    </dgm:pt>
    <dgm:pt modelId="{BB267A79-CCC8-4F5B-AD26-584DCD8B0C37}" type="sibTrans" cxnId="{BACEF466-02A2-4A81-A477-0B5F60E1D642}">
      <dgm:prSet/>
      <dgm:spPr/>
      <dgm:t>
        <a:bodyPr/>
        <a:lstStyle/>
        <a:p>
          <a:endParaRPr lang="es-CO"/>
        </a:p>
      </dgm:t>
    </dgm:pt>
    <dgm:pt modelId="{E6C5BDE2-47D9-4D15-BDC9-9E238F2A6D99}">
      <dgm:prSet phldrT="[Texto]" custT="1"/>
      <dgm:spPr/>
      <dgm:t>
        <a:bodyPr/>
        <a:lstStyle/>
        <a:p>
          <a:r>
            <a:rPr lang="es-CO" sz="1200" dirty="0" smtClean="0"/>
            <a:t>Encuestas </a:t>
          </a:r>
          <a:endParaRPr lang="es-CO" sz="1200" dirty="0"/>
        </a:p>
      </dgm:t>
    </dgm:pt>
    <dgm:pt modelId="{30F74B7C-CC07-4E0D-9EE0-B2CF90285A5D}" type="parTrans" cxnId="{F78A68AC-6ED6-4784-933F-9ABEA943D935}">
      <dgm:prSet/>
      <dgm:spPr/>
      <dgm:t>
        <a:bodyPr/>
        <a:lstStyle/>
        <a:p>
          <a:endParaRPr lang="es-CO"/>
        </a:p>
      </dgm:t>
    </dgm:pt>
    <dgm:pt modelId="{B29D528C-2419-415E-9BAA-8A92777B787C}" type="sibTrans" cxnId="{F78A68AC-6ED6-4784-933F-9ABEA943D935}">
      <dgm:prSet/>
      <dgm:spPr/>
      <dgm:t>
        <a:bodyPr/>
        <a:lstStyle/>
        <a:p>
          <a:endParaRPr lang="es-CO"/>
        </a:p>
      </dgm:t>
    </dgm:pt>
    <dgm:pt modelId="{1CF59DF3-8D16-46A0-924A-3D30C123DCBF}" type="pres">
      <dgm:prSet presAssocID="{20B2A428-B744-41E0-80F4-B1614370760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C2B8ED15-955B-4DC2-933E-D394BC19AB39}" type="pres">
      <dgm:prSet presAssocID="{B4CE1C92-92FE-4F7A-B9EF-289125653998}" presName="Accent1" presStyleCnt="0"/>
      <dgm:spPr/>
    </dgm:pt>
    <dgm:pt modelId="{F002EE86-3868-46F4-8703-7F13DDFACF6E}" type="pres">
      <dgm:prSet presAssocID="{B4CE1C92-92FE-4F7A-B9EF-289125653998}" presName="Accent" presStyleLbl="node1" presStyleIdx="0" presStyleCnt="3" custScaleX="79332" custScaleY="88097" custLinFactNeighborX="3519" custLinFactNeighborY="-1853"/>
      <dgm:spPr/>
    </dgm:pt>
    <dgm:pt modelId="{F896545E-E886-4CC8-BF59-444ADBBA4B85}" type="pres">
      <dgm:prSet presAssocID="{B4CE1C92-92FE-4F7A-B9EF-289125653998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360289D-6D90-438E-B52F-C209EF0BA0E5}" type="pres">
      <dgm:prSet presAssocID="{A4B8A1DE-AB81-441E-B0AA-8AF90C21C101}" presName="Accent2" presStyleCnt="0"/>
      <dgm:spPr/>
    </dgm:pt>
    <dgm:pt modelId="{9F5BB370-538D-4796-A336-90082F0054FD}" type="pres">
      <dgm:prSet presAssocID="{A4B8A1DE-AB81-441E-B0AA-8AF90C21C101}" presName="Accent" presStyleLbl="node1" presStyleIdx="1" presStyleCnt="3" custScaleX="85833" custScaleY="88037" custLinFactNeighborX="-33936" custLinFactNeighborY="-1335"/>
      <dgm:spPr/>
    </dgm:pt>
    <dgm:pt modelId="{BCE66B77-8E74-47D3-A0F0-146E113D591D}" type="pres">
      <dgm:prSet presAssocID="{A4B8A1DE-AB81-441E-B0AA-8AF90C21C101}" presName="Parent2" presStyleLbl="revTx" presStyleIdx="1" presStyleCnt="3" custScaleX="87920" custScaleY="147928" custLinFactNeighborX="-56581" custLinFactNeighborY="-14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D50253-E748-4C58-9C72-263D414B64C1}" type="pres">
      <dgm:prSet presAssocID="{E6C5BDE2-47D9-4D15-BDC9-9E238F2A6D99}" presName="Accent3" presStyleCnt="0"/>
      <dgm:spPr/>
    </dgm:pt>
    <dgm:pt modelId="{B1F5709C-E9E1-4FD9-B02E-96DD591DDD2C}" type="pres">
      <dgm:prSet presAssocID="{E6C5BDE2-47D9-4D15-BDC9-9E238F2A6D99}" presName="Accent" presStyleLbl="nod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O"/>
        </a:p>
      </dgm:t>
    </dgm:pt>
    <dgm:pt modelId="{E04BA2D0-700A-48FE-8D1F-1D4BD9026A2B}" type="pres">
      <dgm:prSet presAssocID="{E6C5BDE2-47D9-4D15-BDC9-9E238F2A6D9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755B85F-AC06-4D54-8117-E91AD0B98A3C}" srcId="{20B2A428-B744-41E0-80F4-B1614370760F}" destId="{B4CE1C92-92FE-4F7A-B9EF-289125653998}" srcOrd="0" destOrd="0" parTransId="{D8033778-12EB-492E-81C9-11AE77AC14E9}" sibTransId="{F3B1C1A5-A464-4528-B1F6-7234DE7A13A9}"/>
    <dgm:cxn modelId="{F1D6D544-6D6D-4FDA-A600-0E0C0B270ECB}" type="presOf" srcId="{20B2A428-B744-41E0-80F4-B1614370760F}" destId="{1CF59DF3-8D16-46A0-924A-3D30C123DCBF}" srcOrd="0" destOrd="0" presId="urn:microsoft.com/office/officeart/2009/layout/CircleArrowProcess"/>
    <dgm:cxn modelId="{F78A68AC-6ED6-4784-933F-9ABEA943D935}" srcId="{20B2A428-B744-41E0-80F4-B1614370760F}" destId="{E6C5BDE2-47D9-4D15-BDC9-9E238F2A6D99}" srcOrd="2" destOrd="0" parTransId="{30F74B7C-CC07-4E0D-9EE0-B2CF90285A5D}" sibTransId="{B29D528C-2419-415E-9BAA-8A92777B787C}"/>
    <dgm:cxn modelId="{47F21B62-9F4B-4C52-9539-CD4A12C6CC17}" type="presOf" srcId="{E6C5BDE2-47D9-4D15-BDC9-9E238F2A6D99}" destId="{E04BA2D0-700A-48FE-8D1F-1D4BD9026A2B}" srcOrd="0" destOrd="0" presId="urn:microsoft.com/office/officeart/2009/layout/CircleArrowProcess"/>
    <dgm:cxn modelId="{BACEF466-02A2-4A81-A477-0B5F60E1D642}" srcId="{20B2A428-B744-41E0-80F4-B1614370760F}" destId="{A4B8A1DE-AB81-441E-B0AA-8AF90C21C101}" srcOrd="1" destOrd="0" parTransId="{02B29C4A-E0D9-4F06-BC97-F083C7A5A288}" sibTransId="{BB267A79-CCC8-4F5B-AD26-584DCD8B0C37}"/>
    <dgm:cxn modelId="{AD6326DA-BABE-42B4-A806-C1B2F40F6F0D}" type="presOf" srcId="{B4CE1C92-92FE-4F7A-B9EF-289125653998}" destId="{F896545E-E886-4CC8-BF59-444ADBBA4B85}" srcOrd="0" destOrd="0" presId="urn:microsoft.com/office/officeart/2009/layout/CircleArrowProcess"/>
    <dgm:cxn modelId="{30CCBA6D-78ED-4541-BB72-FC72DA749541}" type="presOf" srcId="{A4B8A1DE-AB81-441E-B0AA-8AF90C21C101}" destId="{BCE66B77-8E74-47D3-A0F0-146E113D591D}" srcOrd="0" destOrd="0" presId="urn:microsoft.com/office/officeart/2009/layout/CircleArrowProcess"/>
    <dgm:cxn modelId="{53FB2002-905E-4A57-A8F4-6F82977DBAFE}" type="presParOf" srcId="{1CF59DF3-8D16-46A0-924A-3D30C123DCBF}" destId="{C2B8ED15-955B-4DC2-933E-D394BC19AB39}" srcOrd="0" destOrd="0" presId="urn:microsoft.com/office/officeart/2009/layout/CircleArrowProcess"/>
    <dgm:cxn modelId="{C9E449F8-D44D-497C-9170-E0A791D24A45}" type="presParOf" srcId="{C2B8ED15-955B-4DC2-933E-D394BC19AB39}" destId="{F002EE86-3868-46F4-8703-7F13DDFACF6E}" srcOrd="0" destOrd="0" presId="urn:microsoft.com/office/officeart/2009/layout/CircleArrowProcess"/>
    <dgm:cxn modelId="{AA0CF141-44D1-40EA-A675-5DB015F97411}" type="presParOf" srcId="{1CF59DF3-8D16-46A0-924A-3D30C123DCBF}" destId="{F896545E-E886-4CC8-BF59-444ADBBA4B85}" srcOrd="1" destOrd="0" presId="urn:microsoft.com/office/officeart/2009/layout/CircleArrowProcess"/>
    <dgm:cxn modelId="{7BEE8E80-253B-4F85-905D-B814CC627DD2}" type="presParOf" srcId="{1CF59DF3-8D16-46A0-924A-3D30C123DCBF}" destId="{F360289D-6D90-438E-B52F-C209EF0BA0E5}" srcOrd="2" destOrd="0" presId="urn:microsoft.com/office/officeart/2009/layout/CircleArrowProcess"/>
    <dgm:cxn modelId="{6142C2E8-D08C-4D63-805A-444B54218962}" type="presParOf" srcId="{F360289D-6D90-438E-B52F-C209EF0BA0E5}" destId="{9F5BB370-538D-4796-A336-90082F0054FD}" srcOrd="0" destOrd="0" presId="urn:microsoft.com/office/officeart/2009/layout/CircleArrowProcess"/>
    <dgm:cxn modelId="{094FB1C6-1AF3-4C6D-BA0C-33D10488B559}" type="presParOf" srcId="{1CF59DF3-8D16-46A0-924A-3D30C123DCBF}" destId="{BCE66B77-8E74-47D3-A0F0-146E113D591D}" srcOrd="3" destOrd="0" presId="urn:microsoft.com/office/officeart/2009/layout/CircleArrowProcess"/>
    <dgm:cxn modelId="{9B4965CB-4D6B-4A67-8967-679F0CB7AF38}" type="presParOf" srcId="{1CF59DF3-8D16-46A0-924A-3D30C123DCBF}" destId="{1AD50253-E748-4C58-9C72-263D414B64C1}" srcOrd="4" destOrd="0" presId="urn:microsoft.com/office/officeart/2009/layout/CircleArrowProcess"/>
    <dgm:cxn modelId="{6AE89637-A184-4094-8C53-0CEC35C8E367}" type="presParOf" srcId="{1AD50253-E748-4C58-9C72-263D414B64C1}" destId="{B1F5709C-E9E1-4FD9-B02E-96DD591DDD2C}" srcOrd="0" destOrd="0" presId="urn:microsoft.com/office/officeart/2009/layout/CircleArrowProcess"/>
    <dgm:cxn modelId="{6790E4BD-EEBB-41B4-83C6-D221D175EC74}" type="presParOf" srcId="{1CF59DF3-8D16-46A0-924A-3D30C123DCBF}" destId="{E04BA2D0-700A-48FE-8D1F-1D4BD9026A2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02EE86-3868-46F4-8703-7F13DDFACF6E}">
      <dsp:nvSpPr>
        <dsp:cNvPr id="0" name=""/>
        <dsp:cNvSpPr/>
      </dsp:nvSpPr>
      <dsp:spPr>
        <a:xfrm>
          <a:off x="2047556" y="19663"/>
          <a:ext cx="1389179" cy="154289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6545E-E886-4CC8-BF59-444ADBBA4B85}">
      <dsp:nvSpPr>
        <dsp:cNvPr id="0" name=""/>
        <dsp:cNvSpPr/>
      </dsp:nvSpPr>
      <dsp:spPr>
        <a:xfrm>
          <a:off x="2192026" y="580178"/>
          <a:ext cx="973050" cy="486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Observación directa e indirecta </a:t>
          </a:r>
          <a:endParaRPr lang="es-CO" sz="1200" kern="1200" dirty="0"/>
        </a:p>
      </dsp:txBody>
      <dsp:txXfrm>
        <a:off x="2192026" y="580178"/>
        <a:ext cx="973050" cy="486408"/>
      </dsp:txXfrm>
    </dsp:sp>
    <dsp:sp modelId="{9F5BB370-538D-4796-A336-90082F0054FD}">
      <dsp:nvSpPr>
        <dsp:cNvPr id="0" name=""/>
        <dsp:cNvSpPr/>
      </dsp:nvSpPr>
      <dsp:spPr>
        <a:xfrm>
          <a:off x="848403" y="1035548"/>
          <a:ext cx="1503018" cy="154184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66B77-8E74-47D3-A0F0-146E113D591D}">
      <dsp:nvSpPr>
        <dsp:cNvPr id="0" name=""/>
        <dsp:cNvSpPr/>
      </dsp:nvSpPr>
      <dsp:spPr>
        <a:xfrm>
          <a:off x="1215849" y="1468603"/>
          <a:ext cx="855505" cy="719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Talleres Reflexivos y talleres creativos </a:t>
          </a:r>
          <a:endParaRPr lang="es-CO" sz="1200" kern="1200" dirty="0"/>
        </a:p>
      </dsp:txBody>
      <dsp:txXfrm>
        <a:off x="1215849" y="1468603"/>
        <a:ext cx="855505" cy="719534"/>
      </dsp:txXfrm>
    </dsp:sp>
    <dsp:sp modelId="{B1F5709C-E9E1-4FD9-B02E-96DD591DDD2C}">
      <dsp:nvSpPr>
        <dsp:cNvPr id="0" name=""/>
        <dsp:cNvSpPr/>
      </dsp:nvSpPr>
      <dsp:spPr>
        <a:xfrm>
          <a:off x="1929609" y="2080878"/>
          <a:ext cx="1504462" cy="150506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4BA2D0-700A-48FE-8D1F-1D4BD9026A2B}">
      <dsp:nvSpPr>
        <dsp:cNvPr id="0" name=""/>
        <dsp:cNvSpPr/>
      </dsp:nvSpPr>
      <dsp:spPr>
        <a:xfrm>
          <a:off x="2194328" y="2605851"/>
          <a:ext cx="973050" cy="486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Encuestas </a:t>
          </a:r>
          <a:endParaRPr lang="es-CO" sz="1200" kern="1200" dirty="0"/>
        </a:p>
      </dsp:txBody>
      <dsp:txXfrm>
        <a:off x="2194328" y="2605851"/>
        <a:ext cx="973050" cy="486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F6BCEA-7568-43F2-947D-25E37F27DE0E}" type="datetimeFigureOut">
              <a:rPr lang="es-CO" smtClean="0"/>
              <a:t>22/04/2016</a:t>
            </a:fld>
            <a:endParaRPr lang="es-CO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FD673B-0508-4F28-96FA-0A0AC529D0EB}" type="slidenum">
              <a:rPr lang="es-CO" smtClean="0"/>
              <a:t>‹Nº›</a:t>
            </a:fld>
            <a:endParaRPr lang="es-CO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051992" y="1205136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LA INVESTIGACION EN EL PROYECTO DE AULA …Una estrategia pedagógica con incidencia en los procesos de formación del grado Transición B de la I.E. Marceliano Vélez de Envigado Antioquia, sede de la I.E. Manuel Uribe Ángel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903594" y="3068960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ERIKA TATIANA BERNAL ORTIZ 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938464" y="4047455"/>
            <a:ext cx="7246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 smtClean="0"/>
              <a:t>ASESORA </a:t>
            </a:r>
          </a:p>
          <a:p>
            <a:pPr algn="ctr"/>
            <a:r>
              <a:rPr lang="es-CO" sz="1200" dirty="0" smtClean="0"/>
              <a:t>ADRIANA MARÍA SANCHEZ HENAO </a:t>
            </a:r>
          </a:p>
          <a:p>
            <a:pPr algn="ctr"/>
            <a:r>
              <a:rPr lang="es-CO" sz="1000" dirty="0" smtClean="0"/>
              <a:t>MAGISTER EN EDUCACIÓN Y DESARROLLO HUMANO  </a:t>
            </a:r>
            <a:endParaRPr lang="es-CO" sz="1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025217" y="5085184"/>
            <a:ext cx="69127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UNIVERSIDAD SANTO TOMAS </a:t>
            </a:r>
          </a:p>
          <a:p>
            <a:pPr algn="ctr"/>
            <a:r>
              <a:rPr lang="es-CO" sz="1600" dirty="0" smtClean="0"/>
              <a:t>FACULTAD DE EDUCACIÓN</a:t>
            </a:r>
          </a:p>
          <a:p>
            <a:pPr algn="ctr"/>
            <a:r>
              <a:rPr lang="es-CO" sz="1400" dirty="0" smtClean="0"/>
              <a:t>LICENCIATURA EN EDUCACIÓN PREESCOLAR </a:t>
            </a:r>
          </a:p>
          <a:p>
            <a:pPr algn="ctr"/>
            <a:r>
              <a:rPr lang="es-CO" dirty="0" smtClean="0"/>
              <a:t>2016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033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85894" y="727225"/>
            <a:ext cx="3287653" cy="355226"/>
          </a:xfrm>
        </p:spPr>
        <p:txBody>
          <a:bodyPr>
            <a:normAutofit/>
          </a:bodyPr>
          <a:lstStyle/>
          <a:p>
            <a:pPr algn="ctr"/>
            <a:r>
              <a:rPr lang="es-CO" sz="2000" dirty="0" smtClean="0"/>
              <a:t>LOGROS A NIVEL GENERAL  </a:t>
            </a:r>
            <a:endParaRPr lang="es-CO" sz="2000" dirty="0"/>
          </a:p>
        </p:txBody>
      </p:sp>
      <p:sp>
        <p:nvSpPr>
          <p:cNvPr id="3" name="2 Elipse"/>
          <p:cNvSpPr/>
          <p:nvPr/>
        </p:nvSpPr>
        <p:spPr>
          <a:xfrm>
            <a:off x="2908700" y="2016788"/>
            <a:ext cx="2974842" cy="272243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2" name="11 Imagen" descr="1 1004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80750"/>
            <a:ext cx="1751967" cy="1302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12 Imagen" descr="1 853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208" y="1080750"/>
            <a:ext cx="1806250" cy="1323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13 Imagen" descr="1 980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46" y="3628610"/>
            <a:ext cx="2088232" cy="1514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378006"/>
            <a:ext cx="1752810" cy="1812131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468367" y="1185033"/>
            <a:ext cx="8300785" cy="4509805"/>
            <a:chOff x="468367" y="1185033"/>
            <a:chExt cx="8300785" cy="4509805"/>
          </a:xfrm>
        </p:grpSpPr>
        <p:sp>
          <p:nvSpPr>
            <p:cNvPr id="4" name="3 CuadroTexto"/>
            <p:cNvSpPr txBox="1"/>
            <p:nvPr/>
          </p:nvSpPr>
          <p:spPr>
            <a:xfrm>
              <a:off x="571925" y="5233173"/>
              <a:ext cx="46481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200" dirty="0" smtClean="0"/>
                <a:t>En la comunidad educativa se logró reconocer </a:t>
              </a:r>
              <a:r>
                <a:rPr lang="es-CO" sz="1200" dirty="0"/>
                <a:t>la importancia de la investigación en los diferentes procesos de enseñanza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048164" y="2588000"/>
              <a:ext cx="27209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200" dirty="0" smtClean="0"/>
                <a:t>Mejorar las relaciones interpersonales de la comunidad educativa y aportar frente a la formación en valores</a:t>
              </a:r>
              <a:endParaRPr lang="es-CO" sz="1200" dirty="0"/>
            </a:p>
          </p:txBody>
        </p:sp>
        <p:sp>
          <p:nvSpPr>
            <p:cNvPr id="15" name="3 CuadroTexto"/>
            <p:cNvSpPr txBox="1"/>
            <p:nvPr/>
          </p:nvSpPr>
          <p:spPr>
            <a:xfrm>
              <a:off x="468367" y="2459001"/>
              <a:ext cx="22757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200" dirty="0" smtClean="0"/>
                <a:t>Contar con una comunidad educativa interesada en los procesos de formación de los niños y niñas en relación al tema</a:t>
              </a:r>
              <a:endParaRPr lang="es-CO" sz="1200" dirty="0"/>
            </a:p>
          </p:txBody>
        </p:sp>
        <p:sp>
          <p:nvSpPr>
            <p:cNvPr id="16" name="3 CuadroTexto"/>
            <p:cNvSpPr txBox="1"/>
            <p:nvPr/>
          </p:nvSpPr>
          <p:spPr>
            <a:xfrm>
              <a:off x="2481198" y="1185033"/>
              <a:ext cx="3980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200" dirty="0" smtClean="0"/>
                <a:t>Lograr llevar a cabo una propuesta de intervención donde la investigación jugó un papel fundamental</a:t>
              </a:r>
              <a:endParaRPr lang="es-CO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213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259632" y="764704"/>
            <a:ext cx="5976664" cy="35522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400" b="1" dirty="0" smtClean="0"/>
              <a:t>LOGROS ALCANZADOS CON LA IMPLEMENTACIÓN DE LA PROPUESTA</a:t>
            </a:r>
            <a:endParaRPr lang="es-CO" sz="1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827584" y="1628800"/>
            <a:ext cx="727280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/>
              <a:t>A nivel institucional la </a:t>
            </a:r>
            <a:r>
              <a:rPr lang="es-CO" sz="1400" dirty="0" smtClean="0"/>
              <a:t>práctica </a:t>
            </a:r>
            <a:r>
              <a:rPr lang="es-CO" sz="1400" dirty="0"/>
              <a:t>de las actividades y las temáticas dieron pie a que se presentara la oportunidad de seguir trabajando este tipo de actividades con el uso de la estrategia implementada.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/>
              <a:t>Involucrar a los docentes, niños, niñas y padres de familia en el trabajo reflexivo </a:t>
            </a:r>
            <a:r>
              <a:rPr lang="es-CO" sz="1400" dirty="0" smtClean="0"/>
              <a:t>(Respuesta masiva).</a:t>
            </a:r>
            <a:endParaRPr lang="es-CO" sz="14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/>
              <a:t>Reflexionar frente </a:t>
            </a:r>
            <a:r>
              <a:rPr lang="es-CO" sz="1400" dirty="0" smtClean="0"/>
              <a:t>al proceso de formación del grado transición en el uso de la TV como herramienta pedagógica.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Se </a:t>
            </a:r>
            <a:r>
              <a:rPr lang="es-CO" sz="1400" dirty="0"/>
              <a:t>logra desarrollar la propuesta con la participación de la comunidad donde la investigación, un acto que implica, explorar, analizar, contar, reflexionar, proponer, interpretar en el proyecto de aula cobra valor y </a:t>
            </a:r>
            <a:r>
              <a:rPr lang="es-CO" sz="1400" dirty="0" smtClean="0"/>
              <a:t>sentido.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Se logra reconocer que la TV </a:t>
            </a:r>
            <a:r>
              <a:rPr lang="es-CO" sz="1400" dirty="0"/>
              <a:t>es una tecnología de uso común que debe ser aprovechada en los procesos de </a:t>
            </a:r>
            <a:r>
              <a:rPr lang="es-CO" sz="1400" dirty="0" smtClean="0"/>
              <a:t>formación con una INTENCIONALIDAD educativa.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Los </a:t>
            </a:r>
            <a:r>
              <a:rPr lang="es-CO" sz="1400" dirty="0"/>
              <a:t>agentes responsables (Padres de familia, docente) son quienes tienen la responsabilidad de aprovechar este medio como elemento formador (Acompañando, preguntando, sacando conclusiones que fortalezcan las competencias para la </a:t>
            </a:r>
            <a:r>
              <a:rPr lang="es-CO" sz="1400" dirty="0" smtClean="0"/>
              <a:t>vida).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Se logran desarrollar las actividades de trabajo colectivo donde se construyeron nuevos saberes en común.</a:t>
            </a:r>
            <a:endParaRPr lang="es-CO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85043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259632" y="764704"/>
            <a:ext cx="5976664" cy="35522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400" b="1" dirty="0" smtClean="0"/>
              <a:t>LOGROS ALCANZADOS CON LA IMPLEMENTACIÓN DE LA PROPUESTA</a:t>
            </a:r>
            <a:endParaRPr lang="es-CO" sz="1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827584" y="2060848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Permitió reconocer verdaderamente un proceso de investigación desde el análisis de la realidad, la relación entre teoría y práctica y desde la implementación de la propuesta.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En los contextos escolares, es necesario establecer excelentes relaciones de confianza, para que los niños, las niñas, los padres de familia y los docentes participen tranquilamente en el proceso.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Permitió abordar retos en campo, en la práctica donde verdaderamente se aprende y se cuestiona frente a la labor docente ya que en sus manos está la formación seres críticos, reflexivos, propositivos y dispuestos a mejorar cada día más.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CO" sz="1400" dirty="0" smtClean="0"/>
              <a:t>Este procesos ofreció </a:t>
            </a:r>
            <a:r>
              <a:rPr lang="es-CO" sz="1400" dirty="0"/>
              <a:t>la oportunidad  de ver mas allá de la teoría, la realidad y lo que trae consigo misma </a:t>
            </a:r>
            <a:r>
              <a:rPr lang="es-CO" sz="1400" dirty="0" smtClean="0"/>
              <a:t>la labor realizada donde se forma  </a:t>
            </a:r>
            <a:r>
              <a:rPr lang="es-CO" sz="1400" dirty="0"/>
              <a:t>y </a:t>
            </a:r>
            <a:r>
              <a:rPr lang="es-CO" sz="1400" dirty="0" smtClean="0"/>
              <a:t>se cuestiona </a:t>
            </a:r>
            <a:r>
              <a:rPr lang="es-CO" sz="1400" dirty="0"/>
              <a:t>lo que </a:t>
            </a:r>
            <a:r>
              <a:rPr lang="es-CO" sz="1400" dirty="0" smtClean="0"/>
              <a:t>da </a:t>
            </a:r>
            <a:r>
              <a:rPr lang="es-CO" sz="1400" dirty="0"/>
              <a:t>muestra de que para investigar solo se necesita  preguntarse como  hacer que mi ejercicio docente sea </a:t>
            </a:r>
            <a:r>
              <a:rPr lang="es-CO" sz="1400" dirty="0" smtClean="0"/>
              <a:t>mejor, sea de calidad</a:t>
            </a:r>
            <a:r>
              <a:rPr lang="es-CO" sz="1400" dirty="0"/>
              <a:t> </a:t>
            </a:r>
            <a:r>
              <a:rPr lang="es-CO" sz="1400" dirty="0" smtClean="0"/>
              <a:t>y que responda a las necesidades actuales desde el reconocimiento del contexto.  </a:t>
            </a:r>
            <a:endParaRPr lang="es-CO" sz="14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41104479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CONCLUSIONES </a:t>
            </a:r>
            <a:endParaRPr lang="es-CO" sz="3600" dirty="0"/>
          </a:p>
        </p:txBody>
      </p:sp>
      <p:grpSp>
        <p:nvGrpSpPr>
          <p:cNvPr id="5" name="Grupo 4"/>
          <p:cNvGrpSpPr/>
          <p:nvPr/>
        </p:nvGrpSpPr>
        <p:grpSpPr>
          <a:xfrm>
            <a:off x="443115" y="1651528"/>
            <a:ext cx="7554195" cy="3508076"/>
            <a:chOff x="443115" y="1651528"/>
            <a:chExt cx="7554195" cy="3508076"/>
          </a:xfrm>
        </p:grpSpPr>
        <p:sp>
          <p:nvSpPr>
            <p:cNvPr id="3" name="2 CuadroTexto"/>
            <p:cNvSpPr txBox="1"/>
            <p:nvPr/>
          </p:nvSpPr>
          <p:spPr>
            <a:xfrm>
              <a:off x="443115" y="1651528"/>
              <a:ext cx="345638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400" dirty="0" smtClean="0"/>
                <a:t>La investigación en los proyectos de aula como  herramienta pedagógica ofrece elementos para promover una educación integral en donde se puede formar no solo a nivel cognitivo sino el ser a partir de la pregunta, generadora de otras preguntas.  </a:t>
              </a:r>
              <a:endParaRPr lang="es-CO" sz="1400" dirty="0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4482384" y="1772816"/>
              <a:ext cx="33843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400" dirty="0" smtClean="0"/>
                <a:t>La investigación en la educación implica una búsqueda constante, una reflexión critica permanente en pro del beneficio colectivo y una formación más  humana. </a:t>
              </a:r>
              <a:endParaRPr lang="es-CO" sz="1400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50050" y="3451444"/>
              <a:ext cx="3501145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400" dirty="0" smtClean="0"/>
                <a:t>El trabajo con  los padres de familia es posible siempre y cuando el padre vea a la docente no solo como la encargada de trasmitir conocimiento sino con valor humano, con entrega, con dedicación, donde la formación del SER es el objetivo de ambas partes.</a:t>
              </a:r>
              <a:endParaRPr lang="es-CO" sz="1400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496165" y="3343722"/>
              <a:ext cx="3501145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CO" sz="1400" dirty="0" smtClean="0"/>
                <a:t>El Proyecto de aula, como estrategia pedagógica abre las puertas al desarrollo de actividades donde se mejoran relaciones, se establecen normas de conducta, se cuestiona en forma permanente y se aprovechan las diferentes habilidades y destrezas de los participantes para crear un conocimiento o transformar la realidad</a:t>
              </a:r>
              <a:endParaRPr lang="es-CO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9768889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6176" y="692695"/>
            <a:ext cx="2540968" cy="472155"/>
          </a:xfrm>
        </p:spPr>
        <p:txBody>
          <a:bodyPr>
            <a:normAutofit fontScale="90000"/>
          </a:bodyPr>
          <a:lstStyle/>
          <a:p>
            <a:pPr algn="ctr"/>
            <a:r>
              <a:rPr lang="es-CO" sz="3600" dirty="0" smtClean="0"/>
              <a:t>GRACIAS </a:t>
            </a:r>
            <a:endParaRPr lang="es-CO" sz="3600" dirty="0"/>
          </a:p>
        </p:txBody>
      </p:sp>
      <p:pic>
        <p:nvPicPr>
          <p:cNvPr id="1027" name="Picture 3" descr="C:\Users\TATIANA\FOTOS CELULAR\20140719_1045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91758" y="4786441"/>
            <a:ext cx="2108979" cy="153837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o 5"/>
          <p:cNvGrpSpPr/>
          <p:nvPr/>
        </p:nvGrpSpPr>
        <p:grpSpPr>
          <a:xfrm>
            <a:off x="703867" y="928772"/>
            <a:ext cx="6846478" cy="4059052"/>
            <a:chOff x="703867" y="928772"/>
            <a:chExt cx="6846478" cy="4059052"/>
          </a:xfrm>
        </p:grpSpPr>
        <p:pic>
          <p:nvPicPr>
            <p:cNvPr id="1026" name="Picture 2" descr="C:\Users\TATIANA\FOTOS CELULAR\20140719_104504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75063">
              <a:off x="703867" y="3294890"/>
              <a:ext cx="2003824" cy="169293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3068960"/>
              <a:ext cx="1745721" cy="1473725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pic>
          <p:nvPicPr>
            <p:cNvPr id="1028" name="Picture 4" descr="C:\Users\TATIANA\Desktop\2016-02-03 1\1 206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99684">
              <a:off x="5439134" y="1330992"/>
              <a:ext cx="1890946" cy="137933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/>
          </p:spPr>
        </p:pic>
        <p:pic>
          <p:nvPicPr>
            <p:cNvPr id="1029" name="Picture 5" descr="C:\Users\TATIANA\Desktop\2016-02-03 1\1 473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0461" y="928772"/>
              <a:ext cx="1701809" cy="16551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/>
          </p:spPr>
        </p:pic>
        <p:pic>
          <p:nvPicPr>
            <p:cNvPr id="1030" name="Picture 6" descr="C:\Users\TATIANA\Desktop\2016-02-03 1\1 362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463222">
              <a:off x="952685" y="1039152"/>
              <a:ext cx="1746820" cy="169893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/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271907">
              <a:off x="5508526" y="2979150"/>
              <a:ext cx="2041819" cy="153136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72885345"/>
      </p:ext>
    </p:extLst>
  </p:cSld>
  <p:clrMapOvr>
    <a:masterClrMapping/>
  </p:clrMapOvr>
  <p:transition spd="slow">
    <p:push dir="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CONTEXTUALIZACIÓN </a:t>
            </a:r>
            <a:endParaRPr lang="es-CO" sz="3600" dirty="0"/>
          </a:p>
        </p:txBody>
      </p:sp>
      <p:sp>
        <p:nvSpPr>
          <p:cNvPr id="15" name="14 Elipse"/>
          <p:cNvSpPr/>
          <p:nvPr/>
        </p:nvSpPr>
        <p:spPr>
          <a:xfrm>
            <a:off x="211121" y="1275180"/>
            <a:ext cx="2592288" cy="2448272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4575" y="3590101"/>
            <a:ext cx="1339272" cy="1347140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5342" y="3515316"/>
            <a:ext cx="1552567" cy="1509803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23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040252" y="3973992"/>
            <a:ext cx="1627417" cy="1512169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2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99792" y="2132856"/>
            <a:ext cx="1804282" cy="1804282"/>
          </a:xfrm>
          <a:prstGeom prst="ellipse">
            <a:avLst/>
          </a:prstGeom>
          <a:ln w="190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17 CuadroTexto"/>
          <p:cNvSpPr txBox="1"/>
          <p:nvPr/>
        </p:nvSpPr>
        <p:spPr>
          <a:xfrm>
            <a:off x="5031266" y="2347824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/>
              <a:t>INSTITUCIÓN  EDUCATIVA MARCELIANO VÉLEZ ENVIGADO ANTIOQUIA SEDE DE LA I.E Manuel Uribe Ángel</a:t>
            </a:r>
          </a:p>
          <a:p>
            <a:pPr marL="285750" indent="-285750">
              <a:buFont typeface="Arial" charset="0"/>
              <a:buChar char="•"/>
            </a:pPr>
            <a:endParaRPr lang="es-CO" dirty="0" smtClean="0"/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Ubicación.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Número de estudiantes.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Grados de escolaridad.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Jornadas: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Sede de la I.E. </a:t>
            </a:r>
            <a:r>
              <a:rPr lang="es-CO" dirty="0" smtClean="0"/>
              <a:t>MIGUEL URIBE ANGEL </a:t>
            </a:r>
            <a:endParaRPr lang="es-CO" dirty="0" smtClean="0"/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Fue creada por: </a:t>
            </a:r>
          </a:p>
          <a:p>
            <a:pPr marL="285750" indent="-285750">
              <a:buFont typeface="Arial" charset="0"/>
              <a:buChar char="•"/>
            </a:pPr>
            <a:r>
              <a:rPr lang="es-CO" dirty="0" smtClean="0"/>
              <a:t>Comunidad educativa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0173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pPr algn="ctr"/>
            <a:r>
              <a:rPr lang="es-CO" sz="3600" dirty="0" smtClean="0"/>
              <a:t>JUSTIFICACIÓN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4" name="3 Rectángulo redondeado"/>
          <p:cNvSpPr/>
          <p:nvPr/>
        </p:nvSpPr>
        <p:spPr>
          <a:xfrm>
            <a:off x="1475656" y="1606930"/>
            <a:ext cx="6336704" cy="398231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CO" sz="1400" dirty="0" smtClean="0"/>
          </a:p>
          <a:p>
            <a:r>
              <a:rPr lang="es-CO" sz="1600" dirty="0" smtClean="0"/>
              <a:t>Este </a:t>
            </a:r>
            <a:r>
              <a:rPr lang="es-CO" sz="1600" dirty="0"/>
              <a:t>trabajo </a:t>
            </a:r>
            <a:r>
              <a:rPr lang="es-CO" sz="1600" dirty="0" smtClean="0"/>
              <a:t>cobra sentido  por que permite:</a:t>
            </a:r>
          </a:p>
          <a:p>
            <a:endParaRPr lang="es-CO" sz="16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600" dirty="0" smtClean="0"/>
              <a:t>Conocer y </a:t>
            </a:r>
            <a:r>
              <a:rPr lang="es-CO" sz="1600" dirty="0"/>
              <a:t>poner en práctica los fundamentos epistemológicos y metodológicos </a:t>
            </a:r>
            <a:r>
              <a:rPr lang="es-CO" sz="1600" dirty="0" smtClean="0"/>
              <a:t>de la investigación en los diferentes espacios de formación.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CO" sz="16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600" dirty="0" smtClean="0"/>
              <a:t>Ofrece aportes significativos frente a la implementación del Proyecto de aula intencionado en la comunidad Educativa.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CO" sz="16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CO" sz="1600" dirty="0" smtClean="0"/>
              <a:t>Pretende aportar </a:t>
            </a:r>
            <a:r>
              <a:rPr lang="es-CO" sz="1600" dirty="0"/>
              <a:t>no solo al que hacer docente sino obtener un beneficio mutuo </a:t>
            </a:r>
            <a:r>
              <a:rPr lang="es-CO" sz="1600" dirty="0" smtClean="0"/>
              <a:t>que</a:t>
            </a:r>
            <a:r>
              <a:rPr lang="es-CO" sz="1600" dirty="0"/>
              <a:t> </a:t>
            </a:r>
            <a:r>
              <a:rPr lang="es-CO" sz="1600" dirty="0" smtClean="0"/>
              <a:t>se </a:t>
            </a:r>
            <a:r>
              <a:rPr lang="es-CO" sz="1600" dirty="0"/>
              <a:t>vea reflejado desde el cambio de </a:t>
            </a:r>
            <a:r>
              <a:rPr lang="es-CO" sz="1600" dirty="0" smtClean="0"/>
              <a:t>actitud y la transformación de pensamiento, brindando con ello una educación con calidad. </a:t>
            </a:r>
            <a:endParaRPr lang="es-CO" sz="1600" dirty="0"/>
          </a:p>
        </p:txBody>
      </p:sp>
      <p:sp>
        <p:nvSpPr>
          <p:cNvPr id="5" name="4 Rectángulo"/>
          <p:cNvSpPr/>
          <p:nvPr/>
        </p:nvSpPr>
        <p:spPr>
          <a:xfrm>
            <a:off x="1115616" y="1340768"/>
            <a:ext cx="7269250" cy="482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Botón de acción: Sonido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164288" y="5026296"/>
            <a:ext cx="288032" cy="216024"/>
          </a:xfrm>
          <a:prstGeom prst="actionButtonSou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551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PREGUNTA PROBLEMATIZADORA</a:t>
            </a:r>
            <a:endParaRPr lang="es-CO" sz="3600" dirty="0"/>
          </a:p>
        </p:txBody>
      </p:sp>
      <p:sp>
        <p:nvSpPr>
          <p:cNvPr id="5" name="4 CuadroTexto"/>
          <p:cNvSpPr txBox="1"/>
          <p:nvPr/>
        </p:nvSpPr>
        <p:spPr>
          <a:xfrm>
            <a:off x="899592" y="4415879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/>
              <a:t>¿</a:t>
            </a:r>
            <a:r>
              <a:rPr lang="es-CO" dirty="0"/>
              <a:t>¿Cómo incidir en el proceso formativo de los niños y niñas del grado transición B de la I.E. Marceliano Vélez de Envigado Antioquia sede de la I.E. Manuel Uribe Ángel mediante la implementación del proyecto de aula transversalizado por la investigación?.</a:t>
            </a:r>
            <a:endParaRPr lang="es-ES" dirty="0"/>
          </a:p>
          <a:p>
            <a:pPr algn="just"/>
            <a:endParaRPr lang="es-CO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12497" y="1503978"/>
            <a:ext cx="2384489" cy="27764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3 CuadroTexto"/>
          <p:cNvSpPr txBox="1"/>
          <p:nvPr/>
        </p:nvSpPr>
        <p:spPr>
          <a:xfrm>
            <a:off x="3419872" y="182744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32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5868144" y="2699006"/>
            <a:ext cx="2808312" cy="5859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ESTRATEGIAS PEDAGÓGICAS</a:t>
            </a:r>
            <a:endParaRPr lang="es-CO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539552" y="2699007"/>
            <a:ext cx="2410156" cy="3863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LA INVESTIGACIÓN</a:t>
            </a:r>
            <a:endParaRPr lang="es-CO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182823" y="3717032"/>
            <a:ext cx="2736304" cy="3863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PROYECTO DE AULA</a:t>
            </a:r>
            <a:endParaRPr lang="es-CO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611560" y="1631618"/>
            <a:ext cx="1858398" cy="6275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PROCESO DE FORMACIÓN</a:t>
            </a:r>
            <a:endParaRPr lang="es-CO" dirty="0"/>
          </a:p>
        </p:txBody>
      </p:sp>
      <p:sp>
        <p:nvSpPr>
          <p:cNvPr id="22" name="21 Rectángulo redondeado"/>
          <p:cNvSpPr/>
          <p:nvPr/>
        </p:nvSpPr>
        <p:spPr>
          <a:xfrm>
            <a:off x="6012160" y="1568768"/>
            <a:ext cx="2664296" cy="56078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LOS AGENTES EDUCATIVOS</a:t>
            </a:r>
            <a:endParaRPr lang="es-CO" dirty="0"/>
          </a:p>
        </p:txBody>
      </p:sp>
      <p:sp>
        <p:nvSpPr>
          <p:cNvPr id="23" name="22 Rectángulo redondeado"/>
          <p:cNvSpPr/>
          <p:nvPr/>
        </p:nvSpPr>
        <p:spPr>
          <a:xfrm>
            <a:off x="6325898" y="3706486"/>
            <a:ext cx="1656184" cy="3863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LAS TIC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38" y="1609328"/>
            <a:ext cx="730619" cy="7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1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lecha circular"/>
          <p:cNvSpPr/>
          <p:nvPr/>
        </p:nvSpPr>
        <p:spPr>
          <a:xfrm rot="1555412">
            <a:off x="6245442" y="1568853"/>
            <a:ext cx="645256" cy="792088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5" name="14 Flecha circular"/>
          <p:cNvSpPr/>
          <p:nvPr/>
        </p:nvSpPr>
        <p:spPr>
          <a:xfrm rot="10800000">
            <a:off x="4346903" y="5333589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Flecha circular"/>
          <p:cNvSpPr/>
          <p:nvPr/>
        </p:nvSpPr>
        <p:spPr>
          <a:xfrm rot="14455257">
            <a:off x="578644" y="3372072"/>
            <a:ext cx="360040" cy="468052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16265" y="764704"/>
            <a:ext cx="8210763" cy="4654326"/>
            <a:chOff x="516265" y="764704"/>
            <a:chExt cx="8210763" cy="4654326"/>
          </a:xfrm>
        </p:grpSpPr>
        <p:sp>
          <p:nvSpPr>
            <p:cNvPr id="5" name="4 Proceso alternativo"/>
            <p:cNvSpPr/>
            <p:nvPr/>
          </p:nvSpPr>
          <p:spPr>
            <a:xfrm>
              <a:off x="2483768" y="764704"/>
              <a:ext cx="3995753" cy="504056"/>
            </a:xfrm>
            <a:prstGeom prst="flowChartAlternateProcess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OBJETIVO GENERAL</a:t>
              </a:r>
              <a:endParaRPr lang="es-CO" dirty="0"/>
            </a:p>
          </p:txBody>
        </p:sp>
        <p:sp>
          <p:nvSpPr>
            <p:cNvPr id="17" name="16 Proceso alternativo"/>
            <p:cNvSpPr/>
            <p:nvPr/>
          </p:nvSpPr>
          <p:spPr>
            <a:xfrm>
              <a:off x="539552" y="1477145"/>
              <a:ext cx="8187476" cy="1251756"/>
            </a:xfrm>
            <a:prstGeom prst="flowChartAlternateProcess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/>
                <a:t>Implementar la investigación en el Proyecto de aula como herramienta pedagógica </a:t>
              </a:r>
              <a:r>
                <a:rPr lang="es-CO" dirty="0" smtClean="0"/>
                <a:t>que permita la incidencia en los </a:t>
              </a:r>
              <a:r>
                <a:rPr lang="es-CO" dirty="0"/>
                <a:t>procesos formativos del grado transición B de la Institución Educativa   Marceliano Vélez de Envigado Antioquia, sede de la I.E. Manuel Uribe Ángel</a:t>
              </a:r>
            </a:p>
            <a:p>
              <a:pPr algn="ctr"/>
              <a:r>
                <a:rPr lang="es-CO" dirty="0" smtClean="0"/>
                <a:t>.</a:t>
              </a:r>
              <a:endParaRPr lang="es-CO" dirty="0"/>
            </a:p>
          </p:txBody>
        </p:sp>
        <p:sp>
          <p:nvSpPr>
            <p:cNvPr id="18" name="17 Proceso alternativo"/>
            <p:cNvSpPr/>
            <p:nvPr/>
          </p:nvSpPr>
          <p:spPr>
            <a:xfrm>
              <a:off x="2112067" y="3546717"/>
              <a:ext cx="1167676" cy="1754533"/>
            </a:xfrm>
            <a:prstGeom prst="flowChartAlternateProcess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/>
              <a:r>
                <a:rPr lang="es-CO" sz="1000" dirty="0"/>
                <a:t>Favorecer espacios de reflexión frente </a:t>
              </a:r>
              <a:r>
                <a:rPr lang="es-CO" sz="1000" dirty="0" smtClean="0"/>
                <a:t>la </a:t>
              </a:r>
              <a:r>
                <a:rPr lang="es-CO" sz="1000" dirty="0"/>
                <a:t>atención integral de los niños y niñas en primera infancia.</a:t>
              </a:r>
            </a:p>
          </p:txBody>
        </p:sp>
        <p:sp>
          <p:nvSpPr>
            <p:cNvPr id="19" name="18 Proceso alternativo"/>
            <p:cNvSpPr/>
            <p:nvPr/>
          </p:nvSpPr>
          <p:spPr>
            <a:xfrm>
              <a:off x="516265" y="3472361"/>
              <a:ext cx="1409931" cy="1946669"/>
            </a:xfrm>
            <a:prstGeom prst="flowChartAlternateProcess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/>
              <a:r>
                <a:rPr lang="es-CO" sz="1000" dirty="0"/>
                <a:t>Reconocer los procesos de investigación realizados,  la forma como trasciende el docente, haciendo un aporte a la comunidad y a nivel profesional desde el saber ser, el saber saber  y el saber hacer.</a:t>
              </a:r>
            </a:p>
          </p:txBody>
        </p:sp>
        <p:sp>
          <p:nvSpPr>
            <p:cNvPr id="20" name="19 Proceso alternativo"/>
            <p:cNvSpPr/>
            <p:nvPr/>
          </p:nvSpPr>
          <p:spPr>
            <a:xfrm>
              <a:off x="3494534" y="3477205"/>
              <a:ext cx="1454063" cy="1896011"/>
            </a:xfrm>
            <a:prstGeom prst="flowChartAlternateProcess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/>
              <a:r>
                <a:rPr lang="es-CO" sz="1000" dirty="0"/>
                <a:t>Analizar los fundamentos epistemológicos y metodológicos, que requiere los agentes educativos responsables para la potencialización de las competencias investigativas y pedagógicas. </a:t>
              </a:r>
            </a:p>
          </p:txBody>
        </p:sp>
      </p:grpSp>
      <p:sp>
        <p:nvSpPr>
          <p:cNvPr id="21" name="20 Proceso alternativo"/>
          <p:cNvSpPr/>
          <p:nvPr/>
        </p:nvSpPr>
        <p:spPr>
          <a:xfrm>
            <a:off x="6877121" y="3538775"/>
            <a:ext cx="1593372" cy="1794813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CO" sz="1000" dirty="0" smtClean="0"/>
              <a:t>Implementar la propuesta </a:t>
            </a:r>
            <a:r>
              <a:rPr lang="es-CO" sz="1000" dirty="0"/>
              <a:t>de intervención  </a:t>
            </a:r>
            <a:r>
              <a:rPr lang="es-CO" sz="1000" dirty="0" smtClean="0"/>
              <a:t>pedagógica que responda a las necesidades actuales de la comunidad educativa </a:t>
            </a:r>
            <a:endParaRPr lang="es-CO" sz="1000" dirty="0"/>
          </a:p>
        </p:txBody>
      </p:sp>
      <p:sp>
        <p:nvSpPr>
          <p:cNvPr id="22" name="21 Flecha circular"/>
          <p:cNvSpPr/>
          <p:nvPr/>
        </p:nvSpPr>
        <p:spPr>
          <a:xfrm>
            <a:off x="6361481" y="2886834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4" name="23 Flecha circular"/>
          <p:cNvSpPr/>
          <p:nvPr/>
        </p:nvSpPr>
        <p:spPr>
          <a:xfrm>
            <a:off x="4092118" y="2978352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5" name="24 Flecha circular"/>
          <p:cNvSpPr/>
          <p:nvPr/>
        </p:nvSpPr>
        <p:spPr>
          <a:xfrm>
            <a:off x="2203510" y="2980742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6" name="25 Flecha circular"/>
          <p:cNvSpPr/>
          <p:nvPr/>
        </p:nvSpPr>
        <p:spPr>
          <a:xfrm rot="10800000">
            <a:off x="2067268" y="5373216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7" name="26 Flecha circular"/>
          <p:cNvSpPr/>
          <p:nvPr/>
        </p:nvSpPr>
        <p:spPr>
          <a:xfrm rot="10800000">
            <a:off x="6361482" y="5335024"/>
            <a:ext cx="560516" cy="494009"/>
          </a:xfrm>
          <a:prstGeom prst="circular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3" name="20 Proceso alternativo"/>
          <p:cNvSpPr/>
          <p:nvPr/>
        </p:nvSpPr>
        <p:spPr>
          <a:xfrm>
            <a:off x="5104374" y="3454347"/>
            <a:ext cx="1575792" cy="1939272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CO" sz="1000" dirty="0" smtClean="0"/>
              <a:t>Diseñar </a:t>
            </a:r>
            <a:r>
              <a:rPr lang="es-CO" sz="1000" dirty="0"/>
              <a:t>una propuesta de intervención  </a:t>
            </a:r>
            <a:r>
              <a:rPr lang="es-CO" sz="1000" dirty="0" smtClean="0"/>
              <a:t>pedagógica que responda a las necesidades actuales de la comunidad educativa </a:t>
            </a:r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209861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297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MARCO REFERENCIAL</a:t>
            </a:r>
            <a:endParaRPr lang="es-CO" sz="3600" dirty="0"/>
          </a:p>
        </p:txBody>
      </p:sp>
      <p:grpSp>
        <p:nvGrpSpPr>
          <p:cNvPr id="3" name="Grupo 2"/>
          <p:cNvGrpSpPr/>
          <p:nvPr/>
        </p:nvGrpSpPr>
        <p:grpSpPr>
          <a:xfrm>
            <a:off x="145490" y="1345000"/>
            <a:ext cx="1944216" cy="4699824"/>
            <a:chOff x="145490" y="1345000"/>
            <a:chExt cx="1944216" cy="4699824"/>
          </a:xfrm>
        </p:grpSpPr>
        <p:sp>
          <p:nvSpPr>
            <p:cNvPr id="27" name="26 Rectángulo redondeado"/>
            <p:cNvSpPr/>
            <p:nvPr/>
          </p:nvSpPr>
          <p:spPr>
            <a:xfrm>
              <a:off x="201863" y="2637925"/>
              <a:ext cx="1728192" cy="43204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CO" dirty="0"/>
                <a:t>Marco </a:t>
              </a:r>
              <a:r>
                <a:rPr lang="es-CO" dirty="0" smtClean="0"/>
                <a:t>Legal </a:t>
              </a:r>
              <a:endParaRPr lang="es-CO" dirty="0"/>
            </a:p>
          </p:txBody>
        </p:sp>
        <p:sp>
          <p:nvSpPr>
            <p:cNvPr id="71" name="70 Rectángulo redondeado"/>
            <p:cNvSpPr/>
            <p:nvPr/>
          </p:nvSpPr>
          <p:spPr>
            <a:xfrm>
              <a:off x="145490" y="1345000"/>
              <a:ext cx="1944216" cy="6882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/>
                <a:t>Marco de Antecedentes </a:t>
              </a: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201863" y="3833480"/>
              <a:ext cx="1368152" cy="893645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/>
                <a:t>Marco </a:t>
              </a:r>
              <a:r>
                <a:rPr lang="es-CO" dirty="0" smtClean="0"/>
                <a:t>Teórico</a:t>
              </a:r>
              <a:endParaRPr lang="es-CO" dirty="0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201863" y="5356562"/>
              <a:ext cx="1612316" cy="68826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/>
                <a:t>Marco </a:t>
              </a:r>
              <a:r>
                <a:rPr lang="es-CO" dirty="0" smtClean="0"/>
                <a:t>Conceptual</a:t>
              </a:r>
              <a:endParaRPr lang="es-CO" dirty="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1774570" y="1401099"/>
            <a:ext cx="6988633" cy="4804395"/>
            <a:chOff x="1774570" y="1401099"/>
            <a:chExt cx="6988633" cy="4804395"/>
          </a:xfrm>
        </p:grpSpPr>
        <p:sp>
          <p:nvSpPr>
            <p:cNvPr id="7" name="6 Rectángulo redondeado"/>
            <p:cNvSpPr/>
            <p:nvPr/>
          </p:nvSpPr>
          <p:spPr>
            <a:xfrm>
              <a:off x="2214133" y="1519677"/>
              <a:ext cx="1044116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ICBF</a:t>
              </a:r>
              <a:endParaRPr lang="es-CO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379540" y="1415806"/>
              <a:ext cx="1739563" cy="5270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400" dirty="0" smtClean="0"/>
                <a:t>HOGARES COMUNITARIOS</a:t>
              </a:r>
              <a:endParaRPr lang="es-CO" sz="1400" dirty="0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5289047" y="1415806"/>
              <a:ext cx="1800200" cy="56135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400" dirty="0" smtClean="0"/>
                <a:t>BUEN COMIENZO</a:t>
              </a:r>
              <a:endParaRPr lang="es-CO" sz="1400" dirty="0"/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2244540" y="2303424"/>
              <a:ext cx="1872208" cy="1101049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Ley 1098 de 2006. Ley de Infancia y Adolescencia</a:t>
              </a:r>
              <a:endParaRPr lang="es-CO" dirty="0"/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7164288" y="1401099"/>
              <a:ext cx="1598915" cy="5760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400" dirty="0" smtClean="0"/>
                <a:t>UNIVERSIDAD </a:t>
              </a:r>
              <a:r>
                <a:rPr lang="es-CO" sz="1400" dirty="0"/>
                <a:t>UNIMINUTO</a:t>
              </a:r>
              <a:r>
                <a:rPr lang="es-CO" i="1" dirty="0"/>
                <a:t> </a:t>
              </a:r>
              <a:endParaRPr lang="es-CO" dirty="0"/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4355976" y="2303423"/>
              <a:ext cx="2088232" cy="1101049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Ley 115. Ley General de Educación</a:t>
              </a:r>
              <a:endParaRPr lang="es-CO" dirty="0"/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1774570" y="3865777"/>
              <a:ext cx="1464839" cy="861349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José Duvan Marín Gallego</a:t>
              </a:r>
              <a:endParaRPr lang="es-CO" dirty="0"/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5246000" y="3905099"/>
              <a:ext cx="1377562" cy="68826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María Montessori</a:t>
              </a:r>
              <a:endParaRPr lang="es-CO" dirty="0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3426018" y="3833480"/>
              <a:ext cx="1560511" cy="1101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Giovanni Marcello Lafrancesco</a:t>
              </a:r>
            </a:p>
            <a:p>
              <a:pPr algn="ctr"/>
              <a:r>
                <a:rPr lang="es-CO" dirty="0" smtClean="0"/>
                <a:t>Villegas </a:t>
              </a:r>
              <a:endParaRPr lang="es-CO" dirty="0"/>
            </a:p>
          </p:txBody>
        </p:sp>
        <p:sp>
          <p:nvSpPr>
            <p:cNvPr id="17" name="16 Rectángulo redondeado"/>
            <p:cNvSpPr/>
            <p:nvPr/>
          </p:nvSpPr>
          <p:spPr>
            <a:xfrm>
              <a:off x="6876256" y="3889049"/>
              <a:ext cx="1559497" cy="78250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600" dirty="0" smtClean="0"/>
                <a:t>Marcela Bedoya Valencia</a:t>
              </a:r>
              <a:endParaRPr lang="es-CO" sz="1600" dirty="0"/>
            </a:p>
          </p:txBody>
        </p:sp>
        <p:sp>
          <p:nvSpPr>
            <p:cNvPr id="19" name="18 Rectángulo redondeado"/>
            <p:cNvSpPr/>
            <p:nvPr/>
          </p:nvSpPr>
          <p:spPr>
            <a:xfrm>
              <a:off x="1930055" y="5414438"/>
              <a:ext cx="1777849" cy="68826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600" dirty="0" smtClean="0"/>
                <a:t>¿Quién es el niño y la niña en PI?</a:t>
              </a:r>
              <a:endParaRPr lang="es-CO" sz="1600" dirty="0"/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3819412" y="5414438"/>
              <a:ext cx="1256644" cy="68826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600" dirty="0" smtClean="0"/>
                <a:t>Proceso de formación</a:t>
              </a:r>
              <a:endParaRPr lang="es-CO" sz="1600" dirty="0"/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5153865" y="5432648"/>
              <a:ext cx="1936392" cy="68826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600" dirty="0" smtClean="0"/>
                <a:t>La investigación en los proyectos de aula</a:t>
              </a:r>
              <a:endParaRPr lang="es-CO" sz="1600" dirty="0"/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7164288" y="5517232"/>
              <a:ext cx="1598915" cy="68826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600" dirty="0" smtClean="0"/>
                <a:t>Las TIC como estrategia educativa</a:t>
              </a:r>
              <a:endParaRPr lang="es-CO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346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DISEÑO METODOLOGICO</a:t>
            </a:r>
            <a:endParaRPr lang="es-CO" sz="36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55622626"/>
              </p:ext>
            </p:extLst>
          </p:nvPr>
        </p:nvGraphicFramePr>
        <p:xfrm>
          <a:off x="2819983" y="1565845"/>
          <a:ext cx="4876727" cy="3638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Arco de bloque"/>
          <p:cNvSpPr/>
          <p:nvPr/>
        </p:nvSpPr>
        <p:spPr>
          <a:xfrm>
            <a:off x="5872816" y="2641991"/>
            <a:ext cx="1566238" cy="1570030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hueOff val="0"/>
              <a:satOff val="0"/>
              <a:lumOff val="0"/>
              <a:alphaOff val="-40000"/>
            </a:schemeClr>
          </a:fillRef>
          <a:effectRef idx="0">
            <a:schemeClr val="accent3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</p:sp>
      <p:sp>
        <p:nvSpPr>
          <p:cNvPr id="5" name="4 CuadroTexto"/>
          <p:cNvSpPr txBox="1"/>
          <p:nvPr/>
        </p:nvSpPr>
        <p:spPr>
          <a:xfrm>
            <a:off x="6318338" y="2980328"/>
            <a:ext cx="929501" cy="830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200" dirty="0" smtClean="0"/>
              <a:t>Análisis </a:t>
            </a:r>
          </a:p>
          <a:p>
            <a:pPr algn="just"/>
            <a:r>
              <a:rPr lang="es-CO" sz="1200" dirty="0" smtClean="0"/>
              <a:t>Resultados </a:t>
            </a:r>
          </a:p>
          <a:p>
            <a:pPr algn="just"/>
            <a:r>
              <a:rPr lang="es-CO" sz="1200" dirty="0" smtClean="0"/>
              <a:t>Aportes </a:t>
            </a:r>
          </a:p>
          <a:p>
            <a:pPr algn="just"/>
            <a:r>
              <a:rPr lang="es-CO" sz="1200" dirty="0" smtClean="0"/>
              <a:t>Retos </a:t>
            </a:r>
            <a:endParaRPr lang="es-CO" sz="1200" dirty="0"/>
          </a:p>
        </p:txBody>
      </p:sp>
      <p:sp>
        <p:nvSpPr>
          <p:cNvPr id="6" name="5 Terminador"/>
          <p:cNvSpPr/>
          <p:nvPr/>
        </p:nvSpPr>
        <p:spPr>
          <a:xfrm>
            <a:off x="2987824" y="4344144"/>
            <a:ext cx="1777815" cy="425569"/>
          </a:xfrm>
          <a:prstGeom prst="flowChartTerminator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INSTRUMENTOS</a:t>
            </a:r>
            <a:endParaRPr lang="es-CO" sz="1400" dirty="0"/>
          </a:p>
        </p:txBody>
      </p:sp>
      <p:sp>
        <p:nvSpPr>
          <p:cNvPr id="10" name="9 Flecha curvada hacia la derecha"/>
          <p:cNvSpPr/>
          <p:nvPr/>
        </p:nvSpPr>
        <p:spPr>
          <a:xfrm rot="7300320">
            <a:off x="6491616" y="1836441"/>
            <a:ext cx="352711" cy="696924"/>
          </a:xfrm>
          <a:prstGeom prst="curvedRightArrow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1" name="10 Flecha curvada hacia la derecha"/>
          <p:cNvSpPr/>
          <p:nvPr/>
        </p:nvSpPr>
        <p:spPr>
          <a:xfrm rot="14690410">
            <a:off x="6535404" y="4303807"/>
            <a:ext cx="361176" cy="709022"/>
          </a:xfrm>
          <a:prstGeom prst="curvedRightArrow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 rot="19049848">
            <a:off x="3218230" y="1976482"/>
            <a:ext cx="190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Reflexión critica.</a:t>
            </a:r>
            <a:endParaRPr lang="es-CO" dirty="0"/>
          </a:p>
        </p:txBody>
      </p:sp>
      <p:sp>
        <p:nvSpPr>
          <p:cNvPr id="14" name="13 CuadroTexto"/>
          <p:cNvSpPr txBox="1"/>
          <p:nvPr/>
        </p:nvSpPr>
        <p:spPr>
          <a:xfrm rot="2177354">
            <a:off x="6501136" y="1986692"/>
            <a:ext cx="2016224" cy="376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Interpretación 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 rot="18725030">
            <a:off x="7042557" y="4283743"/>
            <a:ext cx="106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Análisis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 rot="1148731">
            <a:off x="4140492" y="5212108"/>
            <a:ext cx="229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Evaluación y valoración durante permanente</a:t>
            </a:r>
            <a:endParaRPr lang="es-CO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71600" y="1444630"/>
            <a:ext cx="2592288" cy="276999"/>
          </a:xfrm>
          <a:prstGeom prst="rect">
            <a:avLst/>
          </a:prstGeom>
          <a:solidFill>
            <a:srgbClr val="99FFCC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 smtClean="0"/>
              <a:t>INVESTIGACIÓN ETNOGRÁFICA</a:t>
            </a:r>
            <a:endParaRPr lang="es-CO" sz="12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83883" y="2128935"/>
            <a:ext cx="2489858" cy="276999"/>
          </a:xfrm>
          <a:prstGeom prst="rect">
            <a:avLst/>
          </a:prstGeom>
          <a:solidFill>
            <a:srgbClr val="99FFCC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 smtClean="0"/>
              <a:t>INVESTIGACIÓN CUALITATIVA</a:t>
            </a:r>
            <a:endParaRPr lang="es-CO" sz="1200" dirty="0"/>
          </a:p>
        </p:txBody>
      </p:sp>
      <p:sp>
        <p:nvSpPr>
          <p:cNvPr id="18" name="10 Flecha curvada hacia la derecha"/>
          <p:cNvSpPr/>
          <p:nvPr/>
        </p:nvSpPr>
        <p:spPr>
          <a:xfrm rot="2344717">
            <a:off x="4180661" y="2153391"/>
            <a:ext cx="356456" cy="785786"/>
          </a:xfrm>
          <a:prstGeom prst="curvedRightArrow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9" name="16 CuadroTexto"/>
          <p:cNvSpPr txBox="1"/>
          <p:nvPr/>
        </p:nvSpPr>
        <p:spPr>
          <a:xfrm>
            <a:off x="571191" y="2941449"/>
            <a:ext cx="2152594" cy="276999"/>
          </a:xfrm>
          <a:prstGeom prst="rect">
            <a:avLst/>
          </a:prstGeom>
          <a:solidFill>
            <a:srgbClr val="99FFCC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 smtClean="0"/>
              <a:t>POBLACIÓN MUESTRA</a:t>
            </a:r>
            <a:endParaRPr lang="es-CO" sz="1200" dirty="0"/>
          </a:p>
        </p:txBody>
      </p:sp>
      <p:sp>
        <p:nvSpPr>
          <p:cNvPr id="8" name="Estrella de 5 puntas 7"/>
          <p:cNvSpPr/>
          <p:nvPr/>
        </p:nvSpPr>
        <p:spPr>
          <a:xfrm>
            <a:off x="4865461" y="2764734"/>
            <a:ext cx="1295658" cy="10247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5313768" y="3160246"/>
            <a:ext cx="48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0" name="16 CuadroTexto"/>
          <p:cNvSpPr txBox="1"/>
          <p:nvPr/>
        </p:nvSpPr>
        <p:spPr>
          <a:xfrm>
            <a:off x="179512" y="3489797"/>
            <a:ext cx="2808312" cy="1015663"/>
          </a:xfrm>
          <a:prstGeom prst="rect">
            <a:avLst/>
          </a:prstGeom>
          <a:solidFill>
            <a:srgbClr val="99FFCC"/>
          </a:solidFill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200" dirty="0" smtClean="0"/>
              <a:t>FASES</a:t>
            </a:r>
          </a:p>
          <a:p>
            <a:pPr algn="ctr"/>
            <a:r>
              <a:rPr lang="es-CO" sz="1200" dirty="0" smtClean="0"/>
              <a:t>Fase de contextualización</a:t>
            </a:r>
          </a:p>
          <a:p>
            <a:pPr algn="ctr"/>
            <a:r>
              <a:rPr lang="es-CO" sz="1200" dirty="0" smtClean="0"/>
              <a:t>Fase de planeación e implementación</a:t>
            </a:r>
          </a:p>
          <a:p>
            <a:pPr algn="ctr"/>
            <a:r>
              <a:rPr lang="es-CO" sz="1200" dirty="0" smtClean="0"/>
              <a:t>Fase de análisis e interpretación de resultados</a:t>
            </a:r>
          </a:p>
        </p:txBody>
      </p:sp>
    </p:spTree>
    <p:extLst>
      <p:ext uri="{BB962C8B-B14F-4D97-AF65-F5344CB8AC3E}">
        <p14:creationId xmlns:p14="http://schemas.microsoft.com/office/powerpoint/2010/main" val="30918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120"/>
          </a:xfrm>
        </p:spPr>
        <p:txBody>
          <a:bodyPr>
            <a:normAutofit/>
          </a:bodyPr>
          <a:lstStyle/>
          <a:p>
            <a:endParaRPr lang="es-CO" sz="1800" dirty="0" smtClean="0"/>
          </a:p>
          <a:p>
            <a:r>
              <a:rPr lang="es-CO" sz="1800" dirty="0" smtClean="0"/>
              <a:t>FASE 1</a:t>
            </a:r>
            <a:endParaRPr lang="es-CO" sz="1800" dirty="0"/>
          </a:p>
          <a:p>
            <a:r>
              <a:rPr lang="es-CO" sz="1800" dirty="0" smtClean="0"/>
              <a:t>Análisis y reflexión de la situación actual.</a:t>
            </a:r>
          </a:p>
          <a:p>
            <a:r>
              <a:rPr lang="es-CO" sz="1800" dirty="0" smtClean="0"/>
              <a:t>Investigación de fundamentos teóricos</a:t>
            </a:r>
          </a:p>
          <a:p>
            <a:r>
              <a:rPr lang="es-CO" sz="1800" dirty="0" smtClean="0"/>
              <a:t>Diagnóstico institucional y observación de la práctica pedagógica.</a:t>
            </a:r>
          </a:p>
          <a:p>
            <a:r>
              <a:rPr lang="es-CO" sz="1800" dirty="0" smtClean="0"/>
              <a:t>Análisis e interpretación de la información</a:t>
            </a:r>
          </a:p>
          <a:p>
            <a:r>
              <a:rPr lang="es-CO" sz="1800" dirty="0" smtClean="0"/>
              <a:t>FASE 2</a:t>
            </a:r>
          </a:p>
          <a:p>
            <a:r>
              <a:rPr lang="es-CO" sz="1800" dirty="0" smtClean="0"/>
              <a:t>Planeación</a:t>
            </a:r>
          </a:p>
          <a:p>
            <a:r>
              <a:rPr lang="es-CO" sz="1800" dirty="0" smtClean="0"/>
              <a:t>Aplicación del instrumento (Encuesta) y sistematización de la información</a:t>
            </a:r>
          </a:p>
          <a:p>
            <a:r>
              <a:rPr lang="es-CO" sz="1800" dirty="0" smtClean="0"/>
              <a:t>Planteamiento e implementación del Proyecto de aula como propuesta de </a:t>
            </a:r>
            <a:r>
              <a:rPr lang="es-CO" sz="1800" dirty="0"/>
              <a:t>intervención (Encuentros, talleres, diálogos)</a:t>
            </a:r>
          </a:p>
          <a:p>
            <a:r>
              <a:rPr lang="es-CO" sz="1800" dirty="0" smtClean="0"/>
              <a:t>FASE 3</a:t>
            </a:r>
          </a:p>
          <a:p>
            <a:r>
              <a:rPr lang="es-CO" sz="1800" dirty="0" smtClean="0"/>
              <a:t>Análisis e interpretación de resultados (Conclusiones, retos, recomendaciones)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628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CO" sz="3600" dirty="0" smtClean="0"/>
              <a:t>EL PROYECTO DE AULA </a:t>
            </a:r>
            <a:endParaRPr lang="es-CO" sz="36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2843808" y="5157192"/>
            <a:ext cx="3528391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Encuestas Análisis y Socialización con los padres </a:t>
            </a:r>
            <a:endParaRPr lang="es-CO" dirty="0"/>
          </a:p>
        </p:txBody>
      </p:sp>
      <p:grpSp>
        <p:nvGrpSpPr>
          <p:cNvPr id="9" name="Grupo 8"/>
          <p:cNvGrpSpPr/>
          <p:nvPr/>
        </p:nvGrpSpPr>
        <p:grpSpPr>
          <a:xfrm>
            <a:off x="402210" y="1232756"/>
            <a:ext cx="8429068" cy="3730791"/>
            <a:chOff x="402210" y="1232756"/>
            <a:chExt cx="8429068" cy="3730791"/>
          </a:xfrm>
        </p:grpSpPr>
        <p:sp>
          <p:nvSpPr>
            <p:cNvPr id="3" name="2 Rectángulo redondeado"/>
            <p:cNvSpPr/>
            <p:nvPr/>
          </p:nvSpPr>
          <p:spPr>
            <a:xfrm>
              <a:off x="2195736" y="1232756"/>
              <a:ext cx="5040560" cy="50405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sz="1200" dirty="0" smtClean="0"/>
                <a:t>Influencia de la T.V en los procesos formativos de los niños y niñas del grado Transición B de la I.E. Marceliano Vélez del Municipio de Envigado</a:t>
              </a:r>
              <a:endParaRPr lang="es-CO" sz="1200" dirty="0"/>
            </a:p>
          </p:txBody>
        </p:sp>
        <p:sp>
          <p:nvSpPr>
            <p:cNvPr id="4" name="3 Rectángulo redondeado"/>
            <p:cNvSpPr/>
            <p:nvPr/>
          </p:nvSpPr>
          <p:spPr>
            <a:xfrm>
              <a:off x="899592" y="1916832"/>
              <a:ext cx="7632848" cy="114081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sz="1600" dirty="0" smtClean="0"/>
            </a:p>
            <a:p>
              <a:pPr algn="ctr"/>
              <a:r>
                <a:rPr lang="es-CO" sz="1600" dirty="0" smtClean="0"/>
                <a:t>Implementar </a:t>
              </a:r>
              <a:r>
                <a:rPr lang="es-CO" sz="1600" dirty="0"/>
                <a:t>el proyecto de aula como estrategia pedagógica en el acompañamiento y educación integral de los niños y niñas en primera infancia,  </a:t>
              </a:r>
              <a:r>
                <a:rPr lang="es-CO" sz="1600" dirty="0" smtClean="0"/>
                <a:t>identificando la influencia de </a:t>
              </a:r>
              <a:r>
                <a:rPr lang="es-CO" sz="1600" dirty="0"/>
                <a:t>la TV </a:t>
              </a:r>
              <a:r>
                <a:rPr lang="es-CO" sz="1600" dirty="0" smtClean="0"/>
                <a:t>en </a:t>
              </a:r>
              <a:r>
                <a:rPr lang="es-CO" sz="1600" dirty="0"/>
                <a:t>los procesos de enseñanza aprendizaje </a:t>
              </a:r>
              <a:r>
                <a:rPr lang="es-CO" sz="1600" dirty="0" smtClean="0"/>
                <a:t>del grado transición B de </a:t>
              </a:r>
              <a:r>
                <a:rPr lang="es-CO" sz="1600" dirty="0"/>
                <a:t>Institución Educativa Marceliano Vélez </a:t>
              </a:r>
              <a:r>
                <a:rPr lang="es-CO" sz="1600" dirty="0" smtClean="0"/>
                <a:t>Envigado Antioquia.</a:t>
              </a:r>
              <a:endParaRPr lang="es-CO" sz="1600" dirty="0"/>
            </a:p>
            <a:p>
              <a:pPr algn="ctr"/>
              <a:endParaRPr lang="es-CO" dirty="0"/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402210" y="3275402"/>
              <a:ext cx="2736304" cy="50405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Observación de la practica</a:t>
              </a:r>
              <a:r>
                <a:rPr lang="es-CO" dirty="0"/>
                <a:t> </a:t>
              </a:r>
              <a:r>
                <a:rPr lang="es-CO" dirty="0" smtClean="0"/>
                <a:t>y Reflexión. </a:t>
              </a:r>
              <a:endParaRPr lang="es-CO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6094974" y="3260049"/>
              <a:ext cx="2736304" cy="1027271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CO" dirty="0" smtClean="0"/>
                <a:t>Juegos:</a:t>
              </a:r>
            </a:p>
            <a:p>
              <a:pPr algn="ctr"/>
              <a:r>
                <a:rPr lang="es-CO" dirty="0" smtClean="0"/>
                <a:t>Representando personajes </a:t>
              </a:r>
            </a:p>
            <a:p>
              <a:pPr algn="ctr"/>
              <a:r>
                <a:rPr lang="es-CO" dirty="0" smtClean="0"/>
                <a:t>Master Chef</a:t>
              </a:r>
              <a:endParaRPr lang="es-CO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347864" y="3260049"/>
              <a:ext cx="2376264" cy="170349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O" sz="1600" dirty="0" smtClean="0"/>
            </a:p>
            <a:p>
              <a:pPr algn="ctr"/>
              <a:r>
                <a:rPr lang="es-CO" sz="1600" dirty="0" smtClean="0"/>
                <a:t>Talleres con niños y padres.</a:t>
              </a:r>
            </a:p>
            <a:p>
              <a:pPr algn="ctr"/>
              <a:r>
                <a:rPr lang="es-CO" sz="1600" dirty="0" smtClean="0"/>
                <a:t>Taller 1 Limites y Normas </a:t>
              </a:r>
            </a:p>
            <a:p>
              <a:pPr algn="ctr"/>
              <a:r>
                <a:rPr lang="es-CO" sz="1600" dirty="0" smtClean="0"/>
                <a:t>Taller 2 Autonomía Juguemos  SER  CHEF </a:t>
              </a:r>
            </a:p>
            <a:p>
              <a:pPr algn="ctr"/>
              <a:endParaRPr lang="es-CO" dirty="0"/>
            </a:p>
          </p:txBody>
        </p:sp>
      </p:grpSp>
      <p:sp>
        <p:nvSpPr>
          <p:cNvPr id="10" name="9 Flecha circular"/>
          <p:cNvSpPr/>
          <p:nvPr/>
        </p:nvSpPr>
        <p:spPr>
          <a:xfrm rot="13826173">
            <a:off x="1511660" y="4117720"/>
            <a:ext cx="936104" cy="941880"/>
          </a:xfrm>
          <a:prstGeom prst="circular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1" name="10 Flecha circular"/>
          <p:cNvSpPr/>
          <p:nvPr/>
        </p:nvSpPr>
        <p:spPr>
          <a:xfrm rot="8000479">
            <a:off x="6572548" y="4405013"/>
            <a:ext cx="936104" cy="941880"/>
          </a:xfrm>
          <a:prstGeom prst="circular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89891" y="5249448"/>
            <a:ext cx="223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Retroalimentación </a:t>
            </a:r>
            <a:endParaRPr lang="es-CO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592601" y="5354918"/>
            <a:ext cx="223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Socialización </a:t>
            </a:r>
            <a:endParaRPr lang="es-CO" dirty="0"/>
          </a:p>
        </p:txBody>
      </p:sp>
      <p:sp>
        <p:nvSpPr>
          <p:cNvPr id="14" name="13 Flecha circular"/>
          <p:cNvSpPr/>
          <p:nvPr/>
        </p:nvSpPr>
        <p:spPr>
          <a:xfrm rot="3411524">
            <a:off x="6914405" y="992191"/>
            <a:ext cx="936104" cy="941880"/>
          </a:xfrm>
          <a:prstGeom prst="circular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5" name="14 Flecha circular"/>
          <p:cNvSpPr/>
          <p:nvPr/>
        </p:nvSpPr>
        <p:spPr>
          <a:xfrm rot="20051737">
            <a:off x="1302309" y="1013844"/>
            <a:ext cx="936104" cy="941880"/>
          </a:xfrm>
          <a:prstGeom prst="circular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3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1874</TotalTime>
  <Words>1340</Words>
  <Application>Microsoft Office PowerPoint</Application>
  <PresentationFormat>Presentación en pantalla (4:3)</PresentationFormat>
  <Paragraphs>136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Flujo</vt:lpstr>
      <vt:lpstr>Presentación de PowerPoint</vt:lpstr>
      <vt:lpstr>CONTEXTUALIZACIÓN </vt:lpstr>
      <vt:lpstr>JUSTIFICACIÓN </vt:lpstr>
      <vt:lpstr>PREGUNTA PROBLEMATIZADORA</vt:lpstr>
      <vt:lpstr>Presentación de PowerPoint</vt:lpstr>
      <vt:lpstr>MARCO REFERENCIAL</vt:lpstr>
      <vt:lpstr>DISEÑO METODOLOGICO</vt:lpstr>
      <vt:lpstr>Presentación de PowerPoint</vt:lpstr>
      <vt:lpstr>EL PROYECTO DE AULA </vt:lpstr>
      <vt:lpstr>LOGROS A NIVEL GENERAL  </vt:lpstr>
      <vt:lpstr>Presentación de PowerPoint</vt:lpstr>
      <vt:lpstr>Presentación de PowerPoint</vt:lpstr>
      <vt:lpstr>CONCLUSIONES </vt:lpstr>
      <vt:lpstr>GRACIAS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TATIANA</dc:creator>
  <cp:lastModifiedBy>TATIANA</cp:lastModifiedBy>
  <cp:revision>111</cp:revision>
  <dcterms:created xsi:type="dcterms:W3CDTF">2016-04-12T21:06:03Z</dcterms:created>
  <dcterms:modified xsi:type="dcterms:W3CDTF">2016-04-22T15:13:27Z</dcterms:modified>
</cp:coreProperties>
</file>