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61" r:id="rId3"/>
    <p:sldId id="290" r:id="rId4"/>
    <p:sldId id="267" r:id="rId5"/>
    <p:sldId id="279" r:id="rId6"/>
    <p:sldId id="268" r:id="rId7"/>
    <p:sldId id="277" r:id="rId8"/>
    <p:sldId id="278" r:id="rId9"/>
    <p:sldId id="263" r:id="rId10"/>
    <p:sldId id="289" r:id="rId11"/>
    <p:sldId id="286" r:id="rId12"/>
    <p:sldId id="288" r:id="rId13"/>
    <p:sldId id="264" r:id="rId14"/>
    <p:sldId id="265" r:id="rId15"/>
    <p:sldId id="266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0FF0C60-F4A8-4335-944F-EA9A3D1E9B01}">
  <a:tblStyle styleId="{00FF0C60-F4A8-4335-944F-EA9A3D1E9B0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E8ECF4"/>
          </a:solidFill>
        </a:fill>
      </a:tcStyle>
    </a:wholeTbl>
    <a:band1H>
      <a:tcStyle>
        <a:tcBdr/>
        <a:fill>
          <a:solidFill>
            <a:srgbClr val="CFD7E7"/>
          </a:solidFill>
        </a:fill>
      </a:tcStyle>
    </a:band1H>
    <a:band1V>
      <a:tcStyle>
        <a:tcBdr/>
        <a:fill>
          <a:solidFill>
            <a:srgbClr val="CFD7E7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208" y="-11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CO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‹Nr.›</a:t>
            </a:fld>
            <a:endParaRPr lang="es-CO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913193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seño personalizado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CO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‹Nr.›</a:t>
            </a:fld>
            <a:endParaRPr lang="es-CO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Shape 21" descr="PROPUESTA 3_ PPT-01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937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ido con título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609600" y="273050"/>
            <a:ext cx="4011084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766732" y="273051"/>
            <a:ext cx="6815666" cy="5219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2"/>
          </p:nvPr>
        </p:nvSpPr>
        <p:spPr>
          <a:xfrm>
            <a:off x="609600" y="1604433"/>
            <a:ext cx="4011084" cy="3888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ítulo vertical y texto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Shape 61" descr="PROPUESTA 3_ PPT-04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31748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613512" y="750066"/>
            <a:ext cx="4819264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404040"/>
              </a:buClr>
              <a:buFont typeface="Calibri"/>
              <a:buNone/>
              <a:defRPr sz="4400" b="1" i="0" u="none" strike="noStrike" cap="none">
                <a:solidFill>
                  <a:srgbClr val="4040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5743223" y="645581"/>
            <a:ext cx="5494724" cy="51026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613512" y="2995083"/>
            <a:ext cx="4819266" cy="27531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ólo el título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Shape 27" descr="PROPUESTA 3_ PPT-04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9535"/>
            <a:ext cx="12192000" cy="6840215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609600" y="645054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404040"/>
              </a:buClr>
              <a:buFont typeface="Calibri"/>
              <a:buNone/>
              <a:defRPr sz="4400" b="1" i="0" u="none" strike="noStrike" cap="none">
                <a:solidFill>
                  <a:srgbClr val="4040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magen con título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Shape 30" descr="PROPUESTA 3_ PPT-04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9535"/>
            <a:ext cx="12192000" cy="684021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hape 31"/>
          <p:cNvSpPr>
            <a:spLocks noGrp="1"/>
          </p:cNvSpPr>
          <p:nvPr>
            <p:ph type="pic" idx="2"/>
          </p:nvPr>
        </p:nvSpPr>
        <p:spPr>
          <a:xfrm>
            <a:off x="2389716" y="612775"/>
            <a:ext cx="73152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2389716" y="4959350"/>
            <a:ext cx="7315200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cabezado de secció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963083" y="2812784"/>
            <a:ext cx="10363200" cy="21825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963083" y="1104900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rgbClr val="404040"/>
              </a:buClr>
              <a:buFont typeface="Calibri"/>
              <a:buNone/>
              <a:defRPr sz="4000" b="1" i="0" u="none" strike="noStrike" cap="none">
                <a:solidFill>
                  <a:srgbClr val="4040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Shape 37" descr="PROPUESTA 3_ PPT-05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138" y="47385"/>
            <a:ext cx="12192000" cy="6840215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197600" y="1600200"/>
            <a:ext cx="5384799" cy="3977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404040"/>
              </a:buClr>
              <a:buFont typeface="Calibri"/>
              <a:buNone/>
              <a:defRPr sz="4400" b="1" i="0" u="none" strike="noStrike" cap="none">
                <a:solidFill>
                  <a:srgbClr val="4040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609600" y="1600200"/>
            <a:ext cx="5384799" cy="3977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Shape 42" descr="PROPUESTA 3_ PPT-04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8953"/>
            <a:ext cx="1221727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09600" y="2171700"/>
            <a:ext cx="10972799" cy="33951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609600" y="84613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404040"/>
              </a:buClr>
              <a:buFont typeface="Calibri"/>
              <a:buNone/>
              <a:defRPr sz="4400" b="1" i="0" u="none" strike="noStrike" cap="none">
                <a:solidFill>
                  <a:srgbClr val="4040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ció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404040"/>
              </a:buClr>
              <a:buFont typeface="Calibri"/>
              <a:buNone/>
              <a:defRPr sz="4400" b="1" i="0" u="none" strike="noStrike" cap="none">
                <a:solidFill>
                  <a:srgbClr val="4040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609600" y="1535112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360"/>
              </a:spcBef>
              <a:buClr>
                <a:srgbClr val="404040"/>
              </a:buClr>
              <a:buFont typeface="Arial"/>
              <a:buNone/>
              <a:defRPr sz="1800" b="1" i="0" u="none" strike="noStrike" cap="none">
                <a:solidFill>
                  <a:srgbClr val="4040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3602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3"/>
          </p:nvPr>
        </p:nvSpPr>
        <p:spPr>
          <a:xfrm>
            <a:off x="6193367" y="1535112"/>
            <a:ext cx="5389032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360"/>
              </a:spcBef>
              <a:buClr>
                <a:srgbClr val="404040"/>
              </a:buClr>
              <a:buFont typeface="Arial"/>
              <a:buNone/>
              <a:defRPr sz="1800" b="1" i="0" u="none" strike="noStrike" cap="none">
                <a:solidFill>
                  <a:srgbClr val="4040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4"/>
          </p:nvPr>
        </p:nvSpPr>
        <p:spPr>
          <a:xfrm>
            <a:off x="6193367" y="2174875"/>
            <a:ext cx="5389032" cy="33602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ítulo y texto vertical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09600" y="1847850"/>
            <a:ext cx="10972801" cy="365548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609600" y="46513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404040"/>
              </a:buClr>
              <a:buFont typeface="Calibri"/>
              <a:buNone/>
              <a:defRPr sz="4400" b="1" i="0" u="none" strike="noStrike" cap="none">
                <a:solidFill>
                  <a:srgbClr val="4040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Shape 55" descr="PROPUESTA 3_ PPT-05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138" y="47385"/>
            <a:ext cx="12192000" cy="68402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7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CO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‹Nr.›</a:t>
            </a:fld>
            <a:endParaRPr lang="es-CO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Shape 15" descr="PROPUESTA 3_ PPT-03.jp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38951"/>
            <a:ext cx="12192000" cy="684021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file:///\\localhost\Users\pilarballesteros\Downloads\Macintosh%20HD:Users:pilarballesteros:Desktop:FORMATO%20DE%20PROYECTOS%20-%20JORNADA%20DE%20SOCIALIZACION%20-MSP.docx!OLE_LINK1" TargetMode="External"/><Relationship Id="rId5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orcid.org/0000-0002-4713-4618" TargetMode="External"/><Relationship Id="rId4" Type="http://schemas.openxmlformats.org/officeDocument/2006/relationships/hyperlink" Target="mailto:magnoliaballesteros@usantotomas.edu.co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00" y="-27384"/>
            <a:ext cx="6134100" cy="643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902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392" y="10535"/>
            <a:ext cx="10972799" cy="1143000"/>
          </a:xfrm>
        </p:spPr>
        <p:txBody>
          <a:bodyPr/>
          <a:lstStyle/>
          <a:p>
            <a:r>
              <a:rPr lang="es-ES" dirty="0" smtClean="0"/>
              <a:t>Pertinencia social del proyecto</a:t>
            </a:r>
            <a:endParaRPr lang="es-ES" dirty="0"/>
          </a:p>
        </p:txBody>
      </p:sp>
      <p:sp>
        <p:nvSpPr>
          <p:cNvPr id="3" name="Shape 103"/>
          <p:cNvSpPr txBox="1"/>
          <p:nvPr/>
        </p:nvSpPr>
        <p:spPr>
          <a:xfrm>
            <a:off x="695400" y="1235674"/>
            <a:ext cx="10845809" cy="4641597"/>
          </a:xfrm>
          <a:prstGeom prst="rect">
            <a:avLst/>
          </a:prstGeom>
          <a:noFill/>
          <a:ln w="9525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CO" sz="1800" dirty="0"/>
              <a:t>Generar conocimiento riguroso para atender los problemas prioritarios de la sociedad y sus miembros, constituye también un compromiso tanto de las instituciones universitarias en su quehacer investigativo y de servicio social, como de los investigadores y ciudadanos en su acción de corresponsabilidad con la sociedad y su desarrollo. La investigación que se presenta  profundiza en los impactos, factores y  circunstancias que las familias dolientes han vivido a raíz de sus miembros suicidas y de su interrelación con las instituciones y la sociedad  aportando sugerencias de acción tanto para la prevención del fenómeno suicida como para la mitigación de sus efectos sociales y de salud pública.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304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392" y="22987"/>
            <a:ext cx="10972799" cy="1143000"/>
          </a:xfrm>
        </p:spPr>
        <p:txBody>
          <a:bodyPr/>
          <a:lstStyle/>
          <a:p>
            <a:r>
              <a:rPr lang="es-ES" dirty="0" smtClean="0"/>
              <a:t>Contribución del proyecto a la línea de investigación</a:t>
            </a:r>
            <a:endParaRPr lang="es-ES" dirty="0"/>
          </a:p>
        </p:txBody>
      </p:sp>
      <p:sp>
        <p:nvSpPr>
          <p:cNvPr id="3" name="Shape 103"/>
          <p:cNvSpPr txBox="1"/>
          <p:nvPr/>
        </p:nvSpPr>
        <p:spPr>
          <a:xfrm>
            <a:off x="695400" y="1235674"/>
            <a:ext cx="10845809" cy="4641597"/>
          </a:xfrm>
          <a:prstGeom prst="rect">
            <a:avLst/>
          </a:prstGeom>
          <a:noFill/>
          <a:ln w="9525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</a:pPr>
            <a:r>
              <a:rPr lang="es-ES_tradnl" sz="18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Línea de salud Publica</a:t>
            </a:r>
          </a:p>
          <a:p>
            <a:pPr marL="285750" marR="0" lvl="0" indent="-285750" algn="l" rtl="0">
              <a:spcBef>
                <a:spcPts val="0"/>
              </a:spcBef>
              <a:buFont typeface="Arial"/>
              <a:buChar char="•"/>
            </a:pPr>
            <a:endParaRPr lang="es-ES_tradnl" sz="1800" dirty="0">
              <a:solidFill>
                <a:schemeClr val="dk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buFont typeface="Arial"/>
              <a:buChar char="•"/>
            </a:pPr>
            <a:endParaRPr lang="es-ES_tradnl" sz="180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buFont typeface="Arial"/>
              <a:buChar char="•"/>
            </a:pPr>
            <a:r>
              <a:rPr lang="es-ES_tradnl" sz="1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Identificación de barreras de acceso para la detección temprana del riesgo suicida en instituciones de salud y universitarias</a:t>
            </a:r>
          </a:p>
          <a:p>
            <a:pPr marL="285750" marR="0" lvl="0" indent="-285750" algn="l" rtl="0">
              <a:spcBef>
                <a:spcPts val="0"/>
              </a:spcBef>
              <a:buFont typeface="Arial"/>
              <a:buChar char="•"/>
            </a:pPr>
            <a:endParaRPr lang="es-ES_tradnl" sz="1800" dirty="0">
              <a:solidFill>
                <a:schemeClr val="dk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buFont typeface="Arial"/>
              <a:buChar char="•"/>
            </a:pPr>
            <a:endParaRPr lang="es-ES_tradnl" sz="180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buFont typeface="Arial"/>
              <a:buChar char="•"/>
            </a:pPr>
            <a:r>
              <a:rPr lang="es-ES_tradnl" sz="180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Identificaci</a:t>
            </a:r>
            <a:r>
              <a:rPr lang="es-ES_tradnl" sz="180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ón de</a:t>
            </a:r>
            <a:r>
              <a:rPr lang="es-ES_tradnl" sz="180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_tradnl" sz="1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barreras de acceso a la atención de las familias dolientes</a:t>
            </a:r>
          </a:p>
          <a:p>
            <a:pPr marL="285750" marR="0" lvl="0" indent="-285750" algn="l" rtl="0">
              <a:spcBef>
                <a:spcPts val="0"/>
              </a:spcBef>
              <a:buFont typeface="Arial"/>
              <a:buChar char="•"/>
            </a:pPr>
            <a:endParaRPr lang="es-ES_tradnl" sz="180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buFont typeface="Arial"/>
              <a:buChar char="•"/>
            </a:pPr>
            <a:endParaRPr lang="es-ES_tradnl" sz="1800" dirty="0" smtClean="0">
              <a:solidFill>
                <a:schemeClr val="dk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buFont typeface="Arial"/>
              <a:buChar char="•"/>
            </a:pPr>
            <a:r>
              <a:rPr lang="es-ES_tradnl" sz="1800" dirty="0" smtClean="0">
                <a:solidFill>
                  <a:schemeClr val="dk1"/>
                </a:solidFill>
              </a:rPr>
              <a:t>Propiciará cambios en los patrones culturales frente a la ocurrencia del fenómeno del suicidio</a:t>
            </a:r>
          </a:p>
        </p:txBody>
      </p:sp>
    </p:spTree>
    <p:extLst>
      <p:ext uri="{BB962C8B-B14F-4D97-AF65-F5344CB8AC3E}">
        <p14:creationId xmlns:p14="http://schemas.microsoft.com/office/powerpoint/2010/main" val="34151733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6287691"/>
              </p:ext>
            </p:extLst>
          </p:nvPr>
        </p:nvGraphicFramePr>
        <p:xfrm>
          <a:off x="767408" y="620688"/>
          <a:ext cx="10547266" cy="5052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Documento" r:id="rId4" imgW="5765800" imgH="3314700" progId="Word.Document.12">
                  <p:link updateAutomatic="1"/>
                </p:oleObj>
              </mc:Choice>
              <mc:Fallback>
                <p:oleObj name="Documento" r:id="rId4" imgW="5765800" imgH="33147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67408" y="620688"/>
                        <a:ext cx="10547266" cy="50529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/>
        </p:nvSpPr>
        <p:spPr>
          <a:xfrm>
            <a:off x="781470" y="477799"/>
            <a:ext cx="10742139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CO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Presupuesto:</a:t>
            </a:r>
          </a:p>
        </p:txBody>
      </p:sp>
      <p:pic>
        <p:nvPicPr>
          <p:cNvPr id="7" name="Imagen 6" descr="Captura de pantalla 2017-02-16 a las 16.57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4" y="404664"/>
            <a:ext cx="8013700" cy="5461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/>
        </p:nvSpPr>
        <p:spPr>
          <a:xfrm>
            <a:off x="955588" y="951471"/>
            <a:ext cx="10742139" cy="147732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CO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Referencias bibliográficas más </a:t>
            </a:r>
            <a:r>
              <a:rPr lang="es-CO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significativas</a:t>
            </a:r>
            <a:r>
              <a:rPr lang="es-CO" sz="180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_tradnl" sz="1600" dirty="0" err="1"/>
              <a:t>Organización</a:t>
            </a:r>
            <a:r>
              <a:rPr lang="es-ES_tradnl" sz="1600" dirty="0"/>
              <a:t> Panamericana de la Salud. Condiciones de salud y sus tendencias. En Salud en las </a:t>
            </a:r>
            <a:r>
              <a:rPr lang="es-ES_tradnl" sz="1600" dirty="0" err="1"/>
              <a:t>Américas</a:t>
            </a:r>
            <a:r>
              <a:rPr lang="es-ES_tradnl" sz="1600" dirty="0"/>
              <a:t>, OPS, 2007.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s-ES_tradnl" sz="1600" dirty="0" err="1"/>
              <a:t>Ramirez</a:t>
            </a:r>
            <a:r>
              <a:rPr lang="es-ES_tradnl" sz="1600" dirty="0"/>
              <a:t>, L.A y Naranjo, C.A. </a:t>
            </a:r>
            <a:r>
              <a:rPr lang="es-ES_tradnl" sz="1600" dirty="0" err="1"/>
              <a:t>Forensis</a:t>
            </a:r>
            <a:r>
              <a:rPr lang="es-ES_tradnl" sz="1600" dirty="0"/>
              <a:t>, datos para la vida. [internet] 2014. Instituto Nacional de Medicina Legal y Ciencias Forenses. Consultado el 1 de Marzo de 2016.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s-ES_tradnl" sz="1600" dirty="0"/>
              <a:t>Franco, S., et al. Informe de investigación Suicidio en estudiantes universitarios, Bogotá 2004-2014. 2014. Bogotá. Universidad Santo Tomás.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s-ES_tradnl" sz="1600" dirty="0" err="1"/>
              <a:t>Girard</a:t>
            </a:r>
            <a:r>
              <a:rPr lang="es-ES_tradnl" sz="1600" dirty="0"/>
              <a:t> GA, </a:t>
            </a:r>
            <a:r>
              <a:rPr lang="es-ES_tradnl" sz="1600" dirty="0" err="1"/>
              <a:t>Silber</a:t>
            </a:r>
            <a:r>
              <a:rPr lang="es-ES_tradnl" sz="1600" dirty="0"/>
              <a:t> TJ. </a:t>
            </a:r>
            <a:r>
              <a:rPr lang="es-ES_tradnl" sz="1600" dirty="0" err="1"/>
              <a:t>The</a:t>
            </a:r>
            <a:r>
              <a:rPr lang="es-ES_tradnl" sz="1600" dirty="0"/>
              <a:t> </a:t>
            </a:r>
            <a:r>
              <a:rPr lang="es-ES_tradnl" sz="1600" dirty="0" err="1"/>
              <a:t>aftermath</a:t>
            </a:r>
            <a:r>
              <a:rPr lang="es-ES_tradnl" sz="1600" dirty="0"/>
              <a:t> of </a:t>
            </a:r>
            <a:r>
              <a:rPr lang="es-ES_tradnl" sz="1600" dirty="0" err="1"/>
              <a:t>adolescentet</a:t>
            </a:r>
            <a:r>
              <a:rPr lang="es-ES_tradnl" sz="1600" dirty="0"/>
              <a:t> suicide: </a:t>
            </a:r>
            <a:r>
              <a:rPr lang="es-ES_tradnl" sz="1600" dirty="0" err="1"/>
              <a:t>Clinical</a:t>
            </a:r>
            <a:r>
              <a:rPr lang="es-ES_tradnl" sz="1600" dirty="0"/>
              <a:t>, </a:t>
            </a:r>
            <a:r>
              <a:rPr lang="es-ES_tradnl" sz="1600" dirty="0" err="1"/>
              <a:t>ethical</a:t>
            </a:r>
            <a:r>
              <a:rPr lang="es-ES_tradnl" sz="1600" dirty="0"/>
              <a:t>, and spiritual </a:t>
            </a:r>
            <a:r>
              <a:rPr lang="es-ES_tradnl" sz="1600" dirty="0" err="1"/>
              <a:t>issues</a:t>
            </a:r>
            <a:r>
              <a:rPr lang="es-ES_tradnl" sz="1600" dirty="0"/>
              <a:t>. </a:t>
            </a:r>
            <a:r>
              <a:rPr lang="es-ES_tradnl" sz="1600" dirty="0" err="1"/>
              <a:t>Adolesc</a:t>
            </a:r>
            <a:r>
              <a:rPr lang="es-ES_tradnl" sz="1600" dirty="0"/>
              <a:t> </a:t>
            </a:r>
            <a:r>
              <a:rPr lang="es-ES_tradnl" sz="1600" dirty="0" err="1"/>
              <a:t>Med</a:t>
            </a:r>
            <a:r>
              <a:rPr lang="es-ES_tradnl" sz="1600" dirty="0"/>
              <a:t> </a:t>
            </a:r>
            <a:r>
              <a:rPr lang="es-ES_tradnl" sz="1600" dirty="0" err="1"/>
              <a:t>State</a:t>
            </a:r>
            <a:r>
              <a:rPr lang="es-ES_tradnl" sz="1600" dirty="0"/>
              <a:t> art </a:t>
            </a:r>
            <a:r>
              <a:rPr lang="es-ES_tradnl" sz="1600" dirty="0" err="1"/>
              <a:t>Rew</a:t>
            </a:r>
            <a:r>
              <a:rPr lang="es-ES_tradnl" sz="1600" dirty="0"/>
              <a:t>. 2011;22:229–39.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s-ES_tradnl" sz="1600" dirty="0" err="1"/>
              <a:t>Buus</a:t>
            </a:r>
            <a:r>
              <a:rPr lang="es-ES_tradnl" sz="1600" dirty="0"/>
              <a:t> N, </a:t>
            </a:r>
            <a:r>
              <a:rPr lang="es-ES_tradnl" sz="1600" dirty="0" err="1"/>
              <a:t>Caspersen</a:t>
            </a:r>
            <a:r>
              <a:rPr lang="es-ES_tradnl" sz="1600" dirty="0"/>
              <a:t> J, Hansen R, et al. </a:t>
            </a:r>
            <a:r>
              <a:rPr lang="es-ES_tradnl" sz="1600" dirty="0" err="1"/>
              <a:t>Experiences</a:t>
            </a:r>
            <a:r>
              <a:rPr lang="es-ES_tradnl" sz="1600" dirty="0"/>
              <a:t> of </a:t>
            </a:r>
            <a:r>
              <a:rPr lang="es-ES_tradnl" sz="1600" dirty="0" err="1"/>
              <a:t>parents</a:t>
            </a:r>
            <a:r>
              <a:rPr lang="es-ES_tradnl" sz="1600" dirty="0"/>
              <a:t> </a:t>
            </a:r>
            <a:r>
              <a:rPr lang="es-ES_tradnl" sz="1600" dirty="0" err="1"/>
              <a:t>whose</a:t>
            </a:r>
            <a:r>
              <a:rPr lang="es-ES_tradnl" sz="1600" dirty="0"/>
              <a:t> </a:t>
            </a:r>
            <a:r>
              <a:rPr lang="es-ES_tradnl" sz="1600" dirty="0" err="1"/>
              <a:t>sons</a:t>
            </a:r>
            <a:r>
              <a:rPr lang="es-ES_tradnl" sz="1600" dirty="0"/>
              <a:t> </a:t>
            </a:r>
            <a:r>
              <a:rPr lang="es-ES_tradnl" sz="1600" dirty="0" err="1"/>
              <a:t>or</a:t>
            </a:r>
            <a:r>
              <a:rPr lang="es-ES_tradnl" sz="1600" dirty="0"/>
              <a:t> </a:t>
            </a:r>
            <a:r>
              <a:rPr lang="es-ES_tradnl" sz="1600" dirty="0" err="1"/>
              <a:t>daugthers</a:t>
            </a:r>
            <a:r>
              <a:rPr lang="es-ES_tradnl" sz="1600" dirty="0"/>
              <a:t> </a:t>
            </a:r>
            <a:r>
              <a:rPr lang="es-ES_tradnl" sz="1600" dirty="0" err="1"/>
              <a:t>have</a:t>
            </a:r>
            <a:r>
              <a:rPr lang="es-ES_tradnl" sz="1600" dirty="0"/>
              <a:t> (</a:t>
            </a:r>
            <a:r>
              <a:rPr lang="es-ES_tradnl" sz="1600" dirty="0" err="1"/>
              <a:t>had</a:t>
            </a:r>
            <a:r>
              <a:rPr lang="es-ES_tradnl" sz="1600" dirty="0"/>
              <a:t>) </a:t>
            </a:r>
            <a:r>
              <a:rPr lang="es-ES_tradnl" sz="1600" dirty="0" err="1"/>
              <a:t>attempted</a:t>
            </a:r>
            <a:r>
              <a:rPr lang="es-ES_tradnl" sz="1600" dirty="0"/>
              <a:t> suicide. J </a:t>
            </a:r>
            <a:r>
              <a:rPr lang="es-ES_tradnl" sz="1600" dirty="0" err="1"/>
              <a:t>Adv</a:t>
            </a:r>
            <a:r>
              <a:rPr lang="es-ES_tradnl" sz="1600" dirty="0"/>
              <a:t> </a:t>
            </a:r>
            <a:r>
              <a:rPr lang="es-ES_tradnl" sz="1600" dirty="0" err="1"/>
              <a:t>Nurs</a:t>
            </a:r>
            <a:r>
              <a:rPr lang="es-ES_tradnl" sz="1600" dirty="0"/>
              <a:t>. 2013, </a:t>
            </a:r>
            <a:r>
              <a:rPr lang="es-ES_tradnl" sz="1600" dirty="0" err="1"/>
              <a:t>doi</a:t>
            </a:r>
            <a:r>
              <a:rPr lang="es-ES_tradnl" sz="1600" dirty="0"/>
              <a:t>: 10.1111/jan.12243.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s-ES_tradnl" sz="1600" dirty="0" err="1"/>
              <a:t>Family</a:t>
            </a:r>
            <a:r>
              <a:rPr lang="es-ES_tradnl" sz="1600" dirty="0"/>
              <a:t>, Suicide and </a:t>
            </a:r>
            <a:r>
              <a:rPr lang="es-ES_tradnl" sz="1600" dirty="0" err="1"/>
              <a:t>Mourning</a:t>
            </a:r>
            <a:r>
              <a:rPr lang="es-ES_tradnl" sz="1600" dirty="0"/>
              <a:t>. </a:t>
            </a:r>
            <a:r>
              <a:rPr lang="es-ES_tradnl" sz="1600" dirty="0" err="1"/>
              <a:t>Garciandía</a:t>
            </a:r>
            <a:r>
              <a:rPr lang="es-ES_tradnl" sz="1600" dirty="0"/>
              <a:t> </a:t>
            </a:r>
            <a:r>
              <a:rPr lang="es-ES_tradnl" sz="1600" dirty="0" err="1"/>
              <a:t>Imaz</a:t>
            </a:r>
            <a:r>
              <a:rPr lang="es-ES_tradnl" sz="1600" dirty="0"/>
              <a:t>, José Antonio. In Revista Colombiana de Psiquiatría. </a:t>
            </a:r>
            <a:r>
              <a:rPr lang="es-ES_tradnl" sz="1600" dirty="0" smtClean="0"/>
              <a:t>2013. </a:t>
            </a:r>
            <a:r>
              <a:rPr lang="es-ES_tradnl" sz="1600" dirty="0"/>
              <a:t>43 </a:t>
            </a:r>
            <a:r>
              <a:rPr lang="es-ES_tradnl" sz="1600" dirty="0" err="1"/>
              <a:t>Supplement</a:t>
            </a:r>
            <a:r>
              <a:rPr lang="es-ES_tradnl" sz="1600" dirty="0"/>
              <a:t> 1:71-79 </a:t>
            </a:r>
            <a:r>
              <a:rPr lang="es-ES_tradnl" sz="1600" dirty="0" err="1"/>
              <a:t>Supplement</a:t>
            </a:r>
            <a:r>
              <a:rPr lang="es-ES_tradnl" sz="1600" dirty="0"/>
              <a:t> 1 </a:t>
            </a:r>
            <a:r>
              <a:rPr lang="es-ES_tradnl" sz="1600" dirty="0" err="1"/>
              <a:t>Language</a:t>
            </a:r>
            <a:r>
              <a:rPr lang="es-ES_tradnl" sz="1600" dirty="0"/>
              <a:t>: </a:t>
            </a:r>
            <a:r>
              <a:rPr lang="es-ES_tradnl" sz="1600" dirty="0" err="1"/>
              <a:t>Spanish</a:t>
            </a:r>
            <a:r>
              <a:rPr lang="es-ES_tradnl" sz="1600" dirty="0"/>
              <a:t>; </a:t>
            </a:r>
            <a:r>
              <a:rPr lang="es-ES_tradnl" sz="1600" dirty="0" err="1"/>
              <a:t>Castilian</a:t>
            </a:r>
            <a:r>
              <a:rPr lang="es-ES_tradnl" sz="1600" dirty="0"/>
              <a:t>. DOI: 10.1016/j.rcp.2013.11.009, Base de datos: </a:t>
            </a:r>
            <a:r>
              <a:rPr lang="es-ES_tradnl" sz="1600" dirty="0" err="1"/>
              <a:t>ScienceDirect</a:t>
            </a:r>
            <a:endParaRPr lang="es-ES_tradnl" sz="1600" dirty="0"/>
          </a:p>
          <a:p>
            <a:pPr marL="342900" lvl="0" indent="-342900" algn="just">
              <a:buFont typeface="+mj-lt"/>
              <a:buAutoNum type="arabicPeriod"/>
            </a:pPr>
            <a:r>
              <a:rPr lang="es-ES_tradnl" sz="1600" dirty="0" err="1"/>
              <a:t>Grad</a:t>
            </a:r>
            <a:r>
              <a:rPr lang="es-ES_tradnl" sz="1600" dirty="0"/>
              <a:t> </a:t>
            </a:r>
            <a:r>
              <a:rPr lang="es-ES_tradnl" sz="1600" dirty="0" smtClean="0"/>
              <a:t>O. </a:t>
            </a:r>
            <a:r>
              <a:rPr lang="es-ES_tradnl" sz="1600" dirty="0"/>
              <a:t>Suicide </a:t>
            </a:r>
            <a:r>
              <a:rPr lang="es-ES_tradnl" sz="1600" dirty="0" err="1"/>
              <a:t>survivorship</a:t>
            </a:r>
            <a:r>
              <a:rPr lang="es-ES_tradnl" sz="1600" dirty="0"/>
              <a:t>: </a:t>
            </a:r>
            <a:r>
              <a:rPr lang="es-ES_tradnl" sz="1600" dirty="0" err="1"/>
              <a:t>an</a:t>
            </a:r>
            <a:r>
              <a:rPr lang="es-ES_tradnl" sz="1600" dirty="0"/>
              <a:t> </a:t>
            </a:r>
            <a:r>
              <a:rPr lang="es-ES_tradnl" sz="1600" dirty="0" err="1"/>
              <a:t>unknown</a:t>
            </a:r>
            <a:r>
              <a:rPr lang="es-ES_tradnl" sz="1600" dirty="0"/>
              <a:t> </a:t>
            </a:r>
            <a:r>
              <a:rPr lang="es-ES_tradnl" sz="1600" dirty="0" err="1"/>
              <a:t>journey</a:t>
            </a:r>
            <a:r>
              <a:rPr lang="es-ES_tradnl" sz="1600" dirty="0"/>
              <a:t> </a:t>
            </a:r>
            <a:r>
              <a:rPr lang="es-ES_tradnl" sz="1600" dirty="0" err="1"/>
              <a:t>from</a:t>
            </a:r>
            <a:r>
              <a:rPr lang="es-ES_tradnl" sz="1600" dirty="0"/>
              <a:t> </a:t>
            </a:r>
            <a:r>
              <a:rPr lang="es-ES_tradnl" sz="1600" dirty="0" err="1"/>
              <a:t>loss</a:t>
            </a:r>
            <a:r>
              <a:rPr lang="es-ES_tradnl" sz="1600" dirty="0"/>
              <a:t> </a:t>
            </a:r>
            <a:r>
              <a:rPr lang="es-ES_tradnl" sz="1600" dirty="0" err="1"/>
              <a:t>to</a:t>
            </a:r>
            <a:r>
              <a:rPr lang="es-ES_tradnl" sz="1600" dirty="0"/>
              <a:t> </a:t>
            </a:r>
            <a:r>
              <a:rPr lang="es-ES_tradnl" sz="1600" dirty="0" err="1"/>
              <a:t>gain</a:t>
            </a:r>
            <a:r>
              <a:rPr lang="es-ES_tradnl" sz="1600" dirty="0"/>
              <a:t> - </a:t>
            </a:r>
            <a:r>
              <a:rPr lang="es-ES_tradnl" sz="1600" dirty="0" err="1"/>
              <a:t>from</a:t>
            </a:r>
            <a:r>
              <a:rPr lang="es-ES_tradnl" sz="1600" dirty="0"/>
              <a:t> individual </a:t>
            </a:r>
            <a:r>
              <a:rPr lang="es-ES_tradnl" sz="1600" dirty="0" err="1"/>
              <a:t>to</a:t>
            </a:r>
            <a:r>
              <a:rPr lang="es-ES_tradnl" sz="1600" dirty="0"/>
              <a:t> global </a:t>
            </a:r>
            <a:r>
              <a:rPr lang="es-ES_tradnl" sz="1600" dirty="0" err="1"/>
              <a:t>perspective</a:t>
            </a:r>
            <a:r>
              <a:rPr lang="es-ES_tradnl" sz="1600" dirty="0"/>
              <a:t>. In </a:t>
            </a:r>
            <a:r>
              <a:rPr lang="es-ES_tradnl" sz="1600" dirty="0" err="1"/>
              <a:t>Hawton</a:t>
            </a:r>
            <a:r>
              <a:rPr lang="es-ES_tradnl" sz="1600" dirty="0"/>
              <a:t> K, editor. </a:t>
            </a:r>
            <a:r>
              <a:rPr lang="es-ES_tradnl" sz="1600" dirty="0" err="1"/>
              <a:t>Prevention</a:t>
            </a:r>
            <a:r>
              <a:rPr lang="es-ES_tradnl" sz="1600" dirty="0"/>
              <a:t> and </a:t>
            </a:r>
            <a:r>
              <a:rPr lang="es-ES_tradnl" sz="1600" dirty="0" err="1"/>
              <a:t>Treatment</a:t>
            </a:r>
            <a:r>
              <a:rPr lang="es-ES_tradnl" sz="1600" dirty="0"/>
              <a:t> of </a:t>
            </a:r>
            <a:r>
              <a:rPr lang="es-ES_tradnl" sz="1600" dirty="0" err="1"/>
              <a:t>Suicidal</a:t>
            </a:r>
            <a:r>
              <a:rPr lang="es-ES_tradnl" sz="1600" dirty="0"/>
              <a:t> </a:t>
            </a:r>
            <a:r>
              <a:rPr lang="es-ES_tradnl" sz="1600" dirty="0" err="1"/>
              <a:t>Behaviour</a:t>
            </a:r>
            <a:r>
              <a:rPr lang="es-ES_tradnl" sz="1600" dirty="0"/>
              <a:t>: </a:t>
            </a:r>
            <a:r>
              <a:rPr lang="es-ES_tradnl" sz="1600" dirty="0" err="1"/>
              <a:t>from</a:t>
            </a:r>
            <a:r>
              <a:rPr lang="es-ES_tradnl" sz="1600" dirty="0"/>
              <a:t> </a:t>
            </a:r>
            <a:r>
              <a:rPr lang="es-ES_tradnl" sz="1600" dirty="0" err="1"/>
              <a:t>Science</a:t>
            </a:r>
            <a:r>
              <a:rPr lang="es-ES_tradnl" sz="1600" dirty="0"/>
              <a:t> </a:t>
            </a:r>
            <a:r>
              <a:rPr lang="es-ES_tradnl" sz="1600" dirty="0" err="1"/>
              <a:t>to</a:t>
            </a:r>
            <a:r>
              <a:rPr lang="es-ES_tradnl" sz="1600" dirty="0"/>
              <a:t> </a:t>
            </a:r>
            <a:r>
              <a:rPr lang="es-ES_tradnl" sz="1600" dirty="0" err="1"/>
              <a:t>Practice</a:t>
            </a:r>
            <a:r>
              <a:rPr lang="es-ES_tradnl" sz="1600" dirty="0"/>
              <a:t>. Oxford: Oxford </a:t>
            </a:r>
            <a:r>
              <a:rPr lang="es-ES_tradnl" sz="1600" dirty="0" err="1"/>
              <a:t>University</a:t>
            </a:r>
            <a:r>
              <a:rPr lang="es-ES_tradnl" sz="1600" dirty="0"/>
              <a:t>; 2005. pp. 351-69.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s-ES_tradnl" sz="1600" dirty="0" err="1"/>
              <a:t>Bowen</a:t>
            </a:r>
            <a:r>
              <a:rPr lang="es-ES_tradnl" sz="1600" dirty="0"/>
              <a:t> M. De la familia al individuo. Barcelona: Editorial </a:t>
            </a:r>
            <a:r>
              <a:rPr lang="es-ES_tradnl" sz="1600" dirty="0" err="1"/>
              <a:t>Paidós</a:t>
            </a:r>
            <a:r>
              <a:rPr lang="es-ES_tradnl" sz="1600" dirty="0"/>
              <a:t>; 1999.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s-ES_tradnl" sz="1600" dirty="0" err="1"/>
              <a:t>Bowen</a:t>
            </a:r>
            <a:r>
              <a:rPr lang="es-ES_tradnl" sz="1600" dirty="0"/>
              <a:t> M. </a:t>
            </a:r>
            <a:r>
              <a:rPr lang="es-ES_tradnl" sz="1600" dirty="0" err="1"/>
              <a:t>Family</a:t>
            </a:r>
            <a:r>
              <a:rPr lang="es-ES_tradnl" sz="1600" dirty="0"/>
              <a:t> </a:t>
            </a:r>
            <a:r>
              <a:rPr lang="es-ES_tradnl" sz="1600" dirty="0" err="1"/>
              <a:t>reactions</a:t>
            </a:r>
            <a:r>
              <a:rPr lang="es-ES_tradnl" sz="1600" dirty="0"/>
              <a:t> </a:t>
            </a:r>
            <a:r>
              <a:rPr lang="es-ES_tradnl" sz="1600" dirty="0" err="1"/>
              <a:t>to</a:t>
            </a:r>
            <a:r>
              <a:rPr lang="es-ES_tradnl" sz="1600" dirty="0"/>
              <a:t> </a:t>
            </a:r>
            <a:r>
              <a:rPr lang="es-ES_tradnl" sz="1600" dirty="0" err="1"/>
              <a:t>death</a:t>
            </a:r>
            <a:r>
              <a:rPr lang="es-ES_tradnl" sz="1600" dirty="0"/>
              <a:t>. </a:t>
            </a:r>
            <a:r>
              <a:rPr lang="es-ES_tradnl" sz="1600" dirty="0" err="1"/>
              <a:t>Lakeworth</a:t>
            </a:r>
            <a:r>
              <a:rPr lang="es-ES_tradnl" sz="1600" dirty="0"/>
              <a:t>, Florida: Gardner </a:t>
            </a:r>
            <a:r>
              <a:rPr lang="es-ES_tradnl" sz="1600" dirty="0" err="1"/>
              <a:t>Press</a:t>
            </a:r>
            <a:r>
              <a:rPr lang="es-ES_tradnl" sz="1600" dirty="0"/>
              <a:t>; 1976.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s-ES_tradnl" sz="1600" dirty="0" err="1"/>
              <a:t>Cain</a:t>
            </a:r>
            <a:r>
              <a:rPr lang="es-ES_tradnl" sz="1600" dirty="0"/>
              <a:t> AC, </a:t>
            </a:r>
            <a:r>
              <a:rPr lang="es-ES_tradnl" sz="1600" dirty="0" err="1"/>
              <a:t>comp.</a:t>
            </a:r>
            <a:r>
              <a:rPr lang="es-ES_tradnl" sz="1600" dirty="0"/>
              <a:t> </a:t>
            </a:r>
            <a:r>
              <a:rPr lang="es-ES_tradnl" sz="1600" dirty="0" err="1"/>
              <a:t>Survivors</a:t>
            </a:r>
            <a:r>
              <a:rPr lang="es-ES_tradnl" sz="1600" dirty="0"/>
              <a:t> of suicide. Springfield, IL: Thomas; 1972.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/>
        </p:nvSpPr>
        <p:spPr>
          <a:xfrm>
            <a:off x="651550" y="594001"/>
            <a:ext cx="10742100" cy="4534500"/>
          </a:xfrm>
          <a:prstGeom prst="rect">
            <a:avLst/>
          </a:prstGeom>
          <a:noFill/>
          <a:ln w="9525" cap="flat" cmpd="sng">
            <a:solidFill>
              <a:srgbClr val="0C343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</a:endParaRPr>
          </a:p>
          <a:p>
            <a:pPr>
              <a:buSzPct val="25000"/>
            </a:pPr>
            <a:r>
              <a:rPr lang="es-CO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Título</a:t>
            </a:r>
            <a:r>
              <a:rPr lang="es-CO" sz="1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		</a:t>
            </a:r>
            <a:r>
              <a:rPr lang="es-ES_tradnl" sz="1800" b="1" dirty="0" smtClean="0"/>
              <a:t>LA </a:t>
            </a:r>
            <a:r>
              <a:rPr lang="es-ES_tradnl" sz="1800" b="1" dirty="0"/>
              <a:t>FAMILIA FRENTE AL </a:t>
            </a:r>
            <a:r>
              <a:rPr lang="es-ES_tradnl" sz="1800" b="1" dirty="0" smtClean="0"/>
              <a:t>SUICIDIO DE ESTUDIANTES UNIVERSITARIOS, 			BOGOTÁ 2004-2016.</a:t>
            </a:r>
            <a:endParaRPr lang="es-CO"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ct val="25000"/>
            </a:pPr>
            <a:r>
              <a:rPr lang="es-CO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Autores/ORCID</a:t>
            </a:r>
            <a:r>
              <a:rPr lang="es-CO" sz="1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	</a:t>
            </a:r>
            <a:r>
              <a:rPr lang="es-ES_tradnl" sz="1800" dirty="0"/>
              <a:t>Magnolia del Pilar Ballesteros-Cabrera/</a:t>
            </a:r>
            <a:r>
              <a:rPr lang="es-ES" sz="1800" dirty="0">
                <a:hlinkClick r:id="rId3"/>
              </a:rPr>
              <a:t>orcid.org/0000-0002-4713-4618</a:t>
            </a:r>
            <a:r>
              <a:rPr lang="es-ES_tradnl" sz="1800" dirty="0"/>
              <a:t> </a:t>
            </a:r>
            <a:endParaRPr lang="es-CO"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r>
              <a:rPr lang="es-ES_tradnl" sz="1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et al.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CO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Filiación Institucional</a:t>
            </a:r>
            <a:r>
              <a:rPr lang="es-CO" sz="1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	Universidad Santo Tomás, Pontificia Universidad Javeriana, Universidad 			Nacional de Colombia y Defensoría del Pueblo</a:t>
            </a:r>
            <a:endParaRPr lang="es-CO" sz="1800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ct val="25000"/>
            </a:pPr>
            <a:r>
              <a:rPr lang="es-CO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Correo electrónico</a:t>
            </a:r>
            <a:r>
              <a:rPr lang="es-CO" sz="1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s-ES" sz="1800" u="sng" dirty="0">
                <a:hlinkClick r:id="rId4"/>
              </a:rPr>
              <a:t>magnoliaballesteros@usantotomas.edu.co</a:t>
            </a:r>
            <a:r>
              <a:rPr lang="es-ES" sz="1800" dirty="0"/>
              <a:t> 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lang="es-CO" sz="180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ct val="25000"/>
            </a:pPr>
            <a:r>
              <a:rPr lang="es-CO" sz="1800" dirty="0"/>
              <a:t>Este proyecto se encuentra articulado a la línea medular San Alberto Magno</a:t>
            </a:r>
            <a:r>
              <a:rPr lang="es-ES_tradnl" sz="1800" dirty="0"/>
              <a:t> </a:t>
            </a:r>
            <a:endParaRPr lang="es-ES_tradnl" sz="1800" dirty="0" smtClean="0"/>
          </a:p>
          <a:p>
            <a:pPr lvl="0">
              <a:buSzPct val="25000"/>
            </a:pPr>
            <a:endParaRPr lang="es-CO" sz="180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ct val="25000"/>
            </a:pPr>
            <a:r>
              <a:rPr lang="es-CO" sz="1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Línea </a:t>
            </a:r>
            <a:r>
              <a:rPr lang="es-CO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activa a la que pertenece el proyecto</a:t>
            </a:r>
            <a:r>
              <a:rPr lang="es-CO" sz="1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s-CO" sz="1800" dirty="0"/>
              <a:t>Salud Pública</a:t>
            </a:r>
            <a:r>
              <a:rPr lang="es-ES_tradnl" sz="1800" dirty="0"/>
              <a:t> </a:t>
            </a:r>
            <a:endParaRPr lang="es-CO"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lang="es-CO" sz="18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es-CO" sz="1800" dirty="0" smtClean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Grupo de investigación: </a:t>
            </a:r>
            <a:r>
              <a:rPr lang="es-CO" sz="1800" dirty="0"/>
              <a:t>Protección Social y Salud Pública</a:t>
            </a:r>
            <a:r>
              <a:rPr lang="es-ES_tradnl" sz="1800" dirty="0"/>
              <a:t> </a:t>
            </a:r>
            <a:endParaRPr sz="18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1415480" y="2276872"/>
            <a:ext cx="10225136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CO" sz="2000" b="1" dirty="0"/>
              <a:t>Información General del Proyecto</a:t>
            </a:r>
            <a:endParaRPr lang="es-ES_tradnl" sz="2000" b="1" dirty="0"/>
          </a:p>
          <a:p>
            <a:r>
              <a:rPr lang="es-CO" sz="2000" dirty="0"/>
              <a:t>Grupo de investigación: Protección social y Salud Pública en alianza con:</a:t>
            </a:r>
            <a:endParaRPr lang="es-ES_tradnl" sz="2000" dirty="0"/>
          </a:p>
          <a:p>
            <a:r>
              <a:rPr lang="es-CO" sz="2000" dirty="0"/>
              <a:t>Grupo de Investigación Psicología, Familia y Redes, Universidad Santo Tomás</a:t>
            </a:r>
            <a:endParaRPr lang="es-ES_tradnl" sz="2000" dirty="0"/>
          </a:p>
          <a:p>
            <a:r>
              <a:rPr lang="es-CO" sz="2000" dirty="0"/>
              <a:t>Grupo de Investigación Estado, Conflicto y Paz, Pontificia Universidad Javeriana</a:t>
            </a:r>
            <a:endParaRPr lang="es-ES_tradnl" sz="2000" dirty="0"/>
          </a:p>
          <a:p>
            <a:r>
              <a:rPr lang="es-CO" sz="2000" dirty="0"/>
              <a:t>Grupo de Investigación Violencia y Salud, Universidad Nacional de Colombia</a:t>
            </a:r>
            <a:endParaRPr lang="es-ES_tradnl" sz="2000" dirty="0"/>
          </a:p>
          <a:p>
            <a:r>
              <a:rPr lang="es-CO" sz="2000" dirty="0"/>
              <a:t>Defensoría del Pueblo</a:t>
            </a:r>
            <a:endParaRPr lang="es-ES_tradnl" sz="2000" dirty="0"/>
          </a:p>
        </p:txBody>
      </p:sp>
    </p:spTree>
    <p:extLst>
      <p:ext uri="{BB962C8B-B14F-4D97-AF65-F5344CB8AC3E}">
        <p14:creationId xmlns:p14="http://schemas.microsoft.com/office/powerpoint/2010/main" val="3517055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392" y="28021"/>
            <a:ext cx="10972799" cy="1143000"/>
          </a:xfrm>
        </p:spPr>
        <p:txBody>
          <a:bodyPr/>
          <a:lstStyle/>
          <a:p>
            <a:r>
              <a:rPr lang="es-ES" dirty="0" smtClean="0"/>
              <a:t>Problema de investigación</a:t>
            </a:r>
            <a:endParaRPr lang="es-ES" dirty="0"/>
          </a:p>
        </p:txBody>
      </p:sp>
      <p:sp>
        <p:nvSpPr>
          <p:cNvPr id="4" name="Shape 103"/>
          <p:cNvSpPr txBox="1"/>
          <p:nvPr/>
        </p:nvSpPr>
        <p:spPr>
          <a:xfrm>
            <a:off x="695400" y="1235674"/>
            <a:ext cx="10845809" cy="4641597"/>
          </a:xfrm>
          <a:prstGeom prst="rect">
            <a:avLst/>
          </a:prstGeom>
          <a:noFill/>
          <a:ln w="9525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_tradnl" sz="18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Panorama estadístico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lang="es-CO" sz="1800" dirty="0"/>
          </a:p>
          <a:p>
            <a:pPr marL="285750" marR="0" lvl="0" indent="-285750" algn="just" rtl="0">
              <a:spcBef>
                <a:spcPts val="0"/>
              </a:spcBef>
              <a:buFont typeface="Arial"/>
              <a:buChar char="•"/>
            </a:pPr>
            <a:r>
              <a:rPr lang="es-ES_tradnl" sz="1800" dirty="0" smtClean="0">
                <a:solidFill>
                  <a:schemeClr val="dk1"/>
                </a:solidFill>
              </a:rPr>
              <a:t>Suicidio segunda causa de muerte en población de 15 a 29 años (OMS, 2015).</a:t>
            </a:r>
          </a:p>
          <a:p>
            <a:pPr marL="285750" marR="0" lvl="0" indent="-285750" algn="just" rtl="0">
              <a:spcBef>
                <a:spcPts val="0"/>
              </a:spcBef>
              <a:buFont typeface="Arial"/>
              <a:buChar char="•"/>
            </a:pPr>
            <a:endParaRPr lang="es-ES_tradnl" sz="1800" dirty="0" smtClean="0">
              <a:solidFill>
                <a:schemeClr val="dk1"/>
              </a:solidFill>
            </a:endParaRPr>
          </a:p>
          <a:p>
            <a:pPr marL="285750" marR="0" lvl="0" indent="-285750" algn="just" rtl="0">
              <a:spcBef>
                <a:spcPts val="0"/>
              </a:spcBef>
              <a:buFont typeface="Arial"/>
              <a:buChar char="•"/>
            </a:pPr>
            <a:r>
              <a:rPr lang="es-ES_tradnl" sz="1800" dirty="0" smtClean="0">
                <a:solidFill>
                  <a:schemeClr val="dk1"/>
                </a:solidFill>
              </a:rPr>
              <a:t>Cuarta causa de muerte en Colombia (</a:t>
            </a:r>
            <a:r>
              <a:rPr lang="es-ES_tradnl" sz="1800" dirty="0" err="1" smtClean="0">
                <a:solidFill>
                  <a:schemeClr val="dk1"/>
                </a:solidFill>
              </a:rPr>
              <a:t>Forensis</a:t>
            </a:r>
            <a:r>
              <a:rPr lang="es-ES_tradnl" sz="1800" dirty="0" smtClean="0">
                <a:solidFill>
                  <a:schemeClr val="dk1"/>
                </a:solidFill>
              </a:rPr>
              <a:t>, 2015)</a:t>
            </a:r>
          </a:p>
          <a:p>
            <a:pPr marL="285750" marR="0" lvl="0" indent="-285750" algn="just" rtl="0">
              <a:spcBef>
                <a:spcPts val="0"/>
              </a:spcBef>
              <a:buFont typeface="Arial"/>
              <a:buChar char="•"/>
            </a:pPr>
            <a:endParaRPr lang="es-ES_tradnl" sz="1800" dirty="0" smtClean="0">
              <a:solidFill>
                <a:schemeClr val="dk1"/>
              </a:solidFill>
            </a:endParaRPr>
          </a:p>
          <a:p>
            <a:pPr marL="285750" marR="0" lvl="0" indent="-285750" algn="just" rtl="0">
              <a:spcBef>
                <a:spcPts val="0"/>
              </a:spcBef>
              <a:buFont typeface="Arial"/>
              <a:buChar char="•"/>
            </a:pPr>
            <a:r>
              <a:rPr lang="es-ES_tradnl" sz="1800" dirty="0" smtClean="0">
                <a:solidFill>
                  <a:schemeClr val="dk1"/>
                </a:solidFill>
              </a:rPr>
              <a:t>Características del fenómeno:</a:t>
            </a:r>
          </a:p>
          <a:p>
            <a:pPr marL="342900" lvl="2" indent="-342900" algn="just">
              <a:buAutoNum type="arabicPeriod"/>
            </a:pPr>
            <a:endParaRPr lang="es-ES_tradnl" sz="1800" dirty="0" smtClean="0">
              <a:solidFill>
                <a:schemeClr val="dk1"/>
              </a:solidFill>
            </a:endParaRPr>
          </a:p>
          <a:p>
            <a:pPr marL="342900" lvl="2" indent="-342900" algn="just">
              <a:buAutoNum type="arabicPeriod"/>
            </a:pPr>
            <a:r>
              <a:rPr lang="es-ES_tradnl" sz="1800" dirty="0" smtClean="0">
                <a:solidFill>
                  <a:schemeClr val="dk1"/>
                </a:solidFill>
              </a:rPr>
              <a:t>Raz</a:t>
            </a:r>
            <a:r>
              <a:rPr lang="es-ES_tradnl" sz="1800" dirty="0" smtClean="0">
                <a:solidFill>
                  <a:schemeClr val="dk1"/>
                </a:solidFill>
              </a:rPr>
              <a:t>ón H-M</a:t>
            </a:r>
            <a:r>
              <a:rPr lang="es-ES_tradnl" sz="1800" dirty="0" smtClean="0">
                <a:solidFill>
                  <a:schemeClr val="dk1"/>
                </a:solidFill>
              </a:rPr>
              <a:t> </a:t>
            </a:r>
            <a:r>
              <a:rPr lang="es-ES_tradnl" sz="1800" dirty="0" smtClean="0">
                <a:solidFill>
                  <a:schemeClr val="dk1"/>
                </a:solidFill>
              </a:rPr>
              <a:t>1:</a:t>
            </a:r>
            <a:r>
              <a:rPr lang="es-ES_tradnl" sz="1800" dirty="0" smtClean="0">
                <a:solidFill>
                  <a:schemeClr val="dk1"/>
                </a:solidFill>
              </a:rPr>
              <a:t>3</a:t>
            </a:r>
            <a:endParaRPr lang="es-ES_tradnl" sz="1800" dirty="0" smtClean="0">
              <a:solidFill>
                <a:schemeClr val="dk1"/>
              </a:solidFill>
            </a:endParaRPr>
          </a:p>
          <a:p>
            <a:pPr marL="342900" lvl="2" indent="-342900" algn="just">
              <a:buAutoNum type="arabicPeriod"/>
            </a:pPr>
            <a:r>
              <a:rPr lang="es-ES_tradnl" sz="1800" dirty="0" smtClean="0">
                <a:solidFill>
                  <a:schemeClr val="dk1"/>
                </a:solidFill>
              </a:rPr>
              <a:t>Mecanismos </a:t>
            </a:r>
            <a:r>
              <a:rPr lang="es-ES_tradnl" sz="1800" dirty="0" smtClean="0">
                <a:solidFill>
                  <a:schemeClr val="dk1"/>
                </a:solidFill>
              </a:rPr>
              <a:t>utilizados: </a:t>
            </a:r>
            <a:r>
              <a:rPr lang="es-ES_tradnl" sz="1800" dirty="0" smtClean="0">
                <a:solidFill>
                  <a:schemeClr val="dk1"/>
                </a:solidFill>
              </a:rPr>
              <a:t>a) generadores de asfixia, b) uso de tóxicos, c) uso de armas de fuego.</a:t>
            </a:r>
          </a:p>
          <a:p>
            <a:pPr marL="342900" lvl="2" indent="-342900" algn="just">
              <a:buAutoNum type="arabicPeriod"/>
            </a:pPr>
            <a:r>
              <a:rPr lang="es-ES_tradnl" sz="1800" dirty="0" smtClean="0">
                <a:solidFill>
                  <a:schemeClr val="dk1"/>
                </a:solidFill>
              </a:rPr>
              <a:t>Principales desencadenantes: a) conflictos pareja o </a:t>
            </a:r>
            <a:r>
              <a:rPr lang="es-ES_tradnl" sz="1800" dirty="0" err="1" smtClean="0">
                <a:solidFill>
                  <a:schemeClr val="dk1"/>
                </a:solidFill>
              </a:rPr>
              <a:t>expareja</a:t>
            </a:r>
            <a:r>
              <a:rPr lang="es-ES_tradnl" sz="1800" dirty="0" smtClean="0">
                <a:solidFill>
                  <a:schemeClr val="dk1"/>
                </a:solidFill>
              </a:rPr>
              <a:t> (27,9%) y b) enfermedades físicas o mentales (27,1%).</a:t>
            </a:r>
          </a:p>
          <a:p>
            <a:pPr marL="342900" lvl="2" indent="-342900" algn="just">
              <a:buAutoNum type="arabicPeriod"/>
            </a:pPr>
            <a:r>
              <a:rPr lang="es-ES_tradnl" sz="1800" dirty="0" smtClean="0">
                <a:solidFill>
                  <a:schemeClr val="dk1"/>
                </a:solidFill>
              </a:rPr>
              <a:t>Mayores casos de suicidio en los siguientes grupos: a) hombres y mujeres de 20 a 24 años, b) mujeres de 15 a 17 años, y c) hombres de 80 y más años.</a:t>
            </a:r>
            <a:endParaRPr sz="1800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8504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392" y="0"/>
            <a:ext cx="10972799" cy="114300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3" name="Shape 103"/>
          <p:cNvSpPr txBox="1"/>
          <p:nvPr/>
        </p:nvSpPr>
        <p:spPr>
          <a:xfrm>
            <a:off x="695400" y="1235674"/>
            <a:ext cx="10845809" cy="4641597"/>
          </a:xfrm>
          <a:prstGeom prst="rect">
            <a:avLst/>
          </a:prstGeom>
          <a:noFill/>
          <a:ln w="9525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r>
              <a:rPr lang="es-ES_tradnl" sz="1800" b="1" dirty="0" smtClean="0">
                <a:solidFill>
                  <a:schemeClr val="dk1"/>
                </a:solidFill>
              </a:rPr>
              <a:t>El suicidio en las universidades</a:t>
            </a:r>
          </a:p>
          <a:p>
            <a:pPr marL="0" marR="0" lvl="0" indent="0" algn="just" rtl="0">
              <a:spcBef>
                <a:spcPts val="0"/>
              </a:spcBef>
              <a:buNone/>
            </a:pPr>
            <a:endParaRPr lang="es-ES_tradnl"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just" rtl="0">
              <a:spcBef>
                <a:spcPts val="0"/>
              </a:spcBef>
            </a:pPr>
            <a:r>
              <a:rPr lang="es-ES_tradnl" sz="1800" dirty="0" smtClean="0">
                <a:solidFill>
                  <a:schemeClr val="dk1"/>
                </a:solidFill>
              </a:rPr>
              <a:t>El estudio de Franco et al. (2017) encontró lo siguiente:</a:t>
            </a:r>
          </a:p>
          <a:p>
            <a:pPr marL="285750" marR="0" lvl="0" indent="-285750" algn="just" rtl="0">
              <a:spcBef>
                <a:spcPts val="0"/>
              </a:spcBef>
              <a:buFont typeface="Arial"/>
              <a:buChar char="•"/>
            </a:pPr>
            <a:endParaRPr lang="es-ES_tradnl" sz="1800" dirty="0" smtClean="0">
              <a:solidFill>
                <a:schemeClr val="dk1"/>
              </a:solidFill>
            </a:endParaRPr>
          </a:p>
          <a:p>
            <a:pPr marL="342900" marR="0" lvl="0" indent="-342900" algn="just" rtl="0">
              <a:spcBef>
                <a:spcPts val="0"/>
              </a:spcBef>
              <a:buAutoNum type="arabicPeriod"/>
            </a:pPr>
            <a:r>
              <a:rPr lang="es-ES_tradnl" sz="1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Mecanismos principales de suicidio en estudiantes universitarios: a) ahorcamiento (26,7%),              b) intoxicación (26,7%), y c) caída al vacío (20%).</a:t>
            </a:r>
          </a:p>
          <a:p>
            <a:pPr marL="342900" marR="0" lvl="0" indent="-342900" algn="just" rtl="0">
              <a:spcBef>
                <a:spcPts val="0"/>
              </a:spcBef>
              <a:buAutoNum type="arabicPeriod"/>
            </a:pPr>
            <a:endParaRPr lang="es-ES_tradnl" sz="180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spcBef>
                <a:spcPts val="0"/>
              </a:spcBef>
              <a:buAutoNum type="arabicPeriod"/>
            </a:pPr>
            <a:r>
              <a:rPr lang="es-ES_tradnl" sz="1800" dirty="0">
                <a:solidFill>
                  <a:schemeClr val="dk1"/>
                </a:solidFill>
              </a:rPr>
              <a:t>H</a:t>
            </a:r>
            <a:r>
              <a:rPr lang="es-ES_tradnl" sz="1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ombres </a:t>
            </a:r>
            <a:r>
              <a:rPr lang="es-ES_tradnl" sz="1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68% y mujeres 31,1% de los casos reportados</a:t>
            </a:r>
            <a:r>
              <a:rPr lang="es-ES_tradnl" sz="1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s-ES_tradnl" sz="1800" dirty="0">
              <a:solidFill>
                <a:schemeClr val="dk1"/>
              </a:solidFill>
            </a:endParaRPr>
          </a:p>
          <a:p>
            <a:pPr marL="342900" marR="0" lvl="0" indent="-342900" algn="just" rtl="0">
              <a:spcBef>
                <a:spcPts val="0"/>
              </a:spcBef>
              <a:buAutoNum type="arabicPeriod"/>
            </a:pPr>
            <a:endParaRPr lang="es-ES_tradnl" sz="180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spcBef>
                <a:spcPts val="0"/>
              </a:spcBef>
              <a:buAutoNum type="arabicPeriod"/>
            </a:pPr>
            <a:r>
              <a:rPr lang="es-ES_tradnl" sz="1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Estos resultados permiten a las universidades reflexionar acerca de los diversos problemas y potenciales que ellos mismos construyen: a) deshumanización en la formación, b) el papel de bienestar universitario y los servicios de salud, c) reconocimiento de las limitaciones de la acción universitaria. 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3831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1384" y="6855"/>
            <a:ext cx="10972799" cy="114300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3" name="Shape 103"/>
          <p:cNvSpPr txBox="1"/>
          <p:nvPr/>
        </p:nvSpPr>
        <p:spPr>
          <a:xfrm>
            <a:off x="695400" y="1307683"/>
            <a:ext cx="10845809" cy="4641597"/>
          </a:xfrm>
          <a:prstGeom prst="rect">
            <a:avLst/>
          </a:prstGeom>
          <a:noFill/>
          <a:ln w="9525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lvl="0" algn="just"/>
            <a:r>
              <a:rPr lang="es-ES" sz="1800" b="1" dirty="0"/>
              <a:t>Suicidio: familia, significados e </a:t>
            </a:r>
            <a:r>
              <a:rPr lang="es-ES" sz="1800" b="1" dirty="0" smtClean="0"/>
              <a:t>impactos</a:t>
            </a:r>
          </a:p>
          <a:p>
            <a:pPr marL="285750" lvl="0" indent="-285750" algn="just">
              <a:buFont typeface="Arial"/>
              <a:buChar char="•"/>
            </a:pPr>
            <a:endParaRPr lang="es-ES" sz="18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just">
              <a:buFont typeface="Arial"/>
              <a:buChar char="•"/>
            </a:pPr>
            <a:r>
              <a:rPr lang="es-ES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suicidio es un f</a:t>
            </a:r>
            <a:r>
              <a:rPr lang="es-ES_tradnl" sz="18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enómeno</a:t>
            </a:r>
            <a:r>
              <a:rPr lang="es-ES_tradnl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 impactos en diferentes ámbitos cercanos al sujeto quien se quitó la vida, principalmente la familia</a:t>
            </a:r>
          </a:p>
          <a:p>
            <a:pPr marL="285750" lvl="0" indent="-285750" algn="just">
              <a:buFont typeface="Arial"/>
              <a:buChar char="•"/>
            </a:pPr>
            <a:endParaRPr lang="es-ES_tradnl" sz="18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just">
              <a:buFont typeface="Arial"/>
              <a:buChar char="•"/>
            </a:pPr>
            <a:r>
              <a:rPr lang="es-ES_tradnl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Cada suicidio se estima impacta entre 5 a 10 personas cercanas a fallecido (OMS, 2000)</a:t>
            </a:r>
          </a:p>
          <a:p>
            <a:pPr marL="285750" lvl="0" indent="-285750" algn="just">
              <a:buFont typeface="Arial"/>
              <a:buChar char="•"/>
            </a:pPr>
            <a:endParaRPr lang="es-ES_tradnl" sz="18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just">
              <a:buFont typeface="Arial"/>
              <a:buChar char="•"/>
            </a:pPr>
            <a:r>
              <a:rPr lang="es-ES_tradnl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relevante el reconocer el significado del suicidio en la familia que lo ha padecido.</a:t>
            </a:r>
          </a:p>
          <a:p>
            <a:pPr marL="285750" lvl="0" indent="-285750" algn="just">
              <a:buFont typeface="Arial"/>
              <a:buChar char="•"/>
            </a:pPr>
            <a:endParaRPr lang="es-ES_tradnl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just">
              <a:buFont typeface="Arial"/>
              <a:buChar char="•"/>
            </a:pPr>
            <a:r>
              <a:rPr lang="es-ES_tradnl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culpa, la vergüenza y los secretos son los sucesos más frecuentes tras un suicidio de algún miembro. </a:t>
            </a:r>
          </a:p>
          <a:p>
            <a:pPr marL="285750" lvl="0" indent="-285750">
              <a:buFont typeface="Arial"/>
              <a:buChar char="•"/>
            </a:pPr>
            <a:endParaRPr lang="es-ES_tradnl" sz="18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just">
              <a:buFont typeface="Arial"/>
              <a:buChar char="•"/>
            </a:pPr>
            <a:r>
              <a:rPr lang="es-ES_tradnl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suicidio ataca la el equilibrio de la familia: estructura y organización (</a:t>
            </a:r>
            <a:r>
              <a:rPr lang="es-ES_tradnl" sz="18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Cain</a:t>
            </a:r>
            <a:r>
              <a:rPr lang="es-ES_tradnl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1972).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4272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392" y="10535"/>
            <a:ext cx="10972799" cy="1143000"/>
          </a:xfrm>
        </p:spPr>
        <p:txBody>
          <a:bodyPr/>
          <a:lstStyle/>
          <a:p>
            <a:r>
              <a:rPr lang="es-ES" dirty="0" smtClean="0"/>
              <a:t>Preguntas de investigación</a:t>
            </a:r>
            <a:endParaRPr lang="es-ES" dirty="0"/>
          </a:p>
        </p:txBody>
      </p:sp>
      <p:sp>
        <p:nvSpPr>
          <p:cNvPr id="3" name="Shape 103"/>
          <p:cNvSpPr txBox="1"/>
          <p:nvPr/>
        </p:nvSpPr>
        <p:spPr>
          <a:xfrm>
            <a:off x="695400" y="1235674"/>
            <a:ext cx="10845809" cy="4641597"/>
          </a:xfrm>
          <a:prstGeom prst="rect">
            <a:avLst/>
          </a:prstGeom>
          <a:noFill/>
          <a:ln w="9525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342900" lvl="0" indent="-342900">
              <a:buFont typeface="+mj-lt"/>
              <a:buAutoNum type="arabicPeriod"/>
            </a:pPr>
            <a:endParaRPr lang="es-CO" sz="1800" dirty="0" smtClean="0"/>
          </a:p>
          <a:p>
            <a:pPr marL="342900" lvl="0" indent="-342900">
              <a:buFont typeface="+mj-lt"/>
              <a:buAutoNum type="arabicPeriod"/>
            </a:pPr>
            <a:endParaRPr lang="es-CO" sz="1800" dirty="0"/>
          </a:p>
          <a:p>
            <a:pPr marL="342900" lvl="0" indent="-342900">
              <a:buFont typeface="+mj-lt"/>
              <a:buAutoNum type="arabicPeriod"/>
            </a:pPr>
            <a:r>
              <a:rPr lang="es-CO" sz="1800" dirty="0" smtClean="0"/>
              <a:t>¿</a:t>
            </a:r>
            <a:r>
              <a:rPr lang="es-CO" sz="1800" dirty="0"/>
              <a:t>Cuáles son las trayectorias, significados, impactos y sugerencias de las familias dolientes frente al suicidio consumado de estudiantes universitarios en la ciudad de Bogotá durante el periodo 2004-2016?</a:t>
            </a:r>
          </a:p>
          <a:p>
            <a:pPr marL="342900" lvl="0" indent="-342900">
              <a:buFont typeface="+mj-lt"/>
              <a:buAutoNum type="arabicPeriod"/>
            </a:pPr>
            <a:endParaRPr lang="es-CO" sz="1800" dirty="0" smtClean="0"/>
          </a:p>
          <a:p>
            <a:pPr marL="342900" lvl="0" indent="-342900">
              <a:buFont typeface="+mj-lt"/>
              <a:buAutoNum type="arabicPeriod"/>
            </a:pPr>
            <a:endParaRPr lang="es-CO" sz="1800" dirty="0" smtClean="0"/>
          </a:p>
          <a:p>
            <a:pPr marL="342900" lvl="0" indent="-342900">
              <a:buFont typeface="+mj-lt"/>
              <a:buAutoNum type="arabicPeriod"/>
            </a:pPr>
            <a:endParaRPr lang="es-CO" sz="1800" dirty="0"/>
          </a:p>
          <a:p>
            <a:pPr marL="342900" lvl="0" indent="-342900">
              <a:buFont typeface="+mj-lt"/>
              <a:buAutoNum type="arabicPeriod"/>
            </a:pPr>
            <a:r>
              <a:rPr lang="es-CO" sz="1800" dirty="0" smtClean="0"/>
              <a:t>¿</a:t>
            </a:r>
            <a:r>
              <a:rPr lang="es-CO" sz="1800" dirty="0"/>
              <a:t>Cuáles son los impactos del suicidio de estudiantes universitarios en la estructura y dinámica de las familias dolientes?</a:t>
            </a:r>
          </a:p>
          <a:p>
            <a:pPr marL="342900" lvl="0" indent="-342900">
              <a:buFont typeface="+mj-lt"/>
              <a:buAutoNum type="arabicPeriod"/>
            </a:pPr>
            <a:endParaRPr lang="es-CO" sz="1800" dirty="0" smtClean="0"/>
          </a:p>
          <a:p>
            <a:pPr marL="342900" lvl="0" indent="-342900">
              <a:buFont typeface="+mj-lt"/>
              <a:buAutoNum type="arabicPeriod"/>
            </a:pPr>
            <a:endParaRPr lang="es-CO" sz="1800" dirty="0" smtClean="0"/>
          </a:p>
          <a:p>
            <a:pPr marL="342900" lvl="0" indent="-342900">
              <a:buFont typeface="+mj-lt"/>
              <a:buAutoNum type="arabicPeriod"/>
            </a:pPr>
            <a:endParaRPr lang="es-CO" sz="1800" dirty="0"/>
          </a:p>
          <a:p>
            <a:pPr marL="342900" lvl="0" indent="-342900">
              <a:buFont typeface="+mj-lt"/>
              <a:buAutoNum type="arabicPeriod"/>
            </a:pPr>
            <a:r>
              <a:rPr lang="es-CO" sz="1800" dirty="0" smtClean="0"/>
              <a:t>¿</a:t>
            </a:r>
            <a:r>
              <a:rPr lang="es-CO" sz="1800" dirty="0"/>
              <a:t>Qué sugerencias tienen las familias que han sufrido el suicidio de uno de sus miembros en etapa universitaria para el abordaje y enfrentamiento de este tipo de situaciones?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2662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/>
        </p:nvSpPr>
        <p:spPr>
          <a:xfrm>
            <a:off x="695400" y="1235674"/>
            <a:ext cx="10845809" cy="4641597"/>
          </a:xfrm>
          <a:prstGeom prst="rect">
            <a:avLst/>
          </a:prstGeom>
          <a:noFill/>
          <a:ln w="9525" cap="flat" cmpd="sng">
            <a:solidFill>
              <a:srgbClr val="1C458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CO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 General</a:t>
            </a:r>
            <a:r>
              <a:rPr lang="es-CO" sz="1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algn="just">
              <a:buSzPct val="25000"/>
            </a:pPr>
            <a:r>
              <a:rPr lang="es-CO" sz="1800" dirty="0"/>
              <a:t>Reconocer los significados, impactos y sugerencias de las familias dolientes frente al suicidio consumado de estudiantes universitariosde en la ciudad de Bogotá durante el periodo 2004-2016, con el fin de contribuir a la mejor comprensión y abordaje del fenómeno del suicidio</a:t>
            </a:r>
            <a:r>
              <a:rPr lang="es-CO" sz="1800" dirty="0" smtClean="0"/>
              <a:t>.</a:t>
            </a:r>
          </a:p>
          <a:p>
            <a:pPr>
              <a:buSzPct val="25000"/>
            </a:pPr>
            <a:endParaRPr lang="es-ES_tradnl" sz="1800" dirty="0"/>
          </a:p>
          <a:p>
            <a:pPr marL="0" marR="0" lvl="0" indent="0" algn="just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buSzPct val="25000"/>
              <a:buNone/>
            </a:pPr>
            <a:r>
              <a:rPr lang="es-CO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 específicos</a:t>
            </a:r>
            <a:r>
              <a:rPr lang="es-CO" sz="1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1800" dirty="0">
              <a:solidFill>
                <a:schemeClr val="dk1"/>
              </a:solidFill>
            </a:endParaRPr>
          </a:p>
          <a:p>
            <a:pPr marL="285750" lvl="0" indent="-285750" algn="just">
              <a:buFont typeface="Arial"/>
              <a:buChar char="•"/>
            </a:pPr>
            <a:r>
              <a:rPr lang="es-CO" sz="1800" dirty="0"/>
              <a:t>Explorar los significados del suicidio consumado de estudiantes universitarios en las familias dolientes.</a:t>
            </a:r>
          </a:p>
          <a:p>
            <a:pPr marL="285750" lvl="0" indent="-285750" algn="just">
              <a:buFont typeface="Arial"/>
              <a:buChar char="•"/>
            </a:pPr>
            <a:endParaRPr lang="es-CO" sz="1800" dirty="0" smtClean="0"/>
          </a:p>
          <a:p>
            <a:pPr marL="285750" lvl="0" indent="-285750" algn="just">
              <a:buFont typeface="Arial"/>
              <a:buChar char="•"/>
            </a:pPr>
            <a:r>
              <a:rPr lang="es-CO" sz="1800" dirty="0" smtClean="0"/>
              <a:t>Caracterizar </a:t>
            </a:r>
            <a:r>
              <a:rPr lang="es-CO" sz="1800" dirty="0"/>
              <a:t>los impactos que ha tenido el suicidio consumado de jóvenes universitarios para las familias dolientes.</a:t>
            </a:r>
          </a:p>
          <a:p>
            <a:pPr marL="285750" lvl="0" indent="-285750" algn="just">
              <a:buFont typeface="Arial"/>
              <a:buChar char="•"/>
            </a:pPr>
            <a:endParaRPr lang="es-CO" sz="1800" dirty="0" smtClean="0"/>
          </a:p>
          <a:p>
            <a:pPr marL="285750" lvl="0" indent="-285750" algn="just">
              <a:buFont typeface="Arial"/>
              <a:buChar char="•"/>
            </a:pPr>
            <a:r>
              <a:rPr lang="es-CO" sz="1800" dirty="0" smtClean="0"/>
              <a:t>Describir </a:t>
            </a:r>
            <a:r>
              <a:rPr lang="es-CO" sz="1800" dirty="0"/>
              <a:t>las trayectorias de ayuda seguidas por las familias dolientes.</a:t>
            </a:r>
          </a:p>
          <a:p>
            <a:pPr marL="285750" lvl="0" indent="-285750" algn="just">
              <a:buFont typeface="Arial"/>
              <a:buChar char="•"/>
            </a:pPr>
            <a:endParaRPr lang="es-CO" sz="1800" dirty="0" smtClean="0"/>
          </a:p>
          <a:p>
            <a:pPr marL="285750" lvl="0" indent="-285750" algn="just">
              <a:buFont typeface="Arial"/>
              <a:buChar char="•"/>
            </a:pPr>
            <a:r>
              <a:rPr lang="es-CO" sz="1800" dirty="0" smtClean="0"/>
              <a:t>Identificar </a:t>
            </a:r>
            <a:r>
              <a:rPr lang="es-CO" sz="1800" dirty="0"/>
              <a:t>las sugerencias aportadas por las familias dolientes.</a:t>
            </a:r>
          </a:p>
          <a:p>
            <a:pPr marL="285750" marR="0" lvl="0" indent="-285750" algn="l" rtl="0">
              <a:spcBef>
                <a:spcPts val="0"/>
              </a:spcBef>
              <a:buFont typeface="Arial"/>
              <a:buChar char="•"/>
            </a:pPr>
            <a:endParaRPr sz="1800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6525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/>
        </p:nvSpPr>
        <p:spPr>
          <a:xfrm>
            <a:off x="576649" y="691979"/>
            <a:ext cx="10742139" cy="1477328"/>
          </a:xfrm>
          <a:prstGeom prst="rect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CO" sz="1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Metodología: </a:t>
            </a:r>
            <a:r>
              <a:rPr lang="es-ES_tradnl" sz="1800" dirty="0" smtClean="0"/>
              <a:t>Investigación </a:t>
            </a:r>
            <a:r>
              <a:rPr lang="es-ES_tradnl" sz="1800" dirty="0"/>
              <a:t>narrativa </a:t>
            </a:r>
            <a:endParaRPr lang="es-ES_tradnl" sz="1800" dirty="0" smtClean="0"/>
          </a:p>
          <a:p>
            <a:r>
              <a:rPr lang="es-ES_tradnl" sz="1800" dirty="0"/>
              <a:t>T</a:t>
            </a:r>
            <a:r>
              <a:rPr lang="es-ES_tradnl" sz="1800" dirty="0" smtClean="0"/>
              <a:t>rabajo </a:t>
            </a:r>
            <a:r>
              <a:rPr lang="es-ES_tradnl" sz="1800" dirty="0"/>
              <a:t>colaborativo interinstitucional durante </a:t>
            </a:r>
            <a:r>
              <a:rPr lang="es-ES_tradnl" sz="1800" dirty="0" smtClean="0"/>
              <a:t>24 meses </a:t>
            </a:r>
            <a:r>
              <a:rPr lang="es-ES_tradnl" sz="1800" dirty="0"/>
              <a:t>organizado en tres fases a saber:</a:t>
            </a:r>
          </a:p>
          <a:p>
            <a:r>
              <a:rPr lang="es-CO" sz="1800" dirty="0"/>
              <a:t>Fase I. Heurística:</a:t>
            </a:r>
            <a:endParaRPr lang="es-ES_tradnl" sz="1800" dirty="0"/>
          </a:p>
          <a:p>
            <a:r>
              <a:rPr lang="es-CO" sz="1800" dirty="0" smtClean="0"/>
              <a:t>Fase </a:t>
            </a:r>
            <a:r>
              <a:rPr lang="es-CO" sz="1800" dirty="0"/>
              <a:t>II. Narrativas</a:t>
            </a:r>
            <a:endParaRPr lang="es-ES_tradnl" sz="1800" dirty="0"/>
          </a:p>
          <a:p>
            <a:r>
              <a:rPr lang="es-CO" sz="1800" dirty="0" smtClean="0"/>
              <a:t>Fase </a:t>
            </a:r>
            <a:r>
              <a:rPr lang="es-CO" sz="1800" dirty="0"/>
              <a:t>III. </a:t>
            </a:r>
            <a:r>
              <a:rPr lang="es-CO" sz="1800" dirty="0" smtClean="0"/>
              <a:t>Interpretativa</a:t>
            </a:r>
            <a:endParaRPr lang="es-CO"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Shape 109"/>
          <p:cNvSpPr txBox="1"/>
          <p:nvPr/>
        </p:nvSpPr>
        <p:spPr>
          <a:xfrm>
            <a:off x="576649" y="2442519"/>
            <a:ext cx="10742139" cy="1477328"/>
          </a:xfrm>
          <a:prstGeom prst="rect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CO" sz="1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Resultados esperados (productos):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lang="es-CO" sz="180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r>
              <a:rPr lang="es-CO" sz="1800" dirty="0"/>
              <a:t>Articulo de investigación Q2 sometido</a:t>
            </a:r>
            <a:endParaRPr lang="es-ES_tradnl" sz="1800" dirty="0"/>
          </a:p>
          <a:p>
            <a:r>
              <a:rPr lang="es-CO" sz="1800" dirty="0"/>
              <a:t>Participación en dos eventos científicos </a:t>
            </a:r>
            <a:r>
              <a:rPr lang="es-CO" sz="1800" dirty="0" smtClean="0"/>
              <a:t>(nacional e internacional</a:t>
            </a:r>
            <a:r>
              <a:rPr lang="es-CO" sz="1800" dirty="0"/>
              <a:t>)</a:t>
            </a:r>
            <a:endParaRPr lang="es-ES_tradnl" sz="1800" dirty="0"/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Shape 110"/>
          <p:cNvSpPr txBox="1"/>
          <p:nvPr/>
        </p:nvSpPr>
        <p:spPr>
          <a:xfrm>
            <a:off x="576649" y="4063848"/>
            <a:ext cx="10742100" cy="1477200"/>
          </a:xfrm>
          <a:prstGeom prst="rect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CO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Impacto</a:t>
            </a:r>
            <a:r>
              <a:rPr lang="es-CO" sz="1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>
              <a:buSzPct val="25000"/>
            </a:pPr>
            <a:r>
              <a:rPr lang="es-ES_tradnl" sz="1800" dirty="0"/>
              <a:t>G</a:t>
            </a:r>
            <a:r>
              <a:rPr lang="es-CO" sz="1800" dirty="0" smtClean="0"/>
              <a:t>enerar </a:t>
            </a:r>
            <a:r>
              <a:rPr lang="es-CO" sz="1800" dirty="0"/>
              <a:t>una demanda de conocimiento y ofrecer diferentes posibilidades de comprender el problema del suicidio en jovenes universitarios desde la perspectiva de las </a:t>
            </a:r>
            <a:r>
              <a:rPr lang="es-CO" sz="1800" dirty="0" smtClean="0"/>
              <a:t>familias</a:t>
            </a:r>
            <a:r>
              <a:rPr lang="es-CO" sz="1800" dirty="0"/>
              <a:t> </a:t>
            </a:r>
            <a:r>
              <a:rPr lang="es-CO" sz="1800" dirty="0" smtClean="0"/>
              <a:t>dolientes.</a:t>
            </a:r>
          </a:p>
          <a:p>
            <a:pPr>
              <a:buSzPct val="25000"/>
            </a:pPr>
            <a:endParaRPr lang="es-ES_tradnl" sz="1800" dirty="0"/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lang="es-CO"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</TotalTime>
  <Words>1163</Words>
  <Application>Microsoft Macintosh PowerPoint</Application>
  <PresentationFormat>Personalizado</PresentationFormat>
  <Paragraphs>128</Paragraphs>
  <Slides>15</Slides>
  <Notes>7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Vínculos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7" baseType="lpstr">
      <vt:lpstr>1_Tema de Office</vt:lpstr>
      <vt:lpstr>\\localhost\Users\pilarballesteros\Downloads\Macintosh HD:Users:pilarballesteros:Desktop:FORMATO DE PROYECTOS - JORNADA DE SOCIALIZACION -MSP.docx!OLE_LINK1</vt:lpstr>
      <vt:lpstr>Presentación de PowerPoint</vt:lpstr>
      <vt:lpstr>Presentación de PowerPoint</vt:lpstr>
      <vt:lpstr>Presentación de PowerPoint</vt:lpstr>
      <vt:lpstr>Problema de investigación</vt:lpstr>
      <vt:lpstr>Presentación de PowerPoint</vt:lpstr>
      <vt:lpstr>Presentación de PowerPoint</vt:lpstr>
      <vt:lpstr>Preguntas de investigación</vt:lpstr>
      <vt:lpstr>Presentación de PowerPoint</vt:lpstr>
      <vt:lpstr>Presentación de PowerPoint</vt:lpstr>
      <vt:lpstr>Presentación de PowerPoint</vt:lpstr>
      <vt:lpstr>Pertinencia social del proyecto</vt:lpstr>
      <vt:lpstr>Contribución del proyecto a la línea de investigación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Julian Andres Pacheco Martinez</dc:creator>
  <cp:lastModifiedBy>Pilar Ballesteros</cp:lastModifiedBy>
  <cp:revision>48</cp:revision>
  <dcterms:modified xsi:type="dcterms:W3CDTF">2017-04-05T04:03:15Z</dcterms:modified>
</cp:coreProperties>
</file>