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6" r:id="rId3"/>
    <p:sldId id="277" r:id="rId4"/>
    <p:sldId id="280" r:id="rId5"/>
    <p:sldId id="259" r:id="rId6"/>
    <p:sldId id="257" r:id="rId7"/>
    <p:sldId id="272" r:id="rId8"/>
    <p:sldId id="261" r:id="rId9"/>
    <p:sldId id="267" r:id="rId10"/>
    <p:sldId id="274" r:id="rId11"/>
    <p:sldId id="273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198FC6-EFF9-4407-BFAC-9AFA9200B2EF}" type="doc">
      <dgm:prSet loTypeId="urn:microsoft.com/office/officeart/2005/8/layout/cycle7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85C39D0-18B3-4FAC-B13E-94A99355A5A3}">
      <dgm:prSet phldrT="[Texto]" custT="1"/>
      <dgm:spPr>
        <a:solidFill>
          <a:schemeClr val="tx1"/>
        </a:solidFill>
      </dgm:spPr>
      <dgm:t>
        <a:bodyPr/>
        <a:lstStyle/>
        <a:p>
          <a:r>
            <a:rPr lang="es-CO" sz="1600" dirty="0">
              <a:latin typeface="Arial Rounded MT Bold" pitchFamily="34" charset="0"/>
            </a:rPr>
            <a:t>Enfoque  Inter – cultural</a:t>
          </a:r>
        </a:p>
        <a:p>
          <a:r>
            <a:rPr lang="es-ES" sz="800" dirty="0">
              <a:latin typeface="Arial Rounded MT Bold" pitchFamily="34" charset="0"/>
            </a:rPr>
            <a:t>                                                                              (Hosftede,2010)</a:t>
          </a:r>
          <a:endParaRPr lang="es-CO" sz="800" dirty="0">
            <a:latin typeface="Arial Rounded MT Bold" pitchFamily="34" charset="0"/>
          </a:endParaRPr>
        </a:p>
        <a:p>
          <a:endParaRPr lang="es-CO" sz="1600" dirty="0">
            <a:latin typeface="Arial Rounded MT Bold" pitchFamily="34" charset="0"/>
          </a:endParaRPr>
        </a:p>
      </dgm:t>
    </dgm:pt>
    <dgm:pt modelId="{648B0BCA-ADE5-4E3C-A406-6A24F94C856F}" type="parTrans" cxnId="{81C13942-44C3-45BC-827A-DB86EEEE284C}">
      <dgm:prSet/>
      <dgm:spPr/>
      <dgm:t>
        <a:bodyPr/>
        <a:lstStyle/>
        <a:p>
          <a:endParaRPr lang="es-CO"/>
        </a:p>
      </dgm:t>
    </dgm:pt>
    <dgm:pt modelId="{1B9DC20B-2F9C-4A4C-9BBB-A5CA45B06844}" type="sibTrans" cxnId="{81C13942-44C3-45BC-827A-DB86EEEE284C}">
      <dgm:prSet/>
      <dgm:spPr/>
      <dgm:t>
        <a:bodyPr/>
        <a:lstStyle/>
        <a:p>
          <a:endParaRPr lang="es-CO"/>
        </a:p>
      </dgm:t>
    </dgm:pt>
    <dgm:pt modelId="{5B536C74-85BB-4EF2-8457-C723B6F4148F}">
      <dgm:prSet phldrT="[Texto]" custT="1"/>
      <dgm:spPr>
        <a:solidFill>
          <a:schemeClr val="tx1"/>
        </a:solidFill>
      </dgm:spPr>
      <dgm:t>
        <a:bodyPr/>
        <a:lstStyle/>
        <a:p>
          <a:r>
            <a:rPr lang="es-CO" sz="1400" dirty="0">
              <a:latin typeface="Arial Rounded MT Bold" pitchFamily="34" charset="0"/>
            </a:rPr>
            <a:t>Pedagógicas</a:t>
          </a:r>
          <a:r>
            <a:rPr lang="es-CO" sz="1200" dirty="0">
              <a:latin typeface="Arial Rounded MT Bold" pitchFamily="34" charset="0"/>
            </a:rPr>
            <a:t> </a:t>
          </a:r>
        </a:p>
      </dgm:t>
    </dgm:pt>
    <dgm:pt modelId="{A94544E8-5863-40E2-83F8-BD5BAE5EBA5D}" type="parTrans" cxnId="{82C6DCC8-0463-43AE-A2EA-FC6642DB9FF1}">
      <dgm:prSet/>
      <dgm:spPr/>
      <dgm:t>
        <a:bodyPr/>
        <a:lstStyle/>
        <a:p>
          <a:endParaRPr lang="es-CO"/>
        </a:p>
      </dgm:t>
    </dgm:pt>
    <dgm:pt modelId="{5C5CE994-161A-4D65-964A-97CB6086303F}" type="sibTrans" cxnId="{82C6DCC8-0463-43AE-A2EA-FC6642DB9FF1}">
      <dgm:prSet/>
      <dgm:spPr/>
      <dgm:t>
        <a:bodyPr/>
        <a:lstStyle/>
        <a:p>
          <a:endParaRPr lang="es-CO" dirty="0"/>
        </a:p>
      </dgm:t>
    </dgm:pt>
    <dgm:pt modelId="{11071052-204F-4EB8-A753-91EBC484638B}">
      <dgm:prSet phldrT="[Texto]" custT="1"/>
      <dgm:spPr>
        <a:solidFill>
          <a:schemeClr val="tx1"/>
        </a:solidFill>
      </dgm:spPr>
      <dgm:t>
        <a:bodyPr/>
        <a:lstStyle/>
        <a:p>
          <a:r>
            <a:rPr lang="es-CO" sz="1400" dirty="0">
              <a:latin typeface="Arial Rounded MT Bold" pitchFamily="34" charset="0"/>
            </a:rPr>
            <a:t>Organizativas</a:t>
          </a:r>
        </a:p>
      </dgm:t>
    </dgm:pt>
    <dgm:pt modelId="{B2098D41-3972-4C87-A245-1FF2480265D7}" type="parTrans" cxnId="{0C751A8D-BB23-48E6-974C-7454FC023F7C}">
      <dgm:prSet/>
      <dgm:spPr/>
      <dgm:t>
        <a:bodyPr/>
        <a:lstStyle/>
        <a:p>
          <a:endParaRPr lang="es-CO"/>
        </a:p>
      </dgm:t>
    </dgm:pt>
    <dgm:pt modelId="{33304DE9-4D3C-4F1C-86D6-BE5AF8E4F1DA}" type="sibTrans" cxnId="{0C751A8D-BB23-48E6-974C-7454FC023F7C}">
      <dgm:prSet/>
      <dgm:spPr/>
      <dgm:t>
        <a:bodyPr/>
        <a:lstStyle/>
        <a:p>
          <a:endParaRPr lang="es-CO"/>
        </a:p>
      </dgm:t>
    </dgm:pt>
    <dgm:pt modelId="{E92333AE-2C2C-46FC-8683-0EBB5439C83A}" type="pres">
      <dgm:prSet presAssocID="{05198FC6-EFF9-4407-BFAC-9AFA9200B2E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A67CBA9-46C9-44BA-827B-2DB6B23A4C79}" type="pres">
      <dgm:prSet presAssocID="{785C39D0-18B3-4FAC-B13E-94A99355A5A3}" presName="node" presStyleLbl="node1" presStyleIdx="0" presStyleCnt="3" custScaleX="3530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A22578-1148-4D43-895E-ABD01C25F55F}" type="pres">
      <dgm:prSet presAssocID="{1B9DC20B-2F9C-4A4C-9BBB-A5CA45B06844}" presName="sibTrans" presStyleLbl="sibTrans2D1" presStyleIdx="0" presStyleCnt="3" custScaleX="231506" custScaleY="75503" custLinFactNeighborX="-10343" custLinFactNeighborY="-54138"/>
      <dgm:spPr/>
      <dgm:t>
        <a:bodyPr/>
        <a:lstStyle/>
        <a:p>
          <a:endParaRPr lang="es-ES"/>
        </a:p>
      </dgm:t>
    </dgm:pt>
    <dgm:pt modelId="{32AF0559-A41E-4AA9-AB82-2A2896D71787}" type="pres">
      <dgm:prSet presAssocID="{1B9DC20B-2F9C-4A4C-9BBB-A5CA45B06844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BC43699F-DE67-4A55-93D6-546AC6315AB8}" type="pres">
      <dgm:prSet presAssocID="{5B536C74-85BB-4EF2-8457-C723B6F4148F}" presName="node" presStyleLbl="node1" presStyleIdx="1" presStyleCnt="3" custScaleX="1514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8E05E-AA09-49F3-85C0-77115BB9E18F}" type="pres">
      <dgm:prSet presAssocID="{5C5CE994-161A-4D65-964A-97CB6086303F}" presName="sibTrans" presStyleLbl="sibTrans2D1" presStyleIdx="1" presStyleCnt="3" custFlipVert="1" custScaleY="55236"/>
      <dgm:spPr/>
      <dgm:t>
        <a:bodyPr/>
        <a:lstStyle/>
        <a:p>
          <a:endParaRPr lang="es-ES"/>
        </a:p>
      </dgm:t>
    </dgm:pt>
    <dgm:pt modelId="{6022783F-4EDC-404D-BAC5-7182D6C1FEAA}" type="pres">
      <dgm:prSet presAssocID="{5C5CE994-161A-4D65-964A-97CB6086303F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544BAD6D-2457-45EB-AFF1-B06BFABC0576}" type="pres">
      <dgm:prSet presAssocID="{11071052-204F-4EB8-A753-91EBC484638B}" presName="node" presStyleLbl="node1" presStyleIdx="2" presStyleCnt="3" custScaleX="1252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369919-63A9-45C0-BD7E-0DF47D591FB4}" type="pres">
      <dgm:prSet presAssocID="{33304DE9-4D3C-4F1C-86D6-BE5AF8E4F1DA}" presName="sibTrans" presStyleLbl="sibTrans2D1" presStyleIdx="2" presStyleCnt="3" custScaleX="257848" custScaleY="80271" custLinFactNeighborX="65591" custLinFactNeighborY="-49975"/>
      <dgm:spPr/>
      <dgm:t>
        <a:bodyPr/>
        <a:lstStyle/>
        <a:p>
          <a:endParaRPr lang="es-ES"/>
        </a:p>
      </dgm:t>
    </dgm:pt>
    <dgm:pt modelId="{16AF4BE9-BBD9-428C-976A-F61416FFCD6B}" type="pres">
      <dgm:prSet presAssocID="{33304DE9-4D3C-4F1C-86D6-BE5AF8E4F1DA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A2AB3D04-CA5D-4D40-9E11-141AF4C0E90C}" type="presOf" srcId="{1B9DC20B-2F9C-4A4C-9BBB-A5CA45B06844}" destId="{E9A22578-1148-4D43-895E-ABD01C25F55F}" srcOrd="0" destOrd="0" presId="urn:microsoft.com/office/officeart/2005/8/layout/cycle7"/>
    <dgm:cxn modelId="{6387766F-A583-4BF3-B835-311F7D9D341E}" type="presOf" srcId="{1B9DC20B-2F9C-4A4C-9BBB-A5CA45B06844}" destId="{32AF0559-A41E-4AA9-AB82-2A2896D71787}" srcOrd="1" destOrd="0" presId="urn:microsoft.com/office/officeart/2005/8/layout/cycle7"/>
    <dgm:cxn modelId="{55E7EE48-2946-4898-B0A7-3ED611D4C91E}" type="presOf" srcId="{11071052-204F-4EB8-A753-91EBC484638B}" destId="{544BAD6D-2457-45EB-AFF1-B06BFABC0576}" srcOrd="0" destOrd="0" presId="urn:microsoft.com/office/officeart/2005/8/layout/cycle7"/>
    <dgm:cxn modelId="{7D2632BC-F7C6-4A61-BD11-DA84DE703205}" type="presOf" srcId="{5C5CE994-161A-4D65-964A-97CB6086303F}" destId="{8D78E05E-AA09-49F3-85C0-77115BB9E18F}" srcOrd="0" destOrd="0" presId="urn:microsoft.com/office/officeart/2005/8/layout/cycle7"/>
    <dgm:cxn modelId="{99923218-A338-4F27-B9C4-4A5C756C0B1A}" type="presOf" srcId="{33304DE9-4D3C-4F1C-86D6-BE5AF8E4F1DA}" destId="{3B369919-63A9-45C0-BD7E-0DF47D591FB4}" srcOrd="0" destOrd="0" presId="urn:microsoft.com/office/officeart/2005/8/layout/cycle7"/>
    <dgm:cxn modelId="{FF03E206-0CE3-40CA-8A90-9731FA373B01}" type="presOf" srcId="{785C39D0-18B3-4FAC-B13E-94A99355A5A3}" destId="{EA67CBA9-46C9-44BA-827B-2DB6B23A4C79}" srcOrd="0" destOrd="0" presId="urn:microsoft.com/office/officeart/2005/8/layout/cycle7"/>
    <dgm:cxn modelId="{82C6DCC8-0463-43AE-A2EA-FC6642DB9FF1}" srcId="{05198FC6-EFF9-4407-BFAC-9AFA9200B2EF}" destId="{5B536C74-85BB-4EF2-8457-C723B6F4148F}" srcOrd="1" destOrd="0" parTransId="{A94544E8-5863-40E2-83F8-BD5BAE5EBA5D}" sibTransId="{5C5CE994-161A-4D65-964A-97CB6086303F}"/>
    <dgm:cxn modelId="{24EDD7BA-E42F-43D9-8C20-81142BB1B8EE}" type="presOf" srcId="{5B536C74-85BB-4EF2-8457-C723B6F4148F}" destId="{BC43699F-DE67-4A55-93D6-546AC6315AB8}" srcOrd="0" destOrd="0" presId="urn:microsoft.com/office/officeart/2005/8/layout/cycle7"/>
    <dgm:cxn modelId="{0C751A8D-BB23-48E6-974C-7454FC023F7C}" srcId="{05198FC6-EFF9-4407-BFAC-9AFA9200B2EF}" destId="{11071052-204F-4EB8-A753-91EBC484638B}" srcOrd="2" destOrd="0" parTransId="{B2098D41-3972-4C87-A245-1FF2480265D7}" sibTransId="{33304DE9-4D3C-4F1C-86D6-BE5AF8E4F1DA}"/>
    <dgm:cxn modelId="{74C09DF7-C508-4314-BC49-746265A98C6D}" type="presOf" srcId="{33304DE9-4D3C-4F1C-86D6-BE5AF8E4F1DA}" destId="{16AF4BE9-BBD9-428C-976A-F61416FFCD6B}" srcOrd="1" destOrd="0" presId="urn:microsoft.com/office/officeart/2005/8/layout/cycle7"/>
    <dgm:cxn modelId="{86E3100C-6AE1-4F14-95BD-C8DDED3B51C7}" type="presOf" srcId="{5C5CE994-161A-4D65-964A-97CB6086303F}" destId="{6022783F-4EDC-404D-BAC5-7182D6C1FEAA}" srcOrd="1" destOrd="0" presId="urn:microsoft.com/office/officeart/2005/8/layout/cycle7"/>
    <dgm:cxn modelId="{81C13942-44C3-45BC-827A-DB86EEEE284C}" srcId="{05198FC6-EFF9-4407-BFAC-9AFA9200B2EF}" destId="{785C39D0-18B3-4FAC-B13E-94A99355A5A3}" srcOrd="0" destOrd="0" parTransId="{648B0BCA-ADE5-4E3C-A406-6A24F94C856F}" sibTransId="{1B9DC20B-2F9C-4A4C-9BBB-A5CA45B06844}"/>
    <dgm:cxn modelId="{1FDA9669-13A4-4352-AD18-073DAEDA3055}" type="presOf" srcId="{05198FC6-EFF9-4407-BFAC-9AFA9200B2EF}" destId="{E92333AE-2C2C-46FC-8683-0EBB5439C83A}" srcOrd="0" destOrd="0" presId="urn:microsoft.com/office/officeart/2005/8/layout/cycle7"/>
    <dgm:cxn modelId="{66731583-F071-4D0B-9774-49C82C0DC73D}" type="presParOf" srcId="{E92333AE-2C2C-46FC-8683-0EBB5439C83A}" destId="{EA67CBA9-46C9-44BA-827B-2DB6B23A4C79}" srcOrd="0" destOrd="0" presId="urn:microsoft.com/office/officeart/2005/8/layout/cycle7"/>
    <dgm:cxn modelId="{3D22BD29-08FF-4615-B75C-819D13C6442E}" type="presParOf" srcId="{E92333AE-2C2C-46FC-8683-0EBB5439C83A}" destId="{E9A22578-1148-4D43-895E-ABD01C25F55F}" srcOrd="1" destOrd="0" presId="urn:microsoft.com/office/officeart/2005/8/layout/cycle7"/>
    <dgm:cxn modelId="{00DF6997-E735-498F-9986-E1532EF0AB2C}" type="presParOf" srcId="{E9A22578-1148-4D43-895E-ABD01C25F55F}" destId="{32AF0559-A41E-4AA9-AB82-2A2896D71787}" srcOrd="0" destOrd="0" presId="urn:microsoft.com/office/officeart/2005/8/layout/cycle7"/>
    <dgm:cxn modelId="{A1FCB3C6-1EA3-4711-93C5-12EBA24F8E46}" type="presParOf" srcId="{E92333AE-2C2C-46FC-8683-0EBB5439C83A}" destId="{BC43699F-DE67-4A55-93D6-546AC6315AB8}" srcOrd="2" destOrd="0" presId="urn:microsoft.com/office/officeart/2005/8/layout/cycle7"/>
    <dgm:cxn modelId="{ACA38FEE-FCEA-43E0-8154-4219ABBB0B43}" type="presParOf" srcId="{E92333AE-2C2C-46FC-8683-0EBB5439C83A}" destId="{8D78E05E-AA09-49F3-85C0-77115BB9E18F}" srcOrd="3" destOrd="0" presId="urn:microsoft.com/office/officeart/2005/8/layout/cycle7"/>
    <dgm:cxn modelId="{190FF0BF-761D-402C-9C48-5A6A2D9D7DBE}" type="presParOf" srcId="{8D78E05E-AA09-49F3-85C0-77115BB9E18F}" destId="{6022783F-4EDC-404D-BAC5-7182D6C1FEAA}" srcOrd="0" destOrd="0" presId="urn:microsoft.com/office/officeart/2005/8/layout/cycle7"/>
    <dgm:cxn modelId="{5EF0CAB4-0F50-4CC9-8117-988FFD2932C1}" type="presParOf" srcId="{E92333AE-2C2C-46FC-8683-0EBB5439C83A}" destId="{544BAD6D-2457-45EB-AFF1-B06BFABC0576}" srcOrd="4" destOrd="0" presId="urn:microsoft.com/office/officeart/2005/8/layout/cycle7"/>
    <dgm:cxn modelId="{2D770E2C-299F-43EA-883E-940E48C77655}" type="presParOf" srcId="{E92333AE-2C2C-46FC-8683-0EBB5439C83A}" destId="{3B369919-63A9-45C0-BD7E-0DF47D591FB4}" srcOrd="5" destOrd="0" presId="urn:microsoft.com/office/officeart/2005/8/layout/cycle7"/>
    <dgm:cxn modelId="{E46B3DA9-FFF2-41BE-B65B-D9328497CC2B}" type="presParOf" srcId="{3B369919-63A9-45C0-BD7E-0DF47D591FB4}" destId="{16AF4BE9-BBD9-428C-976A-F61416FFCD6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B50A63-AEA2-437D-9F1B-5A9677A69C85}" type="doc">
      <dgm:prSet loTypeId="urn:microsoft.com/office/officeart/2005/8/layout/hierarchy3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700159E6-E9F1-4EBF-8CDA-7510589B7FC0}">
      <dgm:prSet phldrT="[Texto]" custT="1"/>
      <dgm:spPr/>
      <dgm:t>
        <a:bodyPr/>
        <a:lstStyle/>
        <a:p>
          <a:r>
            <a:rPr lang="es-ES" sz="1100" b="1" dirty="0"/>
            <a:t>Modelo de educación lingüística intercultural </a:t>
          </a:r>
          <a:endParaRPr lang="es-CO" sz="1100" b="1" dirty="0"/>
        </a:p>
      </dgm:t>
    </dgm:pt>
    <dgm:pt modelId="{2F292667-A50C-477F-A88E-1C56E6B22FC9}" type="parTrans" cxnId="{5A04ECD1-9FF3-4EB8-9276-CE9DEB4F1BCC}">
      <dgm:prSet/>
      <dgm:spPr/>
      <dgm:t>
        <a:bodyPr/>
        <a:lstStyle/>
        <a:p>
          <a:endParaRPr lang="es-CO"/>
        </a:p>
      </dgm:t>
    </dgm:pt>
    <dgm:pt modelId="{87899461-D9D1-4245-B2B7-E4CE51EB4A71}" type="sibTrans" cxnId="{5A04ECD1-9FF3-4EB8-9276-CE9DEB4F1BCC}">
      <dgm:prSet/>
      <dgm:spPr/>
      <dgm:t>
        <a:bodyPr/>
        <a:lstStyle/>
        <a:p>
          <a:endParaRPr lang="es-CO"/>
        </a:p>
      </dgm:t>
    </dgm:pt>
    <dgm:pt modelId="{2BBB3643-1F9E-4880-8F58-838DC98DFE45}">
      <dgm:prSet phldrT="[Texto]" custT="1"/>
      <dgm:spPr/>
      <dgm:t>
        <a:bodyPr/>
        <a:lstStyle/>
        <a:p>
          <a:r>
            <a:rPr lang="es-ES" sz="1200" b="1" dirty="0">
              <a:solidFill>
                <a:srgbClr val="C00000"/>
              </a:solidFill>
              <a:hlinkClick xmlns:r="http://schemas.openxmlformats.org/officeDocument/2006/relationships" r:id="rId1" action="ppaction://hlinksldjump"/>
            </a:rPr>
            <a:t>Competencia comunicativa intercultural </a:t>
          </a:r>
          <a:endParaRPr lang="es-ES" sz="1200" b="1" dirty="0">
            <a:solidFill>
              <a:srgbClr val="C00000"/>
            </a:solidFill>
          </a:endParaRPr>
        </a:p>
        <a:p>
          <a:r>
            <a:rPr lang="es-ES" sz="1200" b="1" dirty="0" smtClean="0"/>
            <a:t>-</a:t>
          </a:r>
          <a:r>
            <a:rPr lang="es-ES" sz="1200" b="1" dirty="0"/>
            <a:t>Saber hacer con la lengua(cognitivo)</a:t>
          </a:r>
        </a:p>
        <a:p>
          <a:r>
            <a:rPr lang="es-ES" sz="1200" b="1" dirty="0"/>
            <a:t>- Saber ser (relacional)</a:t>
          </a:r>
          <a:endParaRPr lang="es-CO" sz="1200" b="1" dirty="0"/>
        </a:p>
      </dgm:t>
    </dgm:pt>
    <dgm:pt modelId="{7EBC4959-2023-4867-8EC9-71D2FE004081}" type="parTrans" cxnId="{D16CD045-59DC-4137-AD23-DB48A3CE5896}">
      <dgm:prSet/>
      <dgm:spPr/>
      <dgm:t>
        <a:bodyPr/>
        <a:lstStyle/>
        <a:p>
          <a:endParaRPr lang="es-CO"/>
        </a:p>
      </dgm:t>
    </dgm:pt>
    <dgm:pt modelId="{15D80DC5-6EB4-4A7E-A29F-3729C4BEE737}" type="sibTrans" cxnId="{D16CD045-59DC-4137-AD23-DB48A3CE5896}">
      <dgm:prSet/>
      <dgm:spPr/>
      <dgm:t>
        <a:bodyPr/>
        <a:lstStyle/>
        <a:p>
          <a:endParaRPr lang="es-CO"/>
        </a:p>
      </dgm:t>
    </dgm:pt>
    <dgm:pt modelId="{A897B0BF-7122-437B-81C8-A7918D325192}">
      <dgm:prSet phldrT="[Texto]" custT="1"/>
      <dgm:spPr/>
      <dgm:t>
        <a:bodyPr/>
        <a:lstStyle/>
        <a:p>
          <a:r>
            <a:rPr lang="es-ES" sz="1400" b="1" u="sng" dirty="0">
              <a:solidFill>
                <a:srgbClr val="C00000"/>
              </a:solidFill>
            </a:rPr>
            <a:t>Lengua y cultura</a:t>
          </a:r>
        </a:p>
        <a:p>
          <a:r>
            <a:rPr lang="es-ES" sz="1100" b="1" dirty="0"/>
            <a:t>(Balboni,2015; Sharifian,2014; </a:t>
          </a:r>
          <a:r>
            <a:rPr lang="es-ES" sz="1100" b="1" dirty="0" err="1"/>
            <a:t>Serragiotto</a:t>
          </a:r>
          <a:r>
            <a:rPr lang="es-ES" sz="1100" b="1" dirty="0"/>
            <a:t>)</a:t>
          </a:r>
          <a:endParaRPr lang="es-CO" sz="1100" b="1" dirty="0"/>
        </a:p>
      </dgm:t>
    </dgm:pt>
    <dgm:pt modelId="{24984BEA-3682-45AB-96FD-7FAECC1084E0}" type="sibTrans" cxnId="{EC45FA2E-62D8-47C0-AF9C-FDA85CD94451}">
      <dgm:prSet/>
      <dgm:spPr/>
      <dgm:t>
        <a:bodyPr/>
        <a:lstStyle/>
        <a:p>
          <a:endParaRPr lang="es-CO"/>
        </a:p>
      </dgm:t>
    </dgm:pt>
    <dgm:pt modelId="{256FF2AF-8645-42AA-AB82-B31829BDB561}" type="parTrans" cxnId="{EC45FA2E-62D8-47C0-AF9C-FDA85CD94451}">
      <dgm:prSet/>
      <dgm:spPr/>
      <dgm:t>
        <a:bodyPr/>
        <a:lstStyle/>
        <a:p>
          <a:endParaRPr lang="es-CO"/>
        </a:p>
      </dgm:t>
    </dgm:pt>
    <dgm:pt modelId="{88575110-5830-4A22-8FAC-310903A9A255}" type="pres">
      <dgm:prSet presAssocID="{09B50A63-AEA2-437D-9F1B-5A9677A69C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FFFED2E-B415-413D-A0C8-C829B0CE8BC2}" type="pres">
      <dgm:prSet presAssocID="{700159E6-E9F1-4EBF-8CDA-7510589B7FC0}" presName="root" presStyleCnt="0"/>
      <dgm:spPr/>
    </dgm:pt>
    <dgm:pt modelId="{D7311EF6-2FA6-473F-8879-461357E7F6B2}" type="pres">
      <dgm:prSet presAssocID="{700159E6-E9F1-4EBF-8CDA-7510589B7FC0}" presName="rootComposite" presStyleCnt="0"/>
      <dgm:spPr/>
    </dgm:pt>
    <dgm:pt modelId="{150A86E9-E38F-4AD5-B30B-1ECAF1424798}" type="pres">
      <dgm:prSet presAssocID="{700159E6-E9F1-4EBF-8CDA-7510589B7FC0}" presName="rootText" presStyleLbl="node1" presStyleIdx="0" presStyleCnt="1"/>
      <dgm:spPr/>
      <dgm:t>
        <a:bodyPr/>
        <a:lstStyle/>
        <a:p>
          <a:endParaRPr lang="es-ES"/>
        </a:p>
      </dgm:t>
    </dgm:pt>
    <dgm:pt modelId="{5A0784DA-52FE-462B-ACCF-9D446E2C29C2}" type="pres">
      <dgm:prSet presAssocID="{700159E6-E9F1-4EBF-8CDA-7510589B7FC0}" presName="rootConnector" presStyleLbl="node1" presStyleIdx="0" presStyleCnt="1"/>
      <dgm:spPr/>
      <dgm:t>
        <a:bodyPr/>
        <a:lstStyle/>
        <a:p>
          <a:endParaRPr lang="es-ES"/>
        </a:p>
      </dgm:t>
    </dgm:pt>
    <dgm:pt modelId="{DEACBAA0-7E7D-4722-BFB4-0B238CFD2234}" type="pres">
      <dgm:prSet presAssocID="{700159E6-E9F1-4EBF-8CDA-7510589B7FC0}" presName="childShape" presStyleCnt="0"/>
      <dgm:spPr/>
    </dgm:pt>
    <dgm:pt modelId="{68C15CF5-3303-4F1E-A21A-079B2FE67644}" type="pres">
      <dgm:prSet presAssocID="{256FF2AF-8645-42AA-AB82-B31829BDB561}" presName="Name13" presStyleLbl="parChTrans1D2" presStyleIdx="0" presStyleCnt="2"/>
      <dgm:spPr/>
      <dgm:t>
        <a:bodyPr/>
        <a:lstStyle/>
        <a:p>
          <a:endParaRPr lang="es-ES"/>
        </a:p>
      </dgm:t>
    </dgm:pt>
    <dgm:pt modelId="{1C427499-A739-4486-89D0-87BAB6AA4C24}" type="pres">
      <dgm:prSet presAssocID="{A897B0BF-7122-437B-81C8-A7918D325192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D7D472-2B61-437F-93A0-97BCB8257E48}" type="pres">
      <dgm:prSet presAssocID="{7EBC4959-2023-4867-8EC9-71D2FE004081}" presName="Name13" presStyleLbl="parChTrans1D2" presStyleIdx="1" presStyleCnt="2"/>
      <dgm:spPr/>
      <dgm:t>
        <a:bodyPr/>
        <a:lstStyle/>
        <a:p>
          <a:endParaRPr lang="es-ES"/>
        </a:p>
      </dgm:t>
    </dgm:pt>
    <dgm:pt modelId="{4D49B864-1DDE-4C1A-87DE-B828CA4C3D18}" type="pres">
      <dgm:prSet presAssocID="{2BBB3643-1F9E-4880-8F58-838DC98DFE45}" presName="childText" presStyleLbl="bgAcc1" presStyleIdx="1" presStyleCnt="2" custScaleX="112640" custLinFactNeighborX="-666" custLinFactNeighborY="-37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04ECD1-9FF3-4EB8-9276-CE9DEB4F1BCC}" srcId="{09B50A63-AEA2-437D-9F1B-5A9677A69C85}" destId="{700159E6-E9F1-4EBF-8CDA-7510589B7FC0}" srcOrd="0" destOrd="0" parTransId="{2F292667-A50C-477F-A88E-1C56E6B22FC9}" sibTransId="{87899461-D9D1-4245-B2B7-E4CE51EB4A71}"/>
    <dgm:cxn modelId="{555C338E-3AFD-4C50-BB04-CFCD26C0A6CE}" type="presOf" srcId="{09B50A63-AEA2-437D-9F1B-5A9677A69C85}" destId="{88575110-5830-4A22-8FAC-310903A9A255}" srcOrd="0" destOrd="0" presId="urn:microsoft.com/office/officeart/2005/8/layout/hierarchy3"/>
    <dgm:cxn modelId="{CC335471-B95B-4772-9392-E21BA818C21D}" type="presOf" srcId="{2BBB3643-1F9E-4880-8F58-838DC98DFE45}" destId="{4D49B864-1DDE-4C1A-87DE-B828CA4C3D18}" srcOrd="0" destOrd="0" presId="urn:microsoft.com/office/officeart/2005/8/layout/hierarchy3"/>
    <dgm:cxn modelId="{10572738-A153-4CF5-B08A-4D4C1E6EB587}" type="presOf" srcId="{256FF2AF-8645-42AA-AB82-B31829BDB561}" destId="{68C15CF5-3303-4F1E-A21A-079B2FE67644}" srcOrd="0" destOrd="0" presId="urn:microsoft.com/office/officeart/2005/8/layout/hierarchy3"/>
    <dgm:cxn modelId="{6F91EE6C-9957-4D96-BFF9-C614C89D762C}" type="presOf" srcId="{A897B0BF-7122-437B-81C8-A7918D325192}" destId="{1C427499-A739-4486-89D0-87BAB6AA4C24}" srcOrd="0" destOrd="0" presId="urn:microsoft.com/office/officeart/2005/8/layout/hierarchy3"/>
    <dgm:cxn modelId="{839FA45D-A3E0-4E20-8D32-E049BA671F6B}" type="presOf" srcId="{700159E6-E9F1-4EBF-8CDA-7510589B7FC0}" destId="{150A86E9-E38F-4AD5-B30B-1ECAF1424798}" srcOrd="0" destOrd="0" presId="urn:microsoft.com/office/officeart/2005/8/layout/hierarchy3"/>
    <dgm:cxn modelId="{EC45FA2E-62D8-47C0-AF9C-FDA85CD94451}" srcId="{700159E6-E9F1-4EBF-8CDA-7510589B7FC0}" destId="{A897B0BF-7122-437B-81C8-A7918D325192}" srcOrd="0" destOrd="0" parTransId="{256FF2AF-8645-42AA-AB82-B31829BDB561}" sibTransId="{24984BEA-3682-45AB-96FD-7FAECC1084E0}"/>
    <dgm:cxn modelId="{D16CD045-59DC-4137-AD23-DB48A3CE5896}" srcId="{700159E6-E9F1-4EBF-8CDA-7510589B7FC0}" destId="{2BBB3643-1F9E-4880-8F58-838DC98DFE45}" srcOrd="1" destOrd="0" parTransId="{7EBC4959-2023-4867-8EC9-71D2FE004081}" sibTransId="{15D80DC5-6EB4-4A7E-A29F-3729C4BEE737}"/>
    <dgm:cxn modelId="{AAD8690C-AB67-44E6-B899-6B7E89C61A46}" type="presOf" srcId="{7EBC4959-2023-4867-8EC9-71D2FE004081}" destId="{4DD7D472-2B61-437F-93A0-97BCB8257E48}" srcOrd="0" destOrd="0" presId="urn:microsoft.com/office/officeart/2005/8/layout/hierarchy3"/>
    <dgm:cxn modelId="{0ADAF6DA-7F40-4614-B77D-6A314F5C4546}" type="presOf" srcId="{700159E6-E9F1-4EBF-8CDA-7510589B7FC0}" destId="{5A0784DA-52FE-462B-ACCF-9D446E2C29C2}" srcOrd="1" destOrd="0" presId="urn:microsoft.com/office/officeart/2005/8/layout/hierarchy3"/>
    <dgm:cxn modelId="{9AE63EBB-9228-4B9F-8E26-E9393C4DEC00}" type="presParOf" srcId="{88575110-5830-4A22-8FAC-310903A9A255}" destId="{DFFFED2E-B415-413D-A0C8-C829B0CE8BC2}" srcOrd="0" destOrd="0" presId="urn:microsoft.com/office/officeart/2005/8/layout/hierarchy3"/>
    <dgm:cxn modelId="{A1D7663D-B54F-4EA2-A42D-6DD156051C74}" type="presParOf" srcId="{DFFFED2E-B415-413D-A0C8-C829B0CE8BC2}" destId="{D7311EF6-2FA6-473F-8879-461357E7F6B2}" srcOrd="0" destOrd="0" presId="urn:microsoft.com/office/officeart/2005/8/layout/hierarchy3"/>
    <dgm:cxn modelId="{65DC607D-A70C-4166-A82F-F2D9872810A8}" type="presParOf" srcId="{D7311EF6-2FA6-473F-8879-461357E7F6B2}" destId="{150A86E9-E38F-4AD5-B30B-1ECAF1424798}" srcOrd="0" destOrd="0" presId="urn:microsoft.com/office/officeart/2005/8/layout/hierarchy3"/>
    <dgm:cxn modelId="{BA06DF01-8A82-42F8-BF17-9A7C4BAB2AFC}" type="presParOf" srcId="{D7311EF6-2FA6-473F-8879-461357E7F6B2}" destId="{5A0784DA-52FE-462B-ACCF-9D446E2C29C2}" srcOrd="1" destOrd="0" presId="urn:microsoft.com/office/officeart/2005/8/layout/hierarchy3"/>
    <dgm:cxn modelId="{6245C023-3A36-4223-B5B7-F176AFF345A1}" type="presParOf" srcId="{DFFFED2E-B415-413D-A0C8-C829B0CE8BC2}" destId="{DEACBAA0-7E7D-4722-BFB4-0B238CFD2234}" srcOrd="1" destOrd="0" presId="urn:microsoft.com/office/officeart/2005/8/layout/hierarchy3"/>
    <dgm:cxn modelId="{9362A078-3461-4CBE-ABFA-48A646D5C792}" type="presParOf" srcId="{DEACBAA0-7E7D-4722-BFB4-0B238CFD2234}" destId="{68C15CF5-3303-4F1E-A21A-079B2FE67644}" srcOrd="0" destOrd="0" presId="urn:microsoft.com/office/officeart/2005/8/layout/hierarchy3"/>
    <dgm:cxn modelId="{5DE0D78F-41DF-4CDF-9CA4-D195BD36914F}" type="presParOf" srcId="{DEACBAA0-7E7D-4722-BFB4-0B238CFD2234}" destId="{1C427499-A739-4486-89D0-87BAB6AA4C24}" srcOrd="1" destOrd="0" presId="urn:microsoft.com/office/officeart/2005/8/layout/hierarchy3"/>
    <dgm:cxn modelId="{924F86E9-55DB-42F6-B124-6C972C9D2EA5}" type="presParOf" srcId="{DEACBAA0-7E7D-4722-BFB4-0B238CFD2234}" destId="{4DD7D472-2B61-437F-93A0-97BCB8257E48}" srcOrd="2" destOrd="0" presId="urn:microsoft.com/office/officeart/2005/8/layout/hierarchy3"/>
    <dgm:cxn modelId="{9C1BC364-9622-448F-8342-2878D32A20AC}" type="presParOf" srcId="{DEACBAA0-7E7D-4722-BFB4-0B238CFD2234}" destId="{4D49B864-1DDE-4C1A-87DE-B828CA4C3D1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7CBA9-46C9-44BA-827B-2DB6B23A4C79}">
      <dsp:nvSpPr>
        <dsp:cNvPr id="0" name=""/>
        <dsp:cNvSpPr/>
      </dsp:nvSpPr>
      <dsp:spPr>
        <a:xfrm>
          <a:off x="280777" y="843"/>
          <a:ext cx="4372395" cy="61915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latin typeface="Arial Rounded MT Bold" pitchFamily="34" charset="0"/>
            </a:rPr>
            <a:t>Enfoque  Inter – cultural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>
              <a:latin typeface="Arial Rounded MT Bold" pitchFamily="34" charset="0"/>
            </a:rPr>
            <a:t>                                                                              (Hosftede,2010)</a:t>
          </a:r>
          <a:endParaRPr lang="es-CO" sz="800" kern="1200" dirty="0">
            <a:latin typeface="Arial Rounded MT Bold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 dirty="0">
            <a:latin typeface="Arial Rounded MT Bold" pitchFamily="34" charset="0"/>
          </a:endParaRPr>
        </a:p>
      </dsp:txBody>
      <dsp:txXfrm>
        <a:off x="298911" y="18977"/>
        <a:ext cx="4336127" cy="582884"/>
      </dsp:txXfrm>
    </dsp:sp>
    <dsp:sp modelId="{E9A22578-1148-4D43-895E-ABD01C25F55F}">
      <dsp:nvSpPr>
        <dsp:cNvPr id="0" name=""/>
        <dsp:cNvSpPr/>
      </dsp:nvSpPr>
      <dsp:spPr>
        <a:xfrm rot="3600000">
          <a:off x="2643145" y="997069"/>
          <a:ext cx="615471" cy="163617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>
        <a:off x="2692230" y="1029792"/>
        <a:ext cx="517301" cy="98171"/>
      </dsp:txXfrm>
    </dsp:sp>
    <dsp:sp modelId="{BC43699F-DE67-4A55-93D6-546AC6315AB8}">
      <dsp:nvSpPr>
        <dsp:cNvPr id="0" name=""/>
        <dsp:cNvSpPr/>
      </dsp:nvSpPr>
      <dsp:spPr>
        <a:xfrm>
          <a:off x="2551963" y="1772397"/>
          <a:ext cx="1875637" cy="61915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latin typeface="Arial Rounded MT Bold" pitchFamily="34" charset="0"/>
            </a:rPr>
            <a:t>Pedagógicas</a:t>
          </a:r>
          <a:r>
            <a:rPr lang="es-CO" sz="1200" kern="1200" dirty="0">
              <a:latin typeface="Arial Rounded MT Bold" pitchFamily="34" charset="0"/>
            </a:rPr>
            <a:t> </a:t>
          </a:r>
        </a:p>
      </dsp:txBody>
      <dsp:txXfrm>
        <a:off x="2570097" y="1790531"/>
        <a:ext cx="1839369" cy="582884"/>
      </dsp:txXfrm>
    </dsp:sp>
    <dsp:sp modelId="{8D78E05E-AA09-49F3-85C0-77115BB9E18F}">
      <dsp:nvSpPr>
        <dsp:cNvPr id="0" name=""/>
        <dsp:cNvSpPr/>
      </dsp:nvSpPr>
      <dsp:spPr>
        <a:xfrm rot="10800000" flipV="1">
          <a:off x="2252876" y="2022124"/>
          <a:ext cx="265855" cy="119698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</dsp:txBody>
      <dsp:txXfrm rot="10800000">
        <a:off x="2288785" y="2046064"/>
        <a:ext cx="194037" cy="71818"/>
      </dsp:txXfrm>
    </dsp:sp>
    <dsp:sp modelId="{544BAD6D-2457-45EB-AFF1-B06BFABC0576}">
      <dsp:nvSpPr>
        <dsp:cNvPr id="0" name=""/>
        <dsp:cNvSpPr/>
      </dsp:nvSpPr>
      <dsp:spPr>
        <a:xfrm>
          <a:off x="668691" y="1772397"/>
          <a:ext cx="1550953" cy="61915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>
              <a:latin typeface="Arial Rounded MT Bold" pitchFamily="34" charset="0"/>
            </a:rPr>
            <a:t>Organizativas</a:t>
          </a:r>
        </a:p>
      </dsp:txBody>
      <dsp:txXfrm>
        <a:off x="686825" y="1790531"/>
        <a:ext cx="1514685" cy="582884"/>
      </dsp:txXfrm>
    </dsp:sp>
    <dsp:sp modelId="{3B369919-63A9-45C0-BD7E-0DF47D591FB4}">
      <dsp:nvSpPr>
        <dsp:cNvPr id="0" name=""/>
        <dsp:cNvSpPr/>
      </dsp:nvSpPr>
      <dsp:spPr>
        <a:xfrm rot="18000000">
          <a:off x="1787197" y="1000924"/>
          <a:ext cx="685502" cy="173950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/>
        </a:p>
      </dsp:txBody>
      <dsp:txXfrm>
        <a:off x="1839382" y="1035714"/>
        <a:ext cx="581132" cy="104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A86E9-E38F-4AD5-B30B-1ECAF1424798}">
      <dsp:nvSpPr>
        <dsp:cNvPr id="0" name=""/>
        <dsp:cNvSpPr/>
      </dsp:nvSpPr>
      <dsp:spPr>
        <a:xfrm>
          <a:off x="2359672" y="661"/>
          <a:ext cx="3095624" cy="1547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/>
            <a:t>Modelo de educación lingüística intercultural </a:t>
          </a:r>
          <a:endParaRPr lang="es-CO" sz="1100" b="1" kern="1200" dirty="0"/>
        </a:p>
      </dsp:txBody>
      <dsp:txXfrm>
        <a:off x="2405006" y="45995"/>
        <a:ext cx="3004956" cy="1457144"/>
      </dsp:txXfrm>
    </dsp:sp>
    <dsp:sp modelId="{68C15CF5-3303-4F1E-A21A-079B2FE67644}">
      <dsp:nvSpPr>
        <dsp:cNvPr id="0" name=""/>
        <dsp:cNvSpPr/>
      </dsp:nvSpPr>
      <dsp:spPr>
        <a:xfrm>
          <a:off x="2669235" y="1548474"/>
          <a:ext cx="309562" cy="1160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859"/>
              </a:lnTo>
              <a:lnTo>
                <a:pt x="309562" y="116085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427499-A739-4486-89D0-87BAB6AA4C24}">
      <dsp:nvSpPr>
        <dsp:cNvPr id="0" name=""/>
        <dsp:cNvSpPr/>
      </dsp:nvSpPr>
      <dsp:spPr>
        <a:xfrm>
          <a:off x="2978797" y="1935427"/>
          <a:ext cx="2476499" cy="154781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u="sng" kern="1200" dirty="0">
              <a:solidFill>
                <a:srgbClr val="C00000"/>
              </a:solidFill>
            </a:rPr>
            <a:t>Lengua y cultura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/>
            <a:t>(Balboni,2015; Sharifian,2014; </a:t>
          </a:r>
          <a:r>
            <a:rPr lang="es-ES" sz="1100" b="1" kern="1200" dirty="0" err="1"/>
            <a:t>Serragiotto</a:t>
          </a:r>
          <a:r>
            <a:rPr lang="es-ES" sz="1100" b="1" kern="1200" dirty="0"/>
            <a:t>)</a:t>
          </a:r>
          <a:endParaRPr lang="es-CO" sz="1100" b="1" kern="1200" dirty="0"/>
        </a:p>
      </dsp:txBody>
      <dsp:txXfrm>
        <a:off x="3024131" y="1980761"/>
        <a:ext cx="2385831" cy="1457144"/>
      </dsp:txXfrm>
    </dsp:sp>
    <dsp:sp modelId="{4DD7D472-2B61-437F-93A0-97BCB8257E48}">
      <dsp:nvSpPr>
        <dsp:cNvPr id="0" name=""/>
        <dsp:cNvSpPr/>
      </dsp:nvSpPr>
      <dsp:spPr>
        <a:xfrm>
          <a:off x="2669235" y="1548474"/>
          <a:ext cx="293069" cy="3037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68"/>
              </a:lnTo>
              <a:lnTo>
                <a:pt x="293069" y="303796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9B864-1DDE-4C1A-87DE-B828CA4C3D18}">
      <dsp:nvSpPr>
        <dsp:cNvPr id="0" name=""/>
        <dsp:cNvSpPr/>
      </dsp:nvSpPr>
      <dsp:spPr>
        <a:xfrm>
          <a:off x="2962304" y="3812536"/>
          <a:ext cx="2789529" cy="154781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>
              <a:solidFill>
                <a:srgbClr val="C00000"/>
              </a:solidFill>
              <a:hlinkClick xmlns:r="http://schemas.openxmlformats.org/officeDocument/2006/relationships" r:id="" action="ppaction://hlinksldjump"/>
            </a:rPr>
            <a:t>Competencia comunicativa intercultural </a:t>
          </a:r>
          <a:endParaRPr lang="es-ES" sz="1200" b="1" kern="1200" dirty="0">
            <a:solidFill>
              <a:srgbClr val="C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-</a:t>
          </a:r>
          <a:r>
            <a:rPr lang="es-ES" sz="1200" b="1" kern="1200" dirty="0"/>
            <a:t>Saber hacer con la lengua(cognitivo)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/>
            <a:t>- Saber ser (relacional)</a:t>
          </a:r>
          <a:endParaRPr lang="es-CO" sz="1200" b="1" kern="1200" dirty="0"/>
        </a:p>
      </dsp:txBody>
      <dsp:txXfrm>
        <a:off x="3007638" y="3857870"/>
        <a:ext cx="2698861" cy="1457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36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62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3554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7C1D-160E-8A43-8FDF-FD447521907B}" type="datetimeFigureOut">
              <a:rPr lang="es-ES" smtClean="0"/>
              <a:t>09/07/2019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5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00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44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781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6566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90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30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779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6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it-I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EC153-5601-4AC1-9D59-1687D55AEAA5}" type="datetimeFigureOut">
              <a:rPr lang="it-IT" smtClean="0"/>
              <a:t>09/07/2019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7DD1-43D0-46D8-AF58-6A776A0F2B90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612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re.toscana.it/obbligo_formativo/lepri/articoli/metodi_didattici_per_educazione_intercultural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file:///E:\ponencia%20brasil\comprension%20de%20textos.doc" TargetMode="External"/><Relationship Id="rId3" Type="http://schemas.openxmlformats.org/officeDocument/2006/relationships/hyperlink" Target="file:///E:\brasil%20y%20manizales\brasil\ponencia%20brasil\ACTIVIDAD%20GRUPAL%20INTERCULTURAL%20EN%20EL%20AULA.doc" TargetMode="External"/><Relationship Id="rId7" Type="http://schemas.openxmlformats.org/officeDocument/2006/relationships/hyperlink" Target="file:///E:\ponencia%20brasil\ELEMENTOS%20LING&#220;&#205;STICOS.doc" TargetMode="External"/><Relationship Id="rId12" Type="http://schemas.openxmlformats.org/officeDocument/2006/relationships/hyperlink" Target="file:///E:\brasil%20y%20manizales\brasil\comprension%20de%20textos.doc" TargetMode="External"/><Relationship Id="rId2" Type="http://schemas.openxmlformats.org/officeDocument/2006/relationships/hyperlink" Target="file:///E:\ponencia%20brasil\ACTIVIDAD%20GRUPAL%20INTERCULTURAL%20EN%20EL%20AULA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E:\brasil%20y%20manizales\brasil\ponencia%20brasil\ELEMENTOS%20LING&#220;&#205;STICOS.doc" TargetMode="External"/><Relationship Id="rId11" Type="http://schemas.openxmlformats.org/officeDocument/2006/relationships/hyperlink" Target="file:///E:\brasil%20y%20manizales\brasil\ponencia%20brasil\lenguaje%20no%20verbal.doc" TargetMode="External"/><Relationship Id="rId5" Type="http://schemas.openxmlformats.org/officeDocument/2006/relationships/hyperlink" Target="file:///E:\ponencia%20brasil\capacidad%20de%20actuar%20en%20eventos%20comunicativos.doc" TargetMode="External"/><Relationship Id="rId10" Type="http://schemas.openxmlformats.org/officeDocument/2006/relationships/hyperlink" Target="file:///E:\ponencia%20brasil\lenguaje%20no%20verbal.doc" TargetMode="External"/><Relationship Id="rId4" Type="http://schemas.openxmlformats.org/officeDocument/2006/relationships/hyperlink" Target="file:///E:\brasil%20y%20manizales\brasil\capacidad%20de%20actuar%20en%20eventos%20comunicativos.doc" TargetMode="External"/><Relationship Id="rId9" Type="http://schemas.openxmlformats.org/officeDocument/2006/relationships/hyperlink" Target="file:///E:\ponencia%20brasil\EXPRESIONES%20DE%20LA%20SABIDUR&#205;A%20POPULAR.doc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8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REFERENCIAS BIBLIOGRÁFICAS</a:t>
            </a:r>
            <a:endParaRPr lang="it-IT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83326" y="1369806"/>
            <a:ext cx="11749596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1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1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Balboni, P. (2012). Fare educazione linguistica. </a:t>
            </a: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Novara, Italia: UTET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Bravo, D. (2004), Estudios sobre el discurso de la cortesía en español .España: Ariel. 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Bruner</a:t>
            </a:r>
            <a:r>
              <a:rPr kumimoji="0" lang="pt-BR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J. (1987). </a:t>
            </a: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La educación, puerta de la cultura. Barcelona: </a:t>
            </a:r>
            <a:r>
              <a:rPr kumimoji="0" lang="es-CO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Gedisa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Cantero F.J, De Arriba García, (2017). Actividades de mediación lingüística para la clase de ELE. Departamento de didáctica de la lengua y literatura. Universidad de Barcelona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Caon, Balboni,(2015). La comunicazione Interculturale, Italia:España: Antropos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Giaccardi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, C. (2005).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Comunicazione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Interculturale.Italia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 :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Il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mulino</a:t>
            </a:r>
            <a:endParaRPr lang="es-CO" altLang="it-IT" sz="1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Hannerz,U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. (1992). Cultural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Complexity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. New York: Columbia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University</a:t>
            </a:r>
            <a:r>
              <a:rPr lang="es-CO" altLang="it-IT" sz="12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CO" altLang="it-IT" sz="1200" dirty="0" err="1">
                <a:ea typeface="Times New Roman" panose="02020603050405020304" pitchFamily="18" charset="0"/>
                <a:cs typeface="Calibri" panose="020F0502020204030204" pitchFamily="34" charset="0"/>
              </a:rPr>
              <a:t>Press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Mazzara, B., 1997. Sterotipi e pregudizi, Bologna: Il Mulino 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Nanni, A. (2010). Metodi didattici per educare all’interculturalità recuperado de: 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  <a:hlinkClick r:id="rId2"/>
              </a:rPr>
              <a:t>http://www.irre.toscana.it/obbligo_formativo/lepri/articoli/metodi_didattici_per_educazione_interculturale.pdf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Guiraud, P. (1986). El lenguaje del cuerpo. México: F.C.E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Franco, E. (2011). La construcción del significado del lenguaje corporal en la comunicación intercultural.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Gadamer</a:t>
            </a: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H. (2001). Verdad y método. Salamanca: Sígueme.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Hall, E. 1988, “The Hidden Dimensions of time and space in Today’s World” </a:t>
            </a:r>
            <a:r>
              <a:rPr kumimoji="0" lang="en-US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en</a:t>
            </a:r>
            <a:r>
              <a:rPr kumimoji="0" lang="en-US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Fernando </a:t>
            </a:r>
            <a:r>
              <a:rPr kumimoji="0" lang="en-US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Poyatos</a:t>
            </a:r>
            <a:r>
              <a:rPr kumimoji="0" lang="en-US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Editor, Cross-Cultural Perspectives in Non-verbal Communication, Toronto, Canada</a:t>
            </a: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Levinas</a:t>
            </a:r>
            <a:r>
              <a:rPr kumimoji="0" lang="es-CO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E. (1991). Ética y Infinito, Madrid: Visor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O" altLang="it-IT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O" altLang="it-IT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9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003635" y="3893571"/>
            <a:ext cx="18473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87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93722" y="3753136"/>
            <a:ext cx="6400800" cy="1278467"/>
          </a:xfrm>
        </p:spPr>
        <p:txBody>
          <a:bodyPr>
            <a:normAutofit/>
          </a:bodyPr>
          <a:lstStyle/>
          <a:p>
            <a:pPr algn="just"/>
            <a:r>
              <a:rPr lang="es-CO" sz="1600" b="1" dirty="0">
                <a:latin typeface="Arial Rounded MT Bold" panose="020F0704030504030204" pitchFamily="34" charset="0"/>
              </a:rPr>
              <a:t>                                                                           Ximena Caro vallejo</a:t>
            </a:r>
          </a:p>
          <a:p>
            <a:pPr algn="just"/>
            <a:r>
              <a:rPr lang="es-CO" sz="1600" b="1" dirty="0">
                <a:latin typeface="Arial Rounded MT Bold" panose="020F0704030504030204" pitchFamily="34" charset="0"/>
              </a:rPr>
              <a:t>                                                 </a:t>
            </a:r>
            <a:r>
              <a:rPr lang="es-CO" sz="1600" b="1" dirty="0" err="1">
                <a:latin typeface="Arial Rounded MT Bold" panose="020F0704030504030204" pitchFamily="34" charset="0"/>
              </a:rPr>
              <a:t>ximenacaro</a:t>
            </a:r>
            <a:r>
              <a:rPr lang="es-CO" sz="1600" b="1" dirty="0">
                <a:latin typeface="Arial Rounded MT Bold" panose="020F0704030504030204" pitchFamily="34" charset="0"/>
              </a:rPr>
              <a:t>@ usantotomas.edu.co</a:t>
            </a:r>
          </a:p>
          <a:p>
            <a:pPr algn="r"/>
            <a:endParaRPr lang="es-CO" sz="1600" b="1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sz="1600" dirty="0"/>
          </a:p>
        </p:txBody>
      </p:sp>
      <p:sp>
        <p:nvSpPr>
          <p:cNvPr id="4" name="3 Rectángulo"/>
          <p:cNvSpPr/>
          <p:nvPr/>
        </p:nvSpPr>
        <p:spPr>
          <a:xfrm>
            <a:off x="3850821" y="2072627"/>
            <a:ext cx="2368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es-E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33433" y="2586463"/>
            <a:ext cx="786111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CO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APLICACIÓN DE LA DIMENSIÓN INTERCULTURAL: UNA ESTRATEGIA PARA EL DESARROLLO DE UNA EFECTIVA COMUNICACIÓN EN LA ENSEÑANZA/APRENDIZAJE DE ELE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1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07772" y="2274838"/>
            <a:ext cx="71110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b="1" dirty="0"/>
          </a:p>
          <a:p>
            <a:r>
              <a:rPr lang="es-CO" dirty="0"/>
              <a:t>                         			  inter     - cultural</a:t>
            </a:r>
          </a:p>
          <a:p>
            <a:endParaRPr lang="es-CO" dirty="0"/>
          </a:p>
          <a:p>
            <a:endParaRPr lang="es-CO" dirty="0"/>
          </a:p>
          <a:p>
            <a:r>
              <a:rPr lang="es-CO" dirty="0"/>
              <a:t>                                      </a:t>
            </a:r>
          </a:p>
          <a:p>
            <a:r>
              <a:rPr lang="es-CO" dirty="0"/>
              <a:t>           			</a:t>
            </a:r>
          </a:p>
          <a:p>
            <a:endParaRPr lang="es-CO" dirty="0"/>
          </a:p>
          <a:p>
            <a:r>
              <a:rPr lang="es-CO" dirty="0"/>
              <a:t>                                                  </a:t>
            </a:r>
          </a:p>
          <a:p>
            <a:r>
              <a:rPr lang="es-CO" dirty="0"/>
              <a:t>   	</a:t>
            </a:r>
            <a:r>
              <a:rPr lang="es-CO" sz="1600" i="1" dirty="0">
                <a:latin typeface="Arial Rounded MT Bold" pitchFamily="34" charset="0"/>
                <a:hlinkClick r:id="rId2" action="ppaction://hlinksldjump"/>
              </a:rPr>
              <a:t>MODELO DE EDUCACIÓN LINGÜÍSTICA INTERCULTURA</a:t>
            </a:r>
            <a:r>
              <a:rPr lang="es-CO" i="1" dirty="0">
                <a:hlinkClick r:id="rId2" action="ppaction://hlinksldjump"/>
              </a:rPr>
              <a:t>L</a:t>
            </a:r>
            <a:endParaRPr lang="es-CO" i="1" dirty="0"/>
          </a:p>
        </p:txBody>
      </p:sp>
      <p:sp>
        <p:nvSpPr>
          <p:cNvPr id="7" name="Flecha abajo 1"/>
          <p:cNvSpPr/>
          <p:nvPr/>
        </p:nvSpPr>
        <p:spPr>
          <a:xfrm>
            <a:off x="5979163" y="3789395"/>
            <a:ext cx="288032" cy="648072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3685342551"/>
              </p:ext>
            </p:extLst>
          </p:nvPr>
        </p:nvGraphicFramePr>
        <p:xfrm>
          <a:off x="3048000" y="1397001"/>
          <a:ext cx="4933950" cy="2392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7 Imagen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79" y="326235"/>
            <a:ext cx="2352675" cy="8527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10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9590591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506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1544" y="188640"/>
            <a:ext cx="8352928" cy="864096"/>
          </a:xfrm>
        </p:spPr>
        <p:txBody>
          <a:bodyPr>
            <a:normAutofit fontScale="90000"/>
          </a:bodyPr>
          <a:lstStyle/>
          <a:p>
            <a:r>
              <a:rPr lang="it-IT" i="1" dirty="0"/>
              <a:t/>
            </a:r>
            <a:br>
              <a:rPr lang="it-IT" i="1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32387" y="679269"/>
            <a:ext cx="9635613" cy="61787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it-IT" sz="3200" b="1" u="sng" dirty="0"/>
          </a:p>
          <a:p>
            <a:pPr marL="0" indent="0" algn="just">
              <a:spcBef>
                <a:spcPts val="0"/>
              </a:spcBef>
              <a:buNone/>
            </a:pPr>
            <a:r>
              <a:rPr lang="es-CO" b="1" dirty="0"/>
              <a:t>                                                  </a:t>
            </a:r>
            <a:r>
              <a:rPr lang="it-IT" sz="1200" i="1" dirty="0"/>
              <a:t>Competencias ling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ü</a:t>
            </a:r>
            <a:r>
              <a:rPr lang="it-IT" sz="1200" i="1" dirty="0"/>
              <a:t>istico, extraling</a:t>
            </a:r>
            <a:r>
              <a:rPr lang="it-IT" sz="1200" i="1" dirty="0">
                <a:latin typeface="Calibri" panose="020F0502020204030204" pitchFamily="34" charset="0"/>
                <a:cs typeface="Calibri" panose="020F0502020204030204" pitchFamily="34" charset="0"/>
              </a:rPr>
              <a:t>ü</a:t>
            </a:r>
            <a:r>
              <a:rPr lang="it-IT" sz="1200" i="1" dirty="0"/>
              <a:t>istico, pragm</a:t>
            </a:r>
            <a:r>
              <a:rPr lang="es-CO" sz="1200" i="1" dirty="0"/>
              <a:t>á</a:t>
            </a:r>
            <a:r>
              <a:rPr lang="it-IT" sz="1200" i="1" dirty="0"/>
              <a:t>tico</a:t>
            </a:r>
            <a:r>
              <a:rPr lang="it-IT" sz="1200" dirty="0"/>
              <a:t>)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b="1" i="1" dirty="0"/>
              <a:t>-Saber  la lengua  = dominio               </a:t>
            </a:r>
          </a:p>
          <a:p>
            <a:pPr marL="0" indent="0" algn="just">
              <a:buNone/>
            </a:pPr>
            <a:r>
              <a:rPr lang="it-IT" sz="1200" dirty="0"/>
              <a:t>                  (MCER, 2001)                                                                         </a:t>
            </a:r>
            <a:r>
              <a:rPr lang="it-IT" sz="1200" i="1" dirty="0"/>
              <a:t>Competencia socio-pragmáticas y socio-culturales</a:t>
            </a:r>
          </a:p>
          <a:p>
            <a:pPr marL="0" indent="0" algn="just">
              <a:buNone/>
            </a:pPr>
            <a:r>
              <a:rPr lang="es-CO" sz="1800" dirty="0"/>
              <a:t>                                    </a:t>
            </a:r>
            <a:r>
              <a:rPr lang="es-CO" sz="1800" dirty="0" smtClean="0"/>
              <a:t>  </a:t>
            </a:r>
            <a:r>
              <a:rPr lang="es-CO" sz="1200" b="1" dirty="0">
                <a:solidFill>
                  <a:srgbClr val="FF0000"/>
                </a:solidFill>
              </a:rPr>
              <a:t>evitar la formación de estereotipos,   prejuicios, etnocentrismo</a:t>
            </a:r>
            <a:r>
              <a:rPr lang="it-IT" sz="1200" dirty="0"/>
              <a:t> (Mazzara,2009)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b="1" i="1" dirty="0"/>
              <a:t>-Saber ser       </a:t>
            </a:r>
            <a:r>
              <a:rPr lang="it-IT" b="1" i="1" dirty="0" smtClean="0"/>
              <a:t>                 </a:t>
            </a:r>
            <a:r>
              <a:rPr lang="it-IT" i="1" dirty="0" smtClean="0"/>
              <a:t> </a:t>
            </a:r>
            <a:r>
              <a:rPr lang="it-IT" sz="1400" b="1" dirty="0">
                <a:solidFill>
                  <a:srgbClr val="FF0000"/>
                </a:solidFill>
              </a:rPr>
              <a:t>desarrollar habilidades relacionales</a:t>
            </a:r>
          </a:p>
          <a:p>
            <a:pPr marL="0" indent="0" algn="just">
              <a:buNone/>
            </a:pPr>
            <a:r>
              <a:rPr lang="es-CO" sz="2000" dirty="0"/>
              <a:t>(alteridad , empatía, descentramiento, escucha activa, reconocimiento del otro desde la diversidad , suspensión de juicio, negociación) </a:t>
            </a:r>
            <a:endParaRPr lang="it-IT" dirty="0"/>
          </a:p>
          <a:p>
            <a:pPr algn="just">
              <a:buNone/>
            </a:pPr>
            <a:endParaRPr lang="it-IT" dirty="0" smtClean="0"/>
          </a:p>
          <a:p>
            <a:pPr algn="just">
              <a:buNone/>
            </a:pPr>
            <a:endParaRPr lang="it-IT" dirty="0" smtClean="0"/>
          </a:p>
          <a:p>
            <a:pPr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b="1" u="sng" dirty="0"/>
              <a:t>Eficaz</a:t>
            </a:r>
            <a:r>
              <a:rPr lang="es-CO" b="1" dirty="0"/>
              <a:t> </a:t>
            </a:r>
            <a:r>
              <a:rPr lang="es-CO" b="1" dirty="0" smtClean="0"/>
              <a:t>???                </a:t>
            </a:r>
            <a:r>
              <a:rPr lang="es-CO" b="1" dirty="0"/>
              <a:t>Superar puntos críticos en la comunicación </a:t>
            </a:r>
          </a:p>
          <a:p>
            <a:pPr algn="just">
              <a:buFontTx/>
              <a:buChar char="-"/>
            </a:pPr>
            <a:endParaRPr lang="it-IT" dirty="0"/>
          </a:p>
          <a:p>
            <a:pPr algn="just">
              <a:buFontTx/>
              <a:buChar char="-"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 </a:t>
            </a:r>
            <a:endParaRPr lang="it-IT" dirty="0">
              <a:solidFill>
                <a:srgbClr val="3366FF"/>
              </a:solidFill>
            </a:endParaRPr>
          </a:p>
          <a:p>
            <a:pPr marL="0" indent="0" algn="just">
              <a:buNone/>
            </a:pPr>
            <a:endParaRPr lang="it-IT" dirty="0">
              <a:solidFill>
                <a:srgbClr val="3366FF"/>
              </a:solidFill>
            </a:endParaRPr>
          </a:p>
          <a:p>
            <a:pPr marL="0" indent="0" algn="just">
              <a:buNone/>
            </a:pPr>
            <a:endParaRPr lang="it-IT" dirty="0">
              <a:solidFill>
                <a:srgbClr val="3366FF"/>
              </a:solidFill>
            </a:endParaRPr>
          </a:p>
        </p:txBody>
      </p:sp>
      <p:pic>
        <p:nvPicPr>
          <p:cNvPr id="4" name="3 Imagen" descr="https://3.bp.blogspot.com/-1T_QKd1njAk/V-cwEn2V2EI/AAAAAAAAA-M/bzbybc5kAqgzj6IaPjTPOYNWcRVgofb5ACLcB/s1600/estereotipos_colombiano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82" y="2475411"/>
            <a:ext cx="2686050" cy="129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303" y="4339687"/>
            <a:ext cx="2057942" cy="9736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de flecha 6"/>
          <p:cNvCxnSpPr/>
          <p:nvPr/>
        </p:nvCxnSpPr>
        <p:spPr>
          <a:xfrm flipV="1">
            <a:off x="6037474" y="1489938"/>
            <a:ext cx="296563" cy="189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6037474" y="1724459"/>
            <a:ext cx="196848" cy="17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echa derecha 11"/>
          <p:cNvSpPr/>
          <p:nvPr/>
        </p:nvSpPr>
        <p:spPr>
          <a:xfrm>
            <a:off x="3073529" y="6050114"/>
            <a:ext cx="4789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8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0703" y="365125"/>
            <a:ext cx="10983097" cy="152558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b="1" dirty="0"/>
              <a:t>       </a:t>
            </a:r>
            <a:r>
              <a:rPr lang="it-IT" sz="2000" b="1" dirty="0">
                <a:solidFill>
                  <a:schemeClr val="tx1"/>
                </a:solidFill>
              </a:rPr>
              <a:t>MODELO DE COMPETENCIA COMUNICATIVA INTERCULTURAL  ( Balboni &amp; Caon, 2015)</a:t>
            </a:r>
            <a:br>
              <a:rPr lang="it-IT" sz="2000" b="1" dirty="0">
                <a:solidFill>
                  <a:schemeClr val="tx1"/>
                </a:solidFill>
              </a:rPr>
            </a:b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371600"/>
            <a:ext cx="11353800" cy="4805363"/>
          </a:xfrm>
        </p:spPr>
        <p:txBody>
          <a:bodyPr/>
          <a:lstStyle/>
          <a:p>
            <a:pPr marL="0" lvl="0" indent="0">
              <a:buNone/>
            </a:pPr>
            <a:r>
              <a:rPr lang="it-IT" dirty="0"/>
              <a:t>     </a:t>
            </a:r>
            <a:r>
              <a:rPr lang="it-IT" sz="1600" b="1" i="1" dirty="0"/>
              <a:t>MENTE</a:t>
            </a:r>
            <a:r>
              <a:rPr lang="it-IT" sz="1600" i="1" dirty="0"/>
              <a:t>  (saber la lengua)                                                                                         </a:t>
            </a:r>
            <a:r>
              <a:rPr lang="it-IT" sz="1600" b="1" i="1" dirty="0"/>
              <a:t>MUNDO</a:t>
            </a:r>
            <a:r>
              <a:rPr lang="it-IT" sz="1600" i="1" dirty="0"/>
              <a:t> (</a:t>
            </a:r>
            <a:r>
              <a:rPr lang="it-IT" altLang="it-IT" sz="1600" dirty="0">
                <a:ea typeface="Calibri" panose="020F0502020204030204" pitchFamily="34" charset="0"/>
                <a:cs typeface="Times New Roman" panose="02020603050405020304" pitchFamily="18" charset="0"/>
              </a:rPr>
              <a:t>Saber hacer con la lengua)</a:t>
            </a:r>
            <a:endParaRPr lang="it-IT" i="1" dirty="0"/>
          </a:p>
          <a:p>
            <a:r>
              <a:rPr lang="it-IT" dirty="0"/>
              <a:t>                                                                               </a:t>
            </a:r>
          </a:p>
          <a:p>
            <a:endParaRPr lang="it-IT" dirty="0"/>
          </a:p>
        </p:txBody>
      </p:sp>
      <p:sp>
        <p:nvSpPr>
          <p:cNvPr id="4" name="Flecha izquierda y derecha 2"/>
          <p:cNvSpPr>
            <a:spLocks noChangeArrowheads="1"/>
          </p:cNvSpPr>
          <p:nvPr/>
        </p:nvSpPr>
        <p:spPr bwMode="auto">
          <a:xfrm>
            <a:off x="4333739" y="3264851"/>
            <a:ext cx="2524259" cy="1685971"/>
          </a:xfrm>
          <a:prstGeom prst="leftRightArrow">
            <a:avLst>
              <a:gd name="adj1" fmla="val 50000"/>
              <a:gd name="adj2" fmla="val 50002"/>
            </a:avLst>
          </a:prstGeom>
          <a:solidFill>
            <a:srgbClr val="5B9BD5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DOMINIO ling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üistico y 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 action="ppaction://hlinkfile"/>
              </a:rPr>
              <a:t>relaciona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file"/>
              </a:rPr>
              <a:t>l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lipse 4"/>
          <p:cNvSpPr>
            <a:spLocks noChangeArrowheads="1"/>
          </p:cNvSpPr>
          <p:nvPr/>
        </p:nvSpPr>
        <p:spPr bwMode="auto">
          <a:xfrm rot="10800000" flipV="1">
            <a:off x="6857998" y="2473325"/>
            <a:ext cx="3683725" cy="3703638"/>
          </a:xfrm>
          <a:prstGeom prst="ellipse">
            <a:avLst/>
          </a:prstGeom>
          <a:solidFill>
            <a:srgbClr val="5B9BD5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CAPACIDAD DE ACTUAR EN EVENTOS COMUNICATIVOS INTERCULTURALES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altLang="it-IT" dirty="0">
                <a:latin typeface="Calibri" panose="020F0502020204030204" pitchFamily="34" charset="0"/>
                <a:cs typeface="Times New Roman" panose="02020603050405020304" pitchFamily="18" charset="0"/>
              </a:rPr>
              <a:t>(diálogo</a:t>
            </a:r>
            <a:r>
              <a:rPr lang="es-CO" altLang="it-IT" dirty="0">
                <a:latin typeface="Calibri" panose="020F0502020204030204" pitchFamily="34" charset="0"/>
                <a:cs typeface="Times New Roman" panose="02020603050405020304" pitchFamily="18" charset="0"/>
                <a:hlinkClick r:id="rId4" action="ppaction://hlinkfile"/>
              </a:rPr>
              <a:t>, </a:t>
            </a:r>
            <a:r>
              <a:rPr lang="es-CO" altLang="it-IT" dirty="0">
                <a:latin typeface="Calibri" panose="020F0502020204030204" pitchFamily="34" charset="0"/>
                <a:cs typeface="Times New Roman" panose="02020603050405020304" pitchFamily="18" charset="0"/>
                <a:hlinkClick r:id="rId5" action="ppaction://hlinkfile"/>
              </a:rPr>
              <a:t>fiesta, </a:t>
            </a:r>
            <a:r>
              <a:rPr lang="es-CO" altLang="it-IT" dirty="0">
                <a:latin typeface="Calibri" panose="020F0502020204030204" pitchFamily="34" charset="0"/>
                <a:cs typeface="Times New Roman" panose="02020603050405020304" pitchFamily="18" charset="0"/>
              </a:rPr>
              <a:t>llamada, chat, almuerzo, </a:t>
            </a:r>
            <a:r>
              <a:rPr lang="es-CO" altLang="it-IT" dirty="0" err="1">
                <a:latin typeface="Calibri" panose="020F0502020204030204" pitchFamily="34" charset="0"/>
                <a:cs typeface="Times New Roman" panose="02020603050405020304" pitchFamily="18" charset="0"/>
              </a:rPr>
              <a:t>cortejamiento</a:t>
            </a:r>
            <a:r>
              <a:rPr lang="es-CO" altLang="it-IT" dirty="0">
                <a:latin typeface="Calibri" panose="020F0502020204030204" pitchFamily="34" charset="0"/>
                <a:cs typeface="Times New Roman" panose="02020603050405020304" pitchFamily="18" charset="0"/>
              </a:rPr>
              <a:t>, conferencia…)</a:t>
            </a:r>
            <a:endParaRPr kumimoji="0" lang="es-CO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ángulo 5"/>
          <p:cNvSpPr>
            <a:spLocks noChangeArrowheads="1"/>
          </p:cNvSpPr>
          <p:nvPr/>
        </p:nvSpPr>
        <p:spPr bwMode="auto">
          <a:xfrm>
            <a:off x="166688" y="2119425"/>
            <a:ext cx="4000363" cy="1144588"/>
          </a:xfrm>
          <a:prstGeom prst="rect">
            <a:avLst/>
          </a:prstGeom>
          <a:solidFill>
            <a:srgbClr val="5B9BD5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COMPETENCIA LING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Ü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ISTICA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(léxico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  <a:t>, 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estructura del texto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  <a:hlinkClick r:id="rId8" action="ppaction://hlinkfile"/>
              </a:rPr>
              <a:t>, 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turnos en la palabra, 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  <a:hlinkClick r:id="rId9" action="ppaction://hlinkfile"/>
              </a:rPr>
              <a:t>expresiones idiomáticas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) (Bravo,2004)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157163" y="3482975"/>
            <a:ext cx="4009888" cy="930503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 action="ppaction://hlinkfile"/>
              </a:rPr>
              <a:t>COMPETENCIA EXTRALING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 action="ppaction://hlinkfile"/>
              </a:rPr>
              <a:t>ÜISTICA( NO VERBAL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 action="ppaction://hlinkfile"/>
              </a:rPr>
              <a:t>) 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 action="ppaction://hlinkfile"/>
              </a:rPr>
              <a:t>(kinésica</a:t>
            </a:r>
            <a:r>
              <a:rPr kumimoji="0" lang="it-IT" altLang="it-IT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 action="ppaction://hlinkfile"/>
              </a:rPr>
              <a:t> </a:t>
            </a:r>
            <a:r>
              <a:rPr kumimoji="0" lang="it-IT" altLang="it-IT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proxémica, objetos)   (Hall,1998), (Franco,2011), (Guirau,  )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ángulo 7"/>
          <p:cNvSpPr>
            <a:spLocks noChangeArrowheads="1"/>
          </p:cNvSpPr>
          <p:nvPr/>
        </p:nvSpPr>
        <p:spPr bwMode="auto">
          <a:xfrm>
            <a:off x="147638" y="4637314"/>
            <a:ext cx="4110853" cy="1763485"/>
          </a:xfrm>
          <a:prstGeom prst="rect">
            <a:avLst/>
          </a:prstGeom>
          <a:solidFill>
            <a:srgbClr val="5B9BD5"/>
          </a:solidFill>
          <a:ln w="12700">
            <a:solidFill>
              <a:srgbClr val="41719C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COMPETENCIA SOCIO PRAGMATICA Y SOCIOCULTURAL (valores culturales concepto tiempo, espacio, religión, amistad, </a:t>
            </a:r>
            <a:r>
              <a:rPr kumimoji="0" lang="it-IT" altLang="it-IT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</a:t>
            </a:r>
            <a:r>
              <a:rPr kumimoji="0" lang="it-IT" altLang="it-IT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 action="ppaction://hlinkfile"/>
              </a:rPr>
              <a:t>,</a:t>
            </a:r>
            <a:r>
              <a:rPr kumimoji="0" lang="it-IT" altLang="it-IT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 action="ppaction://hlinkfile"/>
              </a:rPr>
              <a:t>cocina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(P</a:t>
            </a:r>
            <a:r>
              <a:rPr lang="es-CO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lang="it-IT" altLang="it-IT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rez, 2017) (Scanell,200)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2" name="Flecha abajo 11"/>
          <p:cNvSpPr/>
          <p:nvPr/>
        </p:nvSpPr>
        <p:spPr>
          <a:xfrm>
            <a:off x="1886233" y="1830501"/>
            <a:ext cx="316831" cy="209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Flecha abajo 12"/>
          <p:cNvSpPr/>
          <p:nvPr/>
        </p:nvSpPr>
        <p:spPr>
          <a:xfrm>
            <a:off x="8250195" y="1932580"/>
            <a:ext cx="316831" cy="25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477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1891" y="770709"/>
            <a:ext cx="10515600" cy="5445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dirty="0"/>
              <a:t>                                        Mediación </a:t>
            </a:r>
            <a:r>
              <a:rPr lang="es-CO" dirty="0" smtClean="0"/>
              <a:t>lingüística(MCER,2018) </a:t>
            </a:r>
            <a:endParaRPr lang="es-CO" dirty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/>
              <a:t>Estrategia comunicativa                  Actividad metodológica</a:t>
            </a:r>
          </a:p>
          <a:p>
            <a:pPr marL="0" indent="0">
              <a:buNone/>
            </a:pPr>
            <a:r>
              <a:rPr lang="es-CO" dirty="0"/>
              <a:t>Enseñanza/aprendizaje ELE </a:t>
            </a:r>
          </a:p>
          <a:p>
            <a:pPr marL="0" indent="0">
              <a:buNone/>
            </a:pPr>
            <a:r>
              <a:rPr lang="es-CO" dirty="0"/>
              <a:t>                                                         </a:t>
            </a:r>
          </a:p>
          <a:p>
            <a:pPr marL="0" indent="0">
              <a:buNone/>
            </a:pPr>
            <a:r>
              <a:rPr lang="es-CO" dirty="0"/>
              <a:t>       -Fomenta las relaciones humanas en contextos plurilingües</a:t>
            </a:r>
          </a:p>
          <a:p>
            <a:pPr marL="0" indent="0">
              <a:buNone/>
            </a:pPr>
            <a:r>
              <a:rPr lang="es-CO" dirty="0"/>
              <a:t>                                 - Desarrollo de competencias </a:t>
            </a:r>
          </a:p>
          <a:p>
            <a:pPr marL="0" indent="0">
              <a:buNone/>
            </a:pPr>
            <a:r>
              <a:rPr lang="es-CO" dirty="0"/>
              <a:t>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CO" dirty="0"/>
              <a:t>                  </a:t>
            </a:r>
          </a:p>
          <a:p>
            <a:pPr marL="0" indent="0">
              <a:buNone/>
            </a:pPr>
            <a:r>
              <a:rPr lang="es-CO" dirty="0"/>
              <a:t>          Orales-escritas                  Hermenéuticas        Relaciones dialógicas</a:t>
            </a:r>
          </a:p>
          <a:p>
            <a:pPr marL="0" indent="0">
              <a:buNone/>
            </a:pPr>
            <a:r>
              <a:rPr lang="es-CO" dirty="0"/>
              <a:t>      Narrativa </a:t>
            </a:r>
            <a:r>
              <a:rPr lang="es-CO" sz="1600" dirty="0"/>
              <a:t>(Bruner, 1987)                                          (</a:t>
            </a:r>
            <a:r>
              <a:rPr lang="es-CO" sz="1600" dirty="0" err="1"/>
              <a:t>Gadamer</a:t>
            </a:r>
            <a:r>
              <a:rPr lang="es-CO" sz="1600" dirty="0"/>
              <a:t>, 1991)                              (levinas,1991)      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Flecha abajo 3"/>
          <p:cNvSpPr/>
          <p:nvPr/>
        </p:nvSpPr>
        <p:spPr>
          <a:xfrm>
            <a:off x="4094553" y="1282746"/>
            <a:ext cx="719764" cy="5329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095" y="1282746"/>
            <a:ext cx="755970" cy="532991"/>
          </a:xfrm>
          <a:prstGeom prst="rect">
            <a:avLst/>
          </a:prstGeom>
        </p:spPr>
      </p:pic>
      <p:sp>
        <p:nvSpPr>
          <p:cNvPr id="7" name="Flecha curvada hacia la derecha 6"/>
          <p:cNvSpPr/>
          <p:nvPr/>
        </p:nvSpPr>
        <p:spPr>
          <a:xfrm>
            <a:off x="4238245" y="2530397"/>
            <a:ext cx="432380" cy="70539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Flecha curvada hacia la izquierda 7"/>
          <p:cNvSpPr/>
          <p:nvPr/>
        </p:nvSpPr>
        <p:spPr>
          <a:xfrm>
            <a:off x="6241028" y="2552462"/>
            <a:ext cx="459377" cy="6833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5" name="Conector recto de flecha 14"/>
          <p:cNvCxnSpPr/>
          <p:nvPr/>
        </p:nvCxnSpPr>
        <p:spPr>
          <a:xfrm flipH="1">
            <a:off x="3997234" y="4010297"/>
            <a:ext cx="457201" cy="535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5852160" y="4101737"/>
            <a:ext cx="13063" cy="692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7772400" y="4101737"/>
            <a:ext cx="548640" cy="444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4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698976" cy="1426170"/>
          </a:xfrm>
        </p:spPr>
        <p:txBody>
          <a:bodyPr>
            <a:normAutofit/>
          </a:bodyPr>
          <a:lstStyle/>
          <a:p>
            <a:r>
              <a:rPr lang="it-IT" sz="4000" b="1" dirty="0">
                <a:solidFill>
                  <a:srgbClr val="3366FF"/>
                </a:solidFill>
              </a:rPr>
              <a:t>            Educar narrando </a:t>
            </a:r>
            <a:br>
              <a:rPr lang="it-IT" sz="4000" b="1" dirty="0">
                <a:solidFill>
                  <a:srgbClr val="3366FF"/>
                </a:solidFill>
              </a:rPr>
            </a:br>
            <a:r>
              <a:rPr lang="it-IT" sz="4000" b="1" dirty="0">
                <a:solidFill>
                  <a:srgbClr val="3366FF"/>
                </a:solidFill>
              </a:rPr>
              <a:t>                   </a:t>
            </a:r>
            <a:r>
              <a:rPr lang="it-IT" sz="1600" b="1" dirty="0"/>
              <a:t>(Nanni, 2010)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1200" y="1600200"/>
            <a:ext cx="8507288" cy="44210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Principio epistémico:</a:t>
            </a:r>
          </a:p>
          <a:p>
            <a:pPr marL="0" indent="0">
              <a:buNone/>
            </a:pPr>
            <a:r>
              <a:rPr lang="it-IT" b="1" dirty="0"/>
              <a:t>Costruttivismo </a:t>
            </a:r>
            <a:r>
              <a:rPr lang="it-IT" b="1" dirty="0" smtClean="0"/>
              <a:t>interculturale </a:t>
            </a:r>
            <a:r>
              <a:rPr lang="it-IT" sz="1600" dirty="0" smtClean="0"/>
              <a:t>(Caro, 2017)</a:t>
            </a:r>
            <a:endParaRPr lang="it-IT" sz="1600" dirty="0"/>
          </a:p>
          <a:p>
            <a:pPr marL="0" indent="0">
              <a:buNone/>
            </a:pPr>
            <a:r>
              <a:rPr lang="it-IT" sz="2000" dirty="0"/>
              <a:t>                                                                           </a:t>
            </a:r>
          </a:p>
          <a:p>
            <a:pPr marL="0" indent="0">
              <a:buNone/>
            </a:pPr>
            <a:r>
              <a:rPr lang="it-IT" sz="2000" dirty="0"/>
              <a:t> </a:t>
            </a:r>
          </a:p>
          <a:p>
            <a:pPr marL="0" indent="0">
              <a:buNone/>
            </a:pPr>
            <a:r>
              <a:rPr lang="it-IT" dirty="0"/>
              <a:t>                                             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i="1" dirty="0"/>
          </a:p>
          <a:p>
            <a:endParaRPr lang="it-IT" dirty="0"/>
          </a:p>
        </p:txBody>
      </p:sp>
      <p:sp>
        <p:nvSpPr>
          <p:cNvPr id="7" name="6 Flecha abajo"/>
          <p:cNvSpPr/>
          <p:nvPr/>
        </p:nvSpPr>
        <p:spPr>
          <a:xfrm>
            <a:off x="3874691" y="1648239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7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3284985"/>
            <a:ext cx="3066678" cy="24143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32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Finalidad….</a:t>
            </a:r>
            <a:endParaRPr lang="it-IT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dirty="0"/>
              <a:t>Desde el presupuesto de que la enseñanza /aprendizaje de una segunda lengua</a:t>
            </a:r>
          </a:p>
          <a:p>
            <a:r>
              <a:rPr lang="es-CO" dirty="0"/>
              <a:t>Construcción conjunta del conocimientos entre diferentes culturas y lenguas</a:t>
            </a:r>
          </a:p>
          <a:p>
            <a:r>
              <a:rPr lang="es-CO" dirty="0"/>
              <a:t>Desarrollo de la responsabilidad para poder sostener un </a:t>
            </a:r>
            <a:r>
              <a:rPr lang="es-CO" dirty="0" smtClean="0"/>
              <a:t>diálogo </a:t>
            </a:r>
            <a:r>
              <a:rPr lang="es-CO" dirty="0"/>
              <a:t>intercultural serio desde un aprendizaje de la propia cultura</a:t>
            </a:r>
          </a:p>
          <a:p>
            <a:r>
              <a:rPr lang="es-CO" dirty="0"/>
              <a:t>Transmisión cultural individual y colectiva de forma crítica y reflexiva </a:t>
            </a:r>
          </a:p>
          <a:p>
            <a:r>
              <a:rPr lang="es-CO" dirty="0"/>
              <a:t>Construcción de la propia identidad y autonomía</a:t>
            </a:r>
          </a:p>
          <a:p>
            <a:r>
              <a:rPr lang="es-CO" dirty="0"/>
              <a:t>Permite  ser consiente de las problemáticas  contemporáneas a nivel </a:t>
            </a:r>
            <a:r>
              <a:rPr lang="es-CO" dirty="0" err="1"/>
              <a:t>glocal</a:t>
            </a:r>
            <a:r>
              <a:rPr lang="es-CO" dirty="0"/>
              <a:t> y saber actuar de forma consciente </a:t>
            </a:r>
          </a:p>
          <a:p>
            <a:endParaRPr lang="es-CO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320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452</Words>
  <Application>Microsoft Office PowerPoint</Application>
  <PresentationFormat>Panorámica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Arial Rounded MT Bold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 </vt:lpstr>
      <vt:lpstr>       MODELO DE COMPETENCIA COMUNICATIVA INTERCULTURAL  ( Balboni &amp; Caon, 2015) </vt:lpstr>
      <vt:lpstr>Presentación de PowerPoint</vt:lpstr>
      <vt:lpstr>            Educar narrando                     (Nanni, 2010)</vt:lpstr>
      <vt:lpstr>Finalidad….</vt:lpstr>
      <vt:lpstr>REFERENCIAS BIBLIOGRÁFICAS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Andrea</cp:lastModifiedBy>
  <cp:revision>76</cp:revision>
  <dcterms:created xsi:type="dcterms:W3CDTF">2019-03-10T14:04:52Z</dcterms:created>
  <dcterms:modified xsi:type="dcterms:W3CDTF">2019-07-09T20:31:08Z</dcterms:modified>
</cp:coreProperties>
</file>