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28305E6-4F60-49BD-9507-77A11BBC2CF0}">
  <a:tblStyle styleId="{128305E6-4F60-49BD-9507-77A11BBC2CF0}" styleName="Table_0">
    <a:wholeTbl>
      <a:tcTxStyle b="off" i="off">
        <a:font>
          <a:latin typeface="Trebuchet MS"/>
          <a:ea typeface="Trebuchet MS"/>
          <a:cs typeface="Trebuchet M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E7"/>
          </a:solidFill>
        </a:fill>
      </a:tcStyle>
    </a:wholeTbl>
    <a:band1H>
      <a:tcTxStyle/>
      <a:tcStyle>
        <a:fill>
          <a:solidFill>
            <a:srgbClr val="CFDECC"/>
          </a:solidFill>
        </a:fill>
      </a:tcStyle>
    </a:band1H>
    <a:band2H>
      <a:tcTxStyle/>
    </a:band2H>
    <a:band1V>
      <a:tcTxStyle/>
      <a:tcStyle>
        <a:fill>
          <a:solidFill>
            <a:srgbClr val="CFDECC"/>
          </a:solidFill>
        </a:fill>
      </a:tcStyle>
    </a:band1V>
    <a:band2V>
      <a:tcTxStyle/>
    </a:band2V>
    <a:la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Trebuchet MS"/>
          <a:ea typeface="Trebuchet MS"/>
          <a:cs typeface="Trebuchet M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5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Google Shape;24;p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" name="Google Shape;26;p2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7" name="Google Shape;27;p2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p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A26">
                <a:alpha val="69803"/>
              </a:srgbClr>
            </a:solidFill>
            <a:ln>
              <a:noFill/>
            </a:ln>
          </p:spPr>
        </p:sp>
        <p:sp>
          <p:nvSpPr>
            <p:cNvPr id="30" name="Google Shape;30;p2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92CF7C">
                <a:alpha val="69803"/>
              </a:srgbClr>
            </a:solidFill>
            <a:ln>
              <a:noFill/>
            </a:ln>
          </p:spPr>
        </p:sp>
        <p:sp>
          <p:nvSpPr>
            <p:cNvPr id="31" name="Google Shape;31;p2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2" name="Google Shape;32;p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descripción">
  <p:cSld name="Título y descripció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1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 con descripción">
  <p:cSld name="Cita con descripció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2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12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sp>
        <p:nvSpPr>
          <p:cNvPr id="103" name="Google Shape;103;p1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O" sz="8000" u="none" cap="none" strike="noStrike">
                <a:solidFill>
                  <a:srgbClr val="92CF7C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1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O" sz="8000" u="none" cap="none" strike="noStrike">
                <a:solidFill>
                  <a:srgbClr val="92CF7C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800" u="none" cap="none" strike="noStrike">
              <a:solidFill>
                <a:srgbClr val="92CF7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rjeta de nombre">
  <p:cSld name="Tarjeta de nombr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r la tarjeta de nombre">
  <p:cSld name="Citar la tarjeta de nombr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4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14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O" sz="8000" u="none" cap="none" strike="noStrike">
                <a:solidFill>
                  <a:srgbClr val="92CF7C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O" sz="8000" u="none" cap="none" strike="noStrike">
                <a:solidFill>
                  <a:srgbClr val="92CF7C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dadero o falso">
  <p:cSld name="Verdadero o falso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5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15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6"/>
          <p:cNvSpPr txBox="1"/>
          <p:nvPr>
            <p:ph idx="1" type="body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7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6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6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6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9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9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0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6" name="Google Shape;86;p10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1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1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0" name="Google Shape;10;p1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A26">
                <a:alpha val="69803"/>
              </a:srgbClr>
            </a:solidFill>
            <a:ln>
              <a:noFill/>
            </a:ln>
          </p:spPr>
        </p:sp>
        <p:sp>
          <p:nvSpPr>
            <p:cNvPr id="13" name="Google Shape;13;p1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92CF7C">
                <a:alpha val="69803"/>
              </a:srgbClr>
            </a:solidFill>
            <a:ln>
              <a:noFill/>
            </a:ln>
          </p:spPr>
        </p:sp>
        <p:sp>
          <p:nvSpPr>
            <p:cNvPr id="14" name="Google Shape;14;p1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5" name="Google Shape;15;p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1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g"/><Relationship Id="rId4" Type="http://schemas.openxmlformats.org/officeDocument/2006/relationships/image" Target="../media/image20.jpg"/><Relationship Id="rId5" Type="http://schemas.openxmlformats.org/officeDocument/2006/relationships/image" Target="../media/image5.jpg"/><Relationship Id="rId6" Type="http://schemas.openxmlformats.org/officeDocument/2006/relationships/image" Target="../media/image3.jpg"/><Relationship Id="rId7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jpg"/><Relationship Id="rId4" Type="http://schemas.openxmlformats.org/officeDocument/2006/relationships/image" Target="../media/image17.jpg"/><Relationship Id="rId5" Type="http://schemas.openxmlformats.org/officeDocument/2006/relationships/image" Target="../media/image13.jpg"/><Relationship Id="rId6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 txBox="1"/>
          <p:nvPr>
            <p:ph type="ctrTitle"/>
          </p:nvPr>
        </p:nvSpPr>
        <p:spPr>
          <a:xfrm>
            <a:off x="1725180" y="3259665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s-CO"/>
              <a:t>Elaboración Empaque</a:t>
            </a:r>
            <a:endParaRPr/>
          </a:p>
        </p:txBody>
      </p:sp>
      <p:sp>
        <p:nvSpPr>
          <p:cNvPr id="144" name="Google Shape;144;p18"/>
          <p:cNvSpPr txBox="1"/>
          <p:nvPr>
            <p:ph idx="1" type="subTitle"/>
          </p:nvPr>
        </p:nvSpPr>
        <p:spPr>
          <a:xfrm>
            <a:off x="1507067" y="5199038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s-CO"/>
              <a:t>Camilo Andres Delgado Ochoa</a:t>
            </a:r>
            <a:endParaRPr/>
          </a:p>
        </p:txBody>
      </p:sp>
      <p:pic>
        <p:nvPicPr>
          <p:cNvPr id="145" name="Google Shape;14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132" y="1406400"/>
            <a:ext cx="6758871" cy="2644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Características</a:t>
            </a:r>
            <a:endParaRPr/>
          </a:p>
        </p:txBody>
      </p:sp>
      <p:sp>
        <p:nvSpPr>
          <p:cNvPr id="207" name="Google Shape;207;p27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Acabado mate altamente personalizable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Ideal para servir helados, yogurt frío y alimentos refrigerados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Excelente opción en servicios para llevar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Incluye borde enrollado que brinda comodidad y libre de derrames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Diseño apilable que brinda un espacio de almacenamiento óptimo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Convenientemente desechable para una fácil limpieza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Perfecto para heladerías y puntos de venta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8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Contenido </a:t>
            </a:r>
            <a:endParaRPr/>
          </a:p>
        </p:txBody>
      </p:sp>
      <p:sp>
        <p:nvSpPr>
          <p:cNvPr id="213" name="Google Shape;213;p28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80g de base helado Sundae de Papayuela + salsas + toppings 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pic>
        <p:nvPicPr>
          <p:cNvPr id="214" name="Google Shape;214;p28"/>
          <p:cNvPicPr preferRelativeResize="0"/>
          <p:nvPr/>
        </p:nvPicPr>
        <p:blipFill rotWithShape="1">
          <a:blip r:embed="rId3">
            <a:alphaModFix/>
          </a:blip>
          <a:srcRect b="40673" l="31134" r="44725" t="34985"/>
          <a:stretch/>
        </p:blipFill>
        <p:spPr>
          <a:xfrm>
            <a:off x="3959602" y="2818700"/>
            <a:ext cx="2667699" cy="3586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Material		</a:t>
            </a:r>
            <a:endParaRPr/>
          </a:p>
        </p:txBody>
      </p:sp>
      <p:sp>
        <p:nvSpPr>
          <p:cNvPr id="220" name="Google Shape;220;p2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Vaso Cartón blanco 6oz biodegradable y tapa plástica tipo domo.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Material virgen, impermeable interna y externamente lámina resistente a la humedad color blanco con presentaciones de acuerdo a las necesidades de los consumidores.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pic>
        <p:nvPicPr>
          <p:cNvPr id="221" name="Google Shape;22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5838" y="3494310"/>
            <a:ext cx="2663505" cy="266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6079" y="3494310"/>
            <a:ext cx="2705100" cy="27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Medidas/capacidad</a:t>
            </a:r>
            <a:endParaRPr/>
          </a:p>
        </p:txBody>
      </p:sp>
      <p:sp>
        <p:nvSpPr>
          <p:cNvPr id="228" name="Google Shape;228;p30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Diámetro superior: 9.5 cm. Altura: 4,5 cm. Diámetro inferior: 7.5 cm.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6OZ/177ml.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pic>
        <p:nvPicPr>
          <p:cNvPr id="229" name="Google Shape;229;p30"/>
          <p:cNvPicPr preferRelativeResize="0"/>
          <p:nvPr/>
        </p:nvPicPr>
        <p:blipFill rotWithShape="1">
          <a:blip r:embed="rId3">
            <a:alphaModFix/>
          </a:blip>
          <a:srcRect b="17810" l="11260" r="736" t="30348"/>
          <a:stretch/>
        </p:blipFill>
        <p:spPr>
          <a:xfrm>
            <a:off x="3355596" y="3363985"/>
            <a:ext cx="4009938" cy="2600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Embalaje</a:t>
            </a:r>
            <a:endParaRPr/>
          </a:p>
        </p:txBody>
      </p:sp>
      <p:sp>
        <p:nvSpPr>
          <p:cNvPr id="235" name="Google Shape;235;p31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El embalaje del producto, es un vaso de cartón biodegradable de tamaño 6 oz con tapa tipo domo (opcional) para una capacidad de helado de 80 g 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graphicFrame>
        <p:nvGraphicFramePr>
          <p:cNvPr id="236" name="Google Shape;236;p31"/>
          <p:cNvGraphicFramePr/>
          <p:nvPr/>
        </p:nvGraphicFramePr>
        <p:xfrm>
          <a:off x="1275127" y="296524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{128305E6-4F60-49BD-9507-77A11BBC2CF0}</a:tableStyleId>
              </a:tblPr>
              <a:tblGrid>
                <a:gridCol w="1540175"/>
                <a:gridCol w="1540175"/>
                <a:gridCol w="1540175"/>
                <a:gridCol w="1540175"/>
                <a:gridCol w="2660325"/>
              </a:tblGrid>
              <a:tr h="935250"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Tamaño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Capacidad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Empaque caja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Empaque bolsa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Impresión Opcional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</a:tr>
              <a:tr h="1472750"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Vaso cartón blanco 6 onzas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177 ml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1000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25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Serigrafía, Planta, Offset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</a:tr>
              <a:tr h="1472750"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Tapa domo plástico 6 onzas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N/A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500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50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  <a:tc>
                  <a:txBody>
                    <a:bodyPr/>
                    <a:lstStyle/>
                    <a:p>
                      <a:pPr indent="450215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50" u="none" cap="none" strike="noStrike"/>
                        <a:t>N/A</a:t>
                      </a:r>
                      <a:endParaRPr sz="11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0" marB="190500" marR="190500" marL="190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Costos</a:t>
            </a:r>
            <a:endParaRPr/>
          </a:p>
        </p:txBody>
      </p:sp>
      <p:sp>
        <p:nvSpPr>
          <p:cNvPr id="242" name="Google Shape;242;p3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El costo de cada unidad de vaso blanco cartón biodegradable 6oz es de $212C/U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El costo de cada unidad de tapa tipo domo transparente para vaso 6oz es de $236C/U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De acuerdo con estos costos, es más beneficioso para la compañía la implementación de este empaque, debido a que su precio de costo es mucho menor al del empaque actual.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Diseño</a:t>
            </a:r>
            <a:endParaRPr/>
          </a:p>
        </p:txBody>
      </p:sp>
      <p:pic>
        <p:nvPicPr>
          <p:cNvPr id="248" name="Google Shape;248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9621" y="1270000"/>
            <a:ext cx="3005210" cy="3005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00887" y="4261605"/>
            <a:ext cx="2537321" cy="2537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63566" y="4261605"/>
            <a:ext cx="2537321" cy="2537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6245" y="4261605"/>
            <a:ext cx="2537321" cy="2537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3"/>
          <p:cNvPicPr preferRelativeResize="0"/>
          <p:nvPr/>
        </p:nvPicPr>
        <p:blipFill rotWithShape="1">
          <a:blip r:embed="rId7">
            <a:alphaModFix/>
          </a:blip>
          <a:srcRect b="8235" l="7143" r="12754" t="11764"/>
          <a:stretch/>
        </p:blipFill>
        <p:spPr>
          <a:xfrm>
            <a:off x="4466686" y="2772605"/>
            <a:ext cx="1731079" cy="835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Diseño Rotulo</a:t>
            </a:r>
            <a:endParaRPr/>
          </a:p>
        </p:txBody>
      </p:sp>
      <p:sp>
        <p:nvSpPr>
          <p:cNvPr id="258" name="Google Shape;258;p34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En el rótulo de los helados debe incluirse la frase, si se aplica, “Manténgase congelado”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Nombre de la marca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Proveedores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Tabla de ingredientes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Advertencias de consumo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pic>
        <p:nvPicPr>
          <p:cNvPr id="259" name="Google Shape;259;p34"/>
          <p:cNvPicPr preferRelativeResize="0"/>
          <p:nvPr/>
        </p:nvPicPr>
        <p:blipFill rotWithShape="1">
          <a:blip r:embed="rId3">
            <a:alphaModFix/>
          </a:blip>
          <a:srcRect b="9776" l="8145" r="1393" t="15993"/>
          <a:stretch/>
        </p:blipFill>
        <p:spPr>
          <a:xfrm>
            <a:off x="4184131" y="3429000"/>
            <a:ext cx="5489575" cy="253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Feria Artesanal	</a:t>
            </a:r>
            <a:endParaRPr/>
          </a:p>
        </p:txBody>
      </p:sp>
      <p:pic>
        <p:nvPicPr>
          <p:cNvPr id="265" name="Google Shape;265;p3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179" y="1924356"/>
            <a:ext cx="2911077" cy="3881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3256" y="1930399"/>
            <a:ext cx="2911079" cy="386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74333" y="1930399"/>
            <a:ext cx="2891850" cy="386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985412" y="1924356"/>
            <a:ext cx="2902012" cy="3869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6"/>
          <p:cNvSpPr txBox="1"/>
          <p:nvPr>
            <p:ph type="ctrTitle"/>
          </p:nvPr>
        </p:nvSpPr>
        <p:spPr>
          <a:xfrm>
            <a:off x="1298838" y="1616883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s-CO"/>
              <a:t>Gracias</a:t>
            </a:r>
            <a:endParaRPr/>
          </a:p>
        </p:txBody>
      </p:sp>
      <p:pic>
        <p:nvPicPr>
          <p:cNvPr descr="C:\Users\USUARI~1\AppData\Local\Temp\WhatsApp Image 2018-10-04 at 2.29.34 PM.jpeg" id="274" name="Google Shape;27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3481" y="3429000"/>
            <a:ext cx="4689696" cy="238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Introducción</a:t>
            </a:r>
            <a:endParaRPr/>
          </a:p>
        </p:txBody>
      </p:sp>
      <p:sp>
        <p:nvSpPr>
          <p:cNvPr id="151" name="Google Shape;151;p1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Sunday Sabana es una empresa que nace a cargo de la señora Luz Helena Torres de un proyecto de emprendimiento “Chía emprende” del municipio de Chía-Cundinamarca con el acompañamiento de la Alcaldía con el fin de implementar una nueva unidad de negocio, con la colaboración de más de 30 emprendedores todos residentes del municipio.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pic>
        <p:nvPicPr>
          <p:cNvPr id="152" name="Google Shape;152;p19"/>
          <p:cNvPicPr preferRelativeResize="0"/>
          <p:nvPr/>
        </p:nvPicPr>
        <p:blipFill rotWithShape="1">
          <a:blip r:embed="rId3">
            <a:alphaModFix/>
          </a:blip>
          <a:srcRect b="18958" l="62575" r="0" t="0"/>
          <a:stretch/>
        </p:blipFill>
        <p:spPr>
          <a:xfrm>
            <a:off x="6669248" y="3622776"/>
            <a:ext cx="3707934" cy="3004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9"/>
          <p:cNvPicPr preferRelativeResize="0"/>
          <p:nvPr/>
        </p:nvPicPr>
        <p:blipFill rotWithShape="1">
          <a:blip r:embed="rId3">
            <a:alphaModFix/>
          </a:blip>
          <a:srcRect b="39751" l="0" r="58195" t="0"/>
          <a:stretch/>
        </p:blipFill>
        <p:spPr>
          <a:xfrm>
            <a:off x="833279" y="3933170"/>
            <a:ext cx="4778229" cy="2576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Descripción del problema</a:t>
            </a:r>
            <a:endParaRPr/>
          </a:p>
        </p:txBody>
      </p:sp>
      <p:sp>
        <p:nvSpPr>
          <p:cNvPr id="159" name="Google Shape;159;p20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s-CO"/>
              <a:t>Este proyecto tiene como objeto social principal el comercio y elaboración semi industrial, al por mayor y detal de helados artesanales. Este proyecto manifiesta múltiples debilidades y requiere del apoyo de expertos en marketing: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Empaque del producto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Almacenamiento del producto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Proveedores materia prima e insumos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Pregunta problema </a:t>
            </a:r>
            <a:endParaRPr/>
          </a:p>
        </p:txBody>
      </p:sp>
      <p:sp>
        <p:nvSpPr>
          <p:cNvPr id="165" name="Google Shape;165;p21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¿Cuáles son los atributos que debe tener un diseño de empaque exitoso para el emprendimiento Sunday Sabana? </a:t>
            </a:r>
            <a:endParaRPr/>
          </a:p>
        </p:txBody>
      </p:sp>
      <p:pic>
        <p:nvPicPr>
          <p:cNvPr id="166" name="Google Shape;16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6082" y="3429000"/>
            <a:ext cx="4899171" cy="2041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Objetivo general</a:t>
            </a:r>
            <a:endParaRPr/>
          </a:p>
        </p:txBody>
      </p:sp>
      <p:sp>
        <p:nvSpPr>
          <p:cNvPr id="172" name="Google Shape;172;p22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Diseñar un empaque innovador y práctico para los productos Helados Artesanales de SUNDAY SABANA, Proyecto de Emprendimiento del Programa “Chía Emprende” de la Secretaría de Desarrollo de la Alcaldía del Municipio de Chía - Cundinamarca.</a:t>
            </a:r>
            <a:endParaRPr/>
          </a:p>
        </p:txBody>
      </p:sp>
      <p:pic>
        <p:nvPicPr>
          <p:cNvPr id="173" name="Google Shape;17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76952" y="3745338"/>
            <a:ext cx="3838095" cy="2857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Objetivos específicos </a:t>
            </a:r>
            <a:endParaRPr/>
          </a:p>
        </p:txBody>
      </p:sp>
      <p:sp>
        <p:nvSpPr>
          <p:cNvPr id="179" name="Google Shape;179;p23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Realizar un análisis del entorno interno y externo del emprendimiento Sunday Sabana.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Implementar en el proyecto actual el aporte de manual de marca del proyecto de práctica social del semestre 2018-02 para el emprendimiento en cuestión.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Plantear los atributos que requiere un diseño de empaque para los productos de Sunday Sabana con el fin de lograr distinción y rentabilidad respecto a lo existente en el mercado.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Fuentes primarias</a:t>
            </a:r>
            <a:endParaRPr/>
          </a:p>
        </p:txBody>
      </p:sp>
      <p:sp>
        <p:nvSpPr>
          <p:cNvPr id="185" name="Google Shape;185;p24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Con el fin de comprender y describir de primera mano la percepción que tienen los actuales y potenciales clientes sobre el diseño actual del empaque y proyectar un diseño más llamativo y pertinente para el segmento, se decidió realizar una encuesta. La encuesta fue aplicada directamente en la feria en la que participa el emprendimiento y los criterios de inclusión de la muestra fueron: personas que se acercaran a comprar el producto (ya fuera que terminaran comprando o sólo preguntando por el mismo).  El tipo de muestreo seleccionado fue a conveniencia.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Fuentes secundarias</a:t>
            </a:r>
            <a:endParaRPr/>
          </a:p>
        </p:txBody>
      </p:sp>
      <p:sp>
        <p:nvSpPr>
          <p:cNvPr id="191" name="Google Shape;191;p25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Se recolecto información relacionada con los empaques de la competencia para su comparativa, y de esta manera se realizo un análisis para determinar las características de los empaques actuales.</a:t>
            </a:r>
            <a:endParaRPr/>
          </a:p>
        </p:txBody>
      </p:sp>
      <p:pic>
        <p:nvPicPr>
          <p:cNvPr id="192" name="Google Shape;19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1460" y="3313047"/>
            <a:ext cx="2210304" cy="3251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10945" y="3366426"/>
            <a:ext cx="4286250" cy="290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14974" y="2943832"/>
            <a:ext cx="3813559" cy="3813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6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CO"/>
              <a:t>Diseño del empaque</a:t>
            </a:r>
            <a:endParaRPr/>
          </a:p>
        </p:txBody>
      </p:sp>
      <p:sp>
        <p:nvSpPr>
          <p:cNvPr id="200" name="Google Shape;200;p26"/>
          <p:cNvSpPr txBox="1"/>
          <p:nvPr>
            <p:ph idx="1" type="body"/>
          </p:nvPr>
        </p:nvSpPr>
        <p:spPr>
          <a:xfrm>
            <a:off x="677334" y="1363635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45720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1" lang="es-CO" sz="1800"/>
              <a:t>Prototipo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Vaso personalizado de cartón biodegradable con tapa tipo domo opcional. </a:t>
            </a:r>
            <a:endParaRPr sz="16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Ese vaso está diseñado principalmente para satisfacer cualquier servicio de nuestra clientela bien sea para llevar o necesidad de almacenamiento, es ideal para el congelamiento o refrigeración. Adicionalmente se pueden utilizar con tapa tipo domo para transportar fácilmente o utilizar con tapas de papel para evitar derrames.</a:t>
            </a:r>
            <a:endParaRPr sz="16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CO"/>
              <a:t>Busca comunicar que es un helado con alta preparación, con elegancia y sobre todo que es fresco y natural, incorporando el nombre de la marca en su envase. </a:t>
            </a:r>
            <a:endParaRPr sz="1600"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pic>
        <p:nvPicPr>
          <p:cNvPr id="201" name="Google Shape;20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93034" y="4303552"/>
            <a:ext cx="3405931" cy="2554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aceta">
  <a:themeElements>
    <a:clrScheme name="Verde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