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1"/>
  </p:notesMasterIdLst>
  <p:sldIdLst>
    <p:sldId id="261" r:id="rId2"/>
    <p:sldId id="256" r:id="rId3"/>
    <p:sldId id="278" r:id="rId4"/>
    <p:sldId id="268" r:id="rId5"/>
    <p:sldId id="269" r:id="rId6"/>
    <p:sldId id="277" r:id="rId7"/>
    <p:sldId id="279" r:id="rId8"/>
    <p:sldId id="280" r:id="rId9"/>
    <p:sldId id="271" r:id="rId10"/>
    <p:sldId id="270" r:id="rId11"/>
    <p:sldId id="281" r:id="rId12"/>
    <p:sldId id="285" r:id="rId13"/>
    <p:sldId id="287" r:id="rId14"/>
    <p:sldId id="284" r:id="rId15"/>
    <p:sldId id="289" r:id="rId16"/>
    <p:sldId id="288" r:id="rId17"/>
    <p:sldId id="272" r:id="rId18"/>
    <p:sldId id="290" r:id="rId19"/>
    <p:sldId id="291" r:id="rId20"/>
    <p:sldId id="292" r:id="rId21"/>
    <p:sldId id="299" r:id="rId22"/>
    <p:sldId id="300" r:id="rId23"/>
    <p:sldId id="293" r:id="rId24"/>
    <p:sldId id="294" r:id="rId25"/>
    <p:sldId id="295" r:id="rId26"/>
    <p:sldId id="296" r:id="rId27"/>
    <p:sldId id="297" r:id="rId28"/>
    <p:sldId id="298" r:id="rId29"/>
    <p:sldId id="301" r:id="rId30"/>
  </p:sldIdLst>
  <p:sldSz cx="9144000" cy="6858000" type="screen4x3"/>
  <p:notesSz cx="6858000" cy="9144000"/>
  <p:defaultTextStyle>
    <a:defPPr>
      <a:defRPr lang="es-E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4838" autoAdjust="0"/>
  </p:normalViewPr>
  <p:slideViewPr>
    <p:cSldViewPr snapToGrid="0" snapToObjects="1">
      <p:cViewPr varScale="1">
        <p:scale>
          <a:sx n="39" d="100"/>
          <a:sy n="39" d="100"/>
        </p:scale>
        <p:origin x="1416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microsoft.com/office/2015/10/relationships/revisionInfo" Target="revisionInfo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A5B806-6570-4A75-8814-8141BD022104}" type="datetimeFigureOut">
              <a:rPr lang="es-CO" smtClean="0"/>
              <a:t>12/02/2018</a:t>
            </a:fld>
            <a:endParaRPr lang="es-CO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CO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6AD285A-8707-4C65-8038-5644DED65917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6229385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CO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Materiales: $ 4 ́000.000 Movilidad: $ 2 ́000.000 Publicaciones: $1’600.000 Total: $ 7’600.000</a:t>
            </a:r>
            <a:endParaRPr lang="es-CO" dirty="0"/>
          </a:p>
          <a:p>
            <a:endParaRPr lang="es-CO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AD285A-8707-4C65-8038-5644DED65917}" type="slidenum">
              <a:rPr lang="es-CO" smtClean="0"/>
              <a:t>2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70396013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CO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Materiales: $ 4 ́000.000 Movilidad: $ 2 ́000.000 Publicaciones: $1’600.000 Total: $ 7’600.000</a:t>
            </a:r>
            <a:endParaRPr lang="es-CO" dirty="0"/>
          </a:p>
          <a:p>
            <a:endParaRPr lang="es-CO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AD285A-8707-4C65-8038-5644DED65917}" type="slidenum">
              <a:rPr lang="es-CO" smtClean="0"/>
              <a:t>11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21863498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CO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Materiales: $ 4 ́000.000 Movilidad: $ 2 ́000.000 Publicaciones: $1’600.000 Total: $ 7’600.000</a:t>
            </a:r>
            <a:endParaRPr lang="es-CO" dirty="0"/>
          </a:p>
          <a:p>
            <a:endParaRPr lang="es-CO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AD285A-8707-4C65-8038-5644DED65917}" type="slidenum">
              <a:rPr lang="es-CO" smtClean="0"/>
              <a:t>12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4972024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CO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Materiales: $ 4 ́000.000 Movilidad: $ 2 ́000.000 Publicaciones: $1’600.000 Total: $ 7’600.000</a:t>
            </a:r>
            <a:endParaRPr lang="es-CO" dirty="0"/>
          </a:p>
          <a:p>
            <a:endParaRPr lang="es-CO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AD285A-8707-4C65-8038-5644DED65917}" type="slidenum">
              <a:rPr lang="es-CO" smtClean="0"/>
              <a:t>13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50123103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CO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Materiales: $ 4 ́000.000 Movilidad: $ 2 ́000.000 Publicaciones: $1’600.000 Total: $ 7’600.000</a:t>
            </a:r>
            <a:endParaRPr lang="es-CO" dirty="0"/>
          </a:p>
          <a:p>
            <a:endParaRPr lang="es-CO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AD285A-8707-4C65-8038-5644DED65917}" type="slidenum">
              <a:rPr lang="es-CO" smtClean="0"/>
              <a:t>14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67972600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CO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Materiales: $ 4 ́000.000 Movilidad: $ 2 ́000.000 Publicaciones: $1’600.000 Total: $ 7’600.000</a:t>
            </a:r>
            <a:endParaRPr lang="es-CO" dirty="0"/>
          </a:p>
          <a:p>
            <a:endParaRPr lang="es-CO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AD285A-8707-4C65-8038-5644DED65917}" type="slidenum">
              <a:rPr lang="es-CO" smtClean="0"/>
              <a:t>15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81964515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CO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Materiales: $ 4 ́000.000 Movilidad: $ 2 ́000.000 Publicaciones: $1’600.000 Total: $ 7’600.000</a:t>
            </a:r>
            <a:endParaRPr lang="es-CO" dirty="0"/>
          </a:p>
          <a:p>
            <a:endParaRPr lang="es-CO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AD285A-8707-4C65-8038-5644DED65917}" type="slidenum">
              <a:rPr lang="es-CO" smtClean="0"/>
              <a:t>16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2447713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CO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Materiales: $ 4 ́000.000 Movilidad: $ 2 ́000.000 Publicaciones: $1’600.000 Total: $ 7’600.000</a:t>
            </a:r>
            <a:endParaRPr lang="es-CO" dirty="0"/>
          </a:p>
          <a:p>
            <a:endParaRPr lang="es-CO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AD285A-8707-4C65-8038-5644DED65917}" type="slidenum">
              <a:rPr lang="es-CO" smtClean="0"/>
              <a:t>17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22300231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CO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Materiales: $ 4 ́000.000 Movilidad: $ 2 ́000.000 Publicaciones: $1’600.000 Total: $ 7’600.000</a:t>
            </a:r>
            <a:endParaRPr lang="es-CO" dirty="0"/>
          </a:p>
          <a:p>
            <a:endParaRPr lang="es-CO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AD285A-8707-4C65-8038-5644DED65917}" type="slidenum">
              <a:rPr lang="es-CO" smtClean="0"/>
              <a:t>18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905290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CO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Materiales: $ 4 ́000.000 Movilidad: $ 2 ́000.000 Publicaciones: $1’600.000 Total: $ 7’600.000</a:t>
            </a:r>
            <a:endParaRPr lang="es-CO" dirty="0"/>
          </a:p>
          <a:p>
            <a:endParaRPr lang="es-CO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AD285A-8707-4C65-8038-5644DED65917}" type="slidenum">
              <a:rPr lang="es-CO" smtClean="0"/>
              <a:t>19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5715351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CO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Materiales: $ 4 ́000.000 Movilidad: $ 2 ́000.000 Publicaciones: $1’600.000 Total: $ 7’600.000</a:t>
            </a:r>
            <a:endParaRPr lang="es-CO" dirty="0"/>
          </a:p>
          <a:p>
            <a:endParaRPr lang="es-CO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AD285A-8707-4C65-8038-5644DED65917}" type="slidenum">
              <a:rPr lang="es-CO" smtClean="0"/>
              <a:t>20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16609121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CO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Materiales: $ 4 ́000.000 Movilidad: $ 2 ́000.000 Publicaciones: $1’600.000 Total: $ 7’600.000</a:t>
            </a:r>
            <a:endParaRPr lang="es-CO" dirty="0"/>
          </a:p>
          <a:p>
            <a:endParaRPr lang="es-CO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AD285A-8707-4C65-8038-5644DED65917}" type="slidenum">
              <a:rPr lang="es-CO" smtClean="0"/>
              <a:t>3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89944214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CO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Materiales: $ 4 ́000.000 Movilidad: $ 2 ́000.000 Publicaciones: $1’600.000 Total: $ 7’600.000</a:t>
            </a:r>
            <a:endParaRPr lang="es-CO" dirty="0"/>
          </a:p>
          <a:p>
            <a:endParaRPr lang="es-CO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AD285A-8707-4C65-8038-5644DED65917}" type="slidenum">
              <a:rPr lang="es-CO" smtClean="0"/>
              <a:t>21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12302032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CO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Materiales: $ 4 ́000.000 Movilidad: $ 2 ́000.000 Publicaciones: $1’600.000 Total: $ 7’600.000</a:t>
            </a:r>
            <a:endParaRPr lang="es-CO" dirty="0"/>
          </a:p>
          <a:p>
            <a:endParaRPr lang="es-CO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AD285A-8707-4C65-8038-5644DED65917}" type="slidenum">
              <a:rPr lang="es-CO" smtClean="0"/>
              <a:t>22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78064345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CO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Materiales: $ 4 ́000.000 Movilidad: $ 2 ́000.000 Publicaciones: $1’600.000 Total: $ 7’600.000</a:t>
            </a:r>
            <a:endParaRPr lang="es-CO" dirty="0"/>
          </a:p>
          <a:p>
            <a:endParaRPr lang="es-CO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AD285A-8707-4C65-8038-5644DED65917}" type="slidenum">
              <a:rPr lang="es-CO" smtClean="0"/>
              <a:t>23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747092353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CO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Materiales: $ 4 ́000.000 Movilidad: $ 2 ́000.000 Publicaciones: $1’600.000 Total: $ 7’600.000</a:t>
            </a:r>
            <a:endParaRPr lang="es-CO" dirty="0"/>
          </a:p>
          <a:p>
            <a:endParaRPr lang="es-CO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AD285A-8707-4C65-8038-5644DED65917}" type="slidenum">
              <a:rPr lang="es-CO" smtClean="0"/>
              <a:t>24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738926550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CO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Materiales: $ 4 ́000.000 Movilidad: $ 2 ́000.000 Publicaciones: $1’600.000 Total: $ 7’600.000</a:t>
            </a:r>
            <a:endParaRPr lang="es-CO" dirty="0"/>
          </a:p>
          <a:p>
            <a:endParaRPr lang="es-CO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AD285A-8707-4C65-8038-5644DED65917}" type="slidenum">
              <a:rPr lang="es-CO" smtClean="0"/>
              <a:t>25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333305314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CO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Materiales: $ 4 ́000.000 Movilidad: $ 2 ́000.000 Publicaciones: $1’600.000 Total: $ 7’600.000</a:t>
            </a:r>
            <a:endParaRPr lang="es-CO" dirty="0"/>
          </a:p>
          <a:p>
            <a:endParaRPr lang="es-CO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AD285A-8707-4C65-8038-5644DED65917}" type="slidenum">
              <a:rPr lang="es-CO" smtClean="0"/>
              <a:t>26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077836005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CO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Materiales: $ 4 ́000.000 Movilidad: $ 2 ́000.000 Publicaciones: $1’600.000 Total: $ 7’600.000</a:t>
            </a:r>
            <a:endParaRPr lang="es-CO" dirty="0"/>
          </a:p>
          <a:p>
            <a:endParaRPr lang="es-CO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AD285A-8707-4C65-8038-5644DED65917}" type="slidenum">
              <a:rPr lang="es-CO" smtClean="0"/>
              <a:t>27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528039729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CO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Materiales: $ 4 ́000.000 Movilidad: $ 2 ́000.000 Publicaciones: $1’600.000 Total: $ 7’600.000</a:t>
            </a:r>
            <a:endParaRPr lang="es-CO" dirty="0"/>
          </a:p>
          <a:p>
            <a:endParaRPr lang="es-CO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AD285A-8707-4C65-8038-5644DED65917}" type="slidenum">
              <a:rPr lang="es-CO" smtClean="0"/>
              <a:t>28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82510170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CO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Materiales: $ 4 ́000.000 Movilidad: $ 2 ́000.000 Publicaciones: $1’600.000 Total: $ 7’600.000</a:t>
            </a:r>
            <a:endParaRPr lang="es-CO" dirty="0"/>
          </a:p>
          <a:p>
            <a:endParaRPr lang="es-CO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AD285A-8707-4C65-8038-5644DED65917}" type="slidenum">
              <a:rPr lang="es-CO" smtClean="0"/>
              <a:t>4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00545878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CO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Materiales: $ 4 ́000.000 Movilidad: $ 2 ́000.000 Publicaciones: $1’600.000 Total: $ 7’600.000</a:t>
            </a:r>
            <a:endParaRPr lang="es-CO" dirty="0"/>
          </a:p>
          <a:p>
            <a:endParaRPr lang="es-CO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AD285A-8707-4C65-8038-5644DED65917}" type="slidenum">
              <a:rPr lang="es-CO" smtClean="0"/>
              <a:t>5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743372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CO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Materiales: $ 4 ́000.000 Movilidad: $ 2 ́000.000 Publicaciones: $1’600.000 Total: $ 7’600.000</a:t>
            </a:r>
            <a:endParaRPr lang="es-CO" dirty="0"/>
          </a:p>
          <a:p>
            <a:endParaRPr lang="es-CO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AD285A-8707-4C65-8038-5644DED65917}" type="slidenum">
              <a:rPr lang="es-CO" smtClean="0"/>
              <a:t>6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13336981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CO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Materiales: $ 4 ́000.000 Movilidad: $ 2 ́000.000 Publicaciones: $1’600.000 Total: $ 7’600.000</a:t>
            </a:r>
            <a:endParaRPr lang="es-CO" dirty="0"/>
          </a:p>
          <a:p>
            <a:endParaRPr lang="es-CO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AD285A-8707-4C65-8038-5644DED65917}" type="slidenum">
              <a:rPr lang="es-CO" smtClean="0"/>
              <a:t>7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65038324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CO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Materiales: $ 4 ́000.000 Movilidad: $ 2 ́000.000 Publicaciones: $1’600.000 Total: $ 7’600.000</a:t>
            </a:r>
            <a:endParaRPr lang="es-CO" dirty="0"/>
          </a:p>
          <a:p>
            <a:endParaRPr lang="es-CO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AD285A-8707-4C65-8038-5644DED65917}" type="slidenum">
              <a:rPr lang="es-CO" smtClean="0"/>
              <a:t>8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80837756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CO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Materiales: $ 4 ́000.000 Movilidad: $ 2 ́000.000 Publicaciones: $1’600.000 Total: $ 7’600.000</a:t>
            </a:r>
            <a:endParaRPr lang="es-CO" dirty="0"/>
          </a:p>
          <a:p>
            <a:endParaRPr lang="es-CO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AD285A-8707-4C65-8038-5644DED65917}" type="slidenum">
              <a:rPr lang="es-CO" smtClean="0"/>
              <a:t>9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87435593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CO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Materiales: $ 4 ́000.000 Movilidad: $ 2 ́000.000 Publicaciones: $1’600.000 Total: $ 7’600.000</a:t>
            </a:r>
            <a:endParaRPr lang="es-CO" dirty="0"/>
          </a:p>
          <a:p>
            <a:endParaRPr lang="es-CO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AD285A-8707-4C65-8038-5644DED65917}" type="slidenum">
              <a:rPr lang="es-CO" smtClean="0"/>
              <a:t>10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5003440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947C1D-160E-8A43-8FDF-FD447521907B}" type="datetimeFigureOut">
              <a:rPr lang="es-ES" smtClean="0"/>
              <a:t>12/02/2018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A91480-B185-EB4D-A9D7-672A29DF19F2}" type="slidenum">
              <a:rPr lang="es-ES" smtClean="0"/>
              <a:t>‹Nº›</a:t>
            </a:fld>
            <a:endParaRPr lang="es-ES"/>
          </a:p>
        </p:txBody>
      </p:sp>
      <p:pic>
        <p:nvPicPr>
          <p:cNvPr id="8" name="Imagen 7" descr="PROPUESTA 3_ PPT-01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9373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67636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 descr="PROPUESTA 3_ PPT-05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54" y="47385"/>
            <a:ext cx="9144000" cy="68402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0917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2197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 dirty="0"/>
              <a:t>Haga clic para modificar el estilo de texto del patrón</a:t>
            </a:r>
          </a:p>
          <a:p>
            <a:pPr lvl="1"/>
            <a:r>
              <a:rPr lang="es-ES_tradnl" dirty="0"/>
              <a:t>Segundo nivel</a:t>
            </a:r>
          </a:p>
          <a:p>
            <a:pPr lvl="2"/>
            <a:r>
              <a:rPr lang="es-ES_tradnl" dirty="0"/>
              <a:t>Tercer nivel</a:t>
            </a:r>
          </a:p>
          <a:p>
            <a:pPr lvl="3"/>
            <a:r>
              <a:rPr lang="es-ES_tradnl" dirty="0"/>
              <a:t>Cuarto nivel</a:t>
            </a:r>
          </a:p>
          <a:p>
            <a:pPr lvl="4"/>
            <a:r>
              <a:rPr lang="es-ES_tradnl" dirty="0"/>
              <a:t>Quinto nivel</a:t>
            </a:r>
            <a:endParaRPr lang="es-ES" dirty="0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457200" y="1604434"/>
            <a:ext cx="3008313" cy="38883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dirty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419483717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 descr="PROPUESTA 3_ PPT-04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1749"/>
            <a:ext cx="9144000" cy="6858000"/>
          </a:xfrm>
          <a:prstGeom prst="rect">
            <a:avLst/>
          </a:prstGeom>
        </p:spPr>
      </p:pic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 rot="16200000">
            <a:off x="1238659" y="-28457"/>
            <a:ext cx="2057400" cy="3614448"/>
          </a:xfrm>
        </p:spPr>
        <p:txBody>
          <a:bodyPr vert="eaVert"/>
          <a:lstStyle>
            <a:lvl1pPr>
              <a:defRPr b="1">
                <a:solidFill>
                  <a:srgbClr val="404040"/>
                </a:solidFill>
              </a:defRPr>
            </a:lvl1pPr>
          </a:lstStyle>
          <a:p>
            <a:r>
              <a:rPr lang="es-ES_tradnl" dirty="0"/>
              <a:t>Clic para editar título</a:t>
            </a:r>
            <a:endParaRPr lang="es-ES" dirty="0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 rot="16200000">
            <a:off x="3816614" y="1136384"/>
            <a:ext cx="5102649" cy="4121043"/>
          </a:xfrm>
        </p:spPr>
        <p:txBody>
          <a:bodyPr vert="eaVert"/>
          <a:lstStyle>
            <a:lvl1pPr>
              <a:defRPr sz="2400"/>
            </a:lvl1pPr>
            <a:lvl2pPr>
              <a:defRPr sz="2400"/>
            </a:lvl2pPr>
          </a:lstStyle>
          <a:p>
            <a:pPr lvl="0"/>
            <a:r>
              <a:rPr lang="es-ES_tradnl" dirty="0"/>
              <a:t>Haga clic para modificar el estilo de texto del patrón</a:t>
            </a:r>
          </a:p>
          <a:p>
            <a:pPr lvl="1"/>
            <a:r>
              <a:rPr lang="es-ES_tradnl" dirty="0"/>
              <a:t>Segundo nivel</a:t>
            </a:r>
          </a:p>
          <a:p>
            <a:pPr lvl="2"/>
            <a:r>
              <a:rPr lang="es-ES_tradnl" dirty="0"/>
              <a:t>Tercer nivel</a:t>
            </a:r>
          </a:p>
          <a:p>
            <a:pPr lvl="3"/>
            <a:r>
              <a:rPr lang="es-ES_tradnl" dirty="0"/>
              <a:t>Cuarto nivel</a:t>
            </a:r>
          </a:p>
          <a:p>
            <a:pPr lvl="4"/>
            <a:r>
              <a:rPr lang="es-ES_tradnl" dirty="0"/>
              <a:t>Quinto nivel</a:t>
            </a:r>
            <a:endParaRPr lang="es-ES" dirty="0"/>
          </a:p>
        </p:txBody>
      </p:sp>
      <p:sp>
        <p:nvSpPr>
          <p:cNvPr id="9" name="Marcador de posición de imagen 2"/>
          <p:cNvSpPr>
            <a:spLocks noGrp="1"/>
          </p:cNvSpPr>
          <p:nvPr>
            <p:ph type="pic" idx="10"/>
          </p:nvPr>
        </p:nvSpPr>
        <p:spPr>
          <a:xfrm>
            <a:off x="460134" y="2995082"/>
            <a:ext cx="3614450" cy="2753147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0075189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886884" y="1865842"/>
            <a:ext cx="7772400" cy="1470025"/>
          </a:xfrm>
        </p:spPr>
        <p:txBody>
          <a:bodyPr/>
          <a:lstStyle>
            <a:lvl1pPr>
              <a:defRPr b="1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s-ES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491548" y="3636793"/>
            <a:ext cx="6400800" cy="1278467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 dirty="0"/>
              <a:t>Haga clic para modificar el estilo de subtítulo del patrón</a:t>
            </a:r>
            <a:endParaRPr lang="es-ES" dirty="0"/>
          </a:p>
        </p:txBody>
      </p:sp>
      <p:pic>
        <p:nvPicPr>
          <p:cNvPr id="5" name="Imagen 4" descr="PROPUESTA 3_ PPT-02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6739"/>
            <a:ext cx="9144000" cy="68402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28815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 descr="PROPUESTA 3_ PPT-04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9534"/>
            <a:ext cx="9144000" cy="6840215"/>
          </a:xfrm>
          <a:prstGeom prst="rect">
            <a:avLst/>
          </a:prstGeom>
        </p:spPr>
      </p:pic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 dirty="0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95935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dirty="0"/>
              <a:t>Clic para editar título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5540017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722313" y="2812785"/>
            <a:ext cx="7772400" cy="218254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1104900"/>
            <a:ext cx="7772400" cy="1362075"/>
          </a:xfrm>
        </p:spPr>
        <p:txBody>
          <a:bodyPr anchor="t"/>
          <a:lstStyle>
            <a:lvl1pPr algn="l">
              <a:defRPr sz="4000" b="1" cap="all">
                <a:solidFill>
                  <a:srgbClr val="404040"/>
                </a:solidFill>
              </a:defRPr>
            </a:lvl1pPr>
          </a:lstStyle>
          <a:p>
            <a:r>
              <a:rPr lang="es-ES_tradnl" dirty="0"/>
              <a:t>Clic para editar título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0415911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PROPUESTA 3_ PPT-05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54" y="47385"/>
            <a:ext cx="9144000" cy="6840215"/>
          </a:xfrm>
          <a:prstGeom prst="rect">
            <a:avLst/>
          </a:prstGeom>
        </p:spPr>
      </p:pic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39772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>
                <a:solidFill>
                  <a:srgbClr val="404040"/>
                </a:solidFill>
              </a:defRPr>
            </a:lvl1pPr>
          </a:lstStyle>
          <a:p>
            <a:r>
              <a:rPr lang="es-ES_tradnl" dirty="0"/>
              <a:t>Clic para editar título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39772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dirty="0"/>
              <a:t>Haga clic para modificar el estilo de texto del patrón</a:t>
            </a:r>
          </a:p>
          <a:p>
            <a:pPr lvl="1"/>
            <a:r>
              <a:rPr lang="es-ES_tradnl" dirty="0"/>
              <a:t>Segundo nivel</a:t>
            </a:r>
          </a:p>
          <a:p>
            <a:pPr lvl="2"/>
            <a:r>
              <a:rPr lang="es-ES_tradnl" dirty="0"/>
              <a:t>Tercer nivel</a:t>
            </a:r>
          </a:p>
          <a:p>
            <a:pPr lvl="3"/>
            <a:r>
              <a:rPr lang="es-ES_tradnl" dirty="0"/>
              <a:t>Cuarto nivel</a:t>
            </a:r>
          </a:p>
          <a:p>
            <a:pPr lvl="4"/>
            <a:r>
              <a:rPr lang="es-ES_tradnl" dirty="0"/>
              <a:t>Quinto nivel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8080150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 descr="PROPUESTA 3_ PPT-04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8954"/>
            <a:ext cx="9162956" cy="6858000"/>
          </a:xfrm>
          <a:prstGeom prst="rect">
            <a:avLst/>
          </a:prstGeom>
        </p:spPr>
      </p:pic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57200" y="2171700"/>
            <a:ext cx="8229600" cy="3395133"/>
          </a:xfrm>
        </p:spPr>
        <p:txBody>
          <a:bodyPr/>
          <a:lstStyle>
            <a:lvl1pPr>
              <a:defRPr sz="2000"/>
            </a:lvl1pPr>
            <a:lvl2pPr>
              <a:defRPr sz="2400"/>
            </a:lvl2pPr>
            <a:lvl3pPr>
              <a:defRPr sz="2000"/>
            </a:lvl3pPr>
          </a:lstStyle>
          <a:p>
            <a:pPr lvl="0"/>
            <a:r>
              <a:rPr lang="es-ES_tradnl" dirty="0"/>
              <a:t>Haga clic para modificar el estilo de texto del patrón</a:t>
            </a:r>
          </a:p>
          <a:p>
            <a:pPr lvl="1"/>
            <a:r>
              <a:rPr lang="es-ES_tradnl" dirty="0"/>
              <a:t>Segundo nivel</a:t>
            </a:r>
          </a:p>
          <a:p>
            <a:pPr lvl="2"/>
            <a:r>
              <a:rPr lang="es-ES_tradnl" dirty="0"/>
              <a:t>Tercer nivel</a:t>
            </a:r>
          </a:p>
          <a:p>
            <a:pPr lvl="3"/>
            <a:r>
              <a:rPr lang="es-ES_tradnl" dirty="0"/>
              <a:t>Cuarto nivel</a:t>
            </a:r>
          </a:p>
          <a:p>
            <a:pPr lvl="4"/>
            <a:r>
              <a:rPr lang="es-ES_tradnl" dirty="0"/>
              <a:t>Quinto nivel</a:t>
            </a:r>
            <a:endParaRPr lang="es-ES" dirty="0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846138"/>
            <a:ext cx="8229600" cy="1143000"/>
          </a:xfrm>
        </p:spPr>
        <p:txBody>
          <a:bodyPr/>
          <a:lstStyle>
            <a:lvl1pPr>
              <a:defRPr b="1">
                <a:solidFill>
                  <a:srgbClr val="404040"/>
                </a:solidFill>
              </a:defRPr>
            </a:lvl1pPr>
          </a:lstStyle>
          <a:p>
            <a:r>
              <a:rPr lang="es-ES_tradnl" dirty="0"/>
              <a:t>Clic para editar título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7566770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>
                <a:solidFill>
                  <a:srgbClr val="404040"/>
                </a:solidFill>
              </a:defRPr>
            </a:lvl1pPr>
          </a:lstStyle>
          <a:p>
            <a:r>
              <a:rPr lang="es-ES_tradnl" dirty="0"/>
              <a:t>Clic para editar título</a:t>
            </a:r>
            <a:endParaRPr lang="es-ES" dirty="0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0" indent="0">
              <a:buNone/>
              <a:defRPr sz="1800" b="1">
                <a:solidFill>
                  <a:srgbClr val="40404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dirty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360208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dirty="0"/>
              <a:t>Haga clic para modificar el estilo de texto del patrón</a:t>
            </a:r>
          </a:p>
          <a:p>
            <a:pPr lvl="1"/>
            <a:r>
              <a:rPr lang="es-ES_tradnl" dirty="0"/>
              <a:t>Segundo nivel</a:t>
            </a:r>
          </a:p>
          <a:p>
            <a:pPr lvl="2"/>
            <a:r>
              <a:rPr lang="es-ES_tradnl" dirty="0"/>
              <a:t>Tercer nivel</a:t>
            </a:r>
          </a:p>
          <a:p>
            <a:pPr lvl="3"/>
            <a:r>
              <a:rPr lang="es-ES_tradnl" dirty="0"/>
              <a:t>Cuarto nivel</a:t>
            </a:r>
          </a:p>
          <a:p>
            <a:pPr lvl="4"/>
            <a:r>
              <a:rPr lang="es-ES_tradnl" dirty="0"/>
              <a:t>Quinto nivel</a:t>
            </a:r>
            <a:endParaRPr lang="es-ES" dirty="0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0" indent="0">
              <a:buNone/>
              <a:defRPr sz="1800" b="1">
                <a:solidFill>
                  <a:srgbClr val="40404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dirty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36020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dirty="0"/>
              <a:t>Haga clic para modificar el estilo de texto del patrón</a:t>
            </a:r>
          </a:p>
          <a:p>
            <a:pPr lvl="1"/>
            <a:r>
              <a:rPr lang="es-ES_tradnl" dirty="0"/>
              <a:t>Segundo nivel</a:t>
            </a:r>
          </a:p>
          <a:p>
            <a:pPr lvl="2"/>
            <a:r>
              <a:rPr lang="es-ES_tradnl" dirty="0"/>
              <a:t>Tercer nivel</a:t>
            </a:r>
          </a:p>
          <a:p>
            <a:pPr lvl="3"/>
            <a:r>
              <a:rPr lang="es-ES_tradnl" dirty="0"/>
              <a:t>Cuarto nivel</a:t>
            </a:r>
          </a:p>
          <a:p>
            <a:pPr lvl="4"/>
            <a:r>
              <a:rPr lang="es-ES_tradnl" dirty="0"/>
              <a:t>Quinto nivel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2268848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 descr="PROPUESTA 3_ PPT-04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9534"/>
            <a:ext cx="9144000" cy="6840215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645054"/>
            <a:ext cx="8229600" cy="1143000"/>
          </a:xfrm>
        </p:spPr>
        <p:txBody>
          <a:bodyPr/>
          <a:lstStyle>
            <a:lvl1pPr>
              <a:defRPr b="1">
                <a:solidFill>
                  <a:srgbClr val="404040"/>
                </a:solidFill>
              </a:defRPr>
            </a:lvl1pPr>
          </a:lstStyle>
          <a:p>
            <a:r>
              <a:rPr lang="es-ES_tradnl" dirty="0"/>
              <a:t>Clic para editar título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7851483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Marcador de contenido 2"/>
          <p:cNvSpPr>
            <a:spLocks noGrp="1"/>
          </p:cNvSpPr>
          <p:nvPr>
            <p:ph idx="1"/>
          </p:nvPr>
        </p:nvSpPr>
        <p:spPr>
          <a:xfrm>
            <a:off x="457199" y="1847851"/>
            <a:ext cx="8229601" cy="3655482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 dirty="0"/>
              <a:t>Haga clic para modificar el estilo de texto del patrón</a:t>
            </a:r>
          </a:p>
          <a:p>
            <a:pPr lvl="1"/>
            <a:r>
              <a:rPr lang="es-ES_tradnl" dirty="0"/>
              <a:t>Segundo nivel</a:t>
            </a:r>
          </a:p>
          <a:p>
            <a:pPr lvl="2"/>
            <a:r>
              <a:rPr lang="es-ES_tradnl" dirty="0"/>
              <a:t>Tercer nivel</a:t>
            </a:r>
          </a:p>
          <a:p>
            <a:pPr lvl="3"/>
            <a:r>
              <a:rPr lang="es-ES_tradnl" dirty="0"/>
              <a:t>Cuarto nivel</a:t>
            </a:r>
          </a:p>
          <a:p>
            <a:pPr lvl="4"/>
            <a:r>
              <a:rPr lang="es-ES_tradnl" dirty="0"/>
              <a:t>Quinto nivel</a:t>
            </a:r>
            <a:endParaRPr lang="es-ES" dirty="0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465138"/>
            <a:ext cx="8229600" cy="1143000"/>
          </a:xfrm>
        </p:spPr>
        <p:txBody>
          <a:bodyPr/>
          <a:lstStyle>
            <a:lvl1pPr>
              <a:defRPr b="1">
                <a:solidFill>
                  <a:srgbClr val="404040"/>
                </a:solidFill>
              </a:defRPr>
            </a:lvl1pPr>
          </a:lstStyle>
          <a:p>
            <a:r>
              <a:rPr lang="es-ES_tradnl" dirty="0"/>
              <a:t>Clic para editar título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8779938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947C1D-160E-8A43-8FDF-FD447521907B}" type="datetimeFigureOut">
              <a:rPr lang="es-ES" smtClean="0"/>
              <a:t>12/02/2018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A91480-B185-EB4D-A9D7-672A29DF19F2}" type="slidenum">
              <a:rPr lang="es-ES" smtClean="0"/>
              <a:t>‹Nº›</a:t>
            </a:fld>
            <a:endParaRPr lang="es-ES"/>
          </a:p>
        </p:txBody>
      </p:sp>
      <p:pic>
        <p:nvPicPr>
          <p:cNvPr id="9" name="Imagen 8" descr="PROPUESTA 3_ PPT-03.jpg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8951"/>
            <a:ext cx="9144000" cy="68402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8467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49" r:id="rId2"/>
    <p:sldLayoutId id="2147483657" r:id="rId3"/>
    <p:sldLayoutId id="2147483651" r:id="rId4"/>
    <p:sldLayoutId id="2147483652" r:id="rId5"/>
    <p:sldLayoutId id="2147483650" r:id="rId6"/>
    <p:sldLayoutId id="2147483653" r:id="rId7"/>
    <p:sldLayoutId id="2147483654" r:id="rId8"/>
    <p:sldLayoutId id="2147483658" r:id="rId9"/>
    <p:sldLayoutId id="2147483655" r:id="rId10"/>
    <p:sldLayoutId id="2147483656" r:id="rId11"/>
    <p:sldLayoutId id="2147483659" r:id="rId12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7" Type="http://schemas.openxmlformats.org/officeDocument/2006/relationships/image" Target="../media/image2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openaccess.mpg.de/Berlin-Declaration" TargetMode="External"/><Relationship Id="rId5" Type="http://schemas.openxmlformats.org/officeDocument/2006/relationships/hyperlink" Target="http://ictlogy.net/articles/bethesda_ca.html" TargetMode="External"/><Relationship Id="rId4" Type="http://schemas.openxmlformats.org/officeDocument/2006/relationships/hyperlink" Target="http://www.budapestopenaccessinitiative.org/read" TargetMode="Externa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6.pn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hyperlink" Target="http://eprints.rclis.org/24678/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hyperlink" Target="http://www.apan.net/" TargetMode="External"/><Relationship Id="rId3" Type="http://schemas.openxmlformats.org/officeDocument/2006/relationships/image" Target="../media/image13.png"/><Relationship Id="rId7" Type="http://schemas.openxmlformats.org/officeDocument/2006/relationships/hyperlink" Target="http://www.ubuntunet.net/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ckln.org/home/content/cribnet" TargetMode="External"/><Relationship Id="rId5" Type="http://schemas.openxmlformats.org/officeDocument/2006/relationships/hyperlink" Target="http://www.internet2.edu/" TargetMode="External"/><Relationship Id="rId4" Type="http://schemas.openxmlformats.org/officeDocument/2006/relationships/hyperlink" Target="http://www.geant.net/" TargetMode="External"/><Relationship Id="rId9" Type="http://schemas.openxmlformats.org/officeDocument/2006/relationships/hyperlink" Target="http://www.tein3.net/Pages/home.aspx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39448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n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4847" y="2019718"/>
            <a:ext cx="5042404" cy="3260956"/>
          </a:xfrm>
          <a:prstGeom prst="rect">
            <a:avLst/>
          </a:prstGeom>
        </p:spPr>
      </p:pic>
      <p:sp>
        <p:nvSpPr>
          <p:cNvPr id="11" name="Título 1"/>
          <p:cNvSpPr>
            <a:spLocks noGrp="1"/>
          </p:cNvSpPr>
          <p:nvPr>
            <p:ph type="ctrTitle"/>
          </p:nvPr>
        </p:nvSpPr>
        <p:spPr>
          <a:xfrm>
            <a:off x="663371" y="1422280"/>
            <a:ext cx="7921752" cy="923041"/>
          </a:xfrm>
        </p:spPr>
        <p:txBody>
          <a:bodyPr>
            <a:noAutofit/>
          </a:bodyPr>
          <a:lstStyle/>
          <a:p>
            <a:r>
              <a:rPr lang="es-CO" sz="6000" dirty="0"/>
              <a:t>Metadatos</a:t>
            </a:r>
            <a:endParaRPr lang="es-ES" sz="6000" dirty="0"/>
          </a:p>
        </p:txBody>
      </p:sp>
      <p:pic>
        <p:nvPicPr>
          <p:cNvPr id="12" name="Picture 2" descr="Resultado de imagen para increasing social connectivity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92" t="10181" r="3535" b="11704"/>
          <a:stretch/>
        </p:blipFill>
        <p:spPr bwMode="auto">
          <a:xfrm>
            <a:off x="5363482" y="2461846"/>
            <a:ext cx="3639842" cy="23312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0431828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638071" y="1573631"/>
            <a:ext cx="3451609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O" dirty="0">
                <a:latin typeface="Arial" panose="020B0604020202020204" pitchFamily="34" charset="0"/>
              </a:rPr>
              <a:t>Los metadatos son datos altamente estructurados que describen información, describen el contenido, la calidad, la condición y otras características de los datos. </a:t>
            </a:r>
          </a:p>
          <a:p>
            <a:r>
              <a:rPr lang="es-CO" dirty="0">
                <a:latin typeface="Arial" panose="020B0604020202020204" pitchFamily="34" charset="0"/>
              </a:rPr>
              <a:t>Es "Información sobre información" o "datos sobre los datos". (UN, 2014)</a:t>
            </a:r>
          </a:p>
          <a:p>
            <a:endParaRPr lang="es-CO" dirty="0"/>
          </a:p>
        </p:txBody>
      </p:sp>
      <p:pic>
        <p:nvPicPr>
          <p:cNvPr id="9218" name="Picture 2" descr="Resultado de imagen para tesi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11709" y="1410680"/>
            <a:ext cx="3121095" cy="30252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1024843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Resultado de image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9741" y="2843306"/>
            <a:ext cx="1265159" cy="19768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11"/>
          <p:cNvSpPr>
            <a:spLocks noChangeArrowheads="1"/>
          </p:cNvSpPr>
          <p:nvPr/>
        </p:nvSpPr>
        <p:spPr bwMode="auto">
          <a:xfrm>
            <a:off x="2019300" y="1357731"/>
            <a:ext cx="6931929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CO" altLang="es-CO" sz="1600" b="1" i="0" u="none" strike="noStrike" cap="none" normalizeH="0" baseline="0" dirty="0">
                <a:ln>
                  <a:noFill/>
                </a:ln>
                <a:solidFill>
                  <a:srgbClr val="333333"/>
                </a:solidFill>
                <a:effectLst/>
                <a:latin typeface="+mn-lt"/>
                <a:cs typeface="Arial" panose="020B0604020202020204" pitchFamily="34" charset="0"/>
              </a:rPr>
              <a:t>Las tres B representan las ciudades de Budapest, </a:t>
            </a:r>
            <a:r>
              <a:rPr kumimoji="0" lang="es-CO" altLang="es-CO" sz="1600" b="1" i="0" u="none" strike="noStrike" cap="none" normalizeH="0" baseline="0" dirty="0" err="1">
                <a:ln>
                  <a:noFill/>
                </a:ln>
                <a:solidFill>
                  <a:srgbClr val="333333"/>
                </a:solidFill>
                <a:effectLst/>
                <a:latin typeface="+mn-lt"/>
                <a:cs typeface="Arial" panose="020B0604020202020204" pitchFamily="34" charset="0"/>
              </a:rPr>
              <a:t>Bethesda</a:t>
            </a:r>
            <a:r>
              <a:rPr kumimoji="0" lang="es-CO" altLang="es-CO" sz="1600" b="1" i="0" u="none" strike="noStrike" cap="none" normalizeH="0" baseline="0" dirty="0">
                <a:ln>
                  <a:noFill/>
                </a:ln>
                <a:solidFill>
                  <a:srgbClr val="333333"/>
                </a:solidFill>
                <a:effectLst/>
                <a:latin typeface="+mn-lt"/>
                <a:cs typeface="Arial" panose="020B0604020202020204" pitchFamily="34" charset="0"/>
              </a:rPr>
              <a:t> y Berlín</a:t>
            </a:r>
          </a:p>
        </p:txBody>
      </p:sp>
      <p:sp>
        <p:nvSpPr>
          <p:cNvPr id="6" name="Rectángulo 5"/>
          <p:cNvSpPr/>
          <p:nvPr/>
        </p:nvSpPr>
        <p:spPr>
          <a:xfrm>
            <a:off x="431800" y="1703326"/>
            <a:ext cx="824230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 defTabSz="9144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s-CO" altLang="es-CO" sz="1400" dirty="0"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Iniciativa de Budapest para el acceso abierto</a:t>
            </a:r>
            <a:r>
              <a:rPr lang="es-CO" altLang="es-CO" sz="1400" dirty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</a:p>
          <a:p>
            <a:pPr marL="171450" lvl="0" indent="-171450" defTabSz="9144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s-CO" altLang="es-CO" sz="1400" dirty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r>
              <a:rPr lang="es-CO" altLang="es-CO" sz="1400" i="1" dirty="0" err="1">
                <a:latin typeface="Arial" panose="020B0604020202020204" pitchFamily="34" charset="0"/>
                <a:cs typeface="Arial" panose="020B0604020202020204" pitchFamily="34" charset="0"/>
                <a:hlinkClick r:id="rId5"/>
              </a:rPr>
              <a:t>Declaració</a:t>
            </a:r>
            <a:r>
              <a:rPr lang="es-CO" altLang="es-CO" sz="1400" i="1" dirty="0">
                <a:latin typeface="Arial" panose="020B0604020202020204" pitchFamily="34" charset="0"/>
                <a:cs typeface="Arial" panose="020B0604020202020204" pitchFamily="34" charset="0"/>
                <a:hlinkClick r:id="rId5"/>
              </a:rPr>
              <a:t> de </a:t>
            </a:r>
            <a:r>
              <a:rPr lang="es-CO" altLang="es-CO" sz="1400" i="1" dirty="0" err="1">
                <a:latin typeface="Arial" panose="020B0604020202020204" pitchFamily="34" charset="0"/>
                <a:cs typeface="Arial" panose="020B0604020202020204" pitchFamily="34" charset="0"/>
                <a:hlinkClick r:id="rId5"/>
              </a:rPr>
              <a:t>Bethesda</a:t>
            </a:r>
            <a:r>
              <a:rPr lang="es-CO" altLang="es-CO" sz="1400" i="1" dirty="0">
                <a:latin typeface="Arial" panose="020B0604020202020204" pitchFamily="34" charset="0"/>
                <a:cs typeface="Arial" panose="020B0604020202020204" pitchFamily="34" charset="0"/>
                <a:hlinkClick r:id="rId5"/>
              </a:rPr>
              <a:t> sobre la </a:t>
            </a:r>
            <a:r>
              <a:rPr lang="es-CO" altLang="es-CO" sz="1400" i="1" dirty="0" err="1">
                <a:latin typeface="Arial" panose="020B0604020202020204" pitchFamily="34" charset="0"/>
                <a:cs typeface="Arial" panose="020B0604020202020204" pitchFamily="34" charset="0"/>
                <a:hlinkClick r:id="rId5"/>
              </a:rPr>
              <a:t>publicació</a:t>
            </a:r>
            <a:r>
              <a:rPr lang="es-CO" altLang="es-CO" sz="1400" i="1" dirty="0">
                <a:latin typeface="Arial" panose="020B0604020202020204" pitchFamily="34" charset="0"/>
                <a:cs typeface="Arial" panose="020B0604020202020204" pitchFamily="34" charset="0"/>
                <a:hlinkClick r:id="rId5"/>
              </a:rPr>
              <a:t> en </a:t>
            </a:r>
            <a:r>
              <a:rPr lang="es-CO" altLang="es-CO" sz="1400" i="1" dirty="0" err="1">
                <a:latin typeface="Arial" panose="020B0604020202020204" pitchFamily="34" charset="0"/>
                <a:cs typeface="Arial" panose="020B0604020202020204" pitchFamily="34" charset="0"/>
                <a:hlinkClick r:id="rId5"/>
              </a:rPr>
              <a:t>accés</a:t>
            </a:r>
            <a:r>
              <a:rPr lang="es-CO" altLang="es-CO" sz="1400" i="1" dirty="0">
                <a:latin typeface="Arial" panose="020B0604020202020204" pitchFamily="34" charset="0"/>
                <a:cs typeface="Arial" panose="020B0604020202020204" pitchFamily="34" charset="0"/>
                <a:hlinkClick r:id="rId5"/>
              </a:rPr>
              <a:t> </a:t>
            </a:r>
            <a:r>
              <a:rPr lang="es-CO" altLang="es-CO" sz="1400" i="1" dirty="0" err="1">
                <a:latin typeface="Arial" panose="020B0604020202020204" pitchFamily="34" charset="0"/>
                <a:cs typeface="Arial" panose="020B0604020202020204" pitchFamily="34" charset="0"/>
                <a:hlinkClick r:id="rId5"/>
              </a:rPr>
              <a:t>obert</a:t>
            </a:r>
            <a:endParaRPr lang="es-CO" altLang="es-CO" sz="1400" dirty="0"/>
          </a:p>
          <a:p>
            <a:pPr marL="171450" lvl="0" indent="-171450" defTabSz="9144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s-CO" altLang="es-CO" sz="1400" dirty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r>
              <a:rPr lang="es-CO" altLang="es-CO" sz="1400" i="1" dirty="0" err="1">
                <a:latin typeface="Arial" panose="020B0604020202020204" pitchFamily="34" charset="0"/>
                <a:cs typeface="Arial" panose="020B0604020202020204" pitchFamily="34" charset="0"/>
                <a:hlinkClick r:id="rId6"/>
              </a:rPr>
              <a:t>Declaració</a:t>
            </a:r>
            <a:r>
              <a:rPr lang="es-CO" altLang="es-CO" sz="1400" i="1" dirty="0">
                <a:latin typeface="Arial" panose="020B0604020202020204" pitchFamily="34" charset="0"/>
                <a:cs typeface="Arial" panose="020B0604020202020204" pitchFamily="34" charset="0"/>
                <a:hlinkClick r:id="rId6"/>
              </a:rPr>
              <a:t> de Berlín sobre </a:t>
            </a:r>
            <a:r>
              <a:rPr lang="es-CO" altLang="es-CO" sz="1400" i="1" dirty="0" err="1">
                <a:latin typeface="Arial" panose="020B0604020202020204" pitchFamily="34" charset="0"/>
                <a:cs typeface="Arial" panose="020B0604020202020204" pitchFamily="34" charset="0"/>
                <a:hlinkClick r:id="rId6"/>
              </a:rPr>
              <a:t>l'accés</a:t>
            </a:r>
            <a:r>
              <a:rPr lang="es-CO" altLang="es-CO" sz="1400" i="1" dirty="0">
                <a:latin typeface="Arial" panose="020B0604020202020204" pitchFamily="34" charset="0"/>
                <a:cs typeface="Arial" panose="020B0604020202020204" pitchFamily="34" charset="0"/>
                <a:hlinkClick r:id="rId6"/>
              </a:rPr>
              <a:t> </a:t>
            </a:r>
            <a:r>
              <a:rPr lang="es-CO" altLang="es-CO" sz="1400" i="1" dirty="0" err="1">
                <a:latin typeface="Arial" panose="020B0604020202020204" pitchFamily="34" charset="0"/>
                <a:cs typeface="Arial" panose="020B0604020202020204" pitchFamily="34" charset="0"/>
                <a:hlinkClick r:id="rId6"/>
              </a:rPr>
              <a:t>obert</a:t>
            </a:r>
            <a:r>
              <a:rPr lang="es-CO" altLang="es-CO" sz="1400" i="1" dirty="0">
                <a:latin typeface="Arial" panose="020B0604020202020204" pitchFamily="34" charset="0"/>
                <a:cs typeface="Arial" panose="020B0604020202020204" pitchFamily="34" charset="0"/>
                <a:hlinkClick r:id="rId6"/>
              </a:rPr>
              <a:t> al </a:t>
            </a:r>
            <a:r>
              <a:rPr lang="es-CO" altLang="es-CO" sz="1400" i="1" dirty="0" err="1">
                <a:latin typeface="Arial" panose="020B0604020202020204" pitchFamily="34" charset="0"/>
                <a:cs typeface="Arial" panose="020B0604020202020204" pitchFamily="34" charset="0"/>
                <a:hlinkClick r:id="rId6"/>
              </a:rPr>
              <a:t>coneixement</a:t>
            </a:r>
            <a:r>
              <a:rPr lang="es-CO" altLang="es-CO" sz="1400" i="1" dirty="0">
                <a:latin typeface="Arial" panose="020B0604020202020204" pitchFamily="34" charset="0"/>
                <a:cs typeface="Arial" panose="020B0604020202020204" pitchFamily="34" charset="0"/>
                <a:hlinkClick r:id="rId6"/>
              </a:rPr>
              <a:t> en </a:t>
            </a:r>
            <a:r>
              <a:rPr lang="es-CO" altLang="es-CO" sz="1400" i="1" dirty="0" err="1">
                <a:latin typeface="Arial" panose="020B0604020202020204" pitchFamily="34" charset="0"/>
                <a:cs typeface="Arial" panose="020B0604020202020204" pitchFamily="34" charset="0"/>
                <a:hlinkClick r:id="rId6"/>
              </a:rPr>
              <a:t>ciències</a:t>
            </a:r>
            <a:r>
              <a:rPr lang="es-CO" altLang="es-CO" sz="1400" i="1" dirty="0">
                <a:latin typeface="Arial" panose="020B0604020202020204" pitchFamily="34" charset="0"/>
                <a:cs typeface="Arial" panose="020B0604020202020204" pitchFamily="34" charset="0"/>
                <a:hlinkClick r:id="rId6"/>
              </a:rPr>
              <a:t> i </a:t>
            </a:r>
            <a:r>
              <a:rPr lang="es-CO" altLang="es-CO" sz="1400" i="1" dirty="0" err="1">
                <a:latin typeface="Arial" panose="020B0604020202020204" pitchFamily="34" charset="0"/>
                <a:cs typeface="Arial" panose="020B0604020202020204" pitchFamily="34" charset="0"/>
                <a:hlinkClick r:id="rId6"/>
              </a:rPr>
              <a:t>humanitats</a:t>
            </a:r>
            <a:r>
              <a:rPr lang="es-CO" altLang="es-CO" sz="1400" dirty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755900" y="2524105"/>
            <a:ext cx="4102099" cy="28063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117500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819912" y="1289005"/>
            <a:ext cx="7921752" cy="923041"/>
          </a:xfrm>
        </p:spPr>
        <p:txBody>
          <a:bodyPr>
            <a:noAutofit/>
          </a:bodyPr>
          <a:lstStyle/>
          <a:p>
            <a:r>
              <a:rPr lang="es-CO" sz="3200" dirty="0"/>
              <a:t>MITOS Y LEYENDAS</a:t>
            </a:r>
            <a:endParaRPr lang="es-ES" sz="3200" dirty="0"/>
          </a:p>
        </p:txBody>
      </p:sp>
      <p:sp>
        <p:nvSpPr>
          <p:cNvPr id="8" name="Rectángulo 7"/>
          <p:cNvSpPr/>
          <p:nvPr/>
        </p:nvSpPr>
        <p:spPr>
          <a:xfrm>
            <a:off x="439582" y="2124196"/>
            <a:ext cx="8505929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O" sz="2400" dirty="0">
                <a:latin typeface="Arial" panose="020B0604020202020204" pitchFamily="34" charset="0"/>
              </a:rPr>
              <a:t>Si está en el repositorio la revista no me deja publicar</a:t>
            </a:r>
          </a:p>
          <a:p>
            <a:endParaRPr lang="es-CO" dirty="0">
              <a:latin typeface="Arial" panose="020B0604020202020204" pitchFamily="34" charset="0"/>
            </a:endParaRPr>
          </a:p>
          <a:p>
            <a:endParaRPr lang="es-CO" dirty="0"/>
          </a:p>
        </p:txBody>
      </p:sp>
      <p:sp>
        <p:nvSpPr>
          <p:cNvPr id="10" name="Rectángulo 9"/>
          <p:cNvSpPr/>
          <p:nvPr/>
        </p:nvSpPr>
        <p:spPr>
          <a:xfrm>
            <a:off x="1270001" y="3143798"/>
            <a:ext cx="5336848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O" sz="9600" b="1" dirty="0">
                <a:solidFill>
                  <a:srgbClr val="FF0000"/>
                </a:solidFill>
                <a:latin typeface="Arial" panose="020B0604020202020204" pitchFamily="34" charset="0"/>
              </a:rPr>
              <a:t>FALSO</a:t>
            </a:r>
          </a:p>
          <a:p>
            <a:endParaRPr lang="es-CO" dirty="0">
              <a:latin typeface="Arial" panose="020B0604020202020204" pitchFamily="34" charset="0"/>
            </a:endParaRPr>
          </a:p>
          <a:p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39520967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819912" y="1289005"/>
            <a:ext cx="7921752" cy="923041"/>
          </a:xfrm>
        </p:spPr>
        <p:txBody>
          <a:bodyPr>
            <a:noAutofit/>
          </a:bodyPr>
          <a:lstStyle/>
          <a:p>
            <a:r>
              <a:rPr lang="es-CO" sz="3200" dirty="0"/>
              <a:t>MITOS Y LEYENDAS</a:t>
            </a:r>
            <a:endParaRPr lang="es-ES" sz="3200" dirty="0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212046"/>
            <a:ext cx="4467225" cy="2372835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 rotWithShape="1">
          <a:blip r:embed="rId4"/>
          <a:srcRect l="6581" r="38419"/>
          <a:stretch/>
        </p:blipFill>
        <p:spPr>
          <a:xfrm>
            <a:off x="3992510" y="2052461"/>
            <a:ext cx="5041901" cy="39639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607009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819912" y="1289005"/>
            <a:ext cx="7921752" cy="923041"/>
          </a:xfrm>
        </p:spPr>
        <p:txBody>
          <a:bodyPr>
            <a:noAutofit/>
          </a:bodyPr>
          <a:lstStyle/>
          <a:p>
            <a:r>
              <a:rPr lang="es-CO" sz="3200" dirty="0"/>
              <a:t>MITOS Y LEYENDAS</a:t>
            </a:r>
            <a:endParaRPr lang="es-ES" sz="3200" dirty="0"/>
          </a:p>
        </p:txBody>
      </p:sp>
      <p:sp>
        <p:nvSpPr>
          <p:cNvPr id="8" name="Rectángulo 7"/>
          <p:cNvSpPr/>
          <p:nvPr/>
        </p:nvSpPr>
        <p:spPr>
          <a:xfrm>
            <a:off x="439582" y="2124196"/>
            <a:ext cx="8505929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O" sz="2400" dirty="0">
                <a:latin typeface="Arial" panose="020B0604020202020204" pitchFamily="34" charset="0"/>
              </a:rPr>
              <a:t>Solo puedo enviar </a:t>
            </a:r>
            <a:r>
              <a:rPr lang="es-CO" sz="2400" dirty="0" err="1">
                <a:latin typeface="Arial" panose="020B0604020202020204" pitchFamily="34" charset="0"/>
              </a:rPr>
              <a:t>PDF</a:t>
            </a:r>
            <a:endParaRPr lang="es-CO" sz="2400" dirty="0">
              <a:latin typeface="Arial" panose="020B0604020202020204" pitchFamily="34" charset="0"/>
            </a:endParaRPr>
          </a:p>
          <a:p>
            <a:endParaRPr lang="es-CO" dirty="0">
              <a:latin typeface="Arial" panose="020B0604020202020204" pitchFamily="34" charset="0"/>
            </a:endParaRPr>
          </a:p>
          <a:p>
            <a:endParaRPr lang="es-CO" dirty="0"/>
          </a:p>
        </p:txBody>
      </p:sp>
      <p:sp>
        <p:nvSpPr>
          <p:cNvPr id="10" name="Rectángulo 9"/>
          <p:cNvSpPr/>
          <p:nvPr/>
        </p:nvSpPr>
        <p:spPr>
          <a:xfrm>
            <a:off x="1270001" y="3143798"/>
            <a:ext cx="5336848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O" sz="9600" b="1" dirty="0">
                <a:solidFill>
                  <a:srgbClr val="FF0000"/>
                </a:solidFill>
                <a:latin typeface="Arial" panose="020B0604020202020204" pitchFamily="34" charset="0"/>
              </a:rPr>
              <a:t>FALSO</a:t>
            </a:r>
          </a:p>
          <a:p>
            <a:endParaRPr lang="es-CO" dirty="0">
              <a:latin typeface="Arial" panose="020B0604020202020204" pitchFamily="34" charset="0"/>
            </a:endParaRPr>
          </a:p>
          <a:p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162315813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819912" y="1289005"/>
            <a:ext cx="7921752" cy="923041"/>
          </a:xfrm>
        </p:spPr>
        <p:txBody>
          <a:bodyPr>
            <a:noAutofit/>
          </a:bodyPr>
          <a:lstStyle/>
          <a:p>
            <a:r>
              <a:rPr lang="es-CO" sz="3200" dirty="0"/>
              <a:t>MITOS Y LEYENDAS</a:t>
            </a:r>
            <a:endParaRPr lang="es-ES" sz="3200" dirty="0"/>
          </a:p>
        </p:txBody>
      </p:sp>
      <p:pic>
        <p:nvPicPr>
          <p:cNvPr id="15362" name="Picture 2" descr="Resultado de imagen para FORMATOS ARCHIVO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26981" y="2085975"/>
            <a:ext cx="3507613" cy="34795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9293451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819912" y="1593805"/>
            <a:ext cx="7921752" cy="923041"/>
          </a:xfrm>
        </p:spPr>
        <p:txBody>
          <a:bodyPr>
            <a:noAutofit/>
          </a:bodyPr>
          <a:lstStyle/>
          <a:p>
            <a:r>
              <a:rPr lang="es-CO" sz="3200" dirty="0"/>
              <a:t>Impacto del uso</a:t>
            </a:r>
            <a:endParaRPr lang="es-ES" sz="3200" dirty="0"/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2193" y="2328592"/>
            <a:ext cx="8497189" cy="26960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164245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/>
          <p:cNvPicPr>
            <a:picLocks noChangeAspect="1"/>
          </p:cNvPicPr>
          <p:nvPr/>
        </p:nvPicPr>
        <p:blipFill rotWithShape="1">
          <a:blip r:embed="rId3"/>
          <a:srcRect r="5833"/>
          <a:stretch/>
        </p:blipFill>
        <p:spPr>
          <a:xfrm>
            <a:off x="900336" y="2165351"/>
            <a:ext cx="7805720" cy="4044949"/>
          </a:xfrm>
          <a:prstGeom prst="rect">
            <a:avLst/>
          </a:prstGeom>
          <a:ln>
            <a:solidFill>
              <a:schemeClr val="accent1"/>
            </a:solidFill>
          </a:ln>
          <a:effectLst>
            <a:softEdge rad="0"/>
          </a:effectLst>
        </p:spPr>
      </p:pic>
      <p:sp>
        <p:nvSpPr>
          <p:cNvPr id="10" name="Título 1"/>
          <p:cNvSpPr>
            <a:spLocks noGrp="1"/>
          </p:cNvSpPr>
          <p:nvPr>
            <p:ph type="ctrTitle"/>
          </p:nvPr>
        </p:nvSpPr>
        <p:spPr>
          <a:xfrm>
            <a:off x="819912" y="1382010"/>
            <a:ext cx="7921752" cy="923041"/>
          </a:xfrm>
        </p:spPr>
        <p:txBody>
          <a:bodyPr>
            <a:noAutofit/>
          </a:bodyPr>
          <a:lstStyle/>
          <a:p>
            <a:r>
              <a:rPr lang="es-CO" sz="3200" dirty="0"/>
              <a:t>Nuestro Repositorio institucional</a:t>
            </a:r>
            <a:endParaRPr lang="es-ES" sz="3200" dirty="0"/>
          </a:p>
        </p:txBody>
      </p:sp>
    </p:spTree>
    <p:extLst>
      <p:ext uri="{BB962C8B-B14F-4D97-AF65-F5344CB8AC3E}">
        <p14:creationId xmlns:p14="http://schemas.microsoft.com/office/powerpoint/2010/main" val="207409357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6769" y="2305748"/>
            <a:ext cx="3779665" cy="3626020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10890" y="2431880"/>
            <a:ext cx="4226317" cy="3057751"/>
          </a:xfrm>
          <a:prstGeom prst="rect">
            <a:avLst/>
          </a:prstGeom>
        </p:spPr>
      </p:pic>
      <p:sp>
        <p:nvSpPr>
          <p:cNvPr id="7" name="Título 1"/>
          <p:cNvSpPr>
            <a:spLocks noGrp="1"/>
          </p:cNvSpPr>
          <p:nvPr>
            <p:ph type="ctrTitle"/>
          </p:nvPr>
        </p:nvSpPr>
        <p:spPr>
          <a:xfrm>
            <a:off x="819912" y="1382010"/>
            <a:ext cx="7921752" cy="923041"/>
          </a:xfrm>
        </p:spPr>
        <p:txBody>
          <a:bodyPr>
            <a:noAutofit/>
          </a:bodyPr>
          <a:lstStyle/>
          <a:p>
            <a:r>
              <a:rPr lang="es-CO" sz="3200" dirty="0"/>
              <a:t>Nuestro Repositorio institucional</a:t>
            </a:r>
            <a:endParaRPr lang="es-ES" sz="3200" dirty="0"/>
          </a:p>
        </p:txBody>
      </p:sp>
    </p:spTree>
    <p:extLst>
      <p:ext uri="{BB962C8B-B14F-4D97-AF65-F5344CB8AC3E}">
        <p14:creationId xmlns:p14="http://schemas.microsoft.com/office/powerpoint/2010/main" val="17609156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819912" y="1065125"/>
            <a:ext cx="7921752" cy="2622620"/>
          </a:xfrm>
        </p:spPr>
        <p:txBody>
          <a:bodyPr>
            <a:noAutofit/>
          </a:bodyPr>
          <a:lstStyle/>
          <a:p>
            <a:r>
              <a:rPr lang="es-CO" sz="4800" dirty="0"/>
              <a:t>Repositorio institucional como estrategia de visibilidad en el modelo nacional </a:t>
            </a:r>
            <a:r>
              <a:rPr lang="es-CO" sz="4800" dirty="0" err="1"/>
              <a:t>CTI</a:t>
            </a:r>
            <a:endParaRPr lang="es-ES" sz="4800" dirty="0"/>
          </a:p>
        </p:txBody>
      </p:sp>
      <p:sp>
        <p:nvSpPr>
          <p:cNvPr id="4" name="Título 1"/>
          <p:cNvSpPr txBox="1">
            <a:spLocks/>
          </p:cNvSpPr>
          <p:nvPr/>
        </p:nvSpPr>
        <p:spPr>
          <a:xfrm>
            <a:off x="819912" y="4009292"/>
            <a:ext cx="7921752" cy="1386674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82500" lnSpcReduction="200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000" b="1" kern="1200" cap="all">
                <a:solidFill>
                  <a:srgbClr val="404040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CO" cap="none" dirty="0">
                <a:latin typeface="+mn-lt"/>
              </a:rPr>
              <a:t>Camilo A. </a:t>
            </a:r>
            <a:r>
              <a:rPr lang="es-CO" cap="none" dirty="0" err="1">
                <a:latin typeface="+mn-lt"/>
              </a:rPr>
              <a:t>Corchuelo</a:t>
            </a:r>
            <a:r>
              <a:rPr lang="es-CO" cap="none" dirty="0">
                <a:latin typeface="+mn-lt"/>
              </a:rPr>
              <a:t> R.</a:t>
            </a:r>
          </a:p>
          <a:p>
            <a:pPr algn="ctr"/>
            <a:r>
              <a:rPr lang="es-CO" cap="none" dirty="0">
                <a:latin typeface="+mn-lt"/>
              </a:rPr>
              <a:t>Docente Investigador</a:t>
            </a:r>
          </a:p>
          <a:p>
            <a:pPr algn="ctr"/>
            <a:r>
              <a:rPr lang="es-CO" u="sng" cap="none" dirty="0">
                <a:latin typeface="+mn-lt"/>
              </a:rPr>
              <a:t>Unidad </a:t>
            </a:r>
            <a:r>
              <a:rPr lang="es-CO" u="sng" cap="none">
                <a:latin typeface="+mn-lt"/>
              </a:rPr>
              <a:t>de </a:t>
            </a:r>
            <a:r>
              <a:rPr lang="es-CO" u="sng" cap="none" smtClean="0">
                <a:latin typeface="+mn-lt"/>
              </a:rPr>
              <a:t>investigación</a:t>
            </a:r>
            <a:endParaRPr lang="es-ES" u="sng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179184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6769" y="2305748"/>
            <a:ext cx="3779665" cy="3626020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10890" y="2431880"/>
            <a:ext cx="4226317" cy="3057751"/>
          </a:xfrm>
          <a:prstGeom prst="rect">
            <a:avLst/>
          </a:prstGeom>
        </p:spPr>
      </p:pic>
      <p:sp>
        <p:nvSpPr>
          <p:cNvPr id="7" name="Título 1"/>
          <p:cNvSpPr>
            <a:spLocks noGrp="1"/>
          </p:cNvSpPr>
          <p:nvPr>
            <p:ph type="ctrTitle"/>
          </p:nvPr>
        </p:nvSpPr>
        <p:spPr>
          <a:xfrm>
            <a:off x="819912" y="1382010"/>
            <a:ext cx="7921752" cy="923041"/>
          </a:xfrm>
        </p:spPr>
        <p:txBody>
          <a:bodyPr>
            <a:noAutofit/>
          </a:bodyPr>
          <a:lstStyle/>
          <a:p>
            <a:r>
              <a:rPr lang="es-CO" sz="3200" dirty="0"/>
              <a:t>Nuestro Repositorio institucional</a:t>
            </a:r>
            <a:endParaRPr lang="es-ES" sz="3200" dirty="0"/>
          </a:p>
        </p:txBody>
      </p:sp>
    </p:spTree>
    <p:extLst>
      <p:ext uri="{BB962C8B-B14F-4D97-AF65-F5344CB8AC3E}">
        <p14:creationId xmlns:p14="http://schemas.microsoft.com/office/powerpoint/2010/main" val="283034562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6769" y="2305748"/>
            <a:ext cx="3779665" cy="3626020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10890" y="2431880"/>
            <a:ext cx="4226317" cy="3057751"/>
          </a:xfrm>
          <a:prstGeom prst="rect">
            <a:avLst/>
          </a:prstGeom>
        </p:spPr>
      </p:pic>
      <p:sp>
        <p:nvSpPr>
          <p:cNvPr id="7" name="Título 1"/>
          <p:cNvSpPr>
            <a:spLocks noGrp="1"/>
          </p:cNvSpPr>
          <p:nvPr>
            <p:ph type="ctrTitle"/>
          </p:nvPr>
        </p:nvSpPr>
        <p:spPr>
          <a:xfrm>
            <a:off x="819912" y="1382010"/>
            <a:ext cx="7921752" cy="923041"/>
          </a:xfrm>
        </p:spPr>
        <p:txBody>
          <a:bodyPr>
            <a:noAutofit/>
          </a:bodyPr>
          <a:lstStyle/>
          <a:p>
            <a:r>
              <a:rPr lang="es-CO" sz="3200" dirty="0"/>
              <a:t>Nuestro Repositorio institucional</a:t>
            </a:r>
            <a:endParaRPr lang="es-ES" sz="3200" dirty="0"/>
          </a:p>
        </p:txBody>
      </p:sp>
    </p:spTree>
    <p:extLst>
      <p:ext uri="{BB962C8B-B14F-4D97-AF65-F5344CB8AC3E}">
        <p14:creationId xmlns:p14="http://schemas.microsoft.com/office/powerpoint/2010/main" val="30283969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ítulo 1"/>
          <p:cNvSpPr>
            <a:spLocks noGrp="1"/>
          </p:cNvSpPr>
          <p:nvPr>
            <p:ph type="ctrTitle"/>
          </p:nvPr>
        </p:nvSpPr>
        <p:spPr>
          <a:xfrm>
            <a:off x="819912" y="1382010"/>
            <a:ext cx="7921752" cy="923041"/>
          </a:xfrm>
        </p:spPr>
        <p:txBody>
          <a:bodyPr>
            <a:noAutofit/>
          </a:bodyPr>
          <a:lstStyle/>
          <a:p>
            <a:r>
              <a:rPr lang="es-CO" sz="3200" dirty="0"/>
              <a:t>Nuestro Repositorio institucional</a:t>
            </a:r>
            <a:endParaRPr lang="es-ES" sz="3200" dirty="0"/>
          </a:p>
        </p:txBody>
      </p:sp>
      <p:sp>
        <p:nvSpPr>
          <p:cNvPr id="9" name="Título 1"/>
          <p:cNvSpPr txBox="1">
            <a:spLocks/>
          </p:cNvSpPr>
          <p:nvPr/>
        </p:nvSpPr>
        <p:spPr>
          <a:xfrm>
            <a:off x="0" y="3490210"/>
            <a:ext cx="2616200" cy="92304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CO" sz="3200" dirty="0"/>
              <a:t>Metadatos</a:t>
            </a:r>
            <a:endParaRPr lang="es-ES" sz="3200" dirty="0"/>
          </a:p>
        </p:txBody>
      </p:sp>
      <p:pic>
        <p:nvPicPr>
          <p:cNvPr id="3" name="Imagen 2">
            <a:extLst>
              <a:ext uri="{FF2B5EF4-FFF2-40B4-BE49-F238E27FC236}">
                <a16:creationId xmlns="" xmlns:a16="http://schemas.microsoft.com/office/drawing/2014/main" id="{EEAE5B67-7364-4650-9C02-1AB1BA9FF3E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43533" y="2156605"/>
            <a:ext cx="5164880" cy="4603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821036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ítulo 1"/>
          <p:cNvSpPr>
            <a:spLocks noGrp="1"/>
          </p:cNvSpPr>
          <p:nvPr>
            <p:ph type="ctrTitle"/>
          </p:nvPr>
        </p:nvSpPr>
        <p:spPr>
          <a:xfrm>
            <a:off x="819912" y="1382010"/>
            <a:ext cx="7921752" cy="923041"/>
          </a:xfrm>
        </p:spPr>
        <p:txBody>
          <a:bodyPr>
            <a:noAutofit/>
          </a:bodyPr>
          <a:lstStyle/>
          <a:p>
            <a:r>
              <a:rPr lang="es-CO" sz="3200" dirty="0"/>
              <a:t>Nuestro Repositorio institucional</a:t>
            </a:r>
            <a:endParaRPr lang="es-ES" sz="3200" dirty="0"/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94000" y="2305051"/>
            <a:ext cx="6188964" cy="4205981"/>
          </a:xfrm>
          <a:prstGeom prst="rect">
            <a:avLst/>
          </a:prstGeom>
        </p:spPr>
      </p:pic>
      <p:sp>
        <p:nvSpPr>
          <p:cNvPr id="9" name="Título 1"/>
          <p:cNvSpPr txBox="1">
            <a:spLocks/>
          </p:cNvSpPr>
          <p:nvPr/>
        </p:nvSpPr>
        <p:spPr>
          <a:xfrm>
            <a:off x="0" y="3490210"/>
            <a:ext cx="2616200" cy="92304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CO" sz="3200" dirty="0"/>
              <a:t>Indexación</a:t>
            </a:r>
            <a:endParaRPr lang="es-ES" sz="3200" dirty="0"/>
          </a:p>
        </p:txBody>
      </p:sp>
    </p:spTree>
    <p:extLst>
      <p:ext uri="{BB962C8B-B14F-4D97-AF65-F5344CB8AC3E}">
        <p14:creationId xmlns:p14="http://schemas.microsoft.com/office/powerpoint/2010/main" val="374865136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ítulo 1"/>
          <p:cNvSpPr>
            <a:spLocks noGrp="1"/>
          </p:cNvSpPr>
          <p:nvPr>
            <p:ph type="ctrTitle"/>
          </p:nvPr>
        </p:nvSpPr>
        <p:spPr>
          <a:xfrm>
            <a:off x="819912" y="1382010"/>
            <a:ext cx="7921752" cy="923041"/>
          </a:xfrm>
        </p:spPr>
        <p:txBody>
          <a:bodyPr>
            <a:noAutofit/>
          </a:bodyPr>
          <a:lstStyle/>
          <a:p>
            <a:r>
              <a:rPr lang="es-CO" sz="3200" dirty="0"/>
              <a:t>Nuestro Repositorio institucional</a:t>
            </a:r>
            <a:endParaRPr lang="es-ES" sz="3200" dirty="0"/>
          </a:p>
        </p:txBody>
      </p:sp>
      <p:sp>
        <p:nvSpPr>
          <p:cNvPr id="9" name="Título 1"/>
          <p:cNvSpPr txBox="1">
            <a:spLocks/>
          </p:cNvSpPr>
          <p:nvPr/>
        </p:nvSpPr>
        <p:spPr>
          <a:xfrm>
            <a:off x="0" y="3490210"/>
            <a:ext cx="2616200" cy="92304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CO" sz="3200" dirty="0"/>
              <a:t>Compartir</a:t>
            </a:r>
            <a:endParaRPr lang="es-ES" sz="3200" dirty="0"/>
          </a:p>
        </p:txBody>
      </p:sp>
      <p:pic>
        <p:nvPicPr>
          <p:cNvPr id="2" name="Imagen 1">
            <a:extLst>
              <a:ext uri="{FF2B5EF4-FFF2-40B4-BE49-F238E27FC236}">
                <a16:creationId xmlns="" xmlns:a16="http://schemas.microsoft.com/office/drawing/2014/main" id="{27F17550-F7B8-4668-AB56-3C0AE8F74A2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93364" y="2967487"/>
            <a:ext cx="4659982" cy="39802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126520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ítulo 1"/>
          <p:cNvSpPr>
            <a:spLocks noGrp="1"/>
          </p:cNvSpPr>
          <p:nvPr>
            <p:ph type="ctrTitle"/>
          </p:nvPr>
        </p:nvSpPr>
        <p:spPr>
          <a:xfrm>
            <a:off x="819912" y="1382010"/>
            <a:ext cx="7921752" cy="923041"/>
          </a:xfrm>
        </p:spPr>
        <p:txBody>
          <a:bodyPr>
            <a:noAutofit/>
          </a:bodyPr>
          <a:lstStyle/>
          <a:p>
            <a:r>
              <a:rPr lang="es-CO" sz="3200" dirty="0"/>
              <a:t>Nuestro Repositorio institucional</a:t>
            </a:r>
            <a:endParaRPr lang="es-ES" sz="3200" dirty="0"/>
          </a:p>
        </p:txBody>
      </p:sp>
      <p:sp>
        <p:nvSpPr>
          <p:cNvPr id="9" name="Título 1"/>
          <p:cNvSpPr txBox="1">
            <a:spLocks/>
          </p:cNvSpPr>
          <p:nvPr/>
        </p:nvSpPr>
        <p:spPr>
          <a:xfrm>
            <a:off x="0" y="3490210"/>
            <a:ext cx="2616200" cy="92304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CO" sz="3200" dirty="0"/>
              <a:t>Exportar</a:t>
            </a:r>
            <a:endParaRPr lang="es-ES" sz="3200" dirty="0"/>
          </a:p>
        </p:txBody>
      </p:sp>
      <p:pic>
        <p:nvPicPr>
          <p:cNvPr id="18434" name="Picture 2" descr="Resultado de imagen para gestores bibliografico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16200" y="2530475"/>
            <a:ext cx="6286500" cy="3143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8064760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63371" y="1623247"/>
            <a:ext cx="7921752" cy="923041"/>
          </a:xfrm>
        </p:spPr>
        <p:txBody>
          <a:bodyPr>
            <a:noAutofit/>
          </a:bodyPr>
          <a:lstStyle/>
          <a:p>
            <a:r>
              <a:rPr lang="es-CO" sz="6000" dirty="0"/>
              <a:t>Identificar único de autor</a:t>
            </a:r>
            <a:endParaRPr lang="es-ES" sz="6000" dirty="0"/>
          </a:p>
        </p:txBody>
      </p:sp>
      <p:pic>
        <p:nvPicPr>
          <p:cNvPr id="24578" name="Picture 2" descr="Resultado de imagen para cedul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6375" y="2954337"/>
            <a:ext cx="3463925" cy="22987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2565004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63371" y="1161726"/>
            <a:ext cx="7921752" cy="923041"/>
          </a:xfrm>
        </p:spPr>
        <p:txBody>
          <a:bodyPr>
            <a:noAutofit/>
          </a:bodyPr>
          <a:lstStyle/>
          <a:p>
            <a:r>
              <a:rPr lang="es-CO" sz="4000" dirty="0"/>
              <a:t>Problema de normalización</a:t>
            </a:r>
            <a:endParaRPr lang="es-ES" sz="4000" dirty="0"/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42103" y="1891805"/>
            <a:ext cx="6364287" cy="49661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065845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63371" y="1161726"/>
            <a:ext cx="7921752" cy="923041"/>
          </a:xfrm>
        </p:spPr>
        <p:txBody>
          <a:bodyPr>
            <a:noAutofit/>
          </a:bodyPr>
          <a:lstStyle/>
          <a:p>
            <a:r>
              <a:rPr lang="es-CO" sz="4000" dirty="0"/>
              <a:t>Identificador único</a:t>
            </a:r>
            <a:endParaRPr lang="es-ES" sz="4000" dirty="0"/>
          </a:p>
        </p:txBody>
      </p:sp>
      <p:pic>
        <p:nvPicPr>
          <p:cNvPr id="1026" name="Picture 2" descr="Resultado de imagen para orcid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6059" y="3090622"/>
            <a:ext cx="3086094" cy="11032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Imagen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49465" y="2163874"/>
            <a:ext cx="5245240" cy="37850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883812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886884" y="1322145"/>
            <a:ext cx="7772400" cy="358374"/>
          </a:xfrm>
        </p:spPr>
        <p:txBody>
          <a:bodyPr>
            <a:normAutofit fontScale="90000"/>
          </a:bodyPr>
          <a:lstStyle/>
          <a:p>
            <a:r>
              <a:rPr lang="es-CO" dirty="0" smtClean="0"/>
              <a:t>Bibliografía</a:t>
            </a:r>
            <a:endParaRPr lang="es-CO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886884" y="1853514"/>
            <a:ext cx="7772400" cy="4423718"/>
          </a:xfrm>
        </p:spPr>
        <p:txBody>
          <a:bodyPr>
            <a:normAutofit fontScale="47500" lnSpcReduction="20000"/>
          </a:bodyPr>
          <a:lstStyle/>
          <a:p>
            <a:pPr algn="just"/>
            <a:r>
              <a:rPr lang="es-CO" dirty="0"/>
              <a:t>Almeida, H., &amp; Flores, C. (2015, abril 7). Estudio </a:t>
            </a:r>
            <a:r>
              <a:rPr lang="es-CO" dirty="0" err="1"/>
              <a:t>bibliomético</a:t>
            </a:r>
            <a:r>
              <a:rPr lang="es-CO" dirty="0"/>
              <a:t> descriptivo de las tesis de grado de la Facultad de Ingeniería Eléctrica y Electrónica, Período 2010-2014 [</a:t>
            </a:r>
            <a:r>
              <a:rPr lang="es-CO" dirty="0" err="1"/>
              <a:t>Preprint</a:t>
            </a:r>
            <a:r>
              <a:rPr lang="es-CO" dirty="0"/>
              <a:t>]. Recuperado 11 de octubre de 2017, a partir de http://eprints.rclis.org/24897/</a:t>
            </a:r>
          </a:p>
          <a:p>
            <a:pPr algn="just"/>
            <a:r>
              <a:rPr lang="es-CO" dirty="0"/>
              <a:t>Camilo </a:t>
            </a:r>
            <a:r>
              <a:rPr lang="es-CO" dirty="0" err="1"/>
              <a:t>Corchuelo</a:t>
            </a:r>
            <a:r>
              <a:rPr lang="es-CO" dirty="0"/>
              <a:t>. (19:23:51 UTC). </a:t>
            </a:r>
            <a:r>
              <a:rPr lang="es-CO" i="1" dirty="0"/>
              <a:t>Servicios bibliotecarios para la investigación - </a:t>
            </a:r>
            <a:r>
              <a:rPr lang="es-CO" i="1" dirty="0" err="1"/>
              <a:t>Unired</a:t>
            </a:r>
            <a:r>
              <a:rPr lang="es-CO" dirty="0"/>
              <a:t>. Educación. Recuperado a partir de https://es.slideshare.net/CamiloCorchuelo1/servicios-bibliotecarios-para-la-investigacin-unired</a:t>
            </a:r>
          </a:p>
          <a:p>
            <a:pPr algn="just"/>
            <a:r>
              <a:rPr lang="es-CO" dirty="0" err="1"/>
              <a:t>Corchuelo</a:t>
            </a:r>
            <a:r>
              <a:rPr lang="es-CO" dirty="0"/>
              <a:t> </a:t>
            </a:r>
            <a:r>
              <a:rPr lang="es-CO" dirty="0" err="1"/>
              <a:t>Rodriguez</a:t>
            </a:r>
            <a:r>
              <a:rPr lang="es-CO" dirty="0"/>
              <a:t>, C. A. (2017). Estrategias de visibilidad de la producción científica y académica de los grupos de investigación de la Universidad Santo Tomás. Recuperado a partir de http://repository.usta.edu.co/handle/11634/9806</a:t>
            </a:r>
          </a:p>
          <a:p>
            <a:pPr algn="just"/>
            <a:r>
              <a:rPr lang="es-CO" dirty="0" err="1"/>
              <a:t>Corchuelo-Rodriguez</a:t>
            </a:r>
            <a:r>
              <a:rPr lang="es-CO" dirty="0"/>
              <a:t>, C. (2017, noviembre). </a:t>
            </a:r>
            <a:r>
              <a:rPr lang="es-CO" i="1" dirty="0"/>
              <a:t>Visibilidad científica y académica en la web 2.0</a:t>
            </a:r>
            <a:r>
              <a:rPr lang="es-CO" dirty="0"/>
              <a:t>. Presentado en Encuentro de investigadores 2017, Bogotá.</a:t>
            </a:r>
          </a:p>
          <a:p>
            <a:pPr algn="just"/>
            <a:r>
              <a:rPr lang="es-CO" dirty="0" err="1"/>
              <a:t>CorchueloRodríguez</a:t>
            </a:r>
            <a:r>
              <a:rPr lang="es-CO" dirty="0"/>
              <a:t>, C.-A. (2014, enero). </a:t>
            </a:r>
            <a:r>
              <a:rPr lang="es-CO" i="1" dirty="0" err="1"/>
              <a:t>Bibliometría</a:t>
            </a:r>
            <a:r>
              <a:rPr lang="es-CO" i="1" dirty="0"/>
              <a:t>: análisis del índice h, los identificadores persistentes de autor y su aplicación en la comunidad científica colombiana</a:t>
            </a:r>
            <a:r>
              <a:rPr lang="es-CO" dirty="0"/>
              <a:t> (</a:t>
            </a:r>
            <a:r>
              <a:rPr lang="es-CO" dirty="0" err="1"/>
              <a:t>Thesis</a:t>
            </a:r>
            <a:r>
              <a:rPr lang="es-CO" dirty="0"/>
              <a:t>). Universidad de la Salle. Recuperado a partir de </a:t>
            </a:r>
            <a:r>
              <a:rPr lang="es-CO" dirty="0">
                <a:hlinkClick r:id="rId2"/>
              </a:rPr>
              <a:t>http://eprints.rclis.org/24678</a:t>
            </a:r>
            <a:r>
              <a:rPr lang="es-CO" dirty="0" smtClean="0">
                <a:hlinkClick r:id="rId2"/>
              </a:rPr>
              <a:t>/</a:t>
            </a:r>
            <a:endParaRPr lang="es-CO" dirty="0" smtClean="0"/>
          </a:p>
          <a:p>
            <a:pPr algn="just"/>
            <a:endParaRPr lang="es-CO" dirty="0"/>
          </a:p>
          <a:p>
            <a:pPr algn="just"/>
            <a:r>
              <a:rPr lang="es-CO" dirty="0"/>
              <a:t>¿Qué es el acceso abierto? | CRAI UB. (s. f.). Recuperado 12 de febrero de 2018, a partir de http://crai.ub.edu/es/que-ofrece-el-crai/acceso-abierto-UB/que-es</a:t>
            </a:r>
          </a:p>
          <a:p>
            <a:pPr algn="just"/>
            <a:r>
              <a:rPr lang="es-CO" dirty="0"/>
              <a:t>Sede Amazonia - Universidad Nacional de Colombia. (s. f.). Recuperado 12 de febrero de 2018, a partir de http://www.unal.edu.co/siamac/sig/metadatos1.html</a:t>
            </a:r>
          </a:p>
          <a:p>
            <a:pPr algn="just"/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4145572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ítulo 1"/>
          <p:cNvSpPr>
            <a:spLocks noGrp="1"/>
          </p:cNvSpPr>
          <p:nvPr>
            <p:ph type="ctrTitle"/>
          </p:nvPr>
        </p:nvSpPr>
        <p:spPr>
          <a:xfrm>
            <a:off x="545291" y="1436912"/>
            <a:ext cx="7921752" cy="1547448"/>
          </a:xfrm>
        </p:spPr>
        <p:txBody>
          <a:bodyPr>
            <a:noAutofit/>
          </a:bodyPr>
          <a:lstStyle/>
          <a:p>
            <a:r>
              <a:rPr lang="es-CO" sz="2800" dirty="0"/>
              <a:t>Redes de investigación, educación, ciencia y tecnología</a:t>
            </a:r>
            <a:endParaRPr lang="es-ES" sz="2800" dirty="0"/>
          </a:p>
        </p:txBody>
      </p:sp>
      <p:pic>
        <p:nvPicPr>
          <p:cNvPr id="4098" name="Picture 2" descr="Resultado de imagen para Redes de investigació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6470" y="2723642"/>
            <a:ext cx="5178246" cy="2232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4520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Resultado de imagen para cuerpo humano sistem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532" y="2124336"/>
            <a:ext cx="8841164" cy="3372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ítulo 1"/>
          <p:cNvSpPr>
            <a:spLocks noGrp="1"/>
          </p:cNvSpPr>
          <p:nvPr>
            <p:ph type="ctrTitle"/>
          </p:nvPr>
        </p:nvSpPr>
        <p:spPr>
          <a:xfrm>
            <a:off x="570238" y="1467058"/>
            <a:ext cx="7921752" cy="783771"/>
          </a:xfrm>
        </p:spPr>
        <p:txBody>
          <a:bodyPr>
            <a:noAutofit/>
          </a:bodyPr>
          <a:lstStyle/>
          <a:p>
            <a:r>
              <a:rPr lang="es-CO" sz="2800" dirty="0"/>
              <a:t>Somos parte de muchos sistemas</a:t>
            </a:r>
            <a:endParaRPr lang="es-ES" sz="2800" dirty="0"/>
          </a:p>
        </p:txBody>
      </p:sp>
    </p:spTree>
    <p:extLst>
      <p:ext uri="{BB962C8B-B14F-4D97-AF65-F5344CB8AC3E}">
        <p14:creationId xmlns:p14="http://schemas.microsoft.com/office/powerpoint/2010/main" val="203464145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Resultado de imagen para colombi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6493" y="2090055"/>
            <a:ext cx="3486150" cy="381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ítulo 1"/>
          <p:cNvSpPr>
            <a:spLocks noGrp="1"/>
          </p:cNvSpPr>
          <p:nvPr>
            <p:ph type="ctrTitle"/>
          </p:nvPr>
        </p:nvSpPr>
        <p:spPr>
          <a:xfrm>
            <a:off x="570238" y="1467058"/>
            <a:ext cx="7921752" cy="783771"/>
          </a:xfrm>
        </p:spPr>
        <p:txBody>
          <a:bodyPr>
            <a:noAutofit/>
          </a:bodyPr>
          <a:lstStyle/>
          <a:p>
            <a:r>
              <a:rPr lang="es-CO" sz="2800" dirty="0"/>
              <a:t>Sistema Nacional de Ciencia Tecnología e Innovación - </a:t>
            </a:r>
            <a:r>
              <a:rPr lang="es-CO" sz="2800" dirty="0" err="1"/>
              <a:t>SNCTI</a:t>
            </a:r>
            <a:endParaRPr lang="es-ES" sz="2800" dirty="0"/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32643" y="2552282"/>
            <a:ext cx="4282556" cy="21718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76109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Resultado de imagen para colombi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6493" y="2090055"/>
            <a:ext cx="3486150" cy="381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ítulo 1"/>
          <p:cNvSpPr>
            <a:spLocks noGrp="1"/>
          </p:cNvSpPr>
          <p:nvPr>
            <p:ph type="ctrTitle"/>
          </p:nvPr>
        </p:nvSpPr>
        <p:spPr>
          <a:xfrm>
            <a:off x="570238" y="1467058"/>
            <a:ext cx="7921752" cy="783771"/>
          </a:xfrm>
        </p:spPr>
        <p:txBody>
          <a:bodyPr>
            <a:noAutofit/>
          </a:bodyPr>
          <a:lstStyle/>
          <a:p>
            <a:r>
              <a:rPr lang="es-CO" sz="2800" b="0" dirty="0"/>
              <a:t>RENATA - Red Nacional de Investigación y Educación de Colombia </a:t>
            </a:r>
            <a:endParaRPr lang="es-ES" sz="2800" dirty="0"/>
          </a:p>
        </p:txBody>
      </p:sp>
      <p:pic>
        <p:nvPicPr>
          <p:cNvPr id="3076" name="Picture 4" descr="Resultado de imagen para RENATA es la red nacional de investigación y educación de Colombia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8350" y="3331864"/>
            <a:ext cx="1876010" cy="9848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25287" y="2361363"/>
            <a:ext cx="3219849" cy="27012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579459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0360" y="2250829"/>
            <a:ext cx="4397359" cy="3426352"/>
          </a:xfrm>
          <a:prstGeom prst="rect">
            <a:avLst/>
          </a:prstGeom>
        </p:spPr>
      </p:pic>
      <p:sp>
        <p:nvSpPr>
          <p:cNvPr id="10" name="Título 1"/>
          <p:cNvSpPr>
            <a:spLocks noGrp="1"/>
          </p:cNvSpPr>
          <p:nvPr>
            <p:ph type="ctrTitle"/>
          </p:nvPr>
        </p:nvSpPr>
        <p:spPr>
          <a:xfrm>
            <a:off x="570238" y="1467058"/>
            <a:ext cx="7921752" cy="783771"/>
          </a:xfrm>
        </p:spPr>
        <p:txBody>
          <a:bodyPr>
            <a:noAutofit/>
          </a:bodyPr>
          <a:lstStyle/>
          <a:p>
            <a:r>
              <a:rPr lang="es-CO" sz="2800" b="0" dirty="0" err="1"/>
              <a:t>RedCLARA</a:t>
            </a:r>
            <a:r>
              <a:rPr lang="es-CO" sz="2800" b="0" dirty="0"/>
              <a:t>, Cooperación Latino Americana de Redes Avanzadas</a:t>
            </a:r>
            <a:endParaRPr lang="es-ES" sz="2800" dirty="0"/>
          </a:p>
        </p:txBody>
      </p:sp>
      <p:sp>
        <p:nvSpPr>
          <p:cNvPr id="3" name="Rectángulo 2"/>
          <p:cNvSpPr/>
          <p:nvPr/>
        </p:nvSpPr>
        <p:spPr>
          <a:xfrm>
            <a:off x="4838282" y="2250829"/>
            <a:ext cx="3984171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O" dirty="0">
                <a:solidFill>
                  <a:srgbClr val="666666"/>
                </a:solidFill>
                <a:latin typeface="PT Sans"/>
              </a:rPr>
              <a:t>interconexión regional y conexión al mundo a través de </a:t>
            </a:r>
          </a:p>
          <a:p>
            <a:r>
              <a:rPr lang="es-CO" dirty="0" err="1">
                <a:solidFill>
                  <a:srgbClr val="1070AD"/>
                </a:solidFill>
                <a:latin typeface="PT Sans"/>
                <a:hlinkClick r:id="rId4"/>
              </a:rPr>
              <a:t>GÉANT2</a:t>
            </a:r>
            <a:r>
              <a:rPr lang="es-CO" dirty="0">
                <a:solidFill>
                  <a:srgbClr val="666666"/>
                </a:solidFill>
                <a:latin typeface="PT Sans"/>
              </a:rPr>
              <a:t> (red avanzada paneuropea) </a:t>
            </a:r>
            <a:r>
              <a:rPr lang="es-CO" dirty="0" err="1">
                <a:solidFill>
                  <a:srgbClr val="1070AD"/>
                </a:solidFill>
                <a:latin typeface="PT Sans"/>
                <a:hlinkClick r:id="rId5"/>
              </a:rPr>
              <a:t>Internet2</a:t>
            </a:r>
            <a:r>
              <a:rPr lang="es-CO" dirty="0">
                <a:solidFill>
                  <a:srgbClr val="666666"/>
                </a:solidFill>
                <a:latin typeface="PT Sans"/>
              </a:rPr>
              <a:t> (Estados Unidos) </a:t>
            </a:r>
          </a:p>
          <a:p>
            <a:r>
              <a:rPr lang="es-CO" dirty="0">
                <a:solidFill>
                  <a:srgbClr val="666666"/>
                </a:solidFill>
                <a:latin typeface="PT Sans"/>
              </a:rPr>
              <a:t>Redes avanzadas de el Caribe (</a:t>
            </a:r>
            <a:r>
              <a:rPr lang="es-CO" dirty="0" err="1">
                <a:solidFill>
                  <a:srgbClr val="1070AD"/>
                </a:solidFill>
                <a:latin typeface="PT Sans"/>
                <a:hlinkClick r:id="rId6"/>
              </a:rPr>
              <a:t>C@ribnet</a:t>
            </a:r>
            <a:r>
              <a:rPr lang="es-CO" dirty="0">
                <a:solidFill>
                  <a:srgbClr val="666666"/>
                </a:solidFill>
                <a:latin typeface="PT Sans"/>
              </a:rPr>
              <a:t>)</a:t>
            </a:r>
          </a:p>
          <a:p>
            <a:r>
              <a:rPr lang="es-CO" dirty="0">
                <a:solidFill>
                  <a:srgbClr val="666666"/>
                </a:solidFill>
                <a:latin typeface="PT Sans"/>
              </a:rPr>
              <a:t>África (</a:t>
            </a:r>
            <a:r>
              <a:rPr lang="es-CO" dirty="0" err="1">
                <a:solidFill>
                  <a:srgbClr val="1070AD"/>
                </a:solidFill>
                <a:latin typeface="PT Sans"/>
                <a:hlinkClick r:id="rId7"/>
              </a:rPr>
              <a:t>UbuntuNet</a:t>
            </a:r>
            <a:r>
              <a:rPr lang="es-CO" dirty="0">
                <a:solidFill>
                  <a:srgbClr val="1070AD"/>
                </a:solidFill>
                <a:latin typeface="PT Sans"/>
                <a:hlinkClick r:id="rId7"/>
              </a:rPr>
              <a:t> Alliance</a:t>
            </a:r>
            <a:r>
              <a:rPr lang="es-CO" dirty="0">
                <a:solidFill>
                  <a:srgbClr val="666666"/>
                </a:solidFill>
                <a:latin typeface="PT Sans"/>
              </a:rPr>
              <a:t>)</a:t>
            </a:r>
          </a:p>
          <a:p>
            <a:r>
              <a:rPr lang="es-CO" dirty="0">
                <a:solidFill>
                  <a:srgbClr val="666666"/>
                </a:solidFill>
                <a:latin typeface="PT Sans"/>
              </a:rPr>
              <a:t>Asia (</a:t>
            </a:r>
            <a:r>
              <a:rPr lang="es-CO" dirty="0" err="1">
                <a:solidFill>
                  <a:srgbClr val="1070AD"/>
                </a:solidFill>
                <a:latin typeface="PT Sans"/>
                <a:hlinkClick r:id="rId8"/>
              </a:rPr>
              <a:t>APAN</a:t>
            </a:r>
            <a:r>
              <a:rPr lang="es-CO" dirty="0">
                <a:solidFill>
                  <a:srgbClr val="666666"/>
                </a:solidFill>
                <a:latin typeface="PT Sans"/>
              </a:rPr>
              <a:t>, </a:t>
            </a:r>
            <a:r>
              <a:rPr lang="es-CO" dirty="0" err="1">
                <a:solidFill>
                  <a:srgbClr val="1070AD"/>
                </a:solidFill>
                <a:latin typeface="PT Sans"/>
                <a:hlinkClick r:id="rId9"/>
              </a:rPr>
              <a:t>TEIN</a:t>
            </a:r>
            <a:r>
              <a:rPr lang="es-CO" dirty="0">
                <a:solidFill>
                  <a:srgbClr val="666666"/>
                </a:solidFill>
                <a:latin typeface="PT Sans"/>
              </a:rPr>
              <a:t>)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185669981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www.lareferencia.info/joomla/images/conceptnosotro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40353" y="1142946"/>
            <a:ext cx="3452917" cy="34529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Resultado de imagen para lareferencia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8808" y="2449230"/>
            <a:ext cx="5672468" cy="12106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0354182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63371" y="1623247"/>
            <a:ext cx="7921752" cy="923041"/>
          </a:xfrm>
        </p:spPr>
        <p:txBody>
          <a:bodyPr>
            <a:noAutofit/>
          </a:bodyPr>
          <a:lstStyle/>
          <a:p>
            <a:r>
              <a:rPr lang="es-CO" sz="6000" dirty="0"/>
              <a:t>WEB Y REPOSITORIOS</a:t>
            </a:r>
            <a:endParaRPr lang="es-ES" sz="6000" dirty="0"/>
          </a:p>
        </p:txBody>
      </p:sp>
      <p:pic>
        <p:nvPicPr>
          <p:cNvPr id="8194" name="Picture 2" descr="Resultado de imagen para iNTERNET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88856" y="2617249"/>
            <a:ext cx="3070783" cy="3105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69683699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636</TotalTime>
  <Words>915</Words>
  <Application>Microsoft Office PowerPoint</Application>
  <PresentationFormat>Presentación en pantalla (4:3)</PresentationFormat>
  <Paragraphs>109</Paragraphs>
  <Slides>29</Slides>
  <Notes>27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29</vt:i4>
      </vt:variant>
    </vt:vector>
  </HeadingPairs>
  <TitlesOfParts>
    <vt:vector size="33" baseType="lpstr">
      <vt:lpstr>Arial</vt:lpstr>
      <vt:lpstr>Calibri</vt:lpstr>
      <vt:lpstr>PT Sans</vt:lpstr>
      <vt:lpstr>Tema de Office</vt:lpstr>
      <vt:lpstr>Presentación de PowerPoint</vt:lpstr>
      <vt:lpstr>Repositorio institucional como estrategia de visibilidad en el modelo nacional CTI</vt:lpstr>
      <vt:lpstr>Redes de investigación, educación, ciencia y tecnología</vt:lpstr>
      <vt:lpstr>Somos parte de muchos sistemas</vt:lpstr>
      <vt:lpstr>Sistema Nacional de Ciencia Tecnología e Innovación - SNCTI</vt:lpstr>
      <vt:lpstr>RENATA - Red Nacional de Investigación y Educación de Colombia </vt:lpstr>
      <vt:lpstr>RedCLARA, Cooperación Latino Americana de Redes Avanzadas</vt:lpstr>
      <vt:lpstr>Presentación de PowerPoint</vt:lpstr>
      <vt:lpstr>WEB Y REPOSITORIOS</vt:lpstr>
      <vt:lpstr>Metadatos</vt:lpstr>
      <vt:lpstr>Presentación de PowerPoint</vt:lpstr>
      <vt:lpstr>Presentación de PowerPoint</vt:lpstr>
      <vt:lpstr>MITOS Y LEYENDAS</vt:lpstr>
      <vt:lpstr>MITOS Y LEYENDAS</vt:lpstr>
      <vt:lpstr>MITOS Y LEYENDAS</vt:lpstr>
      <vt:lpstr>MITOS Y LEYENDAS</vt:lpstr>
      <vt:lpstr>Impacto del uso</vt:lpstr>
      <vt:lpstr>Nuestro Repositorio institucional</vt:lpstr>
      <vt:lpstr>Nuestro Repositorio institucional</vt:lpstr>
      <vt:lpstr>Nuestro Repositorio institucional</vt:lpstr>
      <vt:lpstr>Nuestro Repositorio institucional</vt:lpstr>
      <vt:lpstr>Nuestro Repositorio institucional</vt:lpstr>
      <vt:lpstr>Nuestro Repositorio institucional</vt:lpstr>
      <vt:lpstr>Nuestro Repositorio institucional</vt:lpstr>
      <vt:lpstr>Nuestro Repositorio institucional</vt:lpstr>
      <vt:lpstr>Identificar único de autor</vt:lpstr>
      <vt:lpstr>Problema de normalización</vt:lpstr>
      <vt:lpstr>Identificador único</vt:lpstr>
      <vt:lpstr>Bibliografía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Comunicaciones</dc:creator>
  <cp:lastModifiedBy>Docentes Unidad de Investigación</cp:lastModifiedBy>
  <cp:revision>51</cp:revision>
  <dcterms:created xsi:type="dcterms:W3CDTF">2016-03-28T17:24:36Z</dcterms:created>
  <dcterms:modified xsi:type="dcterms:W3CDTF">2018-02-12T13:18:41Z</dcterms:modified>
</cp:coreProperties>
</file>