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sldIdLst>
    <p:sldId id="261" r:id="rId2"/>
    <p:sldId id="256" r:id="rId3"/>
    <p:sldId id="278" r:id="rId4"/>
    <p:sldId id="268" r:id="rId5"/>
    <p:sldId id="269" r:id="rId6"/>
    <p:sldId id="277" r:id="rId7"/>
    <p:sldId id="279" r:id="rId8"/>
    <p:sldId id="280" r:id="rId9"/>
    <p:sldId id="271" r:id="rId10"/>
    <p:sldId id="270" r:id="rId11"/>
    <p:sldId id="281" r:id="rId12"/>
    <p:sldId id="285" r:id="rId13"/>
    <p:sldId id="287" r:id="rId14"/>
    <p:sldId id="284" r:id="rId15"/>
    <p:sldId id="289" r:id="rId16"/>
    <p:sldId id="288" r:id="rId17"/>
    <p:sldId id="272" r:id="rId18"/>
    <p:sldId id="290" r:id="rId19"/>
    <p:sldId id="291" r:id="rId20"/>
    <p:sldId id="292" r:id="rId21"/>
    <p:sldId id="299" r:id="rId22"/>
    <p:sldId id="300" r:id="rId23"/>
    <p:sldId id="293" r:id="rId24"/>
    <p:sldId id="294" r:id="rId25"/>
    <p:sldId id="295" r:id="rId26"/>
    <p:sldId id="296" r:id="rId27"/>
    <p:sldId id="297" r:id="rId28"/>
    <p:sldId id="298" r:id="rId29"/>
    <p:sldId id="301" r:id="rId30"/>
  </p:sldIdLst>
  <p:sldSz cx="9144000" cy="6858000" type="screen4x3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838" autoAdjust="0"/>
  </p:normalViewPr>
  <p:slideViewPr>
    <p:cSldViewPr snapToGrid="0" snapToObjects="1">
      <p:cViewPr varScale="1">
        <p:scale>
          <a:sx n="39" d="100"/>
          <a:sy n="39" d="100"/>
        </p:scale>
        <p:origin x="141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A5B806-6570-4A75-8814-8141BD022104}" type="datetimeFigureOut">
              <a:rPr lang="es-CO" smtClean="0"/>
              <a:t>12/02/2018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AD285A-8707-4C65-8038-5644DED6591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22938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Materiales: $ 4 ́000.000 Movilidad: $ 2 ́000.000 Publicaciones: $1’600.000 Total: $ 7’600.000</a:t>
            </a:r>
            <a:endParaRPr lang="es-CO" dirty="0"/>
          </a:p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D285A-8707-4C65-8038-5644DED65917}" type="slidenum">
              <a:rPr lang="es-CO" smtClean="0"/>
              <a:t>2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039601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Materiales: $ 4 ́000.000 Movilidad: $ 2 ́000.000 Publicaciones: $1’600.000 Total: $ 7’600.000</a:t>
            </a:r>
            <a:endParaRPr lang="es-CO" dirty="0"/>
          </a:p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D285A-8707-4C65-8038-5644DED65917}" type="slidenum">
              <a:rPr lang="es-CO" smtClean="0"/>
              <a:t>11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186349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Materiales: $ 4 ́000.000 Movilidad: $ 2 ́000.000 Publicaciones: $1’600.000 Total: $ 7’600.000</a:t>
            </a:r>
            <a:endParaRPr lang="es-CO" dirty="0"/>
          </a:p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D285A-8707-4C65-8038-5644DED65917}" type="slidenum">
              <a:rPr lang="es-CO" smtClean="0"/>
              <a:t>12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97202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Materiales: $ 4 ́000.000 Movilidad: $ 2 ́000.000 Publicaciones: $1’600.000 Total: $ 7’600.000</a:t>
            </a:r>
            <a:endParaRPr lang="es-CO" dirty="0"/>
          </a:p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D285A-8707-4C65-8038-5644DED65917}" type="slidenum">
              <a:rPr lang="es-CO" smtClean="0"/>
              <a:t>13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012310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Materiales: $ 4 ́000.000 Movilidad: $ 2 ́000.000 Publicaciones: $1’600.000 Total: $ 7’600.000</a:t>
            </a:r>
            <a:endParaRPr lang="es-CO" dirty="0"/>
          </a:p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D285A-8707-4C65-8038-5644DED65917}" type="slidenum">
              <a:rPr lang="es-CO" smtClean="0"/>
              <a:t>14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797260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Materiales: $ 4 ́000.000 Movilidad: $ 2 ́000.000 Publicaciones: $1’600.000 Total: $ 7’600.000</a:t>
            </a:r>
            <a:endParaRPr lang="es-CO" dirty="0"/>
          </a:p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D285A-8707-4C65-8038-5644DED65917}" type="slidenum">
              <a:rPr lang="es-CO" smtClean="0"/>
              <a:t>15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196451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Materiales: $ 4 ́000.000 Movilidad: $ 2 ́000.000 Publicaciones: $1’600.000 Total: $ 7’600.000</a:t>
            </a:r>
            <a:endParaRPr lang="es-CO" dirty="0"/>
          </a:p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D285A-8707-4C65-8038-5644DED65917}" type="slidenum">
              <a:rPr lang="es-CO" smtClean="0"/>
              <a:t>16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44771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Materiales: $ 4 ́000.000 Movilidad: $ 2 ́000.000 Publicaciones: $1’600.000 Total: $ 7’600.000</a:t>
            </a:r>
            <a:endParaRPr lang="es-CO" dirty="0"/>
          </a:p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D285A-8707-4C65-8038-5644DED65917}" type="slidenum">
              <a:rPr lang="es-CO" smtClean="0"/>
              <a:t>17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230023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Materiales: $ 4 ́000.000 Movilidad: $ 2 ́000.000 Publicaciones: $1’600.000 Total: $ 7’600.000</a:t>
            </a:r>
            <a:endParaRPr lang="es-CO" dirty="0"/>
          </a:p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D285A-8707-4C65-8038-5644DED65917}" type="slidenum">
              <a:rPr lang="es-CO" smtClean="0"/>
              <a:t>18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90529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Materiales: $ 4 ́000.000 Movilidad: $ 2 ́000.000 Publicaciones: $1’600.000 Total: $ 7’600.000</a:t>
            </a:r>
            <a:endParaRPr lang="es-CO" dirty="0"/>
          </a:p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D285A-8707-4C65-8038-5644DED65917}" type="slidenum">
              <a:rPr lang="es-CO" smtClean="0"/>
              <a:t>19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71535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Materiales: $ 4 ́000.000 Movilidad: $ 2 ́000.000 Publicaciones: $1’600.000 Total: $ 7’600.000</a:t>
            </a:r>
            <a:endParaRPr lang="es-CO" dirty="0"/>
          </a:p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D285A-8707-4C65-8038-5644DED65917}" type="slidenum">
              <a:rPr lang="es-CO" smtClean="0"/>
              <a:t>20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660912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Materiales: $ 4 ́000.000 Movilidad: $ 2 ́000.000 Publicaciones: $1’600.000 Total: $ 7’600.000</a:t>
            </a:r>
            <a:endParaRPr lang="es-CO" dirty="0"/>
          </a:p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D285A-8707-4C65-8038-5644DED65917}" type="slidenum">
              <a:rPr lang="es-CO" smtClean="0"/>
              <a:t>3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994421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Materiales: $ 4 ́000.000 Movilidad: $ 2 ́000.000 Publicaciones: $1’600.000 Total: $ 7’600.000</a:t>
            </a:r>
            <a:endParaRPr lang="es-CO" dirty="0"/>
          </a:p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D285A-8707-4C65-8038-5644DED65917}" type="slidenum">
              <a:rPr lang="es-CO" smtClean="0"/>
              <a:t>21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2302032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Materiales: $ 4 ́000.000 Movilidad: $ 2 ́000.000 Publicaciones: $1’600.000 Total: $ 7’600.000</a:t>
            </a:r>
            <a:endParaRPr lang="es-CO" dirty="0"/>
          </a:p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D285A-8707-4C65-8038-5644DED65917}" type="slidenum">
              <a:rPr lang="es-CO" smtClean="0"/>
              <a:t>22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8064345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Materiales: $ 4 ́000.000 Movilidad: $ 2 ́000.000 Publicaciones: $1’600.000 Total: $ 7’600.000</a:t>
            </a:r>
            <a:endParaRPr lang="es-CO" dirty="0"/>
          </a:p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D285A-8707-4C65-8038-5644DED65917}" type="slidenum">
              <a:rPr lang="es-CO" smtClean="0"/>
              <a:t>23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4709235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Materiales: $ 4 ́000.000 Movilidad: $ 2 ́000.000 Publicaciones: $1’600.000 Total: $ 7’600.000</a:t>
            </a:r>
            <a:endParaRPr lang="es-CO" dirty="0"/>
          </a:p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D285A-8707-4C65-8038-5644DED65917}" type="slidenum">
              <a:rPr lang="es-CO" smtClean="0"/>
              <a:t>24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3892655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Materiales: $ 4 ́000.000 Movilidad: $ 2 ́000.000 Publicaciones: $1’600.000 Total: $ 7’600.000</a:t>
            </a:r>
            <a:endParaRPr lang="es-CO" dirty="0"/>
          </a:p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D285A-8707-4C65-8038-5644DED65917}" type="slidenum">
              <a:rPr lang="es-CO" smtClean="0"/>
              <a:t>25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3330531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Materiales: $ 4 ́000.000 Movilidad: $ 2 ́000.000 Publicaciones: $1’600.000 Total: $ 7’600.000</a:t>
            </a:r>
            <a:endParaRPr lang="es-CO" dirty="0"/>
          </a:p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D285A-8707-4C65-8038-5644DED65917}" type="slidenum">
              <a:rPr lang="es-CO" smtClean="0"/>
              <a:t>26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7783600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Materiales: $ 4 ́000.000 Movilidad: $ 2 ́000.000 Publicaciones: $1’600.000 Total: $ 7’600.000</a:t>
            </a:r>
            <a:endParaRPr lang="es-CO" dirty="0"/>
          </a:p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D285A-8707-4C65-8038-5644DED65917}" type="slidenum">
              <a:rPr lang="es-CO" smtClean="0"/>
              <a:t>27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2803972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Materiales: $ 4 ́000.000 Movilidad: $ 2 ́000.000 Publicaciones: $1’600.000 Total: $ 7’600.000</a:t>
            </a:r>
            <a:endParaRPr lang="es-CO" dirty="0"/>
          </a:p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D285A-8707-4C65-8038-5644DED65917}" type="slidenum">
              <a:rPr lang="es-CO" smtClean="0"/>
              <a:t>28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251017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Materiales: $ 4 ́000.000 Movilidad: $ 2 ́000.000 Publicaciones: $1’600.000 Total: $ 7’600.000</a:t>
            </a:r>
            <a:endParaRPr lang="es-CO" dirty="0"/>
          </a:p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D285A-8707-4C65-8038-5644DED65917}" type="slidenum">
              <a:rPr lang="es-CO" smtClean="0"/>
              <a:t>4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054587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Materiales: $ 4 ́000.000 Movilidad: $ 2 ́000.000 Publicaciones: $1’600.000 Total: $ 7’600.000</a:t>
            </a:r>
            <a:endParaRPr lang="es-CO" dirty="0"/>
          </a:p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D285A-8707-4C65-8038-5644DED65917}" type="slidenum">
              <a:rPr lang="es-CO" smtClean="0"/>
              <a:t>5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4337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Materiales: $ 4 ́000.000 Movilidad: $ 2 ́000.000 Publicaciones: $1’600.000 Total: $ 7’600.000</a:t>
            </a:r>
            <a:endParaRPr lang="es-CO" dirty="0"/>
          </a:p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D285A-8707-4C65-8038-5644DED65917}" type="slidenum">
              <a:rPr lang="es-CO" smtClean="0"/>
              <a:t>6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333698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Materiales: $ 4 ́000.000 Movilidad: $ 2 ́000.000 Publicaciones: $1’600.000 Total: $ 7’600.000</a:t>
            </a:r>
            <a:endParaRPr lang="es-CO" dirty="0"/>
          </a:p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D285A-8707-4C65-8038-5644DED65917}" type="slidenum">
              <a:rPr lang="es-CO" smtClean="0"/>
              <a:t>7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503832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Materiales: $ 4 ́000.000 Movilidad: $ 2 ́000.000 Publicaciones: $1’600.000 Total: $ 7’600.000</a:t>
            </a:r>
            <a:endParaRPr lang="es-CO" dirty="0"/>
          </a:p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D285A-8707-4C65-8038-5644DED65917}" type="slidenum">
              <a:rPr lang="es-CO" smtClean="0"/>
              <a:t>8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083775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Materiales: $ 4 ́000.000 Movilidad: $ 2 ́000.000 Publicaciones: $1’600.000 Total: $ 7’600.000</a:t>
            </a:r>
            <a:endParaRPr lang="es-CO" dirty="0"/>
          </a:p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D285A-8707-4C65-8038-5644DED65917}" type="slidenum">
              <a:rPr lang="es-CO" smtClean="0"/>
              <a:t>9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743559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Materiales: $ 4 ́000.000 Movilidad: $ 2 ́000.000 Publicaciones: $1’600.000 Total: $ 7’600.000</a:t>
            </a:r>
            <a:endParaRPr lang="es-CO" dirty="0"/>
          </a:p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D285A-8707-4C65-8038-5644DED65917}" type="slidenum">
              <a:rPr lang="es-CO" smtClean="0"/>
              <a:t>10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003440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7C1D-160E-8A43-8FDF-FD447521907B}" type="datetimeFigureOut">
              <a:rPr lang="es-ES" smtClean="0"/>
              <a:t>12/02/2018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91480-B185-EB4D-A9D7-672A29DF19F2}" type="slidenum">
              <a:rPr lang="es-ES" smtClean="0"/>
              <a:t>‹Nº›</a:t>
            </a:fld>
            <a:endParaRPr lang="es-ES"/>
          </a:p>
        </p:txBody>
      </p:sp>
      <p:pic>
        <p:nvPicPr>
          <p:cNvPr id="8" name="Imagen 7" descr="PROPUESTA 3_ PPT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37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763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PROPUESTA 3_ PPT-05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4" y="47385"/>
            <a:ext cx="9144000" cy="6840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91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2197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  <a:endParaRPr lang="es-ES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604434"/>
            <a:ext cx="3008313" cy="38883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41948371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PROPUESTA 3_ PPT-04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749"/>
            <a:ext cx="9144000" cy="6858000"/>
          </a:xfrm>
          <a:prstGeom prst="rect">
            <a:avLst/>
          </a:prstGeom>
        </p:spPr>
      </p:pic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 rot="16200000">
            <a:off x="1238659" y="-28457"/>
            <a:ext cx="2057400" cy="3614448"/>
          </a:xfrm>
        </p:spPr>
        <p:txBody>
          <a:bodyPr vert="eaVert"/>
          <a:lstStyle>
            <a:lvl1pPr>
              <a:defRPr b="1">
                <a:solidFill>
                  <a:srgbClr val="404040"/>
                </a:solidFill>
              </a:defRPr>
            </a:lvl1pPr>
          </a:lstStyle>
          <a:p>
            <a:r>
              <a:rPr lang="es-ES_tradnl" dirty="0"/>
              <a:t>Clic para editar título</a:t>
            </a:r>
            <a:endParaRPr lang="es-ES" dirty="0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 rot="16200000">
            <a:off x="3816614" y="1136384"/>
            <a:ext cx="5102649" cy="4121043"/>
          </a:xfrm>
        </p:spPr>
        <p:txBody>
          <a:bodyPr vert="eaVert"/>
          <a:lstStyle>
            <a:lvl1pPr>
              <a:defRPr sz="2400"/>
            </a:lvl1pPr>
            <a:lvl2pPr>
              <a:defRPr sz="2400"/>
            </a:lvl2pPr>
          </a:lstStyle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  <a:endParaRPr lang="es-ES" dirty="0"/>
          </a:p>
        </p:txBody>
      </p:sp>
      <p:sp>
        <p:nvSpPr>
          <p:cNvPr id="9" name="Marcador de posición de imagen 2"/>
          <p:cNvSpPr>
            <a:spLocks noGrp="1"/>
          </p:cNvSpPr>
          <p:nvPr>
            <p:ph type="pic" idx="10"/>
          </p:nvPr>
        </p:nvSpPr>
        <p:spPr>
          <a:xfrm>
            <a:off x="460134" y="2995082"/>
            <a:ext cx="3614450" cy="275314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07518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86884" y="1865842"/>
            <a:ext cx="7772400" cy="1470025"/>
          </a:xfrm>
        </p:spPr>
        <p:txBody>
          <a:bodyPr/>
          <a:lstStyle>
            <a:lvl1pPr>
              <a:defRPr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91548" y="3636793"/>
            <a:ext cx="6400800" cy="127846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/>
              <a:t>Haga clic para modificar el estilo de subtítulo del patrón</a:t>
            </a:r>
            <a:endParaRPr lang="es-ES" dirty="0"/>
          </a:p>
        </p:txBody>
      </p:sp>
      <p:pic>
        <p:nvPicPr>
          <p:cNvPr id="5" name="Imagen 4" descr="PROPUESTA 3_ PPT-0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739"/>
            <a:ext cx="9144000" cy="6840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8815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PROPUESTA 3_ PPT-04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534"/>
            <a:ext cx="9144000" cy="6840215"/>
          </a:xfrm>
          <a:prstGeom prst="rect">
            <a:avLst/>
          </a:prstGeom>
        </p:spPr>
      </p:pic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95935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dirty="0"/>
              <a:t>Clic para editar título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54001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812785"/>
            <a:ext cx="7772400" cy="218254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1104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404040"/>
                </a:solidFill>
              </a:defRPr>
            </a:lvl1pPr>
          </a:lstStyle>
          <a:p>
            <a:r>
              <a:rPr lang="es-ES_tradnl" dirty="0"/>
              <a:t>Clic para editar título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41591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PROPUESTA 3_ PPT-05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4" y="47385"/>
            <a:ext cx="9144000" cy="6840215"/>
          </a:xfrm>
          <a:prstGeom prst="rect">
            <a:avLst/>
          </a:prstGeom>
        </p:spPr>
      </p:pic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39772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404040"/>
                </a:solidFill>
              </a:defRPr>
            </a:lvl1pPr>
          </a:lstStyle>
          <a:p>
            <a:r>
              <a:rPr lang="es-ES_tradnl" dirty="0"/>
              <a:t>Clic para editar título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39772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08015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ROPUESTA 3_ PPT-04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954"/>
            <a:ext cx="9162956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2171700"/>
            <a:ext cx="8229600" cy="3395133"/>
          </a:xfrm>
        </p:spPr>
        <p:txBody>
          <a:bodyPr/>
          <a:lstStyle>
            <a:lvl1pPr>
              <a:defRPr sz="2000"/>
            </a:lvl1pPr>
            <a:lvl2pPr>
              <a:defRPr sz="2400"/>
            </a:lvl2pPr>
            <a:lvl3pPr>
              <a:defRPr sz="2000"/>
            </a:lvl3pPr>
          </a:lstStyle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  <a:endParaRPr lang="es-E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846138"/>
            <a:ext cx="8229600" cy="1143000"/>
          </a:xfrm>
        </p:spPr>
        <p:txBody>
          <a:bodyPr/>
          <a:lstStyle>
            <a:lvl1pPr>
              <a:defRPr b="1">
                <a:solidFill>
                  <a:srgbClr val="404040"/>
                </a:solidFill>
              </a:defRPr>
            </a:lvl1pPr>
          </a:lstStyle>
          <a:p>
            <a:r>
              <a:rPr lang="es-ES_tradnl" dirty="0"/>
              <a:t>Clic para editar título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56677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404040"/>
                </a:solidFill>
              </a:defRPr>
            </a:lvl1pPr>
          </a:lstStyle>
          <a:p>
            <a:r>
              <a:rPr lang="es-ES_tradnl" dirty="0"/>
              <a:t>Clic para editar título</a:t>
            </a:r>
            <a:endParaRPr lang="es-ES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rgbClr val="40404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36020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  <a:endParaRPr lang="es-ES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rgbClr val="40404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36020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26884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ROPUESTA 3_ PPT-04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534"/>
            <a:ext cx="9144000" cy="684021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645054"/>
            <a:ext cx="8229600" cy="1143000"/>
          </a:xfrm>
        </p:spPr>
        <p:txBody>
          <a:bodyPr/>
          <a:lstStyle>
            <a:lvl1pPr>
              <a:defRPr b="1">
                <a:solidFill>
                  <a:srgbClr val="404040"/>
                </a:solidFill>
              </a:defRPr>
            </a:lvl1pPr>
          </a:lstStyle>
          <a:p>
            <a:r>
              <a:rPr lang="es-ES_tradnl" dirty="0"/>
              <a:t>Clic para editar título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85148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contenido 2"/>
          <p:cNvSpPr>
            <a:spLocks noGrp="1"/>
          </p:cNvSpPr>
          <p:nvPr>
            <p:ph idx="1"/>
          </p:nvPr>
        </p:nvSpPr>
        <p:spPr>
          <a:xfrm>
            <a:off x="457199" y="1847851"/>
            <a:ext cx="8229601" cy="365548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  <a:endParaRPr lang="es-E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65138"/>
            <a:ext cx="8229600" cy="1143000"/>
          </a:xfrm>
        </p:spPr>
        <p:txBody>
          <a:bodyPr/>
          <a:lstStyle>
            <a:lvl1pPr>
              <a:defRPr b="1">
                <a:solidFill>
                  <a:srgbClr val="404040"/>
                </a:solidFill>
              </a:defRPr>
            </a:lvl1pPr>
          </a:lstStyle>
          <a:p>
            <a:r>
              <a:rPr lang="es-ES_tradnl" dirty="0"/>
              <a:t>Clic para editar título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77993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47C1D-160E-8A43-8FDF-FD447521907B}" type="datetimeFigureOut">
              <a:rPr lang="es-ES" smtClean="0"/>
              <a:t>12/02/2018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A91480-B185-EB4D-A9D7-672A29DF19F2}" type="slidenum">
              <a:rPr lang="es-ES" smtClean="0"/>
              <a:t>‹Nº›</a:t>
            </a:fld>
            <a:endParaRPr lang="es-ES"/>
          </a:p>
        </p:txBody>
      </p:sp>
      <p:pic>
        <p:nvPicPr>
          <p:cNvPr id="9" name="Imagen 8" descr="PROPUESTA 3_ PPT-03.jp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951"/>
            <a:ext cx="9144000" cy="6840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46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7" r:id="rId3"/>
    <p:sldLayoutId id="2147483651" r:id="rId4"/>
    <p:sldLayoutId id="2147483652" r:id="rId5"/>
    <p:sldLayoutId id="2147483650" r:id="rId6"/>
    <p:sldLayoutId id="2147483653" r:id="rId7"/>
    <p:sldLayoutId id="2147483654" r:id="rId8"/>
    <p:sldLayoutId id="2147483658" r:id="rId9"/>
    <p:sldLayoutId id="2147483655" r:id="rId10"/>
    <p:sldLayoutId id="2147483656" r:id="rId11"/>
    <p:sldLayoutId id="2147483659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openaccess.mpg.de/Berlin-Declaration" TargetMode="External"/><Relationship Id="rId5" Type="http://schemas.openxmlformats.org/officeDocument/2006/relationships/hyperlink" Target="http://ictlogy.net/articles/bethesda_ca.html" TargetMode="External"/><Relationship Id="rId4" Type="http://schemas.openxmlformats.org/officeDocument/2006/relationships/hyperlink" Target="http://www.budapestopenaccessinitiative.org/read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://eprints.rclis.org/24678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apan.net/" TargetMode="External"/><Relationship Id="rId3" Type="http://schemas.openxmlformats.org/officeDocument/2006/relationships/image" Target="../media/image13.png"/><Relationship Id="rId7" Type="http://schemas.openxmlformats.org/officeDocument/2006/relationships/hyperlink" Target="http://www.ubuntunet.net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kln.org/home/content/cribnet" TargetMode="External"/><Relationship Id="rId5" Type="http://schemas.openxmlformats.org/officeDocument/2006/relationships/hyperlink" Target="http://www.internet2.edu/" TargetMode="External"/><Relationship Id="rId4" Type="http://schemas.openxmlformats.org/officeDocument/2006/relationships/hyperlink" Target="http://www.geant.net/" TargetMode="External"/><Relationship Id="rId9" Type="http://schemas.openxmlformats.org/officeDocument/2006/relationships/hyperlink" Target="http://www.tein3.net/Pages/home.aspx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9448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847" y="2019718"/>
            <a:ext cx="5042404" cy="3260956"/>
          </a:xfrm>
          <a:prstGeom prst="rect">
            <a:avLst/>
          </a:prstGeom>
        </p:spPr>
      </p:pic>
      <p:sp>
        <p:nvSpPr>
          <p:cNvPr id="11" name="Título 1"/>
          <p:cNvSpPr>
            <a:spLocks noGrp="1"/>
          </p:cNvSpPr>
          <p:nvPr>
            <p:ph type="ctrTitle"/>
          </p:nvPr>
        </p:nvSpPr>
        <p:spPr>
          <a:xfrm>
            <a:off x="663371" y="1422280"/>
            <a:ext cx="7921752" cy="923041"/>
          </a:xfrm>
        </p:spPr>
        <p:txBody>
          <a:bodyPr>
            <a:noAutofit/>
          </a:bodyPr>
          <a:lstStyle/>
          <a:p>
            <a:r>
              <a:rPr lang="es-CO" sz="6000" dirty="0"/>
              <a:t>Metadatos</a:t>
            </a:r>
            <a:endParaRPr lang="es-ES" sz="6000" dirty="0"/>
          </a:p>
        </p:txBody>
      </p:sp>
      <p:pic>
        <p:nvPicPr>
          <p:cNvPr id="12" name="Picture 2" descr="Resultado de imagen para increasing social connectivity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2" t="10181" r="3535" b="11704"/>
          <a:stretch/>
        </p:blipFill>
        <p:spPr bwMode="auto">
          <a:xfrm>
            <a:off x="5363482" y="2461846"/>
            <a:ext cx="3639842" cy="2331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43182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38071" y="1573631"/>
            <a:ext cx="345160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dirty="0">
                <a:latin typeface="Arial" panose="020B0604020202020204" pitchFamily="34" charset="0"/>
              </a:rPr>
              <a:t>Los metadatos son datos altamente estructurados que describen información, describen el contenido, la calidad, la condición y otras características de los datos. </a:t>
            </a:r>
          </a:p>
          <a:p>
            <a:r>
              <a:rPr lang="es-CO" dirty="0">
                <a:latin typeface="Arial" panose="020B0604020202020204" pitchFamily="34" charset="0"/>
              </a:rPr>
              <a:t>Es "Información sobre información" o "datos sobre los datos". (UN, 2014)</a:t>
            </a:r>
          </a:p>
          <a:p>
            <a:endParaRPr lang="es-CO" dirty="0"/>
          </a:p>
        </p:txBody>
      </p:sp>
      <p:pic>
        <p:nvPicPr>
          <p:cNvPr id="9218" name="Picture 2" descr="Resultado de imagen para tesi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1709" y="1410680"/>
            <a:ext cx="3121095" cy="3025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02484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Resultado de image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741" y="2843306"/>
            <a:ext cx="1265159" cy="1976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11"/>
          <p:cNvSpPr>
            <a:spLocks noChangeArrowheads="1"/>
          </p:cNvSpPr>
          <p:nvPr/>
        </p:nvSpPr>
        <p:spPr bwMode="auto">
          <a:xfrm>
            <a:off x="2019300" y="1357731"/>
            <a:ext cx="6931929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600" b="1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Las tres B representan las ciudades de Budapest, </a:t>
            </a:r>
            <a:r>
              <a:rPr kumimoji="0" lang="es-CO" altLang="es-CO" sz="1600" b="1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Bethesda</a:t>
            </a:r>
            <a:r>
              <a:rPr kumimoji="0" lang="es-CO" altLang="es-CO" sz="1600" b="1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 y Berlín</a:t>
            </a:r>
          </a:p>
        </p:txBody>
      </p:sp>
      <p:sp>
        <p:nvSpPr>
          <p:cNvPr id="6" name="Rectángulo 5"/>
          <p:cNvSpPr/>
          <p:nvPr/>
        </p:nvSpPr>
        <p:spPr>
          <a:xfrm>
            <a:off x="431800" y="1703326"/>
            <a:ext cx="82423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CO" altLang="es-CO" sz="14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Iniciativa de Budapest para el acceso abierto</a:t>
            </a:r>
            <a:r>
              <a:rPr lang="es-CO" altLang="es-CO" sz="1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171450" lvl="0" indent="-1714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CO" altLang="es-CO" sz="1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s-CO" altLang="es-CO" sz="1400" i="1" dirty="0" err="1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Declaració</a:t>
            </a:r>
            <a:r>
              <a:rPr lang="es-CO" altLang="es-CO" sz="1400" i="1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 de </a:t>
            </a:r>
            <a:r>
              <a:rPr lang="es-CO" altLang="es-CO" sz="1400" i="1" dirty="0" err="1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Bethesda</a:t>
            </a:r>
            <a:r>
              <a:rPr lang="es-CO" altLang="es-CO" sz="1400" i="1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 sobre la </a:t>
            </a:r>
            <a:r>
              <a:rPr lang="es-CO" altLang="es-CO" sz="1400" i="1" dirty="0" err="1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publicació</a:t>
            </a:r>
            <a:r>
              <a:rPr lang="es-CO" altLang="es-CO" sz="1400" i="1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 en </a:t>
            </a:r>
            <a:r>
              <a:rPr lang="es-CO" altLang="es-CO" sz="1400" i="1" dirty="0" err="1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accés</a:t>
            </a:r>
            <a:r>
              <a:rPr lang="es-CO" altLang="es-CO" sz="1400" i="1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 </a:t>
            </a:r>
            <a:r>
              <a:rPr lang="es-CO" altLang="es-CO" sz="1400" i="1" dirty="0" err="1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obert</a:t>
            </a:r>
            <a:endParaRPr lang="es-CO" altLang="es-CO" sz="1400" dirty="0"/>
          </a:p>
          <a:p>
            <a:pPr marL="171450" lvl="0" indent="-1714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CO" altLang="es-CO" sz="1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s-CO" altLang="es-CO" sz="1400" i="1" dirty="0" err="1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Declaració</a:t>
            </a:r>
            <a:r>
              <a:rPr lang="es-CO" altLang="es-CO" sz="1400" i="1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 de Berlín sobre </a:t>
            </a:r>
            <a:r>
              <a:rPr lang="es-CO" altLang="es-CO" sz="1400" i="1" dirty="0" err="1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l'accés</a:t>
            </a:r>
            <a:r>
              <a:rPr lang="es-CO" altLang="es-CO" sz="1400" i="1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 </a:t>
            </a:r>
            <a:r>
              <a:rPr lang="es-CO" altLang="es-CO" sz="1400" i="1" dirty="0" err="1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obert</a:t>
            </a:r>
            <a:r>
              <a:rPr lang="es-CO" altLang="es-CO" sz="1400" i="1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 al </a:t>
            </a:r>
            <a:r>
              <a:rPr lang="es-CO" altLang="es-CO" sz="1400" i="1" dirty="0" err="1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coneixement</a:t>
            </a:r>
            <a:r>
              <a:rPr lang="es-CO" altLang="es-CO" sz="1400" i="1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 en </a:t>
            </a:r>
            <a:r>
              <a:rPr lang="es-CO" altLang="es-CO" sz="1400" i="1" dirty="0" err="1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ciències</a:t>
            </a:r>
            <a:r>
              <a:rPr lang="es-CO" altLang="es-CO" sz="1400" i="1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 i </a:t>
            </a:r>
            <a:r>
              <a:rPr lang="es-CO" altLang="es-CO" sz="1400" i="1" dirty="0" err="1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humanitats</a:t>
            </a:r>
            <a:r>
              <a:rPr lang="es-CO" altLang="es-CO" sz="1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55900" y="2524105"/>
            <a:ext cx="4102099" cy="2806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1750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19912" y="1289005"/>
            <a:ext cx="7921752" cy="923041"/>
          </a:xfrm>
        </p:spPr>
        <p:txBody>
          <a:bodyPr>
            <a:noAutofit/>
          </a:bodyPr>
          <a:lstStyle/>
          <a:p>
            <a:r>
              <a:rPr lang="es-CO" sz="3200" dirty="0"/>
              <a:t>MITOS Y LEYENDAS</a:t>
            </a:r>
            <a:endParaRPr lang="es-ES" sz="3200" dirty="0"/>
          </a:p>
        </p:txBody>
      </p:sp>
      <p:sp>
        <p:nvSpPr>
          <p:cNvPr id="8" name="Rectángulo 7"/>
          <p:cNvSpPr/>
          <p:nvPr/>
        </p:nvSpPr>
        <p:spPr>
          <a:xfrm>
            <a:off x="439582" y="2124196"/>
            <a:ext cx="850592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400" dirty="0">
                <a:latin typeface="Arial" panose="020B0604020202020204" pitchFamily="34" charset="0"/>
              </a:rPr>
              <a:t>Si está en el repositorio la revista no me deja publicar</a:t>
            </a:r>
          </a:p>
          <a:p>
            <a:endParaRPr lang="es-CO" dirty="0">
              <a:latin typeface="Arial" panose="020B0604020202020204" pitchFamily="34" charset="0"/>
            </a:endParaRPr>
          </a:p>
          <a:p>
            <a:endParaRPr lang="es-CO" dirty="0"/>
          </a:p>
        </p:txBody>
      </p:sp>
      <p:sp>
        <p:nvSpPr>
          <p:cNvPr id="10" name="Rectángulo 9"/>
          <p:cNvSpPr/>
          <p:nvPr/>
        </p:nvSpPr>
        <p:spPr>
          <a:xfrm>
            <a:off x="1270001" y="3143798"/>
            <a:ext cx="533684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9600" b="1" dirty="0">
                <a:solidFill>
                  <a:srgbClr val="FF0000"/>
                </a:solidFill>
                <a:latin typeface="Arial" panose="020B0604020202020204" pitchFamily="34" charset="0"/>
              </a:rPr>
              <a:t>FALSO</a:t>
            </a:r>
          </a:p>
          <a:p>
            <a:endParaRPr lang="es-CO" dirty="0">
              <a:latin typeface="Arial" panose="020B0604020202020204" pitchFamily="34" charset="0"/>
            </a:endParaRP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3952096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19912" y="1289005"/>
            <a:ext cx="7921752" cy="923041"/>
          </a:xfrm>
        </p:spPr>
        <p:txBody>
          <a:bodyPr>
            <a:noAutofit/>
          </a:bodyPr>
          <a:lstStyle/>
          <a:p>
            <a:r>
              <a:rPr lang="es-CO" sz="3200" dirty="0"/>
              <a:t>MITOS Y LEYENDAS</a:t>
            </a:r>
            <a:endParaRPr lang="es-ES" sz="32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12046"/>
            <a:ext cx="4467225" cy="237283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4"/>
          <a:srcRect l="6581" r="38419"/>
          <a:stretch/>
        </p:blipFill>
        <p:spPr>
          <a:xfrm>
            <a:off x="3992510" y="2052461"/>
            <a:ext cx="5041901" cy="3963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0700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19912" y="1289005"/>
            <a:ext cx="7921752" cy="923041"/>
          </a:xfrm>
        </p:spPr>
        <p:txBody>
          <a:bodyPr>
            <a:noAutofit/>
          </a:bodyPr>
          <a:lstStyle/>
          <a:p>
            <a:r>
              <a:rPr lang="es-CO" sz="3200" dirty="0"/>
              <a:t>MITOS Y LEYENDAS</a:t>
            </a:r>
            <a:endParaRPr lang="es-ES" sz="3200" dirty="0"/>
          </a:p>
        </p:txBody>
      </p:sp>
      <p:sp>
        <p:nvSpPr>
          <p:cNvPr id="8" name="Rectángulo 7"/>
          <p:cNvSpPr/>
          <p:nvPr/>
        </p:nvSpPr>
        <p:spPr>
          <a:xfrm>
            <a:off x="439582" y="2124196"/>
            <a:ext cx="850592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400" dirty="0">
                <a:latin typeface="Arial" panose="020B0604020202020204" pitchFamily="34" charset="0"/>
              </a:rPr>
              <a:t>Solo puedo enviar </a:t>
            </a:r>
            <a:r>
              <a:rPr lang="es-CO" sz="2400" dirty="0" err="1">
                <a:latin typeface="Arial" panose="020B0604020202020204" pitchFamily="34" charset="0"/>
              </a:rPr>
              <a:t>PDF</a:t>
            </a:r>
            <a:endParaRPr lang="es-CO" sz="2400" dirty="0">
              <a:latin typeface="Arial" panose="020B0604020202020204" pitchFamily="34" charset="0"/>
            </a:endParaRPr>
          </a:p>
          <a:p>
            <a:endParaRPr lang="es-CO" dirty="0">
              <a:latin typeface="Arial" panose="020B0604020202020204" pitchFamily="34" charset="0"/>
            </a:endParaRPr>
          </a:p>
          <a:p>
            <a:endParaRPr lang="es-CO" dirty="0"/>
          </a:p>
        </p:txBody>
      </p:sp>
      <p:sp>
        <p:nvSpPr>
          <p:cNvPr id="10" name="Rectángulo 9"/>
          <p:cNvSpPr/>
          <p:nvPr/>
        </p:nvSpPr>
        <p:spPr>
          <a:xfrm>
            <a:off x="1270001" y="3143798"/>
            <a:ext cx="533684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9600" b="1" dirty="0">
                <a:solidFill>
                  <a:srgbClr val="FF0000"/>
                </a:solidFill>
                <a:latin typeface="Arial" panose="020B0604020202020204" pitchFamily="34" charset="0"/>
              </a:rPr>
              <a:t>FALSO</a:t>
            </a:r>
          </a:p>
          <a:p>
            <a:endParaRPr lang="es-CO" dirty="0">
              <a:latin typeface="Arial" panose="020B0604020202020204" pitchFamily="34" charset="0"/>
            </a:endParaRP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231581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19912" y="1289005"/>
            <a:ext cx="7921752" cy="923041"/>
          </a:xfrm>
        </p:spPr>
        <p:txBody>
          <a:bodyPr>
            <a:noAutofit/>
          </a:bodyPr>
          <a:lstStyle/>
          <a:p>
            <a:r>
              <a:rPr lang="es-CO" sz="3200" dirty="0"/>
              <a:t>MITOS Y LEYENDAS</a:t>
            </a:r>
            <a:endParaRPr lang="es-ES" sz="3200" dirty="0"/>
          </a:p>
        </p:txBody>
      </p:sp>
      <p:pic>
        <p:nvPicPr>
          <p:cNvPr id="15362" name="Picture 2" descr="Resultado de imagen para FORMATOS ARCHIV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6981" y="2085975"/>
            <a:ext cx="3507613" cy="3479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29345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19912" y="1593805"/>
            <a:ext cx="7921752" cy="923041"/>
          </a:xfrm>
        </p:spPr>
        <p:txBody>
          <a:bodyPr>
            <a:noAutofit/>
          </a:bodyPr>
          <a:lstStyle/>
          <a:p>
            <a:r>
              <a:rPr lang="es-CO" sz="3200" dirty="0"/>
              <a:t>Impacto del uso</a:t>
            </a:r>
            <a:endParaRPr lang="es-ES" sz="3200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193" y="2328592"/>
            <a:ext cx="8497189" cy="2696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6424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/>
          <a:srcRect r="5833"/>
          <a:stretch/>
        </p:blipFill>
        <p:spPr>
          <a:xfrm>
            <a:off x="900336" y="2165351"/>
            <a:ext cx="7805720" cy="4044949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0"/>
          </a:effectLst>
        </p:spPr>
      </p:pic>
      <p:sp>
        <p:nvSpPr>
          <p:cNvPr id="10" name="Título 1"/>
          <p:cNvSpPr>
            <a:spLocks noGrp="1"/>
          </p:cNvSpPr>
          <p:nvPr>
            <p:ph type="ctrTitle"/>
          </p:nvPr>
        </p:nvSpPr>
        <p:spPr>
          <a:xfrm>
            <a:off x="819912" y="1382010"/>
            <a:ext cx="7921752" cy="923041"/>
          </a:xfrm>
        </p:spPr>
        <p:txBody>
          <a:bodyPr>
            <a:noAutofit/>
          </a:bodyPr>
          <a:lstStyle/>
          <a:p>
            <a:r>
              <a:rPr lang="es-CO" sz="3200" dirty="0"/>
              <a:t>Nuestro Repositorio institucional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20740935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769" y="2305748"/>
            <a:ext cx="3779665" cy="362602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0890" y="2431880"/>
            <a:ext cx="4226317" cy="3057751"/>
          </a:xfrm>
          <a:prstGeom prst="rect">
            <a:avLst/>
          </a:prstGeom>
        </p:spPr>
      </p:pic>
      <p:sp>
        <p:nvSpPr>
          <p:cNvPr id="7" name="Título 1"/>
          <p:cNvSpPr>
            <a:spLocks noGrp="1"/>
          </p:cNvSpPr>
          <p:nvPr>
            <p:ph type="ctrTitle"/>
          </p:nvPr>
        </p:nvSpPr>
        <p:spPr>
          <a:xfrm>
            <a:off x="819912" y="1382010"/>
            <a:ext cx="7921752" cy="923041"/>
          </a:xfrm>
        </p:spPr>
        <p:txBody>
          <a:bodyPr>
            <a:noAutofit/>
          </a:bodyPr>
          <a:lstStyle/>
          <a:p>
            <a:r>
              <a:rPr lang="es-CO" sz="3200" dirty="0"/>
              <a:t>Nuestro Repositorio institucional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1760915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19912" y="1065125"/>
            <a:ext cx="7921752" cy="2622620"/>
          </a:xfrm>
        </p:spPr>
        <p:txBody>
          <a:bodyPr>
            <a:noAutofit/>
          </a:bodyPr>
          <a:lstStyle/>
          <a:p>
            <a:r>
              <a:rPr lang="es-CO" sz="4800" dirty="0"/>
              <a:t>Repositorio institucional como estrategia de visibilidad en el modelo nacional </a:t>
            </a:r>
            <a:r>
              <a:rPr lang="es-CO" sz="4800" dirty="0" err="1"/>
              <a:t>CTI</a:t>
            </a:r>
            <a:endParaRPr lang="es-ES" sz="4800" dirty="0"/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819912" y="4009292"/>
            <a:ext cx="7921752" cy="138667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kern="1200" cap="all">
                <a:solidFill>
                  <a:srgbClr val="40404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O" cap="none" dirty="0">
                <a:latin typeface="+mn-lt"/>
              </a:rPr>
              <a:t>Camilo A. </a:t>
            </a:r>
            <a:r>
              <a:rPr lang="es-CO" cap="none" dirty="0" err="1">
                <a:latin typeface="+mn-lt"/>
              </a:rPr>
              <a:t>Corchuelo</a:t>
            </a:r>
            <a:r>
              <a:rPr lang="es-CO" cap="none" dirty="0">
                <a:latin typeface="+mn-lt"/>
              </a:rPr>
              <a:t> R.</a:t>
            </a:r>
          </a:p>
          <a:p>
            <a:pPr algn="ctr"/>
            <a:r>
              <a:rPr lang="es-CO" cap="none" dirty="0">
                <a:latin typeface="+mn-lt"/>
              </a:rPr>
              <a:t>Docente Investigador</a:t>
            </a:r>
          </a:p>
          <a:p>
            <a:pPr algn="ctr"/>
            <a:r>
              <a:rPr lang="es-CO" u="sng" cap="none" dirty="0">
                <a:latin typeface="+mn-lt"/>
              </a:rPr>
              <a:t>Unidad </a:t>
            </a:r>
            <a:r>
              <a:rPr lang="es-CO" u="sng" cap="none">
                <a:latin typeface="+mn-lt"/>
              </a:rPr>
              <a:t>de </a:t>
            </a:r>
            <a:r>
              <a:rPr lang="es-CO" u="sng" cap="none" smtClean="0">
                <a:latin typeface="+mn-lt"/>
              </a:rPr>
              <a:t>investigación</a:t>
            </a:r>
            <a:endParaRPr lang="es-ES" u="sng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79184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769" y="2305748"/>
            <a:ext cx="3779665" cy="362602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0890" y="2431880"/>
            <a:ext cx="4226317" cy="3057751"/>
          </a:xfrm>
          <a:prstGeom prst="rect">
            <a:avLst/>
          </a:prstGeom>
        </p:spPr>
      </p:pic>
      <p:sp>
        <p:nvSpPr>
          <p:cNvPr id="7" name="Título 1"/>
          <p:cNvSpPr>
            <a:spLocks noGrp="1"/>
          </p:cNvSpPr>
          <p:nvPr>
            <p:ph type="ctrTitle"/>
          </p:nvPr>
        </p:nvSpPr>
        <p:spPr>
          <a:xfrm>
            <a:off x="819912" y="1382010"/>
            <a:ext cx="7921752" cy="923041"/>
          </a:xfrm>
        </p:spPr>
        <p:txBody>
          <a:bodyPr>
            <a:noAutofit/>
          </a:bodyPr>
          <a:lstStyle/>
          <a:p>
            <a:r>
              <a:rPr lang="es-CO" sz="3200" dirty="0"/>
              <a:t>Nuestro Repositorio institucional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28303456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769" y="2305748"/>
            <a:ext cx="3779665" cy="362602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0890" y="2431880"/>
            <a:ext cx="4226317" cy="3057751"/>
          </a:xfrm>
          <a:prstGeom prst="rect">
            <a:avLst/>
          </a:prstGeom>
        </p:spPr>
      </p:pic>
      <p:sp>
        <p:nvSpPr>
          <p:cNvPr id="7" name="Título 1"/>
          <p:cNvSpPr>
            <a:spLocks noGrp="1"/>
          </p:cNvSpPr>
          <p:nvPr>
            <p:ph type="ctrTitle"/>
          </p:nvPr>
        </p:nvSpPr>
        <p:spPr>
          <a:xfrm>
            <a:off x="819912" y="1382010"/>
            <a:ext cx="7921752" cy="923041"/>
          </a:xfrm>
        </p:spPr>
        <p:txBody>
          <a:bodyPr>
            <a:noAutofit/>
          </a:bodyPr>
          <a:lstStyle/>
          <a:p>
            <a:r>
              <a:rPr lang="es-CO" sz="3200" dirty="0"/>
              <a:t>Nuestro Repositorio institucional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3028396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ctrTitle"/>
          </p:nvPr>
        </p:nvSpPr>
        <p:spPr>
          <a:xfrm>
            <a:off x="819912" y="1382010"/>
            <a:ext cx="7921752" cy="923041"/>
          </a:xfrm>
        </p:spPr>
        <p:txBody>
          <a:bodyPr>
            <a:noAutofit/>
          </a:bodyPr>
          <a:lstStyle/>
          <a:p>
            <a:r>
              <a:rPr lang="es-CO" sz="3200" dirty="0"/>
              <a:t>Nuestro Repositorio institucional</a:t>
            </a:r>
            <a:endParaRPr lang="es-ES" sz="3200" dirty="0"/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0" y="3490210"/>
            <a:ext cx="2616200" cy="9230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3200" dirty="0"/>
              <a:t>Metadatos</a:t>
            </a:r>
            <a:endParaRPr lang="es-ES" sz="3200" dirty="0"/>
          </a:p>
        </p:txBody>
      </p:sp>
      <p:pic>
        <p:nvPicPr>
          <p:cNvPr id="3" name="Imagen 2">
            <a:extLst>
              <a:ext uri="{FF2B5EF4-FFF2-40B4-BE49-F238E27FC236}">
                <a16:creationId xmlns="" xmlns:a16="http://schemas.microsoft.com/office/drawing/2014/main" id="{EEAE5B67-7364-4650-9C02-1AB1BA9FF3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3533" y="2156605"/>
            <a:ext cx="5164880" cy="4603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2103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ctrTitle"/>
          </p:nvPr>
        </p:nvSpPr>
        <p:spPr>
          <a:xfrm>
            <a:off x="819912" y="1382010"/>
            <a:ext cx="7921752" cy="923041"/>
          </a:xfrm>
        </p:spPr>
        <p:txBody>
          <a:bodyPr>
            <a:noAutofit/>
          </a:bodyPr>
          <a:lstStyle/>
          <a:p>
            <a:r>
              <a:rPr lang="es-CO" sz="3200" dirty="0"/>
              <a:t>Nuestro Repositorio institucional</a:t>
            </a:r>
            <a:endParaRPr lang="es-ES" sz="32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4000" y="2305051"/>
            <a:ext cx="6188964" cy="4205981"/>
          </a:xfrm>
          <a:prstGeom prst="rect">
            <a:avLst/>
          </a:prstGeom>
        </p:spPr>
      </p:pic>
      <p:sp>
        <p:nvSpPr>
          <p:cNvPr id="9" name="Título 1"/>
          <p:cNvSpPr txBox="1">
            <a:spLocks/>
          </p:cNvSpPr>
          <p:nvPr/>
        </p:nvSpPr>
        <p:spPr>
          <a:xfrm>
            <a:off x="0" y="3490210"/>
            <a:ext cx="2616200" cy="9230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3200" dirty="0"/>
              <a:t>Indexación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37486513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ctrTitle"/>
          </p:nvPr>
        </p:nvSpPr>
        <p:spPr>
          <a:xfrm>
            <a:off x="819912" y="1382010"/>
            <a:ext cx="7921752" cy="923041"/>
          </a:xfrm>
        </p:spPr>
        <p:txBody>
          <a:bodyPr>
            <a:noAutofit/>
          </a:bodyPr>
          <a:lstStyle/>
          <a:p>
            <a:r>
              <a:rPr lang="es-CO" sz="3200" dirty="0"/>
              <a:t>Nuestro Repositorio institucional</a:t>
            </a:r>
            <a:endParaRPr lang="es-ES" sz="3200" dirty="0"/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0" y="3490210"/>
            <a:ext cx="2616200" cy="9230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3200" dirty="0"/>
              <a:t>Compartir</a:t>
            </a:r>
            <a:endParaRPr lang="es-ES" sz="3200" dirty="0"/>
          </a:p>
        </p:txBody>
      </p:sp>
      <p:pic>
        <p:nvPicPr>
          <p:cNvPr id="2" name="Imagen 1">
            <a:extLst>
              <a:ext uri="{FF2B5EF4-FFF2-40B4-BE49-F238E27FC236}">
                <a16:creationId xmlns="" xmlns:a16="http://schemas.microsoft.com/office/drawing/2014/main" id="{27F17550-F7B8-4668-AB56-3C0AE8F74A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3364" y="2967487"/>
            <a:ext cx="4659982" cy="3980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2652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ctrTitle"/>
          </p:nvPr>
        </p:nvSpPr>
        <p:spPr>
          <a:xfrm>
            <a:off x="819912" y="1382010"/>
            <a:ext cx="7921752" cy="923041"/>
          </a:xfrm>
        </p:spPr>
        <p:txBody>
          <a:bodyPr>
            <a:noAutofit/>
          </a:bodyPr>
          <a:lstStyle/>
          <a:p>
            <a:r>
              <a:rPr lang="es-CO" sz="3200" dirty="0"/>
              <a:t>Nuestro Repositorio institucional</a:t>
            </a:r>
            <a:endParaRPr lang="es-ES" sz="3200" dirty="0"/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0" y="3490210"/>
            <a:ext cx="2616200" cy="9230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3200" dirty="0"/>
              <a:t>Exportar</a:t>
            </a:r>
            <a:endParaRPr lang="es-ES" sz="3200" dirty="0"/>
          </a:p>
        </p:txBody>
      </p:sp>
      <p:pic>
        <p:nvPicPr>
          <p:cNvPr id="18434" name="Picture 2" descr="Resultado de imagen para gestores bibliografic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6200" y="2530475"/>
            <a:ext cx="6286500" cy="314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06476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63371" y="1623247"/>
            <a:ext cx="7921752" cy="923041"/>
          </a:xfrm>
        </p:spPr>
        <p:txBody>
          <a:bodyPr>
            <a:noAutofit/>
          </a:bodyPr>
          <a:lstStyle/>
          <a:p>
            <a:r>
              <a:rPr lang="es-CO" sz="6000" dirty="0"/>
              <a:t>Identificar único de autor</a:t>
            </a:r>
            <a:endParaRPr lang="es-ES" sz="6000" dirty="0"/>
          </a:p>
        </p:txBody>
      </p:sp>
      <p:pic>
        <p:nvPicPr>
          <p:cNvPr id="24578" name="Picture 2" descr="Resultado de imagen para cedul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6375" y="2954337"/>
            <a:ext cx="3463925" cy="2298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56500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63371" y="1161726"/>
            <a:ext cx="7921752" cy="923041"/>
          </a:xfrm>
        </p:spPr>
        <p:txBody>
          <a:bodyPr>
            <a:noAutofit/>
          </a:bodyPr>
          <a:lstStyle/>
          <a:p>
            <a:r>
              <a:rPr lang="es-CO" sz="4000" dirty="0"/>
              <a:t>Problema de normalización</a:t>
            </a:r>
            <a:endParaRPr lang="es-ES" sz="40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2103" y="1891805"/>
            <a:ext cx="6364287" cy="4966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6584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63371" y="1161726"/>
            <a:ext cx="7921752" cy="923041"/>
          </a:xfrm>
        </p:spPr>
        <p:txBody>
          <a:bodyPr>
            <a:noAutofit/>
          </a:bodyPr>
          <a:lstStyle/>
          <a:p>
            <a:r>
              <a:rPr lang="es-CO" sz="4000" dirty="0"/>
              <a:t>Identificador único</a:t>
            </a:r>
            <a:endParaRPr lang="es-ES" sz="4000" dirty="0"/>
          </a:p>
        </p:txBody>
      </p:sp>
      <p:pic>
        <p:nvPicPr>
          <p:cNvPr id="1026" name="Picture 2" descr="Resultado de imagen para orci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059" y="3090622"/>
            <a:ext cx="3086094" cy="1103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9465" y="2163874"/>
            <a:ext cx="5245240" cy="3785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8381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86884" y="1322145"/>
            <a:ext cx="7772400" cy="358374"/>
          </a:xfrm>
        </p:spPr>
        <p:txBody>
          <a:bodyPr>
            <a:normAutofit fontScale="90000"/>
          </a:bodyPr>
          <a:lstStyle/>
          <a:p>
            <a:r>
              <a:rPr lang="es-CO" dirty="0" smtClean="0"/>
              <a:t>Bibliografía</a:t>
            </a:r>
            <a:endParaRPr lang="es-CO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86884" y="1853514"/>
            <a:ext cx="7772400" cy="4423718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es-CO" dirty="0"/>
              <a:t>Almeida, H., &amp; Flores, C. (2015, abril 7). Estudio </a:t>
            </a:r>
            <a:r>
              <a:rPr lang="es-CO" dirty="0" err="1"/>
              <a:t>bibliomético</a:t>
            </a:r>
            <a:r>
              <a:rPr lang="es-CO" dirty="0"/>
              <a:t> descriptivo de las tesis de grado de la Facultad de Ingeniería Eléctrica y Electrónica, Período 2010-2014 [</a:t>
            </a:r>
            <a:r>
              <a:rPr lang="es-CO" dirty="0" err="1"/>
              <a:t>Preprint</a:t>
            </a:r>
            <a:r>
              <a:rPr lang="es-CO" dirty="0"/>
              <a:t>]. Recuperado 11 de octubre de 2017, a partir de http://eprints.rclis.org/24897/</a:t>
            </a:r>
          </a:p>
          <a:p>
            <a:pPr algn="just"/>
            <a:r>
              <a:rPr lang="es-CO" dirty="0"/>
              <a:t>Camilo </a:t>
            </a:r>
            <a:r>
              <a:rPr lang="es-CO" dirty="0" err="1"/>
              <a:t>Corchuelo</a:t>
            </a:r>
            <a:r>
              <a:rPr lang="es-CO" dirty="0"/>
              <a:t>. (19:23:51 UTC). </a:t>
            </a:r>
            <a:r>
              <a:rPr lang="es-CO" i="1" dirty="0"/>
              <a:t>Servicios bibliotecarios para la investigación - </a:t>
            </a:r>
            <a:r>
              <a:rPr lang="es-CO" i="1" dirty="0" err="1"/>
              <a:t>Unired</a:t>
            </a:r>
            <a:r>
              <a:rPr lang="es-CO" dirty="0"/>
              <a:t>. Educación. Recuperado a partir de https://es.slideshare.net/CamiloCorchuelo1/servicios-bibliotecarios-para-la-investigacin-unired</a:t>
            </a:r>
          </a:p>
          <a:p>
            <a:pPr algn="just"/>
            <a:r>
              <a:rPr lang="es-CO" dirty="0" err="1"/>
              <a:t>Corchuelo</a:t>
            </a:r>
            <a:r>
              <a:rPr lang="es-CO" dirty="0"/>
              <a:t> </a:t>
            </a:r>
            <a:r>
              <a:rPr lang="es-CO" dirty="0" err="1"/>
              <a:t>Rodriguez</a:t>
            </a:r>
            <a:r>
              <a:rPr lang="es-CO" dirty="0"/>
              <a:t>, C. A. (2017). Estrategias de visibilidad de la producción científica y académica de los grupos de investigación de la Universidad Santo Tomás. Recuperado a partir de http://repository.usta.edu.co/handle/11634/9806</a:t>
            </a:r>
          </a:p>
          <a:p>
            <a:pPr algn="just"/>
            <a:r>
              <a:rPr lang="es-CO" dirty="0" err="1"/>
              <a:t>Corchuelo-Rodriguez</a:t>
            </a:r>
            <a:r>
              <a:rPr lang="es-CO" dirty="0"/>
              <a:t>, C. (2017, noviembre). </a:t>
            </a:r>
            <a:r>
              <a:rPr lang="es-CO" i="1" dirty="0"/>
              <a:t>Visibilidad científica y académica en la web 2.0</a:t>
            </a:r>
            <a:r>
              <a:rPr lang="es-CO" dirty="0"/>
              <a:t>. Presentado en Encuentro de investigadores 2017, Bogotá.</a:t>
            </a:r>
          </a:p>
          <a:p>
            <a:pPr algn="just"/>
            <a:r>
              <a:rPr lang="es-CO" dirty="0" err="1"/>
              <a:t>CorchueloRodríguez</a:t>
            </a:r>
            <a:r>
              <a:rPr lang="es-CO" dirty="0"/>
              <a:t>, C.-A. (2014, enero). </a:t>
            </a:r>
            <a:r>
              <a:rPr lang="es-CO" i="1" dirty="0" err="1"/>
              <a:t>Bibliometría</a:t>
            </a:r>
            <a:r>
              <a:rPr lang="es-CO" i="1" dirty="0"/>
              <a:t>: análisis del índice h, los identificadores persistentes de autor y su aplicación en la comunidad científica colombiana</a:t>
            </a:r>
            <a:r>
              <a:rPr lang="es-CO" dirty="0"/>
              <a:t> (</a:t>
            </a:r>
            <a:r>
              <a:rPr lang="es-CO" dirty="0" err="1"/>
              <a:t>Thesis</a:t>
            </a:r>
            <a:r>
              <a:rPr lang="es-CO" dirty="0"/>
              <a:t>). Universidad de la Salle. Recuperado a partir de </a:t>
            </a:r>
            <a:r>
              <a:rPr lang="es-CO" dirty="0">
                <a:hlinkClick r:id="rId2"/>
              </a:rPr>
              <a:t>http://eprints.rclis.org/24678</a:t>
            </a:r>
            <a:r>
              <a:rPr lang="es-CO" dirty="0" smtClean="0">
                <a:hlinkClick r:id="rId2"/>
              </a:rPr>
              <a:t>/</a:t>
            </a:r>
            <a:endParaRPr lang="es-CO" dirty="0" smtClean="0"/>
          </a:p>
          <a:p>
            <a:pPr algn="just"/>
            <a:endParaRPr lang="es-CO" dirty="0"/>
          </a:p>
          <a:p>
            <a:pPr algn="just"/>
            <a:r>
              <a:rPr lang="es-CO" dirty="0"/>
              <a:t>¿Qué es el acceso abierto? | CRAI UB. (s. f.). Recuperado 12 de febrero de 2018, a partir de http://crai.ub.edu/es/que-ofrece-el-crai/acceso-abierto-UB/que-es</a:t>
            </a:r>
          </a:p>
          <a:p>
            <a:pPr algn="just"/>
            <a:r>
              <a:rPr lang="es-CO" dirty="0"/>
              <a:t>Sede Amazonia - Universidad Nacional de Colombia. (s. f.). Recuperado 12 de febrero de 2018, a partir de http://www.unal.edu.co/siamac/sig/metadatos1.html</a:t>
            </a:r>
          </a:p>
          <a:p>
            <a:pPr algn="just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14557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>
            <a:spLocks noGrp="1"/>
          </p:cNvSpPr>
          <p:nvPr>
            <p:ph type="ctrTitle"/>
          </p:nvPr>
        </p:nvSpPr>
        <p:spPr>
          <a:xfrm>
            <a:off x="545291" y="1436912"/>
            <a:ext cx="7921752" cy="1547448"/>
          </a:xfrm>
        </p:spPr>
        <p:txBody>
          <a:bodyPr>
            <a:noAutofit/>
          </a:bodyPr>
          <a:lstStyle/>
          <a:p>
            <a:r>
              <a:rPr lang="es-CO" sz="2800" dirty="0"/>
              <a:t>Redes de investigación, educación, ciencia y tecnología</a:t>
            </a:r>
            <a:endParaRPr lang="es-ES" sz="2800" dirty="0"/>
          </a:p>
        </p:txBody>
      </p:sp>
      <p:pic>
        <p:nvPicPr>
          <p:cNvPr id="4098" name="Picture 2" descr="Resultado de imagen para Redes de investigació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6470" y="2723642"/>
            <a:ext cx="5178246" cy="223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520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n para cuerpo humano sistem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32" y="2124336"/>
            <a:ext cx="8841164" cy="3372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ítulo 1"/>
          <p:cNvSpPr>
            <a:spLocks noGrp="1"/>
          </p:cNvSpPr>
          <p:nvPr>
            <p:ph type="ctrTitle"/>
          </p:nvPr>
        </p:nvSpPr>
        <p:spPr>
          <a:xfrm>
            <a:off x="570238" y="1467058"/>
            <a:ext cx="7921752" cy="783771"/>
          </a:xfrm>
        </p:spPr>
        <p:txBody>
          <a:bodyPr>
            <a:noAutofit/>
          </a:bodyPr>
          <a:lstStyle/>
          <a:p>
            <a:r>
              <a:rPr lang="es-CO" sz="2800" dirty="0"/>
              <a:t>Somos parte de muchos sistemas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20346414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sultado de imagen para colomb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493" y="2090055"/>
            <a:ext cx="348615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ítulo 1"/>
          <p:cNvSpPr>
            <a:spLocks noGrp="1"/>
          </p:cNvSpPr>
          <p:nvPr>
            <p:ph type="ctrTitle"/>
          </p:nvPr>
        </p:nvSpPr>
        <p:spPr>
          <a:xfrm>
            <a:off x="570238" y="1467058"/>
            <a:ext cx="7921752" cy="783771"/>
          </a:xfrm>
        </p:spPr>
        <p:txBody>
          <a:bodyPr>
            <a:noAutofit/>
          </a:bodyPr>
          <a:lstStyle/>
          <a:p>
            <a:r>
              <a:rPr lang="es-CO" sz="2800" dirty="0"/>
              <a:t>Sistema Nacional de Ciencia Tecnología e Innovación - </a:t>
            </a:r>
            <a:r>
              <a:rPr lang="es-CO" sz="2800" dirty="0" err="1"/>
              <a:t>SNCTI</a:t>
            </a:r>
            <a:endParaRPr lang="es-ES" sz="2800"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2643" y="2552282"/>
            <a:ext cx="4282556" cy="2171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6109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sultado de imagen para colomb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493" y="2090055"/>
            <a:ext cx="348615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ítulo 1"/>
          <p:cNvSpPr>
            <a:spLocks noGrp="1"/>
          </p:cNvSpPr>
          <p:nvPr>
            <p:ph type="ctrTitle"/>
          </p:nvPr>
        </p:nvSpPr>
        <p:spPr>
          <a:xfrm>
            <a:off x="570238" y="1467058"/>
            <a:ext cx="7921752" cy="783771"/>
          </a:xfrm>
        </p:spPr>
        <p:txBody>
          <a:bodyPr>
            <a:noAutofit/>
          </a:bodyPr>
          <a:lstStyle/>
          <a:p>
            <a:r>
              <a:rPr lang="es-CO" sz="2800" b="0" dirty="0"/>
              <a:t>RENATA - Red Nacional de Investigación y Educación de Colombia </a:t>
            </a:r>
            <a:endParaRPr lang="es-ES" sz="2800" dirty="0"/>
          </a:p>
        </p:txBody>
      </p:sp>
      <p:pic>
        <p:nvPicPr>
          <p:cNvPr id="3076" name="Picture 4" descr="Resultado de imagen para RENATA es la red nacional de investigación y educación de Colombi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350" y="3331864"/>
            <a:ext cx="1876010" cy="984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25287" y="2361363"/>
            <a:ext cx="3219849" cy="2701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7945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360" y="2250829"/>
            <a:ext cx="4397359" cy="3426352"/>
          </a:xfrm>
          <a:prstGeom prst="rect">
            <a:avLst/>
          </a:prstGeom>
        </p:spPr>
      </p:pic>
      <p:sp>
        <p:nvSpPr>
          <p:cNvPr id="10" name="Título 1"/>
          <p:cNvSpPr>
            <a:spLocks noGrp="1"/>
          </p:cNvSpPr>
          <p:nvPr>
            <p:ph type="ctrTitle"/>
          </p:nvPr>
        </p:nvSpPr>
        <p:spPr>
          <a:xfrm>
            <a:off x="570238" y="1467058"/>
            <a:ext cx="7921752" cy="783771"/>
          </a:xfrm>
        </p:spPr>
        <p:txBody>
          <a:bodyPr>
            <a:noAutofit/>
          </a:bodyPr>
          <a:lstStyle/>
          <a:p>
            <a:r>
              <a:rPr lang="es-CO" sz="2800" b="0" dirty="0" err="1"/>
              <a:t>RedCLARA</a:t>
            </a:r>
            <a:r>
              <a:rPr lang="es-CO" sz="2800" b="0" dirty="0"/>
              <a:t>, Cooperación Latino Americana de Redes Avanzadas</a:t>
            </a:r>
            <a:endParaRPr lang="es-ES" sz="2800" dirty="0"/>
          </a:p>
        </p:txBody>
      </p:sp>
      <p:sp>
        <p:nvSpPr>
          <p:cNvPr id="3" name="Rectángulo 2"/>
          <p:cNvSpPr/>
          <p:nvPr/>
        </p:nvSpPr>
        <p:spPr>
          <a:xfrm>
            <a:off x="4838282" y="2250829"/>
            <a:ext cx="398417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dirty="0">
                <a:solidFill>
                  <a:srgbClr val="666666"/>
                </a:solidFill>
                <a:latin typeface="PT Sans"/>
              </a:rPr>
              <a:t>interconexión regional y conexión al mundo a través de </a:t>
            </a:r>
          </a:p>
          <a:p>
            <a:r>
              <a:rPr lang="es-CO" dirty="0" err="1">
                <a:solidFill>
                  <a:srgbClr val="1070AD"/>
                </a:solidFill>
                <a:latin typeface="PT Sans"/>
                <a:hlinkClick r:id="rId4"/>
              </a:rPr>
              <a:t>GÉANT2</a:t>
            </a:r>
            <a:r>
              <a:rPr lang="es-CO" dirty="0">
                <a:solidFill>
                  <a:srgbClr val="666666"/>
                </a:solidFill>
                <a:latin typeface="PT Sans"/>
              </a:rPr>
              <a:t> (red avanzada paneuropea) </a:t>
            </a:r>
            <a:r>
              <a:rPr lang="es-CO" dirty="0" err="1">
                <a:solidFill>
                  <a:srgbClr val="1070AD"/>
                </a:solidFill>
                <a:latin typeface="PT Sans"/>
                <a:hlinkClick r:id="rId5"/>
              </a:rPr>
              <a:t>Internet2</a:t>
            </a:r>
            <a:r>
              <a:rPr lang="es-CO" dirty="0">
                <a:solidFill>
                  <a:srgbClr val="666666"/>
                </a:solidFill>
                <a:latin typeface="PT Sans"/>
              </a:rPr>
              <a:t> (Estados Unidos) </a:t>
            </a:r>
          </a:p>
          <a:p>
            <a:r>
              <a:rPr lang="es-CO" dirty="0">
                <a:solidFill>
                  <a:srgbClr val="666666"/>
                </a:solidFill>
                <a:latin typeface="PT Sans"/>
              </a:rPr>
              <a:t>Redes avanzadas de el Caribe (</a:t>
            </a:r>
            <a:r>
              <a:rPr lang="es-CO" dirty="0" err="1">
                <a:solidFill>
                  <a:srgbClr val="1070AD"/>
                </a:solidFill>
                <a:latin typeface="PT Sans"/>
                <a:hlinkClick r:id="rId6"/>
              </a:rPr>
              <a:t>C@ribnet</a:t>
            </a:r>
            <a:r>
              <a:rPr lang="es-CO" dirty="0">
                <a:solidFill>
                  <a:srgbClr val="666666"/>
                </a:solidFill>
                <a:latin typeface="PT Sans"/>
              </a:rPr>
              <a:t>)</a:t>
            </a:r>
          </a:p>
          <a:p>
            <a:r>
              <a:rPr lang="es-CO" dirty="0">
                <a:solidFill>
                  <a:srgbClr val="666666"/>
                </a:solidFill>
                <a:latin typeface="PT Sans"/>
              </a:rPr>
              <a:t>África (</a:t>
            </a:r>
            <a:r>
              <a:rPr lang="es-CO" dirty="0" err="1">
                <a:solidFill>
                  <a:srgbClr val="1070AD"/>
                </a:solidFill>
                <a:latin typeface="PT Sans"/>
                <a:hlinkClick r:id="rId7"/>
              </a:rPr>
              <a:t>UbuntuNet</a:t>
            </a:r>
            <a:r>
              <a:rPr lang="es-CO" dirty="0">
                <a:solidFill>
                  <a:srgbClr val="1070AD"/>
                </a:solidFill>
                <a:latin typeface="PT Sans"/>
                <a:hlinkClick r:id="rId7"/>
              </a:rPr>
              <a:t> Alliance</a:t>
            </a:r>
            <a:r>
              <a:rPr lang="es-CO" dirty="0">
                <a:solidFill>
                  <a:srgbClr val="666666"/>
                </a:solidFill>
                <a:latin typeface="PT Sans"/>
              </a:rPr>
              <a:t>)</a:t>
            </a:r>
          </a:p>
          <a:p>
            <a:r>
              <a:rPr lang="es-CO" dirty="0">
                <a:solidFill>
                  <a:srgbClr val="666666"/>
                </a:solidFill>
                <a:latin typeface="PT Sans"/>
              </a:rPr>
              <a:t>Asia (</a:t>
            </a:r>
            <a:r>
              <a:rPr lang="es-CO" dirty="0" err="1">
                <a:solidFill>
                  <a:srgbClr val="1070AD"/>
                </a:solidFill>
                <a:latin typeface="PT Sans"/>
                <a:hlinkClick r:id="rId8"/>
              </a:rPr>
              <a:t>APAN</a:t>
            </a:r>
            <a:r>
              <a:rPr lang="es-CO" dirty="0">
                <a:solidFill>
                  <a:srgbClr val="666666"/>
                </a:solidFill>
                <a:latin typeface="PT Sans"/>
              </a:rPr>
              <a:t>, </a:t>
            </a:r>
            <a:r>
              <a:rPr lang="es-CO" dirty="0" err="1">
                <a:solidFill>
                  <a:srgbClr val="1070AD"/>
                </a:solidFill>
                <a:latin typeface="PT Sans"/>
                <a:hlinkClick r:id="rId9"/>
              </a:rPr>
              <a:t>TEIN</a:t>
            </a:r>
            <a:r>
              <a:rPr lang="es-CO" dirty="0">
                <a:solidFill>
                  <a:srgbClr val="666666"/>
                </a:solidFill>
                <a:latin typeface="PT Sans"/>
              </a:rPr>
              <a:t>)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66998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www.lareferencia.info/joomla/images/conceptnosotr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0353" y="1142946"/>
            <a:ext cx="3452917" cy="3452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Resultado de imagen para lareferenci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808" y="2449230"/>
            <a:ext cx="5672468" cy="1210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35418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63371" y="1623247"/>
            <a:ext cx="7921752" cy="923041"/>
          </a:xfrm>
        </p:spPr>
        <p:txBody>
          <a:bodyPr>
            <a:noAutofit/>
          </a:bodyPr>
          <a:lstStyle/>
          <a:p>
            <a:r>
              <a:rPr lang="es-CO" sz="6000" dirty="0"/>
              <a:t>WEB Y REPOSITORIOS</a:t>
            </a:r>
            <a:endParaRPr lang="es-ES" sz="6000" dirty="0"/>
          </a:p>
        </p:txBody>
      </p:sp>
      <p:pic>
        <p:nvPicPr>
          <p:cNvPr id="8194" name="Picture 2" descr="Resultado de imagen para iNTERNE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8856" y="2617249"/>
            <a:ext cx="3070783" cy="3105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968369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636</TotalTime>
  <Words>915</Words>
  <Application>Microsoft Office PowerPoint</Application>
  <PresentationFormat>Presentación en pantalla (4:3)</PresentationFormat>
  <Paragraphs>109</Paragraphs>
  <Slides>29</Slides>
  <Notes>27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3" baseType="lpstr">
      <vt:lpstr>Arial</vt:lpstr>
      <vt:lpstr>Calibri</vt:lpstr>
      <vt:lpstr>PT Sans</vt:lpstr>
      <vt:lpstr>Tema de Office</vt:lpstr>
      <vt:lpstr>Presentación de PowerPoint</vt:lpstr>
      <vt:lpstr>Repositorio institucional como estrategia de visibilidad en el modelo nacional CTI</vt:lpstr>
      <vt:lpstr>Redes de investigación, educación, ciencia y tecnología</vt:lpstr>
      <vt:lpstr>Somos parte de muchos sistemas</vt:lpstr>
      <vt:lpstr>Sistema Nacional de Ciencia Tecnología e Innovación - SNCTI</vt:lpstr>
      <vt:lpstr>RENATA - Red Nacional de Investigación y Educación de Colombia </vt:lpstr>
      <vt:lpstr>RedCLARA, Cooperación Latino Americana de Redes Avanzadas</vt:lpstr>
      <vt:lpstr>Presentación de PowerPoint</vt:lpstr>
      <vt:lpstr>WEB Y REPOSITORIOS</vt:lpstr>
      <vt:lpstr>Metadatos</vt:lpstr>
      <vt:lpstr>Presentación de PowerPoint</vt:lpstr>
      <vt:lpstr>Presentación de PowerPoint</vt:lpstr>
      <vt:lpstr>MITOS Y LEYENDAS</vt:lpstr>
      <vt:lpstr>MITOS Y LEYENDAS</vt:lpstr>
      <vt:lpstr>MITOS Y LEYENDAS</vt:lpstr>
      <vt:lpstr>MITOS Y LEYENDAS</vt:lpstr>
      <vt:lpstr>Impacto del uso</vt:lpstr>
      <vt:lpstr>Nuestro Repositorio institucional</vt:lpstr>
      <vt:lpstr>Nuestro Repositorio institucional</vt:lpstr>
      <vt:lpstr>Nuestro Repositorio institucional</vt:lpstr>
      <vt:lpstr>Nuestro Repositorio institucional</vt:lpstr>
      <vt:lpstr>Nuestro Repositorio institucional</vt:lpstr>
      <vt:lpstr>Nuestro Repositorio institucional</vt:lpstr>
      <vt:lpstr>Nuestro Repositorio institucional</vt:lpstr>
      <vt:lpstr>Nuestro Repositorio institucional</vt:lpstr>
      <vt:lpstr>Identificar único de autor</vt:lpstr>
      <vt:lpstr>Problema de normalización</vt:lpstr>
      <vt:lpstr>Identificador único</vt:lpstr>
      <vt:lpstr>Bibliografía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Comunicaciones</dc:creator>
  <cp:lastModifiedBy>Docentes Unidad de Investigación</cp:lastModifiedBy>
  <cp:revision>51</cp:revision>
  <dcterms:created xsi:type="dcterms:W3CDTF">2016-03-28T17:24:36Z</dcterms:created>
  <dcterms:modified xsi:type="dcterms:W3CDTF">2018-02-12T13:18:41Z</dcterms:modified>
</cp:coreProperties>
</file>