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64" r:id="rId4"/>
    <p:sldId id="266" r:id="rId5"/>
    <p:sldId id="269" r:id="rId6"/>
    <p:sldId id="272" r:id="rId7"/>
    <p:sldId id="268" r:id="rId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Usta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Proyectos aprobados 2014-2017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Hoja1!$J$4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Hoja1!$E$5:$E$12</c:f>
              <c:strCache>
                <c:ptCount val="8"/>
                <c:pt idx="0">
                  <c:v>Dpto. Humanidades </c:v>
                </c:pt>
                <c:pt idx="1">
                  <c:v>Dpto. e institutos </c:v>
                </c:pt>
                <c:pt idx="2">
                  <c:v>Ciencias de la salud </c:v>
                </c:pt>
                <c:pt idx="3">
                  <c:v>Ciencias económicas </c:v>
                </c:pt>
                <c:pt idx="4">
                  <c:v>Ciencias sociales </c:v>
                </c:pt>
                <c:pt idx="5">
                  <c:v>Filosofía y teología </c:v>
                </c:pt>
                <c:pt idx="6">
                  <c:v>Ingenierías </c:v>
                </c:pt>
                <c:pt idx="7">
                  <c:v>Jurídicas y ciencias políticas </c:v>
                </c:pt>
              </c:strCache>
            </c:strRef>
          </c:cat>
          <c:val>
            <c:numRef>
              <c:f>Hoja1!$J$5:$J$12</c:f>
              <c:numCache>
                <c:formatCode>General</c:formatCode>
                <c:ptCount val="8"/>
                <c:pt idx="0">
                  <c:v>11</c:v>
                </c:pt>
                <c:pt idx="1">
                  <c:v>12</c:v>
                </c:pt>
                <c:pt idx="2">
                  <c:v>16</c:v>
                </c:pt>
                <c:pt idx="3">
                  <c:v>43</c:v>
                </c:pt>
                <c:pt idx="4">
                  <c:v>30</c:v>
                </c:pt>
                <c:pt idx="5">
                  <c:v>17</c:v>
                </c:pt>
                <c:pt idx="6">
                  <c:v>61</c:v>
                </c:pt>
                <c:pt idx="7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37376768"/>
        <c:axId val="2137380576"/>
      </c:barChart>
      <c:catAx>
        <c:axId val="2137376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s-CO"/>
          </a:p>
        </c:txPr>
        <c:crossAx val="2137380576"/>
        <c:crosses val="autoZero"/>
        <c:auto val="1"/>
        <c:lblAlgn val="ctr"/>
        <c:lblOffset val="100"/>
        <c:noMultiLvlLbl val="0"/>
      </c:catAx>
      <c:valAx>
        <c:axId val="2137380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137376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CO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pPr/>
              <a:t>28/07/2020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pPr/>
              <a:t>28/07/2020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48571"/>
            <a:ext cx="7772400" cy="115275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Convocatorias FODEIN</a:t>
            </a:r>
            <a:br>
              <a:rPr lang="es-ES" dirty="0" smtClean="0"/>
            </a:br>
            <a:r>
              <a:rPr lang="es-ES" dirty="0" smtClean="0"/>
              <a:t>2014-2017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935585"/>
            <a:ext cx="6400800" cy="597582"/>
          </a:xfrm>
        </p:spPr>
        <p:txBody>
          <a:bodyPr>
            <a:normAutofit/>
          </a:bodyPr>
          <a:lstStyle/>
          <a:p>
            <a:r>
              <a:rPr lang="es-ES" dirty="0" smtClean="0"/>
              <a:t>21 de noviembre de 2016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703385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1. Octava convocatoria 2014</a:t>
            </a: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s-CO" sz="28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0" y="492365"/>
          <a:ext cx="914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4931"/>
                <a:gridCol w="3107199"/>
                <a:gridCol w="33818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Capítulo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1-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Grupos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35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$636.912.800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2-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Colaboración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6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$103.840.000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4-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Semilleros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$62.494.663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CO" dirty="0" smtClean="0"/>
                        <a:t>Total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52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$803.247.463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0" y="2459109"/>
          <a:ext cx="9059592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44726"/>
                <a:gridCol w="3123028"/>
                <a:gridCol w="3291838"/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División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Ingenierías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18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$333.454.963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2 Título"/>
          <p:cNvSpPr txBox="1">
            <a:spLocks/>
          </p:cNvSpPr>
          <p:nvPr/>
        </p:nvSpPr>
        <p:spPr>
          <a:xfrm>
            <a:off x="722313" y="3291913"/>
            <a:ext cx="7772400" cy="4922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2. Novena convocatoria 2015</a:t>
            </a:r>
            <a:br>
              <a:rPr kumimoji="0" lang="es-ES" sz="2800" b="1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CO" sz="2800" b="1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0" y="3791303"/>
          <a:ext cx="9144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54931"/>
                <a:gridCol w="3107199"/>
                <a:gridCol w="33818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Capítulo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1-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Grupos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26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$617.639.817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2-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Colaboración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$12.858.736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4- Semilleros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$70.999.300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CO" dirty="0" smtClean="0"/>
                        <a:t>Total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39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$701.497.853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0" y="5752180"/>
          <a:ext cx="9144000" cy="741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58794"/>
                <a:gridCol w="3137669"/>
                <a:gridCol w="3347537"/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División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Ingenierías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$273.141.867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737968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3. Décima convocatoria 2016</a:t>
            </a:r>
            <a:br>
              <a:rPr lang="es-ES" sz="2800" dirty="0" smtClean="0">
                <a:solidFill>
                  <a:schemeClr val="tx1"/>
                </a:solidFill>
              </a:rPr>
            </a:br>
            <a:endParaRPr lang="es-CO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520505"/>
          <a:ext cx="9144000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54931"/>
                <a:gridCol w="3107199"/>
                <a:gridCol w="33818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Capítulo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1-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Grupos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36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$943.071.330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3-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Semilleros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$102.132.950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4- Editores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$15.515.500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CO" dirty="0" smtClean="0"/>
                        <a:t>Total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52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$1.060.719.780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4404" y="2460268"/>
          <a:ext cx="9059596" cy="741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60322"/>
                <a:gridCol w="3165231"/>
                <a:gridCol w="3334043"/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División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Ingenierías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16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$450.388.500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2 Título"/>
          <p:cNvSpPr txBox="1">
            <a:spLocks/>
          </p:cNvSpPr>
          <p:nvPr/>
        </p:nvSpPr>
        <p:spPr>
          <a:xfrm>
            <a:off x="0" y="3263777"/>
            <a:ext cx="9144000" cy="7455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4. Decimoprimera convocatoria 2017</a:t>
            </a:r>
            <a:endParaRPr kumimoji="0" lang="es-CO" sz="2800" b="1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0" y="3756145"/>
          <a:ext cx="9144000" cy="1854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654931"/>
                <a:gridCol w="3107199"/>
                <a:gridCol w="33818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Capítulo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1-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Grupos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41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$1.112.300.000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3-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dirty="0" smtClean="0"/>
                        <a:t>Semilleros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9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$63.577.000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4- Editores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$11.000.000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CO" dirty="0" smtClean="0"/>
                        <a:t>Total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52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$1.186.877.000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0" y="5794384"/>
          <a:ext cx="9144000" cy="74168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672862"/>
                <a:gridCol w="3052689"/>
                <a:gridCol w="341844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División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Proyectos aprobados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Recurso FODEIN aprobado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Ingenierías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15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$463.246.700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4672" y="168812"/>
            <a:ext cx="7772400" cy="1362075"/>
          </a:xfrm>
        </p:spPr>
        <p:txBody>
          <a:bodyPr/>
          <a:lstStyle/>
          <a:p>
            <a:pPr algn="ctr"/>
            <a:r>
              <a:rPr lang="es-CO" dirty="0" smtClean="0"/>
              <a:t>Panorama</a:t>
            </a:r>
            <a:endParaRPr lang="es-CO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464672" y="1012874"/>
          <a:ext cx="8102553" cy="4454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Semilleros de investigación</a:t>
            </a:r>
            <a:endParaRPr lang="es-CO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647117"/>
          <a:ext cx="9144000" cy="5045891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5246559"/>
                <a:gridCol w="3897441"/>
              </a:tblGrid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Biotecnología, Energía y Ambiente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Ecosistemas estratégicos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5181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Conservación y restauración ecológica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INAM - USTA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27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Gestión y valorización de residuos sólidos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Economía y Ambiente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307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Recurso hídrico y territorio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INAM - USTA</a:t>
                      </a:r>
                      <a:br>
                        <a:rPr lang="es-CO" sz="1200" u="none" strike="noStrike" dirty="0"/>
                      </a:br>
                      <a:r>
                        <a:rPr lang="es-CO" sz="1200" u="none" strike="noStrike" dirty="0"/>
                        <a:t>GIFIC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The Strucs 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Semillero de vías y Transporte SEMVIUSTA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Suelos y Geotecnia (EICS)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en agua y ambiente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GIFIC - Grupo de Investigación de la Facultad de Ingeniería Civil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227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Semillero en Robótica SERO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 y Desarrollo en Robótica GED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Energía y </a:t>
                      </a:r>
                      <a:r>
                        <a:rPr lang="es-CO" sz="1200" u="none" strike="noStrike" dirty="0" err="1"/>
                        <a:t>Termofluidos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Human Evolutionary Design HED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Racing Group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/>
                        <a:t>Simulation and Automation on Real Aplication (SARA)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3386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Sioma -  Semillero de investigación en optimización de materiales y aplicaciones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Grupo de Estudios y Aplicaciones en Ingeniería Mecánica GEAMEC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  <a:tr h="17090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/>
                        <a:t>MAGNADATA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/>
                        <a:t>INVTEL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47" marR="5747" marT="5747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722313" y="2939397"/>
            <a:ext cx="7772400" cy="218254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s-CO" sz="3200" dirty="0" smtClean="0">
                <a:solidFill>
                  <a:schemeClr val="tx1"/>
                </a:solidFill>
              </a:rPr>
              <a:t>Hacer seguimiento de productos.</a:t>
            </a:r>
          </a:p>
          <a:p>
            <a:pPr marL="457200" indent="-457200">
              <a:buAutoNum type="arabicPeriod"/>
            </a:pPr>
            <a:r>
              <a:rPr lang="es-CO" sz="3200" dirty="0" smtClean="0">
                <a:solidFill>
                  <a:schemeClr val="tx1"/>
                </a:solidFill>
              </a:rPr>
              <a:t>Elaborar actas de cierre u otro acto administrativo.</a:t>
            </a:r>
          </a:p>
          <a:p>
            <a:pPr marL="457200" indent="-457200">
              <a:buAutoNum type="arabicPeriod"/>
            </a:pPr>
            <a:r>
              <a:rPr lang="es-CO" sz="3200" dirty="0" smtClean="0">
                <a:solidFill>
                  <a:schemeClr val="tx1"/>
                </a:solidFill>
              </a:rPr>
              <a:t>Elaborar actas de inicio 2017.</a:t>
            </a:r>
          </a:p>
          <a:p>
            <a:pPr marL="457200" indent="-457200">
              <a:buAutoNum type="arabicPeriod"/>
            </a:pPr>
            <a:r>
              <a:rPr lang="es-CO" sz="3200" dirty="0" smtClean="0">
                <a:solidFill>
                  <a:schemeClr val="tx1"/>
                </a:solidFill>
              </a:rPr>
              <a:t>Actualizar instructivo (procedimientos/procesos) de ejecución presupuestal y contractual.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22313" y="84408"/>
            <a:ext cx="7772400" cy="723900"/>
          </a:xfrm>
        </p:spPr>
        <p:txBody>
          <a:bodyPr/>
          <a:lstStyle/>
          <a:p>
            <a:pPr algn="ctr"/>
            <a:r>
              <a:rPr lang="es-CO" dirty="0" smtClean="0"/>
              <a:t>5. Actividades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401</Words>
  <Application>Microsoft Office PowerPoint</Application>
  <PresentationFormat>Presentación en pantalla (4:3)</PresentationFormat>
  <Paragraphs>132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Tema de Office</vt:lpstr>
      <vt:lpstr>Presentación de PowerPoint</vt:lpstr>
      <vt:lpstr>Convocatorias FODEIN 2014-2017</vt:lpstr>
      <vt:lpstr>1. Octava convocatoria 2014 </vt:lpstr>
      <vt:lpstr>3. Décima convocatoria 2016 </vt:lpstr>
      <vt:lpstr>Panorama</vt:lpstr>
      <vt:lpstr>Semilleros de investigación</vt:lpstr>
      <vt:lpstr>5. Actividades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janh duque</cp:lastModifiedBy>
  <cp:revision>50</cp:revision>
  <dcterms:created xsi:type="dcterms:W3CDTF">2016-03-28T17:24:36Z</dcterms:created>
  <dcterms:modified xsi:type="dcterms:W3CDTF">2020-07-28T15:52:56Z</dcterms:modified>
</cp:coreProperties>
</file>