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32399288" cy="503999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sin título" id="{6C8A8D95-48B1-4694-AD45-B26D84BC4E07}">
          <p14:sldIdLst>
            <p14:sldId id="25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573214374918" initials="5" lastIdx="1" clrIdx="0">
    <p:extLst>
      <p:ext uri="{19B8F6BF-5375-455C-9EA6-DF929625EA0E}">
        <p15:presenceInfo xmlns:p15="http://schemas.microsoft.com/office/powerpoint/2012/main" userId="caec16212d1fe22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73" autoAdjust="0"/>
  </p:normalViewPr>
  <p:slideViewPr>
    <p:cSldViewPr snapToGrid="0">
      <p:cViewPr>
        <p:scale>
          <a:sx n="25" d="100"/>
          <a:sy n="25" d="100"/>
        </p:scale>
        <p:origin x="652" y="-5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6-05-23T14:26:51.937" idx="1">
    <p:pos x="16263" y="19504"/>
    <p:text/>
    <p:extLst>
      <p:ext uri="{C676402C-5697-4E1C-873F-D02D1690AC5C}">
        <p15:threadingInfo xmlns:p15="http://schemas.microsoft.com/office/powerpoint/2012/main" timeZoneBias="30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8248329"/>
            <a:ext cx="27539395" cy="17546649"/>
          </a:xfrm>
        </p:spPr>
        <p:txBody>
          <a:bodyPr anchor="b"/>
          <a:lstStyle>
            <a:lvl1pPr algn="ctr">
              <a:defRPr sz="2125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1" y="26471644"/>
            <a:ext cx="24299466" cy="12168318"/>
          </a:xfrm>
        </p:spPr>
        <p:txBody>
          <a:bodyPr/>
          <a:lstStyle>
            <a:lvl1pPr marL="0" indent="0" algn="ctr">
              <a:buNone/>
              <a:defRPr sz="8504"/>
            </a:lvl1pPr>
            <a:lvl2pPr marL="1619951" indent="0" algn="ctr">
              <a:buNone/>
              <a:defRPr sz="7086"/>
            </a:lvl2pPr>
            <a:lvl3pPr marL="3239902" indent="0" algn="ctr">
              <a:buNone/>
              <a:defRPr sz="6378"/>
            </a:lvl3pPr>
            <a:lvl4pPr marL="4859853" indent="0" algn="ctr">
              <a:buNone/>
              <a:defRPr sz="5669"/>
            </a:lvl4pPr>
            <a:lvl5pPr marL="6479804" indent="0" algn="ctr">
              <a:buNone/>
              <a:defRPr sz="5669"/>
            </a:lvl5pPr>
            <a:lvl6pPr marL="8099755" indent="0" algn="ctr">
              <a:buNone/>
              <a:defRPr sz="5669"/>
            </a:lvl6pPr>
            <a:lvl7pPr marL="9719706" indent="0" algn="ctr">
              <a:buNone/>
              <a:defRPr sz="5669"/>
            </a:lvl7pPr>
            <a:lvl8pPr marL="11339657" indent="0" algn="ctr">
              <a:buNone/>
              <a:defRPr sz="5669"/>
            </a:lvl8pPr>
            <a:lvl9pPr marL="12959608" indent="0" algn="ctr">
              <a:buNone/>
              <a:defRPr sz="5669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43A28-4CF0-400A-94EB-9557FC5B88AA}" type="datetimeFigureOut">
              <a:rPr lang="es-CO" smtClean="0"/>
              <a:t>23/05/26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0FF0-82C0-4324-ADB5-67F34CE755D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06568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43A28-4CF0-400A-94EB-9557FC5B88AA}" type="datetimeFigureOut">
              <a:rPr lang="es-CO" smtClean="0"/>
              <a:t>23/05/26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0FF0-82C0-4324-ADB5-67F34CE755D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77862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683331"/>
            <a:ext cx="6986096" cy="4271162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683331"/>
            <a:ext cx="20553298" cy="4271162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43A28-4CF0-400A-94EB-9557FC5B88AA}" type="datetimeFigureOut">
              <a:rPr lang="es-CO" smtClean="0"/>
              <a:t>23/05/26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0FF0-82C0-4324-ADB5-67F34CE755D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59083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43A28-4CF0-400A-94EB-9557FC5B88AA}" type="datetimeFigureOut">
              <a:rPr lang="es-CO" smtClean="0"/>
              <a:t>23/05/26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0FF0-82C0-4324-ADB5-67F34CE755D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37484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12565002"/>
            <a:ext cx="27944386" cy="20964976"/>
          </a:xfrm>
        </p:spPr>
        <p:txBody>
          <a:bodyPr anchor="b"/>
          <a:lstStyle>
            <a:lvl1pPr>
              <a:defRPr sz="2125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33728315"/>
            <a:ext cx="27944386" cy="11024985"/>
          </a:xfrm>
        </p:spPr>
        <p:txBody>
          <a:bodyPr/>
          <a:lstStyle>
            <a:lvl1pPr marL="0" indent="0">
              <a:buNone/>
              <a:defRPr sz="8504">
                <a:solidFill>
                  <a:schemeClr val="tx1"/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43A28-4CF0-400A-94EB-9557FC5B88AA}" type="datetimeFigureOut">
              <a:rPr lang="es-CO" smtClean="0"/>
              <a:t>23/05/26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0FF0-82C0-4324-ADB5-67F34CE755D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811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1" y="13416653"/>
            <a:ext cx="13769697" cy="31978305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0" y="13416653"/>
            <a:ext cx="13769697" cy="31978305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43A28-4CF0-400A-94EB-9557FC5B88AA}" type="datetimeFigureOut">
              <a:rPr lang="es-CO" smtClean="0"/>
              <a:t>23/05/26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0FF0-82C0-4324-ADB5-67F34CE755D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43017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683342"/>
            <a:ext cx="27944386" cy="974166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5" y="12354992"/>
            <a:ext cx="13706415" cy="6054990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5" y="18409982"/>
            <a:ext cx="13706415" cy="27078310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2" y="12354992"/>
            <a:ext cx="13773917" cy="6054990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2" y="18409982"/>
            <a:ext cx="13773917" cy="27078310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43A28-4CF0-400A-94EB-9557FC5B88AA}" type="datetimeFigureOut">
              <a:rPr lang="es-CO" smtClean="0"/>
              <a:t>23/05/26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0FF0-82C0-4324-ADB5-67F34CE755D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63329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43A28-4CF0-400A-94EB-9557FC5B88AA}" type="datetimeFigureOut">
              <a:rPr lang="es-CO" smtClean="0"/>
              <a:t>23/05/26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0FF0-82C0-4324-ADB5-67F34CE755D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42334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43A28-4CF0-400A-94EB-9557FC5B88AA}" type="datetimeFigureOut">
              <a:rPr lang="es-CO" smtClean="0"/>
              <a:t>23/05/26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0FF0-82C0-4324-ADB5-67F34CE755D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38200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3359997"/>
            <a:ext cx="10449614" cy="11759988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7256671"/>
            <a:ext cx="16402140" cy="35816631"/>
          </a:xfrm>
        </p:spPr>
        <p:txBody>
          <a:bodyPr/>
          <a:lstStyle>
            <a:lvl1pPr>
              <a:defRPr sz="11338"/>
            </a:lvl1pPr>
            <a:lvl2pPr>
              <a:defRPr sz="9921"/>
            </a:lvl2pPr>
            <a:lvl3pPr>
              <a:defRPr sz="8504"/>
            </a:lvl3pPr>
            <a:lvl4pPr>
              <a:defRPr sz="7086"/>
            </a:lvl4pPr>
            <a:lvl5pPr>
              <a:defRPr sz="7086"/>
            </a:lvl5pPr>
            <a:lvl6pPr>
              <a:defRPr sz="7086"/>
            </a:lvl6pPr>
            <a:lvl7pPr>
              <a:defRPr sz="7086"/>
            </a:lvl7pPr>
            <a:lvl8pPr>
              <a:defRPr sz="7086"/>
            </a:lvl8pPr>
            <a:lvl9pPr>
              <a:defRPr sz="7086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5119985"/>
            <a:ext cx="10449614" cy="28011643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43A28-4CF0-400A-94EB-9557FC5B88AA}" type="datetimeFigureOut">
              <a:rPr lang="es-CO" smtClean="0"/>
              <a:t>23/05/26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0FF0-82C0-4324-ADB5-67F34CE755D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92226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3359997"/>
            <a:ext cx="10449614" cy="11759988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7256671"/>
            <a:ext cx="16402140" cy="35816631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5119985"/>
            <a:ext cx="10449614" cy="28011643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43A28-4CF0-400A-94EB-9557FC5B88AA}" type="datetimeFigureOut">
              <a:rPr lang="es-CO" smtClean="0"/>
              <a:t>23/05/26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0FF0-82C0-4324-ADB5-67F34CE755D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15708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2683342"/>
            <a:ext cx="27944386" cy="97416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3416653"/>
            <a:ext cx="27944386" cy="319783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46713298"/>
            <a:ext cx="7289840" cy="2683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943A28-4CF0-400A-94EB-9557FC5B88AA}" type="datetimeFigureOut">
              <a:rPr lang="es-CO" smtClean="0"/>
              <a:t>23/05/26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46713298"/>
            <a:ext cx="10934760" cy="2683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46713298"/>
            <a:ext cx="7289840" cy="2683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10FF0-82C0-4324-ADB5-67F34CE755D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41674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239902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carolina.martinez@usantoto.edu.co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comments" Target="../comments/commen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E5C345CD-7ECC-4F71-B2F9-1EDF8C16B23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1" b="82394"/>
          <a:stretch/>
        </p:blipFill>
        <p:spPr>
          <a:xfrm>
            <a:off x="0" y="0"/>
            <a:ext cx="32399288" cy="5486400"/>
          </a:xfrm>
          <a:prstGeom prst="rect">
            <a:avLst/>
          </a:prstGeom>
        </p:spPr>
      </p:pic>
      <p:sp>
        <p:nvSpPr>
          <p:cNvPr id="8" name="Marcador de contenido 1">
            <a:extLst>
              <a:ext uri="{FF2B5EF4-FFF2-40B4-BE49-F238E27FC236}">
                <a16:creationId xmlns:a16="http://schemas.microsoft.com/office/drawing/2014/main" id="{3382ED0E-D71C-435E-9514-6C309CECB058}"/>
              </a:ext>
            </a:extLst>
          </p:cNvPr>
          <p:cNvSpPr txBox="1">
            <a:spLocks/>
          </p:cNvSpPr>
          <p:nvPr/>
        </p:nvSpPr>
        <p:spPr>
          <a:xfrm>
            <a:off x="1915543" y="5693257"/>
            <a:ext cx="28183457" cy="7329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4252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3600" b="1" dirty="0">
                <a:solidFill>
                  <a:schemeClr val="tx1"/>
                </a:solidFill>
              </a:rPr>
              <a:t>R</a:t>
            </a:r>
            <a:r>
              <a:rPr lang="es-CO" sz="3600" b="1" dirty="0">
                <a:solidFill>
                  <a:schemeClr val="tx1"/>
                </a:solidFill>
              </a:rPr>
              <a:t>esiliencia como estrategia de innovación logística en la cadena de suministro de empresas farmacéuticas para América Latina (Análisis comparativo entre Colombia, Brasil y México frente a las capacidades de respuesta ante disrupciones) </a:t>
            </a:r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A5FEBF6B-C58E-4695-98CC-12AEDE59756A}"/>
              </a:ext>
            </a:extLst>
          </p:cNvPr>
          <p:cNvSpPr txBox="1">
            <a:spLocks/>
          </p:cNvSpPr>
          <p:nvPr/>
        </p:nvSpPr>
        <p:spPr>
          <a:xfrm>
            <a:off x="8747633" y="6633058"/>
            <a:ext cx="14519276" cy="107743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ctr" defTabSz="457200" rtl="0" eaLnBrk="1" latinLnBrk="0" hangingPunct="1">
              <a:defRPr sz="4252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CO" sz="2000" dirty="0">
                <a:solidFill>
                  <a:schemeClr val="tx1"/>
                </a:solidFill>
              </a:rPr>
              <a:t>Mario Fernando España Rodríguez – mario.espana</a:t>
            </a:r>
            <a:r>
              <a:rPr lang="es-CO" sz="2000" dirty="0">
                <a:solidFill>
                  <a:schemeClr val="tx1"/>
                </a:solidFill>
                <a:hlinkClick r:id="rId3"/>
              </a:rPr>
              <a:t>@usantoto.edu.co</a:t>
            </a:r>
            <a:r>
              <a:rPr lang="es-CO" sz="2000" dirty="0">
                <a:solidFill>
                  <a:schemeClr val="tx1"/>
                </a:solidFill>
              </a:rPr>
              <a:t> – Especialización en Gerencia de Cadena de Valor y Productividad </a:t>
            </a:r>
          </a:p>
        </p:txBody>
      </p:sp>
      <p:sp>
        <p:nvSpPr>
          <p:cNvPr id="10" name="Marcador de contenido 3">
            <a:extLst>
              <a:ext uri="{FF2B5EF4-FFF2-40B4-BE49-F238E27FC236}">
                <a16:creationId xmlns:a16="http://schemas.microsoft.com/office/drawing/2014/main" id="{25AC0773-3680-43C2-BDB9-26C2DF1554C5}"/>
              </a:ext>
            </a:extLst>
          </p:cNvPr>
          <p:cNvSpPr txBox="1">
            <a:spLocks/>
          </p:cNvSpPr>
          <p:nvPr/>
        </p:nvSpPr>
        <p:spPr>
          <a:xfrm>
            <a:off x="1593269" y="47153498"/>
            <a:ext cx="13433105" cy="2363443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4252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CO" sz="3600" b="1" i="0" dirty="0">
                <a:solidFill>
                  <a:schemeClr val="tx1"/>
                </a:solidFill>
                <a:effectLst/>
              </a:rPr>
              <a:t>Referencias bibliográficas</a:t>
            </a:r>
            <a:endParaRPr lang="es-CO" sz="4400" b="1" i="0" dirty="0">
              <a:solidFill>
                <a:schemeClr val="tx1"/>
              </a:solidFill>
              <a:effectLst/>
            </a:endParaRPr>
          </a:p>
          <a:p>
            <a:pPr algn="just"/>
            <a:r>
              <a:rPr lang="es-CO" sz="1800" b="1" i="0" dirty="0">
                <a:solidFill>
                  <a:schemeClr val="tx1"/>
                </a:solidFill>
                <a:effectLst/>
              </a:rPr>
              <a:t> 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Cabrera, B., Santa, R.,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Tegethoff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, T., Morante, D., &amp; Ferrer, M. (2023).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Supply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chain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resilience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in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the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Colombian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defense sector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before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and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during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the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COVID-19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pandemic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: A comparative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study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.</a:t>
            </a:r>
            <a:endParaRPr lang="es-CO" sz="1800" i="1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pPr algn="just"/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Chen, X., He, C., Chen, Y., &amp;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Xie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, Z. (2023). Internet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of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Things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(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IoT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)—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blockchain-enabled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pharmaceutical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supply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chain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resilience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in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the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post-pandemi</a:t>
            </a:r>
            <a:endParaRPr lang="es-CO" sz="180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pPr algn="just"/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Domingos, E., Pereira, C.,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Armellini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, F.,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Danjou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, C., &amp;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Facchini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, F. (2024).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Enabling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technologies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as a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support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to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achieve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resilience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in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supply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chain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operations.c</a:t>
            </a:r>
            <a:r>
              <a:rPr lang="es-CO" sz="1800" i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.</a:t>
            </a:r>
            <a:endParaRPr lang="es-CO" sz="1800" dirty="0">
              <a:solidFill>
                <a:schemeClr val="tx1"/>
              </a:solidFill>
              <a:effectLst/>
            </a:endParaRPr>
          </a:p>
          <a:p>
            <a:pPr algn="l"/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Dovbischuk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, I. (2022).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Innovation-oriented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dynamic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capabilities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of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logistics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service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providers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,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dynamic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resilience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and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firm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performance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during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the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COVID-19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pandemic</a:t>
            </a:r>
            <a:endParaRPr lang="es-CO" sz="1800" dirty="0">
              <a:solidFill>
                <a:schemeClr val="tx1"/>
              </a:solidFill>
            </a:endParaRPr>
          </a:p>
        </p:txBody>
      </p:sp>
      <p:sp>
        <p:nvSpPr>
          <p:cNvPr id="11" name="Marcador de contenido 4">
            <a:extLst>
              <a:ext uri="{FF2B5EF4-FFF2-40B4-BE49-F238E27FC236}">
                <a16:creationId xmlns:a16="http://schemas.microsoft.com/office/drawing/2014/main" id="{20476A3C-F43C-4F1A-A9BB-C5618D0EDCDA}"/>
              </a:ext>
            </a:extLst>
          </p:cNvPr>
          <p:cNvSpPr txBox="1">
            <a:spLocks/>
          </p:cNvSpPr>
          <p:nvPr/>
        </p:nvSpPr>
        <p:spPr>
          <a:xfrm>
            <a:off x="1915543" y="7799612"/>
            <a:ext cx="27615515" cy="2280449"/>
          </a:xfrm>
          <a:prstGeom prst="rect">
            <a:avLst/>
          </a:prstGeom>
          <a:ln>
            <a:noFill/>
          </a:ln>
        </p:spPr>
        <p:txBody>
          <a:bodyPr/>
          <a:lstStyle>
            <a:lvl1pPr marL="809976" indent="-809976" algn="l" defTabSz="3239902" rtl="0" eaLnBrk="1" latinLnBrk="0" hangingPunct="1">
              <a:lnSpc>
                <a:spcPct val="90000"/>
              </a:lnSpc>
              <a:spcBef>
                <a:spcPts val="3543"/>
              </a:spcBef>
              <a:buFont typeface="Arial" panose="020B0604020202020204" pitchFamily="34" charset="0"/>
              <a:buChar char="•"/>
              <a:defRPr sz="992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429927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85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49878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7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829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89780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909731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9682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49633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769584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s-CO" sz="6600" b="1" dirty="0"/>
              <a:t>Introducción:</a:t>
            </a:r>
            <a:r>
              <a:rPr lang="es-ES" sz="2400" b="1" dirty="0"/>
              <a:t> </a:t>
            </a:r>
            <a:r>
              <a:rPr lang="es-ES" sz="2400" dirty="0"/>
              <a:t>La ca</a:t>
            </a:r>
            <a:r>
              <a:rPr lang="es-ES" sz="2400" b="0" i="0" dirty="0">
                <a:effectLst/>
              </a:rPr>
              <a:t>dena de suministro farmacéutica en América Latina es un sistema crítico y altamente complejo, cuya estabilidad es clave para garantizar el acceso oportuno a medicamentos. La pandemia de COVID-19 evidenció su fragilidad estructural, especialmente en países como Colombia, Brasil y México, donde existen dependencias externas, limitaciones logísticas y baja digitalización. En este contexto, la resiliencia logística surge como una estrategia de innovación que permite anticipar, adaptarse y recuperarse ante disrupciones, transformando la gestión tradicional en una ventaja competitiva y en un mecanismo para proteger la salud pública</a:t>
            </a:r>
            <a:endParaRPr lang="es-CO" sz="2800" dirty="0"/>
          </a:p>
        </p:txBody>
      </p:sp>
      <p:sp>
        <p:nvSpPr>
          <p:cNvPr id="12" name="Marcador de contenido 5">
            <a:extLst>
              <a:ext uri="{FF2B5EF4-FFF2-40B4-BE49-F238E27FC236}">
                <a16:creationId xmlns:a16="http://schemas.microsoft.com/office/drawing/2014/main" id="{12850C6E-CD4D-4B79-962D-7842DA370B49}"/>
              </a:ext>
            </a:extLst>
          </p:cNvPr>
          <p:cNvSpPr txBox="1">
            <a:spLocks/>
          </p:cNvSpPr>
          <p:nvPr/>
        </p:nvSpPr>
        <p:spPr>
          <a:xfrm>
            <a:off x="1593269" y="19647900"/>
            <a:ext cx="13204609" cy="5701379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809976" indent="-809976" algn="l" defTabSz="3239902" rtl="0" eaLnBrk="1" latinLnBrk="0" hangingPunct="1">
              <a:lnSpc>
                <a:spcPct val="90000"/>
              </a:lnSpc>
              <a:spcBef>
                <a:spcPts val="3543"/>
              </a:spcBef>
              <a:buFont typeface="Arial" panose="020B0604020202020204" pitchFamily="34" charset="0"/>
              <a:buChar char="•"/>
              <a:defRPr sz="992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429927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85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49878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7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829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89780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909731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9682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49633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769584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s-CO" sz="6600" b="1" dirty="0"/>
              <a:t>Método: </a:t>
            </a:r>
            <a:r>
              <a:rPr lang="es-ES" sz="2400" b="0" i="0" dirty="0">
                <a:effectLst/>
              </a:rPr>
              <a:t>Enfoque mixto (documental, descriptivo y comparativo) estructurado en 4 fases: </a:t>
            </a:r>
            <a:endParaRPr lang="es-ES" sz="2400" dirty="0">
              <a:effectLst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s-ES" sz="2400" b="0" i="0" dirty="0">
                <a:effectLst/>
              </a:rPr>
              <a:t>Revisión sistemática de literatura (36 fuentes académicas</a:t>
            </a:r>
            <a:r>
              <a:rPr lang="es-ES" sz="2400" dirty="0"/>
              <a:t>, de más 200 artículos de la búsqueda inicial)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s-ES" sz="2400" b="0" i="0" dirty="0">
                <a:effectLst/>
              </a:rPr>
              <a:t>Caracterización del contexto farmacéutico por país.</a:t>
            </a:r>
            <a:endParaRPr lang="es-ES" sz="2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s-ES" sz="2400" b="0" i="0" dirty="0">
                <a:effectLst/>
              </a:rPr>
              <a:t>Análisis comparativo de resiliencia (</a:t>
            </a:r>
            <a:r>
              <a:rPr lang="es-ES" sz="2800" b="0" i="0" dirty="0">
                <a:effectLst/>
              </a:rPr>
              <a:t>anticipatoria</a:t>
            </a:r>
            <a:r>
              <a:rPr lang="es-ES" sz="2400" b="0" i="0" dirty="0">
                <a:effectLst/>
              </a:rPr>
              <a:t>, adaptativa, recuperativa e innovación).</a:t>
            </a:r>
            <a:endParaRPr lang="es-ES" sz="2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s-ES" sz="2400" b="0" i="0" dirty="0">
                <a:effectLst/>
              </a:rPr>
              <a:t>Diseño de modelo de resiliencia logística para Colombia.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s-ES" sz="2400" b="1" dirty="0"/>
              <a:t>Base de datos: </a:t>
            </a:r>
            <a:r>
              <a:rPr lang="es-ES" sz="2400" dirty="0" err="1"/>
              <a:t>Scopus</a:t>
            </a:r>
            <a:r>
              <a:rPr lang="es-ES" sz="2400" dirty="0"/>
              <a:t>, Web </a:t>
            </a:r>
            <a:r>
              <a:rPr lang="es-ES" sz="2400" dirty="0" err="1"/>
              <a:t>of</a:t>
            </a:r>
            <a:r>
              <a:rPr lang="es-ES" sz="2400" dirty="0"/>
              <a:t> </a:t>
            </a:r>
            <a:r>
              <a:rPr lang="es-ES" sz="2400" dirty="0" err="1"/>
              <a:t>Science</a:t>
            </a:r>
            <a:r>
              <a:rPr lang="es-ES" sz="2400" dirty="0"/>
              <a:t>, SciELO, Redalyc, Google </a:t>
            </a:r>
            <a:r>
              <a:rPr lang="es-ES" sz="2400" dirty="0" err="1"/>
              <a:t>Scholar</a:t>
            </a:r>
            <a:r>
              <a:rPr lang="es-ES" sz="2400" dirty="0"/>
              <a:t>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s-ES" sz="2400" b="1" dirty="0"/>
              <a:t>Palabras clave: </a:t>
            </a:r>
            <a:r>
              <a:rPr lang="es-ES" sz="2400" i="1" dirty="0"/>
              <a:t>Resiliencia logística, cadena de suministro farmacéutica, innovación logística, </a:t>
            </a:r>
            <a:r>
              <a:rPr lang="es-ES" sz="2400" i="1" dirty="0" err="1"/>
              <a:t>supply</a:t>
            </a:r>
            <a:r>
              <a:rPr lang="es-ES" sz="2400" i="1" dirty="0"/>
              <a:t> </a:t>
            </a:r>
            <a:r>
              <a:rPr lang="es-ES" sz="2400" i="1" dirty="0" err="1"/>
              <a:t>chain</a:t>
            </a:r>
            <a:r>
              <a:rPr lang="es-ES" sz="2400" i="1" dirty="0"/>
              <a:t> </a:t>
            </a:r>
            <a:r>
              <a:rPr lang="es-ES" sz="2400" i="1" dirty="0" err="1"/>
              <a:t>resilience</a:t>
            </a:r>
            <a:r>
              <a:rPr lang="es-ES" sz="2400" i="1" dirty="0"/>
              <a:t> </a:t>
            </a:r>
            <a:r>
              <a:rPr lang="es-ES" sz="2400" i="1" dirty="0" err="1"/>
              <a:t>pharmaceutical</a:t>
            </a:r>
            <a:r>
              <a:rPr lang="es-ES" sz="2400" i="1" dirty="0"/>
              <a:t>, </a:t>
            </a:r>
            <a:r>
              <a:rPr lang="es-ES" sz="2400" i="1" dirty="0" err="1"/>
              <a:t>Latin</a:t>
            </a:r>
            <a:r>
              <a:rPr lang="es-ES" sz="2400" i="1" dirty="0"/>
              <a:t> </a:t>
            </a:r>
            <a:r>
              <a:rPr lang="es-ES" sz="2400" i="1" dirty="0" err="1"/>
              <a:t>America</a:t>
            </a:r>
            <a:r>
              <a:rPr lang="es-ES" sz="2400" i="1" dirty="0"/>
              <a:t> </a:t>
            </a:r>
            <a:r>
              <a:rPr lang="es-ES" sz="2400" i="1" dirty="0" err="1"/>
              <a:t>pharmaceutical</a:t>
            </a:r>
            <a:r>
              <a:rPr lang="es-ES" sz="2400" i="1" dirty="0"/>
              <a:t> </a:t>
            </a:r>
            <a:r>
              <a:rPr lang="es-ES" sz="2400" i="1" dirty="0" err="1"/>
              <a:t>logistics</a:t>
            </a:r>
            <a:r>
              <a:rPr lang="es-ES" sz="2400" i="1" dirty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s-ES" sz="2400" dirty="0"/>
              <a:t>El componente cuantitativo fue de carácter descriptivo-comparativo, basado en indicadores secundarios sectoriales, mientras que el análisis principal fue cualitativo y documental, ya que no se aplicó encuestas ni trabajo de campo, no utilizó base de datos estadísticas homogéneas entre países y se basó principalmente en: Revisión documental, </a:t>
            </a:r>
            <a:r>
              <a:rPr lang="es-ES" sz="2400" dirty="0" err="1"/>
              <a:t>Benchamarking</a:t>
            </a:r>
            <a:r>
              <a:rPr lang="es-ES" sz="2400" dirty="0"/>
              <a:t>, análisis </a:t>
            </a:r>
            <a:r>
              <a:rPr lang="es-ES" sz="2400" dirty="0" err="1"/>
              <a:t>DOFA</a:t>
            </a:r>
            <a:r>
              <a:rPr lang="es-ES" sz="2400" dirty="0"/>
              <a:t> y estudios de caso. </a:t>
            </a:r>
          </a:p>
          <a:p>
            <a:pPr algn="just">
              <a:lnSpc>
                <a:spcPct val="100000"/>
              </a:lnSpc>
            </a:pPr>
            <a:endParaRPr lang="es-ES" sz="2800" i="1" dirty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s-ES" sz="2800" b="1" dirty="0"/>
          </a:p>
        </p:txBody>
      </p:sp>
      <p:sp>
        <p:nvSpPr>
          <p:cNvPr id="13" name="Marcador de contenido 6">
            <a:extLst>
              <a:ext uri="{FF2B5EF4-FFF2-40B4-BE49-F238E27FC236}">
                <a16:creationId xmlns:a16="http://schemas.microsoft.com/office/drawing/2014/main" id="{6B66191F-7E0E-4186-9555-0FDE33A66597}"/>
              </a:ext>
            </a:extLst>
          </p:cNvPr>
          <p:cNvSpPr txBox="1">
            <a:spLocks/>
          </p:cNvSpPr>
          <p:nvPr/>
        </p:nvSpPr>
        <p:spPr>
          <a:xfrm>
            <a:off x="15254870" y="15428795"/>
            <a:ext cx="6496177" cy="5716848"/>
          </a:xfrm>
          <a:prstGeom prst="rect">
            <a:avLst/>
          </a:prstGeom>
          <a:ln>
            <a:noFill/>
          </a:ln>
        </p:spPr>
        <p:txBody>
          <a:bodyPr/>
          <a:lstStyle>
            <a:lvl1pPr marL="809976" indent="-809976" algn="l" defTabSz="3239902" rtl="0" eaLnBrk="1" latinLnBrk="0" hangingPunct="1">
              <a:lnSpc>
                <a:spcPct val="90000"/>
              </a:lnSpc>
              <a:spcBef>
                <a:spcPts val="3543"/>
              </a:spcBef>
              <a:buFont typeface="Arial" panose="020B0604020202020204" pitchFamily="34" charset="0"/>
              <a:buChar char="•"/>
              <a:defRPr sz="992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429927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85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49878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7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829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89780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909731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9682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49633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769584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None/>
            </a:pPr>
            <a:r>
              <a:rPr lang="es-CO" sz="6600" b="1" dirty="0"/>
              <a:t>Resultados: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s-ES" sz="2400" b="1" i="1" dirty="0">
                <a:effectLst/>
              </a:rPr>
              <a:t>Hallazgos clave</a:t>
            </a:r>
            <a:endParaRPr lang="es-ES" sz="2400" dirty="0">
              <a:effectLst/>
            </a:endParaRPr>
          </a:p>
          <a:p>
            <a:pPr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s-ES" sz="2400" b="0" i="0" dirty="0">
                <a:effectLst/>
              </a:rPr>
              <a:t>La resiliencia evoluciona de respuesta reactiva a motor de innovación logística (</a:t>
            </a:r>
            <a:r>
              <a:rPr lang="es-ES" sz="2400" b="0" i="0" dirty="0" err="1">
                <a:effectLst/>
              </a:rPr>
              <a:t>Dovbischuk</a:t>
            </a:r>
            <a:r>
              <a:rPr lang="es-ES" sz="2400" b="0" i="0" dirty="0">
                <a:effectLst/>
              </a:rPr>
              <a:t>, 2022; </a:t>
            </a:r>
            <a:r>
              <a:rPr lang="es-ES" sz="2400" b="0" i="0" dirty="0" err="1">
                <a:effectLst/>
              </a:rPr>
              <a:t>Sabahi</a:t>
            </a:r>
            <a:r>
              <a:rPr lang="es-ES" sz="2400" b="0" i="0" dirty="0">
                <a:effectLst/>
              </a:rPr>
              <a:t> y </a:t>
            </a:r>
            <a:r>
              <a:rPr lang="es-ES" sz="2400" b="0" i="0" dirty="0" err="1">
                <a:effectLst/>
              </a:rPr>
              <a:t>Parast</a:t>
            </a:r>
            <a:r>
              <a:rPr lang="es-ES" sz="2400" b="0" i="0" dirty="0">
                <a:effectLst/>
              </a:rPr>
              <a:t>, 2020; </a:t>
            </a:r>
            <a:r>
              <a:rPr lang="es-ES" sz="2400" b="0" i="0" dirty="0" err="1">
                <a:effectLst/>
              </a:rPr>
              <a:t>Ghomi</a:t>
            </a:r>
            <a:r>
              <a:rPr lang="es-ES" sz="2400" b="0" i="0" dirty="0">
                <a:effectLst/>
              </a:rPr>
              <a:t> </a:t>
            </a:r>
            <a:r>
              <a:rPr lang="es-ES" sz="2400" b="0" i="1" dirty="0">
                <a:effectLst/>
              </a:rPr>
              <a:t>et al., 2023). </a:t>
            </a:r>
            <a:endParaRPr lang="es-ES" sz="2400" dirty="0"/>
          </a:p>
          <a:p>
            <a:pPr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s-ES" sz="2400" b="0" i="0" dirty="0">
                <a:effectLst/>
              </a:rPr>
              <a:t>La digitalización (</a:t>
            </a:r>
            <a:r>
              <a:rPr lang="es-ES" sz="2400" b="0" i="0" dirty="0" err="1">
                <a:effectLst/>
              </a:rPr>
              <a:t>IoT</a:t>
            </a:r>
            <a:r>
              <a:rPr lang="es-ES" sz="2400" b="0" i="0" dirty="0">
                <a:effectLst/>
              </a:rPr>
              <a:t>, </a:t>
            </a:r>
            <a:r>
              <a:rPr lang="es-ES" sz="2400" b="0" i="0" dirty="0" err="1">
                <a:effectLst/>
              </a:rPr>
              <a:t>blockchain</a:t>
            </a:r>
            <a:r>
              <a:rPr lang="es-ES" sz="2400" b="0" i="0" dirty="0">
                <a:effectLst/>
              </a:rPr>
              <a:t>, IA) mejora visibilidad, trazabilidad y capacidad de respuesta (Domingos </a:t>
            </a:r>
            <a:r>
              <a:rPr lang="es-ES" sz="2400" b="0" i="1" dirty="0">
                <a:effectLst/>
              </a:rPr>
              <a:t>et al., </a:t>
            </a:r>
            <a:r>
              <a:rPr lang="es-ES" sz="2400" b="0" dirty="0">
                <a:effectLst/>
              </a:rPr>
              <a:t>2024, Chen </a:t>
            </a:r>
            <a:r>
              <a:rPr lang="es-ES" sz="2400" b="0" i="1" dirty="0">
                <a:effectLst/>
              </a:rPr>
              <a:t>et al., </a:t>
            </a:r>
            <a:r>
              <a:rPr lang="es-ES" sz="2400" b="0" dirty="0">
                <a:effectLst/>
              </a:rPr>
              <a:t>2023, Júnior </a:t>
            </a:r>
            <a:r>
              <a:rPr lang="es-ES" sz="2400" b="0" i="1" dirty="0">
                <a:effectLst/>
              </a:rPr>
              <a:t>et al., </a:t>
            </a:r>
            <a:r>
              <a:rPr lang="es-ES" sz="2400" b="0" dirty="0">
                <a:effectLst/>
              </a:rPr>
              <a:t>2025; </a:t>
            </a:r>
            <a:r>
              <a:rPr lang="es-ES" sz="2400" b="0" dirty="0" err="1">
                <a:effectLst/>
              </a:rPr>
              <a:t>Elbeltagy</a:t>
            </a:r>
            <a:r>
              <a:rPr lang="es-ES" sz="2400" b="0" dirty="0">
                <a:effectLst/>
              </a:rPr>
              <a:t> </a:t>
            </a:r>
            <a:r>
              <a:rPr lang="es-ES" sz="2400" b="0" i="1" dirty="0">
                <a:effectLst/>
              </a:rPr>
              <a:t>et al., 2022).</a:t>
            </a:r>
            <a:endParaRPr lang="es-ES" sz="2400" dirty="0"/>
          </a:p>
          <a:p>
            <a:pPr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s-ES" sz="2400" b="0" i="0" dirty="0">
                <a:effectLst/>
              </a:rPr>
              <a:t>La colaboración y la flexibilidad organizacional son factores críticos (Luna, 2025; </a:t>
            </a:r>
            <a:r>
              <a:rPr lang="es-ES" sz="2400" b="0" i="0" dirty="0" err="1">
                <a:effectLst/>
              </a:rPr>
              <a:t>Herold</a:t>
            </a:r>
            <a:r>
              <a:rPr lang="es-ES" sz="2400" b="0" i="0" dirty="0">
                <a:effectLst/>
              </a:rPr>
              <a:t> </a:t>
            </a:r>
            <a:r>
              <a:rPr lang="es-ES" sz="2400" b="0" i="1" dirty="0">
                <a:effectLst/>
              </a:rPr>
              <a:t>et al., 2021; </a:t>
            </a:r>
            <a:r>
              <a:rPr lang="es-ES" sz="2400" b="0" i="1" dirty="0" err="1">
                <a:effectLst/>
              </a:rPr>
              <a:t>Sabahi</a:t>
            </a:r>
            <a:r>
              <a:rPr lang="es-ES" sz="2400" b="0" i="1" dirty="0">
                <a:effectLst/>
              </a:rPr>
              <a:t> y </a:t>
            </a:r>
            <a:r>
              <a:rPr lang="es-ES" sz="2400" b="0" i="1" dirty="0" err="1">
                <a:effectLst/>
              </a:rPr>
              <a:t>Parast</a:t>
            </a:r>
            <a:r>
              <a:rPr lang="es-ES" sz="2400" i="1" dirty="0"/>
              <a:t>, 2020).</a:t>
            </a:r>
          </a:p>
          <a:p>
            <a:pPr marL="0" indent="0" algn="just">
              <a:spcBef>
                <a:spcPts val="0"/>
              </a:spcBef>
              <a:buNone/>
            </a:pPr>
            <a:endParaRPr lang="es-ES" sz="2400" i="1" dirty="0"/>
          </a:p>
          <a:p>
            <a:pPr marL="0" indent="0" algn="just">
              <a:spcBef>
                <a:spcPts val="0"/>
              </a:spcBef>
              <a:buNone/>
            </a:pPr>
            <a:endParaRPr lang="es-ES" sz="2400" i="1" dirty="0"/>
          </a:p>
          <a:p>
            <a:pPr marL="0" indent="0" algn="just">
              <a:spcBef>
                <a:spcPts val="0"/>
              </a:spcBef>
              <a:buNone/>
            </a:pPr>
            <a:endParaRPr lang="es-ES" sz="2400" i="1" dirty="0"/>
          </a:p>
          <a:p>
            <a:pPr marL="0" indent="0" algn="just">
              <a:spcBef>
                <a:spcPts val="0"/>
              </a:spcBef>
              <a:buNone/>
            </a:pPr>
            <a:endParaRPr lang="es-ES" sz="2400" dirty="0"/>
          </a:p>
          <a:p>
            <a:pPr marL="0" indent="0" algn="just">
              <a:spcBef>
                <a:spcPts val="0"/>
              </a:spcBef>
              <a:buNone/>
            </a:pPr>
            <a:endParaRPr lang="es-ES" sz="2400" dirty="0"/>
          </a:p>
        </p:txBody>
      </p:sp>
      <p:sp>
        <p:nvSpPr>
          <p:cNvPr id="14" name="Marcador de texto 7">
            <a:extLst>
              <a:ext uri="{FF2B5EF4-FFF2-40B4-BE49-F238E27FC236}">
                <a16:creationId xmlns:a16="http://schemas.microsoft.com/office/drawing/2014/main" id="{C5D3F627-BEA6-4B17-AD17-51435D687E87}"/>
              </a:ext>
            </a:extLst>
          </p:cNvPr>
          <p:cNvSpPr txBox="1">
            <a:spLocks/>
          </p:cNvSpPr>
          <p:nvPr/>
        </p:nvSpPr>
        <p:spPr>
          <a:xfrm>
            <a:off x="15416023" y="33205573"/>
            <a:ext cx="13299468" cy="8687829"/>
          </a:xfrm>
          <a:prstGeom prst="rect">
            <a:avLst/>
          </a:prstGeom>
          <a:ln>
            <a:noFill/>
          </a:ln>
        </p:spPr>
        <p:txBody>
          <a:bodyPr/>
          <a:lstStyle>
            <a:lvl1pPr marL="809976" indent="-809976" algn="l" defTabSz="3239902" rtl="0" eaLnBrk="1" latinLnBrk="0" hangingPunct="1">
              <a:lnSpc>
                <a:spcPct val="90000"/>
              </a:lnSpc>
              <a:spcBef>
                <a:spcPts val="3543"/>
              </a:spcBef>
              <a:buFont typeface="Arial" panose="020B0604020202020204" pitchFamily="34" charset="0"/>
              <a:buChar char="•"/>
              <a:defRPr sz="992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429927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85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49878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7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829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89780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909731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9682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49633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769584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O" sz="6600" b="1" dirty="0"/>
              <a:t>Conclusiones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2400" dirty="0"/>
              <a:t>La investigación evidenció que la resiliencia logística farmacéutica en América Latina evolucionó desde un enfoque reactivo hacia una estrategia de innovación basada en digitalización, colaboración y gestión predictiva del riesgo. Brasil lidera en trazabilidad y madurez digital; México avanza mediante </a:t>
            </a:r>
            <a:r>
              <a:rPr lang="es-ES" sz="2400" dirty="0" err="1"/>
              <a:t>nearshoring</a:t>
            </a:r>
            <a:r>
              <a:rPr lang="es-ES" sz="2400" dirty="0"/>
              <a:t> y reservas estratégicas; mientras Colombia presenta mayores vulnerabilidades estructurales asociadas a dependencia importadora y limitaciones logísticas. Se propuso un modelo de resiliencia adaptado al contexto colombiano, articulando gestión de riesgos, digitalización, gobernanza y diversificación de proveedores para fortalecer el acceso oportuno a medicamentos esenciales. </a:t>
            </a:r>
            <a:endParaRPr lang="es-CO" sz="138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s-ES" sz="2400" dirty="0"/>
              <a:t>La resiliencia logística farmacéutica en América Latina se ha convertido en un factor crítico para garantizar la continuidad del acceso a medicamentos esenciales, especialmente en contextos de crisis sanitarias, bloqueos logísticos y dependencia de ingredientes farmacéuticos importados.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s-ES" sz="2400" dirty="0"/>
              <a:t>Brasil presenta el ecosistema farmacéutico más avanzado de la región debido a la integración entre regulación sanitaria, digitalización logística y trazabilidad obligatoria liderada por </a:t>
            </a:r>
            <a:r>
              <a:rPr lang="es-ES" sz="2400" dirty="0" err="1"/>
              <a:t>ANVISA</a:t>
            </a:r>
            <a:r>
              <a:rPr lang="es-ES" sz="2400" dirty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s-CO" sz="2400" dirty="0"/>
              <a:t>México ha fortalecido sus capacidades resilientes mediante estrategias de </a:t>
            </a:r>
            <a:r>
              <a:rPr lang="es-CO" sz="2400" dirty="0" err="1"/>
              <a:t>nearshoring</a:t>
            </a:r>
            <a:r>
              <a:rPr lang="es-CO" sz="2400" dirty="0"/>
              <a:t> farmacéutico y reservas estratégicas posteriores a la crisis de desabasto oncológico pediátrico.</a:t>
            </a:r>
            <a:endParaRPr lang="es-ES" sz="2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s-ES" sz="2400" dirty="0"/>
              <a:t>Colombia mantiene una alta vulnerabilidad estructural por su dependencia importadora, concentración logística urbana y limitada cobertura tecnológica en zonas apartadas, aunque cuenta con capacidades emergentes de flexibilidad y digitalización.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s-ES" sz="2400" dirty="0"/>
              <a:t>La resiliencia farmacéutica depende de la integración entre: regulación sanitaria,  transformación digital,  gobernanza colaborativa,  gestión predictiva del riesgo,  trazabilidad logística.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s-ES" sz="2400" dirty="0"/>
              <a:t>El fortalecimiento de la resiliencia farmacéutica no solo mejora la competitividad empresarial, sino que constituye una estrategia de protección de la salud pública regional.</a:t>
            </a:r>
            <a:endParaRPr lang="es-ES" sz="8000" dirty="0">
              <a:effectLst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3B96B6E1-D17E-4F51-B811-4FAD2325E7EB}"/>
              </a:ext>
            </a:extLst>
          </p:cNvPr>
          <p:cNvSpPr txBox="1"/>
          <p:nvPr/>
        </p:nvSpPr>
        <p:spPr>
          <a:xfrm>
            <a:off x="15188800" y="10169105"/>
            <a:ext cx="14112239" cy="5170646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pPr algn="just"/>
            <a:r>
              <a:rPr lang="es-CO" sz="4800" b="1" dirty="0"/>
              <a:t>Objetivos General </a:t>
            </a:r>
          </a:p>
          <a:p>
            <a:pPr algn="just"/>
            <a:r>
              <a:rPr lang="es-ES" sz="2400" dirty="0"/>
              <a:t>Analizar la resiliencia como estrategia de innovación logística en la cadena de suministro de empresas farmacéuticas en América Latina, mediante un análisis comparativo entre Colombia, Brasil y México frente a sus capacidades de respuesta ante disrupciones.</a:t>
            </a:r>
            <a:endParaRPr lang="es-CO" sz="2400" dirty="0"/>
          </a:p>
          <a:p>
            <a:pPr algn="just"/>
            <a:r>
              <a:rPr lang="es-CO" sz="4800" b="1" dirty="0"/>
              <a:t>Objetivos Específicos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2400" dirty="0"/>
              <a:t>Revisar la literatura científica sobre resiliencia logística y cadenas de </a:t>
            </a:r>
            <a:r>
              <a:rPr lang="es-CO" sz="2400" dirty="0" err="1"/>
              <a:t>suministrofarmacéutica</a:t>
            </a:r>
            <a:r>
              <a:rPr lang="es-CO" sz="2400" dirty="0"/>
              <a:t> en América Latina (2015-2025)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2400" dirty="0"/>
              <a:t>Comparar las capacidades de resiliencia logística en empresas farmacéuticas de Colombia, Brasil y México a nivel cualitativo y cuantitativo.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2400" dirty="0"/>
              <a:t>Proponer un modelo de resiliencia logística adaptado al contexto farmacéutico colombiano, con estrategias transferibles desde Brasil y México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sz="2000" dirty="0"/>
          </a:p>
        </p:txBody>
      </p:sp>
      <p:sp>
        <p:nvSpPr>
          <p:cNvPr id="17" name="Marcador de contenido 6">
            <a:extLst>
              <a:ext uri="{FF2B5EF4-FFF2-40B4-BE49-F238E27FC236}">
                <a16:creationId xmlns:a16="http://schemas.microsoft.com/office/drawing/2014/main" id="{4E05A31E-254D-4083-9727-6F94BC298642}"/>
              </a:ext>
            </a:extLst>
          </p:cNvPr>
          <p:cNvSpPr txBox="1">
            <a:spLocks/>
          </p:cNvSpPr>
          <p:nvPr/>
        </p:nvSpPr>
        <p:spPr>
          <a:xfrm>
            <a:off x="1821765" y="10169105"/>
            <a:ext cx="13069889" cy="4831004"/>
          </a:xfrm>
          <a:prstGeom prst="rect">
            <a:avLst/>
          </a:prstGeom>
          <a:ln>
            <a:noFill/>
          </a:ln>
        </p:spPr>
        <p:txBody>
          <a:bodyPr/>
          <a:lstStyle>
            <a:lvl1pPr marL="809976" indent="-809976" algn="l" defTabSz="3239902" rtl="0" eaLnBrk="1" latinLnBrk="0" hangingPunct="1">
              <a:lnSpc>
                <a:spcPct val="90000"/>
              </a:lnSpc>
              <a:spcBef>
                <a:spcPts val="3543"/>
              </a:spcBef>
              <a:buFont typeface="Arial" panose="020B0604020202020204" pitchFamily="34" charset="0"/>
              <a:buChar char="•"/>
              <a:defRPr sz="992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429927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85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49878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7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829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89780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909731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9682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49633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769584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s-CO" sz="6600" b="1" dirty="0"/>
              <a:t>Problema: </a:t>
            </a:r>
            <a:r>
              <a:rPr lang="es-ES" sz="2400" b="0" i="0" dirty="0">
                <a:effectLst/>
              </a:rPr>
              <a:t>Las cadenas de suministro farmacéuticas en América Latina presentan:</a:t>
            </a:r>
            <a:endParaRPr lang="es-ES" sz="2400" dirty="0">
              <a:effectLst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s-ES" sz="2400" b="0" i="0" dirty="0">
                <a:effectLst/>
              </a:rPr>
              <a:t>Alta dependencia de insumos importados (principalmente de Asia).</a:t>
            </a:r>
            <a:endParaRPr lang="es-ES" sz="2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s-ES" sz="2400" b="0" i="0" dirty="0">
                <a:effectLst/>
              </a:rPr>
              <a:t>Infraestructura logística desigual y limitada (cadena de frío, última milla).</a:t>
            </a:r>
            <a:endParaRPr lang="es-ES" sz="2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s-ES" sz="2400" b="0" i="0" dirty="0">
                <a:effectLst/>
              </a:rPr>
              <a:t>Baja digitalización y trazabilidad.</a:t>
            </a:r>
            <a:endParaRPr lang="es-ES" sz="2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s-ES" sz="2400" b="0" i="0" dirty="0">
                <a:effectLst/>
              </a:rPr>
              <a:t>Fragmentación institucional y regulatoria.</a:t>
            </a:r>
            <a:endParaRPr lang="es-ES" sz="2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s-ES" sz="2400" b="0" i="0" dirty="0">
                <a:effectLst/>
              </a:rPr>
              <a:t>Vulnerabilidad ante crisis (pandemias, bloqueos, desastres naturales).</a:t>
            </a:r>
            <a:endParaRPr lang="es-ES" sz="24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s-ES" sz="2400" b="0" i="0" dirty="0">
                <a:effectLst/>
              </a:rPr>
              <a:t>Esto genera riesgos de desabastecimiento de medicamentos, afectando directamente la salud pública y evidenciando la falta de capacidades resilientes en la región.</a:t>
            </a:r>
            <a:endParaRPr lang="es-ES" sz="2400" dirty="0">
              <a:effectLst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s-ES" sz="2400" dirty="0"/>
              <a:t>¿Cómo la resiliencia es una estrategia de innovación logística en la cadena de suministro de empresas farmacéuticas en América Latina?</a:t>
            </a:r>
            <a:endParaRPr lang="es-CO" sz="2400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D22E6CC8-F355-483E-AA7A-E1BFAA9BB457}"/>
              </a:ext>
            </a:extLst>
          </p:cNvPr>
          <p:cNvSpPr txBox="1"/>
          <p:nvPr/>
        </p:nvSpPr>
        <p:spPr>
          <a:xfrm>
            <a:off x="1593269" y="26023062"/>
            <a:ext cx="13433105" cy="369331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 rtl="0"/>
            <a:r>
              <a:rPr lang="es-CO" sz="6600" b="1" i="0" dirty="0">
                <a:effectLst/>
              </a:rPr>
              <a:t>Modelo propuesto </a:t>
            </a:r>
            <a:r>
              <a:rPr lang="es-ES" sz="6600" b="1" dirty="0">
                <a:solidFill>
                  <a:srgbClr val="000000"/>
                </a:solidFill>
              </a:rPr>
              <a:t>para Colombia</a:t>
            </a:r>
            <a:endParaRPr lang="es-ES" sz="6600" b="1" i="0" dirty="0">
              <a:solidFill>
                <a:srgbClr val="000000"/>
              </a:solidFill>
              <a:effectLst/>
            </a:endParaRPr>
          </a:p>
          <a:p>
            <a:pPr algn="just" rtl="0"/>
            <a:r>
              <a:rPr lang="es-ES" sz="2800" dirty="0"/>
              <a:t>El modelo propuesto integra siete componentes interconectados orientados a fortalecer la resiliencia logística farmacéutica colombiana: gestión de riesgos, diversificación de proveedores, inventarios estratégicos, digitalización gradual, gobernanza público-privada, </a:t>
            </a:r>
            <a:r>
              <a:rPr lang="es-ES" sz="2800" dirty="0" err="1"/>
              <a:t>hubs</a:t>
            </a:r>
            <a:r>
              <a:rPr lang="es-ES" sz="2800" dirty="0"/>
              <a:t> resilientes e indicadores KPI. El sistema articula actores públicos y privados mediante tecnologías digitales, trazabilidad y coordinación colaborativa para anticipar, resistir, adaptarse y recuperarse frente a disrupciones logísticas y sanitarias.</a:t>
            </a:r>
            <a:endParaRPr lang="es-ES" sz="2800" dirty="0">
              <a:effectLst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57FCE29-A912-46F1-8E9E-643E56AECB7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" t="704" r="67421" b="52056"/>
          <a:stretch/>
        </p:blipFill>
        <p:spPr>
          <a:xfrm>
            <a:off x="1868653" y="14645954"/>
            <a:ext cx="12976394" cy="4814795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4E9ED056-6941-4123-92D3-30C45C9418C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69" t="1976" r="34262" b="52813"/>
          <a:stretch/>
        </p:blipFill>
        <p:spPr>
          <a:xfrm>
            <a:off x="22094798" y="20218963"/>
            <a:ext cx="6620693" cy="6383716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3B0DE69A-9997-4BA0-9D88-E07EC6B005BC}"/>
              </a:ext>
            </a:extLst>
          </p:cNvPr>
          <p:cNvSpPr txBox="1"/>
          <p:nvPr/>
        </p:nvSpPr>
        <p:spPr>
          <a:xfrm>
            <a:off x="22094800" y="15780713"/>
            <a:ext cx="7206239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es-ES" sz="2800" b="1" i="1" dirty="0">
                <a:effectLst/>
              </a:rPr>
              <a:t>Comparación por país</a:t>
            </a:r>
            <a:endParaRPr lang="es-ES" sz="2800" dirty="0">
              <a:effectLst/>
            </a:endParaRPr>
          </a:p>
          <a:p>
            <a:pPr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s-ES" sz="2400" b="0" i="0" dirty="0">
                <a:effectLst/>
              </a:rPr>
              <a:t>Brasil: mayor madurez, liderazgo en digitalización y regulación (Júnior </a:t>
            </a:r>
            <a:r>
              <a:rPr lang="es-ES" sz="2400" b="0" i="1" dirty="0">
                <a:effectLst/>
              </a:rPr>
              <a:t>et al., </a:t>
            </a:r>
            <a:r>
              <a:rPr lang="es-ES" sz="2400" b="0" dirty="0">
                <a:effectLst/>
              </a:rPr>
              <a:t>2025; Silva </a:t>
            </a:r>
            <a:r>
              <a:rPr lang="es-ES" sz="2400" b="0" i="1" dirty="0">
                <a:effectLst/>
              </a:rPr>
              <a:t>et al., 2023; Alvarenga et al., 2023).</a:t>
            </a:r>
            <a:endParaRPr lang="es-ES" sz="2400" dirty="0"/>
          </a:p>
          <a:p>
            <a:pPr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s-ES" sz="2400" b="0" i="0" dirty="0">
                <a:effectLst/>
              </a:rPr>
              <a:t>México: avance en </a:t>
            </a:r>
            <a:r>
              <a:rPr lang="es-ES" sz="2400" b="0" i="0" dirty="0" err="1">
                <a:effectLst/>
              </a:rPr>
              <a:t>nearshoring</a:t>
            </a:r>
            <a:r>
              <a:rPr lang="es-ES" sz="2400" b="0" i="0" dirty="0">
                <a:effectLst/>
              </a:rPr>
              <a:t> y reformas tras crisis de desabastecimiento, con reservas estratégicas (</a:t>
            </a:r>
            <a:r>
              <a:rPr lang="es-ES" sz="2400" b="0" i="0" dirty="0" err="1">
                <a:effectLst/>
              </a:rPr>
              <a:t>Menrotra</a:t>
            </a:r>
            <a:r>
              <a:rPr lang="es-ES" sz="2400" b="0" i="0" dirty="0">
                <a:effectLst/>
              </a:rPr>
              <a:t>, 2025; Lawrence </a:t>
            </a:r>
            <a:r>
              <a:rPr lang="es-ES" sz="2400" b="0" i="1" dirty="0">
                <a:effectLst/>
              </a:rPr>
              <a:t>et al., </a:t>
            </a:r>
            <a:r>
              <a:rPr lang="es-ES" sz="2400" b="0" dirty="0">
                <a:effectLst/>
              </a:rPr>
              <a:t>2020). </a:t>
            </a:r>
            <a:endParaRPr lang="es-ES" sz="2400" dirty="0"/>
          </a:p>
          <a:p>
            <a:pPr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s-ES" sz="2400" b="0" i="0" dirty="0">
                <a:effectLst/>
              </a:rPr>
              <a:t>Colombia</a:t>
            </a:r>
            <a:r>
              <a:rPr lang="es-ES" sz="2400" dirty="0"/>
              <a:t> presenta resiliencia reactiva, sin embargo una </a:t>
            </a:r>
            <a:r>
              <a:rPr lang="es-ES" sz="2400" b="0" i="0" dirty="0">
                <a:effectLst/>
              </a:rPr>
              <a:t>alta vulnerabilidad, pero con capacidades emergentes</a:t>
            </a:r>
            <a:r>
              <a:rPr lang="es-ES" sz="2400" dirty="0"/>
              <a:t> (Cabrera </a:t>
            </a:r>
            <a:r>
              <a:rPr lang="es-ES" sz="2400" i="1" dirty="0"/>
              <a:t>et al., 2023; </a:t>
            </a:r>
            <a:r>
              <a:rPr lang="es-ES" sz="2400" dirty="0" err="1"/>
              <a:t>Alzate</a:t>
            </a:r>
            <a:r>
              <a:rPr lang="es-ES" sz="2400" dirty="0"/>
              <a:t> </a:t>
            </a:r>
            <a:r>
              <a:rPr lang="es-ES" sz="2400" i="1" dirty="0"/>
              <a:t>et al., </a:t>
            </a:r>
            <a:r>
              <a:rPr lang="es-ES" sz="2400" dirty="0"/>
              <a:t>2024; Ward y </a:t>
            </a:r>
            <a:r>
              <a:rPr lang="es-ES" sz="2400" dirty="0" err="1"/>
              <a:t>Hargaden</a:t>
            </a:r>
            <a:r>
              <a:rPr lang="es-ES" sz="2400" dirty="0"/>
              <a:t>, 2019). </a:t>
            </a:r>
          </a:p>
          <a:p>
            <a:endParaRPr lang="es-CO" dirty="0"/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894C24D2-D604-4F0A-96CC-0BEDA0A0A55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68" t="180" r="619" b="51541"/>
          <a:stretch/>
        </p:blipFill>
        <p:spPr>
          <a:xfrm>
            <a:off x="15254870" y="21234687"/>
            <a:ext cx="6496176" cy="5650053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B86C11A6-0D69-4998-A9EF-814C5CF1521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" t="48577" r="66976" b="3645"/>
          <a:stretch/>
        </p:blipFill>
        <p:spPr>
          <a:xfrm>
            <a:off x="1685963" y="29694872"/>
            <a:ext cx="13299468" cy="6583821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20D75FE3-D9ED-4660-8F62-EA571177B1F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25" t="48504" r="33951" b="2679"/>
          <a:stretch/>
        </p:blipFill>
        <p:spPr>
          <a:xfrm>
            <a:off x="14964921" y="27062137"/>
            <a:ext cx="13750570" cy="6077457"/>
          </a:xfrm>
          <a:prstGeom prst="rect">
            <a:avLst/>
          </a:prstGeom>
        </p:spPr>
      </p:pic>
      <p:sp>
        <p:nvSpPr>
          <p:cNvPr id="28" name="CuadroTexto 27">
            <a:extLst>
              <a:ext uri="{FF2B5EF4-FFF2-40B4-BE49-F238E27FC236}">
                <a16:creationId xmlns:a16="http://schemas.microsoft.com/office/drawing/2014/main" id="{372B1BB7-7240-4571-A70A-A879CB865473}"/>
              </a:ext>
            </a:extLst>
          </p:cNvPr>
          <p:cNvSpPr txBox="1"/>
          <p:nvPr/>
        </p:nvSpPr>
        <p:spPr>
          <a:xfrm>
            <a:off x="1593269" y="36278693"/>
            <a:ext cx="13392162" cy="10433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/>
            <a:r>
              <a:rPr lang="es-ES" sz="2800" b="0" i="0" dirty="0">
                <a:solidFill>
                  <a:srgbClr val="000000"/>
                </a:solidFill>
                <a:effectLst/>
              </a:rPr>
              <a:t>El modelo propuesto constituye una arquitectura logística resiliente para el sistema farmacéutico colombiano que involucra actores públicos y privados: </a:t>
            </a:r>
          </a:p>
          <a:p>
            <a:pPr algn="just" rtl="0"/>
            <a:r>
              <a:rPr lang="es-ES" sz="2800" b="1" dirty="0">
                <a:solidFill>
                  <a:srgbClr val="000000"/>
                </a:solidFill>
              </a:rPr>
              <a:t>Públicos: </a:t>
            </a:r>
            <a:r>
              <a:rPr lang="es-ES" sz="2800" i="1" dirty="0">
                <a:solidFill>
                  <a:srgbClr val="000000"/>
                </a:solidFill>
              </a:rPr>
              <a:t>INVIMA, Ministerio de Salud, Secretarías de salud, reguladores sanitarios, aduanas</a:t>
            </a:r>
          </a:p>
          <a:p>
            <a:pPr algn="just" rtl="0"/>
            <a:r>
              <a:rPr lang="es-ES" sz="2800" b="1" i="1" dirty="0">
                <a:solidFill>
                  <a:srgbClr val="000000"/>
                </a:solidFill>
                <a:effectLst/>
              </a:rPr>
              <a:t>Privados: </a:t>
            </a:r>
            <a:r>
              <a:rPr lang="es-ES" sz="2800" i="1" dirty="0">
                <a:solidFill>
                  <a:srgbClr val="000000"/>
                </a:solidFill>
                <a:effectLst/>
              </a:rPr>
              <a:t>Laboratorios farmacéuticos, Operadores logísticos </a:t>
            </a:r>
            <a:r>
              <a:rPr lang="es-ES" sz="2800" i="1" dirty="0" err="1">
                <a:solidFill>
                  <a:srgbClr val="000000"/>
                </a:solidFill>
                <a:effectLst/>
              </a:rPr>
              <a:t>3PL</a:t>
            </a:r>
            <a:r>
              <a:rPr lang="es-ES" sz="2800" i="1" dirty="0">
                <a:solidFill>
                  <a:srgbClr val="000000"/>
                </a:solidFill>
                <a:effectLst/>
              </a:rPr>
              <a:t>, distribuidores, hospitales, droguerías, proveedores internacionales</a:t>
            </a:r>
          </a:p>
          <a:p>
            <a:pPr algn="just" rtl="0"/>
            <a:r>
              <a:rPr lang="es-ES" sz="2800" b="1" i="1" dirty="0">
                <a:solidFill>
                  <a:srgbClr val="000000"/>
                </a:solidFill>
                <a:effectLst/>
              </a:rPr>
              <a:t>Tecnol</a:t>
            </a:r>
            <a:r>
              <a:rPr lang="es-ES" sz="2800" b="1" i="1" dirty="0">
                <a:solidFill>
                  <a:srgbClr val="000000"/>
                </a:solidFill>
              </a:rPr>
              <a:t>ógicos: </a:t>
            </a:r>
            <a:r>
              <a:rPr lang="es-ES" sz="2800" i="1" dirty="0">
                <a:solidFill>
                  <a:srgbClr val="000000"/>
                </a:solidFill>
              </a:rPr>
              <a:t>Plataformas </a:t>
            </a:r>
            <a:r>
              <a:rPr lang="es-ES" sz="2800" i="1" dirty="0" err="1">
                <a:solidFill>
                  <a:srgbClr val="000000"/>
                </a:solidFill>
              </a:rPr>
              <a:t>IoT</a:t>
            </a:r>
            <a:r>
              <a:rPr lang="es-ES" sz="2800" i="1" dirty="0">
                <a:solidFill>
                  <a:srgbClr val="000000"/>
                </a:solidFill>
              </a:rPr>
              <a:t>, </a:t>
            </a:r>
            <a:r>
              <a:rPr lang="es-ES" sz="2800" i="1" dirty="0" err="1">
                <a:solidFill>
                  <a:srgbClr val="000000"/>
                </a:solidFill>
              </a:rPr>
              <a:t>Blockchain</a:t>
            </a:r>
            <a:r>
              <a:rPr lang="es-ES" sz="2800" i="1" dirty="0">
                <a:solidFill>
                  <a:srgbClr val="000000"/>
                </a:solidFill>
              </a:rPr>
              <a:t>, Sistemas ERP, Torres de control, IA predictiva. </a:t>
            </a:r>
            <a:endParaRPr lang="es-ES" sz="2800" b="1" i="1" dirty="0">
              <a:solidFill>
                <a:srgbClr val="000000"/>
              </a:solidFill>
              <a:effectLst/>
            </a:endParaRPr>
          </a:p>
          <a:p>
            <a:pPr algn="just" rtl="0"/>
            <a:r>
              <a:rPr lang="es-ES" sz="2800" b="1" dirty="0">
                <a:solidFill>
                  <a:srgbClr val="000000"/>
                </a:solidFill>
              </a:rPr>
              <a:t>Interacciones clave: </a:t>
            </a:r>
          </a:p>
          <a:p>
            <a:r>
              <a:rPr lang="es-ES" sz="2800" b="1" dirty="0"/>
              <a:t>1. Flujo de información</a:t>
            </a:r>
          </a:p>
          <a:p>
            <a:r>
              <a:rPr lang="es-ES" sz="2800" dirty="0"/>
              <a:t>Los sistemas digitales permiten compartir: inventarios, temperatura, ubicación, alertas y tiempos de entrega. </a:t>
            </a:r>
          </a:p>
          <a:p>
            <a:r>
              <a:rPr lang="es-ES" sz="2800" b="1" dirty="0"/>
              <a:t>2. Flujo físico</a:t>
            </a:r>
          </a:p>
          <a:p>
            <a:r>
              <a:rPr lang="es-ES" sz="2800" dirty="0"/>
              <a:t>Los </a:t>
            </a:r>
            <a:r>
              <a:rPr lang="es-ES" sz="2800" dirty="0" err="1"/>
              <a:t>hubs</a:t>
            </a:r>
            <a:r>
              <a:rPr lang="es-ES" sz="2800" dirty="0"/>
              <a:t> logísticos redistribuyen medicamentos usando rutas alternativas ante bloqueos o disrupciones.</a:t>
            </a:r>
          </a:p>
          <a:p>
            <a:r>
              <a:rPr lang="es-ES" sz="2800" b="1" dirty="0"/>
              <a:t>3. Flujo regulatorio</a:t>
            </a:r>
          </a:p>
          <a:p>
            <a:r>
              <a:rPr lang="es-ES" sz="2800" dirty="0"/>
              <a:t>INVIMA coordina trazabilidad y protocolos de emergencia.</a:t>
            </a:r>
          </a:p>
          <a:p>
            <a:r>
              <a:rPr lang="es-ES" sz="2800" b="1" dirty="0"/>
              <a:t>4. Flujo colaborativo</a:t>
            </a:r>
          </a:p>
          <a:p>
            <a:r>
              <a:rPr lang="es-ES" sz="2800" dirty="0"/>
              <a:t>Las empresas comparten datos críticos y coordinan abastecimiento.</a:t>
            </a:r>
          </a:p>
          <a:p>
            <a:r>
              <a:rPr lang="es-ES" sz="2800" b="1" dirty="0"/>
              <a:t>Relación sistémica</a:t>
            </a:r>
          </a:p>
          <a:p>
            <a:r>
              <a:rPr lang="es-ES" sz="2800" dirty="0"/>
              <a:t>El modelo funciona en cuatro niveles:</a:t>
            </a:r>
          </a:p>
          <a:p>
            <a:pPr>
              <a:buFont typeface="+mj-lt"/>
              <a:buAutoNum type="arabicPeriod"/>
            </a:pPr>
            <a:r>
              <a:rPr lang="es-ES" sz="2800" b="1" i="1" dirty="0"/>
              <a:t>Anticipación: </a:t>
            </a:r>
            <a:r>
              <a:rPr lang="es-ES" sz="2800" dirty="0"/>
              <a:t>mapas de riesgo y analítica predictiva </a:t>
            </a:r>
          </a:p>
          <a:p>
            <a:pPr>
              <a:buFont typeface="+mj-lt"/>
              <a:buAutoNum type="arabicPeriod"/>
            </a:pPr>
            <a:r>
              <a:rPr lang="es-ES" sz="2800" b="1" i="1" dirty="0"/>
              <a:t>Resistencia: </a:t>
            </a:r>
            <a:r>
              <a:rPr lang="es-ES" sz="2800" dirty="0"/>
              <a:t>inventarios y proveedores alternativos </a:t>
            </a:r>
          </a:p>
          <a:p>
            <a:pPr>
              <a:buFont typeface="+mj-lt"/>
              <a:buAutoNum type="arabicPeriod"/>
            </a:pPr>
            <a:r>
              <a:rPr lang="es-ES" sz="2800" b="1" i="1" dirty="0"/>
              <a:t>Adaptación: </a:t>
            </a:r>
            <a:r>
              <a:rPr lang="es-ES" sz="2800" dirty="0"/>
              <a:t>rutas dinámicas y </a:t>
            </a:r>
            <a:r>
              <a:rPr lang="es-ES" sz="2800" dirty="0" err="1"/>
              <a:t>hubs</a:t>
            </a:r>
            <a:r>
              <a:rPr lang="es-ES" sz="2800" dirty="0"/>
              <a:t> resilientes </a:t>
            </a:r>
          </a:p>
          <a:p>
            <a:pPr>
              <a:buFont typeface="+mj-lt"/>
              <a:buAutoNum type="arabicPeriod"/>
            </a:pPr>
            <a:r>
              <a:rPr lang="es-ES" sz="2800" b="1" i="1" dirty="0"/>
              <a:t>Recuperación: </a:t>
            </a:r>
            <a:r>
              <a:rPr lang="es-ES" sz="2800" dirty="0"/>
              <a:t>coordinación público-privada y </a:t>
            </a:r>
            <a:r>
              <a:rPr lang="es-ES" sz="2800" dirty="0" err="1"/>
              <a:t>KPIs</a:t>
            </a:r>
            <a:r>
              <a:rPr lang="es-ES" sz="2800" dirty="0"/>
              <a:t> de recuperación</a:t>
            </a:r>
          </a:p>
        </p:txBody>
      </p:sp>
      <p:pic>
        <p:nvPicPr>
          <p:cNvPr id="30" name="Imagen 29">
            <a:extLst>
              <a:ext uri="{FF2B5EF4-FFF2-40B4-BE49-F238E27FC236}">
                <a16:creationId xmlns:a16="http://schemas.microsoft.com/office/drawing/2014/main" id="{D6128496-0E87-48B4-A30F-E78BF554C4A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62" t="49518" r="1333" b="2202"/>
          <a:stretch/>
        </p:blipFill>
        <p:spPr>
          <a:xfrm>
            <a:off x="15416023" y="42174249"/>
            <a:ext cx="13392162" cy="4979249"/>
          </a:xfrm>
          <a:prstGeom prst="rect">
            <a:avLst/>
          </a:prstGeom>
        </p:spPr>
      </p:pic>
      <p:sp>
        <p:nvSpPr>
          <p:cNvPr id="31" name="CuadroTexto 30">
            <a:extLst>
              <a:ext uri="{FF2B5EF4-FFF2-40B4-BE49-F238E27FC236}">
                <a16:creationId xmlns:a16="http://schemas.microsoft.com/office/drawing/2014/main" id="{17705A83-A746-40FB-9313-76DEC8FE6198}"/>
              </a:ext>
            </a:extLst>
          </p:cNvPr>
          <p:cNvSpPr txBox="1"/>
          <p:nvPr/>
        </p:nvSpPr>
        <p:spPr>
          <a:xfrm>
            <a:off x="15416023" y="47153498"/>
            <a:ext cx="1339216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Elbeltagy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, A., Galal, N. &amp; El-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Kilany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, K. (2022). Digital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Solutions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for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Resilient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Pharmaceutical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Supply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Chains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: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Systematic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Literature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Review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,</a:t>
            </a:r>
          </a:p>
          <a:p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Ghomi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, V.,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Nooraei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, S.,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Shekarian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, N.,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Shokoohyar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, S., &amp;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Parast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, M. (2023).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Improving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supply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chain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resilience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through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investment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in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flexibility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and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innovation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.</a:t>
            </a:r>
            <a:endParaRPr lang="es-CO" dirty="0">
              <a:solidFill>
                <a:srgbClr val="000000"/>
              </a:solidFill>
              <a:ea typeface="Calibri" panose="020F0502020204030204" pitchFamily="34" charset="0"/>
            </a:endParaRPr>
          </a:p>
          <a:p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Júnior, L.,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Rodrigues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, A.,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Wisnievski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, A., &amp; Da Silva, R. (2025). Digital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transformation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in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logistics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: control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towers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and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the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path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to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supply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chain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4.0 in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Latin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America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. </a:t>
            </a:r>
          </a:p>
          <a:p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Luna, R. (2025). Resiliencia de las cadenas de suministro: el papel mediador de la colaboración y la visibilidad. </a:t>
            </a:r>
            <a:r>
              <a:rPr lang="es-CO" sz="1800" i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Estudios Gerenciales.</a:t>
            </a:r>
            <a:endParaRPr lang="es-CO" i="1" dirty="0">
              <a:solidFill>
                <a:srgbClr val="000000"/>
              </a:solidFill>
              <a:ea typeface="Calibri" panose="020F0502020204030204" pitchFamily="34" charset="0"/>
            </a:endParaRPr>
          </a:p>
          <a:p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Mehrotra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, T. (2025).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Supply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Chain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Disruptions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in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the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Global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Pharmaceutical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Industry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: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Strategies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for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Resilience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.</a:t>
            </a:r>
            <a:endParaRPr lang="es-CO" sz="1800" i="1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Sabahi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, S., &amp;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Parast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, M. (2020).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Firm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innovation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and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supply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chain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resilience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: a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dynamic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capability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s-CO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perspective</a:t>
            </a:r>
            <a:r>
              <a:rPr lang="es-CO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.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4697619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Para_informes_Santoto_v2024-1</Template>
  <TotalTime>220</TotalTime>
  <Words>1554</Words>
  <Application>Microsoft Office PowerPoint</Application>
  <PresentationFormat>Personalizado</PresentationFormat>
  <Paragraphs>77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Monica Marcela Rodriguez Martin</dc:creator>
  <cp:lastModifiedBy>573214374918</cp:lastModifiedBy>
  <cp:revision>17</cp:revision>
  <dcterms:created xsi:type="dcterms:W3CDTF">2025-10-17T14:05:36Z</dcterms:created>
  <dcterms:modified xsi:type="dcterms:W3CDTF">2026-05-23T19:52:46Z</dcterms:modified>
</cp:coreProperties>
</file>