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26"/>
  </p:notesMasterIdLst>
  <p:sldIdLst>
    <p:sldId id="256" r:id="rId2"/>
    <p:sldId id="278" r:id="rId3"/>
    <p:sldId id="259" r:id="rId4"/>
    <p:sldId id="260" r:id="rId5"/>
    <p:sldId id="277" r:id="rId6"/>
    <p:sldId id="279" r:id="rId7"/>
    <p:sldId id="280" r:id="rId8"/>
    <p:sldId id="257" r:id="rId9"/>
    <p:sldId id="258" r:id="rId10"/>
    <p:sldId id="261" r:id="rId11"/>
    <p:sldId id="262" r:id="rId12"/>
    <p:sldId id="264" r:id="rId13"/>
    <p:sldId id="266" r:id="rId14"/>
    <p:sldId id="263" r:id="rId15"/>
    <p:sldId id="265" r:id="rId16"/>
    <p:sldId id="267" r:id="rId17"/>
    <p:sldId id="268" r:id="rId18"/>
    <p:sldId id="269" r:id="rId19"/>
    <p:sldId id="271" r:id="rId20"/>
    <p:sldId id="272" r:id="rId21"/>
    <p:sldId id="273" r:id="rId22"/>
    <p:sldId id="274" r:id="rId23"/>
    <p:sldId id="275" r:id="rId24"/>
    <p:sldId id="27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96" autoAdjust="0"/>
    <p:restoredTop sz="94660"/>
  </p:normalViewPr>
  <p:slideViewPr>
    <p:cSldViewPr snapToGrid="0" snapToObjects="1">
      <p:cViewPr varScale="1">
        <p:scale>
          <a:sx n="80" d="100"/>
          <a:sy n="80" d="100"/>
        </p:scale>
        <p:origin x="-201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36F8CC-535A-4AEC-AFF3-E051B0165D1A}" type="doc">
      <dgm:prSet loTypeId="urn:microsoft.com/office/officeart/2009/3/layout/IncreasingArrowsProcess" loCatId="process" qsTypeId="urn:microsoft.com/office/officeart/2005/8/quickstyle/simple2" qsCatId="simple" csTypeId="urn:microsoft.com/office/officeart/2005/8/colors/accent2_3" csCatId="accent2" phldr="1"/>
      <dgm:spPr/>
      <dgm:t>
        <a:bodyPr/>
        <a:lstStyle/>
        <a:p>
          <a:endParaRPr lang="es-ES"/>
        </a:p>
      </dgm:t>
    </dgm:pt>
    <dgm:pt modelId="{5FE7FEC2-5B96-40D2-BF2C-415A871022A6}">
      <dgm:prSet phldrT="[Texto]"/>
      <dgm:spPr/>
      <dgm:t>
        <a:bodyPr/>
        <a:lstStyle/>
        <a:p>
          <a:r>
            <a:rPr lang="es-CO" dirty="0" smtClean="0"/>
            <a:t>Antecedentes procesales: </a:t>
          </a:r>
          <a:endParaRPr lang="es-ES" dirty="0"/>
        </a:p>
      </dgm:t>
    </dgm:pt>
    <dgm:pt modelId="{16341C84-0099-459D-8C0F-75E0ACD30006}" type="parTrans" cxnId="{79B8E3E2-A613-4EA4-99A8-FF96339094A7}">
      <dgm:prSet/>
      <dgm:spPr/>
      <dgm:t>
        <a:bodyPr/>
        <a:lstStyle/>
        <a:p>
          <a:endParaRPr lang="es-ES"/>
        </a:p>
      </dgm:t>
    </dgm:pt>
    <dgm:pt modelId="{20DABBA1-EEBD-47EE-B8D0-850EE0E55DB7}" type="sibTrans" cxnId="{79B8E3E2-A613-4EA4-99A8-FF96339094A7}">
      <dgm:prSet/>
      <dgm:spPr/>
      <dgm:t>
        <a:bodyPr/>
        <a:lstStyle/>
        <a:p>
          <a:endParaRPr lang="es-ES"/>
        </a:p>
      </dgm:t>
    </dgm:pt>
    <dgm:pt modelId="{CE757B67-7CF0-4E61-955C-65B7119A901C}">
      <dgm:prSet phldrT="[Texto]"/>
      <dgm:spPr/>
      <dgm:t>
        <a:bodyPr/>
        <a:lstStyle/>
        <a:p>
          <a:pPr algn="just"/>
          <a:r>
            <a:rPr lang="es-CO" dirty="0" smtClean="0"/>
            <a:t>El 16 de diciembre de 2015 la Fiscalía le imputó a D.D.M.T. el concurso de delitos de acceso carnal violento con circunstancias de agravación punitiva. </a:t>
          </a:r>
        </a:p>
      </dgm:t>
    </dgm:pt>
    <dgm:pt modelId="{F538A1A2-3FE2-4B71-9727-421BEC3B8CAF}" type="parTrans" cxnId="{EEBFBF16-D5A0-4A14-ACA6-75615ED57AD9}">
      <dgm:prSet/>
      <dgm:spPr/>
      <dgm:t>
        <a:bodyPr/>
        <a:lstStyle/>
        <a:p>
          <a:endParaRPr lang="es-ES"/>
        </a:p>
      </dgm:t>
    </dgm:pt>
    <dgm:pt modelId="{8C684B76-003B-4983-B3C6-3094DBEE30B9}" type="sibTrans" cxnId="{EEBFBF16-D5A0-4A14-ACA6-75615ED57AD9}">
      <dgm:prSet/>
      <dgm:spPr/>
      <dgm:t>
        <a:bodyPr/>
        <a:lstStyle/>
        <a:p>
          <a:endParaRPr lang="es-ES"/>
        </a:p>
      </dgm:t>
    </dgm:pt>
    <dgm:pt modelId="{88BB3014-2893-44BD-AD1F-7ABE09CA111B}">
      <dgm:prSet phldrT="[Texto]"/>
      <dgm:spPr/>
      <dgm:t>
        <a:bodyPr/>
        <a:lstStyle/>
        <a:p>
          <a:r>
            <a:rPr lang="es-ES" dirty="0" smtClean="0"/>
            <a:t>1ra Instancia (Edad: 20 años)</a:t>
          </a:r>
          <a:endParaRPr lang="es-ES" dirty="0"/>
        </a:p>
      </dgm:t>
    </dgm:pt>
    <dgm:pt modelId="{F91BD559-1428-4995-905B-ADC78F28F4A9}" type="parTrans" cxnId="{B5FE28A0-60B7-4BF2-9BED-23B745802168}">
      <dgm:prSet/>
      <dgm:spPr/>
      <dgm:t>
        <a:bodyPr/>
        <a:lstStyle/>
        <a:p>
          <a:endParaRPr lang="es-ES"/>
        </a:p>
      </dgm:t>
    </dgm:pt>
    <dgm:pt modelId="{7AD73E3C-9A74-42FE-9650-5FBF9EFA66C2}" type="sibTrans" cxnId="{B5FE28A0-60B7-4BF2-9BED-23B745802168}">
      <dgm:prSet/>
      <dgm:spPr/>
      <dgm:t>
        <a:bodyPr/>
        <a:lstStyle/>
        <a:p>
          <a:endParaRPr lang="es-ES"/>
        </a:p>
      </dgm:t>
    </dgm:pt>
    <dgm:pt modelId="{A8E60328-61C9-4CE3-B065-BAA148B3C576}">
      <dgm:prSet phldrT="[Texto]"/>
      <dgm:spPr/>
      <dgm:t>
        <a:bodyPr/>
        <a:lstStyle/>
        <a:p>
          <a:pPr algn="just"/>
          <a:r>
            <a:rPr lang="es-CO" dirty="0" smtClean="0"/>
            <a:t>En sentencia del 6 de diciembre de 2016 el Juzgado 7 Penal del Circuito para Adolescentes de Bogotá, lo declaró penalmente responsable. Le impuso  la sanción de privación de la libertad en centro de atención especializada por el término de 48 meses. </a:t>
          </a:r>
          <a:endParaRPr lang="es-ES" dirty="0"/>
        </a:p>
      </dgm:t>
    </dgm:pt>
    <dgm:pt modelId="{81143F70-35A4-4020-A554-F2BE27D3907D}" type="parTrans" cxnId="{AB2FEE92-CE69-4FEB-AF87-B0A3F0C14F0F}">
      <dgm:prSet/>
      <dgm:spPr/>
      <dgm:t>
        <a:bodyPr/>
        <a:lstStyle/>
        <a:p>
          <a:endParaRPr lang="es-ES"/>
        </a:p>
      </dgm:t>
    </dgm:pt>
    <dgm:pt modelId="{B8DC7BDE-29CA-4A6A-A89B-8090FA7674D0}" type="sibTrans" cxnId="{AB2FEE92-CE69-4FEB-AF87-B0A3F0C14F0F}">
      <dgm:prSet/>
      <dgm:spPr/>
      <dgm:t>
        <a:bodyPr/>
        <a:lstStyle/>
        <a:p>
          <a:endParaRPr lang="es-ES"/>
        </a:p>
      </dgm:t>
    </dgm:pt>
    <dgm:pt modelId="{1667B8EF-0EAD-49E0-8CBA-F16EBD35F31F}">
      <dgm:prSet phldrT="[Texto]"/>
      <dgm:spPr/>
      <dgm:t>
        <a:bodyPr/>
        <a:lstStyle/>
        <a:p>
          <a:r>
            <a:rPr lang="es-ES" dirty="0" smtClean="0"/>
            <a:t>2da Instancia</a:t>
          </a:r>
          <a:endParaRPr lang="es-ES" dirty="0"/>
        </a:p>
      </dgm:t>
    </dgm:pt>
    <dgm:pt modelId="{8357DA05-4173-42D2-86CD-B1CDFB383FC5}" type="parTrans" cxnId="{6F2C6A49-8FD8-4B51-A7BC-3AFFA1AF7D2E}">
      <dgm:prSet/>
      <dgm:spPr/>
      <dgm:t>
        <a:bodyPr/>
        <a:lstStyle/>
        <a:p>
          <a:endParaRPr lang="es-ES"/>
        </a:p>
      </dgm:t>
    </dgm:pt>
    <dgm:pt modelId="{814E6971-440A-434B-BBB4-E4943173EEEC}" type="sibTrans" cxnId="{6F2C6A49-8FD8-4B51-A7BC-3AFFA1AF7D2E}">
      <dgm:prSet/>
      <dgm:spPr/>
      <dgm:t>
        <a:bodyPr/>
        <a:lstStyle/>
        <a:p>
          <a:endParaRPr lang="es-ES"/>
        </a:p>
      </dgm:t>
    </dgm:pt>
    <dgm:pt modelId="{DAE0C8BC-110D-40F9-B4E3-FEB9EA259670}">
      <dgm:prSet phldrT="[Texto]"/>
      <dgm:spPr/>
      <dgm:t>
        <a:bodyPr/>
        <a:lstStyle/>
        <a:p>
          <a:pPr algn="just"/>
          <a:r>
            <a:rPr lang="es-CO" dirty="0" smtClean="0"/>
            <a:t>El 9 de marzo de 2017, tras apelar la decisión, el Tribunal Superior de Bogotá, ordenó la libertad del joven. </a:t>
          </a:r>
        </a:p>
        <a:p>
          <a:pPr algn="just"/>
          <a:r>
            <a:rPr lang="es-CO" dirty="0" smtClean="0"/>
            <a:t>Fijó como sanción la imposición de reglas de conducta.</a:t>
          </a:r>
          <a:endParaRPr lang="es-ES" dirty="0"/>
        </a:p>
      </dgm:t>
    </dgm:pt>
    <dgm:pt modelId="{93362D5C-6BE1-48B2-B4ED-AD2B462E2EEA}" type="parTrans" cxnId="{FF6E1285-F3BD-45BC-A163-C0412E6B80D3}">
      <dgm:prSet/>
      <dgm:spPr/>
      <dgm:t>
        <a:bodyPr/>
        <a:lstStyle/>
        <a:p>
          <a:endParaRPr lang="es-ES"/>
        </a:p>
      </dgm:t>
    </dgm:pt>
    <dgm:pt modelId="{5ECBF315-A0CC-45B6-90E4-BA366A484108}" type="sibTrans" cxnId="{FF6E1285-F3BD-45BC-A163-C0412E6B80D3}">
      <dgm:prSet/>
      <dgm:spPr/>
      <dgm:t>
        <a:bodyPr/>
        <a:lstStyle/>
        <a:p>
          <a:endParaRPr lang="es-ES"/>
        </a:p>
      </dgm:t>
    </dgm:pt>
    <dgm:pt modelId="{CCD50EF5-6D14-47C4-BF92-3910F906E3C7}" type="pres">
      <dgm:prSet presAssocID="{C836F8CC-535A-4AEC-AFF3-E051B0165D1A}" presName="Name0" presStyleCnt="0">
        <dgm:presLayoutVars>
          <dgm:chMax val="5"/>
          <dgm:chPref val="5"/>
          <dgm:dir/>
          <dgm:animLvl val="lvl"/>
        </dgm:presLayoutVars>
      </dgm:prSet>
      <dgm:spPr/>
      <dgm:t>
        <a:bodyPr/>
        <a:lstStyle/>
        <a:p>
          <a:endParaRPr lang="es-ES"/>
        </a:p>
      </dgm:t>
    </dgm:pt>
    <dgm:pt modelId="{CAACC0B2-FB1B-43F2-AB6E-A020E931E742}" type="pres">
      <dgm:prSet presAssocID="{5FE7FEC2-5B96-40D2-BF2C-415A871022A6}" presName="parentText1" presStyleLbl="node1" presStyleIdx="0" presStyleCnt="3">
        <dgm:presLayoutVars>
          <dgm:chMax/>
          <dgm:chPref val="3"/>
          <dgm:bulletEnabled val="1"/>
        </dgm:presLayoutVars>
      </dgm:prSet>
      <dgm:spPr/>
      <dgm:t>
        <a:bodyPr/>
        <a:lstStyle/>
        <a:p>
          <a:endParaRPr lang="es-ES"/>
        </a:p>
      </dgm:t>
    </dgm:pt>
    <dgm:pt modelId="{406E292A-66AF-4E6B-8D7D-C0ABB8056696}" type="pres">
      <dgm:prSet presAssocID="{5FE7FEC2-5B96-40D2-BF2C-415A871022A6}" presName="childText1" presStyleLbl="solidAlignAcc1" presStyleIdx="0" presStyleCnt="3">
        <dgm:presLayoutVars>
          <dgm:chMax val="0"/>
          <dgm:chPref val="0"/>
          <dgm:bulletEnabled val="1"/>
        </dgm:presLayoutVars>
      </dgm:prSet>
      <dgm:spPr/>
      <dgm:t>
        <a:bodyPr/>
        <a:lstStyle/>
        <a:p>
          <a:endParaRPr lang="es-ES"/>
        </a:p>
      </dgm:t>
    </dgm:pt>
    <dgm:pt modelId="{B670E995-28B1-4F4D-AE6E-5A7E346A0F43}" type="pres">
      <dgm:prSet presAssocID="{88BB3014-2893-44BD-AD1F-7ABE09CA111B}" presName="parentText2" presStyleLbl="node1" presStyleIdx="1" presStyleCnt="3">
        <dgm:presLayoutVars>
          <dgm:chMax/>
          <dgm:chPref val="3"/>
          <dgm:bulletEnabled val="1"/>
        </dgm:presLayoutVars>
      </dgm:prSet>
      <dgm:spPr/>
      <dgm:t>
        <a:bodyPr/>
        <a:lstStyle/>
        <a:p>
          <a:endParaRPr lang="es-ES"/>
        </a:p>
      </dgm:t>
    </dgm:pt>
    <dgm:pt modelId="{4CD7B3EE-C586-48F1-ACA0-83B8DEE51BF1}" type="pres">
      <dgm:prSet presAssocID="{88BB3014-2893-44BD-AD1F-7ABE09CA111B}" presName="childText2" presStyleLbl="solidAlignAcc1" presStyleIdx="1" presStyleCnt="3">
        <dgm:presLayoutVars>
          <dgm:chMax val="0"/>
          <dgm:chPref val="0"/>
          <dgm:bulletEnabled val="1"/>
        </dgm:presLayoutVars>
      </dgm:prSet>
      <dgm:spPr/>
      <dgm:t>
        <a:bodyPr/>
        <a:lstStyle/>
        <a:p>
          <a:endParaRPr lang="es-ES"/>
        </a:p>
      </dgm:t>
    </dgm:pt>
    <dgm:pt modelId="{1CB964A6-9F00-4F59-A2FF-D1D602377578}" type="pres">
      <dgm:prSet presAssocID="{1667B8EF-0EAD-49E0-8CBA-F16EBD35F31F}" presName="parentText3" presStyleLbl="node1" presStyleIdx="2" presStyleCnt="3">
        <dgm:presLayoutVars>
          <dgm:chMax/>
          <dgm:chPref val="3"/>
          <dgm:bulletEnabled val="1"/>
        </dgm:presLayoutVars>
      </dgm:prSet>
      <dgm:spPr/>
      <dgm:t>
        <a:bodyPr/>
        <a:lstStyle/>
        <a:p>
          <a:endParaRPr lang="es-ES"/>
        </a:p>
      </dgm:t>
    </dgm:pt>
    <dgm:pt modelId="{3E993304-4BBB-4BC8-A524-5C561D07266E}" type="pres">
      <dgm:prSet presAssocID="{1667B8EF-0EAD-49E0-8CBA-F16EBD35F31F}" presName="childText3" presStyleLbl="solidAlignAcc1" presStyleIdx="2" presStyleCnt="3">
        <dgm:presLayoutVars>
          <dgm:chMax val="0"/>
          <dgm:chPref val="0"/>
          <dgm:bulletEnabled val="1"/>
        </dgm:presLayoutVars>
      </dgm:prSet>
      <dgm:spPr/>
      <dgm:t>
        <a:bodyPr/>
        <a:lstStyle/>
        <a:p>
          <a:endParaRPr lang="es-ES"/>
        </a:p>
      </dgm:t>
    </dgm:pt>
  </dgm:ptLst>
  <dgm:cxnLst>
    <dgm:cxn modelId="{DF473EF9-F662-471B-A456-977D2141CC9F}" type="presOf" srcId="{88BB3014-2893-44BD-AD1F-7ABE09CA111B}" destId="{B670E995-28B1-4F4D-AE6E-5A7E346A0F43}" srcOrd="0" destOrd="0" presId="urn:microsoft.com/office/officeart/2009/3/layout/IncreasingArrowsProcess"/>
    <dgm:cxn modelId="{FF6E1285-F3BD-45BC-A163-C0412E6B80D3}" srcId="{1667B8EF-0EAD-49E0-8CBA-F16EBD35F31F}" destId="{DAE0C8BC-110D-40F9-B4E3-FEB9EA259670}" srcOrd="0" destOrd="0" parTransId="{93362D5C-6BE1-48B2-B4ED-AD2B462E2EEA}" sibTransId="{5ECBF315-A0CC-45B6-90E4-BA366A484108}"/>
    <dgm:cxn modelId="{3275BA5D-F986-4B74-9DF8-F07B255D1D30}" type="presOf" srcId="{5FE7FEC2-5B96-40D2-BF2C-415A871022A6}" destId="{CAACC0B2-FB1B-43F2-AB6E-A020E931E742}" srcOrd="0" destOrd="0" presId="urn:microsoft.com/office/officeart/2009/3/layout/IncreasingArrowsProcess"/>
    <dgm:cxn modelId="{EEBFBF16-D5A0-4A14-ACA6-75615ED57AD9}" srcId="{5FE7FEC2-5B96-40D2-BF2C-415A871022A6}" destId="{CE757B67-7CF0-4E61-955C-65B7119A901C}" srcOrd="0" destOrd="0" parTransId="{F538A1A2-3FE2-4B71-9727-421BEC3B8CAF}" sibTransId="{8C684B76-003B-4983-B3C6-3094DBEE30B9}"/>
    <dgm:cxn modelId="{6F2C6A49-8FD8-4B51-A7BC-3AFFA1AF7D2E}" srcId="{C836F8CC-535A-4AEC-AFF3-E051B0165D1A}" destId="{1667B8EF-0EAD-49E0-8CBA-F16EBD35F31F}" srcOrd="2" destOrd="0" parTransId="{8357DA05-4173-42D2-86CD-B1CDFB383FC5}" sibTransId="{814E6971-440A-434B-BBB4-E4943173EEEC}"/>
    <dgm:cxn modelId="{E68963FF-463C-48BC-BD7A-ED4445D668A7}" type="presOf" srcId="{A8E60328-61C9-4CE3-B065-BAA148B3C576}" destId="{4CD7B3EE-C586-48F1-ACA0-83B8DEE51BF1}" srcOrd="0" destOrd="0" presId="urn:microsoft.com/office/officeart/2009/3/layout/IncreasingArrowsProcess"/>
    <dgm:cxn modelId="{FF5D90F8-A08B-49C3-8416-3781CE0491BF}" type="presOf" srcId="{CE757B67-7CF0-4E61-955C-65B7119A901C}" destId="{406E292A-66AF-4E6B-8D7D-C0ABB8056696}" srcOrd="0" destOrd="0" presId="urn:microsoft.com/office/officeart/2009/3/layout/IncreasingArrowsProcess"/>
    <dgm:cxn modelId="{79B8E3E2-A613-4EA4-99A8-FF96339094A7}" srcId="{C836F8CC-535A-4AEC-AFF3-E051B0165D1A}" destId="{5FE7FEC2-5B96-40D2-BF2C-415A871022A6}" srcOrd="0" destOrd="0" parTransId="{16341C84-0099-459D-8C0F-75E0ACD30006}" sibTransId="{20DABBA1-EEBD-47EE-B8D0-850EE0E55DB7}"/>
    <dgm:cxn modelId="{7273EDD7-A1AC-4EA2-A290-B7798D18F589}" type="presOf" srcId="{DAE0C8BC-110D-40F9-B4E3-FEB9EA259670}" destId="{3E993304-4BBB-4BC8-A524-5C561D07266E}" srcOrd="0" destOrd="0" presId="urn:microsoft.com/office/officeart/2009/3/layout/IncreasingArrowsProcess"/>
    <dgm:cxn modelId="{34BAA3C1-2AD1-4FE5-9A2F-9751F4F7623A}" type="presOf" srcId="{1667B8EF-0EAD-49E0-8CBA-F16EBD35F31F}" destId="{1CB964A6-9F00-4F59-A2FF-D1D602377578}" srcOrd="0" destOrd="0" presId="urn:microsoft.com/office/officeart/2009/3/layout/IncreasingArrowsProcess"/>
    <dgm:cxn modelId="{F9420606-A35B-4BBA-B06B-7495D797A7FD}" type="presOf" srcId="{C836F8CC-535A-4AEC-AFF3-E051B0165D1A}" destId="{CCD50EF5-6D14-47C4-BF92-3910F906E3C7}" srcOrd="0" destOrd="0" presId="urn:microsoft.com/office/officeart/2009/3/layout/IncreasingArrowsProcess"/>
    <dgm:cxn modelId="{B5FE28A0-60B7-4BF2-9BED-23B745802168}" srcId="{C836F8CC-535A-4AEC-AFF3-E051B0165D1A}" destId="{88BB3014-2893-44BD-AD1F-7ABE09CA111B}" srcOrd="1" destOrd="0" parTransId="{F91BD559-1428-4995-905B-ADC78F28F4A9}" sibTransId="{7AD73E3C-9A74-42FE-9650-5FBF9EFA66C2}"/>
    <dgm:cxn modelId="{AB2FEE92-CE69-4FEB-AF87-B0A3F0C14F0F}" srcId="{88BB3014-2893-44BD-AD1F-7ABE09CA111B}" destId="{A8E60328-61C9-4CE3-B065-BAA148B3C576}" srcOrd="0" destOrd="0" parTransId="{81143F70-35A4-4020-A554-F2BE27D3907D}" sibTransId="{B8DC7BDE-29CA-4A6A-A89B-8090FA7674D0}"/>
    <dgm:cxn modelId="{E6B5217D-1F8F-4C2E-9CEB-28D334DBFC87}" type="presParOf" srcId="{CCD50EF5-6D14-47C4-BF92-3910F906E3C7}" destId="{CAACC0B2-FB1B-43F2-AB6E-A020E931E742}" srcOrd="0" destOrd="0" presId="urn:microsoft.com/office/officeart/2009/3/layout/IncreasingArrowsProcess"/>
    <dgm:cxn modelId="{D408DD0D-D110-4A59-B331-988467897A39}" type="presParOf" srcId="{CCD50EF5-6D14-47C4-BF92-3910F906E3C7}" destId="{406E292A-66AF-4E6B-8D7D-C0ABB8056696}" srcOrd="1" destOrd="0" presId="urn:microsoft.com/office/officeart/2009/3/layout/IncreasingArrowsProcess"/>
    <dgm:cxn modelId="{36605169-3963-49B2-8933-52574779224C}" type="presParOf" srcId="{CCD50EF5-6D14-47C4-BF92-3910F906E3C7}" destId="{B670E995-28B1-4F4D-AE6E-5A7E346A0F43}" srcOrd="2" destOrd="0" presId="urn:microsoft.com/office/officeart/2009/3/layout/IncreasingArrowsProcess"/>
    <dgm:cxn modelId="{F14D61DD-3B76-499C-B14C-BFB83F9B7028}" type="presParOf" srcId="{CCD50EF5-6D14-47C4-BF92-3910F906E3C7}" destId="{4CD7B3EE-C586-48F1-ACA0-83B8DEE51BF1}" srcOrd="3" destOrd="0" presId="urn:microsoft.com/office/officeart/2009/3/layout/IncreasingArrowsProcess"/>
    <dgm:cxn modelId="{806B0B31-2DA8-4E93-8FBF-4F4C0E6A7AD3}" type="presParOf" srcId="{CCD50EF5-6D14-47C4-BF92-3910F906E3C7}" destId="{1CB964A6-9F00-4F59-A2FF-D1D602377578}" srcOrd="4" destOrd="0" presId="urn:microsoft.com/office/officeart/2009/3/layout/IncreasingArrowsProcess"/>
    <dgm:cxn modelId="{2E02AC01-CF88-460F-98C5-FB81256559A3}" type="presParOf" srcId="{CCD50EF5-6D14-47C4-BF92-3910F906E3C7}" destId="{3E993304-4BBB-4BC8-A524-5C561D07266E}"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60581E-65C3-4514-BAFA-CC10123A6969}" type="doc">
      <dgm:prSet loTypeId="urn:microsoft.com/office/officeart/2005/8/layout/hierarchy2" loCatId="hierarchy" qsTypeId="urn:microsoft.com/office/officeart/2005/8/quickstyle/simple1" qsCatId="simple" csTypeId="urn:microsoft.com/office/officeart/2005/8/colors/accent1_5" csCatId="accent1" phldr="1"/>
      <dgm:spPr/>
      <dgm:t>
        <a:bodyPr/>
        <a:lstStyle/>
        <a:p>
          <a:endParaRPr lang="es-ES"/>
        </a:p>
      </dgm:t>
    </dgm:pt>
    <dgm:pt modelId="{7F21BB9E-D034-4EF4-B914-5D1A508F0EDE}">
      <dgm:prSet phldrT="[Texto]"/>
      <dgm:spPr/>
      <dgm:t>
        <a:bodyPr/>
        <a:lstStyle/>
        <a:p>
          <a:r>
            <a:rPr lang="es-ES" dirty="0" smtClean="0"/>
            <a:t>Cargos de la demanda</a:t>
          </a:r>
          <a:endParaRPr lang="es-ES" dirty="0"/>
        </a:p>
      </dgm:t>
    </dgm:pt>
    <dgm:pt modelId="{CC0D00C0-5CDE-4953-9F4E-6D31A514C74F}" type="parTrans" cxnId="{4070DEA0-AB9C-47A8-8344-4FAC4A03A246}">
      <dgm:prSet/>
      <dgm:spPr/>
      <dgm:t>
        <a:bodyPr/>
        <a:lstStyle/>
        <a:p>
          <a:endParaRPr lang="es-ES"/>
        </a:p>
      </dgm:t>
    </dgm:pt>
    <dgm:pt modelId="{41748593-1F3D-481B-B935-4206F0249E2E}" type="sibTrans" cxnId="{4070DEA0-AB9C-47A8-8344-4FAC4A03A246}">
      <dgm:prSet/>
      <dgm:spPr/>
      <dgm:t>
        <a:bodyPr/>
        <a:lstStyle/>
        <a:p>
          <a:endParaRPr lang="es-ES"/>
        </a:p>
      </dgm:t>
    </dgm:pt>
    <dgm:pt modelId="{F76E3C9E-28C7-4E96-A8D4-B23CF97522CA}">
      <dgm:prSet phldrT="[Texto]"/>
      <dgm:spPr/>
      <dgm:t>
        <a:bodyPr/>
        <a:lstStyle/>
        <a:p>
          <a:r>
            <a:rPr lang="es-CO" b="1" dirty="0" smtClean="0"/>
            <a:t>Violación directa de la ley por interpretación errónea del inciso 1 parágrafo del artículo 187 de la Ley de Infancia y Adolescencia.</a:t>
          </a:r>
          <a:endParaRPr lang="es-ES" dirty="0"/>
        </a:p>
      </dgm:t>
    </dgm:pt>
    <dgm:pt modelId="{E9B73FD6-F947-4897-8CA0-A08FCB1CFAD8}" type="parTrans" cxnId="{9475D7C3-1DE9-4B5E-84BD-2467A2BA2887}">
      <dgm:prSet/>
      <dgm:spPr/>
      <dgm:t>
        <a:bodyPr/>
        <a:lstStyle/>
        <a:p>
          <a:endParaRPr lang="es-ES"/>
        </a:p>
      </dgm:t>
    </dgm:pt>
    <dgm:pt modelId="{BE9E1596-BEAF-4544-A9FE-84017DBAB3D5}" type="sibTrans" cxnId="{9475D7C3-1DE9-4B5E-84BD-2467A2BA2887}">
      <dgm:prSet/>
      <dgm:spPr/>
      <dgm:t>
        <a:bodyPr/>
        <a:lstStyle/>
        <a:p>
          <a:endParaRPr lang="es-ES"/>
        </a:p>
      </dgm:t>
    </dgm:pt>
    <dgm:pt modelId="{84E10E09-0C73-4DAB-B0C4-3185317763E4}">
      <dgm:prSet phldrT="[Texto]"/>
      <dgm:spPr/>
      <dgm:t>
        <a:bodyPr/>
        <a:lstStyle/>
        <a:p>
          <a:r>
            <a:rPr lang="es-CO" b="1" dirty="0" smtClean="0"/>
            <a:t>Violación directa de la ley por aplicación indebida del inciso 1 parágrafo del artículo 187 de la Ley de Infancia y Adolescencia.</a:t>
          </a:r>
          <a:endParaRPr lang="es-ES" dirty="0"/>
        </a:p>
      </dgm:t>
    </dgm:pt>
    <dgm:pt modelId="{6C188748-6C6F-47F2-958E-F375B96E0E20}" type="parTrans" cxnId="{8376C19E-3A22-40E6-87BE-1E871DF2D069}">
      <dgm:prSet/>
      <dgm:spPr/>
      <dgm:t>
        <a:bodyPr/>
        <a:lstStyle/>
        <a:p>
          <a:endParaRPr lang="es-ES"/>
        </a:p>
      </dgm:t>
    </dgm:pt>
    <dgm:pt modelId="{29A6937C-F8BF-4452-9D67-F1058092A491}" type="sibTrans" cxnId="{8376C19E-3A22-40E6-87BE-1E871DF2D069}">
      <dgm:prSet/>
      <dgm:spPr/>
      <dgm:t>
        <a:bodyPr/>
        <a:lstStyle/>
        <a:p>
          <a:endParaRPr lang="es-ES"/>
        </a:p>
      </dgm:t>
    </dgm:pt>
    <dgm:pt modelId="{92240CBF-B864-459A-8915-44DB29AD456B}">
      <dgm:prSet/>
      <dgm:spPr/>
      <dgm:t>
        <a:bodyPr/>
        <a:lstStyle/>
        <a:p>
          <a:r>
            <a:rPr lang="es-ES" dirty="0" smtClean="0"/>
            <a:t>… </a:t>
          </a:r>
          <a:r>
            <a:rPr lang="es-CO" dirty="0" smtClean="0"/>
            <a:t>si alcanza los 18 años sin que le haya sido impuesta la internación preventiva, es improcedente hacerlo en la sentencia.</a:t>
          </a:r>
          <a:endParaRPr lang="es-ES" dirty="0"/>
        </a:p>
      </dgm:t>
    </dgm:pt>
    <dgm:pt modelId="{2EAA45B8-8304-4473-B5D8-A4057AABFB5A}" type="parTrans" cxnId="{C25981C8-3A38-4494-83D3-D66EFA8F969D}">
      <dgm:prSet/>
      <dgm:spPr/>
      <dgm:t>
        <a:bodyPr/>
        <a:lstStyle/>
        <a:p>
          <a:endParaRPr lang="es-ES"/>
        </a:p>
      </dgm:t>
    </dgm:pt>
    <dgm:pt modelId="{83D4ACC6-8CA2-4F9F-8C2C-7865F4DA13BA}" type="sibTrans" cxnId="{C25981C8-3A38-4494-83D3-D66EFA8F969D}">
      <dgm:prSet/>
      <dgm:spPr/>
      <dgm:t>
        <a:bodyPr/>
        <a:lstStyle/>
        <a:p>
          <a:endParaRPr lang="es-ES"/>
        </a:p>
      </dgm:t>
    </dgm:pt>
    <dgm:pt modelId="{C022617D-7276-4FAB-BFB3-393CB0E46457}">
      <dgm:prSet/>
      <dgm:spPr/>
      <dgm:t>
        <a:bodyPr/>
        <a:lstStyle/>
        <a:p>
          <a:r>
            <a:rPr lang="es-CO" dirty="0" smtClean="0"/>
            <a:t>El Tribunal violó el principio de legalidad de la pena al sancionar al infractor con la imposición de reglas de conducta.</a:t>
          </a:r>
          <a:endParaRPr lang="es-CO" dirty="0"/>
        </a:p>
      </dgm:t>
    </dgm:pt>
    <dgm:pt modelId="{48C9F36A-C74B-419F-A8A6-1E72DED2DB44}" type="parTrans" cxnId="{751175F0-D950-40DC-AF14-92B930AF358A}">
      <dgm:prSet/>
      <dgm:spPr/>
      <dgm:t>
        <a:bodyPr/>
        <a:lstStyle/>
        <a:p>
          <a:endParaRPr lang="es-ES"/>
        </a:p>
      </dgm:t>
    </dgm:pt>
    <dgm:pt modelId="{03DD861F-1C41-4A28-AF63-A18D57A80961}" type="sibTrans" cxnId="{751175F0-D950-40DC-AF14-92B930AF358A}">
      <dgm:prSet/>
      <dgm:spPr/>
      <dgm:t>
        <a:bodyPr/>
        <a:lstStyle/>
        <a:p>
          <a:endParaRPr lang="es-ES"/>
        </a:p>
      </dgm:t>
    </dgm:pt>
    <dgm:pt modelId="{0BED624A-B276-49C3-9C31-6071F24376C3}" type="pres">
      <dgm:prSet presAssocID="{1F60581E-65C3-4514-BAFA-CC10123A6969}" presName="diagram" presStyleCnt="0">
        <dgm:presLayoutVars>
          <dgm:chPref val="1"/>
          <dgm:dir/>
          <dgm:animOne val="branch"/>
          <dgm:animLvl val="lvl"/>
          <dgm:resizeHandles val="exact"/>
        </dgm:presLayoutVars>
      </dgm:prSet>
      <dgm:spPr/>
      <dgm:t>
        <a:bodyPr/>
        <a:lstStyle/>
        <a:p>
          <a:endParaRPr lang="es-ES"/>
        </a:p>
      </dgm:t>
    </dgm:pt>
    <dgm:pt modelId="{1878FBB3-C274-4FE0-B79C-23575CBE96ED}" type="pres">
      <dgm:prSet presAssocID="{7F21BB9E-D034-4EF4-B914-5D1A508F0EDE}" presName="root1" presStyleCnt="0"/>
      <dgm:spPr/>
    </dgm:pt>
    <dgm:pt modelId="{79C6F7D2-2F69-459F-8E70-D4DCCE2B5A9E}" type="pres">
      <dgm:prSet presAssocID="{7F21BB9E-D034-4EF4-B914-5D1A508F0EDE}" presName="LevelOneTextNode" presStyleLbl="node0" presStyleIdx="0" presStyleCnt="1">
        <dgm:presLayoutVars>
          <dgm:chPref val="3"/>
        </dgm:presLayoutVars>
      </dgm:prSet>
      <dgm:spPr/>
      <dgm:t>
        <a:bodyPr/>
        <a:lstStyle/>
        <a:p>
          <a:endParaRPr lang="es-ES"/>
        </a:p>
      </dgm:t>
    </dgm:pt>
    <dgm:pt modelId="{45B3E8AC-7E6A-4BA0-A6C9-7735AD5B0D6C}" type="pres">
      <dgm:prSet presAssocID="{7F21BB9E-D034-4EF4-B914-5D1A508F0EDE}" presName="level2hierChild" presStyleCnt="0"/>
      <dgm:spPr/>
    </dgm:pt>
    <dgm:pt modelId="{AD624CB3-CF4B-4334-B705-067D26E3A270}" type="pres">
      <dgm:prSet presAssocID="{E9B73FD6-F947-4897-8CA0-A08FCB1CFAD8}" presName="conn2-1" presStyleLbl="parChTrans1D2" presStyleIdx="0" presStyleCnt="2"/>
      <dgm:spPr/>
      <dgm:t>
        <a:bodyPr/>
        <a:lstStyle/>
        <a:p>
          <a:endParaRPr lang="es-ES"/>
        </a:p>
      </dgm:t>
    </dgm:pt>
    <dgm:pt modelId="{84E057A3-FA90-4C05-856D-BF5F97BC658A}" type="pres">
      <dgm:prSet presAssocID="{E9B73FD6-F947-4897-8CA0-A08FCB1CFAD8}" presName="connTx" presStyleLbl="parChTrans1D2" presStyleIdx="0" presStyleCnt="2"/>
      <dgm:spPr/>
      <dgm:t>
        <a:bodyPr/>
        <a:lstStyle/>
        <a:p>
          <a:endParaRPr lang="es-ES"/>
        </a:p>
      </dgm:t>
    </dgm:pt>
    <dgm:pt modelId="{83DB6077-F177-43A6-A888-21B616E06723}" type="pres">
      <dgm:prSet presAssocID="{F76E3C9E-28C7-4E96-A8D4-B23CF97522CA}" presName="root2" presStyleCnt="0"/>
      <dgm:spPr/>
    </dgm:pt>
    <dgm:pt modelId="{AAC7CF14-DC58-466D-A7AE-702730FC2CEA}" type="pres">
      <dgm:prSet presAssocID="{F76E3C9E-28C7-4E96-A8D4-B23CF97522CA}" presName="LevelTwoTextNode" presStyleLbl="node2" presStyleIdx="0" presStyleCnt="2">
        <dgm:presLayoutVars>
          <dgm:chPref val="3"/>
        </dgm:presLayoutVars>
      </dgm:prSet>
      <dgm:spPr/>
      <dgm:t>
        <a:bodyPr/>
        <a:lstStyle/>
        <a:p>
          <a:endParaRPr lang="es-ES"/>
        </a:p>
      </dgm:t>
    </dgm:pt>
    <dgm:pt modelId="{37F20B3A-2C8E-4346-AB8C-2244D4ABBD35}" type="pres">
      <dgm:prSet presAssocID="{F76E3C9E-28C7-4E96-A8D4-B23CF97522CA}" presName="level3hierChild" presStyleCnt="0"/>
      <dgm:spPr/>
    </dgm:pt>
    <dgm:pt modelId="{FF15B464-620C-4A73-B65C-8BA225FD3FCC}" type="pres">
      <dgm:prSet presAssocID="{48C9F36A-C74B-419F-A8A6-1E72DED2DB44}" presName="conn2-1" presStyleLbl="parChTrans1D3" presStyleIdx="0" presStyleCnt="2"/>
      <dgm:spPr/>
      <dgm:t>
        <a:bodyPr/>
        <a:lstStyle/>
        <a:p>
          <a:endParaRPr lang="es-ES"/>
        </a:p>
      </dgm:t>
    </dgm:pt>
    <dgm:pt modelId="{1DA38CA0-E2A6-4300-846A-220F1410B06F}" type="pres">
      <dgm:prSet presAssocID="{48C9F36A-C74B-419F-A8A6-1E72DED2DB44}" presName="connTx" presStyleLbl="parChTrans1D3" presStyleIdx="0" presStyleCnt="2"/>
      <dgm:spPr/>
      <dgm:t>
        <a:bodyPr/>
        <a:lstStyle/>
        <a:p>
          <a:endParaRPr lang="es-ES"/>
        </a:p>
      </dgm:t>
    </dgm:pt>
    <dgm:pt modelId="{18C18EAF-FB83-4A5A-8801-0DFE323238B1}" type="pres">
      <dgm:prSet presAssocID="{C022617D-7276-4FAB-BFB3-393CB0E46457}" presName="root2" presStyleCnt="0"/>
      <dgm:spPr/>
    </dgm:pt>
    <dgm:pt modelId="{1CBC47D1-9E03-4143-97BB-0594C20B75B4}" type="pres">
      <dgm:prSet presAssocID="{C022617D-7276-4FAB-BFB3-393CB0E46457}" presName="LevelTwoTextNode" presStyleLbl="node3" presStyleIdx="0" presStyleCnt="2">
        <dgm:presLayoutVars>
          <dgm:chPref val="3"/>
        </dgm:presLayoutVars>
      </dgm:prSet>
      <dgm:spPr/>
      <dgm:t>
        <a:bodyPr/>
        <a:lstStyle/>
        <a:p>
          <a:endParaRPr lang="es-ES"/>
        </a:p>
      </dgm:t>
    </dgm:pt>
    <dgm:pt modelId="{6B3ACBD8-5036-48D9-B54D-26DD2A3F48B9}" type="pres">
      <dgm:prSet presAssocID="{C022617D-7276-4FAB-BFB3-393CB0E46457}" presName="level3hierChild" presStyleCnt="0"/>
      <dgm:spPr/>
    </dgm:pt>
    <dgm:pt modelId="{B0A61172-5E35-4DE4-B7BF-3F88202E7BA7}" type="pres">
      <dgm:prSet presAssocID="{6C188748-6C6F-47F2-958E-F375B96E0E20}" presName="conn2-1" presStyleLbl="parChTrans1D2" presStyleIdx="1" presStyleCnt="2"/>
      <dgm:spPr/>
      <dgm:t>
        <a:bodyPr/>
        <a:lstStyle/>
        <a:p>
          <a:endParaRPr lang="es-ES"/>
        </a:p>
      </dgm:t>
    </dgm:pt>
    <dgm:pt modelId="{B6C61E44-F3C3-49CB-A8F5-7A9544B4CCC2}" type="pres">
      <dgm:prSet presAssocID="{6C188748-6C6F-47F2-958E-F375B96E0E20}" presName="connTx" presStyleLbl="parChTrans1D2" presStyleIdx="1" presStyleCnt="2"/>
      <dgm:spPr/>
      <dgm:t>
        <a:bodyPr/>
        <a:lstStyle/>
        <a:p>
          <a:endParaRPr lang="es-ES"/>
        </a:p>
      </dgm:t>
    </dgm:pt>
    <dgm:pt modelId="{069ADA50-B822-4075-BA61-238C766CEA26}" type="pres">
      <dgm:prSet presAssocID="{84E10E09-0C73-4DAB-B0C4-3185317763E4}" presName="root2" presStyleCnt="0"/>
      <dgm:spPr/>
    </dgm:pt>
    <dgm:pt modelId="{44130BEF-BD4C-4719-B93A-05A970ADBF3B}" type="pres">
      <dgm:prSet presAssocID="{84E10E09-0C73-4DAB-B0C4-3185317763E4}" presName="LevelTwoTextNode" presStyleLbl="node2" presStyleIdx="1" presStyleCnt="2">
        <dgm:presLayoutVars>
          <dgm:chPref val="3"/>
        </dgm:presLayoutVars>
      </dgm:prSet>
      <dgm:spPr/>
      <dgm:t>
        <a:bodyPr/>
        <a:lstStyle/>
        <a:p>
          <a:endParaRPr lang="es-ES"/>
        </a:p>
      </dgm:t>
    </dgm:pt>
    <dgm:pt modelId="{CA18D5EE-170E-4F3F-944C-8773F4E6CEAE}" type="pres">
      <dgm:prSet presAssocID="{84E10E09-0C73-4DAB-B0C4-3185317763E4}" presName="level3hierChild" presStyleCnt="0"/>
      <dgm:spPr/>
    </dgm:pt>
    <dgm:pt modelId="{DDD36C7F-E269-4C40-80A4-B37F0792A9AF}" type="pres">
      <dgm:prSet presAssocID="{2EAA45B8-8304-4473-B5D8-A4057AABFB5A}" presName="conn2-1" presStyleLbl="parChTrans1D3" presStyleIdx="1" presStyleCnt="2"/>
      <dgm:spPr/>
      <dgm:t>
        <a:bodyPr/>
        <a:lstStyle/>
        <a:p>
          <a:endParaRPr lang="es-ES"/>
        </a:p>
      </dgm:t>
    </dgm:pt>
    <dgm:pt modelId="{991BAD42-8A33-437A-9E69-392800D65BD5}" type="pres">
      <dgm:prSet presAssocID="{2EAA45B8-8304-4473-B5D8-A4057AABFB5A}" presName="connTx" presStyleLbl="parChTrans1D3" presStyleIdx="1" presStyleCnt="2"/>
      <dgm:spPr/>
      <dgm:t>
        <a:bodyPr/>
        <a:lstStyle/>
        <a:p>
          <a:endParaRPr lang="es-ES"/>
        </a:p>
      </dgm:t>
    </dgm:pt>
    <dgm:pt modelId="{43411853-11D9-477D-9960-026B38C78138}" type="pres">
      <dgm:prSet presAssocID="{92240CBF-B864-459A-8915-44DB29AD456B}" presName="root2" presStyleCnt="0"/>
      <dgm:spPr/>
    </dgm:pt>
    <dgm:pt modelId="{8F4A06D4-5637-4869-97BE-5D4D19240677}" type="pres">
      <dgm:prSet presAssocID="{92240CBF-B864-459A-8915-44DB29AD456B}" presName="LevelTwoTextNode" presStyleLbl="node3" presStyleIdx="1" presStyleCnt="2">
        <dgm:presLayoutVars>
          <dgm:chPref val="3"/>
        </dgm:presLayoutVars>
      </dgm:prSet>
      <dgm:spPr/>
      <dgm:t>
        <a:bodyPr/>
        <a:lstStyle/>
        <a:p>
          <a:endParaRPr lang="es-ES"/>
        </a:p>
      </dgm:t>
    </dgm:pt>
    <dgm:pt modelId="{02AB028F-CD28-4951-B43A-650ACA4A4852}" type="pres">
      <dgm:prSet presAssocID="{92240CBF-B864-459A-8915-44DB29AD456B}" presName="level3hierChild" presStyleCnt="0"/>
      <dgm:spPr/>
    </dgm:pt>
  </dgm:ptLst>
  <dgm:cxnLst>
    <dgm:cxn modelId="{60DBB887-C104-4666-8597-EC2FE9855F92}" type="presOf" srcId="{1F60581E-65C3-4514-BAFA-CC10123A6969}" destId="{0BED624A-B276-49C3-9C31-6071F24376C3}" srcOrd="0" destOrd="0" presId="urn:microsoft.com/office/officeart/2005/8/layout/hierarchy2"/>
    <dgm:cxn modelId="{8376C19E-3A22-40E6-87BE-1E871DF2D069}" srcId="{7F21BB9E-D034-4EF4-B914-5D1A508F0EDE}" destId="{84E10E09-0C73-4DAB-B0C4-3185317763E4}" srcOrd="1" destOrd="0" parTransId="{6C188748-6C6F-47F2-958E-F375B96E0E20}" sibTransId="{29A6937C-F8BF-4452-9D67-F1058092A491}"/>
    <dgm:cxn modelId="{DDB3FF2D-3358-4543-8C3A-0961873DFCA0}" type="presOf" srcId="{F76E3C9E-28C7-4E96-A8D4-B23CF97522CA}" destId="{AAC7CF14-DC58-466D-A7AE-702730FC2CEA}" srcOrd="0" destOrd="0" presId="urn:microsoft.com/office/officeart/2005/8/layout/hierarchy2"/>
    <dgm:cxn modelId="{C25981C8-3A38-4494-83D3-D66EFA8F969D}" srcId="{84E10E09-0C73-4DAB-B0C4-3185317763E4}" destId="{92240CBF-B864-459A-8915-44DB29AD456B}" srcOrd="0" destOrd="0" parTransId="{2EAA45B8-8304-4473-B5D8-A4057AABFB5A}" sibTransId="{83D4ACC6-8CA2-4F9F-8C2C-7865F4DA13BA}"/>
    <dgm:cxn modelId="{58E18866-AAC9-48DB-8015-E8222B3D7208}" type="presOf" srcId="{E9B73FD6-F947-4897-8CA0-A08FCB1CFAD8}" destId="{84E057A3-FA90-4C05-856D-BF5F97BC658A}" srcOrd="1" destOrd="0" presId="urn:microsoft.com/office/officeart/2005/8/layout/hierarchy2"/>
    <dgm:cxn modelId="{CED5E175-3E4E-4D51-819C-ECA1BA4B27CA}" type="presOf" srcId="{E9B73FD6-F947-4897-8CA0-A08FCB1CFAD8}" destId="{AD624CB3-CF4B-4334-B705-067D26E3A270}" srcOrd="0" destOrd="0" presId="urn:microsoft.com/office/officeart/2005/8/layout/hierarchy2"/>
    <dgm:cxn modelId="{2753723A-B612-45FA-BF6D-E57767E6D175}" type="presOf" srcId="{2EAA45B8-8304-4473-B5D8-A4057AABFB5A}" destId="{991BAD42-8A33-437A-9E69-392800D65BD5}" srcOrd="1" destOrd="0" presId="urn:microsoft.com/office/officeart/2005/8/layout/hierarchy2"/>
    <dgm:cxn modelId="{26DAD6AB-F164-4F75-A414-76D3B77A4EB8}" type="presOf" srcId="{7F21BB9E-D034-4EF4-B914-5D1A508F0EDE}" destId="{79C6F7D2-2F69-459F-8E70-D4DCCE2B5A9E}" srcOrd="0" destOrd="0" presId="urn:microsoft.com/office/officeart/2005/8/layout/hierarchy2"/>
    <dgm:cxn modelId="{483A7131-E916-4743-89CB-827EA7CFF392}" type="presOf" srcId="{48C9F36A-C74B-419F-A8A6-1E72DED2DB44}" destId="{1DA38CA0-E2A6-4300-846A-220F1410B06F}" srcOrd="1" destOrd="0" presId="urn:microsoft.com/office/officeart/2005/8/layout/hierarchy2"/>
    <dgm:cxn modelId="{FC78A690-FF96-493F-A0D6-0B32E49200CA}" type="presOf" srcId="{92240CBF-B864-459A-8915-44DB29AD456B}" destId="{8F4A06D4-5637-4869-97BE-5D4D19240677}" srcOrd="0" destOrd="0" presId="urn:microsoft.com/office/officeart/2005/8/layout/hierarchy2"/>
    <dgm:cxn modelId="{751175F0-D950-40DC-AF14-92B930AF358A}" srcId="{F76E3C9E-28C7-4E96-A8D4-B23CF97522CA}" destId="{C022617D-7276-4FAB-BFB3-393CB0E46457}" srcOrd="0" destOrd="0" parTransId="{48C9F36A-C74B-419F-A8A6-1E72DED2DB44}" sibTransId="{03DD861F-1C41-4A28-AF63-A18D57A80961}"/>
    <dgm:cxn modelId="{67161CB5-7174-4273-B05C-AB60DE4789D5}" type="presOf" srcId="{6C188748-6C6F-47F2-958E-F375B96E0E20}" destId="{B0A61172-5E35-4DE4-B7BF-3F88202E7BA7}" srcOrd="0" destOrd="0" presId="urn:microsoft.com/office/officeart/2005/8/layout/hierarchy2"/>
    <dgm:cxn modelId="{4070DEA0-AB9C-47A8-8344-4FAC4A03A246}" srcId="{1F60581E-65C3-4514-BAFA-CC10123A6969}" destId="{7F21BB9E-D034-4EF4-B914-5D1A508F0EDE}" srcOrd="0" destOrd="0" parTransId="{CC0D00C0-5CDE-4953-9F4E-6D31A514C74F}" sibTransId="{41748593-1F3D-481B-B935-4206F0249E2E}"/>
    <dgm:cxn modelId="{C60162BD-AF9B-4399-A959-4E25F6BE6583}" type="presOf" srcId="{84E10E09-0C73-4DAB-B0C4-3185317763E4}" destId="{44130BEF-BD4C-4719-B93A-05A970ADBF3B}" srcOrd="0" destOrd="0" presId="urn:microsoft.com/office/officeart/2005/8/layout/hierarchy2"/>
    <dgm:cxn modelId="{9475D7C3-1DE9-4B5E-84BD-2467A2BA2887}" srcId="{7F21BB9E-D034-4EF4-B914-5D1A508F0EDE}" destId="{F76E3C9E-28C7-4E96-A8D4-B23CF97522CA}" srcOrd="0" destOrd="0" parTransId="{E9B73FD6-F947-4897-8CA0-A08FCB1CFAD8}" sibTransId="{BE9E1596-BEAF-4544-A9FE-84017DBAB3D5}"/>
    <dgm:cxn modelId="{8C295793-5AAE-4741-B261-DB6D5AA12B8C}" type="presOf" srcId="{48C9F36A-C74B-419F-A8A6-1E72DED2DB44}" destId="{FF15B464-620C-4A73-B65C-8BA225FD3FCC}" srcOrd="0" destOrd="0" presId="urn:microsoft.com/office/officeart/2005/8/layout/hierarchy2"/>
    <dgm:cxn modelId="{628A6E60-5590-4BF2-9DE0-4D34D73FF0F6}" type="presOf" srcId="{2EAA45B8-8304-4473-B5D8-A4057AABFB5A}" destId="{DDD36C7F-E269-4C40-80A4-B37F0792A9AF}" srcOrd="0" destOrd="0" presId="urn:microsoft.com/office/officeart/2005/8/layout/hierarchy2"/>
    <dgm:cxn modelId="{DAD34FD7-23C4-477B-B843-7B2CA9F74617}" type="presOf" srcId="{6C188748-6C6F-47F2-958E-F375B96E0E20}" destId="{B6C61E44-F3C3-49CB-A8F5-7A9544B4CCC2}" srcOrd="1" destOrd="0" presId="urn:microsoft.com/office/officeart/2005/8/layout/hierarchy2"/>
    <dgm:cxn modelId="{D0785A67-8409-4CA6-AC6A-668F2767E86A}" type="presOf" srcId="{C022617D-7276-4FAB-BFB3-393CB0E46457}" destId="{1CBC47D1-9E03-4143-97BB-0594C20B75B4}" srcOrd="0" destOrd="0" presId="urn:microsoft.com/office/officeart/2005/8/layout/hierarchy2"/>
    <dgm:cxn modelId="{CADC8B22-4D84-47A6-B179-F8E6330DD1C3}" type="presParOf" srcId="{0BED624A-B276-49C3-9C31-6071F24376C3}" destId="{1878FBB3-C274-4FE0-B79C-23575CBE96ED}" srcOrd="0" destOrd="0" presId="urn:microsoft.com/office/officeart/2005/8/layout/hierarchy2"/>
    <dgm:cxn modelId="{95B62964-C73E-4ABA-A716-E4ED8E13F963}" type="presParOf" srcId="{1878FBB3-C274-4FE0-B79C-23575CBE96ED}" destId="{79C6F7D2-2F69-459F-8E70-D4DCCE2B5A9E}" srcOrd="0" destOrd="0" presId="urn:microsoft.com/office/officeart/2005/8/layout/hierarchy2"/>
    <dgm:cxn modelId="{BF6B3E20-1A25-454A-9794-3CA586FB1D86}" type="presParOf" srcId="{1878FBB3-C274-4FE0-B79C-23575CBE96ED}" destId="{45B3E8AC-7E6A-4BA0-A6C9-7735AD5B0D6C}" srcOrd="1" destOrd="0" presId="urn:microsoft.com/office/officeart/2005/8/layout/hierarchy2"/>
    <dgm:cxn modelId="{F958273E-3B1F-44C0-A7DF-008523545828}" type="presParOf" srcId="{45B3E8AC-7E6A-4BA0-A6C9-7735AD5B0D6C}" destId="{AD624CB3-CF4B-4334-B705-067D26E3A270}" srcOrd="0" destOrd="0" presId="urn:microsoft.com/office/officeart/2005/8/layout/hierarchy2"/>
    <dgm:cxn modelId="{1068AE53-C7F8-4D92-A6C1-EA7B71240FD8}" type="presParOf" srcId="{AD624CB3-CF4B-4334-B705-067D26E3A270}" destId="{84E057A3-FA90-4C05-856D-BF5F97BC658A}" srcOrd="0" destOrd="0" presId="urn:microsoft.com/office/officeart/2005/8/layout/hierarchy2"/>
    <dgm:cxn modelId="{357F2F10-B276-4C43-81AB-B7B1E1F1DDB7}" type="presParOf" srcId="{45B3E8AC-7E6A-4BA0-A6C9-7735AD5B0D6C}" destId="{83DB6077-F177-43A6-A888-21B616E06723}" srcOrd="1" destOrd="0" presId="urn:microsoft.com/office/officeart/2005/8/layout/hierarchy2"/>
    <dgm:cxn modelId="{2774EBB3-F9F4-490C-AF58-732F12D82A2E}" type="presParOf" srcId="{83DB6077-F177-43A6-A888-21B616E06723}" destId="{AAC7CF14-DC58-466D-A7AE-702730FC2CEA}" srcOrd="0" destOrd="0" presId="urn:microsoft.com/office/officeart/2005/8/layout/hierarchy2"/>
    <dgm:cxn modelId="{22BD9265-BE8A-430F-AE37-E170A89D11C4}" type="presParOf" srcId="{83DB6077-F177-43A6-A888-21B616E06723}" destId="{37F20B3A-2C8E-4346-AB8C-2244D4ABBD35}" srcOrd="1" destOrd="0" presId="urn:microsoft.com/office/officeart/2005/8/layout/hierarchy2"/>
    <dgm:cxn modelId="{D686ACD5-1F5F-4BC8-BDE1-0BCBEA8195D9}" type="presParOf" srcId="{37F20B3A-2C8E-4346-AB8C-2244D4ABBD35}" destId="{FF15B464-620C-4A73-B65C-8BA225FD3FCC}" srcOrd="0" destOrd="0" presId="urn:microsoft.com/office/officeart/2005/8/layout/hierarchy2"/>
    <dgm:cxn modelId="{8E3841AB-4569-4B41-ACBF-2DBCADA07CAF}" type="presParOf" srcId="{FF15B464-620C-4A73-B65C-8BA225FD3FCC}" destId="{1DA38CA0-E2A6-4300-846A-220F1410B06F}" srcOrd="0" destOrd="0" presId="urn:microsoft.com/office/officeart/2005/8/layout/hierarchy2"/>
    <dgm:cxn modelId="{E259F83C-1C23-4A3D-B1D0-8C62511015AC}" type="presParOf" srcId="{37F20B3A-2C8E-4346-AB8C-2244D4ABBD35}" destId="{18C18EAF-FB83-4A5A-8801-0DFE323238B1}" srcOrd="1" destOrd="0" presId="urn:microsoft.com/office/officeart/2005/8/layout/hierarchy2"/>
    <dgm:cxn modelId="{604A6D9F-DA89-4DDB-9551-04F610C38E55}" type="presParOf" srcId="{18C18EAF-FB83-4A5A-8801-0DFE323238B1}" destId="{1CBC47D1-9E03-4143-97BB-0594C20B75B4}" srcOrd="0" destOrd="0" presId="urn:microsoft.com/office/officeart/2005/8/layout/hierarchy2"/>
    <dgm:cxn modelId="{347AB435-2302-4F4A-AE2C-6EECFF3E99E7}" type="presParOf" srcId="{18C18EAF-FB83-4A5A-8801-0DFE323238B1}" destId="{6B3ACBD8-5036-48D9-B54D-26DD2A3F48B9}" srcOrd="1" destOrd="0" presId="urn:microsoft.com/office/officeart/2005/8/layout/hierarchy2"/>
    <dgm:cxn modelId="{451C8AF5-6AC4-4552-9633-C95D4A2D7D5A}" type="presParOf" srcId="{45B3E8AC-7E6A-4BA0-A6C9-7735AD5B0D6C}" destId="{B0A61172-5E35-4DE4-B7BF-3F88202E7BA7}" srcOrd="2" destOrd="0" presId="urn:microsoft.com/office/officeart/2005/8/layout/hierarchy2"/>
    <dgm:cxn modelId="{5EA2B0B3-90FB-465D-9643-F533EDC88C37}" type="presParOf" srcId="{B0A61172-5E35-4DE4-B7BF-3F88202E7BA7}" destId="{B6C61E44-F3C3-49CB-A8F5-7A9544B4CCC2}" srcOrd="0" destOrd="0" presId="urn:microsoft.com/office/officeart/2005/8/layout/hierarchy2"/>
    <dgm:cxn modelId="{8FE791DE-940F-4E25-AD15-B70FA0E3D93C}" type="presParOf" srcId="{45B3E8AC-7E6A-4BA0-A6C9-7735AD5B0D6C}" destId="{069ADA50-B822-4075-BA61-238C766CEA26}" srcOrd="3" destOrd="0" presId="urn:microsoft.com/office/officeart/2005/8/layout/hierarchy2"/>
    <dgm:cxn modelId="{5479357C-EA7F-4BCA-9F9A-73386E1D36DC}" type="presParOf" srcId="{069ADA50-B822-4075-BA61-238C766CEA26}" destId="{44130BEF-BD4C-4719-B93A-05A970ADBF3B}" srcOrd="0" destOrd="0" presId="urn:microsoft.com/office/officeart/2005/8/layout/hierarchy2"/>
    <dgm:cxn modelId="{AD6965C2-1034-4C3F-BB5B-D80319849C12}" type="presParOf" srcId="{069ADA50-B822-4075-BA61-238C766CEA26}" destId="{CA18D5EE-170E-4F3F-944C-8773F4E6CEAE}" srcOrd="1" destOrd="0" presId="urn:microsoft.com/office/officeart/2005/8/layout/hierarchy2"/>
    <dgm:cxn modelId="{7F525717-8248-4987-B667-79520791A1CE}" type="presParOf" srcId="{CA18D5EE-170E-4F3F-944C-8773F4E6CEAE}" destId="{DDD36C7F-E269-4C40-80A4-B37F0792A9AF}" srcOrd="0" destOrd="0" presId="urn:microsoft.com/office/officeart/2005/8/layout/hierarchy2"/>
    <dgm:cxn modelId="{B04F9CDD-0489-4D33-9A10-30575BBA296C}" type="presParOf" srcId="{DDD36C7F-E269-4C40-80A4-B37F0792A9AF}" destId="{991BAD42-8A33-437A-9E69-392800D65BD5}" srcOrd="0" destOrd="0" presId="urn:microsoft.com/office/officeart/2005/8/layout/hierarchy2"/>
    <dgm:cxn modelId="{E3B23D4C-CC8C-4204-978F-01EF2FDFE7D8}" type="presParOf" srcId="{CA18D5EE-170E-4F3F-944C-8773F4E6CEAE}" destId="{43411853-11D9-477D-9960-026B38C78138}" srcOrd="1" destOrd="0" presId="urn:microsoft.com/office/officeart/2005/8/layout/hierarchy2"/>
    <dgm:cxn modelId="{1413FB4F-8A0B-4ADB-B8CA-EDC83D8EEEFD}" type="presParOf" srcId="{43411853-11D9-477D-9960-026B38C78138}" destId="{8F4A06D4-5637-4869-97BE-5D4D19240677}" srcOrd="0" destOrd="0" presId="urn:microsoft.com/office/officeart/2005/8/layout/hierarchy2"/>
    <dgm:cxn modelId="{5CA6BC1D-3D08-4C79-80E6-3E955D083CC6}" type="presParOf" srcId="{43411853-11D9-477D-9960-026B38C78138}" destId="{02AB028F-CD28-4951-B43A-650ACA4A4852}"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3E8987-4363-4519-9D51-5AB1B3B47958}"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s-ES"/>
        </a:p>
      </dgm:t>
    </dgm:pt>
    <dgm:pt modelId="{C4B0B9DC-739A-4C62-A437-7FCA0C044C69}">
      <dgm:prSet phldrT="[Texto]" custT="1"/>
      <dgm:spPr/>
      <dgm:t>
        <a:bodyPr/>
        <a:lstStyle/>
        <a:p>
          <a:r>
            <a:rPr lang="es-ES" sz="2600" dirty="0" smtClean="0"/>
            <a:t>Norma objeto de análisis </a:t>
          </a:r>
          <a:endParaRPr lang="es-ES" sz="2600" dirty="0"/>
        </a:p>
      </dgm:t>
    </dgm:pt>
    <dgm:pt modelId="{2DDD1644-92FA-43C4-808C-46499A577E9F}" type="parTrans" cxnId="{81B3D4D3-11D3-46C0-96AA-1B5A785894DE}">
      <dgm:prSet/>
      <dgm:spPr/>
      <dgm:t>
        <a:bodyPr/>
        <a:lstStyle/>
        <a:p>
          <a:endParaRPr lang="es-ES" sz="2600"/>
        </a:p>
      </dgm:t>
    </dgm:pt>
    <dgm:pt modelId="{60010F53-DEEA-41A4-ABDF-5DF156CFFA2D}" type="sibTrans" cxnId="{81B3D4D3-11D3-46C0-96AA-1B5A785894DE}">
      <dgm:prSet/>
      <dgm:spPr/>
      <dgm:t>
        <a:bodyPr/>
        <a:lstStyle/>
        <a:p>
          <a:endParaRPr lang="es-ES" sz="2600"/>
        </a:p>
      </dgm:t>
    </dgm:pt>
    <dgm:pt modelId="{D2FA9F24-CB30-4F3F-B072-250E52828B2E}">
      <dgm:prSet phldrT="[Texto]" custT="1"/>
      <dgm:spPr/>
      <dgm:t>
        <a:bodyPr/>
        <a:lstStyle/>
        <a:p>
          <a:r>
            <a:rPr lang="es-ES" sz="2600" dirty="0" smtClean="0"/>
            <a:t>Art 199, </a:t>
          </a:r>
          <a:r>
            <a:rPr lang="es-ES" sz="2600" dirty="0" err="1" smtClean="0"/>
            <a:t>num</a:t>
          </a:r>
          <a:r>
            <a:rPr lang="es-ES" sz="2600" dirty="0" smtClean="0"/>
            <a:t>. 8. C.I.A</a:t>
          </a:r>
          <a:endParaRPr lang="es-ES" sz="2600" dirty="0"/>
        </a:p>
      </dgm:t>
    </dgm:pt>
    <dgm:pt modelId="{C30AD365-4A10-40D5-9312-7AB005523963}" type="parTrans" cxnId="{1DD6413A-1F24-4205-9826-2CA8D79DB5C2}">
      <dgm:prSet/>
      <dgm:spPr/>
      <dgm:t>
        <a:bodyPr/>
        <a:lstStyle/>
        <a:p>
          <a:endParaRPr lang="es-ES" sz="2600"/>
        </a:p>
      </dgm:t>
    </dgm:pt>
    <dgm:pt modelId="{D5BDBEBF-62CD-4063-AD0B-B938BAC8340D}" type="sibTrans" cxnId="{1DD6413A-1F24-4205-9826-2CA8D79DB5C2}">
      <dgm:prSet/>
      <dgm:spPr/>
      <dgm:t>
        <a:bodyPr/>
        <a:lstStyle/>
        <a:p>
          <a:endParaRPr lang="es-ES" sz="2600"/>
        </a:p>
      </dgm:t>
    </dgm:pt>
    <dgm:pt modelId="{05C8E6EC-19B9-4E8C-92AA-4682059290B0}">
      <dgm:prSet phldrT="[Texto]" custT="1"/>
      <dgm:spPr/>
      <dgm:t>
        <a:bodyPr/>
        <a:lstStyle/>
        <a:p>
          <a:r>
            <a:rPr lang="es-ES" sz="2600" dirty="0" smtClean="0"/>
            <a:t>Aplicación </a:t>
          </a:r>
          <a:r>
            <a:rPr lang="es-ES" sz="1600" dirty="0" smtClean="0"/>
            <a:t>desproporcionada</a:t>
          </a:r>
          <a:endParaRPr lang="es-ES" sz="1600" dirty="0"/>
        </a:p>
      </dgm:t>
    </dgm:pt>
    <dgm:pt modelId="{A3DEC94E-AAC1-42C2-8B17-49965476C009}" type="parTrans" cxnId="{FF00B9BD-0B7B-42C7-84B6-F229D5A5600A}">
      <dgm:prSet/>
      <dgm:spPr/>
      <dgm:t>
        <a:bodyPr/>
        <a:lstStyle/>
        <a:p>
          <a:endParaRPr lang="es-ES" sz="2600"/>
        </a:p>
      </dgm:t>
    </dgm:pt>
    <dgm:pt modelId="{14CD240B-24E1-46B3-B6D8-643A67095E99}" type="sibTrans" cxnId="{FF00B9BD-0B7B-42C7-84B6-F229D5A5600A}">
      <dgm:prSet/>
      <dgm:spPr/>
      <dgm:t>
        <a:bodyPr/>
        <a:lstStyle/>
        <a:p>
          <a:endParaRPr lang="es-ES" sz="2600"/>
        </a:p>
      </dgm:t>
    </dgm:pt>
    <dgm:pt modelId="{CF78AA63-5185-42A4-BA47-E65AFB587AA0}" type="pres">
      <dgm:prSet presAssocID="{693E8987-4363-4519-9D51-5AB1B3B47958}" presName="Name0" presStyleCnt="0">
        <dgm:presLayoutVars>
          <dgm:chMax val="7"/>
          <dgm:chPref val="7"/>
          <dgm:dir/>
          <dgm:animLvl val="lvl"/>
        </dgm:presLayoutVars>
      </dgm:prSet>
      <dgm:spPr/>
      <dgm:t>
        <a:bodyPr/>
        <a:lstStyle/>
        <a:p>
          <a:endParaRPr lang="es-ES"/>
        </a:p>
      </dgm:t>
    </dgm:pt>
    <dgm:pt modelId="{95FF6FB7-135E-4811-866C-9DE95E707085}" type="pres">
      <dgm:prSet presAssocID="{C4B0B9DC-739A-4C62-A437-7FCA0C044C69}" presName="Accent1" presStyleCnt="0"/>
      <dgm:spPr/>
    </dgm:pt>
    <dgm:pt modelId="{A91052B1-0701-49C0-8B10-8BCDFE2BE3D1}" type="pres">
      <dgm:prSet presAssocID="{C4B0B9DC-739A-4C62-A437-7FCA0C044C69}" presName="Accent" presStyleLbl="node1" presStyleIdx="0" presStyleCnt="3"/>
      <dgm:spPr/>
    </dgm:pt>
    <dgm:pt modelId="{938A3248-99F2-41CC-911F-CA745F00079C}" type="pres">
      <dgm:prSet presAssocID="{C4B0B9DC-739A-4C62-A437-7FCA0C044C69}" presName="Parent1" presStyleLbl="revTx" presStyleIdx="0" presStyleCnt="3">
        <dgm:presLayoutVars>
          <dgm:chMax val="1"/>
          <dgm:chPref val="1"/>
          <dgm:bulletEnabled val="1"/>
        </dgm:presLayoutVars>
      </dgm:prSet>
      <dgm:spPr/>
      <dgm:t>
        <a:bodyPr/>
        <a:lstStyle/>
        <a:p>
          <a:endParaRPr lang="es-ES"/>
        </a:p>
      </dgm:t>
    </dgm:pt>
    <dgm:pt modelId="{F0504F83-11D1-48C7-9C34-08E6C2E89258}" type="pres">
      <dgm:prSet presAssocID="{D2FA9F24-CB30-4F3F-B072-250E52828B2E}" presName="Accent2" presStyleCnt="0"/>
      <dgm:spPr/>
    </dgm:pt>
    <dgm:pt modelId="{E2C7EA56-1ADC-4974-BE4B-5605FCF2F4C7}" type="pres">
      <dgm:prSet presAssocID="{D2FA9F24-CB30-4F3F-B072-250E52828B2E}" presName="Accent" presStyleLbl="node1" presStyleIdx="1" presStyleCnt="3"/>
      <dgm:spPr/>
    </dgm:pt>
    <dgm:pt modelId="{CC6D73F1-A7EF-4ED6-9E9B-719B73E650E7}" type="pres">
      <dgm:prSet presAssocID="{D2FA9F24-CB30-4F3F-B072-250E52828B2E}" presName="Parent2" presStyleLbl="revTx" presStyleIdx="1" presStyleCnt="3">
        <dgm:presLayoutVars>
          <dgm:chMax val="1"/>
          <dgm:chPref val="1"/>
          <dgm:bulletEnabled val="1"/>
        </dgm:presLayoutVars>
      </dgm:prSet>
      <dgm:spPr/>
      <dgm:t>
        <a:bodyPr/>
        <a:lstStyle/>
        <a:p>
          <a:endParaRPr lang="es-ES"/>
        </a:p>
      </dgm:t>
    </dgm:pt>
    <dgm:pt modelId="{B5C81003-B40B-4707-8ECA-C59EFE4C7825}" type="pres">
      <dgm:prSet presAssocID="{05C8E6EC-19B9-4E8C-92AA-4682059290B0}" presName="Accent3" presStyleCnt="0"/>
      <dgm:spPr/>
    </dgm:pt>
    <dgm:pt modelId="{F5CA3B97-8400-4A36-9153-18CEC1BAD560}" type="pres">
      <dgm:prSet presAssocID="{05C8E6EC-19B9-4E8C-92AA-4682059290B0}" presName="Accent" presStyleLbl="node1" presStyleIdx="2" presStyleCnt="3"/>
      <dgm:spPr/>
    </dgm:pt>
    <dgm:pt modelId="{2B30BFAD-C8D2-4D81-8EF8-CAAC02CBAD80}" type="pres">
      <dgm:prSet presAssocID="{05C8E6EC-19B9-4E8C-92AA-4682059290B0}" presName="Parent3" presStyleLbl="revTx" presStyleIdx="2" presStyleCnt="3">
        <dgm:presLayoutVars>
          <dgm:chMax val="1"/>
          <dgm:chPref val="1"/>
          <dgm:bulletEnabled val="1"/>
        </dgm:presLayoutVars>
      </dgm:prSet>
      <dgm:spPr/>
      <dgm:t>
        <a:bodyPr/>
        <a:lstStyle/>
        <a:p>
          <a:endParaRPr lang="es-ES"/>
        </a:p>
      </dgm:t>
    </dgm:pt>
  </dgm:ptLst>
  <dgm:cxnLst>
    <dgm:cxn modelId="{81B3D4D3-11D3-46C0-96AA-1B5A785894DE}" srcId="{693E8987-4363-4519-9D51-5AB1B3B47958}" destId="{C4B0B9DC-739A-4C62-A437-7FCA0C044C69}" srcOrd="0" destOrd="0" parTransId="{2DDD1644-92FA-43C4-808C-46499A577E9F}" sibTransId="{60010F53-DEEA-41A4-ABDF-5DF156CFFA2D}"/>
    <dgm:cxn modelId="{FF0FDFE3-6BF9-481F-A352-662C8E811A89}" type="presOf" srcId="{05C8E6EC-19B9-4E8C-92AA-4682059290B0}" destId="{2B30BFAD-C8D2-4D81-8EF8-CAAC02CBAD80}" srcOrd="0" destOrd="0" presId="urn:microsoft.com/office/officeart/2009/layout/CircleArrowProcess"/>
    <dgm:cxn modelId="{1DD6413A-1F24-4205-9826-2CA8D79DB5C2}" srcId="{693E8987-4363-4519-9D51-5AB1B3B47958}" destId="{D2FA9F24-CB30-4F3F-B072-250E52828B2E}" srcOrd="1" destOrd="0" parTransId="{C30AD365-4A10-40D5-9312-7AB005523963}" sibTransId="{D5BDBEBF-62CD-4063-AD0B-B938BAC8340D}"/>
    <dgm:cxn modelId="{F9B86E73-4A29-4CA8-95B3-7654CED1F5F6}" type="presOf" srcId="{C4B0B9DC-739A-4C62-A437-7FCA0C044C69}" destId="{938A3248-99F2-41CC-911F-CA745F00079C}" srcOrd="0" destOrd="0" presId="urn:microsoft.com/office/officeart/2009/layout/CircleArrowProcess"/>
    <dgm:cxn modelId="{FF00B9BD-0B7B-42C7-84B6-F229D5A5600A}" srcId="{693E8987-4363-4519-9D51-5AB1B3B47958}" destId="{05C8E6EC-19B9-4E8C-92AA-4682059290B0}" srcOrd="2" destOrd="0" parTransId="{A3DEC94E-AAC1-42C2-8B17-49965476C009}" sibTransId="{14CD240B-24E1-46B3-B6D8-643A67095E99}"/>
    <dgm:cxn modelId="{7C775993-CB48-492C-8538-B6A4F0327536}" type="presOf" srcId="{693E8987-4363-4519-9D51-5AB1B3B47958}" destId="{CF78AA63-5185-42A4-BA47-E65AFB587AA0}" srcOrd="0" destOrd="0" presId="urn:microsoft.com/office/officeart/2009/layout/CircleArrowProcess"/>
    <dgm:cxn modelId="{5E104B05-4D3F-4F57-84F6-617BEEBDDB02}" type="presOf" srcId="{D2FA9F24-CB30-4F3F-B072-250E52828B2E}" destId="{CC6D73F1-A7EF-4ED6-9E9B-719B73E650E7}" srcOrd="0" destOrd="0" presId="urn:microsoft.com/office/officeart/2009/layout/CircleArrowProcess"/>
    <dgm:cxn modelId="{E0BEFAE3-5EC6-454A-A129-736CA2521899}" type="presParOf" srcId="{CF78AA63-5185-42A4-BA47-E65AFB587AA0}" destId="{95FF6FB7-135E-4811-866C-9DE95E707085}" srcOrd="0" destOrd="0" presId="urn:microsoft.com/office/officeart/2009/layout/CircleArrowProcess"/>
    <dgm:cxn modelId="{59D7E5DF-2AF7-43E0-AEAF-B96A99C3BE45}" type="presParOf" srcId="{95FF6FB7-135E-4811-866C-9DE95E707085}" destId="{A91052B1-0701-49C0-8B10-8BCDFE2BE3D1}" srcOrd="0" destOrd="0" presId="urn:microsoft.com/office/officeart/2009/layout/CircleArrowProcess"/>
    <dgm:cxn modelId="{97B1BC11-1DAA-4A51-9F1A-D9C7D503A38B}" type="presParOf" srcId="{CF78AA63-5185-42A4-BA47-E65AFB587AA0}" destId="{938A3248-99F2-41CC-911F-CA745F00079C}" srcOrd="1" destOrd="0" presId="urn:microsoft.com/office/officeart/2009/layout/CircleArrowProcess"/>
    <dgm:cxn modelId="{69D9A882-A3FB-446E-9C2C-5A664A65A8AC}" type="presParOf" srcId="{CF78AA63-5185-42A4-BA47-E65AFB587AA0}" destId="{F0504F83-11D1-48C7-9C34-08E6C2E89258}" srcOrd="2" destOrd="0" presId="urn:microsoft.com/office/officeart/2009/layout/CircleArrowProcess"/>
    <dgm:cxn modelId="{C0ABB060-AE57-42A0-9460-5391ED921B24}" type="presParOf" srcId="{F0504F83-11D1-48C7-9C34-08E6C2E89258}" destId="{E2C7EA56-1ADC-4974-BE4B-5605FCF2F4C7}" srcOrd="0" destOrd="0" presId="urn:microsoft.com/office/officeart/2009/layout/CircleArrowProcess"/>
    <dgm:cxn modelId="{63F79D9E-541C-402E-A392-0DC1F0AEB9C6}" type="presParOf" srcId="{CF78AA63-5185-42A4-BA47-E65AFB587AA0}" destId="{CC6D73F1-A7EF-4ED6-9E9B-719B73E650E7}" srcOrd="3" destOrd="0" presId="urn:microsoft.com/office/officeart/2009/layout/CircleArrowProcess"/>
    <dgm:cxn modelId="{3E6E3EA1-EEE1-47BD-88EF-4108770678FF}" type="presParOf" srcId="{CF78AA63-5185-42A4-BA47-E65AFB587AA0}" destId="{B5C81003-B40B-4707-8ECA-C59EFE4C7825}" srcOrd="4" destOrd="0" presId="urn:microsoft.com/office/officeart/2009/layout/CircleArrowProcess"/>
    <dgm:cxn modelId="{D0EFEAEC-B51B-40AA-8E86-8333EC944E69}" type="presParOf" srcId="{B5C81003-B40B-4707-8ECA-C59EFE4C7825}" destId="{F5CA3B97-8400-4A36-9153-18CEC1BAD560}" srcOrd="0" destOrd="0" presId="urn:microsoft.com/office/officeart/2009/layout/CircleArrowProcess"/>
    <dgm:cxn modelId="{E5677446-B45A-4E2C-ABFF-9576408A8DE8}" type="presParOf" srcId="{CF78AA63-5185-42A4-BA47-E65AFB587AA0}" destId="{2B30BFAD-C8D2-4D81-8EF8-CAAC02CBAD80}"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ACC0B2-FB1B-43F2-AB6E-A020E931E742}">
      <dsp:nvSpPr>
        <dsp:cNvPr id="0" name=""/>
        <dsp:cNvSpPr/>
      </dsp:nvSpPr>
      <dsp:spPr>
        <a:xfrm>
          <a:off x="0" y="867095"/>
          <a:ext cx="8977745" cy="1307501"/>
        </a:xfrm>
        <a:prstGeom prst="rightArrow">
          <a:avLst>
            <a:gd name="adj1" fmla="val 50000"/>
            <a:gd name="adj2" fmla="val 50000"/>
          </a:avLst>
        </a:prstGeom>
        <a:solidFill>
          <a:schemeClr val="accent2">
            <a:shade val="8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254000" bIns="207566" numCol="1" spcCol="1270" anchor="ctr" anchorCtr="0">
          <a:noAutofit/>
        </a:bodyPr>
        <a:lstStyle/>
        <a:p>
          <a:pPr lvl="0" algn="l" defTabSz="1111250">
            <a:lnSpc>
              <a:spcPct val="90000"/>
            </a:lnSpc>
            <a:spcBef>
              <a:spcPct val="0"/>
            </a:spcBef>
            <a:spcAft>
              <a:spcPct val="35000"/>
            </a:spcAft>
          </a:pPr>
          <a:r>
            <a:rPr lang="es-CO" sz="2500" kern="1200" dirty="0" smtClean="0"/>
            <a:t>Antecedentes procesales: </a:t>
          </a:r>
          <a:endParaRPr lang="es-ES" sz="2500" kern="1200" dirty="0"/>
        </a:p>
      </dsp:txBody>
      <dsp:txXfrm>
        <a:off x="0" y="1193970"/>
        <a:ext cx="8650870" cy="653751"/>
      </dsp:txXfrm>
    </dsp:sp>
    <dsp:sp modelId="{406E292A-66AF-4E6B-8D7D-C0ABB8056696}">
      <dsp:nvSpPr>
        <dsp:cNvPr id="0" name=""/>
        <dsp:cNvSpPr/>
      </dsp:nvSpPr>
      <dsp:spPr>
        <a:xfrm>
          <a:off x="0" y="1875368"/>
          <a:ext cx="2765145" cy="2518729"/>
        </a:xfrm>
        <a:prstGeom prst="rect">
          <a:avLst/>
        </a:prstGeom>
        <a:solidFill>
          <a:schemeClr val="lt1">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s-CO" sz="1700" kern="1200" dirty="0" smtClean="0"/>
            <a:t>El 16 de diciembre de 2015 la Fiscalía le imputó a D.D.M.T. el concurso de delitos de acceso carnal violento con circunstancias de agravación punitiva. </a:t>
          </a:r>
        </a:p>
      </dsp:txBody>
      <dsp:txXfrm>
        <a:off x="0" y="1875368"/>
        <a:ext cx="2765145" cy="2518729"/>
      </dsp:txXfrm>
    </dsp:sp>
    <dsp:sp modelId="{B670E995-28B1-4F4D-AE6E-5A7E346A0F43}">
      <dsp:nvSpPr>
        <dsp:cNvPr id="0" name=""/>
        <dsp:cNvSpPr/>
      </dsp:nvSpPr>
      <dsp:spPr>
        <a:xfrm>
          <a:off x="2765145" y="1302929"/>
          <a:ext cx="6212599" cy="1307501"/>
        </a:xfrm>
        <a:prstGeom prst="rightArrow">
          <a:avLst>
            <a:gd name="adj1" fmla="val 50000"/>
            <a:gd name="adj2" fmla="val 50000"/>
          </a:avLst>
        </a:prstGeom>
        <a:solidFill>
          <a:schemeClr val="accent2">
            <a:shade val="80000"/>
            <a:hueOff val="0"/>
            <a:satOff val="-41760"/>
            <a:lumOff val="2335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254000" bIns="207566" numCol="1" spcCol="1270" anchor="ctr" anchorCtr="0">
          <a:noAutofit/>
        </a:bodyPr>
        <a:lstStyle/>
        <a:p>
          <a:pPr lvl="0" algn="l" defTabSz="1111250">
            <a:lnSpc>
              <a:spcPct val="90000"/>
            </a:lnSpc>
            <a:spcBef>
              <a:spcPct val="0"/>
            </a:spcBef>
            <a:spcAft>
              <a:spcPct val="35000"/>
            </a:spcAft>
          </a:pPr>
          <a:r>
            <a:rPr lang="es-ES" sz="2500" kern="1200" dirty="0" smtClean="0"/>
            <a:t>1ra Instancia (Edad: 20 años)</a:t>
          </a:r>
          <a:endParaRPr lang="es-ES" sz="2500" kern="1200" dirty="0"/>
        </a:p>
      </dsp:txBody>
      <dsp:txXfrm>
        <a:off x="2765145" y="1629804"/>
        <a:ext cx="5885724" cy="653751"/>
      </dsp:txXfrm>
    </dsp:sp>
    <dsp:sp modelId="{4CD7B3EE-C586-48F1-ACA0-83B8DEE51BF1}">
      <dsp:nvSpPr>
        <dsp:cNvPr id="0" name=""/>
        <dsp:cNvSpPr/>
      </dsp:nvSpPr>
      <dsp:spPr>
        <a:xfrm>
          <a:off x="2765145" y="2311202"/>
          <a:ext cx="2765145" cy="2518729"/>
        </a:xfrm>
        <a:prstGeom prst="rect">
          <a:avLst/>
        </a:prstGeom>
        <a:solidFill>
          <a:schemeClr val="lt1">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s-CO" sz="1700" kern="1200" dirty="0" smtClean="0"/>
            <a:t>En sentencia del 6 de diciembre de 2016 el Juzgado 7 Penal del Circuito para Adolescentes de Bogotá, lo declaró penalmente responsable. Le impuso  la sanción de privación de la libertad en centro de atención especializada por el término de 48 meses. </a:t>
          </a:r>
          <a:endParaRPr lang="es-ES" sz="1700" kern="1200" dirty="0"/>
        </a:p>
      </dsp:txBody>
      <dsp:txXfrm>
        <a:off x="2765145" y="2311202"/>
        <a:ext cx="2765145" cy="2518729"/>
      </dsp:txXfrm>
    </dsp:sp>
    <dsp:sp modelId="{1CB964A6-9F00-4F59-A2FF-D1D602377578}">
      <dsp:nvSpPr>
        <dsp:cNvPr id="0" name=""/>
        <dsp:cNvSpPr/>
      </dsp:nvSpPr>
      <dsp:spPr>
        <a:xfrm>
          <a:off x="5530290" y="1738763"/>
          <a:ext cx="3447454" cy="1307501"/>
        </a:xfrm>
        <a:prstGeom prst="rightArrow">
          <a:avLst>
            <a:gd name="adj1" fmla="val 50000"/>
            <a:gd name="adj2" fmla="val 50000"/>
          </a:avLst>
        </a:prstGeom>
        <a:solidFill>
          <a:schemeClr val="accent2">
            <a:shade val="80000"/>
            <a:hueOff val="0"/>
            <a:satOff val="-83520"/>
            <a:lumOff val="4670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254000" bIns="207566" numCol="1" spcCol="1270" anchor="ctr" anchorCtr="0">
          <a:noAutofit/>
        </a:bodyPr>
        <a:lstStyle/>
        <a:p>
          <a:pPr lvl="0" algn="l" defTabSz="1111250">
            <a:lnSpc>
              <a:spcPct val="90000"/>
            </a:lnSpc>
            <a:spcBef>
              <a:spcPct val="0"/>
            </a:spcBef>
            <a:spcAft>
              <a:spcPct val="35000"/>
            </a:spcAft>
          </a:pPr>
          <a:r>
            <a:rPr lang="es-ES" sz="2500" kern="1200" dirty="0" smtClean="0"/>
            <a:t>2da Instancia</a:t>
          </a:r>
          <a:endParaRPr lang="es-ES" sz="2500" kern="1200" dirty="0"/>
        </a:p>
      </dsp:txBody>
      <dsp:txXfrm>
        <a:off x="5530290" y="2065638"/>
        <a:ext cx="3120579" cy="653751"/>
      </dsp:txXfrm>
    </dsp:sp>
    <dsp:sp modelId="{3E993304-4BBB-4BC8-A524-5C561D07266E}">
      <dsp:nvSpPr>
        <dsp:cNvPr id="0" name=""/>
        <dsp:cNvSpPr/>
      </dsp:nvSpPr>
      <dsp:spPr>
        <a:xfrm>
          <a:off x="5530290" y="2747036"/>
          <a:ext cx="2765145" cy="2481868"/>
        </a:xfrm>
        <a:prstGeom prst="rect">
          <a:avLst/>
        </a:prstGeom>
        <a:solidFill>
          <a:schemeClr val="lt1">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just" defTabSz="755650">
            <a:lnSpc>
              <a:spcPct val="90000"/>
            </a:lnSpc>
            <a:spcBef>
              <a:spcPct val="0"/>
            </a:spcBef>
            <a:spcAft>
              <a:spcPct val="35000"/>
            </a:spcAft>
          </a:pPr>
          <a:r>
            <a:rPr lang="es-CO" sz="1700" kern="1200" dirty="0" smtClean="0"/>
            <a:t>El 9 de marzo de 2017, tras apelar la decisión, el Tribunal Superior de Bogotá, ordenó la libertad del joven. </a:t>
          </a:r>
        </a:p>
        <a:p>
          <a:pPr lvl="0" algn="just" defTabSz="755650">
            <a:lnSpc>
              <a:spcPct val="90000"/>
            </a:lnSpc>
            <a:spcBef>
              <a:spcPct val="0"/>
            </a:spcBef>
            <a:spcAft>
              <a:spcPct val="35000"/>
            </a:spcAft>
          </a:pPr>
          <a:r>
            <a:rPr lang="es-CO" sz="1700" kern="1200" dirty="0" smtClean="0"/>
            <a:t>Fijó como sanción la imposición de reglas de conducta.</a:t>
          </a:r>
          <a:endParaRPr lang="es-ES" sz="1700" kern="1200" dirty="0"/>
        </a:p>
      </dsp:txBody>
      <dsp:txXfrm>
        <a:off x="5530290" y="2747036"/>
        <a:ext cx="2765145" cy="24818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C6F7D2-2F69-459F-8E70-D4DCCE2B5A9E}">
      <dsp:nvSpPr>
        <dsp:cNvPr id="0" name=""/>
        <dsp:cNvSpPr/>
      </dsp:nvSpPr>
      <dsp:spPr>
        <a:xfrm>
          <a:off x="2054" y="3315738"/>
          <a:ext cx="2392682" cy="1196341"/>
        </a:xfrm>
        <a:prstGeom prst="roundRect">
          <a:avLst>
            <a:gd name="adj" fmla="val 10000"/>
          </a:avLst>
        </a:prstGeom>
        <a:solidFill>
          <a:schemeClr val="accent1">
            <a:alpha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Cargos de la demanda</a:t>
          </a:r>
          <a:endParaRPr lang="es-ES" sz="1600" kern="1200" dirty="0"/>
        </a:p>
      </dsp:txBody>
      <dsp:txXfrm>
        <a:off x="37094" y="3350778"/>
        <a:ext cx="2322602" cy="1126261"/>
      </dsp:txXfrm>
    </dsp:sp>
    <dsp:sp modelId="{AD624CB3-CF4B-4334-B705-067D26E3A270}">
      <dsp:nvSpPr>
        <dsp:cNvPr id="0" name=""/>
        <dsp:cNvSpPr/>
      </dsp:nvSpPr>
      <dsp:spPr>
        <a:xfrm rot="19457599">
          <a:off x="2283954" y="3556205"/>
          <a:ext cx="1178639" cy="27509"/>
        </a:xfrm>
        <a:custGeom>
          <a:avLst/>
          <a:gdLst/>
          <a:ahLst/>
          <a:cxnLst/>
          <a:rect l="0" t="0" r="0" b="0"/>
          <a:pathLst>
            <a:path>
              <a:moveTo>
                <a:pt x="0" y="13754"/>
              </a:moveTo>
              <a:lnTo>
                <a:pt x="1178639" y="13754"/>
              </a:lnTo>
            </a:path>
          </a:pathLst>
        </a:custGeom>
        <a:noFill/>
        <a:ln w="1905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843808" y="3540494"/>
        <a:ext cx="58931" cy="58931"/>
      </dsp:txXfrm>
    </dsp:sp>
    <dsp:sp modelId="{AAC7CF14-DC58-466D-A7AE-702730FC2CEA}">
      <dsp:nvSpPr>
        <dsp:cNvPr id="0" name=""/>
        <dsp:cNvSpPr/>
      </dsp:nvSpPr>
      <dsp:spPr>
        <a:xfrm>
          <a:off x="3351810" y="2627842"/>
          <a:ext cx="2392682" cy="1196341"/>
        </a:xfrm>
        <a:prstGeom prst="roundRect">
          <a:avLst>
            <a:gd name="adj" fmla="val 10000"/>
          </a:avLst>
        </a:prstGeom>
        <a:solidFill>
          <a:schemeClr val="accent1">
            <a:alpha val="7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b="1" kern="1200" dirty="0" smtClean="0"/>
            <a:t>Violación directa de la ley por interpretación errónea del inciso 1 parágrafo del artículo 187 de la Ley de Infancia y Adolescencia.</a:t>
          </a:r>
          <a:endParaRPr lang="es-ES" sz="1600" kern="1200" dirty="0"/>
        </a:p>
      </dsp:txBody>
      <dsp:txXfrm>
        <a:off x="3386850" y="2662882"/>
        <a:ext cx="2322602" cy="1126261"/>
      </dsp:txXfrm>
    </dsp:sp>
    <dsp:sp modelId="{FF15B464-620C-4A73-B65C-8BA225FD3FCC}">
      <dsp:nvSpPr>
        <dsp:cNvPr id="0" name=""/>
        <dsp:cNvSpPr/>
      </dsp:nvSpPr>
      <dsp:spPr>
        <a:xfrm>
          <a:off x="5744493" y="3212257"/>
          <a:ext cx="957073" cy="27509"/>
        </a:xfrm>
        <a:custGeom>
          <a:avLst/>
          <a:gdLst/>
          <a:ahLst/>
          <a:cxnLst/>
          <a:rect l="0" t="0" r="0" b="0"/>
          <a:pathLst>
            <a:path>
              <a:moveTo>
                <a:pt x="0" y="13754"/>
              </a:moveTo>
              <a:lnTo>
                <a:pt x="957073" y="13754"/>
              </a:lnTo>
            </a:path>
          </a:pathLst>
        </a:custGeom>
        <a:noFill/>
        <a:ln w="1905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6199103" y="3202085"/>
        <a:ext cx="47853" cy="47853"/>
      </dsp:txXfrm>
    </dsp:sp>
    <dsp:sp modelId="{1CBC47D1-9E03-4143-97BB-0594C20B75B4}">
      <dsp:nvSpPr>
        <dsp:cNvPr id="0" name=""/>
        <dsp:cNvSpPr/>
      </dsp:nvSpPr>
      <dsp:spPr>
        <a:xfrm>
          <a:off x="6701566" y="2627842"/>
          <a:ext cx="2392682" cy="1196341"/>
        </a:xfrm>
        <a:prstGeom prst="roundRect">
          <a:avLst>
            <a:gd name="adj" fmla="val 10000"/>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smtClean="0"/>
            <a:t>El Tribunal violó el principio de legalidad de la pena al sancionar al infractor con la imposición de reglas de conducta.</a:t>
          </a:r>
          <a:endParaRPr lang="es-CO" sz="1600" kern="1200" dirty="0"/>
        </a:p>
      </dsp:txBody>
      <dsp:txXfrm>
        <a:off x="6736606" y="2662882"/>
        <a:ext cx="2322602" cy="1126261"/>
      </dsp:txXfrm>
    </dsp:sp>
    <dsp:sp modelId="{B0A61172-5E35-4DE4-B7BF-3F88202E7BA7}">
      <dsp:nvSpPr>
        <dsp:cNvPr id="0" name=""/>
        <dsp:cNvSpPr/>
      </dsp:nvSpPr>
      <dsp:spPr>
        <a:xfrm rot="2142401">
          <a:off x="2283954" y="4244102"/>
          <a:ext cx="1178639" cy="27509"/>
        </a:xfrm>
        <a:custGeom>
          <a:avLst/>
          <a:gdLst/>
          <a:ahLst/>
          <a:cxnLst/>
          <a:rect l="0" t="0" r="0" b="0"/>
          <a:pathLst>
            <a:path>
              <a:moveTo>
                <a:pt x="0" y="13754"/>
              </a:moveTo>
              <a:lnTo>
                <a:pt x="1178639" y="13754"/>
              </a:lnTo>
            </a:path>
          </a:pathLst>
        </a:custGeom>
        <a:noFill/>
        <a:ln w="1905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843808" y="4228391"/>
        <a:ext cx="58931" cy="58931"/>
      </dsp:txXfrm>
    </dsp:sp>
    <dsp:sp modelId="{44130BEF-BD4C-4719-B93A-05A970ADBF3B}">
      <dsp:nvSpPr>
        <dsp:cNvPr id="0" name=""/>
        <dsp:cNvSpPr/>
      </dsp:nvSpPr>
      <dsp:spPr>
        <a:xfrm>
          <a:off x="3351810" y="4003634"/>
          <a:ext cx="2392682" cy="1196341"/>
        </a:xfrm>
        <a:prstGeom prst="roundRect">
          <a:avLst>
            <a:gd name="adj" fmla="val 10000"/>
          </a:avLst>
        </a:prstGeom>
        <a:solidFill>
          <a:schemeClr val="accent1">
            <a:alpha val="7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b="1" kern="1200" dirty="0" smtClean="0"/>
            <a:t>Violación directa de la ley por aplicación indebida del inciso 1 parágrafo del artículo 187 de la Ley de Infancia y Adolescencia.</a:t>
          </a:r>
          <a:endParaRPr lang="es-ES" sz="1600" kern="1200" dirty="0"/>
        </a:p>
      </dsp:txBody>
      <dsp:txXfrm>
        <a:off x="3386850" y="4038674"/>
        <a:ext cx="2322602" cy="1126261"/>
      </dsp:txXfrm>
    </dsp:sp>
    <dsp:sp modelId="{DDD36C7F-E269-4C40-80A4-B37F0792A9AF}">
      <dsp:nvSpPr>
        <dsp:cNvPr id="0" name=""/>
        <dsp:cNvSpPr/>
      </dsp:nvSpPr>
      <dsp:spPr>
        <a:xfrm>
          <a:off x="5744493" y="4588050"/>
          <a:ext cx="957073" cy="27509"/>
        </a:xfrm>
        <a:custGeom>
          <a:avLst/>
          <a:gdLst/>
          <a:ahLst/>
          <a:cxnLst/>
          <a:rect l="0" t="0" r="0" b="0"/>
          <a:pathLst>
            <a:path>
              <a:moveTo>
                <a:pt x="0" y="13754"/>
              </a:moveTo>
              <a:lnTo>
                <a:pt x="957073" y="13754"/>
              </a:lnTo>
            </a:path>
          </a:pathLst>
        </a:custGeom>
        <a:noFill/>
        <a:ln w="1905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6199103" y="4577878"/>
        <a:ext cx="47853" cy="47853"/>
      </dsp:txXfrm>
    </dsp:sp>
    <dsp:sp modelId="{8F4A06D4-5637-4869-97BE-5D4D19240677}">
      <dsp:nvSpPr>
        <dsp:cNvPr id="0" name=""/>
        <dsp:cNvSpPr/>
      </dsp:nvSpPr>
      <dsp:spPr>
        <a:xfrm>
          <a:off x="6701566" y="4003634"/>
          <a:ext cx="2392682" cy="1196341"/>
        </a:xfrm>
        <a:prstGeom prst="roundRect">
          <a:avLst>
            <a:gd name="adj" fmla="val 10000"/>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 </a:t>
          </a:r>
          <a:r>
            <a:rPr lang="es-CO" sz="1600" kern="1200" dirty="0" smtClean="0"/>
            <a:t>si alcanza los 18 años sin que le haya sido impuesta la internación preventiva, es improcedente hacerlo en la sentencia.</a:t>
          </a:r>
          <a:endParaRPr lang="es-ES" sz="1600" kern="1200" dirty="0"/>
        </a:p>
      </dsp:txBody>
      <dsp:txXfrm>
        <a:off x="6736606" y="4038674"/>
        <a:ext cx="2322602" cy="11262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1052B1-0701-49C0-8B10-8BCDFE2BE3D1}">
      <dsp:nvSpPr>
        <dsp:cNvPr id="0" name=""/>
        <dsp:cNvSpPr/>
      </dsp:nvSpPr>
      <dsp:spPr>
        <a:xfrm>
          <a:off x="4633221" y="0"/>
          <a:ext cx="2665202" cy="2665608"/>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8A3248-99F2-41CC-911F-CA745F00079C}">
      <dsp:nvSpPr>
        <dsp:cNvPr id="0" name=""/>
        <dsp:cNvSpPr/>
      </dsp:nvSpPr>
      <dsp:spPr>
        <a:xfrm>
          <a:off x="5222318" y="962365"/>
          <a:ext cx="1481001" cy="7403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Norma objeto de análisis </a:t>
          </a:r>
          <a:endParaRPr lang="es-ES" sz="2600" kern="1200" dirty="0"/>
        </a:p>
      </dsp:txBody>
      <dsp:txXfrm>
        <a:off x="5222318" y="962365"/>
        <a:ext cx="1481001" cy="740323"/>
      </dsp:txXfrm>
    </dsp:sp>
    <dsp:sp modelId="{E2C7EA56-1ADC-4974-BE4B-5605FCF2F4C7}">
      <dsp:nvSpPr>
        <dsp:cNvPr id="0" name=""/>
        <dsp:cNvSpPr/>
      </dsp:nvSpPr>
      <dsp:spPr>
        <a:xfrm>
          <a:off x="3892970" y="1531589"/>
          <a:ext cx="2665202" cy="2665608"/>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6D73F1-A7EF-4ED6-9E9B-719B73E650E7}">
      <dsp:nvSpPr>
        <dsp:cNvPr id="0" name=""/>
        <dsp:cNvSpPr/>
      </dsp:nvSpPr>
      <dsp:spPr>
        <a:xfrm>
          <a:off x="4485070" y="2502814"/>
          <a:ext cx="1481001" cy="7403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Art 199, </a:t>
          </a:r>
          <a:r>
            <a:rPr lang="es-ES" sz="2600" kern="1200" dirty="0" err="1" smtClean="0"/>
            <a:t>num</a:t>
          </a:r>
          <a:r>
            <a:rPr lang="es-ES" sz="2600" kern="1200" dirty="0" smtClean="0"/>
            <a:t>. 8. C.I.A</a:t>
          </a:r>
          <a:endParaRPr lang="es-ES" sz="2600" kern="1200" dirty="0"/>
        </a:p>
      </dsp:txBody>
      <dsp:txXfrm>
        <a:off x="4485070" y="2502814"/>
        <a:ext cx="1481001" cy="740323"/>
      </dsp:txXfrm>
    </dsp:sp>
    <dsp:sp modelId="{F5CA3B97-8400-4A36-9153-18CEC1BAD560}">
      <dsp:nvSpPr>
        <dsp:cNvPr id="0" name=""/>
        <dsp:cNvSpPr/>
      </dsp:nvSpPr>
      <dsp:spPr>
        <a:xfrm>
          <a:off x="4822913" y="3246460"/>
          <a:ext cx="2289821" cy="2290739"/>
        </a:xfrm>
        <a:prstGeom prst="blockArc">
          <a:avLst>
            <a:gd name="adj1" fmla="val 13500000"/>
            <a:gd name="adj2" fmla="val 10800000"/>
            <a:gd name="adj3" fmla="val 1274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30BFAD-C8D2-4D81-8EF8-CAAC02CBAD80}">
      <dsp:nvSpPr>
        <dsp:cNvPr id="0" name=""/>
        <dsp:cNvSpPr/>
      </dsp:nvSpPr>
      <dsp:spPr>
        <a:xfrm>
          <a:off x="5225821" y="4045478"/>
          <a:ext cx="1481001" cy="7403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Aplicación </a:t>
          </a:r>
          <a:r>
            <a:rPr lang="es-ES" sz="1600" kern="1200" dirty="0" smtClean="0"/>
            <a:t>desproporcionada</a:t>
          </a:r>
          <a:endParaRPr lang="es-ES" sz="1600" kern="1200" dirty="0"/>
        </a:p>
      </dsp:txBody>
      <dsp:txXfrm>
        <a:off x="5225821" y="4045478"/>
        <a:ext cx="1481001" cy="740323"/>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BA8C80-E874-4F78-A52A-21B01E87928E}" type="datetimeFigureOut">
              <a:rPr lang="es-CO" smtClean="0"/>
              <a:t>14/09/20</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FC0BF6-9FEC-4A6B-B0E1-E9703FBD0BEF}" type="slidenum">
              <a:rPr lang="es-CO" smtClean="0"/>
              <a:t>‹Nr.›</a:t>
            </a:fld>
            <a:endParaRPr lang="es-CO"/>
          </a:p>
        </p:txBody>
      </p:sp>
    </p:spTree>
    <p:extLst>
      <p:ext uri="{BB962C8B-B14F-4D97-AF65-F5344CB8AC3E}">
        <p14:creationId xmlns:p14="http://schemas.microsoft.com/office/powerpoint/2010/main" val="1346637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A5FC0BF6-9FEC-4A6B-B0E1-E9703FBD0BEF}" type="slidenum">
              <a:rPr lang="es-CO" smtClean="0"/>
              <a:t>2</a:t>
            </a:fld>
            <a:endParaRPr lang="es-CO"/>
          </a:p>
        </p:txBody>
      </p:sp>
    </p:spTree>
    <p:extLst>
      <p:ext uri="{BB962C8B-B14F-4D97-AF65-F5344CB8AC3E}">
        <p14:creationId xmlns:p14="http://schemas.microsoft.com/office/powerpoint/2010/main" val="2970940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s-ES_tradnl" smtClean="0"/>
              <a:t>Clic para editar título</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2DF66AD8-BC4A-4004-9882-414398D930CA}" type="datetimeFigureOut">
              <a:rPr lang="en-US" smtClean="0"/>
              <a:t>14/09/20</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‹Nr.›</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2DF66AD8-BC4A-4004-9882-414398D930CA}" type="datetimeFigureOut">
              <a:rPr lang="en-US" smtClean="0"/>
              <a:t>14/09/20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t>14/09/20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s-ES_tradnl" smtClean="0"/>
              <a:t>Clic para editar título</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s-ES_tradnl" smtClean="0"/>
              <a:t>Clic para editar título</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s-ES_tradnl" smtClean="0"/>
              <a:t>Arrastre la imagen al marcador de posición o haga clic en el icono para agregar</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s-ES_tradnl" smtClean="0"/>
              <a:t>Arrastre la imagen al marcador de posición o haga clic en el icono para agregar</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s-ES_tradnl" smtClean="0"/>
              <a:t>Clic para editar título</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s-ES_tradnl" smtClean="0"/>
              <a:t>Clic para editar título</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imágenes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s-ES_tradnl" smtClean="0"/>
              <a:t>Clic para editar título</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s-ES_tradnl" smtClean="0"/>
              <a:t>Arrastre la imagen al marcador de posición o haga clic en el icono para agregar</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ítulo y texto vertic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14/09/20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14/09/20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14/09/20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marca de agua">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s-ES_tradnl" smtClean="0"/>
              <a:t>Haga clic para modificar el estilo de texto del patrón</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s-ES_tradnl" smtClean="0"/>
              <a:t>Clic para editar título</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2DF66AD8-BC4A-4004-9882-414398D930CA}" type="datetimeFigureOut">
              <a:rPr lang="en-US" smtClean="0"/>
              <a:t>14/09/20</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t>‹Nr.›</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s-ES_tradnl" smtClean="0"/>
              <a:t>Clic para editar título</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s-ES_tradnl" smtClean="0"/>
              <a:t>Haga clic para modificar el estilo de texto del patrón</a:t>
            </a:r>
          </a:p>
        </p:txBody>
      </p:sp>
      <p:sp>
        <p:nvSpPr>
          <p:cNvPr id="4" name="Date Placeholder 3"/>
          <p:cNvSpPr>
            <a:spLocks noGrp="1"/>
          </p:cNvSpPr>
          <p:nvPr>
            <p:ph type="dt" sz="half" idx="10"/>
          </p:nvPr>
        </p:nvSpPr>
        <p:spPr/>
        <p:txBody>
          <a:bodyPr/>
          <a:lstStyle/>
          <a:p>
            <a:fld id="{2DF66AD8-BC4A-4004-9882-414398D930CA}" type="datetimeFigureOut">
              <a:rPr lang="en-US" smtClean="0"/>
              <a:t>14/09/20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‹Nr.›</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ción con marca de agua">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s-ES_tradnl" smtClean="0"/>
              <a:t>Haga clic para modificar el estilo de texto del patrón</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s-ES_tradnl" smtClean="0"/>
              <a:t>Clic para editar título</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2DF66AD8-BC4A-4004-9882-414398D930CA}" type="datetimeFigureOut">
              <a:rPr lang="en-US" smtClean="0"/>
              <a:t>14/09/20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‹Nr.›</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ción con imagen">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s-ES_tradnl" smtClean="0"/>
              <a:t>Clic para editar título</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2DF66AD8-BC4A-4004-9882-414398D930CA}" type="datetimeFigureOut">
              <a:rPr lang="en-US" smtClean="0"/>
              <a:t>14/09/20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‹Nr.›</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14/09/20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‹Nr.›</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2DF66AD8-BC4A-4004-9882-414398D930CA}" type="datetimeFigureOut">
              <a:rPr lang="en-US" smtClean="0"/>
              <a:t>14/09/20</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t>‹Nr.›</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microsoft.com/office/2007/relationships/hdphoto" Target="../media/hdphoto2.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09800" y="1031875"/>
            <a:ext cx="6477000" cy="2143125"/>
          </a:xfrm>
        </p:spPr>
        <p:txBody>
          <a:bodyPr/>
          <a:lstStyle/>
          <a:p>
            <a:pPr algn="ctr"/>
            <a:r>
              <a:rPr lang="es-ES" sz="3600" b="1" dirty="0" smtClean="0"/>
              <a:t>DELITOS MÁS COMUNES DEL SRPA Y APLICACIÓN DE CRITERIOS PARA DEFINICIÓN DE SANCIONES</a:t>
            </a:r>
            <a:endParaRPr lang="es-ES" sz="3600" b="1" dirty="0"/>
          </a:p>
        </p:txBody>
      </p:sp>
      <p:sp>
        <p:nvSpPr>
          <p:cNvPr id="3" name="Subtítulo 2"/>
          <p:cNvSpPr>
            <a:spLocks noGrp="1"/>
          </p:cNvSpPr>
          <p:nvPr>
            <p:ph type="subTitle" idx="1"/>
          </p:nvPr>
        </p:nvSpPr>
        <p:spPr/>
        <p:txBody>
          <a:bodyPr/>
          <a:lstStyle/>
          <a:p>
            <a:endParaRPr lang="es-ES" dirty="0" smtClean="0"/>
          </a:p>
          <a:p>
            <a:pPr algn="ctr"/>
            <a:r>
              <a:rPr lang="es-ES" sz="3200" b="1" dirty="0" smtClean="0"/>
              <a:t>JULIO CÉSAR MONTAÑEZ RUIZ</a:t>
            </a:r>
            <a:endParaRPr lang="es-ES" sz="3200" b="1" dirty="0"/>
          </a:p>
        </p:txBody>
      </p:sp>
    </p:spTree>
    <p:extLst>
      <p:ext uri="{BB962C8B-B14F-4D97-AF65-F5344CB8AC3E}">
        <p14:creationId xmlns:p14="http://schemas.microsoft.com/office/powerpoint/2010/main" val="17992033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641783"/>
            <a:ext cx="7313613" cy="868362"/>
          </a:xfrm>
        </p:spPr>
        <p:txBody>
          <a:bodyPr/>
          <a:lstStyle/>
          <a:p>
            <a:r>
              <a:rPr lang="es-CO" dirty="0"/>
              <a:t>SP 2159– </a:t>
            </a:r>
            <a:r>
              <a:rPr lang="es-CO" dirty="0" smtClean="0"/>
              <a:t>2018 del 13 de junio 2018 C.S.J. S.C.P</a:t>
            </a:r>
            <a:r>
              <a:rPr lang="es-CO" dirty="0"/>
              <a:t/>
            </a:r>
            <a:br>
              <a:rPr lang="es-CO" dirty="0"/>
            </a:br>
            <a:endParaRPr lang="es-CO" dirty="0"/>
          </a:p>
        </p:txBody>
      </p:sp>
      <p:sp>
        <p:nvSpPr>
          <p:cNvPr id="3" name="Marcador de contenido 2"/>
          <p:cNvSpPr>
            <a:spLocks noGrp="1"/>
          </p:cNvSpPr>
          <p:nvPr>
            <p:ph idx="1"/>
          </p:nvPr>
        </p:nvSpPr>
        <p:spPr/>
        <p:txBody>
          <a:bodyPr>
            <a:normAutofit/>
          </a:bodyPr>
          <a:lstStyle/>
          <a:p>
            <a:pPr marL="0" indent="0">
              <a:buNone/>
            </a:pPr>
            <a:r>
              <a:rPr lang="es-CO" b="1" dirty="0" smtClean="0"/>
              <a:t>HECHOS: </a:t>
            </a:r>
          </a:p>
          <a:p>
            <a:pPr marL="0" indent="0" algn="just">
              <a:buNone/>
            </a:pPr>
            <a:r>
              <a:rPr lang="es-CO" dirty="0" smtClean="0"/>
              <a:t>“En </a:t>
            </a:r>
            <a:r>
              <a:rPr lang="es-CO" dirty="0"/>
              <a:t>el mes de enero de 2012</a:t>
            </a:r>
            <a:r>
              <a:rPr lang="es-CO" dirty="0" smtClean="0"/>
              <a:t>, </a:t>
            </a:r>
            <a:r>
              <a:rPr lang="es-CO" dirty="0"/>
              <a:t>el procesado D.D.M.T., de 16 años de edad, junto con su progenitor, se trastearon a la residencia </a:t>
            </a:r>
            <a:r>
              <a:rPr lang="es-CO" dirty="0" smtClean="0"/>
              <a:t>de una madre y su hija de 13 </a:t>
            </a:r>
            <a:r>
              <a:rPr lang="es-CO" dirty="0"/>
              <a:t>años de edad. </a:t>
            </a:r>
            <a:endParaRPr lang="es-CO" dirty="0" smtClean="0"/>
          </a:p>
          <a:p>
            <a:pPr marL="0" indent="0" algn="just">
              <a:buNone/>
            </a:pPr>
            <a:r>
              <a:rPr lang="es-CO" dirty="0" smtClean="0"/>
              <a:t>En </a:t>
            </a:r>
            <a:r>
              <a:rPr lang="es-CO" dirty="0"/>
              <a:t>febrero </a:t>
            </a:r>
            <a:r>
              <a:rPr lang="es-CO" dirty="0" smtClean="0"/>
              <a:t>del mismo año, </a:t>
            </a:r>
            <a:r>
              <a:rPr lang="es-CO" dirty="0"/>
              <a:t>aquel accedió de manera violenta a la niña en 5 oportunidades, como consecuencia de lo cual quedó </a:t>
            </a:r>
            <a:r>
              <a:rPr lang="es-CO" dirty="0" smtClean="0"/>
              <a:t>embarazada.</a:t>
            </a:r>
          </a:p>
          <a:p>
            <a:pPr marL="0" indent="0" algn="just">
              <a:buNone/>
            </a:pPr>
            <a:r>
              <a:rPr lang="es-CO" dirty="0" smtClean="0"/>
              <a:t>El </a:t>
            </a:r>
            <a:r>
              <a:rPr lang="es-CO" dirty="0"/>
              <a:t>26 de noviembre de 2012 dio a luz una niña</a:t>
            </a:r>
            <a:r>
              <a:rPr lang="es-CO" dirty="0" smtClean="0"/>
              <a:t>.”</a:t>
            </a:r>
            <a:endParaRPr lang="es-CO" dirty="0"/>
          </a:p>
          <a:p>
            <a:pPr marL="0" indent="0">
              <a:buNone/>
            </a:pPr>
            <a:endParaRPr lang="es-CO" dirty="0"/>
          </a:p>
        </p:txBody>
      </p:sp>
    </p:spTree>
    <p:extLst>
      <p:ext uri="{BB962C8B-B14F-4D97-AF65-F5344CB8AC3E}">
        <p14:creationId xmlns:p14="http://schemas.microsoft.com/office/powerpoint/2010/main" val="287071968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SP 2159– 2018 del 13 de junio 2018 C.S.J. S.C.P</a:t>
            </a:r>
            <a:endParaRPr lang="es-CO" dirty="0"/>
          </a:p>
        </p:txBody>
      </p:sp>
      <p:graphicFrame>
        <p:nvGraphicFramePr>
          <p:cNvPr id="4" name="Diagrama 3"/>
          <p:cNvGraphicFramePr/>
          <p:nvPr>
            <p:extLst>
              <p:ext uri="{D42A27DB-BD31-4B8C-83A1-F6EECF244321}">
                <p14:modId xmlns:p14="http://schemas.microsoft.com/office/powerpoint/2010/main" val="4189869787"/>
              </p:ext>
            </p:extLst>
          </p:nvPr>
        </p:nvGraphicFramePr>
        <p:xfrm>
          <a:off x="166254" y="937419"/>
          <a:ext cx="8977745"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482255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SP 2159– 2018 del 13 de junio 2018 C.S.J. S.C.P</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32554555"/>
              </p:ext>
            </p:extLst>
          </p:nvPr>
        </p:nvGraphicFramePr>
        <p:xfrm>
          <a:off x="-104704" y="-152400"/>
          <a:ext cx="9096304" cy="7827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031739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SP 2159– 2018 del 13 de junio 2018 C.S.J. S.C.P</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13723055"/>
              </p:ext>
            </p:extLst>
          </p:nvPr>
        </p:nvGraphicFramePr>
        <p:xfrm>
          <a:off x="1300740" y="2417329"/>
          <a:ext cx="6927273" cy="3515735"/>
        </p:xfrm>
        <a:graphic>
          <a:graphicData uri="http://schemas.openxmlformats.org/drawingml/2006/table">
            <a:tbl>
              <a:tblPr firstRow="1" bandRow="1">
                <a:tableStyleId>{BC89EF96-8CEA-46FF-86C4-4CE0E7609802}</a:tableStyleId>
              </a:tblPr>
              <a:tblGrid>
                <a:gridCol w="1134732">
                  <a:extLst>
                    <a:ext uri="{9D8B030D-6E8A-4147-A177-3AD203B41FA5}">
                      <a16:colId xmlns:a16="http://schemas.microsoft.com/office/drawing/2014/main" xmlns="" val="2154882240"/>
                    </a:ext>
                  </a:extLst>
                </a:gridCol>
                <a:gridCol w="5792541">
                  <a:extLst>
                    <a:ext uri="{9D8B030D-6E8A-4147-A177-3AD203B41FA5}">
                      <a16:colId xmlns:a16="http://schemas.microsoft.com/office/drawing/2014/main" xmlns="" val="155285026"/>
                    </a:ext>
                  </a:extLst>
                </a:gridCol>
              </a:tblGrid>
              <a:tr h="35157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b="0" dirty="0" smtClean="0"/>
                        <a:t>Artículo 183. Las reglas de conducta</a:t>
                      </a:r>
                    </a:p>
                    <a:p>
                      <a:endParaRPr lang="es-CO"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2400" b="0" dirty="0" smtClean="0"/>
                        <a:t>“Es </a:t>
                      </a:r>
                      <a:r>
                        <a:rPr lang="es-CO" sz="2400" b="0" dirty="0" smtClean="0"/>
                        <a:t>la imposición por la autoridad judicial al adolescente de </a:t>
                      </a:r>
                      <a:r>
                        <a:rPr lang="es-CO" sz="2400" b="0" u="sng" dirty="0" smtClean="0"/>
                        <a:t>obligaciones o prohibiciones para regular su modo de vida</a:t>
                      </a:r>
                      <a:r>
                        <a:rPr lang="es-CO" sz="2400" b="0" dirty="0" smtClean="0"/>
                        <a:t>, así como promover y asegurar su formación. Esta sanción </a:t>
                      </a:r>
                      <a:r>
                        <a:rPr lang="es-CO" sz="2400" b="0" u="sng" dirty="0" smtClean="0"/>
                        <a:t>no podrá exceder los dos (2) años</a:t>
                      </a:r>
                      <a:r>
                        <a:rPr lang="es-CO" sz="2400" b="0" u="sng" dirty="0" smtClean="0"/>
                        <a:t>.”</a:t>
                      </a:r>
                      <a:endParaRPr lang="es-CO" sz="2400" b="0" u="sng" kern="1200" dirty="0" smtClean="0">
                        <a:effectLst/>
                      </a:endParaRPr>
                    </a:p>
                    <a:p>
                      <a:endParaRPr lang="es-CO" b="0" dirty="0"/>
                    </a:p>
                  </a:txBody>
                  <a:tcPr/>
                </a:tc>
                <a:extLst>
                  <a:ext uri="{0D108BD9-81ED-4DB2-BD59-A6C34878D82A}">
                    <a16:rowId xmlns:a16="http://schemas.microsoft.com/office/drawing/2014/main" xmlns="" val="254401792"/>
                  </a:ext>
                </a:extLst>
              </a:tr>
            </a:tbl>
          </a:graphicData>
        </a:graphic>
      </p:graphicFrame>
    </p:spTree>
    <p:extLst>
      <p:ext uri="{BB962C8B-B14F-4D97-AF65-F5344CB8AC3E}">
        <p14:creationId xmlns:p14="http://schemas.microsoft.com/office/powerpoint/2010/main" val="157079244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SP 2159– 2018 del 13 de junio 2018 C.S.J. S.C.P</a:t>
            </a:r>
          </a:p>
        </p:txBody>
      </p:sp>
      <p:graphicFrame>
        <p:nvGraphicFramePr>
          <p:cNvPr id="4" name="Tabla 3"/>
          <p:cNvGraphicFramePr>
            <a:graphicFrameLocks noGrp="1"/>
          </p:cNvGraphicFramePr>
          <p:nvPr>
            <p:extLst>
              <p:ext uri="{D42A27DB-BD31-4B8C-83A1-F6EECF244321}">
                <p14:modId xmlns:p14="http://schemas.microsoft.com/office/powerpoint/2010/main" val="2464686133"/>
              </p:ext>
            </p:extLst>
          </p:nvPr>
        </p:nvGraphicFramePr>
        <p:xfrm>
          <a:off x="263236" y="1656518"/>
          <a:ext cx="8880764" cy="5029200"/>
        </p:xfrm>
        <a:graphic>
          <a:graphicData uri="http://schemas.openxmlformats.org/drawingml/2006/table">
            <a:tbl>
              <a:tblPr firstRow="1" bandRow="1">
                <a:tableStyleId>{BC89EF96-8CEA-46FF-86C4-4CE0E7609802}</a:tableStyleId>
              </a:tblPr>
              <a:tblGrid>
                <a:gridCol w="1454727">
                  <a:extLst>
                    <a:ext uri="{9D8B030D-6E8A-4147-A177-3AD203B41FA5}">
                      <a16:colId xmlns:a16="http://schemas.microsoft.com/office/drawing/2014/main" xmlns="" val="608494264"/>
                    </a:ext>
                  </a:extLst>
                </a:gridCol>
                <a:gridCol w="7426037">
                  <a:extLst>
                    <a:ext uri="{9D8B030D-6E8A-4147-A177-3AD203B41FA5}">
                      <a16:colId xmlns:a16="http://schemas.microsoft.com/office/drawing/2014/main" xmlns="" val="1152247457"/>
                    </a:ext>
                  </a:extLst>
                </a:gridCol>
              </a:tblGrid>
              <a:tr h="50075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800" dirty="0" smtClean="0"/>
                        <a:t/>
                      </a:r>
                      <a:br>
                        <a:rPr lang="es-CO" sz="1800" dirty="0" smtClean="0"/>
                      </a:br>
                      <a:r>
                        <a:rPr lang="es-CO" sz="1800" dirty="0" smtClean="0"/>
                        <a:t/>
                      </a:r>
                      <a:br>
                        <a:rPr lang="es-CO" sz="1800" dirty="0" smtClean="0"/>
                      </a:br>
                      <a:r>
                        <a:rPr lang="es-CO" sz="1800" kern="1200" dirty="0" smtClean="0">
                          <a:effectLst/>
                        </a:rPr>
                        <a:t/>
                      </a:r>
                      <a:br>
                        <a:rPr lang="es-CO" sz="1800" kern="1200" dirty="0" smtClean="0">
                          <a:effectLst/>
                        </a:rPr>
                      </a:br>
                      <a:r>
                        <a:rPr lang="es-CO" sz="1800" kern="1200" dirty="0" smtClean="0">
                          <a:effectLst/>
                        </a:rPr>
                        <a:t>Artículo 187. La privación de la libertad, inciso 1, 3</a:t>
                      </a:r>
                      <a:r>
                        <a:rPr lang="es-CO" sz="1800" kern="1200" baseline="0" dirty="0" smtClean="0">
                          <a:effectLst/>
                        </a:rPr>
                        <a:t>, 4 e inciso 1 del parágrafo </a:t>
                      </a:r>
                      <a:endParaRPr lang="es-CO" sz="1800" dirty="0" smtClean="0"/>
                    </a:p>
                    <a:p>
                      <a:endParaRPr lang="es-CO" sz="1800" dirty="0"/>
                    </a:p>
                  </a:txBody>
                  <a:tcPr/>
                </a:tc>
                <a:tc>
                  <a:txBody>
                    <a:bodyPr/>
                    <a:lstStyle/>
                    <a:p>
                      <a:pPr marL="0" indent="0">
                        <a:buNone/>
                      </a:pPr>
                      <a:r>
                        <a:rPr lang="es-CO" sz="1800" b="0" i="0" kern="1200" dirty="0" smtClean="0">
                          <a:solidFill>
                            <a:schemeClr val="tx1"/>
                          </a:solidFill>
                          <a:effectLst/>
                          <a:latin typeface="+mn-lt"/>
                          <a:ea typeface="+mn-ea"/>
                          <a:cs typeface="+mn-cs"/>
                        </a:rPr>
                        <a:t>“(</a:t>
                      </a:r>
                      <a:r>
                        <a:rPr lang="es-CO" sz="1800" b="0" i="0" kern="1200" dirty="0" smtClean="0">
                          <a:solidFill>
                            <a:schemeClr val="tx1"/>
                          </a:solidFill>
                          <a:effectLst/>
                          <a:latin typeface="+mn-lt"/>
                          <a:ea typeface="+mn-ea"/>
                          <a:cs typeface="+mn-cs"/>
                        </a:rPr>
                        <a:t>1) La privación de la libertad en centro de atención especializada se aplicará a los adolescentes mayores de </a:t>
                      </a:r>
                      <a:r>
                        <a:rPr lang="es-CO" sz="1800" b="0" i="0" u="sng" kern="1200" dirty="0" smtClean="0">
                          <a:solidFill>
                            <a:schemeClr val="tx1"/>
                          </a:solidFill>
                          <a:effectLst/>
                          <a:latin typeface="+mn-lt"/>
                          <a:ea typeface="+mn-ea"/>
                          <a:cs typeface="+mn-cs"/>
                        </a:rPr>
                        <a:t>dieciséis (16) y menores de dieciocho años (18) </a:t>
                      </a:r>
                      <a:r>
                        <a:rPr lang="es-CO" sz="1800" b="0" i="0" kern="1200" dirty="0" smtClean="0">
                          <a:solidFill>
                            <a:schemeClr val="tx1"/>
                          </a:solidFill>
                          <a:effectLst/>
                          <a:latin typeface="+mn-lt"/>
                          <a:ea typeface="+mn-ea"/>
                          <a:cs typeface="+mn-cs"/>
                        </a:rPr>
                        <a:t>que sean hallados responsables de la comisión de delitos </a:t>
                      </a:r>
                      <a:r>
                        <a:rPr lang="es-CO" sz="1800" b="0" i="0" u="sng" kern="1200" dirty="0" smtClean="0">
                          <a:solidFill>
                            <a:schemeClr val="tx1"/>
                          </a:solidFill>
                          <a:effectLst/>
                          <a:latin typeface="+mn-lt"/>
                          <a:ea typeface="+mn-ea"/>
                          <a:cs typeface="+mn-cs"/>
                        </a:rPr>
                        <a:t>cuya pena mínima </a:t>
                      </a:r>
                      <a:r>
                        <a:rPr lang="es-CO" sz="1800" b="0" i="0" kern="1200" dirty="0" smtClean="0">
                          <a:solidFill>
                            <a:schemeClr val="tx1"/>
                          </a:solidFill>
                          <a:effectLst/>
                          <a:latin typeface="+mn-lt"/>
                          <a:ea typeface="+mn-ea"/>
                          <a:cs typeface="+mn-cs"/>
                        </a:rPr>
                        <a:t>establecida en el Código Penal sea o </a:t>
                      </a:r>
                      <a:r>
                        <a:rPr lang="es-CO" sz="1800" b="0" i="0" u="sng" kern="1200" dirty="0" smtClean="0">
                          <a:solidFill>
                            <a:schemeClr val="tx1"/>
                          </a:solidFill>
                          <a:effectLst/>
                          <a:latin typeface="+mn-lt"/>
                          <a:ea typeface="+mn-ea"/>
                          <a:cs typeface="+mn-cs"/>
                        </a:rPr>
                        <a:t>exceda de seis años de prisión.</a:t>
                      </a:r>
                      <a:r>
                        <a:rPr lang="es-CO" sz="1800" b="0" i="0" kern="1200" dirty="0" smtClean="0">
                          <a:solidFill>
                            <a:schemeClr val="tx1"/>
                          </a:solidFill>
                          <a:effectLst/>
                          <a:latin typeface="+mn-lt"/>
                          <a:ea typeface="+mn-ea"/>
                          <a:cs typeface="+mn-cs"/>
                        </a:rPr>
                        <a:t/>
                      </a:r>
                      <a:br>
                        <a:rPr lang="es-CO" sz="1800" b="0" i="0" kern="1200" dirty="0" smtClean="0">
                          <a:solidFill>
                            <a:schemeClr val="tx1"/>
                          </a:solidFill>
                          <a:effectLst/>
                          <a:latin typeface="+mn-lt"/>
                          <a:ea typeface="+mn-ea"/>
                          <a:cs typeface="+mn-cs"/>
                        </a:rPr>
                      </a:br>
                      <a:r>
                        <a:rPr lang="es-CO" sz="1800" dirty="0" smtClean="0"/>
                        <a:t/>
                      </a:r>
                      <a:br>
                        <a:rPr lang="es-CO" sz="1800" dirty="0" smtClean="0"/>
                      </a:br>
                      <a:r>
                        <a:rPr lang="es-CO" sz="1800" b="0" dirty="0" smtClean="0"/>
                        <a:t>(3) </a:t>
                      </a:r>
                      <a:r>
                        <a:rPr lang="es-CO" sz="1800" b="0" kern="1200" dirty="0" smtClean="0">
                          <a:effectLst/>
                        </a:rPr>
                        <a:t>La privación de libertad en Centro de Atención Especializada se aplicará a los adolescentes mayores de catorce (14) y menores de dieciocho (18) años, que sean hallados responsables de homicidio doloso, secuestro, extorsión en todas sus formas y </a:t>
                      </a:r>
                      <a:r>
                        <a:rPr lang="es-CO" sz="1800" b="0" u="sng" kern="1200" dirty="0" smtClean="0">
                          <a:effectLst/>
                        </a:rPr>
                        <a:t>delitos agravados contra la libertad, integridad y formación sexual.</a:t>
                      </a:r>
                      <a:r>
                        <a:rPr lang="es-CO" sz="1800" b="0" dirty="0" smtClean="0"/>
                        <a:t/>
                      </a:r>
                      <a:br>
                        <a:rPr lang="es-CO" sz="1800" b="0" dirty="0" smtClean="0"/>
                      </a:br>
                      <a:r>
                        <a:rPr lang="es-CO" sz="1800" b="0" dirty="0" smtClean="0"/>
                        <a:t/>
                      </a:r>
                      <a:br>
                        <a:rPr lang="es-CO" sz="1800" b="0" dirty="0" smtClean="0"/>
                      </a:br>
                      <a:r>
                        <a:rPr lang="es-CO" sz="1800" b="0" dirty="0" smtClean="0"/>
                        <a:t>(4) </a:t>
                      </a:r>
                      <a:r>
                        <a:rPr lang="es-CO" sz="1800" b="0" u="sng" kern="1200" dirty="0" smtClean="0">
                          <a:effectLst/>
                        </a:rPr>
                        <a:t>En estos casos</a:t>
                      </a:r>
                      <a:r>
                        <a:rPr lang="es-CO" sz="1800" b="0" kern="1200" dirty="0" smtClean="0">
                          <a:effectLst/>
                        </a:rPr>
                        <a:t>, la privación de libertad en centro de atención especializada tendrá una duración desde </a:t>
                      </a:r>
                      <a:r>
                        <a:rPr lang="es-CO" sz="1800" b="0" u="sng" kern="1200" dirty="0" smtClean="0">
                          <a:effectLst/>
                        </a:rPr>
                        <a:t>dos (2) hasta ocho años (8), </a:t>
                      </a:r>
                      <a:r>
                        <a:rPr lang="es-CO" sz="1800" b="0" kern="1200" dirty="0" smtClean="0">
                          <a:effectLst/>
                        </a:rPr>
                        <a:t>con el cumplimiento total del tiempo de sanción impuesta por el juez, sin lugar a beneficios para redimir penas.</a:t>
                      </a:r>
                    </a:p>
                    <a:p>
                      <a:pPr marL="0" indent="0">
                        <a:buNone/>
                      </a:pPr>
                      <a:endParaRPr lang="es-CO" sz="1800" b="0" kern="1200" dirty="0" smtClean="0">
                        <a:effectLst/>
                      </a:endParaRPr>
                    </a:p>
                    <a:p>
                      <a:pPr marL="0" indent="0">
                        <a:buNone/>
                      </a:pPr>
                      <a:r>
                        <a:rPr lang="es-CO" sz="1800" b="0" i="0" kern="1200" dirty="0" smtClean="0">
                          <a:solidFill>
                            <a:schemeClr val="tx1"/>
                          </a:solidFill>
                          <a:effectLst/>
                          <a:latin typeface="+mn-lt"/>
                          <a:ea typeface="+mn-ea"/>
                          <a:cs typeface="+mn-cs"/>
                        </a:rPr>
                        <a:t>PARÁGRAFO: </a:t>
                      </a:r>
                      <a:r>
                        <a:rPr lang="es-CO" sz="1800" b="0" i="0" u="sng" kern="1200" dirty="0" smtClean="0">
                          <a:solidFill>
                            <a:schemeClr val="tx1"/>
                          </a:solidFill>
                          <a:effectLst/>
                          <a:latin typeface="+mn-lt"/>
                          <a:ea typeface="+mn-ea"/>
                          <a:cs typeface="+mn-cs"/>
                        </a:rPr>
                        <a:t>Si estando vigente la sanción de privación de libertad </a:t>
                      </a:r>
                      <a:r>
                        <a:rPr lang="es-CO" sz="1800" b="0" i="0" kern="1200" dirty="0" smtClean="0">
                          <a:solidFill>
                            <a:schemeClr val="tx1"/>
                          </a:solidFill>
                          <a:effectLst/>
                          <a:latin typeface="+mn-lt"/>
                          <a:ea typeface="+mn-ea"/>
                          <a:cs typeface="+mn-cs"/>
                        </a:rPr>
                        <a:t>el adolescente </a:t>
                      </a:r>
                      <a:r>
                        <a:rPr lang="es-CO" sz="1800" b="0" i="0" u="sng" kern="1200" dirty="0" smtClean="0">
                          <a:solidFill>
                            <a:schemeClr val="tx1"/>
                          </a:solidFill>
                          <a:effectLst/>
                          <a:latin typeface="+mn-lt"/>
                          <a:ea typeface="+mn-ea"/>
                          <a:cs typeface="+mn-cs"/>
                        </a:rPr>
                        <a:t>cumpliere los dieciocho años </a:t>
                      </a:r>
                      <a:r>
                        <a:rPr lang="es-CO" sz="1800" b="0" i="0" kern="1200" dirty="0" smtClean="0">
                          <a:solidFill>
                            <a:schemeClr val="tx1"/>
                          </a:solidFill>
                          <a:effectLst/>
                          <a:latin typeface="+mn-lt"/>
                          <a:ea typeface="+mn-ea"/>
                          <a:cs typeface="+mn-cs"/>
                        </a:rPr>
                        <a:t>de edad </a:t>
                      </a:r>
                      <a:r>
                        <a:rPr lang="es-CO" sz="1800" b="0" i="0" u="sng" kern="1200" dirty="0" smtClean="0">
                          <a:solidFill>
                            <a:schemeClr val="tx1"/>
                          </a:solidFill>
                          <a:effectLst/>
                          <a:latin typeface="+mn-lt"/>
                          <a:ea typeface="+mn-ea"/>
                          <a:cs typeface="+mn-cs"/>
                        </a:rPr>
                        <a:t>continuará</a:t>
                      </a:r>
                      <a:r>
                        <a:rPr lang="es-CO" sz="1800" b="0" i="0" kern="1200" dirty="0" smtClean="0">
                          <a:solidFill>
                            <a:schemeClr val="tx1"/>
                          </a:solidFill>
                          <a:effectLst/>
                          <a:latin typeface="+mn-lt"/>
                          <a:ea typeface="+mn-ea"/>
                          <a:cs typeface="+mn-cs"/>
                        </a:rPr>
                        <a:t> cumpliéndola </a:t>
                      </a:r>
                      <a:r>
                        <a:rPr lang="es-CO" sz="1800" b="0" i="0" u="sng" kern="1200" dirty="0" smtClean="0">
                          <a:solidFill>
                            <a:schemeClr val="tx1"/>
                          </a:solidFill>
                          <a:effectLst/>
                          <a:latin typeface="+mn-lt"/>
                          <a:ea typeface="+mn-ea"/>
                          <a:cs typeface="+mn-cs"/>
                        </a:rPr>
                        <a:t>hasta su terminación </a:t>
                      </a:r>
                      <a:r>
                        <a:rPr lang="es-CO" sz="1800" b="0" i="0" kern="1200" dirty="0" smtClean="0">
                          <a:solidFill>
                            <a:schemeClr val="tx1"/>
                          </a:solidFill>
                          <a:effectLst/>
                          <a:latin typeface="+mn-lt"/>
                          <a:ea typeface="+mn-ea"/>
                          <a:cs typeface="+mn-cs"/>
                        </a:rPr>
                        <a:t>en el Centro de Atención Especializada</a:t>
                      </a:r>
                      <a:r>
                        <a:rPr lang="es-CO" sz="1800" b="0" i="0" kern="1200" dirty="0" smtClean="0">
                          <a:solidFill>
                            <a:schemeClr val="tx1"/>
                          </a:solidFill>
                          <a:effectLst/>
                          <a:latin typeface="+mn-lt"/>
                          <a:ea typeface="+mn-ea"/>
                          <a:cs typeface="+mn-cs"/>
                        </a:rPr>
                        <a:t>.”</a:t>
                      </a:r>
                      <a:endParaRPr lang="es-CO" sz="1800" b="0" dirty="0"/>
                    </a:p>
                  </a:txBody>
                  <a:tcPr/>
                </a:tc>
                <a:extLst>
                  <a:ext uri="{0D108BD9-81ED-4DB2-BD59-A6C34878D82A}">
                    <a16:rowId xmlns:a16="http://schemas.microsoft.com/office/drawing/2014/main" xmlns="" val="803191137"/>
                  </a:ext>
                </a:extLst>
              </a:tr>
            </a:tbl>
          </a:graphicData>
        </a:graphic>
      </p:graphicFrame>
    </p:spTree>
    <p:extLst>
      <p:ext uri="{BB962C8B-B14F-4D97-AF65-F5344CB8AC3E}">
        <p14:creationId xmlns:p14="http://schemas.microsoft.com/office/powerpoint/2010/main" val="19603439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SP 2159– 2018 del 13 de junio 2018 C.S.J. S.C.P</a:t>
            </a:r>
          </a:p>
        </p:txBody>
      </p:sp>
      <p:sp>
        <p:nvSpPr>
          <p:cNvPr id="3" name="Marcador de contenido 2"/>
          <p:cNvSpPr>
            <a:spLocks noGrp="1"/>
          </p:cNvSpPr>
          <p:nvPr>
            <p:ph idx="1"/>
          </p:nvPr>
        </p:nvSpPr>
        <p:spPr>
          <a:xfrm>
            <a:off x="374073" y="1735137"/>
            <a:ext cx="8228013" cy="4901189"/>
          </a:xfrm>
        </p:spPr>
        <p:txBody>
          <a:bodyPr>
            <a:normAutofit lnSpcReduction="10000"/>
          </a:bodyPr>
          <a:lstStyle/>
          <a:p>
            <a:pPr marL="0" indent="0">
              <a:buNone/>
            </a:pPr>
            <a:r>
              <a:rPr lang="es-CO" dirty="0" smtClean="0"/>
              <a:t>Consideraciones de la Corte: </a:t>
            </a:r>
          </a:p>
          <a:p>
            <a:pPr marL="0" indent="0" algn="just">
              <a:buNone/>
            </a:pPr>
            <a:r>
              <a:rPr lang="es-CO" dirty="0" smtClean="0"/>
              <a:t>“1</a:t>
            </a:r>
            <a:r>
              <a:rPr lang="es-CO" dirty="0" smtClean="0"/>
              <a:t>. La </a:t>
            </a:r>
            <a:r>
              <a:rPr lang="es-CO" dirty="0"/>
              <a:t>sanción de privación de libertad se aplicará a “</a:t>
            </a:r>
            <a:r>
              <a:rPr lang="es-CO" i="1" dirty="0"/>
              <a:t>los adolescentes mayores de </a:t>
            </a:r>
            <a:r>
              <a:rPr lang="es-CO" i="1" u="sng" dirty="0"/>
              <a:t>catorce (14) y menores de dieciocho (18</a:t>
            </a:r>
            <a:r>
              <a:rPr lang="es-CO" i="1" u="sng" dirty="0" smtClean="0"/>
              <a:t>).</a:t>
            </a:r>
          </a:p>
          <a:p>
            <a:pPr marL="0" indent="0" algn="just">
              <a:buNone/>
            </a:pPr>
            <a:r>
              <a:rPr lang="es-CO" dirty="0" smtClean="0"/>
              <a:t>2. </a:t>
            </a:r>
            <a:r>
              <a:rPr lang="es-CO" i="1" dirty="0" smtClean="0"/>
              <a:t>el núcleo de la </a:t>
            </a:r>
            <a:r>
              <a:rPr lang="es-CO" i="1" u="sng" dirty="0" smtClean="0"/>
              <a:t>intervención del SRPA</a:t>
            </a:r>
            <a:r>
              <a:rPr lang="es-CO" i="1" dirty="0" smtClean="0"/>
              <a:t> es la </a:t>
            </a:r>
            <a:r>
              <a:rPr lang="es-CO" i="1" u="sng" dirty="0" smtClean="0"/>
              <a:t>justicia restaurativa</a:t>
            </a:r>
            <a:r>
              <a:rPr lang="es-CO" i="1" dirty="0" smtClean="0"/>
              <a:t>, en la práctica se evidencia la aplicación de un modelo de </a:t>
            </a:r>
            <a:r>
              <a:rPr lang="es-CO" i="1" u="sng" dirty="0" smtClean="0"/>
              <a:t>justicia retributiva</a:t>
            </a:r>
            <a:r>
              <a:rPr lang="es-CO" i="1" dirty="0" smtClean="0"/>
              <a:t>, característico de la aplicación de la </a:t>
            </a:r>
            <a:r>
              <a:rPr lang="es-CO" i="1" u="sng" dirty="0" smtClean="0"/>
              <a:t>justicia penal</a:t>
            </a:r>
            <a:r>
              <a:rPr lang="es-CO" i="1" dirty="0" smtClean="0"/>
              <a:t>: i) No se aplican medidas pedagógicas, sino </a:t>
            </a:r>
            <a:r>
              <a:rPr lang="es-CO" i="1" u="sng" dirty="0" smtClean="0"/>
              <a:t>castigos</a:t>
            </a:r>
            <a:r>
              <a:rPr lang="es-CO" i="1" dirty="0" smtClean="0"/>
              <a:t> frente a la responsabilidad del adolescente; (ii) Se pretende que la </a:t>
            </a:r>
            <a:r>
              <a:rPr lang="es-CO" i="1" u="sng" dirty="0" smtClean="0"/>
              <a:t>amenaza</a:t>
            </a:r>
            <a:r>
              <a:rPr lang="es-CO" i="1" dirty="0" smtClean="0"/>
              <a:t> de este castigo sea utilizada como mecanismo para disuadir del crimen a otros adolescentes o para evitar reincidencias </a:t>
            </a:r>
            <a:r>
              <a:rPr lang="es-CO" dirty="0" smtClean="0"/>
              <a:t>(…)</a:t>
            </a:r>
            <a:r>
              <a:rPr lang="es-CO" i="1" dirty="0" smtClean="0"/>
              <a:t>;</a:t>
            </a:r>
            <a:r>
              <a:rPr lang="es-CO" dirty="0" smtClean="0"/>
              <a:t> </a:t>
            </a:r>
            <a:r>
              <a:rPr lang="es-CO" i="1" dirty="0" smtClean="0"/>
              <a:t>y (vi) Se </a:t>
            </a:r>
            <a:r>
              <a:rPr lang="es-CO" i="1" u="sng" dirty="0" smtClean="0"/>
              <a:t>aísla</a:t>
            </a:r>
            <a:r>
              <a:rPr lang="es-CO" i="1" dirty="0" smtClean="0"/>
              <a:t> al adolescente de la comunidad de la que hace parte y en la que se produjo el daño que está llamado a reparar</a:t>
            </a:r>
            <a:r>
              <a:rPr lang="es-CO" dirty="0" smtClean="0"/>
              <a:t>”</a:t>
            </a:r>
            <a:endParaRPr lang="es-CO" dirty="0"/>
          </a:p>
        </p:txBody>
      </p:sp>
    </p:spTree>
    <p:extLst>
      <p:ext uri="{BB962C8B-B14F-4D97-AF65-F5344CB8AC3E}">
        <p14:creationId xmlns:p14="http://schemas.microsoft.com/office/powerpoint/2010/main" val="59310208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SP 2159– 2018 del 13 de junio 2018 C.S.J. S.C.P</a:t>
            </a:r>
          </a:p>
        </p:txBody>
      </p:sp>
      <p:sp>
        <p:nvSpPr>
          <p:cNvPr id="3" name="Marcador de contenido 2"/>
          <p:cNvSpPr>
            <a:spLocks noGrp="1"/>
          </p:cNvSpPr>
          <p:nvPr>
            <p:ph idx="1"/>
          </p:nvPr>
        </p:nvSpPr>
        <p:spPr>
          <a:xfrm>
            <a:off x="748146" y="1735137"/>
            <a:ext cx="7479868" cy="4845771"/>
          </a:xfrm>
        </p:spPr>
        <p:txBody>
          <a:bodyPr>
            <a:normAutofit lnSpcReduction="10000"/>
          </a:bodyPr>
          <a:lstStyle/>
          <a:p>
            <a:pPr marL="0" indent="0" algn="just">
              <a:buNone/>
            </a:pPr>
            <a:r>
              <a:rPr lang="es-CO" dirty="0" smtClean="0"/>
              <a:t>“3</a:t>
            </a:r>
            <a:r>
              <a:rPr lang="es-CO" dirty="0" smtClean="0"/>
              <a:t>. </a:t>
            </a:r>
            <a:r>
              <a:rPr lang="es-CO" dirty="0"/>
              <a:t>El artículo 6 de la Ley 1098 de 2006 señala </a:t>
            </a:r>
            <a:r>
              <a:rPr lang="es-CO" dirty="0" smtClean="0"/>
              <a:t>que: </a:t>
            </a:r>
            <a:r>
              <a:rPr lang="es-ES" i="1" dirty="0"/>
              <a:t>se aplicará </a:t>
            </a:r>
            <a:r>
              <a:rPr lang="es-ES" i="1" u="sng" dirty="0"/>
              <a:t>siempre la norma más favorable</a:t>
            </a:r>
            <a:r>
              <a:rPr lang="es-ES" i="1" dirty="0"/>
              <a:t> al interés superior del niño, niña o </a:t>
            </a:r>
            <a:r>
              <a:rPr lang="es-ES" i="1" dirty="0" smtClean="0"/>
              <a:t>adolescente. </a:t>
            </a:r>
          </a:p>
          <a:p>
            <a:pPr marL="0" indent="0" algn="just">
              <a:buNone/>
            </a:pPr>
            <a:r>
              <a:rPr lang="es-CO" dirty="0" smtClean="0"/>
              <a:t>4. En </a:t>
            </a:r>
            <a:r>
              <a:rPr lang="es-CO" dirty="0"/>
              <a:t>el literal b) del artículo 37 de la Ley 12 de </a:t>
            </a:r>
            <a:r>
              <a:rPr lang="es-CO" dirty="0" smtClean="0"/>
              <a:t>1991 </a:t>
            </a:r>
            <a:r>
              <a:rPr lang="es-CO" dirty="0"/>
              <a:t>se dispone </a:t>
            </a:r>
            <a:r>
              <a:rPr lang="es-CO" dirty="0" smtClean="0"/>
              <a:t>que: </a:t>
            </a:r>
            <a:r>
              <a:rPr lang="es-ES" i="1" dirty="0"/>
              <a:t>La detención, el encarcelamiento o la prisión de un niño se llevará a cabo de conformidad con la ley y se utilizará tan sólo como </a:t>
            </a:r>
            <a:r>
              <a:rPr lang="es-ES" i="1" u="sng" dirty="0"/>
              <a:t>medida de último recurso </a:t>
            </a:r>
            <a:r>
              <a:rPr lang="es-ES" i="1" dirty="0"/>
              <a:t>y durante el </a:t>
            </a:r>
            <a:r>
              <a:rPr lang="es-ES" i="1" u="sng" dirty="0"/>
              <a:t>período más breve que </a:t>
            </a:r>
            <a:r>
              <a:rPr lang="es-ES" i="1" u="sng" dirty="0" smtClean="0"/>
              <a:t>proceda. </a:t>
            </a:r>
          </a:p>
          <a:p>
            <a:pPr marL="0" indent="0" algn="just">
              <a:buNone/>
            </a:pPr>
            <a:r>
              <a:rPr lang="es-CO" dirty="0" smtClean="0"/>
              <a:t>5. En </a:t>
            </a:r>
            <a:r>
              <a:rPr lang="es-CO" dirty="0"/>
              <a:t>las Reglas mínimas de las Naciones Unidas para la administración de la justicia </a:t>
            </a:r>
            <a:r>
              <a:rPr lang="es-CO" dirty="0" smtClean="0"/>
              <a:t>-</a:t>
            </a:r>
            <a:r>
              <a:rPr lang="es-CO" i="1" dirty="0" smtClean="0"/>
              <a:t>Reglas </a:t>
            </a:r>
            <a:r>
              <a:rPr lang="es-CO" i="1" dirty="0"/>
              <a:t>de </a:t>
            </a:r>
            <a:r>
              <a:rPr lang="es-CO" i="1" dirty="0" smtClean="0"/>
              <a:t>Beijing-: </a:t>
            </a:r>
            <a:r>
              <a:rPr lang="es-CO" i="1" u="sng" dirty="0"/>
              <a:t>Las restricciones a la libertad personal</a:t>
            </a:r>
            <a:r>
              <a:rPr lang="es-CO" i="1" dirty="0"/>
              <a:t> del menor se impondrán </a:t>
            </a:r>
            <a:r>
              <a:rPr lang="es-CO" i="1" u="sng" dirty="0"/>
              <a:t>sólo tras cuidadoso estudio y se reducirán al mínimo </a:t>
            </a:r>
            <a:r>
              <a:rPr lang="es-CO" i="1" u="sng" dirty="0" smtClean="0"/>
              <a:t>posible</a:t>
            </a:r>
            <a:r>
              <a:rPr lang="es-CO" u="sng" dirty="0" smtClean="0"/>
              <a:t>.”</a:t>
            </a:r>
            <a:endParaRPr lang="es-CO" u="sng" dirty="0"/>
          </a:p>
        </p:txBody>
      </p:sp>
    </p:spTree>
    <p:extLst>
      <p:ext uri="{BB962C8B-B14F-4D97-AF65-F5344CB8AC3E}">
        <p14:creationId xmlns:p14="http://schemas.microsoft.com/office/powerpoint/2010/main" val="61523120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SP 2159– 2018 del 13 de junio 2018 C.S.J. S.C.P</a:t>
            </a:r>
          </a:p>
        </p:txBody>
      </p:sp>
      <p:sp>
        <p:nvSpPr>
          <p:cNvPr id="3" name="Marcador de contenido 2"/>
          <p:cNvSpPr>
            <a:spLocks noGrp="1"/>
          </p:cNvSpPr>
          <p:nvPr>
            <p:ph idx="1"/>
          </p:nvPr>
        </p:nvSpPr>
        <p:spPr>
          <a:xfrm>
            <a:off x="748146" y="1735137"/>
            <a:ext cx="7479868" cy="4845771"/>
          </a:xfrm>
        </p:spPr>
        <p:txBody>
          <a:bodyPr>
            <a:normAutofit fontScale="85000" lnSpcReduction="10000"/>
          </a:bodyPr>
          <a:lstStyle/>
          <a:p>
            <a:pPr marL="0" indent="0" algn="just">
              <a:buNone/>
            </a:pPr>
            <a:r>
              <a:rPr lang="es-CO" dirty="0" smtClean="0"/>
              <a:t>“6</a:t>
            </a:r>
            <a:r>
              <a:rPr lang="es-CO" dirty="0" smtClean="0"/>
              <a:t>. </a:t>
            </a:r>
            <a:r>
              <a:rPr lang="es-ES" dirty="0"/>
              <a:t>Uno</a:t>
            </a:r>
            <a:r>
              <a:rPr lang="es-CO" dirty="0"/>
              <a:t> de los objetivos primordiales de la Ley 1453 de 2011 consiste en dar al menor una efectiva oportunidad de “</a:t>
            </a:r>
            <a:r>
              <a:rPr lang="es-CO" i="1" dirty="0"/>
              <a:t>reintegración adecuada</a:t>
            </a:r>
            <a:r>
              <a:rPr lang="es-CO" dirty="0"/>
              <a:t>” a la sociedad, la cual no se consigue cuando “</a:t>
            </a:r>
            <a:r>
              <a:rPr lang="es-CO" i="1" dirty="0"/>
              <a:t>simplemente se le priva de su libertad</a:t>
            </a:r>
            <a:r>
              <a:rPr lang="es-CO" dirty="0"/>
              <a:t>” </a:t>
            </a:r>
            <a:endParaRPr lang="es-CO" dirty="0" smtClean="0"/>
          </a:p>
          <a:p>
            <a:pPr marL="0" indent="0" algn="just">
              <a:buNone/>
            </a:pPr>
            <a:r>
              <a:rPr lang="es-CO" dirty="0" smtClean="0"/>
              <a:t>7. </a:t>
            </a:r>
            <a:r>
              <a:rPr lang="es-CO" dirty="0"/>
              <a:t>L</a:t>
            </a:r>
            <a:r>
              <a:rPr lang="es-CO" dirty="0" smtClean="0"/>
              <a:t>a </a:t>
            </a:r>
            <a:r>
              <a:rPr lang="es-CO" dirty="0"/>
              <a:t>privación de la libertad del menor declarado culpable se utilice </a:t>
            </a:r>
            <a:r>
              <a:rPr lang="es-ES" dirty="0"/>
              <a:t>“</a:t>
            </a:r>
            <a:r>
              <a:rPr lang="es-ES" i="1" dirty="0"/>
              <a:t>tan sólo como medida de último recurso</a:t>
            </a:r>
            <a:r>
              <a:rPr lang="es-ES" dirty="0"/>
              <a:t>”, además de “</a:t>
            </a:r>
            <a:r>
              <a:rPr lang="es-ES" i="1" dirty="0"/>
              <a:t>promover la reintegración del niño y de que éste asuma una función constructiva en la sociedad</a:t>
            </a:r>
            <a:r>
              <a:rPr lang="es-ES" dirty="0"/>
              <a:t>” y procurar “</a:t>
            </a:r>
            <a:r>
              <a:rPr lang="es-ES" i="1" dirty="0"/>
              <a:t>otras posibilidades alternativas a la internación en instituciones</a:t>
            </a:r>
            <a:r>
              <a:rPr lang="es-ES" dirty="0" smtClean="0"/>
              <a:t>”.</a:t>
            </a:r>
          </a:p>
          <a:p>
            <a:pPr marL="0" indent="0" algn="just">
              <a:buNone/>
            </a:pPr>
            <a:r>
              <a:rPr lang="es-ES" dirty="0" smtClean="0"/>
              <a:t>8. </a:t>
            </a:r>
            <a:r>
              <a:rPr lang="es-CO" dirty="0"/>
              <a:t>la respuesta al delito cometido por niños y adolescentes debe ponderar “</a:t>
            </a:r>
            <a:r>
              <a:rPr lang="es-CO" i="1" dirty="0"/>
              <a:t>las circunstancias y necesidades del menor, así como a las necesidades de la sociedad</a:t>
            </a:r>
            <a:r>
              <a:rPr lang="es-CO" dirty="0"/>
              <a:t>”, la restricción a su libertad impone un “</a:t>
            </a:r>
            <a:r>
              <a:rPr lang="es-CO" i="1" dirty="0"/>
              <a:t>cuidadoso estudio y se reducirán al mínimo posible</a:t>
            </a:r>
            <a:r>
              <a:rPr lang="es-CO" dirty="0"/>
              <a:t>”, además de que se dispone un conjunto de medidas alternativas a la privación de </a:t>
            </a:r>
            <a:r>
              <a:rPr lang="es-CO" dirty="0" smtClean="0"/>
              <a:t>libertad. La reclusión </a:t>
            </a:r>
            <a:r>
              <a:rPr lang="es-CO" dirty="0"/>
              <a:t>“</a:t>
            </a:r>
            <a:r>
              <a:rPr lang="es-CO" i="1" dirty="0"/>
              <a:t>se utilizará en todo momento como último recurso y por el más breve plazo posible</a:t>
            </a:r>
            <a:r>
              <a:rPr lang="es-CO" dirty="0"/>
              <a:t>”</a:t>
            </a:r>
            <a:r>
              <a:rPr lang="es-CO" dirty="0" smtClean="0"/>
              <a:t>.”</a:t>
            </a:r>
            <a:endParaRPr lang="es-CO" u="sng" dirty="0"/>
          </a:p>
        </p:txBody>
      </p:sp>
    </p:spTree>
    <p:extLst>
      <p:ext uri="{BB962C8B-B14F-4D97-AF65-F5344CB8AC3E}">
        <p14:creationId xmlns:p14="http://schemas.microsoft.com/office/powerpoint/2010/main" val="315039967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SP 2159– 2018 del 13 de junio 2018 C.S.J. S.C.P</a:t>
            </a:r>
          </a:p>
        </p:txBody>
      </p:sp>
      <p:sp>
        <p:nvSpPr>
          <p:cNvPr id="3" name="Marcador de contenido 2"/>
          <p:cNvSpPr>
            <a:spLocks noGrp="1"/>
          </p:cNvSpPr>
          <p:nvPr>
            <p:ph idx="1"/>
          </p:nvPr>
        </p:nvSpPr>
        <p:spPr>
          <a:xfrm>
            <a:off x="748146" y="1735137"/>
            <a:ext cx="7980218" cy="4845771"/>
          </a:xfrm>
        </p:spPr>
        <p:txBody>
          <a:bodyPr>
            <a:normAutofit fontScale="92500" lnSpcReduction="20000"/>
          </a:bodyPr>
          <a:lstStyle/>
          <a:p>
            <a:pPr marL="0" indent="0" algn="just">
              <a:buNone/>
            </a:pPr>
            <a:r>
              <a:rPr lang="es-CO" dirty="0" smtClean="0"/>
              <a:t>“Sin </a:t>
            </a:r>
            <a:r>
              <a:rPr lang="es-CO" dirty="0" smtClean="0"/>
              <a:t>embargo, </a:t>
            </a:r>
            <a:r>
              <a:rPr lang="es-ES" dirty="0"/>
              <a:t>la Sala </a:t>
            </a:r>
            <a:r>
              <a:rPr lang="es-ES" dirty="0" smtClean="0"/>
              <a:t>considera que </a:t>
            </a:r>
            <a:r>
              <a:rPr lang="es-ES" dirty="0"/>
              <a:t>en este asunto </a:t>
            </a:r>
            <a:r>
              <a:rPr lang="es-ES" u="sng" dirty="0"/>
              <a:t>no procede la privación de la libertad</a:t>
            </a:r>
            <a:r>
              <a:rPr lang="es-ES" dirty="0"/>
              <a:t> del procesado, pero </a:t>
            </a:r>
            <a:r>
              <a:rPr lang="es-ES" u="sng" dirty="0"/>
              <a:t>no</a:t>
            </a:r>
            <a:r>
              <a:rPr lang="es-ES" dirty="0"/>
              <a:t> por las razones aducidas por el Tribunal, sino porque de acuerdo a lo dispuesto por el legislador y que se aplica por regla general, </a:t>
            </a:r>
            <a:r>
              <a:rPr lang="es-ES" u="sng" dirty="0"/>
              <a:t>no le fue impuesta a instancia de la Fiscalía medida de internamiento preventivo y ni siquiera la Juez de control de garantías accedió a librar la captura solicitada por la Fiscalía</a:t>
            </a:r>
            <a:r>
              <a:rPr lang="es-ES" dirty="0"/>
              <a:t>, pues en audiencia del 3 de noviembre de 2015 consideró que casi 3 años después de los hechos el ente acusador se había dado cuenta de su urgencia y del peligro que representaba el procesado para la comunidad, sin acreditarlo</a:t>
            </a:r>
            <a:r>
              <a:rPr lang="es-ES" dirty="0" smtClean="0"/>
              <a:t>.</a:t>
            </a:r>
            <a:r>
              <a:rPr lang="es-ES" dirty="0"/>
              <a:t> </a:t>
            </a:r>
            <a:endParaRPr lang="es-CO" dirty="0"/>
          </a:p>
          <a:p>
            <a:pPr marL="0" indent="0" algn="just">
              <a:buNone/>
            </a:pPr>
            <a:r>
              <a:rPr lang="es-ES" dirty="0" smtClean="0"/>
              <a:t>En </a:t>
            </a:r>
            <a:r>
              <a:rPr lang="es-ES" dirty="0"/>
              <a:t>tales circunstancias, se </a:t>
            </a:r>
            <a:r>
              <a:rPr lang="es-ES" u="sng" dirty="0"/>
              <a:t>fracturaría la coherencia propia del sistema </a:t>
            </a:r>
            <a:r>
              <a:rPr lang="es-ES" dirty="0"/>
              <a:t>si </a:t>
            </a:r>
            <a:r>
              <a:rPr lang="es-ES" u="sng" dirty="0"/>
              <a:t>6 años después de la comisión de los hechos</a:t>
            </a:r>
            <a:r>
              <a:rPr lang="es-ES" dirty="0"/>
              <a:t>, cuando el </a:t>
            </a:r>
            <a:r>
              <a:rPr lang="es-ES" u="sng" dirty="0"/>
              <a:t>procesado</a:t>
            </a:r>
            <a:r>
              <a:rPr lang="es-ES" dirty="0"/>
              <a:t> tiene </a:t>
            </a:r>
            <a:r>
              <a:rPr lang="es-ES" u="sng" dirty="0"/>
              <a:t>más de 21 años </a:t>
            </a:r>
            <a:r>
              <a:rPr lang="es-ES" dirty="0"/>
              <a:t>se dispone la privación de su libertad, que como se advirtió en la normativa nacional e internacional debe tener el carácter de “</a:t>
            </a:r>
            <a:r>
              <a:rPr lang="es-ES" i="1" dirty="0"/>
              <a:t>último recurso</a:t>
            </a:r>
            <a:r>
              <a:rPr lang="es-ES" dirty="0" smtClean="0"/>
              <a:t>”.”</a:t>
            </a:r>
            <a:endParaRPr lang="es-CO" u="sng" dirty="0"/>
          </a:p>
        </p:txBody>
      </p:sp>
    </p:spTree>
    <p:extLst>
      <p:ext uri="{BB962C8B-B14F-4D97-AF65-F5344CB8AC3E}">
        <p14:creationId xmlns:p14="http://schemas.microsoft.com/office/powerpoint/2010/main" val="268458494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SP 2159– 2018 del 13 de junio 2018 C.S.J. S.C.P</a:t>
            </a:r>
          </a:p>
        </p:txBody>
      </p:sp>
      <p:sp>
        <p:nvSpPr>
          <p:cNvPr id="3" name="Marcador de contenido 2"/>
          <p:cNvSpPr>
            <a:spLocks noGrp="1"/>
          </p:cNvSpPr>
          <p:nvPr>
            <p:ph idx="1"/>
          </p:nvPr>
        </p:nvSpPr>
        <p:spPr>
          <a:xfrm>
            <a:off x="748146" y="1735137"/>
            <a:ext cx="7980218" cy="4845771"/>
          </a:xfrm>
        </p:spPr>
        <p:txBody>
          <a:bodyPr>
            <a:normAutofit/>
          </a:bodyPr>
          <a:lstStyle/>
          <a:p>
            <a:pPr marL="0" indent="0" algn="just">
              <a:buNone/>
            </a:pPr>
            <a:r>
              <a:rPr lang="es-CO" dirty="0" smtClean="0"/>
              <a:t>“… en </a:t>
            </a:r>
            <a:r>
              <a:rPr lang="es-CO" dirty="0"/>
              <a:t>su caso no es aconsejable la privación de libertad en centro de atención especializada, sino la imposición de reglas de conducta a fin de brindarle la oportunidad de que ahora, </a:t>
            </a:r>
            <a:r>
              <a:rPr lang="es-CO" u="sng" dirty="0"/>
              <a:t>años después de cuando ocurrieron los hechos</a:t>
            </a:r>
            <a:r>
              <a:rPr lang="es-CO" dirty="0"/>
              <a:t>, pueda </a:t>
            </a:r>
            <a:r>
              <a:rPr lang="es-CO" u="sng" dirty="0"/>
              <a:t>recomponer su vida y no recluírsele</a:t>
            </a:r>
            <a:r>
              <a:rPr lang="es-CO" dirty="0"/>
              <a:t>, medida esta última que como ya dijo, </a:t>
            </a:r>
            <a:r>
              <a:rPr lang="es-CO" dirty="0" smtClean="0"/>
              <a:t>únicamente </a:t>
            </a:r>
            <a:r>
              <a:rPr lang="es-CO" dirty="0"/>
              <a:t>tendría un </a:t>
            </a:r>
            <a:r>
              <a:rPr lang="es-CO" u="sng" dirty="0"/>
              <a:t>carácter retributivo o </a:t>
            </a:r>
            <a:r>
              <a:rPr lang="es-CO" u="sng" dirty="0" smtClean="0"/>
              <a:t>vindicativo</a:t>
            </a:r>
            <a:r>
              <a:rPr lang="es-CO" dirty="0" smtClean="0"/>
              <a:t>”. </a:t>
            </a:r>
          </a:p>
          <a:p>
            <a:pPr marL="0" indent="0">
              <a:buNone/>
            </a:pPr>
            <a:endParaRPr lang="es-CO" u="sng" dirty="0" smtClean="0"/>
          </a:p>
          <a:p>
            <a:pPr marL="0" indent="0">
              <a:buNone/>
            </a:pPr>
            <a:r>
              <a:rPr lang="es-ES_tradnl" b="1" dirty="0" smtClean="0"/>
              <a:t>RESUELVE: NO </a:t>
            </a:r>
            <a:r>
              <a:rPr lang="es-ES_tradnl" b="1" dirty="0"/>
              <a:t>CASAR </a:t>
            </a:r>
            <a:r>
              <a:rPr lang="es-ES_tradnl" dirty="0"/>
              <a:t>el fallo impugnado.</a:t>
            </a:r>
            <a:endParaRPr lang="es-CO" dirty="0"/>
          </a:p>
          <a:p>
            <a:pPr marL="0" indent="0" algn="just">
              <a:buNone/>
            </a:pPr>
            <a:endParaRPr lang="es-CO" u="sng" dirty="0"/>
          </a:p>
        </p:txBody>
      </p:sp>
    </p:spTree>
    <p:extLst>
      <p:ext uri="{BB962C8B-B14F-4D97-AF65-F5344CB8AC3E}">
        <p14:creationId xmlns:p14="http://schemas.microsoft.com/office/powerpoint/2010/main" val="7904401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14782" t="3409" r="8962" b="4708"/>
          <a:stretch/>
        </p:blipFill>
        <p:spPr>
          <a:xfrm>
            <a:off x="5662265" y="932896"/>
            <a:ext cx="3283528" cy="3361142"/>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175" y="3449877"/>
            <a:ext cx="3810532" cy="2591162"/>
          </a:xfrm>
          <a:prstGeom prst="rect">
            <a:avLst/>
          </a:prstGeom>
        </p:spPr>
      </p:pic>
      <p:sp>
        <p:nvSpPr>
          <p:cNvPr id="2" name="Título 1"/>
          <p:cNvSpPr>
            <a:spLocks noGrp="1"/>
          </p:cNvSpPr>
          <p:nvPr>
            <p:ph type="title"/>
          </p:nvPr>
        </p:nvSpPr>
        <p:spPr>
          <a:xfrm>
            <a:off x="989183" y="179865"/>
            <a:ext cx="7313613" cy="868362"/>
          </a:xfrm>
        </p:spPr>
        <p:txBody>
          <a:bodyPr/>
          <a:lstStyle/>
          <a:p>
            <a:r>
              <a:rPr lang="es-CO" sz="3200" dirty="0"/>
              <a:t>SISTEMA DE RESPONSABILIDAD PENAL PARA ADOLESCENTES </a:t>
            </a:r>
          </a:p>
        </p:txBody>
      </p:sp>
      <p:sp>
        <p:nvSpPr>
          <p:cNvPr id="3" name="Marcador de contenido 2"/>
          <p:cNvSpPr>
            <a:spLocks noGrp="1"/>
          </p:cNvSpPr>
          <p:nvPr>
            <p:ph idx="1"/>
          </p:nvPr>
        </p:nvSpPr>
        <p:spPr/>
        <p:txBody>
          <a:bodyPr/>
          <a:lstStyle/>
          <a:p>
            <a:endParaRPr lang="es-CO" dirty="0"/>
          </a:p>
        </p:txBody>
      </p:sp>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21575" y="3691587"/>
            <a:ext cx="3238952" cy="2534004"/>
          </a:xfrm>
          <a:prstGeom prst="rect">
            <a:avLst/>
          </a:prstGeom>
        </p:spPr>
      </p:pic>
      <p:pic>
        <p:nvPicPr>
          <p:cNvPr id="7" name="Imagen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83596" y="1366904"/>
            <a:ext cx="1810003" cy="2210108"/>
          </a:xfrm>
          <a:prstGeom prst="rect">
            <a:avLst/>
          </a:prstGeom>
        </p:spPr>
      </p:pic>
      <p:pic>
        <p:nvPicPr>
          <p:cNvPr id="8" name="Imagen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8655" y="1450887"/>
            <a:ext cx="1867161" cy="1714739"/>
          </a:xfrm>
          <a:prstGeom prst="rect">
            <a:avLst/>
          </a:prstGeom>
        </p:spPr>
      </p:pic>
      <p:sp>
        <p:nvSpPr>
          <p:cNvPr id="10" name="CuadroTexto 9"/>
          <p:cNvSpPr txBox="1"/>
          <p:nvPr/>
        </p:nvSpPr>
        <p:spPr>
          <a:xfrm>
            <a:off x="421768" y="6227196"/>
            <a:ext cx="8298873" cy="523220"/>
          </a:xfrm>
          <a:prstGeom prst="rect">
            <a:avLst/>
          </a:prstGeom>
          <a:noFill/>
        </p:spPr>
        <p:txBody>
          <a:bodyPr wrap="square" rtlCol="0">
            <a:spAutoFit/>
          </a:bodyPr>
          <a:lstStyle/>
          <a:p>
            <a:r>
              <a:rPr lang="es-CO" sz="1400" dirty="0" smtClean="0"/>
              <a:t>Instituto Colombiano de Bienestar familiar (2020)</a:t>
            </a:r>
            <a:r>
              <a:rPr lang="es-CO" sz="1400" dirty="0"/>
              <a:t>, Tablero SRPA. </a:t>
            </a:r>
            <a:r>
              <a:rPr lang="es-CO" sz="1400" dirty="0" smtClean="0"/>
              <a:t>Recuperado </a:t>
            </a:r>
            <a:r>
              <a:rPr lang="es-CO" sz="1400" dirty="0"/>
              <a:t>de: https://www.icbf.gov.co/bienestar/observatorio-bienestar-ninez/tablero-srpa</a:t>
            </a:r>
          </a:p>
        </p:txBody>
      </p:sp>
    </p:spTree>
    <p:extLst>
      <p:ext uri="{BB962C8B-B14F-4D97-AF65-F5344CB8AC3E}">
        <p14:creationId xmlns:p14="http://schemas.microsoft.com/office/powerpoint/2010/main" val="143427353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8146" y="503238"/>
            <a:ext cx="7479868" cy="868362"/>
          </a:xfrm>
        </p:spPr>
        <p:txBody>
          <a:bodyPr/>
          <a:lstStyle/>
          <a:p>
            <a:r>
              <a:rPr lang="es-CO" sz="2800" b="1" dirty="0"/>
              <a:t>SENTENCIA T- 142 DE 2019</a:t>
            </a:r>
            <a:br>
              <a:rPr lang="es-CO" sz="2800" b="1" dirty="0"/>
            </a:br>
            <a:r>
              <a:rPr lang="es-CO" sz="2800" b="1" dirty="0"/>
              <a:t>CORTE CONSTITUCIONAL PRINCIPIO DE OPORTUNIDAD EN SRPA</a:t>
            </a:r>
            <a:r>
              <a:rPr lang="es-CO" sz="2800" dirty="0"/>
              <a:t/>
            </a:r>
            <a:br>
              <a:rPr lang="es-CO" sz="2800" dirty="0"/>
            </a:br>
            <a:endParaRPr lang="es-CO" sz="2800" dirty="0"/>
          </a:p>
        </p:txBody>
      </p:sp>
      <p:sp>
        <p:nvSpPr>
          <p:cNvPr id="3" name="Marcador de contenido 2"/>
          <p:cNvSpPr>
            <a:spLocks noGrp="1"/>
          </p:cNvSpPr>
          <p:nvPr>
            <p:ph idx="1"/>
          </p:nvPr>
        </p:nvSpPr>
        <p:spPr/>
        <p:txBody>
          <a:bodyPr/>
          <a:lstStyle/>
          <a:p>
            <a:pPr marL="0" indent="0">
              <a:buNone/>
            </a:pPr>
            <a:r>
              <a:rPr lang="es-CO" dirty="0" smtClean="0"/>
              <a:t>“Hechos</a:t>
            </a:r>
            <a:r>
              <a:rPr lang="es-CO" dirty="0" smtClean="0"/>
              <a:t>:</a:t>
            </a:r>
          </a:p>
          <a:p>
            <a:pPr marL="0" indent="0" algn="just">
              <a:buNone/>
            </a:pPr>
            <a:r>
              <a:rPr lang="es-CO" dirty="0" smtClean="0"/>
              <a:t>El 18 de junio de 2013 el joven M.A.L.P. fue denunciado por el delito de acceso carnal abusivo con menor de 14 años. </a:t>
            </a:r>
          </a:p>
          <a:p>
            <a:pPr marL="0" indent="0" algn="just">
              <a:buNone/>
            </a:pPr>
            <a:r>
              <a:rPr lang="es-CO" dirty="0" smtClean="0"/>
              <a:t>El 22 de junio de 2017, en audiencia, la Fiscalía General de la Nación solicitó al Juzgado Tercero Penal para Adolescentes con Función de Conocimiento avalar la procedencia de la aplicación del principio de oportunidad (Art 174 del C.I.A)</a:t>
            </a:r>
            <a:r>
              <a:rPr lang="es-CO" dirty="0" smtClean="0"/>
              <a:t>.” </a:t>
            </a:r>
            <a:endParaRPr lang="es-CO" dirty="0" smtClean="0"/>
          </a:p>
          <a:p>
            <a:pPr marL="0" indent="0" algn="just">
              <a:buNone/>
            </a:pPr>
            <a:endParaRPr lang="es-CO" dirty="0"/>
          </a:p>
        </p:txBody>
      </p:sp>
    </p:spTree>
    <p:extLst>
      <p:ext uri="{BB962C8B-B14F-4D97-AF65-F5344CB8AC3E}">
        <p14:creationId xmlns:p14="http://schemas.microsoft.com/office/powerpoint/2010/main" val="231792672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8146" y="503238"/>
            <a:ext cx="7479868" cy="868362"/>
          </a:xfrm>
        </p:spPr>
        <p:txBody>
          <a:bodyPr/>
          <a:lstStyle/>
          <a:p>
            <a:r>
              <a:rPr lang="es-CO" sz="2800" dirty="0"/>
              <a:t>SENTENCIA T- 142 DE 2019</a:t>
            </a:r>
            <a:br>
              <a:rPr lang="es-CO" sz="2800" dirty="0"/>
            </a:br>
            <a:r>
              <a:rPr lang="es-CO" sz="2800" dirty="0"/>
              <a:t>CORTE CONSTITUCIONAL PRINCIPIO DE OPORTUNIDAD EN SRPA</a:t>
            </a:r>
            <a:br>
              <a:rPr lang="es-CO" sz="2800" dirty="0"/>
            </a:br>
            <a:endParaRPr lang="es-CO"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52497551"/>
              </p:ext>
            </p:extLst>
          </p:nvPr>
        </p:nvGraphicFramePr>
        <p:xfrm>
          <a:off x="-3825393" y="1303867"/>
          <a:ext cx="11191394" cy="553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Marcador de contenido 2"/>
          <p:cNvSpPr txBox="1">
            <a:spLocks/>
          </p:cNvSpPr>
          <p:nvPr/>
        </p:nvSpPr>
        <p:spPr>
          <a:xfrm>
            <a:off x="3962400" y="1693332"/>
            <a:ext cx="5010680" cy="4961467"/>
          </a:xfrm>
          <a:prstGeom prst="rect">
            <a:avLst/>
          </a:prstGeom>
        </p:spPr>
        <p:txBody>
          <a:bodyPr vert="horz" lIns="91440" tIns="45720" rIns="91440" bIns="45720" rtlCol="0">
            <a:normAutofit/>
          </a:bodyPr>
          <a:lstStyle>
            <a:lvl1pPr marL="463550" indent="-463550" algn="l" defTabSz="914400" rtl="0" eaLnBrk="1" latinLnBrk="0" hangingPunct="1">
              <a:spcBef>
                <a:spcPts val="2000"/>
              </a:spcBef>
              <a:buSzPct val="90000"/>
              <a:buFontTx/>
              <a:buBlip>
                <a:blip r:embed="rId7"/>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8"/>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9"/>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9"/>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9"/>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7"/>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9"/>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7"/>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8"/>
              </a:buBlip>
              <a:defRPr lang="en-US" sz="1800" kern="1200" dirty="0">
                <a:solidFill>
                  <a:schemeClr val="tx1"/>
                </a:solidFill>
                <a:latin typeface="+mn-lt"/>
                <a:ea typeface="+mn-ea"/>
                <a:cs typeface="+mn-cs"/>
              </a:defRPr>
            </a:lvl9pPr>
          </a:lstStyle>
          <a:p>
            <a:pPr marL="0" indent="0" algn="just">
              <a:buNone/>
            </a:pPr>
            <a:r>
              <a:rPr lang="es-CO" dirty="0" smtClean="0"/>
              <a:t>“i</a:t>
            </a:r>
            <a:r>
              <a:rPr lang="es-CO" dirty="0" smtClean="0"/>
              <a:t>) </a:t>
            </a:r>
            <a:r>
              <a:rPr lang="es-ES_tradnl" dirty="0" smtClean="0"/>
              <a:t>Se </a:t>
            </a:r>
            <a:r>
              <a:rPr lang="es-ES_tradnl" dirty="0"/>
              <a:t>dio cumplimiento a la finalidad pedagógica del proceso adelantado en el Sistema de Responsabilidad Penal para </a:t>
            </a:r>
            <a:r>
              <a:rPr lang="es-ES_tradnl" dirty="0" smtClean="0"/>
              <a:t>Adolescentes, </a:t>
            </a:r>
            <a:r>
              <a:rPr lang="es-ES_tradnl" dirty="0"/>
              <a:t>medidas que resultaron idóneas para garantizar el interés superior y prevalente de los menores de </a:t>
            </a:r>
            <a:r>
              <a:rPr lang="es-ES_tradnl" dirty="0" smtClean="0"/>
              <a:t>edad.</a:t>
            </a:r>
          </a:p>
          <a:p>
            <a:pPr marL="0" indent="0" algn="just">
              <a:buNone/>
            </a:pPr>
            <a:r>
              <a:rPr lang="es-ES_tradnl" dirty="0" smtClean="0"/>
              <a:t>ii) </a:t>
            </a:r>
            <a:r>
              <a:rPr lang="es-ES_tradnl" dirty="0"/>
              <a:t>S</a:t>
            </a:r>
            <a:r>
              <a:rPr lang="es-ES_tradnl" dirty="0" smtClean="0"/>
              <a:t>e </a:t>
            </a:r>
            <a:r>
              <a:rPr lang="es-ES_tradnl" dirty="0"/>
              <a:t>dio aplicación y lectura integral a la normatividad aplicable al principio de oportunidad, de cara a las especiales circunstancias y necesidades de los </a:t>
            </a:r>
            <a:r>
              <a:rPr lang="es-ES_tradnl" dirty="0" smtClean="0"/>
              <a:t>responsables.” </a:t>
            </a:r>
            <a:endParaRPr lang="es-CO" dirty="0"/>
          </a:p>
        </p:txBody>
      </p:sp>
    </p:spTree>
    <p:extLst>
      <p:ext uri="{BB962C8B-B14F-4D97-AF65-F5344CB8AC3E}">
        <p14:creationId xmlns:p14="http://schemas.microsoft.com/office/powerpoint/2010/main" val="152806130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sz="2800" dirty="0"/>
              <a:t>SENTENCIA T- 142 DE 2019</a:t>
            </a:r>
            <a:br>
              <a:rPr lang="es-CO" sz="2800" dirty="0"/>
            </a:br>
            <a:r>
              <a:rPr lang="es-CO" sz="2800" dirty="0"/>
              <a:t>CORTE CONSTITUCIONAL PRINCIPIO DE OPORTUNIDAD EN SRPA</a:t>
            </a:r>
            <a:br>
              <a:rPr lang="es-CO" sz="2800" dirty="0"/>
            </a:br>
            <a:endParaRPr lang="es-CO" sz="2800" dirty="0"/>
          </a:p>
        </p:txBody>
      </p:sp>
      <p:sp>
        <p:nvSpPr>
          <p:cNvPr id="3" name="Marcador de contenido 2"/>
          <p:cNvSpPr>
            <a:spLocks noGrp="1"/>
          </p:cNvSpPr>
          <p:nvPr>
            <p:ph idx="1"/>
          </p:nvPr>
        </p:nvSpPr>
        <p:spPr>
          <a:xfrm>
            <a:off x="914400" y="1735138"/>
            <a:ext cx="7847215" cy="5122862"/>
          </a:xfrm>
        </p:spPr>
        <p:txBody>
          <a:bodyPr>
            <a:normAutofit/>
          </a:bodyPr>
          <a:lstStyle/>
          <a:p>
            <a:pPr marL="0" indent="0">
              <a:buNone/>
            </a:pPr>
            <a:r>
              <a:rPr lang="es-CO" dirty="0" smtClean="0"/>
              <a:t>“Consideraciones </a:t>
            </a:r>
            <a:r>
              <a:rPr lang="es-CO" dirty="0" smtClean="0"/>
              <a:t>de la Corte:</a:t>
            </a:r>
          </a:p>
          <a:p>
            <a:pPr marL="457200" indent="-457200" algn="just">
              <a:buAutoNum type="arabicPeriod"/>
            </a:pPr>
            <a:r>
              <a:rPr lang="es-CO" dirty="0" smtClean="0"/>
              <a:t>En </a:t>
            </a:r>
            <a:r>
              <a:rPr lang="es-CO" dirty="0"/>
              <a:t>aplicación de un test de proporcionalidad en sentido estricto, permitió concluir que de no darse aplicación al principio de oportunidad se tendría como efecto una sanción penal desproporcionada e innecesaria</a:t>
            </a:r>
            <a:r>
              <a:rPr lang="es-CO" dirty="0" smtClean="0"/>
              <a:t>.</a:t>
            </a:r>
          </a:p>
          <a:p>
            <a:pPr marL="457200" indent="-457200" algn="just">
              <a:buAutoNum type="arabicPeriod"/>
            </a:pPr>
            <a:r>
              <a:rPr lang="es-CO" dirty="0"/>
              <a:t>N</a:t>
            </a:r>
            <a:r>
              <a:rPr lang="es-CO" dirty="0" smtClean="0"/>
              <a:t>o </a:t>
            </a:r>
            <a:r>
              <a:rPr lang="es-CO" dirty="0"/>
              <a:t>quiere decir que, en todo proceso penal en donde se encuentren inmersos menores de edad en calidad de sujeto activo y pasivo, y se vean afectados sus derechos o intereses, se deba dar aplicación al principio de oportunidad. En este punto, en cada caso, se debe tomar una decisión en la cual se protejan las garantías fundamentales de los mismos, sin desconocer los derechos de las víctimas partes procesales</a:t>
            </a:r>
            <a:r>
              <a:rPr lang="es-CO" dirty="0" smtClean="0"/>
              <a:t>.”</a:t>
            </a:r>
            <a:r>
              <a:rPr lang="es-CO" dirty="0"/>
              <a:t> </a:t>
            </a:r>
            <a:endParaRPr lang="es-CO" dirty="0" smtClean="0"/>
          </a:p>
        </p:txBody>
      </p:sp>
    </p:spTree>
    <p:extLst>
      <p:ext uri="{BB962C8B-B14F-4D97-AF65-F5344CB8AC3E}">
        <p14:creationId xmlns:p14="http://schemas.microsoft.com/office/powerpoint/2010/main" val="286444368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sz="2800" dirty="0"/>
              <a:t>SENTENCIA T- 142 DE 2019</a:t>
            </a:r>
            <a:br>
              <a:rPr lang="es-CO" sz="2800" dirty="0"/>
            </a:br>
            <a:r>
              <a:rPr lang="es-CO" sz="2800" dirty="0"/>
              <a:t>CORTE CONSTITUCIONAL PRINCIPIO DE OPORTUNIDAD EN SRPA</a:t>
            </a:r>
            <a:br>
              <a:rPr lang="es-CO" sz="2800" dirty="0"/>
            </a:br>
            <a:endParaRPr lang="es-CO" sz="2800" dirty="0"/>
          </a:p>
        </p:txBody>
      </p:sp>
      <p:sp>
        <p:nvSpPr>
          <p:cNvPr id="3" name="Marcador de contenido 2"/>
          <p:cNvSpPr>
            <a:spLocks noGrp="1"/>
          </p:cNvSpPr>
          <p:nvPr>
            <p:ph idx="1"/>
          </p:nvPr>
        </p:nvSpPr>
        <p:spPr>
          <a:xfrm>
            <a:off x="914400" y="1735138"/>
            <a:ext cx="7847215" cy="5122862"/>
          </a:xfrm>
        </p:spPr>
        <p:txBody>
          <a:bodyPr>
            <a:normAutofit/>
          </a:bodyPr>
          <a:lstStyle/>
          <a:p>
            <a:pPr marL="0" indent="0">
              <a:buNone/>
            </a:pPr>
            <a:r>
              <a:rPr lang="es-CO" dirty="0" smtClean="0"/>
              <a:t>“Consideraciones </a:t>
            </a:r>
            <a:r>
              <a:rPr lang="es-CO" dirty="0" smtClean="0"/>
              <a:t>de la Corte:</a:t>
            </a:r>
          </a:p>
          <a:p>
            <a:pPr marL="457200" indent="-457200" algn="just">
              <a:buAutoNum type="arabicPeriod"/>
            </a:pPr>
            <a:r>
              <a:rPr lang="es-CO" dirty="0" smtClean="0"/>
              <a:t>En </a:t>
            </a:r>
            <a:r>
              <a:rPr lang="es-CO" dirty="0"/>
              <a:t>aplicación de un test de proporcionalidad en sentido estricto, permitió concluir que de no darse aplicación al principio de oportunidad se tendría como efecto una sanción penal desproporcionada e innecesaria</a:t>
            </a:r>
            <a:r>
              <a:rPr lang="es-CO" dirty="0" smtClean="0"/>
              <a:t>.</a:t>
            </a:r>
          </a:p>
          <a:p>
            <a:pPr marL="457200" indent="-457200" algn="just">
              <a:buAutoNum type="arabicPeriod"/>
            </a:pPr>
            <a:r>
              <a:rPr lang="es-CO" dirty="0"/>
              <a:t>N</a:t>
            </a:r>
            <a:r>
              <a:rPr lang="es-CO" dirty="0" smtClean="0"/>
              <a:t>o </a:t>
            </a:r>
            <a:r>
              <a:rPr lang="es-CO" dirty="0"/>
              <a:t>quiere decir que, en todo proceso penal en donde se encuentren inmersos menores de edad en calidad de sujeto activo y pasivo, y se vean afectados sus derechos o intereses, se deba dar aplicación al principio de oportunidad. En este punto, en cada caso, se debe tomar una decisión en la cual se protejan las garantías fundamentales de los mismos, sin desconocer los derechos de las víctimas partes procesales</a:t>
            </a:r>
            <a:r>
              <a:rPr lang="es-CO" dirty="0" smtClean="0"/>
              <a:t>.”</a:t>
            </a:r>
            <a:r>
              <a:rPr lang="es-CO" dirty="0"/>
              <a:t> </a:t>
            </a:r>
            <a:endParaRPr lang="es-CO" dirty="0" smtClean="0"/>
          </a:p>
        </p:txBody>
      </p:sp>
    </p:spTree>
    <p:extLst>
      <p:ext uri="{BB962C8B-B14F-4D97-AF65-F5344CB8AC3E}">
        <p14:creationId xmlns:p14="http://schemas.microsoft.com/office/powerpoint/2010/main" val="134192074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sz="2800" dirty="0"/>
              <a:t>SENTENCIA T- 142 DE 2019</a:t>
            </a:r>
            <a:br>
              <a:rPr lang="es-CO" sz="2800" dirty="0"/>
            </a:br>
            <a:r>
              <a:rPr lang="es-CO" sz="2800" dirty="0"/>
              <a:t>CORTE CONSTITUCIONAL PRINCIPIO DE OPORTUNIDAD EN SRPA</a:t>
            </a:r>
            <a:br>
              <a:rPr lang="es-CO" sz="2800" dirty="0"/>
            </a:br>
            <a:endParaRPr lang="es-CO" sz="2800" dirty="0"/>
          </a:p>
        </p:txBody>
      </p:sp>
      <p:sp>
        <p:nvSpPr>
          <p:cNvPr id="3" name="Marcador de contenido 2"/>
          <p:cNvSpPr>
            <a:spLocks noGrp="1"/>
          </p:cNvSpPr>
          <p:nvPr>
            <p:ph idx="1"/>
          </p:nvPr>
        </p:nvSpPr>
        <p:spPr>
          <a:xfrm>
            <a:off x="914400" y="1735138"/>
            <a:ext cx="7847215" cy="5122862"/>
          </a:xfrm>
        </p:spPr>
        <p:txBody>
          <a:bodyPr>
            <a:normAutofit/>
          </a:bodyPr>
          <a:lstStyle/>
          <a:p>
            <a:pPr marL="0" indent="0">
              <a:buNone/>
            </a:pPr>
            <a:r>
              <a:rPr lang="es-CO" dirty="0" smtClean="0"/>
              <a:t>“Consideraciones </a:t>
            </a:r>
            <a:r>
              <a:rPr lang="es-CO" dirty="0" smtClean="0"/>
              <a:t>de la Corte:</a:t>
            </a:r>
          </a:p>
          <a:p>
            <a:pPr marL="0" indent="0" algn="just">
              <a:buNone/>
            </a:pPr>
            <a:r>
              <a:rPr lang="es-CO" dirty="0" smtClean="0"/>
              <a:t>3. </a:t>
            </a:r>
            <a:r>
              <a:rPr lang="es-CO" dirty="0"/>
              <a:t>A</a:t>
            </a:r>
            <a:r>
              <a:rPr lang="es-CO" dirty="0" smtClean="0"/>
              <a:t>l </a:t>
            </a:r>
            <a:r>
              <a:rPr lang="es-CO" dirty="0"/>
              <a:t>haber concluido que las providencias judiciales que aprobaron la concesión de medidas de </a:t>
            </a:r>
            <a:r>
              <a:rPr lang="es-CO" dirty="0" err="1"/>
              <a:t>alternatividad</a:t>
            </a:r>
            <a:r>
              <a:rPr lang="es-CO" dirty="0"/>
              <a:t> penal al joven M.A.L.P., no se incurrió en defecto sustantivo, ni en un defecto por desconocimiento del precedente, la Sala revocará la decisión de la Sala de Casación Penal, de la Corte Suprema de Justicia que </a:t>
            </a:r>
            <a:r>
              <a:rPr lang="es-CO" dirty="0" smtClean="0"/>
              <a:t>concedió el amparo de los derechos invocados. </a:t>
            </a:r>
          </a:p>
          <a:p>
            <a:pPr marL="0" indent="0">
              <a:buNone/>
            </a:pPr>
            <a:r>
              <a:rPr lang="es-CO" b="1" dirty="0" smtClean="0"/>
              <a:t>RESUELVE:</a:t>
            </a:r>
            <a:r>
              <a:rPr lang="es-CO" b="1" dirty="0"/>
              <a:t> </a:t>
            </a:r>
            <a:r>
              <a:rPr lang="es-ES_tradnl" b="1" dirty="0"/>
              <a:t>REVOCAR</a:t>
            </a:r>
            <a:r>
              <a:rPr lang="es-ES_tradnl" dirty="0"/>
              <a:t> el fallo proferido el 27 de febrero de 2018 por la Corte Suprema de Justicia, Sala de Casación </a:t>
            </a:r>
            <a:r>
              <a:rPr lang="es-ES_tradnl" dirty="0" smtClean="0"/>
              <a:t>Penal y confirma la sentencia proferida por el Tribunal Superior del Distrito Judicial de </a:t>
            </a:r>
            <a:r>
              <a:rPr lang="es-ES_tradnl" dirty="0" smtClean="0"/>
              <a:t>Bogotá”. </a:t>
            </a:r>
            <a:endParaRPr lang="es-CO" dirty="0" smtClean="0"/>
          </a:p>
        </p:txBody>
      </p:sp>
    </p:spTree>
    <p:extLst>
      <p:ext uri="{BB962C8B-B14F-4D97-AF65-F5344CB8AC3E}">
        <p14:creationId xmlns:p14="http://schemas.microsoft.com/office/powerpoint/2010/main" val="31563317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3346" y="267710"/>
            <a:ext cx="8312728" cy="868362"/>
          </a:xfrm>
        </p:spPr>
        <p:txBody>
          <a:bodyPr/>
          <a:lstStyle/>
          <a:p>
            <a:r>
              <a:rPr lang="es-ES" sz="2800" b="1" dirty="0" smtClean="0"/>
              <a:t>ADOLESCENTES QUE HAN INGRESADO AL SRPA SEGÚN EL DELITO COMETIDO (2005-2015)</a:t>
            </a:r>
            <a:endParaRPr lang="es-ES" sz="2800" b="1" dirty="0"/>
          </a:p>
        </p:txBody>
      </p:sp>
      <p:pic>
        <p:nvPicPr>
          <p:cNvPr id="4" name="Marcador de contenido 3"/>
          <p:cNvPicPr>
            <a:picLocks noGrp="1" noChangeAspect="1"/>
          </p:cNvPicPr>
          <p:nvPr>
            <p:ph idx="1"/>
          </p:nvPr>
        </p:nvPicPr>
        <p:blipFill rotWithShape="1">
          <a:blip r:embed="rId2" cstate="email">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t="11601"/>
          <a:stretch/>
        </p:blipFill>
        <p:spPr>
          <a:xfrm>
            <a:off x="1354659" y="1375120"/>
            <a:ext cx="6819523" cy="4838221"/>
          </a:xfrm>
        </p:spPr>
      </p:pic>
      <p:sp>
        <p:nvSpPr>
          <p:cNvPr id="3" name="CuadroTexto 2"/>
          <p:cNvSpPr txBox="1"/>
          <p:nvPr/>
        </p:nvSpPr>
        <p:spPr>
          <a:xfrm>
            <a:off x="263235" y="6324178"/>
            <a:ext cx="8298873" cy="523220"/>
          </a:xfrm>
          <a:prstGeom prst="rect">
            <a:avLst/>
          </a:prstGeom>
          <a:noFill/>
        </p:spPr>
        <p:txBody>
          <a:bodyPr wrap="square" rtlCol="0">
            <a:spAutoFit/>
          </a:bodyPr>
          <a:lstStyle/>
          <a:p>
            <a:r>
              <a:rPr lang="es-CO" sz="1400" dirty="0" smtClean="0"/>
              <a:t>Instituto Colombiano de Bienestar familiar (2015), gráfica N°3. Recuperado de: https://www.icbf.gov.co/sites/default/files/delincuencia_juvenil_web.pdf </a:t>
            </a:r>
            <a:endParaRPr lang="es-CO" sz="1400" dirty="0"/>
          </a:p>
        </p:txBody>
      </p:sp>
    </p:spTree>
    <p:extLst>
      <p:ext uri="{BB962C8B-B14F-4D97-AF65-F5344CB8AC3E}">
        <p14:creationId xmlns:p14="http://schemas.microsoft.com/office/powerpoint/2010/main" val="399878457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322764"/>
            <a:ext cx="7313613" cy="868362"/>
          </a:xfrm>
        </p:spPr>
        <p:txBody>
          <a:bodyPr/>
          <a:lstStyle/>
          <a:p>
            <a:r>
              <a:rPr lang="es-ES" sz="3600" b="1" dirty="0" smtClean="0"/>
              <a:t>JÓVENES RECLUIDOS SEGÚN EL DELITO COMETIDO (2005-2015)</a:t>
            </a:r>
            <a:endParaRPr lang="es-ES" sz="3600" b="1" dirty="0"/>
          </a:p>
        </p:txBody>
      </p:sp>
      <p:sp>
        <p:nvSpPr>
          <p:cNvPr id="5" name="CuadroTexto 4"/>
          <p:cNvSpPr txBox="1"/>
          <p:nvPr/>
        </p:nvSpPr>
        <p:spPr>
          <a:xfrm>
            <a:off x="-2317750" y="3127375"/>
            <a:ext cx="184666" cy="369332"/>
          </a:xfrm>
          <a:prstGeom prst="rect">
            <a:avLst/>
          </a:prstGeom>
          <a:noFill/>
        </p:spPr>
        <p:txBody>
          <a:bodyPr wrap="none" rtlCol="0">
            <a:spAutoFit/>
          </a:bodyPr>
          <a:lstStyle/>
          <a:p>
            <a:endParaRPr lang="es-ES"/>
          </a:p>
        </p:txBody>
      </p:sp>
      <p:sp>
        <p:nvSpPr>
          <p:cNvPr id="3" name="Marcador de contenido 2"/>
          <p:cNvSpPr>
            <a:spLocks noGrp="1"/>
          </p:cNvSpPr>
          <p:nvPr>
            <p:ph idx="1"/>
          </p:nvPr>
        </p:nvSpPr>
        <p:spPr/>
        <p:txBody>
          <a:bodyPr/>
          <a:lstStyle/>
          <a:p>
            <a:endParaRPr lang="es-CO"/>
          </a:p>
        </p:txBody>
      </p:sp>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24551" t="21421" r="24764" b="26042"/>
          <a:stretch/>
        </p:blipFill>
        <p:spPr>
          <a:xfrm>
            <a:off x="624522" y="1457615"/>
            <a:ext cx="7893367" cy="4600074"/>
          </a:xfrm>
          <a:prstGeom prst="rect">
            <a:avLst/>
          </a:prstGeom>
        </p:spPr>
      </p:pic>
      <p:sp>
        <p:nvSpPr>
          <p:cNvPr id="8" name="CuadroTexto 7"/>
          <p:cNvSpPr txBox="1"/>
          <p:nvPr/>
        </p:nvSpPr>
        <p:spPr>
          <a:xfrm>
            <a:off x="421768" y="6227196"/>
            <a:ext cx="8298873" cy="523220"/>
          </a:xfrm>
          <a:prstGeom prst="rect">
            <a:avLst/>
          </a:prstGeom>
          <a:noFill/>
        </p:spPr>
        <p:txBody>
          <a:bodyPr wrap="square" rtlCol="0">
            <a:spAutoFit/>
          </a:bodyPr>
          <a:lstStyle/>
          <a:p>
            <a:r>
              <a:rPr lang="es-CO" sz="1400" dirty="0" smtClean="0"/>
              <a:t>Instituto Colombiano de Bienestar familiar (2015), Tabla 4. Recuperado de: https://www.icbf.gov.co/sites/default/files/delincuencia_juvenil_web.pdf </a:t>
            </a:r>
            <a:endParaRPr lang="es-CO" sz="1400" dirty="0"/>
          </a:p>
        </p:txBody>
      </p:sp>
    </p:spTree>
    <p:extLst>
      <p:ext uri="{BB962C8B-B14F-4D97-AF65-F5344CB8AC3E}">
        <p14:creationId xmlns:p14="http://schemas.microsoft.com/office/powerpoint/2010/main" val="39785533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8763" y="46037"/>
            <a:ext cx="3491345" cy="5565053"/>
          </a:xfrm>
        </p:spPr>
        <p:txBody>
          <a:bodyPr/>
          <a:lstStyle/>
          <a:p>
            <a:pPr algn="l"/>
            <a:r>
              <a:rPr lang="es-CO" sz="2400" dirty="0"/>
              <a:t>SISTEMA DE RESPONSABILIDAD PENAL PARA ADOLESCENTES </a:t>
            </a:r>
            <a:br>
              <a:rPr lang="es-CO" sz="2400" dirty="0"/>
            </a:br>
            <a:r>
              <a:rPr lang="es-CO" sz="2400" dirty="0" smtClean="0"/>
              <a:t/>
            </a:r>
            <a:br>
              <a:rPr lang="es-CO" sz="2400" dirty="0" smtClean="0"/>
            </a:br>
            <a:r>
              <a:rPr lang="es-CO" sz="2400" dirty="0" smtClean="0"/>
              <a:t>DELITOS </a:t>
            </a:r>
            <a:r>
              <a:rPr lang="es-CO" sz="2400" dirty="0"/>
              <a:t>CONTRA LA LIBERTAD, INTEGRIDAD Y FORMACIÓN </a:t>
            </a:r>
            <a:r>
              <a:rPr lang="es-CO" sz="2400" dirty="0" smtClean="0"/>
              <a:t>SEXUALES </a:t>
            </a:r>
            <a:br>
              <a:rPr lang="es-CO" sz="2400" dirty="0" smtClean="0"/>
            </a:br>
            <a:r>
              <a:rPr lang="es-CO" sz="2400" dirty="0"/>
              <a:t/>
            </a:r>
            <a:br>
              <a:rPr lang="es-CO" sz="2400" dirty="0"/>
            </a:br>
            <a:r>
              <a:rPr lang="es-CO" sz="2400" dirty="0" smtClean="0"/>
              <a:t>2006-2018 </a:t>
            </a:r>
            <a:endParaRPr lang="es-CO" sz="2400"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378623636"/>
              </p:ext>
            </p:extLst>
          </p:nvPr>
        </p:nvGraphicFramePr>
        <p:xfrm>
          <a:off x="3990109" y="304245"/>
          <a:ext cx="4627418" cy="6156986"/>
        </p:xfrm>
        <a:graphic>
          <a:graphicData uri="http://schemas.openxmlformats.org/drawingml/2006/table">
            <a:tbl>
              <a:tblPr firstRow="1" bandRow="1">
                <a:tableStyleId>{5C22544A-7EE6-4342-B048-85BDC9FD1C3A}</a:tableStyleId>
              </a:tblPr>
              <a:tblGrid>
                <a:gridCol w="3195423">
                  <a:extLst>
                    <a:ext uri="{9D8B030D-6E8A-4147-A177-3AD203B41FA5}">
                      <a16:colId xmlns:a16="http://schemas.microsoft.com/office/drawing/2014/main" xmlns="" val="3021191329"/>
                    </a:ext>
                  </a:extLst>
                </a:gridCol>
                <a:gridCol w="1431995">
                  <a:extLst>
                    <a:ext uri="{9D8B030D-6E8A-4147-A177-3AD203B41FA5}">
                      <a16:colId xmlns:a16="http://schemas.microsoft.com/office/drawing/2014/main" xmlns="" val="538279728"/>
                    </a:ext>
                  </a:extLst>
                </a:gridCol>
              </a:tblGrid>
              <a:tr h="438177">
                <a:tc>
                  <a:txBody>
                    <a:bodyPr/>
                    <a:lstStyle/>
                    <a:p>
                      <a:r>
                        <a:rPr lang="es-CO" sz="1200" dirty="0" smtClean="0"/>
                        <a:t>Delito</a:t>
                      </a:r>
                      <a:endParaRPr lang="es-CO" sz="1200" dirty="0"/>
                    </a:p>
                  </a:txBody>
                  <a:tcPr/>
                </a:tc>
                <a:tc>
                  <a:txBody>
                    <a:bodyPr/>
                    <a:lstStyle/>
                    <a:p>
                      <a:r>
                        <a:rPr lang="es-CO" sz="1200" dirty="0" smtClean="0"/>
                        <a:t>% sobre</a:t>
                      </a:r>
                      <a:r>
                        <a:rPr lang="es-CO" sz="1200" baseline="0" dirty="0" smtClean="0"/>
                        <a:t> el total</a:t>
                      </a:r>
                      <a:endParaRPr lang="es-CO" sz="1200" dirty="0"/>
                    </a:p>
                  </a:txBody>
                  <a:tcPr/>
                </a:tc>
                <a:extLst>
                  <a:ext uri="{0D108BD9-81ED-4DB2-BD59-A6C34878D82A}">
                    <a16:rowId xmlns:a16="http://schemas.microsoft.com/office/drawing/2014/main" xmlns="" val="2512700752"/>
                  </a:ext>
                </a:extLst>
              </a:tr>
              <a:tr h="213821">
                <a:tc>
                  <a:txBody>
                    <a:bodyPr/>
                    <a:lstStyle/>
                    <a:p>
                      <a:pPr algn="l" fontAlgn="b"/>
                      <a:r>
                        <a:rPr lang="es-CO" sz="1400" b="0" i="0" u="none" strike="noStrike" dirty="0">
                          <a:solidFill>
                            <a:srgbClr val="000000"/>
                          </a:solidFill>
                          <a:effectLst/>
                          <a:latin typeface="Calibri" panose="020F0502020204030204" pitchFamily="34" charset="0"/>
                        </a:rPr>
                        <a:t>Acto sexual con menor de 14 años</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2,71%</a:t>
                      </a:r>
                    </a:p>
                  </a:txBody>
                  <a:tcPr marL="9525" marR="9525" marT="9525" marB="0" anchor="b"/>
                </a:tc>
                <a:extLst>
                  <a:ext uri="{0D108BD9-81ED-4DB2-BD59-A6C34878D82A}">
                    <a16:rowId xmlns:a16="http://schemas.microsoft.com/office/drawing/2014/main" xmlns="" val="3238321392"/>
                  </a:ext>
                </a:extLst>
              </a:tr>
              <a:tr h="416147">
                <a:tc>
                  <a:txBody>
                    <a:bodyPr/>
                    <a:lstStyle/>
                    <a:p>
                      <a:pPr algn="l" fontAlgn="b"/>
                      <a:r>
                        <a:rPr lang="es-CO" sz="1400" b="0" i="0" u="none" strike="noStrike" dirty="0">
                          <a:solidFill>
                            <a:srgbClr val="000000"/>
                          </a:solidFill>
                          <a:effectLst/>
                          <a:latin typeface="Calibri" panose="020F0502020204030204" pitchFamily="34" charset="0"/>
                        </a:rPr>
                        <a:t>Acceso carnal abusivo con menor de 14 años </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2,07%</a:t>
                      </a:r>
                    </a:p>
                  </a:txBody>
                  <a:tcPr marL="9525" marR="9525" marT="9525" marB="0" anchor="b"/>
                </a:tc>
                <a:extLst>
                  <a:ext uri="{0D108BD9-81ED-4DB2-BD59-A6C34878D82A}">
                    <a16:rowId xmlns:a16="http://schemas.microsoft.com/office/drawing/2014/main" xmlns="" val="1939178750"/>
                  </a:ext>
                </a:extLst>
              </a:tr>
              <a:tr h="213821">
                <a:tc>
                  <a:txBody>
                    <a:bodyPr/>
                    <a:lstStyle/>
                    <a:p>
                      <a:pPr algn="l" fontAlgn="b"/>
                      <a:r>
                        <a:rPr lang="es-CO" sz="1400" b="0" i="0" u="none" strike="noStrike" dirty="0">
                          <a:solidFill>
                            <a:srgbClr val="000000"/>
                          </a:solidFill>
                          <a:effectLst/>
                          <a:latin typeface="Calibri" panose="020F0502020204030204" pitchFamily="34" charset="0"/>
                        </a:rPr>
                        <a:t>Acceso carnal violento </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0,30%</a:t>
                      </a:r>
                    </a:p>
                  </a:txBody>
                  <a:tcPr marL="9525" marR="9525" marT="9525" marB="0" anchor="b"/>
                </a:tc>
                <a:extLst>
                  <a:ext uri="{0D108BD9-81ED-4DB2-BD59-A6C34878D82A}">
                    <a16:rowId xmlns:a16="http://schemas.microsoft.com/office/drawing/2014/main" xmlns="" val="1946848608"/>
                  </a:ext>
                </a:extLst>
              </a:tr>
              <a:tr h="213821">
                <a:tc>
                  <a:txBody>
                    <a:bodyPr/>
                    <a:lstStyle/>
                    <a:p>
                      <a:pPr algn="l" fontAlgn="b"/>
                      <a:r>
                        <a:rPr lang="es-CO" sz="1400" b="0" i="0" u="none" strike="noStrike" dirty="0">
                          <a:solidFill>
                            <a:srgbClr val="000000"/>
                          </a:solidFill>
                          <a:effectLst/>
                          <a:latin typeface="Calibri" panose="020F0502020204030204" pitchFamily="34" charset="0"/>
                        </a:rPr>
                        <a:t>Acto sexual violento</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0,20%</a:t>
                      </a:r>
                    </a:p>
                  </a:txBody>
                  <a:tcPr marL="9525" marR="9525" marT="9525" marB="0" anchor="b"/>
                </a:tc>
                <a:extLst>
                  <a:ext uri="{0D108BD9-81ED-4DB2-BD59-A6C34878D82A}">
                    <a16:rowId xmlns:a16="http://schemas.microsoft.com/office/drawing/2014/main" xmlns="" val="3635127171"/>
                  </a:ext>
                </a:extLst>
              </a:tr>
              <a:tr h="416147">
                <a:tc>
                  <a:txBody>
                    <a:bodyPr/>
                    <a:lstStyle/>
                    <a:p>
                      <a:pPr algn="l" fontAlgn="b"/>
                      <a:r>
                        <a:rPr lang="es-CO" sz="1400" b="0" i="0" u="none" strike="noStrike" dirty="0">
                          <a:solidFill>
                            <a:srgbClr val="000000"/>
                          </a:solidFill>
                          <a:effectLst/>
                          <a:latin typeface="Calibri" panose="020F0502020204030204" pitchFamily="34" charset="0"/>
                        </a:rPr>
                        <a:t>Acceso carnal o acto sexual </a:t>
                      </a:r>
                      <a:r>
                        <a:rPr lang="es-CO" sz="1400" b="0" i="0" u="none" strike="noStrike" dirty="0" smtClean="0">
                          <a:solidFill>
                            <a:srgbClr val="000000"/>
                          </a:solidFill>
                          <a:effectLst/>
                          <a:latin typeface="Calibri" panose="020F0502020204030204" pitchFamily="34" charset="0"/>
                        </a:rPr>
                        <a:t>abusivo </a:t>
                      </a:r>
                      <a:r>
                        <a:rPr lang="es-CO" sz="1400" b="0" i="0" u="none" strike="noStrike" dirty="0">
                          <a:solidFill>
                            <a:srgbClr val="000000"/>
                          </a:solidFill>
                          <a:effectLst/>
                          <a:latin typeface="Calibri" panose="020F0502020204030204" pitchFamily="34" charset="0"/>
                        </a:rPr>
                        <a:t>con incapaz de resistir</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0,10%</a:t>
                      </a:r>
                    </a:p>
                  </a:txBody>
                  <a:tcPr marL="9525" marR="9525" marT="9525" marB="0" anchor="b"/>
                </a:tc>
                <a:extLst>
                  <a:ext uri="{0D108BD9-81ED-4DB2-BD59-A6C34878D82A}">
                    <a16:rowId xmlns:a16="http://schemas.microsoft.com/office/drawing/2014/main" xmlns="" val="441148161"/>
                  </a:ext>
                </a:extLst>
              </a:tr>
              <a:tr h="213821">
                <a:tc>
                  <a:txBody>
                    <a:bodyPr/>
                    <a:lstStyle/>
                    <a:p>
                      <a:pPr algn="l" fontAlgn="b"/>
                      <a:r>
                        <a:rPr lang="es-CO" sz="1400" b="0" i="0" u="none" strike="noStrike" dirty="0">
                          <a:solidFill>
                            <a:srgbClr val="000000"/>
                          </a:solidFill>
                          <a:effectLst/>
                          <a:latin typeface="Calibri" panose="020F0502020204030204" pitchFamily="34" charset="0"/>
                        </a:rPr>
                        <a:t>Acoso sexual</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0,05%</a:t>
                      </a:r>
                    </a:p>
                  </a:txBody>
                  <a:tcPr marL="9525" marR="9525" marT="9525" marB="0" anchor="b"/>
                </a:tc>
                <a:extLst>
                  <a:ext uri="{0D108BD9-81ED-4DB2-BD59-A6C34878D82A}">
                    <a16:rowId xmlns:a16="http://schemas.microsoft.com/office/drawing/2014/main" xmlns="" val="3441415871"/>
                  </a:ext>
                </a:extLst>
              </a:tr>
              <a:tr h="416147">
                <a:tc>
                  <a:txBody>
                    <a:bodyPr/>
                    <a:lstStyle/>
                    <a:p>
                      <a:pPr algn="l" fontAlgn="b"/>
                      <a:r>
                        <a:rPr lang="es-CO" sz="1400" b="0" i="0" u="none" strike="noStrike" dirty="0">
                          <a:solidFill>
                            <a:srgbClr val="000000"/>
                          </a:solidFill>
                          <a:effectLst/>
                          <a:latin typeface="Calibri" panose="020F0502020204030204" pitchFamily="34" charset="0"/>
                        </a:rPr>
                        <a:t>Actos sexuales violentos en persona protegida</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0,05%</a:t>
                      </a:r>
                    </a:p>
                  </a:txBody>
                  <a:tcPr marL="9525" marR="9525" marT="9525" marB="0" anchor="b"/>
                </a:tc>
                <a:extLst>
                  <a:ext uri="{0D108BD9-81ED-4DB2-BD59-A6C34878D82A}">
                    <a16:rowId xmlns:a16="http://schemas.microsoft.com/office/drawing/2014/main" xmlns="" val="364030632"/>
                  </a:ext>
                </a:extLst>
              </a:tr>
              <a:tr h="416147">
                <a:tc>
                  <a:txBody>
                    <a:bodyPr/>
                    <a:lstStyle/>
                    <a:p>
                      <a:pPr algn="l" fontAlgn="b"/>
                      <a:r>
                        <a:rPr lang="es-CO" sz="1400" b="0" i="0" u="none" strike="noStrike" dirty="0">
                          <a:solidFill>
                            <a:srgbClr val="000000"/>
                          </a:solidFill>
                          <a:effectLst/>
                          <a:latin typeface="Calibri" panose="020F0502020204030204" pitchFamily="34" charset="0"/>
                        </a:rPr>
                        <a:t>Acceso carnal violento en persona protegida</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0,04%</a:t>
                      </a:r>
                    </a:p>
                  </a:txBody>
                  <a:tcPr marL="9525" marR="9525" marT="9525" marB="0" anchor="b"/>
                </a:tc>
                <a:extLst>
                  <a:ext uri="{0D108BD9-81ED-4DB2-BD59-A6C34878D82A}">
                    <a16:rowId xmlns:a16="http://schemas.microsoft.com/office/drawing/2014/main" xmlns="" val="2493246231"/>
                  </a:ext>
                </a:extLst>
              </a:tr>
              <a:tr h="416147">
                <a:tc>
                  <a:txBody>
                    <a:bodyPr/>
                    <a:lstStyle/>
                    <a:p>
                      <a:pPr algn="l" fontAlgn="b"/>
                      <a:r>
                        <a:rPr lang="es-CO" sz="1400" b="0" i="0" u="none" strike="noStrike" dirty="0">
                          <a:solidFill>
                            <a:srgbClr val="000000"/>
                          </a:solidFill>
                          <a:effectLst/>
                          <a:latin typeface="Calibri" panose="020F0502020204030204" pitchFamily="34" charset="0"/>
                        </a:rPr>
                        <a:t>Acceso carnal o acto sexual en persona puesta en incapacidad de resistir</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0,01%</a:t>
                      </a:r>
                    </a:p>
                  </a:txBody>
                  <a:tcPr marL="9525" marR="9525" marT="9525" marB="0" anchor="b"/>
                </a:tc>
                <a:extLst>
                  <a:ext uri="{0D108BD9-81ED-4DB2-BD59-A6C34878D82A}">
                    <a16:rowId xmlns:a16="http://schemas.microsoft.com/office/drawing/2014/main" xmlns="" val="3791359814"/>
                  </a:ext>
                </a:extLst>
              </a:tr>
              <a:tr h="416147">
                <a:tc>
                  <a:txBody>
                    <a:bodyPr/>
                    <a:lstStyle/>
                    <a:p>
                      <a:pPr algn="l" fontAlgn="b"/>
                      <a:r>
                        <a:rPr lang="es-CO" sz="1400" b="0" i="0" u="none" strike="noStrike" dirty="0">
                          <a:solidFill>
                            <a:srgbClr val="000000"/>
                          </a:solidFill>
                          <a:effectLst/>
                          <a:latin typeface="Calibri" panose="020F0502020204030204" pitchFamily="34" charset="0"/>
                        </a:rPr>
                        <a:t>Actos sexuales con persona protegida menor de 14 años</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0,01%</a:t>
                      </a:r>
                    </a:p>
                  </a:txBody>
                  <a:tcPr marL="9525" marR="9525" marT="9525" marB="0" anchor="b"/>
                </a:tc>
                <a:extLst>
                  <a:ext uri="{0D108BD9-81ED-4DB2-BD59-A6C34878D82A}">
                    <a16:rowId xmlns:a16="http://schemas.microsoft.com/office/drawing/2014/main" xmlns="" val="4291067143"/>
                  </a:ext>
                </a:extLst>
              </a:tr>
              <a:tr h="416147">
                <a:tc>
                  <a:txBody>
                    <a:bodyPr/>
                    <a:lstStyle/>
                    <a:p>
                      <a:pPr algn="l" fontAlgn="b"/>
                      <a:r>
                        <a:rPr lang="es-CO" sz="1400" b="0" i="0" u="none" strike="noStrike" dirty="0">
                          <a:solidFill>
                            <a:srgbClr val="000000"/>
                          </a:solidFill>
                          <a:effectLst/>
                          <a:latin typeface="Calibri" panose="020F0502020204030204" pitchFamily="34" charset="0"/>
                        </a:rPr>
                        <a:t>Acceso carnal abusivo en persona protegida menor de 14 años</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0,01%</a:t>
                      </a:r>
                    </a:p>
                  </a:txBody>
                  <a:tcPr marL="9525" marR="9525" marT="9525" marB="0" anchor="b"/>
                </a:tc>
                <a:extLst>
                  <a:ext uri="{0D108BD9-81ED-4DB2-BD59-A6C34878D82A}">
                    <a16:rowId xmlns:a16="http://schemas.microsoft.com/office/drawing/2014/main" xmlns="" val="2557013110"/>
                  </a:ext>
                </a:extLst>
              </a:tr>
              <a:tr h="213821">
                <a:tc>
                  <a:txBody>
                    <a:bodyPr/>
                    <a:lstStyle/>
                    <a:p>
                      <a:pPr algn="l" fontAlgn="b"/>
                      <a:r>
                        <a:rPr lang="es-CO" sz="1400" b="0" i="0" u="none" strike="noStrike" dirty="0">
                          <a:solidFill>
                            <a:srgbClr val="000000"/>
                          </a:solidFill>
                          <a:effectLst/>
                          <a:latin typeface="Calibri" panose="020F0502020204030204" pitchFamily="34" charset="0"/>
                        </a:rPr>
                        <a:t>Acto sexual abusivo</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0,01%</a:t>
                      </a:r>
                    </a:p>
                  </a:txBody>
                  <a:tcPr marL="9525" marR="9525" marT="9525" marB="0" anchor="b"/>
                </a:tc>
                <a:extLst>
                  <a:ext uri="{0D108BD9-81ED-4DB2-BD59-A6C34878D82A}">
                    <a16:rowId xmlns:a16="http://schemas.microsoft.com/office/drawing/2014/main" xmlns="" val="2365437932"/>
                  </a:ext>
                </a:extLst>
              </a:tr>
              <a:tr h="213821">
                <a:tc>
                  <a:txBody>
                    <a:bodyPr/>
                    <a:lstStyle/>
                    <a:p>
                      <a:pPr algn="l" fontAlgn="b"/>
                      <a:r>
                        <a:rPr lang="es-CO" sz="1400" b="0" i="0" u="none" strike="noStrike" dirty="0">
                          <a:solidFill>
                            <a:srgbClr val="000000"/>
                          </a:solidFill>
                          <a:effectLst/>
                          <a:latin typeface="Calibri" panose="020F0502020204030204" pitchFamily="34" charset="0"/>
                        </a:rPr>
                        <a:t>Acceso carnal</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0,01%</a:t>
                      </a:r>
                    </a:p>
                  </a:txBody>
                  <a:tcPr marL="9525" marR="9525" marT="9525" marB="0" anchor="b"/>
                </a:tc>
                <a:extLst>
                  <a:ext uri="{0D108BD9-81ED-4DB2-BD59-A6C34878D82A}">
                    <a16:rowId xmlns:a16="http://schemas.microsoft.com/office/drawing/2014/main" xmlns="" val="1792061248"/>
                  </a:ext>
                </a:extLst>
              </a:tr>
              <a:tr h="213821">
                <a:tc>
                  <a:txBody>
                    <a:bodyPr/>
                    <a:lstStyle/>
                    <a:p>
                      <a:pPr algn="l" fontAlgn="b"/>
                      <a:r>
                        <a:rPr lang="es-CO" sz="1400" b="0" i="0" u="none" strike="noStrike" dirty="0">
                          <a:solidFill>
                            <a:srgbClr val="000000"/>
                          </a:solidFill>
                          <a:effectLst/>
                          <a:latin typeface="Calibri" panose="020F0502020204030204" pitchFamily="34" charset="0"/>
                        </a:rPr>
                        <a:t>Acceso carnal abusivo</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0,00%</a:t>
                      </a:r>
                    </a:p>
                  </a:txBody>
                  <a:tcPr marL="9525" marR="9525" marT="9525" marB="0" anchor="b"/>
                </a:tc>
                <a:extLst>
                  <a:ext uri="{0D108BD9-81ED-4DB2-BD59-A6C34878D82A}">
                    <a16:rowId xmlns:a16="http://schemas.microsoft.com/office/drawing/2014/main" xmlns="" val="3885992908"/>
                  </a:ext>
                </a:extLst>
              </a:tr>
              <a:tr h="213821">
                <a:tc>
                  <a:txBody>
                    <a:bodyPr/>
                    <a:lstStyle/>
                    <a:p>
                      <a:pPr algn="l" fontAlgn="b"/>
                      <a:r>
                        <a:rPr lang="es-CO" sz="1400" b="0" i="0" u="none" strike="noStrike" dirty="0">
                          <a:solidFill>
                            <a:srgbClr val="000000"/>
                          </a:solidFill>
                          <a:effectLst/>
                          <a:latin typeface="Calibri" panose="020F0502020204030204" pitchFamily="34" charset="0"/>
                        </a:rPr>
                        <a:t>Acceso carnal abusivo con menor </a:t>
                      </a:r>
                    </a:p>
                  </a:txBody>
                  <a:tcPr marL="9525" marR="9525" marT="9525" marB="0" anchor="b"/>
                </a:tc>
                <a:tc>
                  <a:txBody>
                    <a:bodyPr/>
                    <a:lstStyle/>
                    <a:p>
                      <a:pPr algn="r" fontAlgn="b"/>
                      <a:r>
                        <a:rPr lang="es-CO" sz="1400" b="0" i="0" u="none" strike="noStrike">
                          <a:solidFill>
                            <a:srgbClr val="000000"/>
                          </a:solidFill>
                          <a:effectLst/>
                          <a:latin typeface="Calibri" panose="020F0502020204030204" pitchFamily="34" charset="0"/>
                        </a:rPr>
                        <a:t>0,00%</a:t>
                      </a:r>
                    </a:p>
                  </a:txBody>
                  <a:tcPr marL="9525" marR="9525" marT="9525" marB="0" anchor="b"/>
                </a:tc>
                <a:extLst>
                  <a:ext uri="{0D108BD9-81ED-4DB2-BD59-A6C34878D82A}">
                    <a16:rowId xmlns:a16="http://schemas.microsoft.com/office/drawing/2014/main" xmlns="" val="1647932468"/>
                  </a:ext>
                </a:extLst>
              </a:tr>
              <a:tr h="213821">
                <a:tc>
                  <a:txBody>
                    <a:bodyPr/>
                    <a:lstStyle/>
                    <a:p>
                      <a:pPr algn="l" fontAlgn="b"/>
                      <a:r>
                        <a:rPr lang="es-CO" sz="1400" b="0" i="0" u="none" strike="noStrike" dirty="0">
                          <a:solidFill>
                            <a:srgbClr val="000000"/>
                          </a:solidFill>
                          <a:effectLst/>
                          <a:latin typeface="Calibri" panose="020F0502020204030204" pitchFamily="34" charset="0"/>
                        </a:rPr>
                        <a:t>Abuso sexual con menor de 14 años</a:t>
                      </a:r>
                    </a:p>
                  </a:txBody>
                  <a:tcPr marL="9525" marR="9525" marT="9525" marB="0" anchor="b"/>
                </a:tc>
                <a:tc>
                  <a:txBody>
                    <a:bodyPr/>
                    <a:lstStyle/>
                    <a:p>
                      <a:pPr algn="r" fontAlgn="b"/>
                      <a:r>
                        <a:rPr lang="es-CO" sz="1400" b="0" i="0" u="none" strike="noStrike" dirty="0">
                          <a:solidFill>
                            <a:srgbClr val="000000"/>
                          </a:solidFill>
                          <a:effectLst/>
                          <a:latin typeface="Calibri" panose="020F0502020204030204" pitchFamily="34" charset="0"/>
                        </a:rPr>
                        <a:t>0,00%</a:t>
                      </a:r>
                    </a:p>
                  </a:txBody>
                  <a:tcPr marL="9525" marR="9525" marT="9525" marB="0" anchor="b"/>
                </a:tc>
                <a:extLst>
                  <a:ext uri="{0D108BD9-81ED-4DB2-BD59-A6C34878D82A}">
                    <a16:rowId xmlns:a16="http://schemas.microsoft.com/office/drawing/2014/main" xmlns="" val="382113017"/>
                  </a:ext>
                </a:extLst>
              </a:tr>
              <a:tr h="213821">
                <a:tc>
                  <a:txBody>
                    <a:bodyPr/>
                    <a:lstStyle/>
                    <a:p>
                      <a:pPr algn="l" fontAlgn="b"/>
                      <a:r>
                        <a:rPr lang="es-CO" sz="1400" b="0" i="0" u="none" strike="noStrike" dirty="0">
                          <a:solidFill>
                            <a:srgbClr val="000000"/>
                          </a:solidFill>
                          <a:effectLst/>
                          <a:latin typeface="Calibri" panose="020F0502020204030204" pitchFamily="34" charset="0"/>
                        </a:rPr>
                        <a:t>Abuso sexual </a:t>
                      </a:r>
                    </a:p>
                  </a:txBody>
                  <a:tcPr marL="9525" marR="9525" marT="9525" marB="0" anchor="b"/>
                </a:tc>
                <a:tc>
                  <a:txBody>
                    <a:bodyPr/>
                    <a:lstStyle/>
                    <a:p>
                      <a:pPr algn="r" fontAlgn="b"/>
                      <a:r>
                        <a:rPr lang="es-CO" sz="1400" b="0" i="0" u="none" strike="noStrike" dirty="0">
                          <a:solidFill>
                            <a:srgbClr val="000000"/>
                          </a:solidFill>
                          <a:effectLst/>
                          <a:latin typeface="Calibri" panose="020F0502020204030204" pitchFamily="34" charset="0"/>
                        </a:rPr>
                        <a:t>0,00%</a:t>
                      </a:r>
                    </a:p>
                  </a:txBody>
                  <a:tcPr marL="9525" marR="9525" marT="9525" marB="0" anchor="b"/>
                </a:tc>
                <a:extLst>
                  <a:ext uri="{0D108BD9-81ED-4DB2-BD59-A6C34878D82A}">
                    <a16:rowId xmlns:a16="http://schemas.microsoft.com/office/drawing/2014/main" xmlns="" val="2514225251"/>
                  </a:ext>
                </a:extLst>
              </a:tr>
              <a:tr h="416147">
                <a:tc>
                  <a:txBody>
                    <a:bodyPr/>
                    <a:lstStyle/>
                    <a:p>
                      <a:pPr algn="l" fontAlgn="b"/>
                      <a:r>
                        <a:rPr lang="es-CO" sz="1400" b="1" i="0" u="none" strike="noStrike" dirty="0">
                          <a:solidFill>
                            <a:srgbClr val="000000"/>
                          </a:solidFill>
                          <a:effectLst/>
                          <a:latin typeface="Calibri" panose="020F0502020204030204" pitchFamily="34" charset="0"/>
                        </a:rPr>
                        <a:t>PORCENTAJE TOTAL SOBRE EL TOTAL DE DELITOS COMETIDOS</a:t>
                      </a:r>
                    </a:p>
                  </a:txBody>
                  <a:tcPr marL="9525" marR="9525" marT="9525" marB="0" anchor="b"/>
                </a:tc>
                <a:tc>
                  <a:txBody>
                    <a:bodyPr/>
                    <a:lstStyle/>
                    <a:p>
                      <a:pPr algn="r" fontAlgn="b"/>
                      <a:r>
                        <a:rPr lang="es-CO" sz="1400" b="1" i="0" u="none" strike="noStrike" dirty="0">
                          <a:solidFill>
                            <a:srgbClr val="000000"/>
                          </a:solidFill>
                          <a:effectLst/>
                          <a:latin typeface="Calibri" panose="020F0502020204030204" pitchFamily="34" charset="0"/>
                        </a:rPr>
                        <a:t>5,57%</a:t>
                      </a:r>
                    </a:p>
                  </a:txBody>
                  <a:tcPr marL="9525" marR="9525" marT="9525" marB="0" anchor="b"/>
                </a:tc>
                <a:extLst>
                  <a:ext uri="{0D108BD9-81ED-4DB2-BD59-A6C34878D82A}">
                    <a16:rowId xmlns:a16="http://schemas.microsoft.com/office/drawing/2014/main" xmlns="" val="1394121591"/>
                  </a:ext>
                </a:extLst>
              </a:tr>
            </a:tbl>
          </a:graphicData>
        </a:graphic>
      </p:graphicFrame>
      <p:sp>
        <p:nvSpPr>
          <p:cNvPr id="13" name="CuadroTexto 12"/>
          <p:cNvSpPr txBox="1"/>
          <p:nvPr/>
        </p:nvSpPr>
        <p:spPr>
          <a:xfrm>
            <a:off x="318654" y="6461231"/>
            <a:ext cx="8298873" cy="677108"/>
          </a:xfrm>
          <a:prstGeom prst="rect">
            <a:avLst/>
          </a:prstGeom>
          <a:noFill/>
        </p:spPr>
        <p:txBody>
          <a:bodyPr wrap="square" rtlCol="0">
            <a:spAutoFit/>
          </a:bodyPr>
          <a:lstStyle/>
          <a:p>
            <a:r>
              <a:rPr lang="es-CO" sz="1200" dirty="0" smtClean="0"/>
              <a:t>Tabla de creación </a:t>
            </a:r>
            <a:r>
              <a:rPr lang="es-CO" sz="1200" dirty="0"/>
              <a:t>propia con base </a:t>
            </a:r>
            <a:r>
              <a:rPr lang="es-CO" sz="1200" dirty="0" smtClean="0"/>
              <a:t>en informaci</a:t>
            </a:r>
            <a:r>
              <a:rPr lang="es-CO" sz="1200" dirty="0" smtClean="0"/>
              <a:t>ón</a:t>
            </a:r>
            <a:r>
              <a:rPr lang="es-CO" sz="1200" dirty="0" smtClean="0"/>
              <a:t>: </a:t>
            </a:r>
            <a:r>
              <a:rPr lang="es-CO" sz="1200" dirty="0"/>
              <a:t>Instituto Colombiano de Bienestar familiar (2020), Tablero SRPA. Recuperado de: https://www.icbf.gov.co/bienestar/observatorio-bienestar-ninez/tablero-srpa</a:t>
            </a:r>
          </a:p>
          <a:p>
            <a:r>
              <a:rPr lang="es-CO" sz="1400" dirty="0" smtClean="0"/>
              <a:t> </a:t>
            </a:r>
            <a:endParaRPr lang="es-CO" sz="1400" dirty="0"/>
          </a:p>
        </p:txBody>
      </p:sp>
    </p:spTree>
    <p:extLst>
      <p:ext uri="{BB962C8B-B14F-4D97-AF65-F5344CB8AC3E}">
        <p14:creationId xmlns:p14="http://schemas.microsoft.com/office/powerpoint/2010/main" val="34910165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buNone/>
            </a:pPr>
            <a:r>
              <a:rPr lang="es-CO" b="1" dirty="0" smtClean="0"/>
              <a:t>“Artículo 140: Finalidad del sistema de responsabilidad penal </a:t>
            </a:r>
            <a:r>
              <a:rPr lang="es-CO" b="1" smtClean="0"/>
              <a:t>para adolescentes.  </a:t>
            </a:r>
            <a:endParaRPr lang="es-CO" b="1" dirty="0" smtClean="0"/>
          </a:p>
          <a:p>
            <a:pPr marL="0" indent="0" algn="just">
              <a:buNone/>
            </a:pPr>
            <a:r>
              <a:rPr lang="es-CO" dirty="0" smtClean="0"/>
              <a:t>En </a:t>
            </a:r>
            <a:r>
              <a:rPr lang="es-CO" dirty="0"/>
              <a:t>materia de responsabilidad penal para adolescentes tanto el proceso como las medidas que se tomen son de carácter pedagógico, específico y diferenciado respecto del sistema de adultos, conforme a la protección integral. El proceso deberá garantizar la justicia restaurativa, la verdad y la reparación del </a:t>
            </a:r>
            <a:r>
              <a:rPr lang="es-CO" dirty="0" smtClean="0"/>
              <a:t>daño”. </a:t>
            </a:r>
          </a:p>
        </p:txBody>
      </p:sp>
      <p:sp>
        <p:nvSpPr>
          <p:cNvPr id="4" name="Título 1"/>
          <p:cNvSpPr txBox="1">
            <a:spLocks/>
          </p:cNvSpPr>
          <p:nvPr/>
        </p:nvSpPr>
        <p:spPr>
          <a:xfrm>
            <a:off x="914400" y="746124"/>
            <a:ext cx="7313613" cy="6254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600" kern="1200">
                <a:solidFill>
                  <a:schemeClr val="tx1"/>
                </a:solidFill>
                <a:latin typeface="+mj-lt"/>
                <a:ea typeface="+mj-ea"/>
                <a:cs typeface="+mj-cs"/>
              </a:defRPr>
            </a:lvl1pPr>
          </a:lstStyle>
          <a:p>
            <a:r>
              <a:rPr lang="es-ES_tradnl" sz="4000" b="1" dirty="0" smtClean="0"/>
              <a:t>Código de la Infancia y la Adolescencia</a:t>
            </a:r>
            <a:r>
              <a:rPr lang="es-ES_tradnl" b="1" dirty="0" smtClean="0"/>
              <a:t/>
            </a:r>
            <a:br>
              <a:rPr lang="es-ES_tradnl" b="1" dirty="0" smtClean="0"/>
            </a:br>
            <a:endParaRPr lang="es-ES" dirty="0"/>
          </a:p>
        </p:txBody>
      </p:sp>
    </p:spTree>
    <p:extLst>
      <p:ext uri="{BB962C8B-B14F-4D97-AF65-F5344CB8AC3E}">
        <p14:creationId xmlns:p14="http://schemas.microsoft.com/office/powerpoint/2010/main" val="3646812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1735138"/>
            <a:ext cx="7313613" cy="4818062"/>
          </a:xfrm>
        </p:spPr>
        <p:txBody>
          <a:bodyPr>
            <a:normAutofit fontScale="70000" lnSpcReduction="20000"/>
          </a:bodyPr>
          <a:lstStyle/>
          <a:p>
            <a:pPr marL="0" indent="0">
              <a:buNone/>
            </a:pPr>
            <a:r>
              <a:rPr lang="es-CO" sz="2900" dirty="0"/>
              <a:t>“</a:t>
            </a:r>
            <a:r>
              <a:rPr lang="es-CO" sz="2900" b="1" dirty="0"/>
              <a:t>Artículo </a:t>
            </a:r>
            <a:r>
              <a:rPr lang="es-CO" sz="2900" b="1" dirty="0" smtClean="0"/>
              <a:t>177:  Sanciones</a:t>
            </a:r>
          </a:p>
          <a:p>
            <a:pPr marL="0" indent="0">
              <a:buNone/>
            </a:pPr>
            <a:r>
              <a:rPr lang="es-CO" sz="2900" dirty="0" smtClean="0"/>
              <a:t>Son </a:t>
            </a:r>
            <a:r>
              <a:rPr lang="es-CO" sz="2900" dirty="0"/>
              <a:t>sanciones aplicables a los adolescentes a quienes se les haya declarado su responsabilidad penal</a:t>
            </a:r>
            <a:r>
              <a:rPr lang="es-CO" sz="2900" dirty="0" smtClean="0"/>
              <a:t>:</a:t>
            </a:r>
          </a:p>
          <a:p>
            <a:pPr marL="0" indent="0">
              <a:lnSpc>
                <a:spcPct val="120000"/>
              </a:lnSpc>
              <a:spcBef>
                <a:spcPts val="0"/>
              </a:spcBef>
              <a:buNone/>
            </a:pPr>
            <a:endParaRPr lang="es-CO" sz="2900" dirty="0"/>
          </a:p>
          <a:p>
            <a:pPr lvl="0">
              <a:lnSpc>
                <a:spcPct val="120000"/>
              </a:lnSpc>
              <a:spcBef>
                <a:spcPts val="0"/>
              </a:spcBef>
              <a:buFont typeface="Arial" panose="020B0604020202020204" pitchFamily="34" charset="0"/>
              <a:buChar char="•"/>
            </a:pPr>
            <a:r>
              <a:rPr lang="es-CO" sz="2900" dirty="0"/>
              <a:t>La amonestación.</a:t>
            </a:r>
          </a:p>
          <a:p>
            <a:pPr lvl="0">
              <a:lnSpc>
                <a:spcPct val="120000"/>
              </a:lnSpc>
              <a:spcBef>
                <a:spcPts val="0"/>
              </a:spcBef>
              <a:buFont typeface="Arial" panose="020B0604020202020204" pitchFamily="34" charset="0"/>
              <a:buChar char="•"/>
            </a:pPr>
            <a:r>
              <a:rPr lang="es-CO" sz="2900" dirty="0"/>
              <a:t>Imposición de reglas de conducta.</a:t>
            </a:r>
          </a:p>
          <a:p>
            <a:pPr lvl="0">
              <a:lnSpc>
                <a:spcPct val="120000"/>
              </a:lnSpc>
              <a:spcBef>
                <a:spcPts val="0"/>
              </a:spcBef>
              <a:buFont typeface="Arial" panose="020B0604020202020204" pitchFamily="34" charset="0"/>
              <a:buChar char="•"/>
            </a:pPr>
            <a:r>
              <a:rPr lang="es-CO" sz="2900" dirty="0"/>
              <a:t>La prestación de servicios a la comunidad.</a:t>
            </a:r>
          </a:p>
          <a:p>
            <a:pPr lvl="0">
              <a:lnSpc>
                <a:spcPct val="120000"/>
              </a:lnSpc>
              <a:spcBef>
                <a:spcPts val="0"/>
              </a:spcBef>
              <a:buFont typeface="Arial" panose="020B0604020202020204" pitchFamily="34" charset="0"/>
              <a:buChar char="•"/>
            </a:pPr>
            <a:r>
              <a:rPr lang="es-CO" sz="2900" dirty="0"/>
              <a:t>La libertad asistida.</a:t>
            </a:r>
          </a:p>
          <a:p>
            <a:pPr lvl="0">
              <a:lnSpc>
                <a:spcPct val="120000"/>
              </a:lnSpc>
              <a:spcBef>
                <a:spcPts val="0"/>
              </a:spcBef>
              <a:buFont typeface="Arial" panose="020B0604020202020204" pitchFamily="34" charset="0"/>
              <a:buChar char="•"/>
            </a:pPr>
            <a:r>
              <a:rPr lang="es-CO" sz="2900" dirty="0"/>
              <a:t>La internación en medio </a:t>
            </a:r>
            <a:r>
              <a:rPr lang="es-CO" sz="2900" dirty="0" err="1"/>
              <a:t>semicerrado</a:t>
            </a:r>
            <a:r>
              <a:rPr lang="es-CO" sz="2900" dirty="0"/>
              <a:t>.</a:t>
            </a:r>
          </a:p>
          <a:p>
            <a:pPr lvl="0">
              <a:lnSpc>
                <a:spcPct val="120000"/>
              </a:lnSpc>
              <a:spcBef>
                <a:spcPts val="0"/>
              </a:spcBef>
              <a:buFont typeface="Arial" panose="020B0604020202020204" pitchFamily="34" charset="0"/>
              <a:buChar char="•"/>
            </a:pPr>
            <a:r>
              <a:rPr lang="es-CO" sz="2900" dirty="0"/>
              <a:t>La privación de libertad en centro de atención especializado.</a:t>
            </a:r>
          </a:p>
          <a:p>
            <a:pPr marL="0" indent="0">
              <a:lnSpc>
                <a:spcPct val="120000"/>
              </a:lnSpc>
              <a:spcBef>
                <a:spcPts val="0"/>
              </a:spcBef>
              <a:buNone/>
            </a:pPr>
            <a:endParaRPr lang="es-CO" sz="2900" dirty="0" smtClean="0"/>
          </a:p>
          <a:p>
            <a:pPr marL="0" indent="0">
              <a:lnSpc>
                <a:spcPct val="120000"/>
              </a:lnSpc>
              <a:spcBef>
                <a:spcPts val="0"/>
              </a:spcBef>
              <a:buNone/>
            </a:pPr>
            <a:r>
              <a:rPr lang="es-CO" sz="2900" dirty="0" smtClean="0"/>
              <a:t>Las </a:t>
            </a:r>
            <a:r>
              <a:rPr lang="es-CO" sz="2900" dirty="0"/>
              <a:t>sanciones previstas en el presente artículo se cumplirán en programas o centros de atención especializados los que deberán acogerse a los lineamientos técnicos que para cada sanción defina el Instituto Colombiano de Bienestar Familiar</a:t>
            </a:r>
            <a:r>
              <a:rPr lang="es-CO" sz="2900" dirty="0" smtClean="0"/>
              <a:t>.”</a:t>
            </a:r>
            <a:endParaRPr lang="es-CO" sz="1300" dirty="0" smtClean="0"/>
          </a:p>
        </p:txBody>
      </p:sp>
      <p:sp>
        <p:nvSpPr>
          <p:cNvPr id="4" name="Título 1"/>
          <p:cNvSpPr txBox="1">
            <a:spLocks/>
          </p:cNvSpPr>
          <p:nvPr/>
        </p:nvSpPr>
        <p:spPr>
          <a:xfrm>
            <a:off x="914400" y="746124"/>
            <a:ext cx="7313613" cy="6254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600" kern="1200">
                <a:solidFill>
                  <a:schemeClr val="tx1"/>
                </a:solidFill>
                <a:latin typeface="+mj-lt"/>
                <a:ea typeface="+mj-ea"/>
                <a:cs typeface="+mj-cs"/>
              </a:defRPr>
            </a:lvl1pPr>
          </a:lstStyle>
          <a:p>
            <a:r>
              <a:rPr lang="es-ES_tradnl" sz="4000" b="1" dirty="0" smtClean="0"/>
              <a:t>Código de la Infancia y la Adolescencia</a:t>
            </a:r>
            <a:r>
              <a:rPr lang="es-ES_tradnl" b="1" dirty="0" smtClean="0"/>
              <a:t/>
            </a:r>
            <a:br>
              <a:rPr lang="es-ES_tradnl" b="1" dirty="0" smtClean="0"/>
            </a:br>
            <a:endParaRPr lang="es-ES" dirty="0"/>
          </a:p>
        </p:txBody>
      </p:sp>
    </p:spTree>
    <p:extLst>
      <p:ext uri="{BB962C8B-B14F-4D97-AF65-F5344CB8AC3E}">
        <p14:creationId xmlns:p14="http://schemas.microsoft.com/office/powerpoint/2010/main" val="29146336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746124"/>
            <a:ext cx="7313613" cy="625475"/>
          </a:xfrm>
        </p:spPr>
        <p:txBody>
          <a:bodyPr/>
          <a:lstStyle/>
          <a:p>
            <a:r>
              <a:rPr lang="es-ES_tradnl" sz="4000" b="1" dirty="0"/>
              <a:t>Código de la Infancia y la Adolescencia</a:t>
            </a:r>
            <a:r>
              <a:rPr lang="es-ES_tradnl" b="1" dirty="0"/>
              <a:t/>
            </a:r>
            <a:br>
              <a:rPr lang="es-ES_tradnl" b="1" dirty="0"/>
            </a:br>
            <a:endParaRPr lang="es-ES" dirty="0"/>
          </a:p>
        </p:txBody>
      </p:sp>
      <p:sp>
        <p:nvSpPr>
          <p:cNvPr id="3" name="Marcador de contenido 2"/>
          <p:cNvSpPr>
            <a:spLocks noGrp="1"/>
          </p:cNvSpPr>
          <p:nvPr>
            <p:ph idx="1"/>
          </p:nvPr>
        </p:nvSpPr>
        <p:spPr>
          <a:xfrm>
            <a:off x="914400" y="1735137"/>
            <a:ext cx="7313613" cy="4882231"/>
          </a:xfrm>
        </p:spPr>
        <p:txBody>
          <a:bodyPr>
            <a:normAutofit lnSpcReduction="10000"/>
          </a:bodyPr>
          <a:lstStyle/>
          <a:p>
            <a:pPr marL="0" indent="0" fontAlgn="base">
              <a:spcBef>
                <a:spcPts val="0"/>
              </a:spcBef>
              <a:buNone/>
            </a:pPr>
            <a:r>
              <a:rPr lang="es-ES_tradnl" sz="1900" b="1" dirty="0" smtClean="0"/>
              <a:t>“Artículo </a:t>
            </a:r>
            <a:r>
              <a:rPr lang="es-ES_tradnl" sz="1900" b="1" dirty="0"/>
              <a:t>179. Criterios para la definición de las </a:t>
            </a:r>
            <a:r>
              <a:rPr lang="es-ES_tradnl" sz="1900" b="1" dirty="0" smtClean="0"/>
              <a:t>sanciones</a:t>
            </a:r>
          </a:p>
          <a:p>
            <a:pPr marL="0" indent="0" fontAlgn="base">
              <a:spcBef>
                <a:spcPts val="0"/>
              </a:spcBef>
              <a:buNone/>
            </a:pPr>
            <a:endParaRPr lang="es-ES_tradnl" sz="1900" dirty="0"/>
          </a:p>
          <a:p>
            <a:pPr marL="0" indent="0" fontAlgn="base">
              <a:spcBef>
                <a:spcPts val="0"/>
              </a:spcBef>
              <a:buNone/>
            </a:pPr>
            <a:r>
              <a:rPr lang="es-ES_tradnl" sz="2200" dirty="0" smtClean="0"/>
              <a:t>Para </a:t>
            </a:r>
            <a:r>
              <a:rPr lang="es-ES_tradnl" sz="2200" dirty="0"/>
              <a:t>definir las sanciones aplicables se deberá tener en </a:t>
            </a:r>
            <a:r>
              <a:rPr lang="es-ES_tradnl" sz="2200" dirty="0" smtClean="0"/>
              <a:t>cuenta:</a:t>
            </a:r>
          </a:p>
          <a:p>
            <a:pPr marL="0" indent="0" fontAlgn="base">
              <a:spcBef>
                <a:spcPts val="0"/>
              </a:spcBef>
              <a:buNone/>
            </a:pPr>
            <a:endParaRPr lang="es-ES_tradnl" sz="2200" dirty="0" smtClean="0"/>
          </a:p>
          <a:p>
            <a:pPr marL="457200" indent="-457200" fontAlgn="base">
              <a:spcBef>
                <a:spcPts val="0"/>
              </a:spcBef>
              <a:buFont typeface="+mj-lt"/>
              <a:buAutoNum type="arabicPeriod"/>
            </a:pPr>
            <a:r>
              <a:rPr lang="es-ES_tradnl" sz="2200" dirty="0" smtClean="0"/>
              <a:t>La </a:t>
            </a:r>
            <a:r>
              <a:rPr lang="es-ES_tradnl" sz="2200" dirty="0"/>
              <a:t>naturaleza y gravedad de los </a:t>
            </a:r>
            <a:r>
              <a:rPr lang="es-ES_tradnl" sz="2200" dirty="0" smtClean="0"/>
              <a:t>hechos.</a:t>
            </a:r>
            <a:endParaRPr lang="es-ES_tradnl" sz="2200" dirty="0"/>
          </a:p>
          <a:p>
            <a:pPr marL="457200" indent="-457200" fontAlgn="base">
              <a:spcBef>
                <a:spcPts val="0"/>
              </a:spcBef>
              <a:buFont typeface="+mj-lt"/>
              <a:buAutoNum type="arabicPeriod"/>
            </a:pPr>
            <a:r>
              <a:rPr lang="es-ES_tradnl" sz="2200" dirty="0" smtClean="0"/>
              <a:t>La </a:t>
            </a:r>
            <a:r>
              <a:rPr lang="es-ES_tradnl" sz="2200" dirty="0"/>
              <a:t>proporcionalidad e idoneidad de la sanción atendidas las circunstancias y gravedad de </a:t>
            </a:r>
            <a:r>
              <a:rPr lang="es-ES_tradnl" sz="2200" dirty="0" smtClean="0"/>
              <a:t>los hechos</a:t>
            </a:r>
            <a:r>
              <a:rPr lang="es-ES_tradnl" sz="2200" dirty="0"/>
              <a:t>; las circunstancias y necesidades del adolescente y las necesidades de la </a:t>
            </a:r>
            <a:r>
              <a:rPr lang="es-ES_tradnl" sz="2200" dirty="0" smtClean="0"/>
              <a:t>sociedad.</a:t>
            </a:r>
            <a:endParaRPr lang="es-ES_tradnl" sz="2200" dirty="0"/>
          </a:p>
          <a:p>
            <a:pPr marL="457200" indent="-457200" fontAlgn="base">
              <a:spcBef>
                <a:spcPts val="0"/>
              </a:spcBef>
              <a:buFont typeface="+mj-lt"/>
              <a:buAutoNum type="arabicPeriod"/>
            </a:pPr>
            <a:r>
              <a:rPr lang="es-ES_tradnl" sz="2200" dirty="0" smtClean="0"/>
              <a:t>La </a:t>
            </a:r>
            <a:r>
              <a:rPr lang="es-ES_tradnl" sz="2200" dirty="0"/>
              <a:t>edad del </a:t>
            </a:r>
            <a:r>
              <a:rPr lang="es-ES_tradnl" sz="2200" dirty="0" smtClean="0"/>
              <a:t>adolescente.</a:t>
            </a:r>
            <a:endParaRPr lang="es-ES_tradnl" sz="2200" dirty="0"/>
          </a:p>
          <a:p>
            <a:pPr marL="457200" indent="-457200" fontAlgn="base">
              <a:spcBef>
                <a:spcPts val="0"/>
              </a:spcBef>
              <a:buFont typeface="+mj-lt"/>
              <a:buAutoNum type="arabicPeriod"/>
            </a:pPr>
            <a:r>
              <a:rPr lang="es-ES_tradnl" sz="2200" dirty="0" smtClean="0"/>
              <a:t>La </a:t>
            </a:r>
            <a:r>
              <a:rPr lang="es-ES_tradnl" sz="2200" dirty="0"/>
              <a:t>aceptación de cargos por el </a:t>
            </a:r>
            <a:r>
              <a:rPr lang="es-ES_tradnl" sz="2200" dirty="0" smtClean="0"/>
              <a:t>adolescente.</a:t>
            </a:r>
            <a:endParaRPr lang="es-ES_tradnl" sz="2200" dirty="0"/>
          </a:p>
          <a:p>
            <a:pPr marL="457200" indent="-457200" fontAlgn="base">
              <a:spcBef>
                <a:spcPts val="0"/>
              </a:spcBef>
              <a:buFont typeface="+mj-lt"/>
              <a:buAutoNum type="arabicPeriod"/>
            </a:pPr>
            <a:r>
              <a:rPr lang="es-ES_tradnl" sz="2200" dirty="0" smtClean="0"/>
              <a:t>El </a:t>
            </a:r>
            <a:r>
              <a:rPr lang="es-ES_tradnl" sz="2200" dirty="0"/>
              <a:t>incumplimiento de los compromisos adquiridos con el </a:t>
            </a:r>
            <a:r>
              <a:rPr lang="es-ES_tradnl" sz="2200" dirty="0" smtClean="0"/>
              <a:t>Juez.</a:t>
            </a:r>
          </a:p>
          <a:p>
            <a:pPr marL="457200" indent="-457200" fontAlgn="base">
              <a:spcBef>
                <a:spcPts val="0"/>
              </a:spcBef>
              <a:buFont typeface="+mj-lt"/>
              <a:buAutoNum type="arabicPeriod"/>
            </a:pPr>
            <a:r>
              <a:rPr lang="es-ES_tradnl" sz="2200" dirty="0" smtClean="0"/>
              <a:t>El </a:t>
            </a:r>
            <a:r>
              <a:rPr lang="es-ES_tradnl" sz="2200" dirty="0"/>
              <a:t>incumplimiento de las sanciones</a:t>
            </a:r>
            <a:r>
              <a:rPr lang="es-ES_tradnl" sz="2200" dirty="0" smtClean="0"/>
              <a:t>.”</a:t>
            </a:r>
            <a:r>
              <a:rPr lang="es-ES_tradnl" sz="2200" dirty="0"/>
              <a:t/>
            </a:r>
            <a:br>
              <a:rPr lang="es-ES_tradnl" sz="2200" dirty="0"/>
            </a:br>
            <a:r>
              <a:rPr lang="es-ES_tradnl" dirty="0"/>
              <a:t/>
            </a:r>
            <a:br>
              <a:rPr lang="es-ES_tradnl" dirty="0"/>
            </a:br>
            <a:endParaRPr lang="es-ES" dirty="0"/>
          </a:p>
        </p:txBody>
      </p:sp>
    </p:spTree>
    <p:extLst>
      <p:ext uri="{BB962C8B-B14F-4D97-AF65-F5344CB8AC3E}">
        <p14:creationId xmlns:p14="http://schemas.microsoft.com/office/powerpoint/2010/main" val="2761370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904874"/>
            <a:ext cx="7313613" cy="466725"/>
          </a:xfrm>
        </p:spPr>
        <p:txBody>
          <a:bodyPr/>
          <a:lstStyle/>
          <a:p>
            <a:r>
              <a:rPr lang="es-ES_tradnl" sz="4000" b="1" dirty="0"/>
              <a:t>Artículo 179. Criterios para la definición de las sanciones</a:t>
            </a:r>
            <a:r>
              <a:rPr lang="es-ES_tradnl" sz="4800" dirty="0"/>
              <a:t/>
            </a:r>
            <a:br>
              <a:rPr lang="es-ES_tradnl" sz="4800" dirty="0"/>
            </a:br>
            <a:endParaRPr lang="es-ES" dirty="0"/>
          </a:p>
        </p:txBody>
      </p:sp>
      <p:sp>
        <p:nvSpPr>
          <p:cNvPr id="3" name="Marcador de contenido 2"/>
          <p:cNvSpPr>
            <a:spLocks noGrp="1"/>
          </p:cNvSpPr>
          <p:nvPr>
            <p:ph idx="1"/>
          </p:nvPr>
        </p:nvSpPr>
        <p:spPr/>
        <p:txBody>
          <a:bodyPr>
            <a:normAutofit fontScale="92500" lnSpcReduction="10000"/>
          </a:bodyPr>
          <a:lstStyle/>
          <a:p>
            <a:pPr marL="0" indent="0">
              <a:buNone/>
            </a:pPr>
            <a:r>
              <a:rPr lang="es-ES_tradnl" dirty="0" smtClean="0"/>
              <a:t>“PARÁGRAFO </a:t>
            </a:r>
            <a:r>
              <a:rPr lang="es-ES_tradnl" dirty="0"/>
              <a:t>1o. Al computar la privación de la libertad en centro de atención especializada, la autoridad judicial deberá descontar el período de internamiento preventivo al que haya sido sometido el adolescente.</a:t>
            </a:r>
            <a:br>
              <a:rPr lang="es-ES_tradnl" dirty="0"/>
            </a:br>
            <a:r>
              <a:rPr lang="es-ES_tradnl" dirty="0"/>
              <a:t/>
            </a:r>
            <a:br>
              <a:rPr lang="es-ES_tradnl" dirty="0"/>
            </a:br>
            <a:r>
              <a:rPr lang="es-ES_tradnl" dirty="0"/>
              <a:t>PARÁGRAFO 2o. Los adolescentes entre 14 y 18 años que incumplan cualquiera de las sanciones previstas en este Código, terminarán el tiempo de sanción en internamiento.</a:t>
            </a:r>
            <a:br>
              <a:rPr lang="es-ES_tradnl" dirty="0"/>
            </a:br>
            <a:r>
              <a:rPr lang="es-ES_tradnl" dirty="0"/>
              <a:t/>
            </a:r>
            <a:br>
              <a:rPr lang="es-ES_tradnl" dirty="0"/>
            </a:br>
            <a:r>
              <a:rPr lang="es-ES_tradnl" dirty="0"/>
              <a:t>El incumplimiento por parte del adolescente del compromiso de no volver a infringir la ley penal, ocasionará la imposición de la sanción de privación de libertad por parte del juez</a:t>
            </a:r>
            <a:r>
              <a:rPr lang="es-ES_tradnl" dirty="0" smtClean="0"/>
              <a:t>.” </a:t>
            </a:r>
            <a:endParaRPr lang="es-ES" dirty="0"/>
          </a:p>
        </p:txBody>
      </p:sp>
    </p:spTree>
    <p:extLst>
      <p:ext uri="{BB962C8B-B14F-4D97-AF65-F5344CB8AC3E}">
        <p14:creationId xmlns:p14="http://schemas.microsoft.com/office/powerpoint/2010/main" val="291070290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intero">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majorFont>
      <a:minorFont>
        <a:latin typeface="Goudy Old Style"/>
        <a:ea typeface=""/>
        <a:cs typeface=""/>
        <a:font script="Jpan" typeface="ＭＳ 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Tintero.thmx</Template>
  <TotalTime>1551</TotalTime>
  <Words>2342</Words>
  <Application>Microsoft Macintosh PowerPoint</Application>
  <PresentationFormat>Presentación en pantalla (4:3)</PresentationFormat>
  <Paragraphs>147</Paragraphs>
  <Slides>24</Slides>
  <Notes>1</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Tintero</vt:lpstr>
      <vt:lpstr>DELITOS MÁS COMUNES DEL SRPA Y APLICACIÓN DE CRITERIOS PARA DEFINICIÓN DE SANCIONES</vt:lpstr>
      <vt:lpstr>SISTEMA DE RESPONSABILIDAD PENAL PARA ADOLESCENTES </vt:lpstr>
      <vt:lpstr>ADOLESCENTES QUE HAN INGRESADO AL SRPA SEGÚN EL DELITO COMETIDO (2005-2015)</vt:lpstr>
      <vt:lpstr>JÓVENES RECLUIDOS SEGÚN EL DELITO COMETIDO (2005-2015)</vt:lpstr>
      <vt:lpstr>SISTEMA DE RESPONSABILIDAD PENAL PARA ADOLESCENTES   DELITOS CONTRA LA LIBERTAD, INTEGRIDAD Y FORMACIÓN SEXUALES   2006-2018 </vt:lpstr>
      <vt:lpstr>Presentación de PowerPoint</vt:lpstr>
      <vt:lpstr>Presentación de PowerPoint</vt:lpstr>
      <vt:lpstr>Código de la Infancia y la Adolescencia </vt:lpstr>
      <vt:lpstr>Artículo 179. Criterios para la definición de las sanciones </vt:lpstr>
      <vt:lpstr>SP 2159– 2018 del 13 de junio 2018 C.S.J. S.C.P </vt:lpstr>
      <vt:lpstr>SP 2159– 2018 del 13 de junio 2018 C.S.J. S.C.P</vt:lpstr>
      <vt:lpstr>SP 2159– 2018 del 13 de junio 2018 C.S.J. S.C.P</vt:lpstr>
      <vt:lpstr>SP 2159– 2018 del 13 de junio 2018 C.S.J. S.C.P</vt:lpstr>
      <vt:lpstr>SP 2159– 2018 del 13 de junio 2018 C.S.J. S.C.P</vt:lpstr>
      <vt:lpstr>SP 2159– 2018 del 13 de junio 2018 C.S.J. S.C.P</vt:lpstr>
      <vt:lpstr>SP 2159– 2018 del 13 de junio 2018 C.S.J. S.C.P</vt:lpstr>
      <vt:lpstr>SP 2159– 2018 del 13 de junio 2018 C.S.J. S.C.P</vt:lpstr>
      <vt:lpstr>SP 2159– 2018 del 13 de junio 2018 C.S.J. S.C.P</vt:lpstr>
      <vt:lpstr>SP 2159– 2018 del 13 de junio 2018 C.S.J. S.C.P</vt:lpstr>
      <vt:lpstr>SENTENCIA T- 142 DE 2019 CORTE CONSTITUCIONAL PRINCIPIO DE OPORTUNIDAD EN SRPA </vt:lpstr>
      <vt:lpstr>SENTENCIA T- 142 DE 2019 CORTE CONSTITUCIONAL PRINCIPIO DE OPORTUNIDAD EN SRPA </vt:lpstr>
      <vt:lpstr>SENTENCIA T- 142 DE 2019 CORTE CONSTITUCIONAL PRINCIPIO DE OPORTUNIDAD EN SRPA </vt:lpstr>
      <vt:lpstr>SENTENCIA T- 142 DE 2019 CORTE CONSTITUCIONAL PRINCIPIO DE OPORTUNIDAD EN SRPA </vt:lpstr>
      <vt:lpstr>SENTENCIA T- 142 DE 2019 CORTE CONSTITUCIONAL PRINCIPIO DE OPORTUNIDAD EN SRPA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Delitos más comunes del SRPA y aplicación de criterios para definición de sanciones</dc:title>
  <dc:creator>Julio Cesar</dc:creator>
  <cp:lastModifiedBy>Julio Cesar</cp:lastModifiedBy>
  <cp:revision>45</cp:revision>
  <dcterms:created xsi:type="dcterms:W3CDTF">2020-09-10T17:15:53Z</dcterms:created>
  <dcterms:modified xsi:type="dcterms:W3CDTF">2020-09-14T17:07:53Z</dcterms:modified>
</cp:coreProperties>
</file>