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42"/>
  </p:handoutMasterIdLst>
  <p:sldIdLst>
    <p:sldId id="256" r:id="rId2"/>
    <p:sldId id="257" r:id="rId3"/>
    <p:sldId id="258" r:id="rId4"/>
    <p:sldId id="259" r:id="rId5"/>
    <p:sldId id="260" r:id="rId6"/>
    <p:sldId id="261" r:id="rId7"/>
    <p:sldId id="268" r:id="rId8"/>
    <p:sldId id="269" r:id="rId9"/>
    <p:sldId id="270" r:id="rId10"/>
    <p:sldId id="274" r:id="rId11"/>
    <p:sldId id="275" r:id="rId12"/>
    <p:sldId id="299" r:id="rId13"/>
    <p:sldId id="300" r:id="rId14"/>
    <p:sldId id="276" r:id="rId15"/>
    <p:sldId id="277" r:id="rId16"/>
    <p:sldId id="278" r:id="rId17"/>
    <p:sldId id="279" r:id="rId18"/>
    <p:sldId id="280" r:id="rId19"/>
    <p:sldId id="272" r:id="rId20"/>
    <p:sldId id="281" r:id="rId21"/>
    <p:sldId id="282" r:id="rId22"/>
    <p:sldId id="284" r:id="rId23"/>
    <p:sldId id="283" r:id="rId24"/>
    <p:sldId id="285" r:id="rId25"/>
    <p:sldId id="286" r:id="rId26"/>
    <p:sldId id="287" r:id="rId27"/>
    <p:sldId id="288" r:id="rId28"/>
    <p:sldId id="289" r:id="rId29"/>
    <p:sldId id="290" r:id="rId30"/>
    <p:sldId id="273" r:id="rId31"/>
    <p:sldId id="291" r:id="rId32"/>
    <p:sldId id="292" r:id="rId33"/>
    <p:sldId id="293" r:id="rId34"/>
    <p:sldId id="294" r:id="rId35"/>
    <p:sldId id="296" r:id="rId36"/>
    <p:sldId id="297" r:id="rId37"/>
    <p:sldId id="265" r:id="rId38"/>
    <p:sldId id="266" r:id="rId39"/>
    <p:sldId id="267" r:id="rId40"/>
    <p:sldId id="263" r:id="rId41"/>
  </p:sldIdLst>
  <p:sldSz cx="9144000" cy="6858000" type="letter"/>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fredo Marin Fajardo" initials="AMF" lastIdx="0" clrIdx="0">
    <p:extLst>
      <p:ext uri="{19B8F6BF-5375-455C-9EA6-DF929625EA0E}">
        <p15:presenceInfo xmlns:p15="http://schemas.microsoft.com/office/powerpoint/2012/main" userId="S-1-5-21-3369033557-690609610-2765771833-1306" providerId="AD"/>
      </p:ext>
    </p:extLst>
  </p:cmAuthor>
  <p:cmAuthor id="2" name="Wilson Arley" initials="WA" lastIdx="5" clrIdx="1">
    <p:extLst>
      <p:ext uri="{19B8F6BF-5375-455C-9EA6-DF929625EA0E}">
        <p15:presenceInfo xmlns:p15="http://schemas.microsoft.com/office/powerpoint/2012/main" userId="S-1-5-21-3369033557-690609610-2765771833-53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FF7"/>
    <a:srgbClr val="1F4E79"/>
    <a:srgbClr val="5E92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3" autoAdjust="0"/>
    <p:restoredTop sz="91024" autoAdjust="0"/>
  </p:normalViewPr>
  <p:slideViewPr>
    <p:cSldViewPr snapToGrid="0">
      <p:cViewPr varScale="1">
        <p:scale>
          <a:sx n="122" d="100"/>
          <a:sy n="122" d="100"/>
        </p:scale>
        <p:origin x="1164" y="9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6" d="100"/>
          <a:sy n="86" d="100"/>
        </p:scale>
        <p:origin x="378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11-29T15:05:44.322" idx="2">
    <p:pos x="5350" y="779"/>
    <p:text>Incluir pop up info de números reales guion de producción diapo 76</p:text>
    <p:extLst>
      <p:ext uri="{C676402C-5697-4E1C-873F-D02D1690AC5C}">
        <p15:threadingInfo xmlns:p15="http://schemas.microsoft.com/office/powerpoint/2012/main" timeZoneBias="300"/>
      </p:ext>
    </p:extLst>
  </p:cm>
  <p:cm authorId="2" dt="2018-11-29T15:21:16.075" idx="3">
    <p:pos x="5350" y="915"/>
    <p:text>Rollover en 3xy2</p:text>
    <p:extLst>
      <p:ext uri="{C676402C-5697-4E1C-873F-D02D1690AC5C}">
        <p15:threadingInfo xmlns:p15="http://schemas.microsoft.com/office/powerpoint/2012/main" timeZoneBias="300">
          <p15:parentCm authorId="2" idx="2"/>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8-11-29T14:57:26.753" idx="1">
    <p:pos x="5023" y="3419"/>
    <p:text>Colocar Rollover en 4x+1 y x2+2</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18-11-29T15:25:36.881" idx="4">
    <p:pos x="4878" y="1521"/>
    <p:text>Rollover</p:text>
    <p:extLst>
      <p:ext uri="{C676402C-5697-4E1C-873F-D02D1690AC5C}">
        <p15:threadingInfo xmlns:p15="http://schemas.microsoft.com/office/powerpoint/2012/main" timeZoneBias="30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2" dt="2018-11-29T15:32:32.598" idx="5">
    <p:pos x="1271" y="2289"/>
    <p:text>Rollover para los tres ejemplos</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B786FC4-807A-459C-A15F-D96C85FF78BD}" type="datetimeFigureOut">
              <a:rPr lang="es-CO" smtClean="0"/>
              <a:t>9/04/2019</a:t>
            </a:fld>
            <a:endParaRPr lang="es-CO"/>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57B048-6335-480C-B9F7-0CC6FD512ADC}" type="slidenum">
              <a:rPr lang="es-CO" smtClean="0"/>
              <a:t>‹Nº›</a:t>
            </a:fld>
            <a:endParaRPr lang="es-CO"/>
          </a:p>
        </p:txBody>
      </p:sp>
    </p:spTree>
    <p:extLst>
      <p:ext uri="{BB962C8B-B14F-4D97-AF65-F5344CB8AC3E}">
        <p14:creationId xmlns:p14="http://schemas.microsoft.com/office/powerpoint/2010/main" val="109235401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tos del proyec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9/04/2019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7" name="Tabla 6"/>
          <p:cNvGraphicFramePr>
            <a:graphicFrameLocks noGrp="1"/>
          </p:cNvGraphicFramePr>
          <p:nvPr userDrawn="1">
            <p:extLst>
              <p:ext uri="{D42A27DB-BD31-4B8C-83A1-F6EECF244321}">
                <p14:modId xmlns:p14="http://schemas.microsoft.com/office/powerpoint/2010/main" val="2920310963"/>
              </p:ext>
            </p:extLst>
          </p:nvPr>
        </p:nvGraphicFramePr>
        <p:xfrm>
          <a:off x="628650" y="3064933"/>
          <a:ext cx="7886700" cy="3158067"/>
        </p:xfrm>
        <a:graphic>
          <a:graphicData uri="http://schemas.openxmlformats.org/drawingml/2006/table">
            <a:tbl>
              <a:tblPr firstRow="1" firstCol="1" bandRow="1">
                <a:tableStyleId>{69CF1AB2-1976-4502-BF36-3FF5EA218861}</a:tableStyleId>
              </a:tblPr>
              <a:tblGrid>
                <a:gridCol w="7886700"/>
              </a:tblGrid>
              <a:tr h="482230">
                <a:tc>
                  <a:txBody>
                    <a:bodyPr/>
                    <a:lstStyle/>
                    <a:p>
                      <a:pPr algn="ctr">
                        <a:lnSpc>
                          <a:spcPct val="115000"/>
                        </a:lnSpc>
                        <a:spcAft>
                          <a:spcPts val="0"/>
                        </a:spcAft>
                      </a:pPr>
                      <a:r>
                        <a:rPr lang="es-CO" sz="100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Nombre</a:t>
                      </a:r>
                      <a:r>
                        <a:rPr lang="es-CO" sz="1000" baseline="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 del espacio académico</a:t>
                      </a:r>
                      <a:endParaRPr lang="es-CO" sz="100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endParaRPr>
                    </a:p>
                    <a:p>
                      <a:pPr marL="0" marR="0" lvl="0" indent="0" algn="ctr" defTabSz="914400" rtl="0" eaLnBrk="1" fontAlgn="auto" latinLnBrk="0" hangingPunct="1">
                        <a:lnSpc>
                          <a:spcPct val="115000"/>
                        </a:lnSpc>
                        <a:spcBef>
                          <a:spcPts val="0"/>
                        </a:spcBef>
                        <a:spcAft>
                          <a:spcPts val="0"/>
                        </a:spcAft>
                        <a:buClrTx/>
                        <a:buSzTx/>
                        <a:buFontTx/>
                        <a:buNone/>
                        <a:tabLst/>
                        <a:defRPr/>
                      </a:pPr>
                      <a:r>
                        <a:rPr lang="es-ES" sz="800" b="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Registrar</a:t>
                      </a:r>
                      <a:r>
                        <a:rPr lang="es-ES" sz="800" b="0" baseline="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 el nombre del espacio académico a desarrollar</a:t>
                      </a:r>
                      <a:endParaRPr lang="es-CO" sz="1050" b="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tr>
              <a:tr h="2675837">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8" name="Content Placeholder 2"/>
          <p:cNvSpPr>
            <a:spLocks noGrp="1"/>
          </p:cNvSpPr>
          <p:nvPr>
            <p:ph idx="1"/>
          </p:nvPr>
        </p:nvSpPr>
        <p:spPr>
          <a:xfrm>
            <a:off x="628650" y="3556001"/>
            <a:ext cx="7886700" cy="268393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0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0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smtClean="0"/>
          </a:p>
          <a:p>
            <a:pPr lvl="1"/>
            <a:endParaRPr lang="es-ES" dirty="0" smtClean="0"/>
          </a:p>
        </p:txBody>
      </p:sp>
      <p:graphicFrame>
        <p:nvGraphicFramePr>
          <p:cNvPr id="6" name="Tabla 5"/>
          <p:cNvGraphicFramePr>
            <a:graphicFrameLocks noGrp="1"/>
          </p:cNvGraphicFramePr>
          <p:nvPr userDrawn="1">
            <p:extLst>
              <p:ext uri="{D42A27DB-BD31-4B8C-83A1-F6EECF244321}">
                <p14:modId xmlns:p14="http://schemas.microsoft.com/office/powerpoint/2010/main" val="1561605219"/>
              </p:ext>
            </p:extLst>
          </p:nvPr>
        </p:nvGraphicFramePr>
        <p:xfrm>
          <a:off x="628650" y="925901"/>
          <a:ext cx="7886700" cy="2042301"/>
        </p:xfrm>
        <a:graphic>
          <a:graphicData uri="http://schemas.openxmlformats.org/drawingml/2006/table">
            <a:tbl>
              <a:tblPr firstRow="1" firstCol="1" bandRow="1">
                <a:tableStyleId>{5C22544A-7EE6-4342-B048-85BDC9FD1C3A}</a:tableStyleId>
              </a:tblPr>
              <a:tblGrid>
                <a:gridCol w="2182283"/>
                <a:gridCol w="5704417"/>
              </a:tblGrid>
              <a:tr h="344805">
                <a:tc>
                  <a:txBody>
                    <a:bodyPr/>
                    <a:lstStyle/>
                    <a:p>
                      <a:pPr algn="l">
                        <a:lnSpc>
                          <a:spcPct val="115000"/>
                        </a:lnSpc>
                        <a:spcAft>
                          <a:spcPts val="0"/>
                        </a:spcAft>
                      </a:pPr>
                      <a:r>
                        <a:rPr lang="es-CO" sz="1000" dirty="0" smtClean="0">
                          <a:effectLst/>
                          <a:latin typeface="Tahoma" panose="020B0604030504040204" pitchFamily="34" charset="0"/>
                          <a:ea typeface="Tahoma" panose="020B0604030504040204" pitchFamily="34" charset="0"/>
                          <a:cs typeface="Tahoma" panose="020B0604030504040204" pitchFamily="34" charset="0"/>
                        </a:rPr>
                        <a:t>Fecha:</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12561">
                <a:tc>
                  <a:txBody>
                    <a:bodyPr/>
                    <a:lstStyle/>
                    <a:p>
                      <a:pPr algn="l">
                        <a:lnSpc>
                          <a:spcPct val="115000"/>
                        </a:lnSpc>
                        <a:spcAft>
                          <a:spcPts val="0"/>
                        </a:spcAft>
                      </a:pPr>
                      <a:r>
                        <a:rPr lang="es-CO" sz="1000" dirty="0" smtClean="0">
                          <a:effectLst/>
                          <a:latin typeface="Tahoma" panose="020B0604030504040204" pitchFamily="34" charset="0"/>
                          <a:ea typeface="Tahoma" panose="020B0604030504040204" pitchFamily="34" charset="0"/>
                          <a:cs typeface="Tahoma" panose="020B0604030504040204" pitchFamily="34" charset="0"/>
                        </a:rPr>
                        <a:t>Nombre </a:t>
                      </a:r>
                      <a:r>
                        <a:rPr lang="es-CO" sz="1000" dirty="0">
                          <a:effectLst/>
                          <a:latin typeface="Tahoma" panose="020B0604030504040204" pitchFamily="34" charset="0"/>
                          <a:ea typeface="Tahoma" panose="020B0604030504040204" pitchFamily="34" charset="0"/>
                          <a:cs typeface="Tahoma" panose="020B0604030504040204" pitchFamily="34" charset="0"/>
                        </a:rPr>
                        <a:t>del </a:t>
                      </a:r>
                      <a:r>
                        <a:rPr lang="es-CO" sz="1000" dirty="0" smtClean="0">
                          <a:effectLst/>
                          <a:latin typeface="Tahoma" panose="020B0604030504040204" pitchFamily="34" charset="0"/>
                          <a:ea typeface="Tahoma" panose="020B0604030504040204" pitchFamily="34" charset="0"/>
                          <a:cs typeface="Tahoma" panose="020B0604030504040204" pitchFamily="34" charset="0"/>
                        </a:rPr>
                        <a:t>Docente:</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Correo </a:t>
                      </a:r>
                      <a:r>
                        <a:rPr lang="es-CO" sz="1000" dirty="0" smtClean="0">
                          <a:effectLst/>
                          <a:latin typeface="Tahoma" panose="020B0604030504040204" pitchFamily="34" charset="0"/>
                          <a:ea typeface="Tahoma" panose="020B0604030504040204" pitchFamily="34" charset="0"/>
                          <a:cs typeface="Tahoma" panose="020B0604030504040204" pitchFamily="34" charset="0"/>
                        </a:rPr>
                        <a:t>electrónico:</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Teléfono de </a:t>
                      </a:r>
                      <a:r>
                        <a:rPr lang="es-CO" sz="1000" dirty="0" smtClean="0">
                          <a:effectLst/>
                          <a:latin typeface="Tahoma" panose="020B0604030504040204" pitchFamily="34" charset="0"/>
                          <a:ea typeface="Tahoma" panose="020B0604030504040204" pitchFamily="34" charset="0"/>
                          <a:cs typeface="Tahoma" panose="020B0604030504040204" pitchFamily="34" charset="0"/>
                        </a:rPr>
                        <a:t>contacto:</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Código del </a:t>
                      </a:r>
                      <a:r>
                        <a:rPr lang="es-CO" sz="1000" dirty="0" smtClean="0">
                          <a:effectLst/>
                          <a:latin typeface="Tahoma" panose="020B0604030504040204" pitchFamily="34" charset="0"/>
                          <a:ea typeface="Tahoma" panose="020B0604030504040204" pitchFamily="34" charset="0"/>
                          <a:cs typeface="Tahoma" panose="020B0604030504040204" pitchFamily="34" charset="0"/>
                        </a:rPr>
                        <a:t>proyecto:</a:t>
                      </a:r>
                    </a:p>
                    <a:p>
                      <a:pPr algn="l">
                        <a:lnSpc>
                          <a:spcPct val="115000"/>
                        </a:lnSpc>
                        <a:spcAft>
                          <a:spcPts val="0"/>
                        </a:spcAft>
                      </a:pPr>
                      <a:r>
                        <a:rPr lang="es-CO" sz="1000" dirty="0" smtClean="0">
                          <a:effectLst/>
                          <a:latin typeface="Tahoma" panose="020B0604030504040204" pitchFamily="34" charset="0"/>
                          <a:ea typeface="Tahoma" panose="020B0604030504040204" pitchFamily="34" charset="0"/>
                          <a:cs typeface="Tahoma" panose="020B0604030504040204" pitchFamily="34" charset="0"/>
                        </a:rPr>
                        <a:t>(uso </a:t>
                      </a:r>
                      <a:r>
                        <a:rPr lang="es-CO" sz="1000" dirty="0">
                          <a:effectLst/>
                          <a:latin typeface="Tahoma" panose="020B0604030504040204" pitchFamily="34" charset="0"/>
                          <a:ea typeface="Tahoma" panose="020B0604030504040204" pitchFamily="34" charset="0"/>
                          <a:cs typeface="Tahoma" panose="020B0604030504040204" pitchFamily="34" charset="0"/>
                        </a:rPr>
                        <a:t>interno de la OEV</a:t>
                      </a:r>
                      <a:r>
                        <a:rPr lang="es-CO" sz="1000" dirty="0" smtClean="0">
                          <a:effectLst/>
                          <a:latin typeface="Tahoma" panose="020B0604030504040204" pitchFamily="34" charset="0"/>
                          <a:ea typeface="Tahoma" panose="020B0604030504040204" pitchFamily="34" charset="0"/>
                          <a:cs typeface="Tahoma" panose="020B0604030504040204" pitchFamily="34" charset="0"/>
                        </a:rPr>
                        <a:t>)</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Título del </a:t>
                      </a:r>
                      <a:r>
                        <a:rPr lang="es-CO" sz="1000" dirty="0" smtClean="0">
                          <a:effectLst/>
                          <a:latin typeface="Tahoma" panose="020B0604030504040204" pitchFamily="34" charset="0"/>
                          <a:ea typeface="Tahoma" panose="020B0604030504040204" pitchFamily="34" charset="0"/>
                          <a:cs typeface="Tahoma" panose="020B0604030504040204" pitchFamily="34" charset="0"/>
                        </a:rPr>
                        <a:t>proyecto:</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bl>
          </a:graphicData>
        </a:graphic>
      </p:graphicFrame>
    </p:spTree>
    <p:extLst>
      <p:ext uri="{BB962C8B-B14F-4D97-AF65-F5344CB8AC3E}">
        <p14:creationId xmlns:p14="http://schemas.microsoft.com/office/powerpoint/2010/main" val="31852127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ítulo, competencias, estrategias">
    <p:spTree>
      <p:nvGrpSpPr>
        <p:cNvPr id="1" name=""/>
        <p:cNvGrpSpPr/>
        <p:nvPr/>
      </p:nvGrpSpPr>
      <p:grpSpPr>
        <a:xfrm>
          <a:off x="0" y="0"/>
          <a:ext cx="0" cy="0"/>
          <a:chOff x="0" y="0"/>
          <a:chExt cx="0" cy="0"/>
        </a:xfrm>
      </p:grpSpPr>
      <p:graphicFrame>
        <p:nvGraphicFramePr>
          <p:cNvPr id="8" name="Tabla 7"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831079751"/>
              </p:ext>
            </p:extLst>
          </p:nvPr>
        </p:nvGraphicFramePr>
        <p:xfrm>
          <a:off x="628650" y="889001"/>
          <a:ext cx="7886700" cy="5364566"/>
        </p:xfrm>
        <a:graphic>
          <a:graphicData uri="http://schemas.openxmlformats.org/drawingml/2006/table">
            <a:tbl>
              <a:tblPr firstRow="1" firstCol="1" bandRow="1">
                <a:tableStyleId>{69CF1AB2-1976-4502-BF36-3FF5EA218861}</a:tableStyleId>
              </a:tblPr>
              <a:tblGrid>
                <a:gridCol w="963083"/>
                <a:gridCol w="6923617"/>
              </a:tblGrid>
              <a:tr h="245532">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Actividad No.</a:t>
                      </a:r>
                      <a:endPar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Título</a:t>
                      </a:r>
                    </a:p>
                  </a:txBody>
                  <a:tcPr marL="34807" marR="34807" marT="0" marB="0" anchor="ctr">
                    <a:solidFill>
                      <a:schemeClr val="accent1">
                        <a:lumMod val="60000"/>
                        <a:lumOff val="40000"/>
                      </a:schemeClr>
                    </a:solidFill>
                  </a:tcPr>
                </a:tc>
              </a:tr>
              <a:tr h="1381987">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r h="241253">
                <a:tc gridSpan="2">
                  <a:txBody>
                    <a:bodyPr/>
                    <a:lstStyle/>
                    <a:p>
                      <a:pPr marL="0" algn="ctr" defTabSz="914400" rtl="0" eaLnBrk="1" latinLnBrk="0" hangingPunct="1">
                        <a:lnSpc>
                          <a:spcPct val="115000"/>
                        </a:lnSpc>
                        <a:spcAft>
                          <a:spcPts val="0"/>
                        </a:spcAft>
                      </a:pPr>
                      <a:r>
                        <a:rPr lang="es-CO" sz="1000" b="1" kern="12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Competencias a</a:t>
                      </a:r>
                      <a:r>
                        <a:rPr lang="es-CO" sz="1000" b="1" kern="1200" baseline="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 desarrollar</a:t>
                      </a:r>
                      <a:endParaRPr lang="es-CO" sz="1000" b="1" kern="12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rgbClr val="9DC3E6"/>
                    </a:solidFill>
                  </a:tcPr>
                </a:tc>
                <a:tc hMerge="1">
                  <a:txBody>
                    <a:bodyPr/>
                    <a:lstStyle/>
                    <a:p>
                      <a:endParaRPr lang="es-CO"/>
                    </a:p>
                  </a:txBody>
                  <a:tcPr/>
                </a:tc>
              </a:tr>
              <a:tr h="1640933">
                <a:tc gridSpan="2">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c hMerge="1">
                  <a:txBody>
                    <a:bodyPr/>
                    <a:lstStyle/>
                    <a:p>
                      <a:endParaRPr lang="es-CO"/>
                    </a:p>
                  </a:txBody>
                  <a:tcPr/>
                </a:tc>
              </a:tr>
              <a:tr h="228530">
                <a:tc gridSpan="2">
                  <a:txBody>
                    <a:bodyPr/>
                    <a:lstStyle/>
                    <a:p>
                      <a:pPr algn="ctr">
                        <a:lnSpc>
                          <a:spcPct val="115000"/>
                        </a:lnSpc>
                        <a:spcAft>
                          <a:spcPts val="1000"/>
                        </a:spcAft>
                      </a:pPr>
                      <a:r>
                        <a:rPr lang="es-CO" sz="1000" b="1" kern="12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Estrategia de aprendizaje</a:t>
                      </a:r>
                    </a:p>
                  </a:txBody>
                  <a:tcPr marL="89535" marR="89535" marT="0" marB="0" anchor="ctr">
                    <a:solidFill>
                      <a:srgbClr val="9DC3E6"/>
                    </a:solidFill>
                  </a:tcPr>
                </a:tc>
                <a:tc hMerge="1">
                  <a:txBody>
                    <a:bodyPr/>
                    <a:lstStyle/>
                    <a:p>
                      <a:endParaRPr lang="es-CO"/>
                    </a:p>
                  </a:txBody>
                  <a:tcPr/>
                </a:tc>
              </a:tr>
              <a:tr h="1626331">
                <a:tc gridSpan="2">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c hMerge="1">
                  <a:txBody>
                    <a:bodyPr/>
                    <a:lstStyle/>
                    <a:p>
                      <a:endParaRPr lang="es-CO"/>
                    </a:p>
                  </a:txBody>
                  <a:tcPr/>
                </a:tc>
              </a:tr>
            </a:tbl>
          </a:graphicData>
        </a:graphic>
      </p:graphicFrame>
      <p:sp>
        <p:nvSpPr>
          <p:cNvPr id="5" name="Date Placeholder 4"/>
          <p:cNvSpPr>
            <a:spLocks noGrp="1"/>
          </p:cNvSpPr>
          <p:nvPr>
            <p:ph type="dt" sz="half" idx="10"/>
          </p:nvPr>
        </p:nvSpPr>
        <p:spPr/>
        <p:txBody>
          <a:bodyPr/>
          <a:lstStyle/>
          <a:p>
            <a:fld id="{2757EACC-E826-496D-AC76-81C0A3BA9187}" type="datetimeFigureOut">
              <a:rPr lang="es-CO" smtClean="0"/>
              <a:t>9/04/2019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sp>
        <p:nvSpPr>
          <p:cNvPr id="22" name="Content Placeholder 2"/>
          <p:cNvSpPr>
            <a:spLocks noGrp="1"/>
          </p:cNvSpPr>
          <p:nvPr>
            <p:ph idx="1" hasCustomPrompt="1"/>
          </p:nvPr>
        </p:nvSpPr>
        <p:spPr>
          <a:xfrm>
            <a:off x="1600200" y="1159934"/>
            <a:ext cx="6915150" cy="1329266"/>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24" name="Content Placeholder 2"/>
          <p:cNvSpPr>
            <a:spLocks noGrp="1"/>
          </p:cNvSpPr>
          <p:nvPr>
            <p:ph idx="14" hasCustomPrompt="1"/>
          </p:nvPr>
        </p:nvSpPr>
        <p:spPr>
          <a:xfrm>
            <a:off x="628650" y="1159935"/>
            <a:ext cx="971550" cy="1329266"/>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25" name="Content Placeholder 2"/>
          <p:cNvSpPr>
            <a:spLocks noGrp="1"/>
          </p:cNvSpPr>
          <p:nvPr>
            <p:ph idx="15" hasCustomPrompt="1"/>
          </p:nvPr>
        </p:nvSpPr>
        <p:spPr>
          <a:xfrm>
            <a:off x="628650" y="2768601"/>
            <a:ext cx="7886700" cy="1625600"/>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9" name="Content Placeholder 2"/>
          <p:cNvSpPr>
            <a:spLocks noGrp="1"/>
          </p:cNvSpPr>
          <p:nvPr>
            <p:ph idx="16" hasCustomPrompt="1"/>
          </p:nvPr>
        </p:nvSpPr>
        <p:spPr>
          <a:xfrm>
            <a:off x="628650" y="4673601"/>
            <a:ext cx="7886700" cy="1608666"/>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164379888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signa">
    <p:spTree>
      <p:nvGrpSpPr>
        <p:cNvPr id="1" name=""/>
        <p:cNvGrpSpPr/>
        <p:nvPr/>
      </p:nvGrpSpPr>
      <p:grpSpPr>
        <a:xfrm>
          <a:off x="0" y="0"/>
          <a:ext cx="0" cy="0"/>
          <a:chOff x="0" y="0"/>
          <a:chExt cx="0" cy="0"/>
        </a:xfrm>
      </p:grpSpPr>
      <p:graphicFrame>
        <p:nvGraphicFramePr>
          <p:cNvPr id="8" name="Tabla 7"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711927460"/>
              </p:ext>
            </p:extLst>
          </p:nvPr>
        </p:nvGraphicFramePr>
        <p:xfrm>
          <a:off x="628650" y="889000"/>
          <a:ext cx="7886700" cy="5342190"/>
        </p:xfrm>
        <a:graphic>
          <a:graphicData uri="http://schemas.openxmlformats.org/drawingml/2006/table">
            <a:tbl>
              <a:tblPr firstRow="1" firstCol="1" bandRow="1">
                <a:tableStyleId>{69CF1AB2-1976-4502-BF36-3FF5EA218861}</a:tableStyleId>
              </a:tblPr>
              <a:tblGrid>
                <a:gridCol w="7886700"/>
              </a:tblGrid>
              <a:tr h="237067">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Consigna de aprendizaje </a:t>
                      </a:r>
                      <a:r>
                        <a:rPr lang="es-CO" sz="1000" b="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(detalle de la actividad, productos esperados)</a:t>
                      </a:r>
                      <a:endParaRPr lang="es-CO" sz="1000" b="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5105123">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5" name="Date Placeholder 4"/>
          <p:cNvSpPr>
            <a:spLocks noGrp="1"/>
          </p:cNvSpPr>
          <p:nvPr>
            <p:ph type="dt" sz="half" idx="10"/>
          </p:nvPr>
        </p:nvSpPr>
        <p:spPr/>
        <p:txBody>
          <a:bodyPr/>
          <a:lstStyle/>
          <a:p>
            <a:fld id="{2757EACC-E826-496D-AC76-81C0A3BA9187}" type="datetimeFigureOut">
              <a:rPr lang="es-CO" smtClean="0"/>
              <a:t>9/04/2019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sp>
        <p:nvSpPr>
          <p:cNvPr id="22" name="Content Placeholder 2"/>
          <p:cNvSpPr>
            <a:spLocks noGrp="1"/>
          </p:cNvSpPr>
          <p:nvPr>
            <p:ph idx="1" hasCustomPrompt="1"/>
          </p:nvPr>
        </p:nvSpPr>
        <p:spPr>
          <a:xfrm>
            <a:off x="628649" y="1143001"/>
            <a:ext cx="7886701" cy="5071532"/>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338608748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ateriales, condiciones, criterios">
    <p:spTree>
      <p:nvGrpSpPr>
        <p:cNvPr id="1" name=""/>
        <p:cNvGrpSpPr/>
        <p:nvPr/>
      </p:nvGrpSpPr>
      <p:grpSpPr>
        <a:xfrm>
          <a:off x="0" y="0"/>
          <a:ext cx="0" cy="0"/>
          <a:chOff x="0" y="0"/>
          <a:chExt cx="0" cy="0"/>
        </a:xfrm>
      </p:grpSpPr>
      <p:graphicFrame>
        <p:nvGraphicFramePr>
          <p:cNvPr id="8" name="Tabla 7"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909286675"/>
              </p:ext>
            </p:extLst>
          </p:nvPr>
        </p:nvGraphicFramePr>
        <p:xfrm>
          <a:off x="628650" y="888999"/>
          <a:ext cx="7886700" cy="5350933"/>
        </p:xfrm>
        <a:graphic>
          <a:graphicData uri="http://schemas.openxmlformats.org/drawingml/2006/table">
            <a:tbl>
              <a:tblPr firstRow="1" firstCol="1" bandRow="1">
                <a:tableStyleId>{69CF1AB2-1976-4502-BF36-3FF5EA218861}</a:tableStyleId>
              </a:tblPr>
              <a:tblGrid>
                <a:gridCol w="7886700"/>
              </a:tblGrid>
              <a:tr h="236098">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Materiales de consulta</a:t>
                      </a:r>
                    </a:p>
                  </a:txBody>
                  <a:tcPr marL="34807" marR="34807" marT="0" marB="0" anchor="ctr">
                    <a:solidFill>
                      <a:schemeClr val="accent1">
                        <a:lumMod val="60000"/>
                        <a:lumOff val="40000"/>
                      </a:schemeClr>
                    </a:solidFill>
                  </a:tcPr>
                </a:tc>
              </a:tr>
              <a:tr h="1375570">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r h="249869">
                <a:tc>
                  <a:txBody>
                    <a:bodyPr/>
                    <a:lstStyle/>
                    <a:p>
                      <a:pPr marL="0" algn="ctr" defTabSz="914400" rtl="0" eaLnBrk="1" latinLnBrk="0" hangingPunct="1">
                        <a:lnSpc>
                          <a:spcPct val="115000"/>
                        </a:lnSpc>
                        <a:spcAft>
                          <a:spcPts val="0"/>
                        </a:spcAft>
                      </a:pPr>
                      <a:r>
                        <a:rPr lang="es-CO" sz="1000" b="1" kern="12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Condiciones y restricciones para el desarrollo de la actividad</a:t>
                      </a:r>
                      <a:endParaRPr lang="es-CO" sz="1000" b="1" kern="12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rgbClr val="9DC3E6"/>
                    </a:solidFill>
                  </a:tcPr>
                </a:tc>
              </a:tr>
              <a:tr h="1633314">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r h="237302">
                <a:tc>
                  <a:txBody>
                    <a:bodyPr/>
                    <a:lstStyle/>
                    <a:p>
                      <a:pPr algn="ctr">
                        <a:lnSpc>
                          <a:spcPct val="115000"/>
                        </a:lnSpc>
                        <a:spcAft>
                          <a:spcPts val="1000"/>
                        </a:spcAft>
                      </a:pPr>
                      <a:r>
                        <a:rPr lang="es-CO" sz="1000" b="1" kern="12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Criterios de evaluación</a:t>
                      </a:r>
                    </a:p>
                  </a:txBody>
                  <a:tcPr marL="89535" marR="89535" marT="0" marB="0" anchor="ctr">
                    <a:solidFill>
                      <a:srgbClr val="9DC3E6"/>
                    </a:solidFill>
                  </a:tcPr>
                </a:tc>
              </a:tr>
              <a:tr h="1618780">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5" name="Date Placeholder 4"/>
          <p:cNvSpPr>
            <a:spLocks noGrp="1"/>
          </p:cNvSpPr>
          <p:nvPr>
            <p:ph type="dt" sz="half" idx="10"/>
          </p:nvPr>
        </p:nvSpPr>
        <p:spPr/>
        <p:txBody>
          <a:bodyPr/>
          <a:lstStyle/>
          <a:p>
            <a:fld id="{2757EACC-E826-496D-AC76-81C0A3BA9187}" type="datetimeFigureOut">
              <a:rPr lang="es-CO" smtClean="0"/>
              <a:t>9/04/2019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sp>
        <p:nvSpPr>
          <p:cNvPr id="22" name="Content Placeholder 2"/>
          <p:cNvSpPr>
            <a:spLocks noGrp="1"/>
          </p:cNvSpPr>
          <p:nvPr>
            <p:ph idx="1" hasCustomPrompt="1"/>
          </p:nvPr>
        </p:nvSpPr>
        <p:spPr>
          <a:xfrm>
            <a:off x="628650" y="1142999"/>
            <a:ext cx="7886700" cy="1351035"/>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25" name="Content Placeholder 2"/>
          <p:cNvSpPr>
            <a:spLocks noGrp="1"/>
          </p:cNvSpPr>
          <p:nvPr>
            <p:ph idx="15" hasCustomPrompt="1"/>
          </p:nvPr>
        </p:nvSpPr>
        <p:spPr>
          <a:xfrm>
            <a:off x="628650" y="2760133"/>
            <a:ext cx="7886700" cy="1597589"/>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9" name="Content Placeholder 2"/>
          <p:cNvSpPr>
            <a:spLocks noGrp="1"/>
          </p:cNvSpPr>
          <p:nvPr>
            <p:ph idx="16" hasCustomPrompt="1"/>
          </p:nvPr>
        </p:nvSpPr>
        <p:spPr>
          <a:xfrm>
            <a:off x="628650" y="4623821"/>
            <a:ext cx="7886700" cy="1616112"/>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268999891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mpetencias a desarrollar">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ext uri="{D42A27DB-BD31-4B8C-83A1-F6EECF244321}">
                <p14:modId xmlns:p14="http://schemas.microsoft.com/office/powerpoint/2010/main" val="3694688868"/>
              </p:ext>
            </p:extLst>
          </p:nvPr>
        </p:nvGraphicFramePr>
        <p:xfrm>
          <a:off x="628650" y="905933"/>
          <a:ext cx="7886700" cy="5396645"/>
        </p:xfrm>
        <a:graphic>
          <a:graphicData uri="http://schemas.openxmlformats.org/drawingml/2006/table">
            <a:tbl>
              <a:tblPr firstRow="1" firstCol="1" bandRow="1">
                <a:tableStyleId>{69CF1AB2-1976-4502-BF36-3FF5EA218861}</a:tableStyleId>
              </a:tblPr>
              <a:tblGrid>
                <a:gridCol w="7886700"/>
              </a:tblGrid>
              <a:tr h="426898">
                <a:tc>
                  <a:txBody>
                    <a:bodyPr/>
                    <a:lstStyle/>
                    <a:p>
                      <a:pPr algn="ctr">
                        <a:lnSpc>
                          <a:spcPct val="115000"/>
                        </a:lnSpc>
                        <a:spcAft>
                          <a:spcPts val="0"/>
                        </a:spcAft>
                      </a:pPr>
                      <a:r>
                        <a:rPr lang="es-CO" sz="100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COMPETENCIAS A DESARROLLAR EN EL ESPACIO ACADÉMICO</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solidFill>
                            <a:schemeClr val="bg1"/>
                          </a:solidFill>
                          <a:latin typeface="Tahoma" panose="020B0604030504040204" pitchFamily="34" charset="0"/>
                          <a:ea typeface="Tahoma" panose="020B0604030504040204" pitchFamily="34" charset="0"/>
                          <a:cs typeface="Tahoma" panose="020B0604030504040204" pitchFamily="34" charset="0"/>
                        </a:rPr>
                        <a:t>Registrar las competencias que se pretenden alcanzar con el proceso formativo.  Indique el tipo de competencia (genérica o específica) y la relación con  las dimensiones de la acción institucionales (comprender, obrar,  hacer y comunicar).</a:t>
                      </a:r>
                      <a:endParaRPr lang="es-ES" sz="800" b="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tr>
              <a:tr h="4940969">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3" name="Content Placeholder 2"/>
          <p:cNvSpPr>
            <a:spLocks noGrp="1"/>
          </p:cNvSpPr>
          <p:nvPr>
            <p:ph idx="1"/>
          </p:nvPr>
        </p:nvSpPr>
        <p:spPr>
          <a:xfrm>
            <a:off x="628650" y="1380067"/>
            <a:ext cx="7886700" cy="4893733"/>
          </a:xfrm>
        </p:spPr>
        <p:txBody>
          <a:bodyPr/>
          <a:lstStyle>
            <a:lvl1pPr algn="just">
              <a:defRPr/>
            </a:lvl1pPr>
            <a:lvl2pPr>
              <a:defRPr/>
            </a:lvl2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37345471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etodología">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ext uri="{D42A27DB-BD31-4B8C-83A1-F6EECF244321}">
                <p14:modId xmlns:p14="http://schemas.microsoft.com/office/powerpoint/2010/main" val="2777765412"/>
              </p:ext>
            </p:extLst>
          </p:nvPr>
        </p:nvGraphicFramePr>
        <p:xfrm>
          <a:off x="628650" y="905933"/>
          <a:ext cx="7886700" cy="5376334"/>
        </p:xfrm>
        <a:graphic>
          <a:graphicData uri="http://schemas.openxmlformats.org/drawingml/2006/table">
            <a:tbl>
              <a:tblPr firstRow="1" firstCol="1" bandRow="1">
                <a:tableStyleId>{69CF1AB2-1976-4502-BF36-3FF5EA218861}</a:tableStyleId>
              </a:tblPr>
              <a:tblGrid>
                <a:gridCol w="7886700"/>
              </a:tblGrid>
              <a:tr h="471413">
                <a:tc>
                  <a:txBody>
                    <a:bodyPr/>
                    <a:lstStyle/>
                    <a:p>
                      <a:pPr algn="ctr">
                        <a:lnSpc>
                          <a:spcPct val="115000"/>
                        </a:lnSpc>
                        <a:spcAft>
                          <a:spcPts val="0"/>
                        </a:spcAft>
                      </a:pPr>
                      <a:r>
                        <a:rPr lang="es-CO" sz="100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METODOLOGÍA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solidFill>
                            <a:schemeClr val="bg1"/>
                          </a:solidFill>
                          <a:latin typeface="Tahoma" panose="020B0604030504040204" pitchFamily="34" charset="0"/>
                          <a:ea typeface="Tahoma" panose="020B0604030504040204" pitchFamily="34" charset="0"/>
                          <a:cs typeface="Tahoma" panose="020B0604030504040204" pitchFamily="34" charset="0"/>
                        </a:rPr>
                        <a:t>Realizar la caracterización de la(s) metodología(s) a utilizar para el desarrollo de espacio académico (aprendizaje basado en problemas ABP, estudio de casos, aprendizaje por proyectos, tareas de trabajo independiente, tareas de trabajo colaborativo entre otros).</a:t>
                      </a:r>
                      <a:endParaRPr lang="es-ES" sz="800" b="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tr>
              <a:tr h="4904921">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422400"/>
            <a:ext cx="7886700" cy="4859867"/>
          </a:xfrm>
        </p:spPr>
        <p:txBody>
          <a:bodyPr/>
          <a:lstStyle>
            <a:lvl1pPr algn="just">
              <a:defRPr/>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381982399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blemat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3253136070"/>
              </p:ext>
            </p:extLst>
          </p:nvPr>
        </p:nvGraphicFramePr>
        <p:xfrm>
          <a:off x="628650" y="897467"/>
          <a:ext cx="7886700" cy="5393266"/>
        </p:xfrm>
        <a:graphic>
          <a:graphicData uri="http://schemas.openxmlformats.org/drawingml/2006/table">
            <a:tbl>
              <a:tblPr firstRow="1" firstCol="1" bandRow="1">
                <a:tableStyleId>{69CF1AB2-1976-4502-BF36-3FF5EA218861}</a:tableStyleId>
              </a:tblPr>
              <a:tblGrid>
                <a:gridCol w="7886700"/>
              </a:tblGrid>
              <a:tr h="479638">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PROBLEMATIZACIÓN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el(los) núcleo(s) </a:t>
                      </a:r>
                      <a:r>
                        <a:rPr lang="es-CO" sz="800" b="0" dirty="0" err="1" smtClean="0">
                          <a:latin typeface="Tahoma" panose="020B0604030504040204" pitchFamily="34" charset="0"/>
                          <a:ea typeface="Tahoma" panose="020B0604030504040204" pitchFamily="34" charset="0"/>
                          <a:cs typeface="Tahoma" panose="020B0604030504040204" pitchFamily="34" charset="0"/>
                        </a:rPr>
                        <a:t>problematizador</a:t>
                      </a:r>
                      <a:r>
                        <a:rPr lang="es-CO" sz="800" b="0" dirty="0" smtClean="0">
                          <a:latin typeface="Tahoma" panose="020B0604030504040204" pitchFamily="34" charset="0"/>
                          <a:ea typeface="Tahoma" panose="020B0604030504040204" pitchFamily="34" charset="0"/>
                          <a:cs typeface="Tahoma" panose="020B0604030504040204" pitchFamily="34" charset="0"/>
                        </a:rPr>
                        <a:t>(es)  y de qué forma se articula el espacio académico con este (estos). Enunciar la(s) pregunta(s) orientadora(s) que dinamiza(n) el desarrollo del contenido. </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4913628">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422401"/>
            <a:ext cx="7886700" cy="4868332"/>
          </a:xfrm>
        </p:spPr>
        <p:txBody>
          <a:bodyPr/>
          <a:lstStyle>
            <a:lvl1pPr algn="just">
              <a:defRPr/>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38163091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duc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2519672786"/>
              </p:ext>
            </p:extLst>
          </p:nvPr>
        </p:nvGraphicFramePr>
        <p:xfrm>
          <a:off x="628651" y="905934"/>
          <a:ext cx="7886700" cy="5384800"/>
        </p:xfrm>
        <a:graphic>
          <a:graphicData uri="http://schemas.openxmlformats.org/drawingml/2006/table">
            <a:tbl>
              <a:tblPr firstRow="1" firstCol="1" bandRow="1">
                <a:tableStyleId>{69CF1AB2-1976-4502-BF36-3FF5EA218861}</a:tableStyleId>
              </a:tblPr>
              <a:tblGrid>
                <a:gridCol w="7886700"/>
              </a:tblGrid>
              <a:tr h="318988">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INTRODUCCIÓN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la descripción de la temática del contenido y su finalidad en el proceso de aprendizaje.</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5065812">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253067"/>
            <a:ext cx="7886700" cy="5037666"/>
          </a:xfrm>
        </p:spPr>
        <p:txBody>
          <a:bodyPr/>
          <a:lstStyle>
            <a:lvl1pPr algn="just">
              <a:defRPr/>
            </a:lvl1pPr>
            <a:lvl2pPr>
              <a:defRPr/>
            </a:lvl2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108221503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647811884"/>
              </p:ext>
            </p:extLst>
          </p:nvPr>
        </p:nvGraphicFramePr>
        <p:xfrm>
          <a:off x="628650" y="889000"/>
          <a:ext cx="7886700" cy="5447757"/>
        </p:xfrm>
        <a:graphic>
          <a:graphicData uri="http://schemas.openxmlformats.org/drawingml/2006/table">
            <a:tbl>
              <a:tblPr firstRow="1" firstCol="1" bandRow="1">
                <a:tableStyleId>{69CF1AB2-1976-4502-BF36-3FF5EA218861}</a:tableStyleId>
              </a:tblPr>
              <a:tblGrid>
                <a:gridCol w="7886700"/>
              </a:tblGrid>
              <a:tr h="1671524">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CONCEPTUALIZACIÓN</a:t>
                      </a:r>
                      <a:r>
                        <a:rPr lang="es-CO" sz="1000" baseline="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 Y PROFUNDIZACIÓN</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en este espacio el contenido de formación organizando jerárquicamente títulos y subtítulos (hasta el nivel requerido por el contenido), junto con la numeración correspondiente. Tenga en cuenta los siguientes elementos en la elaboración de contenidos: 1. Incluya los organizadores gráficos (diagramas, esquemas, mapas metales, mapas conceptuales entre otros) y demás elementos gráficos (fotos, imágenes, figuras, dibujos a mano alzada entre otros) que requiera para presentar componentes del contenido de formación. 2.Para la integración de recursos multimedia como audio, video o animación,  elabore una descripción básica del material a desarrollar en el lugar en el cual se ubica el recurso correspondiente. Tenga en cuenta que la caracterización a nivel de detalle se elabora en los formatos de guion disponibles para cada tipo de recurso. 3.Incluya las referencias bibliográficas y de web que complementan el material elaborado. 4. Tenga presente la(s) metodología(s) definida(s) para el desarrollo del espacio académico y elabore el contenido para facilitar el desarrollo de las etapas de formación propias de la(s) metodología(s) seleccionada(s). 5. Incluya ejemplos y reflexiones que complementen el contenido en el contexto de problematización del espacio académico. 6. Incluya capsulas informativas de ayuda al estudiante para mejorar la comprensión del contenido (ayudas de contenido). 7. Resalte las palabras clave en negrilla, cambio de color o incremento de tamaño del texto. 8. Para el correcto manejo de la hipermedia, resalte las palabras que se convierten en enlaces a otros sitios del contenido e indique entre paréntesis el lugar de destino. 9. Al incluir recursos multimedia tenga presente que es necesario el reconocimiento de los derechos de autor (reseña de la fuente en norma APA).</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3730209">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2616200"/>
            <a:ext cx="7886700" cy="3674533"/>
          </a:xfrm>
        </p:spPr>
        <p:txBody>
          <a:bodyPr/>
          <a:lstStyle>
            <a:lvl1pPr algn="just">
              <a:defRPr sz="900"/>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36416446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en 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757EACC-E826-496D-AC76-81C0A3BA9187}" type="datetimeFigureOut">
              <a:rPr lang="es-CO" smtClean="0"/>
              <a:t>9/04/2019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9" name="Tabla 8"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2420350899"/>
              </p:ext>
            </p:extLst>
          </p:nvPr>
        </p:nvGraphicFramePr>
        <p:xfrm>
          <a:off x="628650" y="897467"/>
          <a:ext cx="7886700" cy="5362618"/>
        </p:xfrm>
        <a:graphic>
          <a:graphicData uri="http://schemas.openxmlformats.org/drawingml/2006/table">
            <a:tbl>
              <a:tblPr firstRow="1" firstCol="1" bandRow="1">
                <a:tableStyleId>{69CF1AB2-1976-4502-BF36-3FF5EA218861}</a:tableStyleId>
              </a:tblPr>
              <a:tblGrid>
                <a:gridCol w="7886700"/>
              </a:tblGrid>
              <a:tr h="592666">
                <a:tc>
                  <a:txBody>
                    <a:bodyPr/>
                    <a:lstStyle/>
                    <a:p>
                      <a:pPr algn="ctr">
                        <a:lnSpc>
                          <a:spcPct val="115000"/>
                        </a:lnSpc>
                        <a:spcAft>
                          <a:spcPts val="0"/>
                        </a:spcAft>
                      </a:pPr>
                      <a:r>
                        <a:rPr lang="es-CO" sz="1000" b="1"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APLICACIÓN Y EVALUACIÓN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en este espacio cada una de las actividades de formación a realizar en el desarrollo del espacio académico. Incluya por cada actividad los siguientes elemento propios de una consigna de aprendizaje: título de la actividad, competencias a desarrollar, descripción de la actividad, materiales de consulta principal, materiales de consulta complementaria, criterios de evaluación, alcance de la actividad (productos esperados).</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4766734">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10" name="Content Placeholder 2"/>
          <p:cNvSpPr>
            <a:spLocks noGrp="1"/>
          </p:cNvSpPr>
          <p:nvPr>
            <p:ph idx="1"/>
          </p:nvPr>
        </p:nvSpPr>
        <p:spPr>
          <a:xfrm>
            <a:off x="628650" y="1490133"/>
            <a:ext cx="7886700" cy="4756555"/>
          </a:xfrm>
        </p:spPr>
        <p:txBody>
          <a:bodyPr/>
          <a:lstStyle>
            <a:lvl1pPr algn="just">
              <a:defRPr/>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10694596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bliografía">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916146496"/>
              </p:ext>
            </p:extLst>
          </p:nvPr>
        </p:nvGraphicFramePr>
        <p:xfrm>
          <a:off x="628650" y="897469"/>
          <a:ext cx="7886700" cy="5349220"/>
        </p:xfrm>
        <a:graphic>
          <a:graphicData uri="http://schemas.openxmlformats.org/drawingml/2006/table">
            <a:tbl>
              <a:tblPr firstRow="1" firstCol="1" bandRow="1">
                <a:tableStyleId>{69CF1AB2-1976-4502-BF36-3FF5EA218861}</a:tableStyleId>
              </a:tblPr>
              <a:tblGrid>
                <a:gridCol w="7886700"/>
              </a:tblGrid>
              <a:tr h="347899">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BIBLIOGRAFÍA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las referencias bibliográficas utilizadas para la construcción del contenido y de los materiales de consulta complementarios.</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5001321">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9/04/2019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286933"/>
            <a:ext cx="7886700" cy="4959755"/>
          </a:xfrm>
        </p:spPr>
        <p:txBody>
          <a:bodyPr/>
          <a:lstStyle>
            <a:lvl1pPr algn="just">
              <a:defRPr/>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69572228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9/04/2019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105574754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130157"/>
            <a:ext cx="7886700" cy="5099166"/>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2757EACC-E826-496D-AC76-81C0A3BA9187}" type="datetimeFigureOut">
              <a:rPr lang="es-CO" smtClean="0"/>
              <a:pPr/>
              <a:t>9/04/2019</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E188EC5-9129-4EC6-87A6-612C5497FD59}" type="slidenum">
              <a:rPr lang="es-CO" smtClean="0"/>
              <a:pPr/>
              <a:t>‹Nº›</a:t>
            </a:fld>
            <a:endParaRPr lang="es-CO"/>
          </a:p>
        </p:txBody>
      </p:sp>
      <p:graphicFrame>
        <p:nvGraphicFramePr>
          <p:cNvPr id="7" name="Tabla 6"/>
          <p:cNvGraphicFramePr>
            <a:graphicFrameLocks noGrp="1"/>
          </p:cNvGraphicFramePr>
          <p:nvPr userDrawn="1">
            <p:extLst>
              <p:ext uri="{D42A27DB-BD31-4B8C-83A1-F6EECF244321}">
                <p14:modId xmlns:p14="http://schemas.microsoft.com/office/powerpoint/2010/main" val="2247112125"/>
              </p:ext>
            </p:extLst>
          </p:nvPr>
        </p:nvGraphicFramePr>
        <p:xfrm>
          <a:off x="628650" y="85425"/>
          <a:ext cx="7886700" cy="767759"/>
        </p:xfrm>
        <a:graphic>
          <a:graphicData uri="http://schemas.openxmlformats.org/drawingml/2006/table">
            <a:tbl>
              <a:tblPr/>
              <a:tblGrid>
                <a:gridCol w="2358123"/>
                <a:gridCol w="1679867"/>
                <a:gridCol w="2006377"/>
                <a:gridCol w="1842333"/>
              </a:tblGrid>
              <a:tr h="574973">
                <a:tc>
                  <a:txBody>
                    <a:bodyPr/>
                    <a:lstStyle/>
                    <a:p>
                      <a:pPr algn="ctr">
                        <a:lnSpc>
                          <a:spcPct val="115000"/>
                        </a:lnSpc>
                        <a:spcBef>
                          <a:spcPts val="1800"/>
                        </a:spcBef>
                        <a:spcAft>
                          <a:spcPts val="1800"/>
                        </a:spcAft>
                      </a:pPr>
                      <a:endParaRPr lang="es-CO" sz="1500" kern="1600" dirty="0">
                        <a:effectLst/>
                        <a:latin typeface="Arial" panose="020B0604020202020204" pitchFamily="34"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Bef>
                          <a:spcPts val="1200"/>
                        </a:spcBef>
                        <a:spcAft>
                          <a:spcPts val="300"/>
                        </a:spcAft>
                      </a:pPr>
                      <a:r>
                        <a:rPr lang="es-CO" sz="1200" b="1" kern="1600" dirty="0">
                          <a:effectLst/>
                          <a:latin typeface="Arial" panose="020B0604020202020204" pitchFamily="34" charset="0"/>
                          <a:ea typeface="Times New Roman" panose="02020603050405020304" pitchFamily="18" charset="0"/>
                        </a:rPr>
                        <a:t>GUIÓN DE CONTENIDO Y ACTIVIDADES</a:t>
                      </a:r>
                      <a:endParaRPr lang="es-CO" sz="1200" dirty="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r>
              <a:tr h="186123">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Código: </a:t>
                      </a:r>
                      <a:r>
                        <a:rPr lang="es-CO" sz="1100">
                          <a:effectLst/>
                          <a:latin typeface="Arial" panose="020B0604020202020204" pitchFamily="34" charset="0"/>
                          <a:ea typeface="Times New Roman" panose="02020603050405020304" pitchFamily="18" charset="0"/>
                        </a:rPr>
                        <a:t>DO-UD-F-004</a:t>
                      </a:r>
                      <a:endParaRPr lang="es-CO" sz="120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Versión:</a:t>
                      </a:r>
                      <a:r>
                        <a:rPr lang="es-CO" sz="1100">
                          <a:effectLst/>
                          <a:latin typeface="Arial" panose="020B0604020202020204" pitchFamily="34" charset="0"/>
                          <a:ea typeface="Times New Roman" panose="02020603050405020304" pitchFamily="18" charset="0"/>
                        </a:rPr>
                        <a:t> 01</a:t>
                      </a:r>
                      <a:endParaRPr lang="es-CO" sz="120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Emisión:</a:t>
                      </a:r>
                      <a:r>
                        <a:rPr lang="es-CO" sz="1100">
                          <a:effectLst/>
                          <a:latin typeface="Arial" panose="020B0604020202020204" pitchFamily="34" charset="0"/>
                          <a:ea typeface="Times New Roman" panose="02020603050405020304" pitchFamily="18" charset="0"/>
                        </a:rPr>
                        <a:t> 28- 11- 2016</a:t>
                      </a:r>
                      <a:endParaRPr lang="es-CO" sz="120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2700020" algn="ctr"/>
                          <a:tab pos="5400040" algn="r"/>
                        </a:tabLst>
                      </a:pPr>
                      <a:r>
                        <a:rPr lang="es-CO" sz="1100" b="1" dirty="0">
                          <a:effectLst/>
                          <a:latin typeface="Arial" panose="020B0604020202020204" pitchFamily="34" charset="0"/>
                          <a:ea typeface="Times New Roman" panose="02020603050405020304" pitchFamily="18" charset="0"/>
                        </a:rPr>
                        <a:t>Página</a:t>
                      </a:r>
                      <a:r>
                        <a:rPr lang="es-CO" sz="1100" dirty="0">
                          <a:effectLst/>
                          <a:latin typeface="Arial" panose="020B0604020202020204" pitchFamily="34" charset="0"/>
                          <a:ea typeface="Times New Roman" panose="02020603050405020304" pitchFamily="18" charset="0"/>
                        </a:rPr>
                        <a:t> </a:t>
                      </a:r>
                      <a:r>
                        <a:rPr lang="es-CO" sz="1100" dirty="0" smtClean="0">
                          <a:effectLst/>
                          <a:latin typeface="Arial" panose="020B0604020202020204" pitchFamily="34" charset="0"/>
                          <a:ea typeface="Times New Roman" panose="02020603050405020304" pitchFamily="18" charset="0"/>
                        </a:rPr>
                        <a:t>__ </a:t>
                      </a:r>
                      <a:r>
                        <a:rPr lang="es-CO" sz="1100" b="1" dirty="0">
                          <a:effectLst/>
                          <a:latin typeface="Arial" panose="020B0604020202020204" pitchFamily="34" charset="0"/>
                          <a:ea typeface="Times New Roman" panose="02020603050405020304" pitchFamily="18" charset="0"/>
                        </a:rPr>
                        <a:t>de</a:t>
                      </a:r>
                      <a:r>
                        <a:rPr lang="es-CO" sz="1100" dirty="0">
                          <a:effectLst/>
                          <a:latin typeface="Arial" panose="020B0604020202020204" pitchFamily="34" charset="0"/>
                          <a:ea typeface="Times New Roman" panose="02020603050405020304" pitchFamily="18" charset="0"/>
                        </a:rPr>
                        <a:t> </a:t>
                      </a:r>
                      <a:r>
                        <a:rPr lang="es-CO" sz="1100" dirty="0" smtClean="0">
                          <a:effectLst/>
                          <a:latin typeface="Arial" panose="020B0604020202020204" pitchFamily="34" charset="0"/>
                          <a:ea typeface="Times New Roman" panose="02020603050405020304" pitchFamily="18" charset="0"/>
                        </a:rPr>
                        <a:t>__</a:t>
                      </a:r>
                      <a:endParaRPr lang="es-CO" sz="1200" dirty="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Imagen 4"/>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09625" y="238051"/>
            <a:ext cx="1876425" cy="276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7978831"/>
      </p:ext>
    </p:extLst>
  </p:cSld>
  <p:clrMap bg1="lt1" tx1="dk1" bg2="lt2" tx2="dk2" accent1="accent1" accent2="accent2" accent3="accent3" accent4="accent4" accent5="accent5" accent6="accent6" hlink="hlink" folHlink="folHlink"/>
  <p:sldLayoutIdLst>
    <p:sldLayoutId id="2147483667" r:id="rId1"/>
    <p:sldLayoutId id="2147483680" r:id="rId2"/>
    <p:sldLayoutId id="2147483683" r:id="rId3"/>
    <p:sldLayoutId id="2147483682" r:id="rId4"/>
    <p:sldLayoutId id="2147483673" r:id="rId5"/>
    <p:sldLayoutId id="2147483662" r:id="rId6"/>
    <p:sldLayoutId id="2147483664" r:id="rId7"/>
    <p:sldLayoutId id="2147483677" r:id="rId8"/>
    <p:sldLayoutId id="2147483687" r:id="rId9"/>
    <p:sldLayoutId id="2147483684" r:id="rId10"/>
    <p:sldLayoutId id="2147483685" r:id="rId11"/>
    <p:sldLayoutId id="2147483686"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9.xml"/><Relationship Id="rId6" Type="http://schemas.openxmlformats.org/officeDocument/2006/relationships/comments" Target="../comments/comment2.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200.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21.png"/><Relationship Id="rId7" Type="http://schemas.openxmlformats.org/officeDocument/2006/relationships/comments" Target="../comments/comment4.xml"/><Relationship Id="rId2" Type="http://schemas.openxmlformats.org/officeDocument/2006/relationships/image" Target="../media/image210.png"/><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image" Target="../media/image26.png"/><Relationship Id="rId1" Type="http://schemas.openxmlformats.org/officeDocument/2006/relationships/slideLayout" Target="../slideLayouts/slideLayout9.xml"/><Relationship Id="rId6" Type="http://schemas.openxmlformats.org/officeDocument/2006/relationships/image" Target="../media/image29.png"/><Relationship Id="rId5" Type="http://schemas.openxmlformats.org/officeDocument/2006/relationships/image" Target="../media/image281.png"/><Relationship Id="rId4" Type="http://schemas.openxmlformats.org/officeDocument/2006/relationships/image" Target="../media/image28.png"/><Relationship Id="rId9"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220.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70.png"/><Relationship Id="rId1" Type="http://schemas.openxmlformats.org/officeDocument/2006/relationships/slideLayout" Target="../slideLayouts/slideLayout9.xml"/><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image" Target="../media/image280.png"/><Relationship Id="rId1" Type="http://schemas.openxmlformats.org/officeDocument/2006/relationships/slideLayout" Target="../slideLayouts/slideLayout9.xml"/><Relationship Id="rId5" Type="http://schemas.openxmlformats.org/officeDocument/2006/relationships/image" Target="../media/image310.png"/><Relationship Id="rId4" Type="http://schemas.openxmlformats.org/officeDocument/2006/relationships/image" Target="../media/image300.png"/></Relationships>
</file>

<file path=ppt/slides/_rels/slide21.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320.png"/><Relationship Id="rId1" Type="http://schemas.openxmlformats.org/officeDocument/2006/relationships/slideLayout" Target="../slideLayouts/slideLayout9.xml"/><Relationship Id="rId5" Type="http://schemas.openxmlformats.org/officeDocument/2006/relationships/image" Target="../media/image350.png"/><Relationship Id="rId4" Type="http://schemas.openxmlformats.org/officeDocument/2006/relationships/image" Target="../media/image340.png"/></Relationships>
</file>

<file path=ppt/slides/_rels/slide22.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image" Target="../media/image360.png"/><Relationship Id="rId1" Type="http://schemas.openxmlformats.org/officeDocument/2006/relationships/slideLayout" Target="../slideLayouts/slideLayout9.xml"/><Relationship Id="rId4" Type="http://schemas.openxmlformats.org/officeDocument/2006/relationships/image" Target="../media/image380.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9.xml"/><Relationship Id="rId5" Type="http://schemas.openxmlformats.org/officeDocument/2006/relationships/image" Target="../media/image42.pn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9.xml"/><Relationship Id="rId5" Type="http://schemas.openxmlformats.org/officeDocument/2006/relationships/image" Target="../media/image46.pn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7.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vitutor.com/ecuaciones/2/ecu13_Contenidos_e.html" TargetMode="External"/><Relationship Id="rId2" Type="http://schemas.openxmlformats.org/officeDocument/2006/relationships/image" Target="../media/image54.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www.vitutor.com/ab/p/a_1e.html" TargetMode="External"/><Relationship Id="rId2" Type="http://schemas.openxmlformats.org/officeDocument/2006/relationships/hyperlink" Target="http://aprendeenlinea.udea.edu.co/lms/men_udea/pluginfile.php/25325/mod_resource/content/0/EXPRESIONES_ALGEBRAICAS.pdf" TargetMode="External"/><Relationship Id="rId1" Type="http://schemas.openxmlformats.org/officeDocument/2006/relationships/slideLayout" Target="../slideLayouts/slideLayout8.xml"/><Relationship Id="rId5" Type="http://schemas.openxmlformats.org/officeDocument/2006/relationships/hyperlink" Target="https://www.vitutor.com/ab/p/a_13e.html" TargetMode="External"/><Relationship Id="rId4" Type="http://schemas.openxmlformats.org/officeDocument/2006/relationships/hyperlink" Target="https://www.vitutor.com/ecuaciones/2/ecu13_Contenidos_e.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ES" sz="1400" dirty="0"/>
              <a:t>Este OVA tiene incidencia en los espacios académicos de cálculo diferencial, cálculo integral, Cálculo vectorial, Ecuaciones diferenciales, en cursos de Física y de Química, debido a que las competencias en matemáticas a fortalecer con este OVA son necesarias para el buen trabajo en estos otros cursos.</a:t>
            </a:r>
            <a:endParaRPr lang="es-CO" sz="1400" dirty="0"/>
          </a:p>
          <a:p>
            <a:endParaRPr lang="es-CO" dirty="0"/>
          </a:p>
        </p:txBody>
      </p:sp>
      <p:sp>
        <p:nvSpPr>
          <p:cNvPr id="10" name="Marcador de texto 2"/>
          <p:cNvSpPr>
            <a:spLocks noGrp="1"/>
          </p:cNvSpPr>
          <p:nvPr>
            <p:ph type="body" idx="4294967295"/>
          </p:nvPr>
        </p:nvSpPr>
        <p:spPr>
          <a:xfrm>
            <a:off x="2811344" y="965332"/>
            <a:ext cx="5684955" cy="270214"/>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smtClean="0"/>
              <a:t>Noviembre 1 de 2018</a:t>
            </a:r>
          </a:p>
        </p:txBody>
      </p:sp>
      <p:sp>
        <p:nvSpPr>
          <p:cNvPr id="12" name="Marcador de texto 2"/>
          <p:cNvSpPr>
            <a:spLocks noGrp="1"/>
          </p:cNvSpPr>
          <p:nvPr>
            <p:ph type="body" idx="4294967295"/>
          </p:nvPr>
        </p:nvSpPr>
        <p:spPr>
          <a:xfrm>
            <a:off x="2811345" y="1295312"/>
            <a:ext cx="5684956" cy="252830"/>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smtClean="0"/>
              <a:t>Sandra Perilla Monroy</a:t>
            </a:r>
          </a:p>
        </p:txBody>
      </p:sp>
      <p:sp>
        <p:nvSpPr>
          <p:cNvPr id="13" name="Marcador de texto 2"/>
          <p:cNvSpPr>
            <a:spLocks noGrp="1"/>
          </p:cNvSpPr>
          <p:nvPr>
            <p:ph type="body" idx="4294967295"/>
          </p:nvPr>
        </p:nvSpPr>
        <p:spPr>
          <a:xfrm>
            <a:off x="2811344" y="1605867"/>
            <a:ext cx="5684956" cy="294900"/>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smtClean="0"/>
              <a:t>sandraperilla@usantotomas.edu.co</a:t>
            </a:r>
          </a:p>
        </p:txBody>
      </p:sp>
      <p:sp>
        <p:nvSpPr>
          <p:cNvPr id="14" name="Marcador de texto 2"/>
          <p:cNvSpPr>
            <a:spLocks noGrp="1"/>
          </p:cNvSpPr>
          <p:nvPr>
            <p:ph type="body" idx="4294967295"/>
          </p:nvPr>
        </p:nvSpPr>
        <p:spPr>
          <a:xfrm>
            <a:off x="2811344" y="1963231"/>
            <a:ext cx="5684956" cy="270214"/>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smtClean="0"/>
              <a:t>3202222238</a:t>
            </a:r>
          </a:p>
        </p:txBody>
      </p:sp>
      <p:sp>
        <p:nvSpPr>
          <p:cNvPr id="15" name="Marcador de texto 2"/>
          <p:cNvSpPr>
            <a:spLocks noGrp="1"/>
          </p:cNvSpPr>
          <p:nvPr>
            <p:ph type="body" idx="4294967295"/>
          </p:nvPr>
        </p:nvSpPr>
        <p:spPr>
          <a:xfrm>
            <a:off x="2811344" y="2314015"/>
            <a:ext cx="5684956" cy="262193"/>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es-ES" dirty="0" smtClean="0"/>
          </a:p>
        </p:txBody>
      </p:sp>
      <p:sp>
        <p:nvSpPr>
          <p:cNvPr id="16" name="Marcador de texto 2"/>
          <p:cNvSpPr>
            <a:spLocks noGrp="1"/>
          </p:cNvSpPr>
          <p:nvPr>
            <p:ph type="body" idx="4294967295"/>
          </p:nvPr>
        </p:nvSpPr>
        <p:spPr>
          <a:xfrm>
            <a:off x="2811345" y="2657162"/>
            <a:ext cx="5684956" cy="270214"/>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smtClean="0"/>
              <a:t>OVA Factorización y simplificación de expresiones racionales</a:t>
            </a:r>
          </a:p>
        </p:txBody>
      </p:sp>
    </p:spTree>
    <p:extLst>
      <p:ext uri="{BB962C8B-B14F-4D97-AF65-F5344CB8AC3E}">
        <p14:creationId xmlns:p14="http://schemas.microsoft.com/office/powerpoint/2010/main" val="292867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9" y="626928"/>
            <a:ext cx="7463245" cy="954107"/>
          </a:xfrm>
          <a:prstGeom prst="rect">
            <a:avLst/>
          </a:prstGeom>
          <a:noFill/>
        </p:spPr>
        <p:txBody>
          <a:bodyPr wrap="square" rtlCol="0">
            <a:spAutoFit/>
          </a:bodyPr>
          <a:lstStyle/>
          <a:p>
            <a:r>
              <a:rPr lang="es-CO" sz="2800" dirty="0" smtClean="0">
                <a:solidFill>
                  <a:srgbClr val="00B0F0"/>
                </a:solidFill>
              </a:rPr>
              <a:t>1. Factorización de factores comunes (factor común)</a:t>
            </a:r>
            <a:endParaRPr lang="es-CO" sz="2800" dirty="0">
              <a:solidFill>
                <a:srgbClr val="00B0F0"/>
              </a:solidFill>
            </a:endParaRPr>
          </a:p>
        </p:txBody>
      </p:sp>
      <p:sp>
        <p:nvSpPr>
          <p:cNvPr id="4" name="CuadroTexto 3"/>
          <p:cNvSpPr txBox="1"/>
          <p:nvPr/>
        </p:nvSpPr>
        <p:spPr>
          <a:xfrm>
            <a:off x="679269" y="1456468"/>
            <a:ext cx="6583680" cy="369332"/>
          </a:xfrm>
          <a:prstGeom prst="rect">
            <a:avLst/>
          </a:prstGeom>
          <a:noFill/>
        </p:spPr>
        <p:txBody>
          <a:bodyPr wrap="square" rtlCol="0">
            <a:spAutoFit/>
          </a:bodyPr>
          <a:lstStyle/>
          <a:p>
            <a:r>
              <a:rPr lang="es-CO" dirty="0" smtClean="0">
                <a:solidFill>
                  <a:srgbClr val="00B050"/>
                </a:solidFill>
              </a:rPr>
              <a:t>EJEMPLOS</a:t>
            </a:r>
            <a:endParaRPr lang="es-CO" dirty="0">
              <a:solidFill>
                <a:srgbClr val="00B050"/>
              </a:solidFill>
            </a:endParaRPr>
          </a:p>
        </p:txBody>
      </p:sp>
      <mc:AlternateContent xmlns:mc="http://schemas.openxmlformats.org/markup-compatibility/2006" xmlns:a14="http://schemas.microsoft.com/office/drawing/2010/main">
        <mc:Choice Requires="a14">
          <p:sp>
            <p:nvSpPr>
              <p:cNvPr id="5" name="CuadroTexto 4"/>
              <p:cNvSpPr txBox="1"/>
              <p:nvPr/>
            </p:nvSpPr>
            <p:spPr>
              <a:xfrm>
                <a:off x="679269" y="1779578"/>
                <a:ext cx="7889966" cy="2031325"/>
              </a:xfrm>
              <a:prstGeom prst="rect">
                <a:avLst/>
              </a:prstGeom>
              <a:noFill/>
            </p:spPr>
            <p:txBody>
              <a:bodyPr wrap="square" rtlCol="0">
                <a:spAutoFit/>
              </a:bodyPr>
              <a:lstStyle/>
              <a:p>
                <a:pPr marL="342900" indent="-342900">
                  <a:buAutoNum type="arabicPeriod" startAt="2"/>
                </a:pPr>
                <a14:m>
                  <m:oMath xmlns:m="http://schemas.openxmlformats.org/officeDocument/2006/math">
                    <m:r>
                      <a:rPr lang="es-ES" b="0" i="1" smtClean="0">
                        <a:latin typeface="Cambria Math" panose="02040503050406030204" pitchFamily="18" charset="0"/>
                      </a:rPr>
                      <m:t>𝐹𝑎𝑐𝑡𝑜𝑟𝑖𝑧𝑎𝑟</m:t>
                    </m:r>
                    <m:r>
                      <a:rPr lang="es-ES" b="0" i="1" smtClean="0">
                        <a:latin typeface="Cambria Math" panose="02040503050406030204" pitchFamily="18" charset="0"/>
                      </a:rPr>
                      <m:t>:  9</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4</m:t>
                        </m:r>
                      </m:sup>
                    </m:sSup>
                    <m:sSup>
                      <m:sSupPr>
                        <m:ctrlPr>
                          <a:rPr lang="es-ES" b="0" i="1" smtClean="0">
                            <a:latin typeface="Cambria Math" panose="02040503050406030204" pitchFamily="18" charset="0"/>
                          </a:rPr>
                        </m:ctrlPr>
                      </m:sSupPr>
                      <m:e>
                        <m:r>
                          <a:rPr lang="es-ES" b="0" i="1" smtClean="0">
                            <a:latin typeface="Cambria Math" panose="02040503050406030204" pitchFamily="18" charset="0"/>
                          </a:rPr>
                          <m:t>𝑦</m:t>
                        </m:r>
                      </m:e>
                      <m:sup>
                        <m:r>
                          <a:rPr lang="es-ES" b="0" i="1" smtClean="0">
                            <a:latin typeface="Cambria Math" panose="02040503050406030204" pitchFamily="18" charset="0"/>
                          </a:rPr>
                          <m:t>2</m:t>
                        </m:r>
                      </m:sup>
                    </m:sSup>
                    <m:r>
                      <a:rPr lang="es-ES" b="0" i="1" smtClean="0">
                        <a:latin typeface="Cambria Math" panose="02040503050406030204" pitchFamily="18" charset="0"/>
                      </a:rPr>
                      <m:t>+6</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3</m:t>
                        </m:r>
                      </m:sup>
                    </m:sSup>
                    <m:sSup>
                      <m:sSupPr>
                        <m:ctrlPr>
                          <a:rPr lang="es-ES" b="0" i="1" smtClean="0">
                            <a:latin typeface="Cambria Math" panose="02040503050406030204" pitchFamily="18" charset="0"/>
                          </a:rPr>
                        </m:ctrlPr>
                      </m:sSupPr>
                      <m:e>
                        <m:r>
                          <a:rPr lang="es-ES" b="0" i="1" smtClean="0">
                            <a:latin typeface="Cambria Math" panose="02040503050406030204" pitchFamily="18" charset="0"/>
                          </a:rPr>
                          <m:t>𝑦</m:t>
                        </m:r>
                      </m:e>
                      <m:sup>
                        <m:r>
                          <a:rPr lang="es-ES" b="0" i="1" smtClean="0">
                            <a:latin typeface="Cambria Math" panose="02040503050406030204" pitchFamily="18" charset="0"/>
                          </a:rPr>
                          <m:t>3</m:t>
                        </m:r>
                      </m:sup>
                    </m:sSup>
                    <m:r>
                      <a:rPr lang="es-ES" b="0" i="1" smtClean="0">
                        <a:latin typeface="Cambria Math" panose="02040503050406030204" pitchFamily="18" charset="0"/>
                      </a:rPr>
                      <m:t>−15</m:t>
                    </m:r>
                    <m:r>
                      <a:rPr lang="es-ES" b="0" i="1" smtClean="0">
                        <a:latin typeface="Cambria Math" panose="02040503050406030204" pitchFamily="18" charset="0"/>
                      </a:rPr>
                      <m:t>𝑥</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𝑦</m:t>
                        </m:r>
                      </m:e>
                      <m:sup>
                        <m:r>
                          <a:rPr lang="es-ES" b="0" i="1" smtClean="0">
                            <a:latin typeface="Cambria Math" panose="02040503050406030204" pitchFamily="18" charset="0"/>
                          </a:rPr>
                          <m:t>2</m:t>
                        </m:r>
                      </m:sup>
                    </m:sSup>
                  </m:oMath>
                </a14:m>
                <a:r>
                  <a:rPr lang="es-ES" b="0" i="1" dirty="0" smtClean="0">
                    <a:latin typeface="Cambria Math" panose="02040503050406030204" pitchFamily="18" charset="0"/>
                  </a:rPr>
                  <a:t>;</a:t>
                </a: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             </m:t>
                      </m:r>
                      <m:r>
                        <a:rPr lang="es-ES" b="0" i="1" smtClean="0">
                          <a:latin typeface="Cambria Math" panose="02040503050406030204" pitchFamily="18" charset="0"/>
                        </a:rPr>
                        <m:t>𝐸𝑙</m:t>
                      </m:r>
                      <m:r>
                        <a:rPr lang="es-ES" i="1">
                          <a:latin typeface="Cambria Math" panose="02040503050406030204" pitchFamily="18" charset="0"/>
                        </a:rPr>
                        <m:t> </m:t>
                      </m:r>
                      <m:r>
                        <a:rPr lang="es-ES" i="1">
                          <a:latin typeface="Cambria Math" panose="02040503050406030204" pitchFamily="18" charset="0"/>
                        </a:rPr>
                        <m:t>𝑓𝑎𝑐𝑡𝑜𝑟</m:t>
                      </m:r>
                      <m:r>
                        <a:rPr lang="es-ES" i="1">
                          <a:latin typeface="Cambria Math" panose="02040503050406030204" pitchFamily="18" charset="0"/>
                        </a:rPr>
                        <m:t> </m:t>
                      </m:r>
                      <m:r>
                        <a:rPr lang="es-ES" i="1">
                          <a:latin typeface="Cambria Math" panose="02040503050406030204" pitchFamily="18" charset="0"/>
                        </a:rPr>
                        <m:t>𝑞𝑢𝑒</m:t>
                      </m:r>
                      <m:r>
                        <a:rPr lang="es-ES" i="1">
                          <a:latin typeface="Cambria Math" panose="02040503050406030204" pitchFamily="18" charset="0"/>
                        </a:rPr>
                        <m:t> </m:t>
                      </m:r>
                      <m:r>
                        <a:rPr lang="es-ES" i="1">
                          <a:latin typeface="Cambria Math" panose="02040503050406030204" pitchFamily="18" charset="0"/>
                        </a:rPr>
                        <m:t>𝑠𝑒</m:t>
                      </m:r>
                      <m:r>
                        <a:rPr lang="es-ES" i="1">
                          <a:latin typeface="Cambria Math" panose="02040503050406030204" pitchFamily="18" charset="0"/>
                        </a:rPr>
                        <m:t> </m:t>
                      </m:r>
                      <m:r>
                        <a:rPr lang="es-ES" i="1">
                          <a:latin typeface="Cambria Math" panose="02040503050406030204" pitchFamily="18" charset="0"/>
                        </a:rPr>
                        <m:t>𝑟𝑒𝑝𝑖𝑡𝑒</m:t>
                      </m:r>
                      <m:r>
                        <a:rPr lang="es-ES" i="1">
                          <a:latin typeface="Cambria Math" panose="02040503050406030204" pitchFamily="18" charset="0"/>
                        </a:rPr>
                        <m:t> </m:t>
                      </m:r>
                      <m:r>
                        <a:rPr lang="es-ES" i="1">
                          <a:latin typeface="Cambria Math" panose="02040503050406030204" pitchFamily="18" charset="0"/>
                        </a:rPr>
                        <m:t>𝑒𝑛</m:t>
                      </m:r>
                      <m:r>
                        <a:rPr lang="es-ES" i="1">
                          <a:latin typeface="Cambria Math" panose="02040503050406030204" pitchFamily="18" charset="0"/>
                        </a:rPr>
                        <m:t> </m:t>
                      </m:r>
                      <m:r>
                        <a:rPr lang="es-ES" i="1">
                          <a:latin typeface="Cambria Math" panose="02040503050406030204" pitchFamily="18" charset="0"/>
                        </a:rPr>
                        <m:t>𝑙𝑜𝑠</m:t>
                      </m:r>
                      <m:r>
                        <a:rPr lang="es-ES" i="1">
                          <a:latin typeface="Cambria Math" panose="02040503050406030204" pitchFamily="18" charset="0"/>
                        </a:rPr>
                        <m:t> </m:t>
                      </m:r>
                      <m:r>
                        <a:rPr lang="es-ES" b="0" i="1" smtClean="0">
                          <a:latin typeface="Cambria Math" panose="02040503050406030204" pitchFamily="18" charset="0"/>
                        </a:rPr>
                        <m:t>𝑡𝑟𝑒𝑠</m:t>
                      </m:r>
                      <m:r>
                        <a:rPr lang="es-ES" i="1">
                          <a:latin typeface="Cambria Math" panose="02040503050406030204" pitchFamily="18" charset="0"/>
                        </a:rPr>
                        <m:t> </m:t>
                      </m:r>
                      <m:r>
                        <a:rPr lang="es-ES" i="1">
                          <a:latin typeface="Cambria Math" panose="02040503050406030204" pitchFamily="18" charset="0"/>
                        </a:rPr>
                        <m:t>𝑡</m:t>
                      </m:r>
                      <m:r>
                        <a:rPr lang="es-ES" i="1">
                          <a:latin typeface="Cambria Math" panose="02040503050406030204" pitchFamily="18" charset="0"/>
                        </a:rPr>
                        <m:t>é</m:t>
                      </m:r>
                      <m:r>
                        <a:rPr lang="es-ES" i="1">
                          <a:latin typeface="Cambria Math" panose="02040503050406030204" pitchFamily="18" charset="0"/>
                        </a:rPr>
                        <m:t>𝑟𝑚𝑖𝑛𝑜𝑠</m:t>
                      </m:r>
                      <m:r>
                        <a:rPr lang="es-ES" i="1">
                          <a:latin typeface="Cambria Math" panose="02040503050406030204" pitchFamily="18" charset="0"/>
                        </a:rPr>
                        <m:t> </m:t>
                      </m:r>
                      <m:r>
                        <a:rPr lang="es-ES" i="1">
                          <a:latin typeface="Cambria Math" panose="02040503050406030204" pitchFamily="18" charset="0"/>
                        </a:rPr>
                        <m:t>𝑒𝑠</m:t>
                      </m:r>
                      <m:r>
                        <a:rPr lang="es-ES" i="1">
                          <a:latin typeface="Cambria Math" panose="02040503050406030204" pitchFamily="18" charset="0"/>
                        </a:rPr>
                        <m:t>  3</m:t>
                      </m:r>
                      <m:r>
                        <a:rPr lang="es-ES" i="1" smtClean="0">
                          <a:solidFill>
                            <a:srgbClr val="FF0000"/>
                          </a:solidFill>
                          <a:latin typeface="Cambria Math" panose="02040503050406030204" pitchFamily="18" charset="0"/>
                        </a:rPr>
                        <m:t>𝑥</m:t>
                      </m:r>
                      <m:sSup>
                        <m:sSupPr>
                          <m:ctrlPr>
                            <a:rPr lang="es-ES" i="1" smtClean="0">
                              <a:solidFill>
                                <a:srgbClr val="FF0000"/>
                              </a:solidFill>
                              <a:latin typeface="Cambria Math" panose="02040503050406030204" pitchFamily="18" charset="0"/>
                            </a:rPr>
                          </m:ctrlPr>
                        </m:sSupPr>
                        <m:e>
                          <m:r>
                            <a:rPr lang="es-ES" b="0" i="1" smtClean="0">
                              <a:solidFill>
                                <a:srgbClr val="FF0000"/>
                              </a:solidFill>
                              <a:latin typeface="Cambria Math" panose="02040503050406030204" pitchFamily="18" charset="0"/>
                            </a:rPr>
                            <m:t>𝑦</m:t>
                          </m:r>
                        </m:e>
                        <m:sup>
                          <m:r>
                            <a:rPr lang="es-ES" b="0" i="1" smtClean="0">
                              <a:solidFill>
                                <a:srgbClr val="FF0000"/>
                              </a:solidFill>
                              <a:latin typeface="Cambria Math" panose="02040503050406030204" pitchFamily="18" charset="0"/>
                            </a:rPr>
                            <m:t>2</m:t>
                          </m:r>
                        </m:sup>
                      </m:sSup>
                    </m:oMath>
                  </m:oMathPara>
                </a14:m>
                <a:endParaRPr lang="es-CO" dirty="0" smtClean="0">
                  <a:solidFill>
                    <a:srgbClr val="FF0000"/>
                  </a:solidFill>
                </a:endParaRPr>
              </a:p>
              <a:p>
                <a:r>
                  <a:rPr lang="es-CO" dirty="0" smtClean="0">
                    <a:solidFill>
                      <a:srgbClr val="FF0000"/>
                    </a:solidFill>
                  </a:rPr>
                  <a:t>Primero se halla el factor común entre los coeficientes (9, 6, 15) y se halla su máximo común divisor que es 3, luego para la parte literal se escogen las variables comunes en los tres términos elevadas al menor exponente que aparezca.</a:t>
                </a:r>
              </a:p>
              <a:p>
                <a:r>
                  <a:rPr lang="es-CO" dirty="0" smtClean="0">
                    <a:solidFill>
                      <a:srgbClr val="FF0000"/>
                    </a:solidFill>
                  </a:rPr>
                  <a:t>            </a:t>
                </a:r>
                <a14:m>
                  <m:oMath xmlns:m="http://schemas.openxmlformats.org/officeDocument/2006/math">
                    <m:r>
                      <a:rPr lang="es-CO" i="1" dirty="0" smtClean="0">
                        <a:solidFill>
                          <a:schemeClr val="tx1"/>
                        </a:solidFill>
                        <a:latin typeface="Cambria Math" panose="02040503050406030204" pitchFamily="18" charset="0"/>
                      </a:rPr>
                      <m:t>𝐸𝑛𝑡𝑜𝑛𝑐𝑒𝑠</m:t>
                    </m:r>
                    <m:r>
                      <a:rPr lang="es-ES" b="0" i="1" dirty="0" smtClean="0">
                        <a:solidFill>
                          <a:schemeClr val="tx1"/>
                        </a:solidFill>
                        <a:latin typeface="Cambria Math" panose="02040503050406030204" pitchFamily="18" charset="0"/>
                      </a:rPr>
                      <m:t> </m:t>
                    </m:r>
                    <m:r>
                      <a:rPr lang="es-ES" i="1">
                        <a:solidFill>
                          <a:srgbClr val="FF0000"/>
                        </a:solidFill>
                        <a:latin typeface="Cambria Math" panose="02040503050406030204" pitchFamily="18" charset="0"/>
                      </a:rPr>
                      <m:t>3</m:t>
                    </m:r>
                    <m:r>
                      <a:rPr lang="es-ES" i="1">
                        <a:solidFill>
                          <a:srgbClr val="FF0000"/>
                        </a:solidFill>
                        <a:latin typeface="Cambria Math" panose="02040503050406030204" pitchFamily="18" charset="0"/>
                      </a:rPr>
                      <m:t>𝑥</m:t>
                    </m:r>
                    <m:sSup>
                      <m:sSupPr>
                        <m:ctrlPr>
                          <a:rPr lang="es-ES" i="1">
                            <a:solidFill>
                              <a:srgbClr val="FF0000"/>
                            </a:solidFill>
                            <a:latin typeface="Cambria Math" panose="02040503050406030204" pitchFamily="18" charset="0"/>
                          </a:rPr>
                        </m:ctrlPr>
                      </m:sSupPr>
                      <m:e>
                        <m:r>
                          <a:rPr lang="es-ES" i="1">
                            <a:solidFill>
                              <a:srgbClr val="FF0000"/>
                            </a:solidFill>
                            <a:latin typeface="Cambria Math" panose="02040503050406030204" pitchFamily="18" charset="0"/>
                          </a:rPr>
                          <m:t>𝑦</m:t>
                        </m:r>
                      </m:e>
                      <m:sup>
                        <m:r>
                          <a:rPr lang="es-ES" i="1">
                            <a:solidFill>
                              <a:srgbClr val="FF0000"/>
                            </a:solidFill>
                            <a:latin typeface="Cambria Math" panose="02040503050406030204" pitchFamily="18" charset="0"/>
                          </a:rPr>
                          <m:t>2</m:t>
                        </m:r>
                      </m:sup>
                    </m:sSup>
                    <m:r>
                      <a:rPr lang="es-ES" b="0" i="1" dirty="0" smtClean="0">
                        <a:solidFill>
                          <a:schemeClr val="tx1"/>
                        </a:solidFill>
                        <a:latin typeface="Cambria Math" panose="02040503050406030204" pitchFamily="18" charset="0"/>
                      </a:rPr>
                      <m:t>𝑠𝑒𝑟</m:t>
                    </m:r>
                    <m:r>
                      <a:rPr lang="es-ES" b="0" i="1" dirty="0" smtClean="0">
                        <a:solidFill>
                          <a:schemeClr val="tx1"/>
                        </a:solidFill>
                        <a:latin typeface="Cambria Math" panose="02040503050406030204" pitchFamily="18" charset="0"/>
                      </a:rPr>
                      <m:t>á </m:t>
                    </m:r>
                    <m:r>
                      <a:rPr lang="es-ES" b="0" i="1" dirty="0" smtClean="0">
                        <a:solidFill>
                          <a:schemeClr val="tx1"/>
                        </a:solidFill>
                        <a:latin typeface="Cambria Math" panose="02040503050406030204" pitchFamily="18" charset="0"/>
                      </a:rPr>
                      <m:t>𝑢𝑛</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𝑓𝑎𝑐𝑡𝑜𝑟</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𝑑𝑒𝑙</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𝑝𝑜𝑙𝑖𝑛𝑜𝑚𝑖𝑜</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𝑦</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𝑝𝑎𝑟𝑎</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h𝑎𝑙𝑙𝑎𝑟</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𝑒𝑙</m:t>
                    </m:r>
                    <m:r>
                      <a:rPr lang="es-ES" b="0" i="1" dirty="0" smtClean="0">
                        <a:solidFill>
                          <a:schemeClr val="tx1"/>
                        </a:solidFill>
                        <a:latin typeface="Cambria Math" panose="02040503050406030204" pitchFamily="18" charset="0"/>
                      </a:rPr>
                      <m:t> </m:t>
                    </m:r>
                  </m:oMath>
                </a14:m>
                <a:endParaRPr lang="es-ES" b="0" dirty="0" smtClean="0">
                  <a:solidFill>
                    <a:schemeClr val="tx1"/>
                  </a:solidFill>
                </a:endParaRPr>
              </a:p>
              <a:p>
                <a:r>
                  <a:rPr lang="es-CO" dirty="0" smtClean="0">
                    <a:solidFill>
                      <a:schemeClr val="tx1"/>
                    </a:solidFill>
                  </a:rPr>
                  <a:t>            </a:t>
                </a:r>
                <a14:m>
                  <m:oMath xmlns:m="http://schemas.openxmlformats.org/officeDocument/2006/math">
                    <m:r>
                      <a:rPr lang="es-CO" i="1" dirty="0" smtClean="0">
                        <a:solidFill>
                          <a:schemeClr val="tx1"/>
                        </a:solidFill>
                        <a:latin typeface="Cambria Math" panose="02040503050406030204" pitchFamily="18" charset="0"/>
                      </a:rPr>
                      <m:t>𝑜𝑡𝑟𝑜</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𝑓𝑎𝑐𝑡𝑜𝑟</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𝑠𝑒</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𝑑𝑖𝑣𝑖𝑑𝑒</m:t>
                    </m:r>
                    <m:r>
                      <a:rPr lang="es-CO"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𝑒𝑙</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𝑝𝑜𝑙𝑖𝑛𝑜𝑚𝑖𝑜</m:t>
                    </m:r>
                    <m:r>
                      <a:rPr lang="es-ES" b="0"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𝑒𝑛𝑡𝑟𝑒</m:t>
                    </m:r>
                    <m:r>
                      <a:rPr lang="es-ES" b="0"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𝑒𝑙</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𝑓𝑎𝑐𝑡𝑜𝑟</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𝑐𝑜𝑚</m:t>
                    </m:r>
                    <m:r>
                      <a:rPr lang="es-CO" i="1" dirty="0" smtClean="0">
                        <a:solidFill>
                          <a:schemeClr val="tx1"/>
                        </a:solidFill>
                        <a:latin typeface="Cambria Math" panose="02040503050406030204" pitchFamily="18" charset="0"/>
                      </a:rPr>
                      <m:t>ú</m:t>
                    </m:r>
                    <m:r>
                      <a:rPr lang="es-CO" i="1" dirty="0" smtClean="0">
                        <a:solidFill>
                          <a:schemeClr val="tx1"/>
                        </a:solidFill>
                        <a:latin typeface="Cambria Math" panose="02040503050406030204" pitchFamily="18" charset="0"/>
                      </a:rPr>
                      <m:t>𝑛</m:t>
                    </m:r>
                    <m:r>
                      <a:rPr lang="es-CO" i="1" dirty="0" smtClean="0">
                        <a:solidFill>
                          <a:schemeClr val="tx1"/>
                        </a:solidFill>
                        <a:latin typeface="Cambria Math" panose="02040503050406030204" pitchFamily="18" charset="0"/>
                      </a:rPr>
                      <m:t>. </m:t>
                    </m:r>
                  </m:oMath>
                </a14:m>
                <a:endParaRPr lang="es-CO" dirty="0">
                  <a:solidFill>
                    <a:schemeClr val="tx1"/>
                  </a:solidFill>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679269" y="1779578"/>
                <a:ext cx="7889966" cy="2031325"/>
              </a:xfrm>
              <a:prstGeom prst="rect">
                <a:avLst/>
              </a:prstGeom>
              <a:blipFill rotWithShape="0">
                <a:blip r:embed="rId2"/>
                <a:stretch>
                  <a:fillRect l="-618" t="-2102" r="-232" b="-1502"/>
                </a:stretch>
              </a:blipFill>
            </p:spPr>
            <p:txBody>
              <a:bodyPr/>
              <a:lstStyle/>
              <a:p>
                <a:r>
                  <a:rPr lang="es-CO">
                    <a:noFill/>
                  </a:rPr>
                  <a:t> </a:t>
                </a:r>
              </a:p>
            </p:txBody>
          </p:sp>
        </mc:Fallback>
      </mc:AlternateContent>
      <p:cxnSp>
        <p:nvCxnSpPr>
          <p:cNvPr id="8" name="Conector recto de flecha 7"/>
          <p:cNvCxnSpPr/>
          <p:nvPr/>
        </p:nvCxnSpPr>
        <p:spPr>
          <a:xfrm>
            <a:off x="5521192" y="5020288"/>
            <a:ext cx="43543" cy="670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p:nvPr/>
        </p:nvCxnSpPr>
        <p:spPr>
          <a:xfrm>
            <a:off x="6431857" y="4968681"/>
            <a:ext cx="43543" cy="670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a:off x="7102418" y="4981744"/>
            <a:ext cx="348340" cy="6444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CuadroTexto 16"/>
              <p:cNvSpPr txBox="1"/>
              <p:nvPr/>
            </p:nvSpPr>
            <p:spPr>
              <a:xfrm>
                <a:off x="5029937" y="5557766"/>
                <a:ext cx="174172" cy="69544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ES" b="0" i="1" smtClean="0">
                              <a:latin typeface="Cambria Math" panose="02040503050406030204" pitchFamily="18" charset="0"/>
                            </a:rPr>
                            <m:t>9</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b="0" i="1" smtClean="0">
                                  <a:latin typeface="Cambria Math" panose="02040503050406030204" pitchFamily="18" charset="0"/>
                                </a:rPr>
                                <m:t>4</m:t>
                              </m:r>
                            </m:sup>
                          </m:sSup>
                          <m:sSup>
                            <m:sSupPr>
                              <m:ctrlPr>
                                <a:rPr lang="es-ES" i="1" smtClean="0">
                                  <a:latin typeface="Cambria Math" panose="02040503050406030204" pitchFamily="18" charset="0"/>
                                </a:rPr>
                              </m:ctrlPr>
                            </m:sSupPr>
                            <m:e>
                              <m:r>
                                <a:rPr lang="es-ES" b="0" i="1" smtClean="0">
                                  <a:latin typeface="Cambria Math" panose="02040503050406030204" pitchFamily="18" charset="0"/>
                                </a:rPr>
                                <m:t>𝑦</m:t>
                              </m:r>
                            </m:e>
                            <m:sup>
                              <m:r>
                                <a:rPr lang="es-ES" b="0" i="1" smtClean="0">
                                  <a:latin typeface="Cambria Math" panose="02040503050406030204" pitchFamily="18" charset="0"/>
                                </a:rPr>
                                <m:t>2</m:t>
                              </m:r>
                            </m:sup>
                          </m:sSup>
                        </m:num>
                        <m:den>
                          <m:r>
                            <a:rPr lang="es-ES" i="1">
                              <a:solidFill>
                                <a:srgbClr val="FF0000"/>
                              </a:solidFill>
                              <a:latin typeface="Cambria Math" panose="02040503050406030204" pitchFamily="18" charset="0"/>
                            </a:rPr>
                            <m:t>3</m:t>
                          </m:r>
                          <m:r>
                            <a:rPr lang="es-ES" i="1">
                              <a:solidFill>
                                <a:srgbClr val="FF0000"/>
                              </a:solidFill>
                              <a:latin typeface="Cambria Math" panose="02040503050406030204" pitchFamily="18" charset="0"/>
                            </a:rPr>
                            <m:t>𝑥</m:t>
                          </m:r>
                          <m:sSup>
                            <m:sSupPr>
                              <m:ctrlPr>
                                <a:rPr lang="es-ES" i="1">
                                  <a:solidFill>
                                    <a:srgbClr val="FF0000"/>
                                  </a:solidFill>
                                  <a:latin typeface="Cambria Math" panose="02040503050406030204" pitchFamily="18" charset="0"/>
                                </a:rPr>
                              </m:ctrlPr>
                            </m:sSupPr>
                            <m:e>
                              <m:r>
                                <a:rPr lang="es-ES" i="1">
                                  <a:solidFill>
                                    <a:srgbClr val="FF0000"/>
                                  </a:solidFill>
                                  <a:latin typeface="Cambria Math" panose="02040503050406030204" pitchFamily="18" charset="0"/>
                                </a:rPr>
                                <m:t>𝑦</m:t>
                              </m:r>
                            </m:e>
                            <m:sup>
                              <m:r>
                                <a:rPr lang="es-ES" i="1">
                                  <a:solidFill>
                                    <a:srgbClr val="FF0000"/>
                                  </a:solidFill>
                                  <a:latin typeface="Cambria Math" panose="02040503050406030204" pitchFamily="18" charset="0"/>
                                </a:rPr>
                                <m:t>2</m:t>
                              </m:r>
                            </m:sup>
                          </m:sSup>
                        </m:den>
                      </m:f>
                    </m:oMath>
                  </m:oMathPara>
                </a14:m>
                <a:endParaRPr lang="es-CO" dirty="0"/>
              </a:p>
            </p:txBody>
          </p:sp>
        </mc:Choice>
        <mc:Fallback xmlns="">
          <p:sp>
            <p:nvSpPr>
              <p:cNvPr id="17" name="CuadroTexto 16"/>
              <p:cNvSpPr txBox="1">
                <a:spLocks noRot="1" noChangeAspect="1" noMove="1" noResize="1" noEditPoints="1" noAdjustHandles="1" noChangeArrowheads="1" noChangeShapeType="1" noTextEdit="1"/>
              </p:cNvSpPr>
              <p:nvPr/>
            </p:nvSpPr>
            <p:spPr>
              <a:xfrm>
                <a:off x="5029937" y="5557766"/>
                <a:ext cx="174172" cy="695447"/>
              </a:xfrm>
              <a:prstGeom prst="rect">
                <a:avLst/>
              </a:prstGeom>
              <a:blipFill rotWithShape="0">
                <a:blip r:embed="rId3"/>
                <a:stretch>
                  <a:fillRect r="-300000"/>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8" name="CuadroTexto 17"/>
              <p:cNvSpPr txBox="1"/>
              <p:nvPr/>
            </p:nvSpPr>
            <p:spPr>
              <a:xfrm>
                <a:off x="6924055" y="5531639"/>
                <a:ext cx="174172" cy="69544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ES" b="0" i="1" smtClean="0">
                              <a:latin typeface="Cambria Math" panose="02040503050406030204" pitchFamily="18" charset="0"/>
                            </a:rPr>
                            <m:t>−15</m:t>
                          </m:r>
                          <m:r>
                            <a:rPr lang="es-ES" b="0" i="1" smtClean="0">
                              <a:latin typeface="Cambria Math" panose="02040503050406030204" pitchFamily="18" charset="0"/>
                            </a:rPr>
                            <m:t>𝑥</m:t>
                          </m:r>
                          <m:sSup>
                            <m:sSupPr>
                              <m:ctrlPr>
                                <a:rPr lang="es-ES" i="1">
                                  <a:latin typeface="Cambria Math" panose="02040503050406030204" pitchFamily="18" charset="0"/>
                                </a:rPr>
                              </m:ctrlPr>
                            </m:sSupPr>
                            <m:e>
                              <m:r>
                                <a:rPr lang="es-ES" b="0" i="1" smtClean="0">
                                  <a:latin typeface="Cambria Math" panose="02040503050406030204" pitchFamily="18" charset="0"/>
                                </a:rPr>
                                <m:t>𝑦</m:t>
                              </m:r>
                            </m:e>
                            <m:sup>
                              <m:r>
                                <a:rPr lang="es-ES" b="0" i="1" smtClean="0">
                                  <a:latin typeface="Cambria Math" panose="02040503050406030204" pitchFamily="18" charset="0"/>
                                </a:rPr>
                                <m:t>2</m:t>
                              </m:r>
                            </m:sup>
                          </m:sSup>
                        </m:num>
                        <m:den>
                          <m:r>
                            <a:rPr lang="es-ES" i="1">
                              <a:solidFill>
                                <a:srgbClr val="FF0000"/>
                              </a:solidFill>
                              <a:latin typeface="Cambria Math" panose="02040503050406030204" pitchFamily="18" charset="0"/>
                            </a:rPr>
                            <m:t>3</m:t>
                          </m:r>
                          <m:r>
                            <a:rPr lang="es-ES" i="1">
                              <a:solidFill>
                                <a:srgbClr val="FF0000"/>
                              </a:solidFill>
                              <a:latin typeface="Cambria Math" panose="02040503050406030204" pitchFamily="18" charset="0"/>
                            </a:rPr>
                            <m:t>𝑥</m:t>
                          </m:r>
                          <m:sSup>
                            <m:sSupPr>
                              <m:ctrlPr>
                                <a:rPr lang="es-ES" i="1">
                                  <a:solidFill>
                                    <a:srgbClr val="FF0000"/>
                                  </a:solidFill>
                                  <a:latin typeface="Cambria Math" panose="02040503050406030204" pitchFamily="18" charset="0"/>
                                </a:rPr>
                              </m:ctrlPr>
                            </m:sSupPr>
                            <m:e>
                              <m:r>
                                <a:rPr lang="es-ES" i="1">
                                  <a:solidFill>
                                    <a:srgbClr val="FF0000"/>
                                  </a:solidFill>
                                  <a:latin typeface="Cambria Math" panose="02040503050406030204" pitchFamily="18" charset="0"/>
                                </a:rPr>
                                <m:t>𝑦</m:t>
                              </m:r>
                            </m:e>
                            <m:sup>
                              <m:r>
                                <a:rPr lang="es-ES" i="1">
                                  <a:solidFill>
                                    <a:srgbClr val="FF0000"/>
                                  </a:solidFill>
                                  <a:latin typeface="Cambria Math" panose="02040503050406030204" pitchFamily="18" charset="0"/>
                                </a:rPr>
                                <m:t>2</m:t>
                              </m:r>
                            </m:sup>
                          </m:sSup>
                        </m:den>
                      </m:f>
                    </m:oMath>
                  </m:oMathPara>
                </a14:m>
                <a:endParaRPr lang="es-CO" dirty="0"/>
              </a:p>
            </p:txBody>
          </p:sp>
        </mc:Choice>
        <mc:Fallback xmlns="">
          <p:sp>
            <p:nvSpPr>
              <p:cNvPr id="18" name="CuadroTexto 17"/>
              <p:cNvSpPr txBox="1">
                <a:spLocks noRot="1" noChangeAspect="1" noMove="1" noResize="1" noEditPoints="1" noAdjustHandles="1" noChangeArrowheads="1" noChangeShapeType="1" noTextEdit="1"/>
              </p:cNvSpPr>
              <p:nvPr/>
            </p:nvSpPr>
            <p:spPr>
              <a:xfrm>
                <a:off x="6924055" y="5531639"/>
                <a:ext cx="174172" cy="695447"/>
              </a:xfrm>
              <a:prstGeom prst="rect">
                <a:avLst/>
              </a:prstGeom>
              <a:blipFill rotWithShape="0">
                <a:blip r:embed="rId4"/>
                <a:stretch>
                  <a:fillRect r="-421429"/>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9" name="CuadroTexto 18"/>
              <p:cNvSpPr txBox="1"/>
              <p:nvPr/>
            </p:nvSpPr>
            <p:spPr>
              <a:xfrm>
                <a:off x="5948695" y="5531641"/>
                <a:ext cx="174172" cy="69544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ES" b="0" i="1" smtClean="0">
                              <a:latin typeface="Cambria Math" panose="02040503050406030204" pitchFamily="18" charset="0"/>
                            </a:rPr>
                            <m:t>6</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b="0" i="1" smtClean="0">
                                  <a:latin typeface="Cambria Math" panose="02040503050406030204" pitchFamily="18" charset="0"/>
                                </a:rPr>
                                <m:t>3</m:t>
                              </m:r>
                            </m:sup>
                          </m:sSup>
                          <m:sSup>
                            <m:sSupPr>
                              <m:ctrlPr>
                                <a:rPr lang="es-ES" i="1" smtClean="0">
                                  <a:latin typeface="Cambria Math" panose="02040503050406030204" pitchFamily="18" charset="0"/>
                                </a:rPr>
                              </m:ctrlPr>
                            </m:sSupPr>
                            <m:e>
                              <m:r>
                                <a:rPr lang="es-ES" b="0" i="1" smtClean="0">
                                  <a:latin typeface="Cambria Math" panose="02040503050406030204" pitchFamily="18" charset="0"/>
                                </a:rPr>
                                <m:t>𝑦</m:t>
                              </m:r>
                            </m:e>
                            <m:sup>
                              <m:r>
                                <a:rPr lang="es-ES" b="0" i="1" smtClean="0">
                                  <a:latin typeface="Cambria Math" panose="02040503050406030204" pitchFamily="18" charset="0"/>
                                </a:rPr>
                                <m:t>3</m:t>
                              </m:r>
                            </m:sup>
                          </m:sSup>
                        </m:num>
                        <m:den>
                          <m:r>
                            <a:rPr lang="es-ES" i="1">
                              <a:solidFill>
                                <a:srgbClr val="FF0000"/>
                              </a:solidFill>
                              <a:latin typeface="Cambria Math" panose="02040503050406030204" pitchFamily="18" charset="0"/>
                            </a:rPr>
                            <m:t>3</m:t>
                          </m:r>
                          <m:r>
                            <a:rPr lang="es-ES" i="1">
                              <a:solidFill>
                                <a:srgbClr val="FF0000"/>
                              </a:solidFill>
                              <a:latin typeface="Cambria Math" panose="02040503050406030204" pitchFamily="18" charset="0"/>
                            </a:rPr>
                            <m:t>𝑥</m:t>
                          </m:r>
                          <m:sSup>
                            <m:sSupPr>
                              <m:ctrlPr>
                                <a:rPr lang="es-ES" i="1">
                                  <a:solidFill>
                                    <a:srgbClr val="FF0000"/>
                                  </a:solidFill>
                                  <a:latin typeface="Cambria Math" panose="02040503050406030204" pitchFamily="18" charset="0"/>
                                </a:rPr>
                              </m:ctrlPr>
                            </m:sSupPr>
                            <m:e>
                              <m:r>
                                <a:rPr lang="es-ES" i="1">
                                  <a:solidFill>
                                    <a:srgbClr val="FF0000"/>
                                  </a:solidFill>
                                  <a:latin typeface="Cambria Math" panose="02040503050406030204" pitchFamily="18" charset="0"/>
                                </a:rPr>
                                <m:t>𝑦</m:t>
                              </m:r>
                            </m:e>
                            <m:sup>
                              <m:r>
                                <a:rPr lang="es-ES" i="1">
                                  <a:solidFill>
                                    <a:srgbClr val="FF0000"/>
                                  </a:solidFill>
                                  <a:latin typeface="Cambria Math" panose="02040503050406030204" pitchFamily="18" charset="0"/>
                                </a:rPr>
                                <m:t>2</m:t>
                              </m:r>
                            </m:sup>
                          </m:sSup>
                        </m:den>
                      </m:f>
                    </m:oMath>
                  </m:oMathPara>
                </a14:m>
                <a:endParaRPr lang="es-CO" dirty="0"/>
              </a:p>
            </p:txBody>
          </p:sp>
        </mc:Choice>
        <mc:Fallback xmlns="">
          <p:sp>
            <p:nvSpPr>
              <p:cNvPr id="19" name="CuadroTexto 18"/>
              <p:cNvSpPr txBox="1">
                <a:spLocks noRot="1" noChangeAspect="1" noMove="1" noResize="1" noEditPoints="1" noAdjustHandles="1" noChangeArrowheads="1" noChangeShapeType="1" noTextEdit="1"/>
              </p:cNvSpPr>
              <p:nvPr/>
            </p:nvSpPr>
            <p:spPr>
              <a:xfrm>
                <a:off x="5948695" y="5531641"/>
                <a:ext cx="174172" cy="695447"/>
              </a:xfrm>
              <a:prstGeom prst="rect">
                <a:avLst/>
              </a:prstGeom>
              <a:blipFill rotWithShape="0">
                <a:blip r:embed="rId5"/>
                <a:stretch>
                  <a:fillRect r="-314286"/>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3" name="Rectángulo 2"/>
              <p:cNvSpPr/>
              <p:nvPr/>
            </p:nvSpPr>
            <p:spPr>
              <a:xfrm>
                <a:off x="992777" y="4586620"/>
                <a:ext cx="7262949"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i="1" smtClean="0">
                          <a:solidFill>
                            <a:schemeClr val="accent5">
                              <a:lumMod val="75000"/>
                            </a:schemeClr>
                          </a:solidFill>
                          <a:latin typeface="Cambria Math" panose="02040503050406030204" pitchFamily="18" charset="0"/>
                        </a:rPr>
                        <m:t>9</m:t>
                      </m:r>
                      <m:sSup>
                        <m:sSupPr>
                          <m:ctrlPr>
                            <a:rPr lang="es-ES" i="1" smtClean="0">
                              <a:solidFill>
                                <a:srgbClr val="00B050"/>
                              </a:solidFill>
                              <a:latin typeface="Cambria Math" panose="02040503050406030204" pitchFamily="18" charset="0"/>
                            </a:rPr>
                          </m:ctrlPr>
                        </m:sSupPr>
                        <m:e>
                          <m:r>
                            <a:rPr lang="es-ES" i="1">
                              <a:solidFill>
                                <a:srgbClr val="00B050"/>
                              </a:solidFill>
                              <a:latin typeface="Cambria Math" panose="02040503050406030204" pitchFamily="18" charset="0"/>
                            </a:rPr>
                            <m:t>𝑥</m:t>
                          </m:r>
                        </m:e>
                        <m:sup>
                          <m:r>
                            <a:rPr lang="es-ES" i="1">
                              <a:solidFill>
                                <a:srgbClr val="00B050"/>
                              </a:solidFill>
                              <a:latin typeface="Cambria Math" panose="02040503050406030204" pitchFamily="18" charset="0"/>
                            </a:rPr>
                            <m:t>4</m:t>
                          </m:r>
                        </m:sup>
                      </m:sSup>
                      <m:sSup>
                        <m:sSupPr>
                          <m:ctrlPr>
                            <a:rPr lang="es-ES" i="1" smtClean="0">
                              <a:solidFill>
                                <a:schemeClr val="accent2">
                                  <a:lumMod val="60000"/>
                                  <a:lumOff val="40000"/>
                                </a:schemeClr>
                              </a:solidFill>
                              <a:latin typeface="Cambria Math" panose="02040503050406030204" pitchFamily="18" charset="0"/>
                            </a:rPr>
                          </m:ctrlPr>
                        </m:sSupPr>
                        <m:e>
                          <m:r>
                            <a:rPr lang="es-ES" i="1">
                              <a:solidFill>
                                <a:schemeClr val="accent2">
                                  <a:lumMod val="60000"/>
                                  <a:lumOff val="40000"/>
                                </a:schemeClr>
                              </a:solidFill>
                              <a:latin typeface="Cambria Math" panose="02040503050406030204" pitchFamily="18" charset="0"/>
                            </a:rPr>
                            <m:t>𝑦</m:t>
                          </m:r>
                        </m:e>
                        <m:sup>
                          <m:r>
                            <a:rPr lang="es-ES" i="1">
                              <a:solidFill>
                                <a:schemeClr val="accent2">
                                  <a:lumMod val="60000"/>
                                  <a:lumOff val="40000"/>
                                </a:schemeClr>
                              </a:solidFill>
                              <a:latin typeface="Cambria Math" panose="02040503050406030204" pitchFamily="18" charset="0"/>
                            </a:rPr>
                            <m:t>2</m:t>
                          </m:r>
                        </m:sup>
                      </m:sSup>
                      <m:r>
                        <a:rPr lang="es-ES" i="1">
                          <a:latin typeface="Cambria Math" panose="02040503050406030204" pitchFamily="18" charset="0"/>
                        </a:rPr>
                        <m:t>+</m:t>
                      </m:r>
                      <m:r>
                        <a:rPr lang="es-ES" i="1" smtClean="0">
                          <a:solidFill>
                            <a:srgbClr val="7030A0"/>
                          </a:solidFill>
                          <a:latin typeface="Cambria Math" panose="02040503050406030204" pitchFamily="18" charset="0"/>
                        </a:rPr>
                        <m:t>6</m:t>
                      </m:r>
                      <m:sSup>
                        <m:sSupPr>
                          <m:ctrlPr>
                            <a:rPr lang="es-ES" i="1" smtClean="0">
                              <a:solidFill>
                                <a:srgbClr val="00B0F0"/>
                              </a:solidFill>
                              <a:latin typeface="Cambria Math" panose="02040503050406030204" pitchFamily="18" charset="0"/>
                            </a:rPr>
                          </m:ctrlPr>
                        </m:sSupPr>
                        <m:e>
                          <m:r>
                            <a:rPr lang="es-ES" i="1">
                              <a:solidFill>
                                <a:srgbClr val="00B0F0"/>
                              </a:solidFill>
                              <a:latin typeface="Cambria Math" panose="02040503050406030204" pitchFamily="18" charset="0"/>
                            </a:rPr>
                            <m:t>𝑥</m:t>
                          </m:r>
                        </m:e>
                        <m:sup>
                          <m:r>
                            <a:rPr lang="es-ES" i="1">
                              <a:solidFill>
                                <a:srgbClr val="00B0F0"/>
                              </a:solidFill>
                              <a:latin typeface="Cambria Math" panose="02040503050406030204" pitchFamily="18" charset="0"/>
                            </a:rPr>
                            <m:t>3</m:t>
                          </m:r>
                        </m:sup>
                      </m:sSup>
                      <m:sSup>
                        <m:sSupPr>
                          <m:ctrlPr>
                            <a:rPr lang="es-ES" i="1" smtClean="0">
                              <a:solidFill>
                                <a:srgbClr val="002060"/>
                              </a:solidFill>
                              <a:latin typeface="Cambria Math" panose="02040503050406030204" pitchFamily="18" charset="0"/>
                            </a:rPr>
                          </m:ctrlPr>
                        </m:sSupPr>
                        <m:e>
                          <m:r>
                            <a:rPr lang="es-ES" i="1">
                              <a:solidFill>
                                <a:srgbClr val="002060"/>
                              </a:solidFill>
                              <a:latin typeface="Cambria Math" panose="02040503050406030204" pitchFamily="18" charset="0"/>
                            </a:rPr>
                            <m:t>𝑦</m:t>
                          </m:r>
                        </m:e>
                        <m:sup>
                          <m:r>
                            <a:rPr lang="es-ES" i="1">
                              <a:solidFill>
                                <a:srgbClr val="002060"/>
                              </a:solidFill>
                              <a:latin typeface="Cambria Math" panose="02040503050406030204" pitchFamily="18" charset="0"/>
                            </a:rPr>
                            <m:t>3</m:t>
                          </m:r>
                        </m:sup>
                      </m:sSup>
                      <m:r>
                        <a:rPr lang="es-ES" i="1">
                          <a:latin typeface="Cambria Math" panose="02040503050406030204" pitchFamily="18" charset="0"/>
                        </a:rPr>
                        <m:t>−</m:t>
                      </m:r>
                      <m:r>
                        <a:rPr lang="es-ES" i="1" smtClean="0">
                          <a:solidFill>
                            <a:schemeClr val="accent2">
                              <a:lumMod val="75000"/>
                            </a:schemeClr>
                          </a:solidFill>
                          <a:latin typeface="Cambria Math" panose="02040503050406030204" pitchFamily="18" charset="0"/>
                        </a:rPr>
                        <m:t>15</m:t>
                      </m:r>
                      <m:r>
                        <a:rPr lang="es-ES" i="1" smtClean="0">
                          <a:solidFill>
                            <a:schemeClr val="accent4">
                              <a:lumMod val="75000"/>
                            </a:schemeClr>
                          </a:solidFill>
                          <a:latin typeface="Cambria Math" panose="02040503050406030204" pitchFamily="18" charset="0"/>
                        </a:rPr>
                        <m:t>𝑥</m:t>
                      </m:r>
                      <m:sSup>
                        <m:sSupPr>
                          <m:ctrlPr>
                            <a:rPr lang="es-ES" i="1" smtClean="0">
                              <a:solidFill>
                                <a:schemeClr val="accent2">
                                  <a:lumMod val="60000"/>
                                  <a:lumOff val="40000"/>
                                </a:schemeClr>
                              </a:solidFill>
                              <a:latin typeface="Cambria Math" panose="02040503050406030204" pitchFamily="18" charset="0"/>
                            </a:rPr>
                          </m:ctrlPr>
                        </m:sSupPr>
                        <m:e>
                          <m:r>
                            <a:rPr lang="es-ES" i="1">
                              <a:solidFill>
                                <a:schemeClr val="accent2">
                                  <a:lumMod val="60000"/>
                                  <a:lumOff val="40000"/>
                                </a:schemeClr>
                              </a:solidFill>
                              <a:latin typeface="Cambria Math" panose="02040503050406030204" pitchFamily="18" charset="0"/>
                            </a:rPr>
                            <m:t>𝑦</m:t>
                          </m:r>
                        </m:e>
                        <m:sup>
                          <m:r>
                            <a:rPr lang="es-ES" i="1">
                              <a:solidFill>
                                <a:schemeClr val="accent2">
                                  <a:lumMod val="60000"/>
                                  <a:lumOff val="40000"/>
                                </a:schemeClr>
                              </a:solidFill>
                              <a:latin typeface="Cambria Math" panose="02040503050406030204" pitchFamily="18" charset="0"/>
                            </a:rPr>
                            <m:t>2</m:t>
                          </m:r>
                        </m:sup>
                      </m:sSup>
                      <m:r>
                        <a:rPr lang="es-ES" i="1">
                          <a:latin typeface="Cambria Math" panose="02040503050406030204" pitchFamily="18" charset="0"/>
                        </a:rPr>
                        <m:t>=</m:t>
                      </m:r>
                      <m:r>
                        <a:rPr lang="es-ES" i="1" smtClean="0">
                          <a:solidFill>
                            <a:schemeClr val="tx1"/>
                          </a:solidFill>
                          <a:latin typeface="Cambria Math" panose="02040503050406030204" pitchFamily="18" charset="0"/>
                        </a:rPr>
                        <m:t>3</m:t>
                      </m:r>
                      <m:r>
                        <a:rPr lang="es-ES" i="1" smtClean="0">
                          <a:solidFill>
                            <a:schemeClr val="accent4">
                              <a:lumMod val="75000"/>
                            </a:schemeClr>
                          </a:solidFill>
                          <a:latin typeface="Cambria Math" panose="02040503050406030204" pitchFamily="18" charset="0"/>
                        </a:rPr>
                        <m:t>𝑥</m:t>
                      </m:r>
                      <m:sSup>
                        <m:sSupPr>
                          <m:ctrlPr>
                            <a:rPr lang="es-ES" i="1" smtClean="0">
                              <a:solidFill>
                                <a:schemeClr val="accent2">
                                  <a:lumMod val="60000"/>
                                  <a:lumOff val="40000"/>
                                </a:schemeClr>
                              </a:solidFill>
                              <a:latin typeface="Cambria Math" panose="02040503050406030204" pitchFamily="18" charset="0"/>
                            </a:rPr>
                          </m:ctrlPr>
                        </m:sSupPr>
                        <m:e>
                          <m:r>
                            <a:rPr lang="es-ES" i="1">
                              <a:solidFill>
                                <a:schemeClr val="accent2">
                                  <a:lumMod val="60000"/>
                                  <a:lumOff val="40000"/>
                                </a:schemeClr>
                              </a:solidFill>
                              <a:latin typeface="Cambria Math" panose="02040503050406030204" pitchFamily="18" charset="0"/>
                            </a:rPr>
                            <m:t>𝑦</m:t>
                          </m:r>
                        </m:e>
                        <m:sup>
                          <m:r>
                            <a:rPr lang="es-ES" i="1">
                              <a:solidFill>
                                <a:schemeClr val="accent2">
                                  <a:lumMod val="60000"/>
                                  <a:lumOff val="40000"/>
                                </a:schemeClr>
                              </a:solidFill>
                              <a:latin typeface="Cambria Math" panose="02040503050406030204" pitchFamily="18" charset="0"/>
                            </a:rPr>
                            <m:t>2</m:t>
                          </m:r>
                        </m:sup>
                      </m:sSup>
                      <m:d>
                        <m:dPr>
                          <m:ctrlPr>
                            <a:rPr lang="es-ES" i="1">
                              <a:solidFill>
                                <a:srgbClr val="FF0000"/>
                              </a:solidFill>
                              <a:latin typeface="Cambria Math" panose="02040503050406030204" pitchFamily="18" charset="0"/>
                            </a:rPr>
                          </m:ctrlPr>
                        </m:dPr>
                        <m:e>
                          <m:r>
                            <a:rPr lang="es-ES" i="1">
                              <a:solidFill>
                                <a:srgbClr val="FF0000"/>
                              </a:solidFill>
                              <a:latin typeface="Cambria Math" panose="02040503050406030204" pitchFamily="18" charset="0"/>
                            </a:rPr>
                            <m:t>3</m:t>
                          </m:r>
                          <m:sSup>
                            <m:sSupPr>
                              <m:ctrlPr>
                                <a:rPr lang="es-ES" i="1">
                                  <a:solidFill>
                                    <a:srgbClr val="FF0000"/>
                                  </a:solidFill>
                                  <a:latin typeface="Cambria Math" panose="02040503050406030204" pitchFamily="18" charset="0"/>
                                </a:rPr>
                              </m:ctrlPr>
                            </m:sSupPr>
                            <m:e>
                              <m:r>
                                <a:rPr lang="es-ES" i="1">
                                  <a:solidFill>
                                    <a:srgbClr val="FF0000"/>
                                  </a:solidFill>
                                  <a:latin typeface="Cambria Math" panose="02040503050406030204" pitchFamily="18" charset="0"/>
                                </a:rPr>
                                <m:t>𝑥</m:t>
                              </m:r>
                            </m:e>
                            <m:sup>
                              <m:r>
                                <a:rPr lang="es-ES" i="1">
                                  <a:solidFill>
                                    <a:srgbClr val="FF0000"/>
                                  </a:solidFill>
                                  <a:latin typeface="Cambria Math" panose="02040503050406030204" pitchFamily="18" charset="0"/>
                                </a:rPr>
                                <m:t>3</m:t>
                              </m:r>
                            </m:sup>
                          </m:sSup>
                          <m:r>
                            <a:rPr lang="es-ES" i="1">
                              <a:solidFill>
                                <a:srgbClr val="FF0000"/>
                              </a:solidFill>
                              <a:latin typeface="Cambria Math" panose="02040503050406030204" pitchFamily="18" charset="0"/>
                            </a:rPr>
                            <m:t>+2</m:t>
                          </m:r>
                          <m:sSup>
                            <m:sSupPr>
                              <m:ctrlPr>
                                <a:rPr lang="es-ES" i="1">
                                  <a:solidFill>
                                    <a:srgbClr val="FF0000"/>
                                  </a:solidFill>
                                  <a:latin typeface="Cambria Math" panose="02040503050406030204" pitchFamily="18" charset="0"/>
                                </a:rPr>
                              </m:ctrlPr>
                            </m:sSupPr>
                            <m:e>
                              <m:r>
                                <a:rPr lang="es-ES" i="1">
                                  <a:solidFill>
                                    <a:srgbClr val="FF0000"/>
                                  </a:solidFill>
                                  <a:latin typeface="Cambria Math" panose="02040503050406030204" pitchFamily="18" charset="0"/>
                                </a:rPr>
                                <m:t>𝑥</m:t>
                              </m:r>
                            </m:e>
                            <m:sup>
                              <m:r>
                                <a:rPr lang="es-ES" i="1">
                                  <a:solidFill>
                                    <a:srgbClr val="FF0000"/>
                                  </a:solidFill>
                                  <a:latin typeface="Cambria Math" panose="02040503050406030204" pitchFamily="18" charset="0"/>
                                </a:rPr>
                                <m:t>2</m:t>
                              </m:r>
                            </m:sup>
                          </m:sSup>
                          <m:r>
                            <a:rPr lang="es-ES" i="1">
                              <a:solidFill>
                                <a:srgbClr val="FF0000"/>
                              </a:solidFill>
                              <a:latin typeface="Cambria Math" panose="02040503050406030204" pitchFamily="18" charset="0"/>
                            </a:rPr>
                            <m:t>𝑦</m:t>
                          </m:r>
                          <m:r>
                            <a:rPr lang="es-ES" i="1">
                              <a:solidFill>
                                <a:srgbClr val="FF0000"/>
                              </a:solidFill>
                              <a:latin typeface="Cambria Math" panose="02040503050406030204" pitchFamily="18" charset="0"/>
                            </a:rPr>
                            <m:t>−5</m:t>
                          </m:r>
                        </m:e>
                      </m:d>
                    </m:oMath>
                  </m:oMathPara>
                </a14:m>
                <a:endParaRPr lang="es-ES" i="1" dirty="0">
                  <a:latin typeface="Cambria Math" panose="02040503050406030204" pitchFamily="18" charset="0"/>
                </a:endParaRPr>
              </a:p>
            </p:txBody>
          </p:sp>
        </mc:Choice>
        <mc:Fallback xmlns="">
          <p:sp>
            <p:nvSpPr>
              <p:cNvPr id="3" name="Rectángulo 2"/>
              <p:cNvSpPr>
                <a:spLocks noRot="1" noChangeAspect="1" noMove="1" noResize="1" noEditPoints="1" noAdjustHandles="1" noChangeArrowheads="1" noChangeShapeType="1" noTextEdit="1"/>
              </p:cNvSpPr>
              <p:nvPr/>
            </p:nvSpPr>
            <p:spPr>
              <a:xfrm>
                <a:off x="992777" y="4586620"/>
                <a:ext cx="7262949" cy="369332"/>
              </a:xfrm>
              <a:prstGeom prst="rect">
                <a:avLst/>
              </a:prstGeom>
              <a:blipFill rotWithShape="0">
                <a:blip r:embed="rId6"/>
                <a:stretch>
                  <a:fillRect b="-8197"/>
                </a:stretch>
              </a:blipFill>
            </p:spPr>
            <p:txBody>
              <a:bodyPr/>
              <a:lstStyle/>
              <a:p>
                <a:r>
                  <a:rPr lang="es-CO">
                    <a:noFill/>
                  </a:rPr>
                  <a:t> </a:t>
                </a:r>
              </a:p>
            </p:txBody>
          </p:sp>
        </mc:Fallback>
      </mc:AlternateContent>
      <p:sp>
        <p:nvSpPr>
          <p:cNvPr id="6" name="Rectángulo 5"/>
          <p:cNvSpPr/>
          <p:nvPr/>
        </p:nvSpPr>
        <p:spPr>
          <a:xfrm>
            <a:off x="3370099" y="4067956"/>
            <a:ext cx="1332416" cy="261610"/>
          </a:xfrm>
          <a:prstGeom prst="rect">
            <a:avLst/>
          </a:prstGeom>
        </p:spPr>
        <p:txBody>
          <a:bodyPr wrap="none">
            <a:spAutoFit/>
          </a:bodyPr>
          <a:lstStyle/>
          <a:p>
            <a:r>
              <a:rPr lang="es-CO" sz="1100" dirty="0" smtClean="0">
                <a:solidFill>
                  <a:srgbClr val="FF0000"/>
                </a:solidFill>
              </a:rPr>
              <a:t>M.C.D </a:t>
            </a:r>
            <a:r>
              <a:rPr lang="es-CO" sz="1100" dirty="0" smtClean="0"/>
              <a:t>(</a:t>
            </a:r>
            <a:r>
              <a:rPr lang="es-CO" sz="1100" b="1" dirty="0" smtClean="0">
                <a:solidFill>
                  <a:schemeClr val="accent5">
                    <a:lumMod val="75000"/>
                  </a:schemeClr>
                </a:solidFill>
              </a:rPr>
              <a:t>9</a:t>
            </a:r>
            <a:r>
              <a:rPr lang="es-CO" sz="1100" b="1" dirty="0"/>
              <a:t>, </a:t>
            </a:r>
            <a:r>
              <a:rPr lang="es-CO" sz="1100" b="1" dirty="0">
                <a:solidFill>
                  <a:srgbClr val="7030A0"/>
                </a:solidFill>
              </a:rPr>
              <a:t>6</a:t>
            </a:r>
            <a:r>
              <a:rPr lang="es-CO" sz="1100" b="1" dirty="0"/>
              <a:t>, </a:t>
            </a:r>
            <a:r>
              <a:rPr lang="es-CO" sz="1100" b="1" dirty="0" smtClean="0">
                <a:solidFill>
                  <a:schemeClr val="accent2">
                    <a:lumMod val="75000"/>
                  </a:schemeClr>
                </a:solidFill>
              </a:rPr>
              <a:t>15</a:t>
            </a:r>
            <a:r>
              <a:rPr lang="es-CO" sz="1100" b="1" dirty="0" smtClean="0"/>
              <a:t>) = 3</a:t>
            </a:r>
            <a:endParaRPr lang="es-CO" sz="1100" b="1" dirty="0"/>
          </a:p>
        </p:txBody>
      </p:sp>
      <p:cxnSp>
        <p:nvCxnSpPr>
          <p:cNvPr id="13" name="Conector recto de flecha 12"/>
          <p:cNvCxnSpPr/>
          <p:nvPr/>
        </p:nvCxnSpPr>
        <p:spPr>
          <a:xfrm flipH="1" flipV="1">
            <a:off x="4280620" y="4329566"/>
            <a:ext cx="613554" cy="3232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Rectángulo 19"/>
              <p:cNvSpPr/>
              <p:nvPr/>
            </p:nvSpPr>
            <p:spPr>
              <a:xfrm>
                <a:off x="4478167" y="3880626"/>
                <a:ext cx="1388970" cy="265457"/>
              </a:xfrm>
              <a:prstGeom prst="rect">
                <a:avLst/>
              </a:prstGeom>
            </p:spPr>
            <p:txBody>
              <a:bodyPr wrap="none">
                <a:spAutoFit/>
              </a:bodyPr>
              <a:lstStyle/>
              <a:p>
                <a:r>
                  <a:rPr lang="es-CO" sz="1100" dirty="0" smtClean="0">
                    <a:solidFill>
                      <a:srgbClr val="FF0000"/>
                    </a:solidFill>
                  </a:rPr>
                  <a:t>M.C.D </a:t>
                </a:r>
                <a:r>
                  <a:rPr lang="es-CO" sz="1100" dirty="0" smtClean="0"/>
                  <a:t>(</a:t>
                </a:r>
                <a14:m>
                  <m:oMath xmlns:m="http://schemas.openxmlformats.org/officeDocument/2006/math">
                    <m:sSup>
                      <m:sSupPr>
                        <m:ctrlPr>
                          <a:rPr lang="es-ES" sz="1100" b="1" i="1" smtClean="0">
                            <a:solidFill>
                              <a:srgbClr val="00B050"/>
                            </a:solidFill>
                            <a:latin typeface="Cambria Math" panose="02040503050406030204" pitchFamily="18" charset="0"/>
                          </a:rPr>
                        </m:ctrlPr>
                      </m:sSupPr>
                      <m:e>
                        <m:r>
                          <a:rPr lang="es-ES" sz="1100" b="1" i="1">
                            <a:solidFill>
                              <a:srgbClr val="00B050"/>
                            </a:solidFill>
                            <a:latin typeface="Cambria Math" panose="02040503050406030204" pitchFamily="18" charset="0"/>
                          </a:rPr>
                          <m:t>𝒙</m:t>
                        </m:r>
                      </m:e>
                      <m:sup>
                        <m:r>
                          <a:rPr lang="es-ES" sz="1100" b="1" i="1">
                            <a:solidFill>
                              <a:srgbClr val="00B050"/>
                            </a:solidFill>
                            <a:latin typeface="Cambria Math" panose="02040503050406030204" pitchFamily="18" charset="0"/>
                          </a:rPr>
                          <m:t>𝟒</m:t>
                        </m:r>
                      </m:sup>
                    </m:sSup>
                  </m:oMath>
                </a14:m>
                <a:r>
                  <a:rPr lang="es-CO" sz="1100" b="1" dirty="0" smtClean="0">
                    <a:solidFill>
                      <a:schemeClr val="tx1"/>
                    </a:solidFill>
                  </a:rPr>
                  <a:t>, </a:t>
                </a:r>
                <a14:m>
                  <m:oMath xmlns:m="http://schemas.openxmlformats.org/officeDocument/2006/math">
                    <m:sSup>
                      <m:sSupPr>
                        <m:ctrlPr>
                          <a:rPr lang="es-ES" sz="1100" b="1" i="1" smtClean="0">
                            <a:solidFill>
                              <a:srgbClr val="00B0F0"/>
                            </a:solidFill>
                            <a:latin typeface="Cambria Math" panose="02040503050406030204" pitchFamily="18" charset="0"/>
                          </a:rPr>
                        </m:ctrlPr>
                      </m:sSupPr>
                      <m:e>
                        <m:r>
                          <a:rPr lang="es-ES" sz="1100" b="1" i="1">
                            <a:solidFill>
                              <a:srgbClr val="00B0F0"/>
                            </a:solidFill>
                            <a:latin typeface="Cambria Math" panose="02040503050406030204" pitchFamily="18" charset="0"/>
                          </a:rPr>
                          <m:t>𝒙</m:t>
                        </m:r>
                      </m:e>
                      <m:sup>
                        <m:r>
                          <a:rPr lang="es-ES" sz="1100" b="1" i="1">
                            <a:solidFill>
                              <a:srgbClr val="00B0F0"/>
                            </a:solidFill>
                            <a:latin typeface="Cambria Math" panose="02040503050406030204" pitchFamily="18" charset="0"/>
                          </a:rPr>
                          <m:t>𝟑</m:t>
                        </m:r>
                      </m:sup>
                    </m:sSup>
                  </m:oMath>
                </a14:m>
                <a:r>
                  <a:rPr lang="es-CO" sz="1100" b="1" dirty="0" smtClean="0">
                    <a:solidFill>
                      <a:schemeClr val="tx1"/>
                    </a:solidFill>
                  </a:rPr>
                  <a:t>, </a:t>
                </a:r>
                <a14:m>
                  <m:oMath xmlns:m="http://schemas.openxmlformats.org/officeDocument/2006/math">
                    <m:r>
                      <a:rPr lang="es-ES" sz="1100" b="1" i="1" smtClean="0">
                        <a:solidFill>
                          <a:schemeClr val="accent4">
                            <a:lumMod val="75000"/>
                          </a:schemeClr>
                        </a:solidFill>
                        <a:latin typeface="Cambria Math" panose="02040503050406030204" pitchFamily="18" charset="0"/>
                      </a:rPr>
                      <m:t>𝒙</m:t>
                    </m:r>
                  </m:oMath>
                </a14:m>
                <a:r>
                  <a:rPr lang="es-CO" sz="1100" b="1" dirty="0" smtClean="0"/>
                  <a:t>)</a:t>
                </a:r>
                <a:r>
                  <a:rPr lang="es-CO" sz="1100" b="1" dirty="0" smtClean="0">
                    <a:solidFill>
                      <a:schemeClr val="accent4">
                        <a:lumMod val="75000"/>
                      </a:schemeClr>
                    </a:solidFill>
                  </a:rPr>
                  <a:t> </a:t>
                </a:r>
                <a:r>
                  <a:rPr lang="es-CO" sz="1100" b="1" dirty="0" smtClean="0"/>
                  <a:t>= </a:t>
                </a:r>
                <a14:m>
                  <m:oMath xmlns:m="http://schemas.openxmlformats.org/officeDocument/2006/math">
                    <m:r>
                      <a:rPr lang="es-ES" sz="1100" b="1" i="1">
                        <a:solidFill>
                          <a:schemeClr val="accent4">
                            <a:lumMod val="75000"/>
                          </a:schemeClr>
                        </a:solidFill>
                        <a:latin typeface="Cambria Math" panose="02040503050406030204" pitchFamily="18" charset="0"/>
                      </a:rPr>
                      <m:t>𝒙</m:t>
                    </m:r>
                  </m:oMath>
                </a14:m>
                <a:endParaRPr lang="es-CO" sz="1100" b="1" dirty="0">
                  <a:solidFill>
                    <a:schemeClr val="accent4">
                      <a:lumMod val="75000"/>
                    </a:schemeClr>
                  </a:solidFill>
                </a:endParaRPr>
              </a:p>
            </p:txBody>
          </p:sp>
        </mc:Choice>
        <mc:Fallback xmlns="">
          <p:sp>
            <p:nvSpPr>
              <p:cNvPr id="20" name="Rectángulo 19"/>
              <p:cNvSpPr>
                <a:spLocks noRot="1" noChangeAspect="1" noMove="1" noResize="1" noEditPoints="1" noAdjustHandles="1" noChangeArrowheads="1" noChangeShapeType="1" noTextEdit="1"/>
              </p:cNvSpPr>
              <p:nvPr/>
            </p:nvSpPr>
            <p:spPr>
              <a:xfrm>
                <a:off x="4478167" y="3880626"/>
                <a:ext cx="1388970" cy="265457"/>
              </a:xfrm>
              <a:prstGeom prst="rect">
                <a:avLst/>
              </a:prstGeom>
              <a:blipFill rotWithShape="0">
                <a:blip r:embed="rId7"/>
                <a:stretch>
                  <a:fillRect b="-16279"/>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21" name="Rectángulo 20"/>
              <p:cNvSpPr/>
              <p:nvPr/>
            </p:nvSpPr>
            <p:spPr>
              <a:xfrm>
                <a:off x="5993645" y="3940916"/>
                <a:ext cx="1345112" cy="265457"/>
              </a:xfrm>
              <a:prstGeom prst="rect">
                <a:avLst/>
              </a:prstGeom>
            </p:spPr>
            <p:txBody>
              <a:bodyPr wrap="none">
                <a:spAutoFit/>
              </a:bodyPr>
              <a:lstStyle/>
              <a:p>
                <a:r>
                  <a:rPr lang="es-CO" sz="1100" dirty="0" smtClean="0">
                    <a:solidFill>
                      <a:srgbClr val="FF0000"/>
                    </a:solidFill>
                  </a:rPr>
                  <a:t>M.C.D </a:t>
                </a:r>
                <a:r>
                  <a:rPr lang="es-CO" sz="1100" dirty="0"/>
                  <a:t>( </a:t>
                </a:r>
                <a14:m>
                  <m:oMath xmlns:m="http://schemas.openxmlformats.org/officeDocument/2006/math">
                    <m:sSup>
                      <m:sSupPr>
                        <m:ctrlPr>
                          <a:rPr lang="es-ES" sz="1100" b="1" i="1" smtClean="0">
                            <a:solidFill>
                              <a:schemeClr val="accent2">
                                <a:lumMod val="60000"/>
                                <a:lumOff val="40000"/>
                              </a:schemeClr>
                            </a:solidFill>
                            <a:latin typeface="Cambria Math" panose="02040503050406030204" pitchFamily="18" charset="0"/>
                          </a:rPr>
                        </m:ctrlPr>
                      </m:sSupPr>
                      <m:e>
                        <m:r>
                          <a:rPr lang="es-ES" sz="1100" b="1" i="1">
                            <a:solidFill>
                              <a:schemeClr val="accent2">
                                <a:lumMod val="60000"/>
                                <a:lumOff val="40000"/>
                              </a:schemeClr>
                            </a:solidFill>
                            <a:latin typeface="Cambria Math" panose="02040503050406030204" pitchFamily="18" charset="0"/>
                          </a:rPr>
                          <m:t>𝒚</m:t>
                        </m:r>
                      </m:e>
                      <m:sup>
                        <m:r>
                          <a:rPr lang="es-ES" sz="1100" b="1" i="1">
                            <a:solidFill>
                              <a:schemeClr val="accent2">
                                <a:lumMod val="60000"/>
                                <a:lumOff val="40000"/>
                              </a:schemeClr>
                            </a:solidFill>
                            <a:latin typeface="Cambria Math" panose="02040503050406030204" pitchFamily="18" charset="0"/>
                          </a:rPr>
                          <m:t>𝟐</m:t>
                        </m:r>
                      </m:sup>
                    </m:sSup>
                  </m:oMath>
                </a14:m>
                <a:r>
                  <a:rPr lang="es-CO" sz="1100" b="1" dirty="0" smtClean="0">
                    <a:solidFill>
                      <a:schemeClr val="tx1"/>
                    </a:solidFill>
                  </a:rPr>
                  <a:t>, </a:t>
                </a:r>
                <a14:m>
                  <m:oMath xmlns:m="http://schemas.openxmlformats.org/officeDocument/2006/math">
                    <m:sSup>
                      <m:sSupPr>
                        <m:ctrlPr>
                          <a:rPr lang="es-ES" sz="1100" b="1" i="1" smtClean="0">
                            <a:solidFill>
                              <a:srgbClr val="002060"/>
                            </a:solidFill>
                            <a:latin typeface="Cambria Math" panose="02040503050406030204" pitchFamily="18" charset="0"/>
                          </a:rPr>
                        </m:ctrlPr>
                      </m:sSupPr>
                      <m:e>
                        <m:r>
                          <a:rPr lang="es-ES" sz="1100" b="1" i="1">
                            <a:solidFill>
                              <a:srgbClr val="002060"/>
                            </a:solidFill>
                            <a:latin typeface="Cambria Math" panose="02040503050406030204" pitchFamily="18" charset="0"/>
                          </a:rPr>
                          <m:t>𝒚</m:t>
                        </m:r>
                      </m:e>
                      <m:sup>
                        <m:r>
                          <a:rPr lang="es-ES" sz="1100" b="1" i="1">
                            <a:solidFill>
                              <a:srgbClr val="002060"/>
                            </a:solidFill>
                            <a:latin typeface="Cambria Math" panose="02040503050406030204" pitchFamily="18" charset="0"/>
                          </a:rPr>
                          <m:t>𝟑</m:t>
                        </m:r>
                      </m:sup>
                    </m:sSup>
                  </m:oMath>
                </a14:m>
                <a:r>
                  <a:rPr lang="es-CO" sz="1100" b="1" dirty="0" smtClean="0"/>
                  <a:t>)</a:t>
                </a:r>
                <a:r>
                  <a:rPr lang="es-CO" sz="1100" b="1" dirty="0" smtClean="0">
                    <a:solidFill>
                      <a:schemeClr val="accent4">
                        <a:lumMod val="75000"/>
                      </a:schemeClr>
                    </a:solidFill>
                  </a:rPr>
                  <a:t> =</a:t>
                </a:r>
                <a14:m>
                  <m:oMath xmlns:m="http://schemas.openxmlformats.org/officeDocument/2006/math">
                    <m:sSup>
                      <m:sSupPr>
                        <m:ctrlPr>
                          <a:rPr lang="es-ES" sz="1100" b="1" i="1">
                            <a:solidFill>
                              <a:schemeClr val="accent2">
                                <a:lumMod val="60000"/>
                                <a:lumOff val="40000"/>
                              </a:schemeClr>
                            </a:solidFill>
                            <a:latin typeface="Cambria Math" panose="02040503050406030204" pitchFamily="18" charset="0"/>
                          </a:rPr>
                        </m:ctrlPr>
                      </m:sSupPr>
                      <m:e>
                        <m:r>
                          <a:rPr lang="es-CO" sz="1100" b="1" i="1" smtClean="0">
                            <a:solidFill>
                              <a:schemeClr val="accent2">
                                <a:lumMod val="60000"/>
                                <a:lumOff val="40000"/>
                              </a:schemeClr>
                            </a:solidFill>
                            <a:latin typeface="Cambria Math" panose="02040503050406030204" pitchFamily="18" charset="0"/>
                          </a:rPr>
                          <m:t> </m:t>
                        </m:r>
                        <m:r>
                          <a:rPr lang="es-ES" sz="1100" b="1" i="1">
                            <a:solidFill>
                              <a:schemeClr val="accent2">
                                <a:lumMod val="60000"/>
                                <a:lumOff val="40000"/>
                              </a:schemeClr>
                            </a:solidFill>
                            <a:latin typeface="Cambria Math" panose="02040503050406030204" pitchFamily="18" charset="0"/>
                          </a:rPr>
                          <m:t>𝒚</m:t>
                        </m:r>
                      </m:e>
                      <m:sup>
                        <m:r>
                          <a:rPr lang="es-ES" sz="1100" b="1" i="1">
                            <a:solidFill>
                              <a:schemeClr val="accent2">
                                <a:lumMod val="60000"/>
                                <a:lumOff val="40000"/>
                              </a:schemeClr>
                            </a:solidFill>
                            <a:latin typeface="Cambria Math" panose="02040503050406030204" pitchFamily="18" charset="0"/>
                          </a:rPr>
                          <m:t>𝟐</m:t>
                        </m:r>
                      </m:sup>
                    </m:sSup>
                  </m:oMath>
                </a14:m>
                <a:endParaRPr lang="es-CO" sz="1100" b="1" dirty="0">
                  <a:solidFill>
                    <a:schemeClr val="tx1"/>
                  </a:solidFill>
                </a:endParaRPr>
              </a:p>
            </p:txBody>
          </p:sp>
        </mc:Choice>
        <mc:Fallback xmlns="">
          <p:sp>
            <p:nvSpPr>
              <p:cNvPr id="21" name="Rectángulo 20"/>
              <p:cNvSpPr>
                <a:spLocks noRot="1" noChangeAspect="1" noMove="1" noResize="1" noEditPoints="1" noAdjustHandles="1" noChangeArrowheads="1" noChangeShapeType="1" noTextEdit="1"/>
              </p:cNvSpPr>
              <p:nvPr/>
            </p:nvSpPr>
            <p:spPr>
              <a:xfrm>
                <a:off x="5993645" y="3940916"/>
                <a:ext cx="1345112" cy="265457"/>
              </a:xfrm>
              <a:prstGeom prst="rect">
                <a:avLst/>
              </a:prstGeom>
              <a:blipFill rotWithShape="0">
                <a:blip r:embed="rId8"/>
                <a:stretch>
                  <a:fillRect b="-13636"/>
                </a:stretch>
              </a:blipFill>
            </p:spPr>
            <p:txBody>
              <a:bodyPr/>
              <a:lstStyle/>
              <a:p>
                <a:r>
                  <a:rPr lang="es-CO">
                    <a:noFill/>
                  </a:rPr>
                  <a:t> </a:t>
                </a:r>
              </a:p>
            </p:txBody>
          </p:sp>
        </mc:Fallback>
      </mc:AlternateContent>
      <p:cxnSp>
        <p:nvCxnSpPr>
          <p:cNvPr id="22" name="Conector recto de flecha 21"/>
          <p:cNvCxnSpPr>
            <a:endCxn id="20" idx="2"/>
          </p:cNvCxnSpPr>
          <p:nvPr/>
        </p:nvCxnSpPr>
        <p:spPr>
          <a:xfrm flipV="1">
            <a:off x="5040137" y="4146083"/>
            <a:ext cx="132515" cy="582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p:cNvCxnSpPr/>
          <p:nvPr/>
        </p:nvCxnSpPr>
        <p:spPr>
          <a:xfrm flipV="1">
            <a:off x="5246696" y="4198761"/>
            <a:ext cx="811792" cy="4812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3695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9" y="1088571"/>
            <a:ext cx="7463245" cy="954107"/>
          </a:xfrm>
          <a:prstGeom prst="rect">
            <a:avLst/>
          </a:prstGeom>
          <a:noFill/>
        </p:spPr>
        <p:txBody>
          <a:bodyPr wrap="square" rtlCol="0">
            <a:spAutoFit/>
          </a:bodyPr>
          <a:lstStyle/>
          <a:p>
            <a:r>
              <a:rPr lang="es-CO" sz="2800" dirty="0">
                <a:solidFill>
                  <a:srgbClr val="00B0F0"/>
                </a:solidFill>
              </a:rPr>
              <a:t>1</a:t>
            </a:r>
            <a:r>
              <a:rPr lang="es-CO" sz="2800" dirty="0" smtClean="0">
                <a:solidFill>
                  <a:srgbClr val="00B0F0"/>
                </a:solidFill>
              </a:rPr>
              <a:t>. Factorización de factores comunes (factor común)</a:t>
            </a:r>
            <a:endParaRPr lang="es-CO" sz="2800" dirty="0">
              <a:solidFill>
                <a:srgbClr val="00B0F0"/>
              </a:solidFill>
            </a:endParaRPr>
          </a:p>
        </p:txBody>
      </p:sp>
      <p:sp>
        <p:nvSpPr>
          <p:cNvPr id="4" name="CuadroTexto 3"/>
          <p:cNvSpPr txBox="1"/>
          <p:nvPr/>
        </p:nvSpPr>
        <p:spPr>
          <a:xfrm>
            <a:off x="679269" y="2244937"/>
            <a:ext cx="6583680" cy="369332"/>
          </a:xfrm>
          <a:prstGeom prst="rect">
            <a:avLst/>
          </a:prstGeom>
          <a:noFill/>
        </p:spPr>
        <p:txBody>
          <a:bodyPr wrap="square" rtlCol="0">
            <a:spAutoFit/>
          </a:bodyPr>
          <a:lstStyle/>
          <a:p>
            <a:r>
              <a:rPr lang="es-CO" dirty="0" smtClean="0">
                <a:solidFill>
                  <a:srgbClr val="00B050"/>
                </a:solidFill>
              </a:rPr>
              <a:t>EJEMPLOS</a:t>
            </a:r>
            <a:endParaRPr lang="es-CO" dirty="0">
              <a:solidFill>
                <a:srgbClr val="00B050"/>
              </a:solidFill>
            </a:endParaRPr>
          </a:p>
        </p:txBody>
      </p:sp>
      <mc:AlternateContent xmlns:mc="http://schemas.openxmlformats.org/markup-compatibility/2006" xmlns:a14="http://schemas.microsoft.com/office/drawing/2010/main">
        <mc:Choice Requires="a14">
          <p:sp>
            <p:nvSpPr>
              <p:cNvPr id="5" name="CuadroTexto 4"/>
              <p:cNvSpPr txBox="1"/>
              <p:nvPr/>
            </p:nvSpPr>
            <p:spPr>
              <a:xfrm>
                <a:off x="679269" y="2568047"/>
                <a:ext cx="7889966" cy="3451971"/>
              </a:xfrm>
              <a:prstGeom prst="rect">
                <a:avLst/>
              </a:prstGeom>
              <a:noFill/>
            </p:spPr>
            <p:txBody>
              <a:bodyPr wrap="square" rtlCol="0">
                <a:spAutoFit/>
              </a:bodyPr>
              <a:lstStyle/>
              <a:p>
                <a:r>
                  <a:rPr lang="es-ES" dirty="0" smtClean="0"/>
                  <a:t>3</a:t>
                </a:r>
                <a:r>
                  <a:rPr lang="es-ES" b="0" dirty="0" smtClean="0"/>
                  <a:t>. </a:t>
                </a:r>
                <a14:m>
                  <m:oMath xmlns:m="http://schemas.openxmlformats.org/officeDocument/2006/math">
                    <m:r>
                      <a:rPr lang="es-ES" b="0" i="1" smtClean="0">
                        <a:latin typeface="Cambria Math" panose="02040503050406030204" pitchFamily="18" charset="0"/>
                      </a:rPr>
                      <m:t>       </m:t>
                    </m:r>
                    <m:r>
                      <a:rPr lang="es-ES" b="0" i="1" smtClean="0">
                        <a:latin typeface="Cambria Math" panose="02040503050406030204" pitchFamily="18" charset="0"/>
                      </a:rPr>
                      <m:t>𝐹𝑎𝑐𝑡𝑜𝑟𝑖𝑧𝑎𝑟</m:t>
                    </m:r>
                    <m:r>
                      <a:rPr lang="es-ES" b="0" i="1" smtClean="0">
                        <a:latin typeface="Cambria Math" panose="02040503050406030204" pitchFamily="18" charset="0"/>
                      </a:rPr>
                      <m:t>:  </m:t>
                    </m:r>
                    <m:d>
                      <m:dPr>
                        <m:ctrlPr>
                          <a:rPr lang="es-ES" b="0" i="1" smtClean="0">
                            <a:latin typeface="Cambria Math" panose="02040503050406030204" pitchFamily="18" charset="0"/>
                          </a:rPr>
                        </m:ctrlPr>
                      </m:dPr>
                      <m:e>
                        <m:r>
                          <a:rPr lang="es-ES" b="0" i="1" smtClean="0">
                            <a:latin typeface="Cambria Math" panose="02040503050406030204" pitchFamily="18" charset="0"/>
                          </a:rPr>
                          <m:t>4</m:t>
                        </m:r>
                        <m:r>
                          <a:rPr lang="es-ES" b="0" i="1" smtClean="0">
                            <a:latin typeface="Cambria Math" panose="02040503050406030204" pitchFamily="18" charset="0"/>
                          </a:rPr>
                          <m:t>𝑥</m:t>
                        </m:r>
                        <m:r>
                          <a:rPr lang="es-ES" b="0" i="1" smtClean="0">
                            <a:latin typeface="Cambria Math" panose="02040503050406030204" pitchFamily="18" charset="0"/>
                          </a:rPr>
                          <m:t>+1</m:t>
                        </m:r>
                      </m:e>
                    </m:d>
                    <m:d>
                      <m:dPr>
                        <m:ctrlPr>
                          <a:rPr lang="es-ES" b="0" i="1" smtClean="0">
                            <a:solidFill>
                              <a:srgbClr val="FF0000"/>
                            </a:solidFill>
                            <a:latin typeface="Cambria Math" panose="02040503050406030204" pitchFamily="18" charset="0"/>
                          </a:rPr>
                        </m:ctrlPr>
                      </m:dPr>
                      <m:e>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+2</m:t>
                        </m:r>
                      </m:e>
                    </m:d>
                    <m:r>
                      <a:rPr lang="es-CO" b="0" i="1" smtClean="0">
                        <a:solidFill>
                          <a:srgbClr val="FF0000"/>
                        </a:solidFill>
                        <a:latin typeface="Cambria Math" panose="02040503050406030204" pitchFamily="18" charset="0"/>
                      </a:rPr>
                      <m:t>   </m:t>
                    </m:r>
                    <m:r>
                      <a:rPr lang="es-ES" b="0" i="1" smtClean="0">
                        <a:solidFill>
                          <a:srgbClr val="FF0000"/>
                        </a:solidFill>
                        <a:latin typeface="Cambria Math" panose="02040503050406030204" pitchFamily="18" charset="0"/>
                      </a:rPr>
                      <m:t>+</m:t>
                    </m:r>
                    <m:r>
                      <a:rPr lang="es-CO" b="0" i="1" smtClean="0">
                        <a:solidFill>
                          <a:srgbClr val="FF0000"/>
                        </a:solidFill>
                        <a:latin typeface="Cambria Math" panose="02040503050406030204" pitchFamily="18" charset="0"/>
                      </a:rPr>
                      <m:t>  </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+1</m:t>
                    </m:r>
                    <m:r>
                      <a:rPr lang="es-ES" b="0" i="1" smtClean="0">
                        <a:solidFill>
                          <a:schemeClr val="tx1"/>
                        </a:solidFill>
                        <a:latin typeface="Cambria Math" panose="02040503050406030204" pitchFamily="18" charset="0"/>
                      </a:rPr>
                      <m:t>)</m:t>
                    </m:r>
                    <m:r>
                      <a:rPr lang="es-ES" b="0" i="1" smtClean="0">
                        <a:solidFill>
                          <a:srgbClr val="FF0000"/>
                        </a:solidFill>
                        <a:latin typeface="Cambria Math" panose="02040503050406030204" pitchFamily="18" charset="0"/>
                      </a:rPr>
                      <m:t>(</m:t>
                    </m:r>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+2)</m:t>
                    </m:r>
                  </m:oMath>
                </a14:m>
                <a:r>
                  <a:rPr lang="es-ES" b="0" i="1" dirty="0" smtClean="0">
                    <a:solidFill>
                      <a:srgbClr val="FF0000"/>
                    </a:solidFill>
                    <a:latin typeface="Cambria Math" panose="02040503050406030204" pitchFamily="18" charset="0"/>
                  </a:rPr>
                  <a:t>;</a:t>
                </a:r>
                <a:endParaRPr lang="es-ES" b="0" i="1" dirty="0" smtClean="0">
                  <a:latin typeface="Cambria Math" panose="02040503050406030204" pitchFamily="18" charset="0"/>
                </a:endParaRPr>
              </a:p>
              <a:p>
                <a:endParaRPr lang="es-ES"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             </m:t>
                      </m:r>
                      <m:r>
                        <a:rPr lang="es-CO" b="0" i="1" smtClean="0">
                          <a:latin typeface="Cambria Math" panose="02040503050406030204" pitchFamily="18" charset="0"/>
                        </a:rPr>
                        <m:t>𝑆𝑒</m:t>
                      </m:r>
                      <m:r>
                        <a:rPr lang="es-CO" b="0" i="1" smtClean="0">
                          <a:latin typeface="Cambria Math" panose="02040503050406030204" pitchFamily="18" charset="0"/>
                        </a:rPr>
                        <m:t> </m:t>
                      </m:r>
                      <m:r>
                        <a:rPr lang="es-CO" b="0" i="1" smtClean="0">
                          <a:latin typeface="Cambria Math" panose="02040503050406030204" pitchFamily="18" charset="0"/>
                        </a:rPr>
                        <m:t>𝑡𝑖𝑒𝑛𝑒𝑛</m:t>
                      </m:r>
                      <m:r>
                        <a:rPr lang="es-CO" b="0" i="1" smtClean="0">
                          <a:latin typeface="Cambria Math" panose="02040503050406030204" pitchFamily="18" charset="0"/>
                        </a:rPr>
                        <m:t> </m:t>
                      </m:r>
                      <m:r>
                        <a:rPr lang="es-CO" b="0" i="1" smtClean="0">
                          <a:latin typeface="Cambria Math" panose="02040503050406030204" pitchFamily="18" charset="0"/>
                        </a:rPr>
                        <m:t>𝑑𝑜𝑠</m:t>
                      </m:r>
                      <m:r>
                        <a:rPr lang="es-CO" b="0" i="1" smtClean="0">
                          <a:latin typeface="Cambria Math" panose="02040503050406030204" pitchFamily="18" charset="0"/>
                        </a:rPr>
                        <m:t> </m:t>
                      </m:r>
                      <m:r>
                        <a:rPr lang="es-CO" b="0" i="1" smtClean="0">
                          <a:latin typeface="Cambria Math" panose="02040503050406030204" pitchFamily="18" charset="0"/>
                        </a:rPr>
                        <m:t>𝑡</m:t>
                      </m:r>
                      <m:r>
                        <a:rPr lang="es-CO" b="0" i="1" smtClean="0">
                          <a:latin typeface="Cambria Math" panose="02040503050406030204" pitchFamily="18" charset="0"/>
                        </a:rPr>
                        <m:t>é</m:t>
                      </m:r>
                      <m:r>
                        <a:rPr lang="es-CO" b="0" i="1" smtClean="0">
                          <a:latin typeface="Cambria Math" panose="02040503050406030204" pitchFamily="18" charset="0"/>
                        </a:rPr>
                        <m:t>𝑟𝑚𝑖𝑛𝑜𝑠</m:t>
                      </m:r>
                      <m:r>
                        <a:rPr lang="es-CO" b="0" i="1" smtClean="0">
                          <a:latin typeface="Cambria Math" panose="02040503050406030204" pitchFamily="18" charset="0"/>
                        </a:rPr>
                        <m:t> </m:t>
                      </m:r>
                      <m:r>
                        <a:rPr lang="es-CO" b="0" i="1" smtClean="0">
                          <a:latin typeface="Cambria Math" panose="02040503050406030204" pitchFamily="18" charset="0"/>
                        </a:rPr>
                        <m:t>𝑦</m:t>
                      </m:r>
                      <m:r>
                        <a:rPr lang="es-CO" b="0" i="1" smtClean="0">
                          <a:latin typeface="Cambria Math" panose="02040503050406030204" pitchFamily="18" charset="0"/>
                        </a:rPr>
                        <m:t> </m:t>
                      </m:r>
                      <m:r>
                        <a:rPr lang="es-CO" b="0" i="1" smtClean="0">
                          <a:latin typeface="Cambria Math" panose="02040503050406030204" pitchFamily="18" charset="0"/>
                        </a:rPr>
                        <m:t>𝑒𝑙</m:t>
                      </m:r>
                      <m:r>
                        <a:rPr lang="es-ES" i="1">
                          <a:latin typeface="Cambria Math" panose="02040503050406030204" pitchFamily="18" charset="0"/>
                        </a:rPr>
                        <m:t> </m:t>
                      </m:r>
                      <m:r>
                        <a:rPr lang="es-ES" i="1" smtClean="0">
                          <a:solidFill>
                            <a:srgbClr val="FF0000"/>
                          </a:solidFill>
                          <a:latin typeface="Cambria Math" panose="02040503050406030204" pitchFamily="18" charset="0"/>
                        </a:rPr>
                        <m:t>𝑓𝑎𝑐𝑡𝑜𝑟</m:t>
                      </m:r>
                      <m:r>
                        <a:rPr lang="es-ES" i="1">
                          <a:latin typeface="Cambria Math" panose="02040503050406030204" pitchFamily="18" charset="0"/>
                        </a:rPr>
                        <m:t> </m:t>
                      </m:r>
                      <m:r>
                        <a:rPr lang="es-ES" i="1">
                          <a:latin typeface="Cambria Math" panose="02040503050406030204" pitchFamily="18" charset="0"/>
                        </a:rPr>
                        <m:t>𝑞𝑢𝑒</m:t>
                      </m:r>
                      <m:r>
                        <a:rPr lang="es-ES" i="1">
                          <a:latin typeface="Cambria Math" panose="02040503050406030204" pitchFamily="18" charset="0"/>
                        </a:rPr>
                        <m:t> </m:t>
                      </m:r>
                      <m:r>
                        <a:rPr lang="es-ES" i="1">
                          <a:latin typeface="Cambria Math" panose="02040503050406030204" pitchFamily="18" charset="0"/>
                        </a:rPr>
                        <m:t>𝑠𝑒</m:t>
                      </m:r>
                      <m:r>
                        <a:rPr lang="es-ES" i="1">
                          <a:latin typeface="Cambria Math" panose="02040503050406030204" pitchFamily="18" charset="0"/>
                        </a:rPr>
                        <m:t> </m:t>
                      </m:r>
                      <m:r>
                        <a:rPr lang="es-ES" i="1">
                          <a:latin typeface="Cambria Math" panose="02040503050406030204" pitchFamily="18" charset="0"/>
                        </a:rPr>
                        <m:t>𝑟𝑒𝑝𝑖𝑡𝑒</m:t>
                      </m:r>
                      <m:r>
                        <a:rPr lang="es-ES" i="1">
                          <a:latin typeface="Cambria Math" panose="02040503050406030204" pitchFamily="18" charset="0"/>
                        </a:rPr>
                        <m:t> </m:t>
                      </m:r>
                      <m:r>
                        <a:rPr lang="es-ES" i="1">
                          <a:latin typeface="Cambria Math" panose="02040503050406030204" pitchFamily="18" charset="0"/>
                        </a:rPr>
                        <m:t>𝑒𝑛</m:t>
                      </m:r>
                      <m:r>
                        <a:rPr lang="es-ES" i="1">
                          <a:latin typeface="Cambria Math" panose="02040503050406030204" pitchFamily="18" charset="0"/>
                        </a:rPr>
                        <m:t> </m:t>
                      </m:r>
                      <m:r>
                        <a:rPr lang="es-ES" i="1">
                          <a:latin typeface="Cambria Math" panose="02040503050406030204" pitchFamily="18" charset="0"/>
                        </a:rPr>
                        <m:t>𝑙𝑜𝑠</m:t>
                      </m:r>
                      <m:r>
                        <a:rPr lang="es-ES" i="1">
                          <a:latin typeface="Cambria Math" panose="02040503050406030204" pitchFamily="18" charset="0"/>
                        </a:rPr>
                        <m:t> </m:t>
                      </m:r>
                      <m:r>
                        <a:rPr lang="es-ES" b="0" i="1" smtClean="0">
                          <a:latin typeface="Cambria Math" panose="02040503050406030204" pitchFamily="18" charset="0"/>
                        </a:rPr>
                        <m:t>𝑑𝑜𝑠</m:t>
                      </m:r>
                      <m:r>
                        <a:rPr lang="es-ES" i="1">
                          <a:latin typeface="Cambria Math" panose="02040503050406030204" pitchFamily="18" charset="0"/>
                        </a:rPr>
                        <m:t> </m:t>
                      </m:r>
                      <m:r>
                        <a:rPr lang="es-ES" i="1">
                          <a:latin typeface="Cambria Math" panose="02040503050406030204" pitchFamily="18" charset="0"/>
                        </a:rPr>
                        <m:t>𝑡</m:t>
                      </m:r>
                      <m:r>
                        <a:rPr lang="es-ES" i="1">
                          <a:latin typeface="Cambria Math" panose="02040503050406030204" pitchFamily="18" charset="0"/>
                        </a:rPr>
                        <m:t>é</m:t>
                      </m:r>
                      <m:r>
                        <a:rPr lang="es-ES" i="1">
                          <a:latin typeface="Cambria Math" panose="02040503050406030204" pitchFamily="18" charset="0"/>
                        </a:rPr>
                        <m:t>𝑟𝑚𝑖𝑛𝑜𝑠</m:t>
                      </m:r>
                      <m:r>
                        <a:rPr lang="es-ES" i="1">
                          <a:latin typeface="Cambria Math" panose="02040503050406030204" pitchFamily="18" charset="0"/>
                        </a:rPr>
                        <m:t> </m:t>
                      </m:r>
                      <m:r>
                        <a:rPr lang="es-ES" i="1">
                          <a:latin typeface="Cambria Math" panose="02040503050406030204" pitchFamily="18" charset="0"/>
                        </a:rPr>
                        <m:t>𝑒𝑠</m:t>
                      </m:r>
                      <m:r>
                        <a:rPr lang="es-ES" i="1">
                          <a:latin typeface="Cambria Math" panose="02040503050406030204" pitchFamily="18" charset="0"/>
                        </a:rPr>
                        <m:t> </m:t>
                      </m:r>
                    </m:oMath>
                  </m:oMathPara>
                </a14:m>
                <a:endParaRPr lang="es-CO" i="1" dirty="0" smtClean="0">
                  <a:latin typeface="Cambria Math" panose="02040503050406030204" pitchFamily="18" charset="0"/>
                </a:endParaRPr>
              </a:p>
              <a:p>
                <a:r>
                  <a:rPr lang="es-ES" dirty="0" smtClean="0"/>
                  <a:t>               </a:t>
                </a:r>
                <a14:m>
                  <m:oMath xmlns:m="http://schemas.openxmlformats.org/officeDocument/2006/math">
                    <m:r>
                      <a:rPr lang="es-ES" i="1">
                        <a:latin typeface="Cambria Math" panose="02040503050406030204" pitchFamily="18" charset="0"/>
                      </a:rPr>
                      <m:t> (</m:t>
                    </m:r>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+2)</m:t>
                    </m:r>
                  </m:oMath>
                </a14:m>
                <a:r>
                  <a:rPr lang="es-CO" dirty="0" smtClean="0">
                    <a:solidFill>
                      <a:srgbClr val="FF0000"/>
                    </a:solidFill>
                  </a:rPr>
                  <a:t>.</a:t>
                </a:r>
              </a:p>
              <a:p>
                <a:r>
                  <a:rPr lang="es-CO" dirty="0" smtClean="0">
                    <a:solidFill>
                      <a:srgbClr val="FF0000"/>
                    </a:solidFill>
                  </a:rPr>
                  <a:t>            </a:t>
                </a:r>
                <a14:m>
                  <m:oMath xmlns:m="http://schemas.openxmlformats.org/officeDocument/2006/math">
                    <m:r>
                      <a:rPr lang="es-CO" i="1" dirty="0" smtClean="0">
                        <a:solidFill>
                          <a:schemeClr val="tx1"/>
                        </a:solidFill>
                        <a:latin typeface="Cambria Math" panose="02040503050406030204" pitchFamily="18" charset="0"/>
                      </a:rPr>
                      <m:t>𝐸𝑛𝑡𝑜𝑛𝑐𝑒𝑠</m:t>
                    </m:r>
                    <m:r>
                      <a:rPr lang="es-ES" b="0" i="1" dirty="0" smtClean="0">
                        <a:solidFill>
                          <a:schemeClr val="tx1"/>
                        </a:solidFill>
                        <a:latin typeface="Cambria Math" panose="02040503050406030204" pitchFamily="18" charset="0"/>
                      </a:rPr>
                      <m:t> </m:t>
                    </m:r>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+2 </m:t>
                    </m:r>
                    <m:r>
                      <a:rPr lang="es-ES" b="0" i="1" dirty="0" smtClean="0">
                        <a:solidFill>
                          <a:schemeClr val="tx1"/>
                        </a:solidFill>
                        <a:latin typeface="Cambria Math" panose="02040503050406030204" pitchFamily="18" charset="0"/>
                      </a:rPr>
                      <m:t>𝑠𝑒𝑟</m:t>
                    </m:r>
                    <m:r>
                      <a:rPr lang="es-ES" b="0" i="1" dirty="0" smtClean="0">
                        <a:solidFill>
                          <a:schemeClr val="tx1"/>
                        </a:solidFill>
                        <a:latin typeface="Cambria Math" panose="02040503050406030204" pitchFamily="18" charset="0"/>
                      </a:rPr>
                      <m:t>á </m:t>
                    </m:r>
                    <m:r>
                      <a:rPr lang="es-ES" b="0" i="1" dirty="0" smtClean="0">
                        <a:solidFill>
                          <a:schemeClr val="tx1"/>
                        </a:solidFill>
                        <a:latin typeface="Cambria Math" panose="02040503050406030204" pitchFamily="18" charset="0"/>
                      </a:rPr>
                      <m:t>𝑢𝑛</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𝑓𝑎𝑐𝑡𝑜𝑟</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𝑑𝑒𝑙</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𝑝𝑜𝑙𝑖𝑛𝑜𝑚𝑖𝑜</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𝑦</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𝑝𝑎𝑟𝑎</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h𝑎𝑙𝑙𝑎𝑟</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𝑒𝑙</m:t>
                    </m:r>
                    <m:r>
                      <a:rPr lang="es-ES" b="0" i="1" dirty="0" smtClean="0">
                        <a:solidFill>
                          <a:schemeClr val="tx1"/>
                        </a:solidFill>
                        <a:latin typeface="Cambria Math" panose="02040503050406030204" pitchFamily="18" charset="0"/>
                      </a:rPr>
                      <m:t> </m:t>
                    </m:r>
                  </m:oMath>
                </a14:m>
                <a:endParaRPr lang="es-ES" b="0" dirty="0" smtClean="0">
                  <a:solidFill>
                    <a:schemeClr val="tx1"/>
                  </a:solidFill>
                </a:endParaRPr>
              </a:p>
              <a:p>
                <a:r>
                  <a:rPr lang="es-CO" dirty="0" smtClean="0">
                    <a:solidFill>
                      <a:schemeClr val="tx1"/>
                    </a:solidFill>
                  </a:rPr>
                  <a:t>            </a:t>
                </a:r>
                <a14:m>
                  <m:oMath xmlns:m="http://schemas.openxmlformats.org/officeDocument/2006/math">
                    <m:r>
                      <a:rPr lang="es-CO" i="1" dirty="0" smtClean="0">
                        <a:solidFill>
                          <a:schemeClr val="tx1"/>
                        </a:solidFill>
                        <a:latin typeface="Cambria Math" panose="02040503050406030204" pitchFamily="18" charset="0"/>
                      </a:rPr>
                      <m:t>𝑜𝑡𝑟𝑜</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𝑓𝑎𝑐𝑡𝑜𝑟</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𝑠𝑒</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𝑑𝑖𝑣𝑖𝑑𝑒</m:t>
                    </m:r>
                    <m:r>
                      <a:rPr lang="es-CO"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𝑒𝑙</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𝑝𝑜𝑙𝑖𝑛𝑜𝑚𝑖𝑜</m:t>
                    </m:r>
                    <m:r>
                      <a:rPr lang="es-ES" b="0"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𝑒𝑛𝑡𝑟𝑒</m:t>
                    </m:r>
                    <m:r>
                      <a:rPr lang="es-ES" b="0"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𝑒𝑙</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𝑓𝑎𝑐𝑡𝑜𝑟</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𝑐𝑜𝑚</m:t>
                    </m:r>
                    <m:r>
                      <a:rPr lang="es-CO" i="1" dirty="0" smtClean="0">
                        <a:solidFill>
                          <a:schemeClr val="tx1"/>
                        </a:solidFill>
                        <a:latin typeface="Cambria Math" panose="02040503050406030204" pitchFamily="18" charset="0"/>
                      </a:rPr>
                      <m:t>ú</m:t>
                    </m:r>
                    <m:r>
                      <a:rPr lang="es-CO" i="1" dirty="0" smtClean="0">
                        <a:solidFill>
                          <a:schemeClr val="tx1"/>
                        </a:solidFill>
                        <a:latin typeface="Cambria Math" panose="02040503050406030204" pitchFamily="18" charset="0"/>
                      </a:rPr>
                      <m:t>𝑛</m:t>
                    </m:r>
                    <m:r>
                      <a:rPr lang="es-CO" i="1" dirty="0" smtClean="0">
                        <a:solidFill>
                          <a:schemeClr val="tx1"/>
                        </a:solidFill>
                        <a:latin typeface="Cambria Math" panose="02040503050406030204" pitchFamily="18" charset="0"/>
                      </a:rPr>
                      <m:t>.</m:t>
                    </m:r>
                  </m:oMath>
                </a14:m>
                <a:endParaRPr lang="es-CO" i="1" dirty="0" smtClean="0">
                  <a:solidFill>
                    <a:schemeClr val="tx1"/>
                  </a:solidFill>
                  <a:latin typeface="Cambria Math" panose="02040503050406030204" pitchFamily="18" charset="0"/>
                </a:endParaRPr>
              </a:p>
              <a:p>
                <a:endParaRPr lang="es-CO" i="1" dirty="0">
                  <a:latin typeface="Cambria Math" panose="02040503050406030204" pitchFamily="18" charset="0"/>
                </a:endParaRPr>
              </a:p>
              <a:p>
                <a:endParaRPr lang="es-CO" i="1" dirty="0" smtClean="0">
                  <a:solidFill>
                    <a:schemeClr val="tx1"/>
                  </a:solidFill>
                  <a:latin typeface="Cambria Math" panose="02040503050406030204" pitchFamily="18" charset="0"/>
                </a:endParaRPr>
              </a:p>
              <a:p>
                <a:endParaRPr lang="es-CO" i="1" dirty="0">
                  <a:latin typeface="Cambria Math" panose="02040503050406030204" pitchFamily="18" charset="0"/>
                </a:endParaRPr>
              </a:p>
              <a:p>
                <a:endParaRPr lang="es-CO" i="1" dirty="0" smtClean="0">
                  <a:solidFill>
                    <a:schemeClr val="tx1"/>
                  </a:solidFill>
                  <a:latin typeface="Cambria Math" panose="02040503050406030204" pitchFamily="18" charset="0"/>
                </a:endParaRPr>
              </a:p>
              <a:p>
                <a:endParaRPr lang="es-CO"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d>
                        <m:dPr>
                          <m:ctrlPr>
                            <a:rPr lang="es-ES" i="1">
                              <a:latin typeface="Cambria Math" panose="02040503050406030204" pitchFamily="18" charset="0"/>
                            </a:rPr>
                          </m:ctrlPr>
                        </m:dPr>
                        <m:e>
                          <m:r>
                            <a:rPr lang="es-ES" i="1">
                              <a:latin typeface="Cambria Math" panose="02040503050406030204" pitchFamily="18" charset="0"/>
                            </a:rPr>
                            <m:t>4</m:t>
                          </m:r>
                          <m:r>
                            <a:rPr lang="es-ES" i="1">
                              <a:latin typeface="Cambria Math" panose="02040503050406030204" pitchFamily="18" charset="0"/>
                            </a:rPr>
                            <m:t>𝑥</m:t>
                          </m:r>
                          <m:r>
                            <a:rPr lang="es-ES" i="1">
                              <a:latin typeface="Cambria Math" panose="02040503050406030204" pitchFamily="18" charset="0"/>
                            </a:rPr>
                            <m:t>+1</m:t>
                          </m:r>
                        </m:e>
                      </m:d>
                      <m:d>
                        <m:dPr>
                          <m:ctrlPr>
                            <a:rPr lang="es-ES" i="1">
                              <a:solidFill>
                                <a:srgbClr val="FF0000"/>
                              </a:solidFill>
                              <a:latin typeface="Cambria Math" panose="02040503050406030204" pitchFamily="18" charset="0"/>
                            </a:rPr>
                          </m:ctrlPr>
                        </m:dPr>
                        <m:e>
                          <m:r>
                            <a:rPr lang="es-ES" i="1">
                              <a:solidFill>
                                <a:srgbClr val="FF0000"/>
                              </a:solidFill>
                              <a:latin typeface="Cambria Math" panose="02040503050406030204" pitchFamily="18" charset="0"/>
                            </a:rPr>
                            <m:t>𝑥</m:t>
                          </m:r>
                          <m:r>
                            <a:rPr lang="es-ES" i="1">
                              <a:solidFill>
                                <a:srgbClr val="FF0000"/>
                              </a:solidFill>
                              <a:latin typeface="Cambria Math" panose="02040503050406030204" pitchFamily="18" charset="0"/>
                            </a:rPr>
                            <m:t>+2</m:t>
                          </m:r>
                        </m:e>
                      </m:d>
                      <m:r>
                        <a:rPr lang="es-ES" i="1">
                          <a:solidFill>
                            <a:srgbClr val="FF0000"/>
                          </a:solidFill>
                          <a:latin typeface="Cambria Math" panose="02040503050406030204" pitchFamily="18" charset="0"/>
                        </a:rPr>
                        <m:t>+</m:t>
                      </m:r>
                      <m:d>
                        <m:dPr>
                          <m:ctrlPr>
                            <a:rPr lang="es-ES" i="1">
                              <a:latin typeface="Cambria Math" panose="02040503050406030204" pitchFamily="18" charset="0"/>
                            </a:rPr>
                          </m:ctrlPr>
                        </m:dPr>
                        <m:e>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+1</m:t>
                          </m:r>
                        </m:e>
                      </m:d>
                      <m:d>
                        <m:dPr>
                          <m:ctrlPr>
                            <a:rPr lang="es-ES" i="1">
                              <a:solidFill>
                                <a:srgbClr val="FF0000"/>
                              </a:solidFill>
                              <a:latin typeface="Cambria Math" panose="02040503050406030204" pitchFamily="18" charset="0"/>
                            </a:rPr>
                          </m:ctrlPr>
                        </m:dPr>
                        <m:e>
                          <m:r>
                            <a:rPr lang="es-ES" i="1">
                              <a:solidFill>
                                <a:srgbClr val="FF0000"/>
                              </a:solidFill>
                              <a:latin typeface="Cambria Math" panose="02040503050406030204" pitchFamily="18" charset="0"/>
                            </a:rPr>
                            <m:t>𝑥</m:t>
                          </m:r>
                          <m:r>
                            <a:rPr lang="es-ES" i="1">
                              <a:solidFill>
                                <a:srgbClr val="FF0000"/>
                              </a:solidFill>
                              <a:latin typeface="Cambria Math" panose="02040503050406030204" pitchFamily="18" charset="0"/>
                            </a:rPr>
                            <m:t>+2</m:t>
                          </m:r>
                        </m:e>
                      </m:d>
                      <m:r>
                        <a:rPr lang="es-ES" i="1">
                          <a:solidFill>
                            <a:srgbClr val="FF0000"/>
                          </a:solidFill>
                          <a:latin typeface="Cambria Math" panose="02040503050406030204" pitchFamily="18" charset="0"/>
                        </a:rPr>
                        <m:t>=</m:t>
                      </m:r>
                      <m:d>
                        <m:dPr>
                          <m:ctrlPr>
                            <a:rPr lang="es-ES" i="1">
                              <a:solidFill>
                                <a:srgbClr val="FF0000"/>
                              </a:solidFill>
                              <a:latin typeface="Cambria Math" panose="02040503050406030204" pitchFamily="18" charset="0"/>
                            </a:rPr>
                          </m:ctrlPr>
                        </m:dPr>
                        <m:e>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+2</m:t>
                          </m:r>
                        </m:e>
                      </m:d>
                      <m:d>
                        <m:dPr>
                          <m:ctrlPr>
                            <a:rPr lang="es-ES" i="1">
                              <a:solidFill>
                                <a:srgbClr val="FF0000"/>
                              </a:solidFill>
                              <a:latin typeface="Cambria Math" panose="02040503050406030204" pitchFamily="18" charset="0"/>
                            </a:rPr>
                          </m:ctrlPr>
                        </m:dPr>
                        <m:e>
                          <m:d>
                            <m:dPr>
                              <m:ctrlPr>
                                <a:rPr lang="es-ES" b="0" i="1" smtClean="0">
                                  <a:solidFill>
                                    <a:schemeClr val="tx1"/>
                                  </a:solidFill>
                                  <a:latin typeface="Cambria Math" panose="02040503050406030204" pitchFamily="18" charset="0"/>
                                </a:rPr>
                              </m:ctrlPr>
                            </m:dPr>
                            <m:e>
                              <m:r>
                                <a:rPr lang="es-ES" b="0" i="1" smtClean="0">
                                  <a:solidFill>
                                    <a:schemeClr val="tx1"/>
                                  </a:solidFill>
                                  <a:latin typeface="Cambria Math" panose="02040503050406030204" pitchFamily="18" charset="0"/>
                                </a:rPr>
                                <m:t>4</m:t>
                              </m:r>
                              <m:r>
                                <a:rPr lang="es-ES" b="0" i="1" smtClean="0">
                                  <a:solidFill>
                                    <a:schemeClr val="tx1"/>
                                  </a:solidFill>
                                  <a:latin typeface="Cambria Math" panose="02040503050406030204" pitchFamily="18" charset="0"/>
                                </a:rPr>
                                <m:t>𝑥</m:t>
                              </m:r>
                              <m:r>
                                <a:rPr lang="es-ES" b="0" i="1" smtClean="0">
                                  <a:solidFill>
                                    <a:schemeClr val="tx1"/>
                                  </a:solidFill>
                                  <a:latin typeface="Cambria Math" panose="02040503050406030204" pitchFamily="18" charset="0"/>
                                </a:rPr>
                                <m:t>+1</m:t>
                              </m:r>
                            </m:e>
                          </m:d>
                          <m:r>
                            <a:rPr lang="es-ES" b="0" i="1" smtClean="0">
                              <a:solidFill>
                                <a:schemeClr val="tx1"/>
                              </a:solidFill>
                              <a:latin typeface="Cambria Math" panose="02040503050406030204" pitchFamily="18" charset="0"/>
                            </a:rPr>
                            <m:t>+</m:t>
                          </m:r>
                          <m:d>
                            <m:dPr>
                              <m:ctrlPr>
                                <a:rPr lang="es-ES" b="0" i="1" smtClean="0">
                                  <a:solidFill>
                                    <a:schemeClr val="tx1"/>
                                  </a:solidFill>
                                  <a:latin typeface="Cambria Math" panose="02040503050406030204" pitchFamily="18" charset="0"/>
                                </a:rPr>
                              </m:ctrlPr>
                            </m:dPr>
                            <m:e>
                              <m:sSup>
                                <m:sSupPr>
                                  <m:ctrlPr>
                                    <a:rPr lang="es-ES" b="0" i="1" smtClean="0">
                                      <a:solidFill>
                                        <a:schemeClr val="tx1"/>
                                      </a:solidFill>
                                      <a:latin typeface="Cambria Math" panose="02040503050406030204" pitchFamily="18" charset="0"/>
                                    </a:rPr>
                                  </m:ctrlPr>
                                </m:sSupPr>
                                <m:e>
                                  <m:r>
                                    <a:rPr lang="es-ES" b="0" i="1" smtClean="0">
                                      <a:solidFill>
                                        <a:schemeClr val="tx1"/>
                                      </a:solidFill>
                                      <a:latin typeface="Cambria Math" panose="02040503050406030204" pitchFamily="18" charset="0"/>
                                    </a:rPr>
                                    <m:t>𝑥</m:t>
                                  </m:r>
                                </m:e>
                                <m:sup>
                                  <m:r>
                                    <a:rPr lang="es-ES" b="0" i="1" smtClean="0">
                                      <a:solidFill>
                                        <a:schemeClr val="tx1"/>
                                      </a:solidFill>
                                      <a:latin typeface="Cambria Math" panose="02040503050406030204" pitchFamily="18" charset="0"/>
                                    </a:rPr>
                                    <m:t>2</m:t>
                                  </m:r>
                                </m:sup>
                              </m:sSup>
                              <m:r>
                                <a:rPr lang="es-ES" b="0" i="1" smtClean="0">
                                  <a:solidFill>
                                    <a:schemeClr val="tx1"/>
                                  </a:solidFill>
                                  <a:latin typeface="Cambria Math" panose="02040503050406030204" pitchFamily="18" charset="0"/>
                                </a:rPr>
                                <m:t>+2</m:t>
                              </m:r>
                            </m:e>
                          </m:d>
                        </m:e>
                      </m:d>
                    </m:oMath>
                  </m:oMathPara>
                </a14:m>
                <a:endParaRPr lang="es-ES" b="0" i="1" dirty="0" smtClean="0">
                  <a:latin typeface="Cambria Math" panose="02040503050406030204" pitchFamily="18" charset="0"/>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679269" y="2568047"/>
                <a:ext cx="7889966" cy="3451971"/>
              </a:xfrm>
              <a:prstGeom prst="rect">
                <a:avLst/>
              </a:prstGeom>
              <a:blipFill rotWithShape="0">
                <a:blip r:embed="rId2"/>
                <a:stretch>
                  <a:fillRect l="-618" t="-1235" r="-1853"/>
                </a:stretch>
              </a:blipFill>
            </p:spPr>
            <p:txBody>
              <a:bodyPr/>
              <a:lstStyle/>
              <a:p>
                <a:r>
                  <a:rPr lang="es-CO">
                    <a:noFill/>
                  </a:rPr>
                  <a:t> </a:t>
                </a:r>
              </a:p>
            </p:txBody>
          </p:sp>
        </mc:Fallback>
      </mc:AlternateContent>
      <p:cxnSp>
        <p:nvCxnSpPr>
          <p:cNvPr id="14" name="Conector recto de flecha 13"/>
          <p:cNvCxnSpPr/>
          <p:nvPr/>
        </p:nvCxnSpPr>
        <p:spPr>
          <a:xfrm>
            <a:off x="6178378" y="5099222"/>
            <a:ext cx="47167" cy="629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a:off x="7521146" y="5131681"/>
            <a:ext cx="8238" cy="597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CuadroTexto 17"/>
              <p:cNvSpPr txBox="1"/>
              <p:nvPr/>
            </p:nvSpPr>
            <p:spPr>
              <a:xfrm>
                <a:off x="6878594" y="4589725"/>
                <a:ext cx="1285103" cy="46211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s-CO" sz="1100" i="1" smtClean="0">
                              <a:latin typeface="Cambria Math" panose="02040503050406030204" pitchFamily="18" charset="0"/>
                            </a:rPr>
                          </m:ctrlPr>
                        </m:fPr>
                        <m:num>
                          <m:r>
                            <a:rPr lang="es-ES" sz="1100" i="1">
                              <a:latin typeface="Cambria Math" panose="02040503050406030204" pitchFamily="18" charset="0"/>
                            </a:rPr>
                            <m:t>(</m:t>
                          </m:r>
                          <m:sSup>
                            <m:sSupPr>
                              <m:ctrlPr>
                                <a:rPr lang="es-ES" sz="1100" i="1">
                                  <a:latin typeface="Cambria Math" panose="02040503050406030204" pitchFamily="18" charset="0"/>
                                </a:rPr>
                              </m:ctrlPr>
                            </m:sSupPr>
                            <m:e>
                              <m:r>
                                <a:rPr lang="es-ES" sz="1100" i="1">
                                  <a:latin typeface="Cambria Math" panose="02040503050406030204" pitchFamily="18" charset="0"/>
                                </a:rPr>
                                <m:t>𝑥</m:t>
                              </m:r>
                            </m:e>
                            <m:sup>
                              <m:r>
                                <a:rPr lang="es-ES" sz="1100" i="1">
                                  <a:latin typeface="Cambria Math" panose="02040503050406030204" pitchFamily="18" charset="0"/>
                                </a:rPr>
                                <m:t>2</m:t>
                              </m:r>
                            </m:sup>
                          </m:sSup>
                          <m:r>
                            <a:rPr lang="es-ES" sz="1100" i="1">
                              <a:latin typeface="Cambria Math" panose="02040503050406030204" pitchFamily="18" charset="0"/>
                            </a:rPr>
                            <m:t>+1)</m:t>
                          </m:r>
                          <m:r>
                            <a:rPr lang="es-ES" sz="1100" i="1">
                              <a:solidFill>
                                <a:srgbClr val="FF0000"/>
                              </a:solidFill>
                              <a:latin typeface="Cambria Math" panose="02040503050406030204" pitchFamily="18" charset="0"/>
                            </a:rPr>
                            <m:t>(</m:t>
                          </m:r>
                          <m:r>
                            <a:rPr lang="es-ES" sz="1100" i="1">
                              <a:solidFill>
                                <a:srgbClr val="FF0000"/>
                              </a:solidFill>
                              <a:latin typeface="Cambria Math" panose="02040503050406030204" pitchFamily="18" charset="0"/>
                            </a:rPr>
                            <m:t>𝑥</m:t>
                          </m:r>
                          <m:r>
                            <a:rPr lang="es-ES" sz="1100" i="1">
                              <a:solidFill>
                                <a:srgbClr val="FF0000"/>
                              </a:solidFill>
                              <a:latin typeface="Cambria Math" panose="02040503050406030204" pitchFamily="18" charset="0"/>
                            </a:rPr>
                            <m:t>+2)</m:t>
                          </m:r>
                        </m:num>
                        <m:den>
                          <m:r>
                            <a:rPr lang="es-ES" sz="1100" i="1">
                              <a:solidFill>
                                <a:srgbClr val="FF0000"/>
                              </a:solidFill>
                              <a:latin typeface="Cambria Math" panose="02040503050406030204" pitchFamily="18" charset="0"/>
                            </a:rPr>
                            <m:t>(</m:t>
                          </m:r>
                          <m:r>
                            <a:rPr lang="es-ES" sz="1100" i="1">
                              <a:solidFill>
                                <a:srgbClr val="FF0000"/>
                              </a:solidFill>
                              <a:latin typeface="Cambria Math" panose="02040503050406030204" pitchFamily="18" charset="0"/>
                            </a:rPr>
                            <m:t>𝑥</m:t>
                          </m:r>
                          <m:r>
                            <a:rPr lang="es-ES" sz="1100" i="1">
                              <a:solidFill>
                                <a:srgbClr val="FF0000"/>
                              </a:solidFill>
                              <a:latin typeface="Cambria Math" panose="02040503050406030204" pitchFamily="18" charset="0"/>
                            </a:rPr>
                            <m:t>+2)</m:t>
                          </m:r>
                        </m:den>
                      </m:f>
                    </m:oMath>
                  </m:oMathPara>
                </a14:m>
                <a:endParaRPr lang="es-CO" sz="1100" dirty="0"/>
              </a:p>
            </p:txBody>
          </p:sp>
        </mc:Choice>
        <mc:Fallback xmlns="">
          <p:sp>
            <p:nvSpPr>
              <p:cNvPr id="18" name="CuadroTexto 17"/>
              <p:cNvSpPr txBox="1">
                <a:spLocks noRot="1" noChangeAspect="1" noMove="1" noResize="1" noEditPoints="1" noAdjustHandles="1" noChangeArrowheads="1" noChangeShapeType="1" noTextEdit="1"/>
              </p:cNvSpPr>
              <p:nvPr/>
            </p:nvSpPr>
            <p:spPr>
              <a:xfrm>
                <a:off x="6878594" y="4589725"/>
                <a:ext cx="1285103" cy="462114"/>
              </a:xfrm>
              <a:prstGeom prst="rect">
                <a:avLst/>
              </a:prstGeom>
              <a:blipFill rotWithShape="0">
                <a:blip r:embed="rId3"/>
                <a:stretch>
                  <a:fillRect b="-2632"/>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9" name="CuadroTexto 18"/>
              <p:cNvSpPr txBox="1"/>
              <p:nvPr/>
            </p:nvSpPr>
            <p:spPr>
              <a:xfrm>
                <a:off x="5675003" y="4595336"/>
                <a:ext cx="1224470" cy="4508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s-CO" sz="1100" i="1" smtClean="0">
                              <a:latin typeface="Cambria Math" panose="02040503050406030204" pitchFamily="18" charset="0"/>
                            </a:rPr>
                          </m:ctrlPr>
                        </m:fPr>
                        <m:num>
                          <m:d>
                            <m:dPr>
                              <m:ctrlPr>
                                <a:rPr lang="es-ES" sz="1100" i="1">
                                  <a:latin typeface="Cambria Math" panose="02040503050406030204" pitchFamily="18" charset="0"/>
                                </a:rPr>
                              </m:ctrlPr>
                            </m:dPr>
                            <m:e>
                              <m:r>
                                <a:rPr lang="es-ES" sz="1100" i="1">
                                  <a:latin typeface="Cambria Math" panose="02040503050406030204" pitchFamily="18" charset="0"/>
                                </a:rPr>
                                <m:t>4</m:t>
                              </m:r>
                              <m:r>
                                <a:rPr lang="es-ES" sz="1100" i="1">
                                  <a:latin typeface="Cambria Math" panose="02040503050406030204" pitchFamily="18" charset="0"/>
                                </a:rPr>
                                <m:t>𝑥</m:t>
                              </m:r>
                              <m:r>
                                <a:rPr lang="es-ES" sz="1100" i="1">
                                  <a:latin typeface="Cambria Math" panose="02040503050406030204" pitchFamily="18" charset="0"/>
                                </a:rPr>
                                <m:t>+1</m:t>
                              </m:r>
                            </m:e>
                          </m:d>
                          <m:d>
                            <m:dPr>
                              <m:ctrlPr>
                                <a:rPr lang="es-ES" sz="1100" i="1">
                                  <a:solidFill>
                                    <a:srgbClr val="FF0000"/>
                                  </a:solidFill>
                                  <a:latin typeface="Cambria Math" panose="02040503050406030204" pitchFamily="18" charset="0"/>
                                </a:rPr>
                              </m:ctrlPr>
                            </m:dPr>
                            <m:e>
                              <m:r>
                                <a:rPr lang="es-ES" sz="1100" i="1">
                                  <a:solidFill>
                                    <a:srgbClr val="FF0000"/>
                                  </a:solidFill>
                                  <a:latin typeface="Cambria Math" panose="02040503050406030204" pitchFamily="18" charset="0"/>
                                </a:rPr>
                                <m:t>𝑥</m:t>
                              </m:r>
                              <m:r>
                                <a:rPr lang="es-ES" sz="1100" i="1">
                                  <a:solidFill>
                                    <a:srgbClr val="FF0000"/>
                                  </a:solidFill>
                                  <a:latin typeface="Cambria Math" panose="02040503050406030204" pitchFamily="18" charset="0"/>
                                </a:rPr>
                                <m:t>+2</m:t>
                              </m:r>
                            </m:e>
                          </m:d>
                        </m:num>
                        <m:den>
                          <m:r>
                            <a:rPr lang="es-ES" sz="1100" i="1">
                              <a:solidFill>
                                <a:srgbClr val="FF0000"/>
                              </a:solidFill>
                              <a:latin typeface="Cambria Math" panose="02040503050406030204" pitchFamily="18" charset="0"/>
                            </a:rPr>
                            <m:t>(</m:t>
                          </m:r>
                          <m:r>
                            <a:rPr lang="es-ES" sz="1100" i="1">
                              <a:solidFill>
                                <a:srgbClr val="FF0000"/>
                              </a:solidFill>
                              <a:latin typeface="Cambria Math" panose="02040503050406030204" pitchFamily="18" charset="0"/>
                            </a:rPr>
                            <m:t>𝑥</m:t>
                          </m:r>
                          <m:r>
                            <a:rPr lang="es-ES" sz="1100" i="1">
                              <a:solidFill>
                                <a:srgbClr val="FF0000"/>
                              </a:solidFill>
                              <a:latin typeface="Cambria Math" panose="02040503050406030204" pitchFamily="18" charset="0"/>
                            </a:rPr>
                            <m:t>+2)</m:t>
                          </m:r>
                        </m:den>
                      </m:f>
                    </m:oMath>
                  </m:oMathPara>
                </a14:m>
                <a:endParaRPr lang="es-CO" sz="1100" dirty="0"/>
              </a:p>
            </p:txBody>
          </p:sp>
        </mc:Choice>
        <mc:Fallback xmlns="">
          <p:sp>
            <p:nvSpPr>
              <p:cNvPr id="19" name="CuadroTexto 18"/>
              <p:cNvSpPr txBox="1">
                <a:spLocks noRot="1" noChangeAspect="1" noMove="1" noResize="1" noEditPoints="1" noAdjustHandles="1" noChangeArrowheads="1" noChangeShapeType="1" noTextEdit="1"/>
              </p:cNvSpPr>
              <p:nvPr/>
            </p:nvSpPr>
            <p:spPr>
              <a:xfrm>
                <a:off x="5675003" y="4595336"/>
                <a:ext cx="1224470" cy="450893"/>
              </a:xfrm>
              <a:prstGeom prst="rect">
                <a:avLst/>
              </a:prstGeom>
              <a:blipFill rotWithShape="0">
                <a:blip r:embed="rId4"/>
                <a:stretch>
                  <a:fillRect b="-2703"/>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9" name="Rectángulo 8"/>
              <p:cNvSpPr/>
              <p:nvPr/>
            </p:nvSpPr>
            <p:spPr>
              <a:xfrm>
                <a:off x="4688911" y="5997528"/>
                <a:ext cx="257403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CO" i="1">
                          <a:latin typeface="Cambria Math" panose="02040503050406030204" pitchFamily="18" charset="0"/>
                        </a:rPr>
                        <m:t>=(</m:t>
                      </m:r>
                      <m:r>
                        <a:rPr lang="es-CO" i="1">
                          <a:latin typeface="Cambria Math" panose="02040503050406030204" pitchFamily="18" charset="0"/>
                        </a:rPr>
                        <m:t>𝑥</m:t>
                      </m:r>
                      <m:r>
                        <a:rPr lang="es-CO" i="1">
                          <a:latin typeface="Cambria Math" panose="02040503050406030204" pitchFamily="18" charset="0"/>
                        </a:rPr>
                        <m:t>+2)(</m:t>
                      </m:r>
                      <m:sSup>
                        <m:sSupPr>
                          <m:ctrlPr>
                            <a:rPr lang="es-CO" i="1">
                              <a:latin typeface="Cambria Math" panose="02040503050406030204" pitchFamily="18" charset="0"/>
                            </a:rPr>
                          </m:ctrlPr>
                        </m:sSupPr>
                        <m:e>
                          <m:r>
                            <a:rPr lang="es-CO" i="1">
                              <a:latin typeface="Cambria Math" panose="02040503050406030204" pitchFamily="18" charset="0"/>
                            </a:rPr>
                            <m:t>𝑥</m:t>
                          </m:r>
                        </m:e>
                        <m:sup>
                          <m:r>
                            <a:rPr lang="es-CO" i="1">
                              <a:latin typeface="Cambria Math" panose="02040503050406030204" pitchFamily="18" charset="0"/>
                            </a:rPr>
                            <m:t>2</m:t>
                          </m:r>
                        </m:sup>
                      </m:sSup>
                      <m:r>
                        <a:rPr lang="es-CO" i="1">
                          <a:latin typeface="Cambria Math" panose="02040503050406030204" pitchFamily="18" charset="0"/>
                        </a:rPr>
                        <m:t>+4</m:t>
                      </m:r>
                      <m:r>
                        <a:rPr lang="es-CO" i="1">
                          <a:latin typeface="Cambria Math" panose="02040503050406030204" pitchFamily="18" charset="0"/>
                        </a:rPr>
                        <m:t>𝑥</m:t>
                      </m:r>
                      <m:r>
                        <a:rPr lang="es-CO" i="1">
                          <a:latin typeface="Cambria Math" panose="02040503050406030204" pitchFamily="18" charset="0"/>
                        </a:rPr>
                        <m:t>+3)</m:t>
                      </m:r>
                    </m:oMath>
                  </m:oMathPara>
                </a14:m>
                <a:endParaRPr lang="es-ES" i="1" dirty="0">
                  <a:latin typeface="Cambria Math" panose="02040503050406030204" pitchFamily="18" charset="0"/>
                </a:endParaRPr>
              </a:p>
            </p:txBody>
          </p:sp>
        </mc:Choice>
        <mc:Fallback xmlns="">
          <p:sp>
            <p:nvSpPr>
              <p:cNvPr id="9" name="Rectángulo 8"/>
              <p:cNvSpPr>
                <a:spLocks noRot="1" noChangeAspect="1" noMove="1" noResize="1" noEditPoints="1" noAdjustHandles="1" noChangeArrowheads="1" noChangeShapeType="1" noTextEdit="1"/>
              </p:cNvSpPr>
              <p:nvPr/>
            </p:nvSpPr>
            <p:spPr>
              <a:xfrm>
                <a:off x="4688911" y="5997528"/>
                <a:ext cx="2574038" cy="369332"/>
              </a:xfrm>
              <a:prstGeom prst="rect">
                <a:avLst/>
              </a:prstGeom>
              <a:blipFill rotWithShape="0">
                <a:blip r:embed="rId5"/>
                <a:stretch>
                  <a:fillRect b="-15000"/>
                </a:stretch>
              </a:blipFill>
            </p:spPr>
            <p:txBody>
              <a:bodyPr/>
              <a:lstStyle/>
              <a:p>
                <a:r>
                  <a:rPr lang="es-CO">
                    <a:noFill/>
                  </a:rPr>
                  <a:t> </a:t>
                </a:r>
              </a:p>
            </p:txBody>
          </p:sp>
        </mc:Fallback>
      </mc:AlternateContent>
      <p:cxnSp>
        <p:nvCxnSpPr>
          <p:cNvPr id="20" name="Conector recto de flecha 19"/>
          <p:cNvCxnSpPr/>
          <p:nvPr/>
        </p:nvCxnSpPr>
        <p:spPr>
          <a:xfrm>
            <a:off x="5349812" y="5065800"/>
            <a:ext cx="47167" cy="629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4688911" y="4725835"/>
            <a:ext cx="1015021" cy="261610"/>
          </a:xfrm>
          <a:prstGeom prst="rect">
            <a:avLst/>
          </a:prstGeom>
          <a:noFill/>
        </p:spPr>
        <p:txBody>
          <a:bodyPr wrap="none" rtlCol="0">
            <a:spAutoFit/>
          </a:bodyPr>
          <a:lstStyle/>
          <a:p>
            <a:r>
              <a:rPr lang="es-CO" sz="1100" dirty="0">
                <a:latin typeface="Cambria Math" panose="02040503050406030204" pitchFamily="18" charset="0"/>
              </a:rPr>
              <a:t>Factor común</a:t>
            </a:r>
          </a:p>
        </p:txBody>
      </p:sp>
    </p:spTree>
    <p:extLst>
      <p:ext uri="{BB962C8B-B14F-4D97-AF65-F5344CB8AC3E}">
        <p14:creationId xmlns:p14="http://schemas.microsoft.com/office/powerpoint/2010/main" val="2761666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66274" y="962526"/>
            <a:ext cx="4740442" cy="523220"/>
          </a:xfrm>
          <a:prstGeom prst="rect">
            <a:avLst/>
          </a:prstGeom>
          <a:noFill/>
        </p:spPr>
        <p:txBody>
          <a:bodyPr wrap="square" rtlCol="0">
            <a:spAutoFit/>
          </a:bodyPr>
          <a:lstStyle/>
          <a:p>
            <a:r>
              <a:rPr lang="es-ES" sz="2800" dirty="0" smtClean="0">
                <a:solidFill>
                  <a:srgbClr val="7030A0"/>
                </a:solidFill>
              </a:rPr>
              <a:t>ACTIVIDAD INTERACTIVA.</a:t>
            </a:r>
            <a:endParaRPr lang="es-ES" sz="2800" dirty="0">
              <a:solidFill>
                <a:srgbClr val="7030A0"/>
              </a:solidFill>
            </a:endParaRPr>
          </a:p>
        </p:txBody>
      </p:sp>
      <p:sp>
        <p:nvSpPr>
          <p:cNvPr id="4" name="CuadroTexto 3"/>
          <p:cNvSpPr txBox="1"/>
          <p:nvPr/>
        </p:nvSpPr>
        <p:spPr>
          <a:xfrm>
            <a:off x="1022683" y="1485746"/>
            <a:ext cx="7170821" cy="1200329"/>
          </a:xfrm>
          <a:prstGeom prst="rect">
            <a:avLst/>
          </a:prstGeom>
          <a:noFill/>
        </p:spPr>
        <p:txBody>
          <a:bodyPr wrap="square" rtlCol="0">
            <a:spAutoFit/>
          </a:bodyPr>
          <a:lstStyle/>
          <a:p>
            <a:r>
              <a:rPr lang="es-ES" dirty="0" smtClean="0"/>
              <a:t>Factorice cada polinomio usando el caso de factor común.   (Actividad de rellenar)</a:t>
            </a:r>
          </a:p>
          <a:p>
            <a:endParaRPr lang="es-ES" dirty="0"/>
          </a:p>
          <a:p>
            <a:endParaRPr lang="es-ES" dirty="0" smtClean="0"/>
          </a:p>
        </p:txBody>
      </p:sp>
      <p:sp>
        <p:nvSpPr>
          <p:cNvPr id="5" name="CuadroTexto 4"/>
          <p:cNvSpPr txBox="1"/>
          <p:nvPr/>
        </p:nvSpPr>
        <p:spPr>
          <a:xfrm>
            <a:off x="1022683" y="2631955"/>
            <a:ext cx="6877539" cy="369332"/>
          </a:xfrm>
          <a:prstGeom prst="rect">
            <a:avLst/>
          </a:prstGeom>
          <a:noFill/>
        </p:spPr>
        <p:txBody>
          <a:bodyPr wrap="square" rtlCol="0">
            <a:spAutoFit/>
          </a:bodyPr>
          <a:lstStyle/>
          <a:p>
            <a:r>
              <a:rPr lang="es-CO" dirty="0" smtClean="0"/>
              <a:t>1.  </a:t>
            </a:r>
            <a:endParaRPr lang="es-CO" dirty="0"/>
          </a:p>
        </p:txBody>
      </p:sp>
      <mc:AlternateContent xmlns:mc="http://schemas.openxmlformats.org/markup-compatibility/2006" xmlns:a14="http://schemas.microsoft.com/office/drawing/2010/main">
        <mc:Choice Requires="a14">
          <p:sp>
            <p:nvSpPr>
              <p:cNvPr id="6" name="CuadroTexto 5"/>
              <p:cNvSpPr txBox="1"/>
              <p:nvPr/>
            </p:nvSpPr>
            <p:spPr>
              <a:xfrm>
                <a:off x="1771109" y="2631955"/>
                <a:ext cx="3970216" cy="346377"/>
              </a:xfrm>
              <a:prstGeom prst="rect">
                <a:avLst/>
              </a:prstGeom>
              <a:noFill/>
            </p:spPr>
            <p:txBody>
              <a:bodyPr wrap="square" lIns="0" tIns="0" rIns="0" bIns="0" rtlCol="0">
                <a:spAutoFit/>
              </a:bodyPr>
              <a:lstStyle/>
              <a:p>
                <a14:m>
                  <m:oMath xmlns:m="http://schemas.openxmlformats.org/officeDocument/2006/math">
                    <m:r>
                      <a:rPr lang="es-CO" b="0" i="1" smtClean="0">
                        <a:solidFill>
                          <a:srgbClr val="00B050"/>
                        </a:solidFill>
                        <a:latin typeface="Cambria Math" panose="02040503050406030204" pitchFamily="18" charset="0"/>
                      </a:rPr>
                      <m:t>3</m:t>
                    </m:r>
                    <m:sSup>
                      <m:sSupPr>
                        <m:ctrlPr>
                          <a:rPr lang="es-CO" b="0" i="1" smtClean="0">
                            <a:solidFill>
                              <a:srgbClr val="00B050"/>
                            </a:solidFill>
                            <a:latin typeface="Cambria Math" panose="02040503050406030204" pitchFamily="18" charset="0"/>
                          </a:rPr>
                        </m:ctrlPr>
                      </m:sSupPr>
                      <m:e>
                        <m:r>
                          <a:rPr lang="es-CO" b="0" i="1" smtClean="0">
                            <a:solidFill>
                              <a:srgbClr val="00B050"/>
                            </a:solidFill>
                            <a:latin typeface="Cambria Math" panose="02040503050406030204" pitchFamily="18" charset="0"/>
                          </a:rPr>
                          <m:t>𝑥</m:t>
                        </m:r>
                      </m:e>
                      <m:sup>
                        <m:r>
                          <a:rPr lang="es-CO" b="0" i="1" smtClean="0">
                            <a:solidFill>
                              <a:srgbClr val="00B050"/>
                            </a:solidFill>
                            <a:latin typeface="Cambria Math" panose="02040503050406030204" pitchFamily="18" charset="0"/>
                          </a:rPr>
                          <m:t>2</m:t>
                        </m:r>
                      </m:sup>
                    </m:sSup>
                    <m:r>
                      <a:rPr lang="es-CO" b="0" i="1" smtClean="0">
                        <a:latin typeface="Cambria Math" panose="02040503050406030204" pitchFamily="18" charset="0"/>
                      </a:rPr>
                      <m:t>   −   </m:t>
                    </m:r>
                    <m:r>
                      <a:rPr lang="es-CO" b="0" i="1" smtClean="0">
                        <a:solidFill>
                          <a:srgbClr val="7030A0"/>
                        </a:solidFill>
                        <a:latin typeface="Cambria Math" panose="02040503050406030204" pitchFamily="18" charset="0"/>
                      </a:rPr>
                      <m:t>15</m:t>
                    </m:r>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𝑥</m:t>
                        </m:r>
                      </m:e>
                      <m:sup>
                        <m:r>
                          <a:rPr lang="es-CO" b="0" i="1" smtClean="0">
                            <a:solidFill>
                              <a:srgbClr val="7030A0"/>
                            </a:solidFill>
                            <a:latin typeface="Cambria Math" panose="02040503050406030204" pitchFamily="18" charset="0"/>
                          </a:rPr>
                          <m:t>3</m:t>
                        </m:r>
                      </m:sup>
                    </m:sSup>
                    <m:r>
                      <a:rPr lang="es-CO" b="0" i="1" smtClean="0">
                        <a:latin typeface="Cambria Math" panose="02040503050406030204" pitchFamily="18" charset="0"/>
                      </a:rPr>
                      <m:t>= </m:t>
                    </m:r>
                    <m:borderBox>
                      <m:borderBoxPr>
                        <m:ctrlPr>
                          <a:rPr lang="es-CO" i="1">
                            <a:solidFill>
                              <a:srgbClr val="FF0000"/>
                            </a:solidFill>
                            <a:latin typeface="Cambria Math" panose="02040503050406030204" pitchFamily="18" charset="0"/>
                          </a:rPr>
                        </m:ctrlPr>
                      </m:borderBoxPr>
                      <m:e/>
                    </m:borderBox>
                    <m:r>
                      <a:rPr lang="es-CO" b="0" i="1" smtClean="0">
                        <a:latin typeface="Cambria Math" panose="02040503050406030204" pitchFamily="18" charset="0"/>
                      </a:rPr>
                      <m:t> </m:t>
                    </m:r>
                    <m:sSup>
                      <m:sSupPr>
                        <m:ctrlPr>
                          <a:rPr lang="es-CO" b="0" i="1" smtClean="0">
                            <a:latin typeface="Cambria Math" panose="02040503050406030204" pitchFamily="18" charset="0"/>
                          </a:rPr>
                        </m:ctrlPr>
                      </m:sSupPr>
                      <m:e/>
                      <m:sup/>
                    </m:sSup>
                    <m:r>
                      <a:rPr lang="es-CO" b="0" i="1" smtClean="0">
                        <a:latin typeface="Cambria Math" panose="02040503050406030204" pitchFamily="18" charset="0"/>
                      </a:rPr>
                      <m:t>(  </m:t>
                    </m:r>
                    <m:borderBox>
                      <m:borderBoxPr>
                        <m:ctrlPr>
                          <a:rPr lang="es-CO" i="1">
                            <a:latin typeface="Cambria Math" panose="02040503050406030204" pitchFamily="18" charset="0"/>
                          </a:rPr>
                        </m:ctrlPr>
                      </m:borderBoxPr>
                      <m:e/>
                    </m:borderBox>
                    <m:r>
                      <a:rPr lang="es-CO" i="1">
                        <a:latin typeface="Cambria Math" panose="02040503050406030204" pitchFamily="18" charset="0"/>
                      </a:rPr>
                      <m:t> </m:t>
                    </m:r>
                    <m:r>
                      <a:rPr lang="es-CO" b="0" i="1" smtClean="0">
                        <a:latin typeface="Cambria Math" panose="02040503050406030204" pitchFamily="18" charset="0"/>
                      </a:rPr>
                      <m:t>−</m:t>
                    </m:r>
                    <m:borderBox>
                      <m:borderBoxPr>
                        <m:ctrlPr>
                          <a:rPr lang="es-CO" i="1">
                            <a:latin typeface="Cambria Math" panose="02040503050406030204" pitchFamily="18" charset="0"/>
                          </a:rPr>
                        </m:ctrlPr>
                      </m:borderBoxPr>
                      <m:e/>
                    </m:borderBox>
                  </m:oMath>
                </a14:m>
                <a:r>
                  <a:rPr lang="es-CO" dirty="0" smtClean="0"/>
                  <a:t> )</a:t>
                </a:r>
                <a:endParaRPr lang="es-CO" dirty="0"/>
              </a:p>
            </p:txBody>
          </p:sp>
        </mc:Choice>
        <mc:Fallback xmlns="">
          <p:sp>
            <p:nvSpPr>
              <p:cNvPr id="6" name="CuadroTexto 5"/>
              <p:cNvSpPr txBox="1">
                <a:spLocks noRot="1" noChangeAspect="1" noMove="1" noResize="1" noEditPoints="1" noAdjustHandles="1" noChangeArrowheads="1" noChangeShapeType="1" noTextEdit="1"/>
              </p:cNvSpPr>
              <p:nvPr/>
            </p:nvSpPr>
            <p:spPr>
              <a:xfrm>
                <a:off x="1771109" y="2631955"/>
                <a:ext cx="3970216" cy="346377"/>
              </a:xfrm>
              <a:prstGeom prst="rect">
                <a:avLst/>
              </a:prstGeom>
              <a:blipFill rotWithShape="0">
                <a:blip r:embed="rId2"/>
                <a:stretch>
                  <a:fillRect l="-2151" t="-1754" b="-40351"/>
                </a:stretch>
              </a:blipFill>
            </p:spPr>
            <p:txBody>
              <a:bodyPr/>
              <a:lstStyle/>
              <a:p>
                <a:r>
                  <a:rPr lang="es-CO">
                    <a:noFill/>
                  </a:rPr>
                  <a:t> </a:t>
                </a:r>
              </a:p>
            </p:txBody>
          </p:sp>
        </mc:Fallback>
      </mc:AlternateContent>
      <p:cxnSp>
        <p:nvCxnSpPr>
          <p:cNvPr id="9" name="Conector recto de flecha 8"/>
          <p:cNvCxnSpPr/>
          <p:nvPr/>
        </p:nvCxnSpPr>
        <p:spPr>
          <a:xfrm>
            <a:off x="3743569" y="3001287"/>
            <a:ext cx="0" cy="343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a:off x="4114800" y="3001287"/>
            <a:ext cx="0" cy="3436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Abrir llave 12"/>
          <p:cNvSpPr/>
          <p:nvPr/>
        </p:nvSpPr>
        <p:spPr>
          <a:xfrm rot="5400000">
            <a:off x="3719370" y="2121812"/>
            <a:ext cx="291592" cy="63213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15" name="CuadroTexto 14"/>
          <p:cNvSpPr txBox="1"/>
          <p:nvPr/>
        </p:nvSpPr>
        <p:spPr>
          <a:xfrm>
            <a:off x="3403392" y="2008966"/>
            <a:ext cx="1055077" cy="230832"/>
          </a:xfrm>
          <a:prstGeom prst="rect">
            <a:avLst/>
          </a:prstGeom>
          <a:noFill/>
        </p:spPr>
        <p:txBody>
          <a:bodyPr wrap="square" rtlCol="0">
            <a:spAutoFit/>
          </a:bodyPr>
          <a:lstStyle/>
          <a:p>
            <a:r>
              <a:rPr lang="es-CO" sz="900" dirty="0" smtClean="0"/>
              <a:t>Factor común</a:t>
            </a:r>
            <a:endParaRPr lang="es-CO" sz="900" dirty="0"/>
          </a:p>
        </p:txBody>
      </p:sp>
      <p:sp>
        <p:nvSpPr>
          <p:cNvPr id="16" name="CuadroTexto 15"/>
          <p:cNvSpPr txBox="1"/>
          <p:nvPr/>
        </p:nvSpPr>
        <p:spPr>
          <a:xfrm>
            <a:off x="2875853" y="3343914"/>
            <a:ext cx="1055077" cy="276999"/>
          </a:xfrm>
          <a:prstGeom prst="rect">
            <a:avLst/>
          </a:prstGeom>
          <a:noFill/>
        </p:spPr>
        <p:txBody>
          <a:bodyPr wrap="square" rtlCol="0">
            <a:spAutoFit/>
          </a:bodyPr>
          <a:lstStyle/>
          <a:p>
            <a:r>
              <a:rPr lang="es-CO" sz="1200" dirty="0" err="1" smtClean="0"/>
              <a:t>m.c.d</a:t>
            </a:r>
            <a:r>
              <a:rPr lang="es-CO" sz="1200" dirty="0" smtClean="0"/>
              <a:t> (3,5)</a:t>
            </a:r>
            <a:endParaRPr lang="es-CO" sz="1200" dirty="0"/>
          </a:p>
        </p:txBody>
      </p:sp>
      <p:sp>
        <p:nvSpPr>
          <p:cNvPr id="17" name="CuadroTexto 16"/>
          <p:cNvSpPr txBox="1"/>
          <p:nvPr/>
        </p:nvSpPr>
        <p:spPr>
          <a:xfrm>
            <a:off x="3970006" y="3367940"/>
            <a:ext cx="2579285" cy="461665"/>
          </a:xfrm>
          <a:prstGeom prst="rect">
            <a:avLst/>
          </a:prstGeom>
          <a:noFill/>
        </p:spPr>
        <p:txBody>
          <a:bodyPr wrap="square" rtlCol="0">
            <a:spAutoFit/>
          </a:bodyPr>
          <a:lstStyle/>
          <a:p>
            <a:r>
              <a:rPr lang="es-CO" sz="1200" dirty="0" smtClean="0"/>
              <a:t>Variable común a los dos términos elevada al menor exponente</a:t>
            </a:r>
            <a:endParaRPr lang="es-CO" sz="1200" dirty="0"/>
          </a:p>
        </p:txBody>
      </p:sp>
      <p:cxnSp>
        <p:nvCxnSpPr>
          <p:cNvPr id="21" name="Conector recto de flecha 20"/>
          <p:cNvCxnSpPr/>
          <p:nvPr/>
        </p:nvCxnSpPr>
        <p:spPr>
          <a:xfrm flipH="1" flipV="1">
            <a:off x="4604177" y="2339698"/>
            <a:ext cx="10701" cy="2439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H="1" flipV="1">
            <a:off x="5259649" y="2339698"/>
            <a:ext cx="17580" cy="27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a:off x="4177167" y="1793522"/>
            <a:ext cx="922008" cy="584775"/>
          </a:xfrm>
          <a:prstGeom prst="rect">
            <a:avLst/>
          </a:prstGeom>
          <a:noFill/>
        </p:spPr>
        <p:txBody>
          <a:bodyPr wrap="square" rtlCol="0">
            <a:spAutoFit/>
          </a:bodyPr>
          <a:lstStyle/>
          <a:p>
            <a:r>
              <a:rPr lang="es-CO" sz="800" dirty="0" smtClean="0"/>
              <a:t>Divida el </a:t>
            </a:r>
            <a:r>
              <a:rPr lang="es-CO" sz="800" dirty="0" smtClean="0">
                <a:solidFill>
                  <a:srgbClr val="00B050"/>
                </a:solidFill>
              </a:rPr>
              <a:t>primer</a:t>
            </a:r>
            <a:r>
              <a:rPr lang="es-CO" sz="800" dirty="0" smtClean="0"/>
              <a:t> término del polinomio entre el factor común.</a:t>
            </a:r>
            <a:endParaRPr lang="es-CO" sz="800" dirty="0"/>
          </a:p>
        </p:txBody>
      </p:sp>
      <p:sp>
        <p:nvSpPr>
          <p:cNvPr id="28" name="CuadroTexto 27"/>
          <p:cNvSpPr txBox="1"/>
          <p:nvPr/>
        </p:nvSpPr>
        <p:spPr>
          <a:xfrm>
            <a:off x="5061116" y="1766306"/>
            <a:ext cx="922008" cy="584775"/>
          </a:xfrm>
          <a:prstGeom prst="rect">
            <a:avLst/>
          </a:prstGeom>
          <a:noFill/>
        </p:spPr>
        <p:txBody>
          <a:bodyPr wrap="square" rtlCol="0">
            <a:spAutoFit/>
          </a:bodyPr>
          <a:lstStyle/>
          <a:p>
            <a:r>
              <a:rPr lang="es-CO" sz="800" dirty="0" smtClean="0"/>
              <a:t>Divida el </a:t>
            </a:r>
            <a:r>
              <a:rPr lang="es-CO" sz="800" dirty="0" smtClean="0">
                <a:solidFill>
                  <a:srgbClr val="7030A0"/>
                </a:solidFill>
              </a:rPr>
              <a:t>segundo</a:t>
            </a:r>
            <a:r>
              <a:rPr lang="es-CO" sz="800" dirty="0" smtClean="0"/>
              <a:t> término del polinomio entre el factor común.</a:t>
            </a:r>
            <a:endParaRPr lang="es-CO" sz="800" dirty="0"/>
          </a:p>
        </p:txBody>
      </p:sp>
      <p:sp>
        <p:nvSpPr>
          <p:cNvPr id="29" name="CuadroTexto 28"/>
          <p:cNvSpPr txBox="1"/>
          <p:nvPr/>
        </p:nvSpPr>
        <p:spPr>
          <a:xfrm>
            <a:off x="1199401" y="4688659"/>
            <a:ext cx="6877539" cy="369332"/>
          </a:xfrm>
          <a:prstGeom prst="rect">
            <a:avLst/>
          </a:prstGeom>
          <a:noFill/>
        </p:spPr>
        <p:txBody>
          <a:bodyPr wrap="square" rtlCol="0">
            <a:spAutoFit/>
          </a:bodyPr>
          <a:lstStyle/>
          <a:p>
            <a:r>
              <a:rPr lang="es-CO" dirty="0" smtClean="0"/>
              <a:t>1.  </a:t>
            </a:r>
            <a:endParaRPr lang="es-CO" dirty="0"/>
          </a:p>
        </p:txBody>
      </p:sp>
      <mc:AlternateContent xmlns:mc="http://schemas.openxmlformats.org/markup-compatibility/2006" xmlns:a14="http://schemas.microsoft.com/office/drawing/2010/main">
        <mc:Choice Requires="a14">
          <p:sp>
            <p:nvSpPr>
              <p:cNvPr id="30" name="CuadroTexto 29"/>
              <p:cNvSpPr txBox="1"/>
              <p:nvPr/>
            </p:nvSpPr>
            <p:spPr>
              <a:xfrm>
                <a:off x="1880058" y="4688659"/>
                <a:ext cx="3970216" cy="304635"/>
              </a:xfrm>
              <a:prstGeom prst="rect">
                <a:avLst/>
              </a:prstGeom>
              <a:noFill/>
            </p:spPr>
            <p:txBody>
              <a:bodyPr wrap="square" lIns="0" tIns="0" rIns="0" bIns="0" rtlCol="0">
                <a:spAutoFit/>
              </a:bodyPr>
              <a:lstStyle/>
              <a:p>
                <a14:m>
                  <m:oMath xmlns:m="http://schemas.openxmlformats.org/officeDocument/2006/math">
                    <m:r>
                      <a:rPr lang="es-CO" b="0" i="1" smtClean="0">
                        <a:solidFill>
                          <a:srgbClr val="00B050"/>
                        </a:solidFill>
                        <a:latin typeface="Cambria Math" panose="02040503050406030204" pitchFamily="18" charset="0"/>
                      </a:rPr>
                      <m:t>3</m:t>
                    </m:r>
                    <m:sSup>
                      <m:sSupPr>
                        <m:ctrlPr>
                          <a:rPr lang="es-CO" b="0" i="1" smtClean="0">
                            <a:solidFill>
                              <a:srgbClr val="00B050"/>
                            </a:solidFill>
                            <a:latin typeface="Cambria Math" panose="02040503050406030204" pitchFamily="18" charset="0"/>
                          </a:rPr>
                        </m:ctrlPr>
                      </m:sSupPr>
                      <m:e>
                        <m:r>
                          <a:rPr lang="es-CO" b="0" i="1" smtClean="0">
                            <a:solidFill>
                              <a:srgbClr val="00B050"/>
                            </a:solidFill>
                            <a:latin typeface="Cambria Math" panose="02040503050406030204" pitchFamily="18" charset="0"/>
                          </a:rPr>
                          <m:t>𝑥</m:t>
                        </m:r>
                      </m:e>
                      <m:sup>
                        <m:r>
                          <a:rPr lang="es-CO" b="0" i="1" smtClean="0">
                            <a:solidFill>
                              <a:srgbClr val="00B050"/>
                            </a:solidFill>
                            <a:latin typeface="Cambria Math" panose="02040503050406030204" pitchFamily="18" charset="0"/>
                          </a:rPr>
                          <m:t>2</m:t>
                        </m:r>
                      </m:sup>
                    </m:sSup>
                    <m:r>
                      <a:rPr lang="es-CO" b="0" i="1" smtClean="0">
                        <a:latin typeface="Cambria Math" panose="02040503050406030204" pitchFamily="18" charset="0"/>
                      </a:rPr>
                      <m:t>   −   </m:t>
                    </m:r>
                    <m:r>
                      <a:rPr lang="es-CO" b="0" i="1" smtClean="0">
                        <a:solidFill>
                          <a:srgbClr val="7030A0"/>
                        </a:solidFill>
                        <a:latin typeface="Cambria Math" panose="02040503050406030204" pitchFamily="18" charset="0"/>
                      </a:rPr>
                      <m:t>15</m:t>
                    </m:r>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𝑥</m:t>
                        </m:r>
                      </m:e>
                      <m:sup>
                        <m:r>
                          <a:rPr lang="es-CO" b="0" i="1" smtClean="0">
                            <a:solidFill>
                              <a:srgbClr val="7030A0"/>
                            </a:solidFill>
                            <a:latin typeface="Cambria Math" panose="02040503050406030204" pitchFamily="18" charset="0"/>
                          </a:rPr>
                          <m:t>3</m:t>
                        </m:r>
                      </m:sup>
                    </m:sSup>
                    <m:r>
                      <a:rPr lang="es-CO" b="0" i="1" smtClean="0">
                        <a:latin typeface="Cambria Math" panose="02040503050406030204" pitchFamily="18" charset="0"/>
                      </a:rPr>
                      <m:t>= </m:t>
                    </m:r>
                    <m:borderBox>
                      <m:borderBoxPr>
                        <m:ctrlPr>
                          <a:rPr lang="es-CO" i="1">
                            <a:solidFill>
                              <a:srgbClr val="FF0000"/>
                            </a:solidFill>
                            <a:latin typeface="Cambria Math" panose="02040503050406030204" pitchFamily="18" charset="0"/>
                          </a:rPr>
                        </m:ctrlPr>
                      </m:borderBoxPr>
                      <m:e>
                        <m:r>
                          <a:rPr lang="es-CO" b="0" i="1" smtClean="0">
                            <a:solidFill>
                              <a:srgbClr val="FF0000"/>
                            </a:solidFill>
                            <a:latin typeface="Cambria Math" panose="02040503050406030204" pitchFamily="18" charset="0"/>
                          </a:rPr>
                          <m:t>3</m:t>
                        </m:r>
                      </m:e>
                    </m:borderBox>
                    <m:r>
                      <a:rPr lang="es-CO" b="0" i="1" smtClean="0">
                        <a:latin typeface="Cambria Math" panose="02040503050406030204" pitchFamily="18" charset="0"/>
                      </a:rPr>
                      <m:t> </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  </m:t>
                    </m:r>
                    <m:borderBox>
                      <m:borderBoxPr>
                        <m:ctrlPr>
                          <a:rPr lang="es-CO" i="1">
                            <a:latin typeface="Cambria Math" panose="02040503050406030204" pitchFamily="18" charset="0"/>
                          </a:rPr>
                        </m:ctrlPr>
                      </m:borderBoxPr>
                      <m:e>
                        <m:r>
                          <a:rPr lang="es-CO" b="0" i="1" smtClean="0">
                            <a:latin typeface="Cambria Math" panose="02040503050406030204" pitchFamily="18" charset="0"/>
                          </a:rPr>
                          <m:t>1</m:t>
                        </m:r>
                      </m:e>
                    </m:borderBox>
                    <m:r>
                      <a:rPr lang="es-CO" i="1">
                        <a:latin typeface="Cambria Math" panose="02040503050406030204" pitchFamily="18" charset="0"/>
                      </a:rPr>
                      <m:t> </m:t>
                    </m:r>
                    <m:r>
                      <a:rPr lang="es-CO" b="0" i="1" smtClean="0">
                        <a:latin typeface="Cambria Math" panose="02040503050406030204" pitchFamily="18" charset="0"/>
                      </a:rPr>
                      <m:t>−</m:t>
                    </m:r>
                    <m:borderBox>
                      <m:borderBoxPr>
                        <m:ctrlPr>
                          <a:rPr lang="es-CO" i="1">
                            <a:latin typeface="Cambria Math" panose="02040503050406030204" pitchFamily="18" charset="0"/>
                          </a:rPr>
                        </m:ctrlPr>
                      </m:borderBoxPr>
                      <m:e>
                        <m:r>
                          <a:rPr lang="es-CO" b="0" i="1" smtClean="0">
                            <a:latin typeface="Cambria Math" panose="02040503050406030204" pitchFamily="18" charset="0"/>
                          </a:rPr>
                          <m:t>5</m:t>
                        </m:r>
                        <m:r>
                          <a:rPr lang="es-CO" b="0" i="1" smtClean="0">
                            <a:latin typeface="Cambria Math" panose="02040503050406030204" pitchFamily="18" charset="0"/>
                          </a:rPr>
                          <m:t>𝑥</m:t>
                        </m:r>
                      </m:e>
                    </m:borderBox>
                  </m:oMath>
                </a14:m>
                <a:r>
                  <a:rPr lang="es-CO" dirty="0" smtClean="0"/>
                  <a:t> )</a:t>
                </a:r>
                <a:endParaRPr lang="es-CO" dirty="0"/>
              </a:p>
            </p:txBody>
          </p:sp>
        </mc:Choice>
        <mc:Fallback xmlns="">
          <p:sp>
            <p:nvSpPr>
              <p:cNvPr id="30" name="CuadroTexto 29"/>
              <p:cNvSpPr txBox="1">
                <a:spLocks noRot="1" noChangeAspect="1" noMove="1" noResize="1" noEditPoints="1" noAdjustHandles="1" noChangeArrowheads="1" noChangeShapeType="1" noTextEdit="1"/>
              </p:cNvSpPr>
              <p:nvPr/>
            </p:nvSpPr>
            <p:spPr>
              <a:xfrm>
                <a:off x="1880058" y="4688659"/>
                <a:ext cx="3970216" cy="304635"/>
              </a:xfrm>
              <a:prstGeom prst="rect">
                <a:avLst/>
              </a:prstGeom>
              <a:blipFill rotWithShape="0">
                <a:blip r:embed="rId3"/>
                <a:stretch>
                  <a:fillRect l="-1994" t="-16000" b="-48000"/>
                </a:stretch>
              </a:blipFill>
            </p:spPr>
            <p:txBody>
              <a:bodyPr/>
              <a:lstStyle/>
              <a:p>
                <a:r>
                  <a:rPr lang="es-CO">
                    <a:noFill/>
                  </a:rPr>
                  <a:t> </a:t>
                </a:r>
              </a:p>
            </p:txBody>
          </p:sp>
        </mc:Fallback>
      </mc:AlternateContent>
      <p:sp>
        <p:nvSpPr>
          <p:cNvPr id="31" name="CuadroTexto 30"/>
          <p:cNvSpPr txBox="1"/>
          <p:nvPr/>
        </p:nvSpPr>
        <p:spPr>
          <a:xfrm>
            <a:off x="1141046" y="4071815"/>
            <a:ext cx="3126154" cy="369332"/>
          </a:xfrm>
          <a:prstGeom prst="rect">
            <a:avLst/>
          </a:prstGeom>
          <a:noFill/>
        </p:spPr>
        <p:txBody>
          <a:bodyPr wrap="square" rtlCol="0">
            <a:spAutoFit/>
          </a:bodyPr>
          <a:lstStyle/>
          <a:p>
            <a:r>
              <a:rPr lang="es-CO" dirty="0" smtClean="0"/>
              <a:t>Retroalimentación.</a:t>
            </a:r>
            <a:endParaRPr lang="es-CO" dirty="0"/>
          </a:p>
        </p:txBody>
      </p:sp>
    </p:spTree>
    <p:extLst>
      <p:ext uri="{BB962C8B-B14F-4D97-AF65-F5344CB8AC3E}">
        <p14:creationId xmlns:p14="http://schemas.microsoft.com/office/powerpoint/2010/main" val="2215512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66274" y="962526"/>
            <a:ext cx="4740442" cy="523220"/>
          </a:xfrm>
          <a:prstGeom prst="rect">
            <a:avLst/>
          </a:prstGeom>
          <a:noFill/>
        </p:spPr>
        <p:txBody>
          <a:bodyPr wrap="square" rtlCol="0">
            <a:spAutoFit/>
          </a:bodyPr>
          <a:lstStyle/>
          <a:p>
            <a:r>
              <a:rPr lang="es-ES" sz="2800" dirty="0" smtClean="0">
                <a:solidFill>
                  <a:srgbClr val="7030A0"/>
                </a:solidFill>
              </a:rPr>
              <a:t>ACTIVIDAD INTERACTIVA.</a:t>
            </a:r>
            <a:endParaRPr lang="es-ES" sz="2800" dirty="0">
              <a:solidFill>
                <a:srgbClr val="7030A0"/>
              </a:solidFill>
            </a:endParaRPr>
          </a:p>
        </p:txBody>
      </p:sp>
      <p:sp>
        <p:nvSpPr>
          <p:cNvPr id="4" name="CuadroTexto 3"/>
          <p:cNvSpPr txBox="1"/>
          <p:nvPr/>
        </p:nvSpPr>
        <p:spPr>
          <a:xfrm>
            <a:off x="1022683" y="1485746"/>
            <a:ext cx="7170821" cy="1200329"/>
          </a:xfrm>
          <a:prstGeom prst="rect">
            <a:avLst/>
          </a:prstGeom>
          <a:noFill/>
        </p:spPr>
        <p:txBody>
          <a:bodyPr wrap="square" rtlCol="0">
            <a:spAutoFit/>
          </a:bodyPr>
          <a:lstStyle/>
          <a:p>
            <a:r>
              <a:rPr lang="es-ES" dirty="0" smtClean="0"/>
              <a:t>Factorice cada polinomio usando el caso de factor común.   (Actividad de rellenar)</a:t>
            </a:r>
          </a:p>
          <a:p>
            <a:endParaRPr lang="es-ES" dirty="0"/>
          </a:p>
          <a:p>
            <a:endParaRPr lang="es-ES" dirty="0" smtClean="0"/>
          </a:p>
        </p:txBody>
      </p:sp>
      <p:sp>
        <p:nvSpPr>
          <p:cNvPr id="5" name="CuadroTexto 4"/>
          <p:cNvSpPr txBox="1"/>
          <p:nvPr/>
        </p:nvSpPr>
        <p:spPr>
          <a:xfrm>
            <a:off x="866274" y="2638977"/>
            <a:ext cx="6877539" cy="369332"/>
          </a:xfrm>
          <a:prstGeom prst="rect">
            <a:avLst/>
          </a:prstGeom>
          <a:noFill/>
        </p:spPr>
        <p:txBody>
          <a:bodyPr wrap="square" rtlCol="0">
            <a:spAutoFit/>
          </a:bodyPr>
          <a:lstStyle/>
          <a:p>
            <a:r>
              <a:rPr lang="es-CO" dirty="0"/>
              <a:t>2</a:t>
            </a:r>
            <a:r>
              <a:rPr lang="es-CO" dirty="0" smtClean="0"/>
              <a:t>.  </a:t>
            </a:r>
            <a:endParaRPr lang="es-CO" dirty="0"/>
          </a:p>
        </p:txBody>
      </p:sp>
      <mc:AlternateContent xmlns:mc="http://schemas.openxmlformats.org/markup-compatibility/2006" xmlns:a14="http://schemas.microsoft.com/office/drawing/2010/main">
        <mc:Choice Requires="a14">
          <p:sp>
            <p:nvSpPr>
              <p:cNvPr id="6" name="CuadroTexto 5"/>
              <p:cNvSpPr txBox="1"/>
              <p:nvPr/>
            </p:nvSpPr>
            <p:spPr>
              <a:xfrm>
                <a:off x="1297902" y="2641710"/>
                <a:ext cx="7447513" cy="346377"/>
              </a:xfrm>
              <a:prstGeom prst="rect">
                <a:avLst/>
              </a:prstGeom>
              <a:noFill/>
            </p:spPr>
            <p:txBody>
              <a:bodyPr wrap="square" lIns="0" tIns="0" rIns="0" bIns="0" rtlCol="0">
                <a:spAutoFit/>
              </a:bodyPr>
              <a:lstStyle/>
              <a:p>
                <a14:m>
                  <m:oMath xmlns:m="http://schemas.openxmlformats.org/officeDocument/2006/math">
                    <m:r>
                      <a:rPr lang="es-CO" i="1" smtClean="0">
                        <a:solidFill>
                          <a:srgbClr val="00B050"/>
                        </a:solidFill>
                        <a:latin typeface="Cambria Math" panose="02040503050406030204" pitchFamily="18" charset="0"/>
                      </a:rPr>
                      <m:t>1</m:t>
                    </m:r>
                    <m:r>
                      <a:rPr lang="es-CO" b="0" i="1" smtClean="0">
                        <a:solidFill>
                          <a:srgbClr val="00B050"/>
                        </a:solidFill>
                        <a:latin typeface="Cambria Math" panose="02040503050406030204" pitchFamily="18" charset="0"/>
                      </a:rPr>
                      <m:t>8</m:t>
                    </m:r>
                    <m:r>
                      <a:rPr lang="es-CO" b="0" i="1" smtClean="0">
                        <a:solidFill>
                          <a:srgbClr val="00B050"/>
                        </a:solidFill>
                        <a:latin typeface="Cambria Math" panose="02040503050406030204" pitchFamily="18" charset="0"/>
                      </a:rPr>
                      <m:t>𝑚</m:t>
                    </m:r>
                    <m:sSup>
                      <m:sSupPr>
                        <m:ctrlPr>
                          <a:rPr lang="es-CO" b="0" i="1" smtClean="0">
                            <a:solidFill>
                              <a:srgbClr val="00B050"/>
                            </a:solidFill>
                            <a:latin typeface="Cambria Math" panose="02040503050406030204" pitchFamily="18" charset="0"/>
                          </a:rPr>
                        </m:ctrlPr>
                      </m:sSupPr>
                      <m:e>
                        <m:r>
                          <a:rPr lang="es-CO" b="0" i="1" smtClean="0">
                            <a:solidFill>
                              <a:srgbClr val="00B050"/>
                            </a:solidFill>
                            <a:latin typeface="Cambria Math" panose="02040503050406030204" pitchFamily="18" charset="0"/>
                          </a:rPr>
                          <m:t>𝑥</m:t>
                        </m:r>
                      </m:e>
                      <m:sup>
                        <m:r>
                          <a:rPr lang="es-CO" b="0" i="1" smtClean="0">
                            <a:solidFill>
                              <a:srgbClr val="00B050"/>
                            </a:solidFill>
                            <a:latin typeface="Cambria Math" panose="02040503050406030204" pitchFamily="18" charset="0"/>
                          </a:rPr>
                          <m:t>2</m:t>
                        </m:r>
                      </m:sup>
                    </m:sSup>
                    <m:r>
                      <a:rPr lang="es-CO" b="0" i="1" smtClean="0">
                        <a:solidFill>
                          <a:srgbClr val="00B050"/>
                        </a:solidFill>
                        <a:latin typeface="Cambria Math" panose="02040503050406030204" pitchFamily="18" charset="0"/>
                      </a:rPr>
                      <m:t>𝑦</m:t>
                    </m:r>
                    <m:r>
                      <a:rPr lang="es-CO" b="0" i="1" smtClean="0">
                        <a:latin typeface="Cambria Math" panose="02040503050406030204" pitchFamily="18" charset="0"/>
                      </a:rPr>
                      <m:t> −54</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𝑚</m:t>
                        </m:r>
                      </m:e>
                      <m:sup>
                        <m:r>
                          <a:rPr lang="es-CO" b="0" i="1" smtClean="0">
                            <a:latin typeface="Cambria Math" panose="02040503050406030204" pitchFamily="18" charset="0"/>
                          </a:rPr>
                          <m:t>2</m:t>
                        </m:r>
                      </m:sup>
                    </m:sSup>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𝑥</m:t>
                        </m:r>
                      </m:e>
                      <m:sup>
                        <m:r>
                          <a:rPr lang="es-CO" b="0" i="1" smtClean="0">
                            <a:solidFill>
                              <a:srgbClr val="7030A0"/>
                            </a:solidFill>
                            <a:latin typeface="Cambria Math" panose="02040503050406030204" pitchFamily="18" charset="0"/>
                          </a:rPr>
                          <m:t>2</m:t>
                        </m:r>
                      </m:sup>
                    </m:sSup>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𝑦</m:t>
                        </m:r>
                      </m:e>
                      <m:sup>
                        <m:r>
                          <a:rPr lang="es-CO" b="0" i="1" smtClean="0">
                            <a:solidFill>
                              <a:srgbClr val="7030A0"/>
                            </a:solidFill>
                            <a:latin typeface="Cambria Math" panose="02040503050406030204" pitchFamily="18" charset="0"/>
                          </a:rPr>
                          <m:t>2</m:t>
                        </m:r>
                      </m:sup>
                    </m:sSup>
                    <m:r>
                      <a:rPr lang="es-CO" b="0" i="1" smtClean="0">
                        <a:solidFill>
                          <a:srgbClr val="7030A0"/>
                        </a:solidFill>
                        <a:latin typeface="Cambria Math" panose="02040503050406030204" pitchFamily="18" charset="0"/>
                      </a:rPr>
                      <m:t>+</m:t>
                    </m:r>
                    <m:r>
                      <a:rPr lang="es-CO" b="0" i="1" smtClean="0">
                        <a:solidFill>
                          <a:srgbClr val="00B0F0"/>
                        </a:solidFill>
                        <a:latin typeface="Cambria Math" panose="02040503050406030204" pitchFamily="18" charset="0"/>
                      </a:rPr>
                      <m:t>36</m:t>
                    </m:r>
                    <m:r>
                      <a:rPr lang="es-CO" b="0" i="1" smtClean="0">
                        <a:solidFill>
                          <a:srgbClr val="00B0F0"/>
                        </a:solidFill>
                        <a:latin typeface="Cambria Math" panose="02040503050406030204" pitchFamily="18" charset="0"/>
                      </a:rPr>
                      <m:t>𝑚</m:t>
                    </m:r>
                    <m:sSup>
                      <m:sSupPr>
                        <m:ctrlPr>
                          <a:rPr lang="es-CO" b="0" i="1" smtClean="0">
                            <a:solidFill>
                              <a:srgbClr val="00B0F0"/>
                            </a:solidFill>
                            <a:latin typeface="Cambria Math" panose="02040503050406030204" pitchFamily="18" charset="0"/>
                          </a:rPr>
                        </m:ctrlPr>
                      </m:sSupPr>
                      <m:e>
                        <m:r>
                          <a:rPr lang="es-CO" b="0" i="1" smtClean="0">
                            <a:solidFill>
                              <a:srgbClr val="00B0F0"/>
                            </a:solidFill>
                            <a:latin typeface="Cambria Math" panose="02040503050406030204" pitchFamily="18" charset="0"/>
                          </a:rPr>
                          <m:t>𝑦</m:t>
                        </m:r>
                      </m:e>
                      <m:sup>
                        <m:r>
                          <a:rPr lang="es-CO" b="0" i="1" smtClean="0">
                            <a:solidFill>
                              <a:srgbClr val="00B0F0"/>
                            </a:solidFill>
                            <a:latin typeface="Cambria Math" panose="02040503050406030204" pitchFamily="18" charset="0"/>
                          </a:rPr>
                          <m:t>2</m:t>
                        </m:r>
                      </m:sup>
                    </m:sSup>
                    <m:r>
                      <a:rPr lang="es-CO" b="0" i="1" smtClean="0">
                        <a:latin typeface="Cambria Math" panose="02040503050406030204" pitchFamily="18" charset="0"/>
                      </a:rPr>
                      <m:t>= </m:t>
                    </m:r>
                    <m:borderBox>
                      <m:borderBoxPr>
                        <m:ctrlPr>
                          <a:rPr lang="es-CO" i="1">
                            <a:solidFill>
                              <a:srgbClr val="FF0000"/>
                            </a:solidFill>
                            <a:latin typeface="Cambria Math" panose="02040503050406030204" pitchFamily="18" charset="0"/>
                          </a:rPr>
                        </m:ctrlPr>
                      </m:borderBoxPr>
                      <m:e/>
                    </m:borderBox>
                    <m:r>
                      <a:rPr lang="es-CO" b="0" i="1" smtClean="0">
                        <a:latin typeface="Cambria Math" panose="02040503050406030204" pitchFamily="18" charset="0"/>
                      </a:rPr>
                      <m:t>    </m:t>
                    </m:r>
                    <m:sSup>
                      <m:sSupPr>
                        <m:ctrlPr>
                          <a:rPr lang="es-CO" b="0" i="1" smtClean="0">
                            <a:latin typeface="Cambria Math" panose="02040503050406030204" pitchFamily="18" charset="0"/>
                          </a:rPr>
                        </m:ctrlPr>
                      </m:sSupPr>
                      <m:e/>
                      <m:sup/>
                    </m:sSup>
                    <m:r>
                      <a:rPr lang="es-CO" b="0" i="1" smtClean="0">
                        <a:latin typeface="Cambria Math" panose="02040503050406030204" pitchFamily="18" charset="0"/>
                      </a:rPr>
                      <m:t>   </m:t>
                    </m:r>
                    <m:sSup>
                      <m:sSupPr>
                        <m:ctrlPr>
                          <a:rPr lang="es-CO" b="0" i="1" smtClean="0">
                            <a:latin typeface="Cambria Math" panose="02040503050406030204" pitchFamily="18" charset="0"/>
                          </a:rPr>
                        </m:ctrlPr>
                      </m:sSupPr>
                      <m:e/>
                      <m:sup/>
                    </m:sSup>
                    <m:r>
                      <a:rPr lang="es-CO" b="0" i="1" smtClean="0">
                        <a:latin typeface="Cambria Math" panose="02040503050406030204" pitchFamily="18" charset="0"/>
                      </a:rPr>
                      <m:t>      (  </m:t>
                    </m:r>
                    <m:borderBox>
                      <m:borderBoxPr>
                        <m:ctrlPr>
                          <a:rPr lang="es-CO" i="1">
                            <a:latin typeface="Cambria Math" panose="02040503050406030204" pitchFamily="18" charset="0"/>
                          </a:rPr>
                        </m:ctrlPr>
                      </m:borderBoxPr>
                      <m:e/>
                    </m:borderBox>
                    <m:r>
                      <a:rPr lang="es-CO" i="1">
                        <a:latin typeface="Cambria Math" panose="02040503050406030204" pitchFamily="18" charset="0"/>
                      </a:rPr>
                      <m:t> </m:t>
                    </m:r>
                    <m:r>
                      <a:rPr lang="es-CO" b="0" i="1" smtClean="0">
                        <a:latin typeface="Cambria Math" panose="02040503050406030204" pitchFamily="18" charset="0"/>
                      </a:rPr>
                      <m:t>−</m:t>
                    </m:r>
                    <m:borderBox>
                      <m:borderBoxPr>
                        <m:ctrlPr>
                          <a:rPr lang="es-CO" i="1">
                            <a:latin typeface="Cambria Math" panose="02040503050406030204" pitchFamily="18" charset="0"/>
                          </a:rPr>
                        </m:ctrlPr>
                      </m:borderBoxPr>
                      <m:e/>
                    </m:borderBox>
                  </m:oMath>
                </a14:m>
                <a:r>
                  <a:rPr lang="es-CO" dirty="0" smtClean="0"/>
                  <a:t> + </a:t>
                </a:r>
                <a14:m>
                  <m:oMath xmlns:m="http://schemas.openxmlformats.org/officeDocument/2006/math">
                    <m:borderBox>
                      <m:borderBoxPr>
                        <m:ctrlPr>
                          <a:rPr lang="es-CO" i="1">
                            <a:latin typeface="Cambria Math" panose="02040503050406030204" pitchFamily="18" charset="0"/>
                          </a:rPr>
                        </m:ctrlPr>
                      </m:borderBoxPr>
                      <m:e/>
                    </m:borderBox>
                  </m:oMath>
                </a14:m>
                <a:r>
                  <a:rPr lang="es-CO" dirty="0" smtClean="0"/>
                  <a:t> )</a:t>
                </a:r>
                <a:endParaRPr lang="es-CO" dirty="0"/>
              </a:p>
            </p:txBody>
          </p:sp>
        </mc:Choice>
        <mc:Fallback xmlns="">
          <p:sp>
            <p:nvSpPr>
              <p:cNvPr id="6" name="CuadroTexto 5"/>
              <p:cNvSpPr txBox="1">
                <a:spLocks noRot="1" noChangeAspect="1" noMove="1" noResize="1" noEditPoints="1" noAdjustHandles="1" noChangeArrowheads="1" noChangeShapeType="1" noTextEdit="1"/>
              </p:cNvSpPr>
              <p:nvPr/>
            </p:nvSpPr>
            <p:spPr>
              <a:xfrm>
                <a:off x="1297902" y="2641710"/>
                <a:ext cx="7447513" cy="346377"/>
              </a:xfrm>
              <a:prstGeom prst="rect">
                <a:avLst/>
              </a:prstGeom>
              <a:blipFill rotWithShape="0">
                <a:blip r:embed="rId2"/>
                <a:stretch>
                  <a:fillRect l="-1146" t="-1754" b="-42105"/>
                </a:stretch>
              </a:blipFill>
            </p:spPr>
            <p:txBody>
              <a:bodyPr/>
              <a:lstStyle/>
              <a:p>
                <a:r>
                  <a:rPr lang="es-CO">
                    <a:noFill/>
                  </a:rPr>
                  <a:t> </a:t>
                </a:r>
              </a:p>
            </p:txBody>
          </p:sp>
        </mc:Fallback>
      </mc:AlternateContent>
      <p:cxnSp>
        <p:nvCxnSpPr>
          <p:cNvPr id="9" name="Conector recto de flecha 8"/>
          <p:cNvCxnSpPr/>
          <p:nvPr/>
        </p:nvCxnSpPr>
        <p:spPr>
          <a:xfrm>
            <a:off x="5004654" y="2988087"/>
            <a:ext cx="0" cy="2231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Abrir llave 12"/>
          <p:cNvSpPr/>
          <p:nvPr/>
        </p:nvSpPr>
        <p:spPr>
          <a:xfrm rot="5400000">
            <a:off x="5343961" y="1851769"/>
            <a:ext cx="291592" cy="118122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15" name="CuadroTexto 14"/>
          <p:cNvSpPr txBox="1"/>
          <p:nvPr/>
        </p:nvSpPr>
        <p:spPr>
          <a:xfrm>
            <a:off x="5059783" y="2031119"/>
            <a:ext cx="1055077" cy="230832"/>
          </a:xfrm>
          <a:prstGeom prst="rect">
            <a:avLst/>
          </a:prstGeom>
          <a:noFill/>
        </p:spPr>
        <p:txBody>
          <a:bodyPr wrap="square" rtlCol="0">
            <a:spAutoFit/>
          </a:bodyPr>
          <a:lstStyle/>
          <a:p>
            <a:r>
              <a:rPr lang="es-CO" sz="900" dirty="0" smtClean="0"/>
              <a:t>Factor común</a:t>
            </a:r>
            <a:endParaRPr lang="es-CO" sz="900" dirty="0"/>
          </a:p>
        </p:txBody>
      </p:sp>
      <p:sp>
        <p:nvSpPr>
          <p:cNvPr id="16" name="CuadroTexto 15"/>
          <p:cNvSpPr txBox="1"/>
          <p:nvPr/>
        </p:nvSpPr>
        <p:spPr>
          <a:xfrm>
            <a:off x="4509099" y="3215156"/>
            <a:ext cx="1055077" cy="461665"/>
          </a:xfrm>
          <a:prstGeom prst="rect">
            <a:avLst/>
          </a:prstGeom>
          <a:noFill/>
        </p:spPr>
        <p:txBody>
          <a:bodyPr wrap="square" rtlCol="0">
            <a:spAutoFit/>
          </a:bodyPr>
          <a:lstStyle/>
          <a:p>
            <a:r>
              <a:rPr lang="es-CO" sz="1200" dirty="0" err="1" smtClean="0"/>
              <a:t>m.c.d</a:t>
            </a:r>
            <a:r>
              <a:rPr lang="es-CO" sz="1200" dirty="0" smtClean="0"/>
              <a:t> (18,54,36)</a:t>
            </a:r>
            <a:endParaRPr lang="es-CO" sz="1200" dirty="0"/>
          </a:p>
        </p:txBody>
      </p:sp>
      <p:sp>
        <p:nvSpPr>
          <p:cNvPr id="17" name="CuadroTexto 16"/>
          <p:cNvSpPr txBox="1"/>
          <p:nvPr/>
        </p:nvSpPr>
        <p:spPr>
          <a:xfrm>
            <a:off x="5564176" y="3321891"/>
            <a:ext cx="2579285" cy="461665"/>
          </a:xfrm>
          <a:prstGeom prst="rect">
            <a:avLst/>
          </a:prstGeom>
          <a:noFill/>
        </p:spPr>
        <p:txBody>
          <a:bodyPr wrap="square" rtlCol="0">
            <a:spAutoFit/>
          </a:bodyPr>
          <a:lstStyle/>
          <a:p>
            <a:r>
              <a:rPr lang="es-CO" sz="1200" dirty="0" smtClean="0"/>
              <a:t>Variables comunes  a los tres términos elevada al menor exponente</a:t>
            </a:r>
            <a:endParaRPr lang="es-CO" sz="1200" dirty="0"/>
          </a:p>
        </p:txBody>
      </p:sp>
      <p:cxnSp>
        <p:nvCxnSpPr>
          <p:cNvPr id="21" name="Conector recto de flecha 20"/>
          <p:cNvCxnSpPr/>
          <p:nvPr/>
        </p:nvCxnSpPr>
        <p:spPr>
          <a:xfrm flipH="1" flipV="1">
            <a:off x="6576363" y="2393094"/>
            <a:ext cx="10701" cy="2439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flipH="1" flipV="1">
            <a:off x="7231835" y="2393094"/>
            <a:ext cx="17580" cy="27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a:off x="6149353" y="1846918"/>
            <a:ext cx="922008" cy="584775"/>
          </a:xfrm>
          <a:prstGeom prst="rect">
            <a:avLst/>
          </a:prstGeom>
          <a:noFill/>
        </p:spPr>
        <p:txBody>
          <a:bodyPr wrap="square" rtlCol="0">
            <a:spAutoFit/>
          </a:bodyPr>
          <a:lstStyle/>
          <a:p>
            <a:r>
              <a:rPr lang="es-CO" sz="800" dirty="0" smtClean="0"/>
              <a:t>Divida el </a:t>
            </a:r>
            <a:r>
              <a:rPr lang="es-CO" sz="800" dirty="0" smtClean="0">
                <a:solidFill>
                  <a:srgbClr val="00B050"/>
                </a:solidFill>
              </a:rPr>
              <a:t>primer</a:t>
            </a:r>
            <a:r>
              <a:rPr lang="es-CO" sz="800" dirty="0" smtClean="0"/>
              <a:t> término del polinomio entre el factor común.</a:t>
            </a:r>
            <a:endParaRPr lang="es-CO" sz="800" dirty="0"/>
          </a:p>
        </p:txBody>
      </p:sp>
      <p:sp>
        <p:nvSpPr>
          <p:cNvPr id="28" name="CuadroTexto 27"/>
          <p:cNvSpPr txBox="1"/>
          <p:nvPr/>
        </p:nvSpPr>
        <p:spPr>
          <a:xfrm>
            <a:off x="7033302" y="1819702"/>
            <a:ext cx="922008" cy="584775"/>
          </a:xfrm>
          <a:prstGeom prst="rect">
            <a:avLst/>
          </a:prstGeom>
          <a:noFill/>
        </p:spPr>
        <p:txBody>
          <a:bodyPr wrap="square" rtlCol="0">
            <a:spAutoFit/>
          </a:bodyPr>
          <a:lstStyle/>
          <a:p>
            <a:r>
              <a:rPr lang="es-CO" sz="800" dirty="0" smtClean="0"/>
              <a:t>Divida el </a:t>
            </a:r>
            <a:r>
              <a:rPr lang="es-CO" sz="800" dirty="0" smtClean="0">
                <a:solidFill>
                  <a:srgbClr val="7030A0"/>
                </a:solidFill>
              </a:rPr>
              <a:t>segundo</a:t>
            </a:r>
            <a:r>
              <a:rPr lang="es-CO" sz="800" dirty="0" smtClean="0"/>
              <a:t> término del polinomio entre el factor común.</a:t>
            </a:r>
            <a:endParaRPr lang="es-CO" sz="800" dirty="0"/>
          </a:p>
        </p:txBody>
      </p:sp>
      <p:sp>
        <p:nvSpPr>
          <p:cNvPr id="29" name="CuadroTexto 28"/>
          <p:cNvSpPr txBox="1"/>
          <p:nvPr/>
        </p:nvSpPr>
        <p:spPr>
          <a:xfrm>
            <a:off x="1199401" y="4688659"/>
            <a:ext cx="6877539" cy="369332"/>
          </a:xfrm>
          <a:prstGeom prst="rect">
            <a:avLst/>
          </a:prstGeom>
          <a:noFill/>
        </p:spPr>
        <p:txBody>
          <a:bodyPr wrap="square" rtlCol="0">
            <a:spAutoFit/>
          </a:bodyPr>
          <a:lstStyle/>
          <a:p>
            <a:r>
              <a:rPr lang="es-CO" dirty="0"/>
              <a:t>2</a:t>
            </a:r>
            <a:r>
              <a:rPr lang="es-CO" dirty="0" smtClean="0"/>
              <a:t>.  </a:t>
            </a:r>
            <a:endParaRPr lang="es-CO" dirty="0"/>
          </a:p>
        </p:txBody>
      </p:sp>
      <p:sp>
        <p:nvSpPr>
          <p:cNvPr id="31" name="CuadroTexto 30"/>
          <p:cNvSpPr txBox="1"/>
          <p:nvPr/>
        </p:nvSpPr>
        <p:spPr>
          <a:xfrm>
            <a:off x="1178889" y="4052032"/>
            <a:ext cx="3126154" cy="369332"/>
          </a:xfrm>
          <a:prstGeom prst="rect">
            <a:avLst/>
          </a:prstGeom>
          <a:noFill/>
        </p:spPr>
        <p:txBody>
          <a:bodyPr wrap="square" rtlCol="0">
            <a:spAutoFit/>
          </a:bodyPr>
          <a:lstStyle/>
          <a:p>
            <a:r>
              <a:rPr lang="es-CO" dirty="0" smtClean="0"/>
              <a:t>Retroalimentación.</a:t>
            </a:r>
            <a:endParaRPr lang="es-CO" dirty="0"/>
          </a:p>
        </p:txBody>
      </p:sp>
      <p:sp>
        <p:nvSpPr>
          <p:cNvPr id="25" name="CuadroTexto 24"/>
          <p:cNvSpPr txBox="1"/>
          <p:nvPr/>
        </p:nvSpPr>
        <p:spPr>
          <a:xfrm>
            <a:off x="8008456" y="1826752"/>
            <a:ext cx="922008" cy="584775"/>
          </a:xfrm>
          <a:prstGeom prst="rect">
            <a:avLst/>
          </a:prstGeom>
          <a:noFill/>
        </p:spPr>
        <p:txBody>
          <a:bodyPr wrap="square" rtlCol="0">
            <a:spAutoFit/>
          </a:bodyPr>
          <a:lstStyle/>
          <a:p>
            <a:r>
              <a:rPr lang="es-CO" sz="800" dirty="0" smtClean="0"/>
              <a:t>Divida el </a:t>
            </a:r>
            <a:r>
              <a:rPr lang="es-CO" sz="800" dirty="0" smtClean="0">
                <a:solidFill>
                  <a:srgbClr val="00B0F0"/>
                </a:solidFill>
              </a:rPr>
              <a:t>tercer</a:t>
            </a:r>
            <a:r>
              <a:rPr lang="es-CO" sz="800" dirty="0" smtClean="0"/>
              <a:t> término del polinomio entre el factor común.</a:t>
            </a:r>
            <a:endParaRPr lang="es-CO" sz="800" dirty="0"/>
          </a:p>
        </p:txBody>
      </p:sp>
      <p:cxnSp>
        <p:nvCxnSpPr>
          <p:cNvPr id="26" name="Conector recto de flecha 25"/>
          <p:cNvCxnSpPr/>
          <p:nvPr/>
        </p:nvCxnSpPr>
        <p:spPr>
          <a:xfrm flipV="1">
            <a:off x="7894186" y="2404477"/>
            <a:ext cx="239178" cy="245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Abrir llave 31"/>
          <p:cNvSpPr/>
          <p:nvPr/>
        </p:nvSpPr>
        <p:spPr>
          <a:xfrm rot="16200000">
            <a:off x="5643226" y="2480667"/>
            <a:ext cx="291592" cy="118122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mc:AlternateContent xmlns:mc="http://schemas.openxmlformats.org/markup-compatibility/2006" xmlns:a14="http://schemas.microsoft.com/office/drawing/2010/main">
        <mc:Choice Requires="a14">
          <p:sp>
            <p:nvSpPr>
              <p:cNvPr id="33" name="CuadroTexto 32"/>
              <p:cNvSpPr txBox="1"/>
              <p:nvPr/>
            </p:nvSpPr>
            <p:spPr>
              <a:xfrm>
                <a:off x="1696487" y="4686748"/>
                <a:ext cx="7447513" cy="298993"/>
              </a:xfrm>
              <a:prstGeom prst="rect">
                <a:avLst/>
              </a:prstGeom>
              <a:noFill/>
            </p:spPr>
            <p:txBody>
              <a:bodyPr wrap="square" lIns="0" tIns="0" rIns="0" bIns="0" rtlCol="0">
                <a:spAutoFit/>
              </a:bodyPr>
              <a:lstStyle/>
              <a:p>
                <a14:m>
                  <m:oMath xmlns:m="http://schemas.openxmlformats.org/officeDocument/2006/math">
                    <m:r>
                      <a:rPr lang="es-CO" i="1" smtClean="0">
                        <a:solidFill>
                          <a:srgbClr val="00B050"/>
                        </a:solidFill>
                        <a:latin typeface="Cambria Math" panose="02040503050406030204" pitchFamily="18" charset="0"/>
                      </a:rPr>
                      <m:t>1</m:t>
                    </m:r>
                    <m:r>
                      <a:rPr lang="es-CO" b="0" i="1" smtClean="0">
                        <a:solidFill>
                          <a:srgbClr val="00B050"/>
                        </a:solidFill>
                        <a:latin typeface="Cambria Math" panose="02040503050406030204" pitchFamily="18" charset="0"/>
                      </a:rPr>
                      <m:t>8</m:t>
                    </m:r>
                    <m:r>
                      <a:rPr lang="es-CO" b="0" i="1" smtClean="0">
                        <a:solidFill>
                          <a:srgbClr val="00B050"/>
                        </a:solidFill>
                        <a:latin typeface="Cambria Math" panose="02040503050406030204" pitchFamily="18" charset="0"/>
                      </a:rPr>
                      <m:t>𝑚</m:t>
                    </m:r>
                    <m:sSup>
                      <m:sSupPr>
                        <m:ctrlPr>
                          <a:rPr lang="es-CO" b="0" i="1" smtClean="0">
                            <a:solidFill>
                              <a:srgbClr val="00B050"/>
                            </a:solidFill>
                            <a:latin typeface="Cambria Math" panose="02040503050406030204" pitchFamily="18" charset="0"/>
                          </a:rPr>
                        </m:ctrlPr>
                      </m:sSupPr>
                      <m:e>
                        <m:r>
                          <a:rPr lang="es-CO" b="0" i="1" smtClean="0">
                            <a:solidFill>
                              <a:srgbClr val="00B050"/>
                            </a:solidFill>
                            <a:latin typeface="Cambria Math" panose="02040503050406030204" pitchFamily="18" charset="0"/>
                          </a:rPr>
                          <m:t>𝑥</m:t>
                        </m:r>
                      </m:e>
                      <m:sup>
                        <m:r>
                          <a:rPr lang="es-CO" b="0" i="1" smtClean="0">
                            <a:solidFill>
                              <a:srgbClr val="00B050"/>
                            </a:solidFill>
                            <a:latin typeface="Cambria Math" panose="02040503050406030204" pitchFamily="18" charset="0"/>
                          </a:rPr>
                          <m:t>2</m:t>
                        </m:r>
                      </m:sup>
                    </m:sSup>
                    <m:r>
                      <a:rPr lang="es-CO" b="0" i="1" smtClean="0">
                        <a:solidFill>
                          <a:srgbClr val="00B050"/>
                        </a:solidFill>
                        <a:latin typeface="Cambria Math" panose="02040503050406030204" pitchFamily="18" charset="0"/>
                      </a:rPr>
                      <m:t>𝑦</m:t>
                    </m:r>
                    <m:r>
                      <a:rPr lang="es-CO" b="0" i="1" smtClean="0">
                        <a:latin typeface="Cambria Math" panose="02040503050406030204" pitchFamily="18" charset="0"/>
                      </a:rPr>
                      <m:t> −54</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𝑚</m:t>
                        </m:r>
                      </m:e>
                      <m:sup>
                        <m:r>
                          <a:rPr lang="es-CO" b="0" i="1" smtClean="0">
                            <a:latin typeface="Cambria Math" panose="02040503050406030204" pitchFamily="18" charset="0"/>
                          </a:rPr>
                          <m:t>2</m:t>
                        </m:r>
                      </m:sup>
                    </m:sSup>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𝑥</m:t>
                        </m:r>
                      </m:e>
                      <m:sup>
                        <m:r>
                          <a:rPr lang="es-CO" b="0" i="1" smtClean="0">
                            <a:solidFill>
                              <a:srgbClr val="7030A0"/>
                            </a:solidFill>
                            <a:latin typeface="Cambria Math" panose="02040503050406030204" pitchFamily="18" charset="0"/>
                          </a:rPr>
                          <m:t>2</m:t>
                        </m:r>
                      </m:sup>
                    </m:sSup>
                    <m:sSup>
                      <m:sSupPr>
                        <m:ctrlPr>
                          <a:rPr lang="es-CO" b="0" i="1" smtClean="0">
                            <a:solidFill>
                              <a:srgbClr val="7030A0"/>
                            </a:solidFill>
                            <a:latin typeface="Cambria Math" panose="02040503050406030204" pitchFamily="18" charset="0"/>
                          </a:rPr>
                        </m:ctrlPr>
                      </m:sSupPr>
                      <m:e>
                        <m:r>
                          <a:rPr lang="es-CO" b="0" i="1" smtClean="0">
                            <a:solidFill>
                              <a:srgbClr val="7030A0"/>
                            </a:solidFill>
                            <a:latin typeface="Cambria Math" panose="02040503050406030204" pitchFamily="18" charset="0"/>
                          </a:rPr>
                          <m:t>𝑦</m:t>
                        </m:r>
                      </m:e>
                      <m:sup>
                        <m:r>
                          <a:rPr lang="es-CO" b="0" i="1" smtClean="0">
                            <a:solidFill>
                              <a:srgbClr val="7030A0"/>
                            </a:solidFill>
                            <a:latin typeface="Cambria Math" panose="02040503050406030204" pitchFamily="18" charset="0"/>
                          </a:rPr>
                          <m:t>2</m:t>
                        </m:r>
                      </m:sup>
                    </m:sSup>
                    <m:r>
                      <a:rPr lang="es-CO" b="0" i="1" smtClean="0">
                        <a:solidFill>
                          <a:srgbClr val="7030A0"/>
                        </a:solidFill>
                        <a:latin typeface="Cambria Math" panose="02040503050406030204" pitchFamily="18" charset="0"/>
                      </a:rPr>
                      <m:t>+</m:t>
                    </m:r>
                    <m:r>
                      <a:rPr lang="es-CO" b="0" i="1" smtClean="0">
                        <a:solidFill>
                          <a:srgbClr val="00B0F0"/>
                        </a:solidFill>
                        <a:latin typeface="Cambria Math" panose="02040503050406030204" pitchFamily="18" charset="0"/>
                      </a:rPr>
                      <m:t>36</m:t>
                    </m:r>
                    <m:r>
                      <a:rPr lang="es-CO" b="0" i="1" smtClean="0">
                        <a:solidFill>
                          <a:srgbClr val="00B0F0"/>
                        </a:solidFill>
                        <a:latin typeface="Cambria Math" panose="02040503050406030204" pitchFamily="18" charset="0"/>
                      </a:rPr>
                      <m:t>𝑚</m:t>
                    </m:r>
                    <m:sSup>
                      <m:sSupPr>
                        <m:ctrlPr>
                          <a:rPr lang="es-CO" b="0" i="1" smtClean="0">
                            <a:solidFill>
                              <a:srgbClr val="00B0F0"/>
                            </a:solidFill>
                            <a:latin typeface="Cambria Math" panose="02040503050406030204" pitchFamily="18" charset="0"/>
                          </a:rPr>
                        </m:ctrlPr>
                      </m:sSupPr>
                      <m:e>
                        <m:r>
                          <a:rPr lang="es-CO" b="0" i="1" smtClean="0">
                            <a:solidFill>
                              <a:srgbClr val="00B0F0"/>
                            </a:solidFill>
                            <a:latin typeface="Cambria Math" panose="02040503050406030204" pitchFamily="18" charset="0"/>
                          </a:rPr>
                          <m:t>𝑦</m:t>
                        </m:r>
                      </m:e>
                      <m:sup>
                        <m:r>
                          <a:rPr lang="es-CO" b="0" i="1" smtClean="0">
                            <a:solidFill>
                              <a:srgbClr val="00B0F0"/>
                            </a:solidFill>
                            <a:latin typeface="Cambria Math" panose="02040503050406030204" pitchFamily="18" charset="0"/>
                          </a:rPr>
                          <m:t>2</m:t>
                        </m:r>
                      </m:sup>
                    </m:sSup>
                    <m:r>
                      <a:rPr lang="es-CO" b="0" i="1" smtClean="0">
                        <a:latin typeface="Cambria Math" panose="02040503050406030204" pitchFamily="18" charset="0"/>
                      </a:rPr>
                      <m:t>= </m:t>
                    </m:r>
                    <m:borderBox>
                      <m:borderBoxPr>
                        <m:ctrlPr>
                          <a:rPr lang="es-CO" i="1" smtClean="0">
                            <a:solidFill>
                              <a:srgbClr val="FF0000"/>
                            </a:solidFill>
                            <a:latin typeface="Cambria Math" panose="02040503050406030204" pitchFamily="18" charset="0"/>
                          </a:rPr>
                        </m:ctrlPr>
                      </m:borderBoxPr>
                      <m:e>
                        <m:r>
                          <a:rPr lang="es-CO" b="0" i="1" smtClean="0">
                            <a:solidFill>
                              <a:srgbClr val="FF0000"/>
                            </a:solidFill>
                            <a:latin typeface="Cambria Math" panose="02040503050406030204" pitchFamily="18" charset="0"/>
                          </a:rPr>
                          <m:t>18</m:t>
                        </m:r>
                      </m:e>
                    </m:borderBox>
                    <m:r>
                      <a:rPr lang="es-CO" b="0" i="1" smtClean="0">
                        <a:latin typeface="Cambria Math" panose="02040503050406030204" pitchFamily="18" charset="0"/>
                      </a:rPr>
                      <m:t> </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𝑚</m:t>
                        </m:r>
                      </m:e>
                      <m:sup>
                        <m:r>
                          <a:rPr lang="es-CO" b="0" i="1" smtClean="0">
                            <a:latin typeface="Cambria Math" panose="02040503050406030204" pitchFamily="18" charset="0"/>
                          </a:rPr>
                          <m:t>1</m:t>
                        </m:r>
                      </m:sup>
                    </m:sSup>
                    <m:sSup>
                      <m:sSupPr>
                        <m:ctrlPr>
                          <a:rPr lang="es-CO" b="0"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1</m:t>
                        </m:r>
                      </m:sup>
                    </m:sSup>
                    <m:r>
                      <a:rPr lang="es-CO" b="0" i="1" smtClean="0">
                        <a:latin typeface="Cambria Math" panose="02040503050406030204" pitchFamily="18" charset="0"/>
                      </a:rPr>
                      <m:t>(  </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i="1">
                        <a:latin typeface="Cambria Math" panose="02040503050406030204" pitchFamily="18" charset="0"/>
                      </a:rPr>
                      <m:t> </m:t>
                    </m:r>
                    <m:r>
                      <a:rPr lang="es-CO" b="0" i="1" smtClean="0">
                        <a:latin typeface="Cambria Math" panose="02040503050406030204" pitchFamily="18" charset="0"/>
                      </a:rPr>
                      <m:t>−3</m:t>
                    </m:r>
                    <m:r>
                      <a:rPr lang="es-CO" b="0" i="1" smtClean="0">
                        <a:latin typeface="Cambria Math" panose="02040503050406030204" pitchFamily="18" charset="0"/>
                      </a:rPr>
                      <m:t>𝑚</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𝑦</m:t>
                    </m:r>
                    <m:r>
                      <a:rPr lang="es-CO" b="0" i="1" smtClean="0">
                        <a:latin typeface="Cambria Math" panose="02040503050406030204" pitchFamily="18" charset="0"/>
                      </a:rPr>
                      <m:t>+2</m:t>
                    </m:r>
                    <m:r>
                      <a:rPr lang="es-CO" b="0" i="1" smtClean="0">
                        <a:latin typeface="Cambria Math" panose="02040503050406030204" pitchFamily="18" charset="0"/>
                      </a:rPr>
                      <m:t>𝑦</m:t>
                    </m:r>
                  </m:oMath>
                </a14:m>
                <a:r>
                  <a:rPr lang="es-CO" dirty="0" smtClean="0"/>
                  <a:t> )</a:t>
                </a:r>
                <a:endParaRPr lang="es-CO" dirty="0"/>
              </a:p>
            </p:txBody>
          </p:sp>
        </mc:Choice>
        <mc:Fallback xmlns="">
          <p:sp>
            <p:nvSpPr>
              <p:cNvPr id="33" name="CuadroTexto 32"/>
              <p:cNvSpPr txBox="1">
                <a:spLocks noRot="1" noChangeAspect="1" noMove="1" noResize="1" noEditPoints="1" noAdjustHandles="1" noChangeArrowheads="1" noChangeShapeType="1" noTextEdit="1"/>
              </p:cNvSpPr>
              <p:nvPr/>
            </p:nvSpPr>
            <p:spPr>
              <a:xfrm>
                <a:off x="1696487" y="4686748"/>
                <a:ext cx="7447513" cy="298993"/>
              </a:xfrm>
              <a:prstGeom prst="rect">
                <a:avLst/>
              </a:prstGeom>
              <a:blipFill rotWithShape="0">
                <a:blip r:embed="rId3"/>
                <a:stretch>
                  <a:fillRect l="-1064" t="-18367" b="-46939"/>
                </a:stretch>
              </a:blipFill>
            </p:spPr>
            <p:txBody>
              <a:bodyPr/>
              <a:lstStyle/>
              <a:p>
                <a:r>
                  <a:rPr lang="es-CO">
                    <a:noFill/>
                  </a:rPr>
                  <a:t> </a:t>
                </a:r>
              </a:p>
            </p:txBody>
          </p:sp>
        </mc:Fallback>
      </mc:AlternateContent>
    </p:spTree>
    <p:extLst>
      <p:ext uri="{BB962C8B-B14F-4D97-AF65-F5344CB8AC3E}">
        <p14:creationId xmlns:p14="http://schemas.microsoft.com/office/powerpoint/2010/main" val="1942583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9" y="1113786"/>
            <a:ext cx="7463245" cy="523220"/>
          </a:xfrm>
          <a:prstGeom prst="rect">
            <a:avLst/>
          </a:prstGeom>
          <a:noFill/>
        </p:spPr>
        <p:txBody>
          <a:bodyPr wrap="square" rtlCol="0">
            <a:spAutoFit/>
          </a:bodyPr>
          <a:lstStyle/>
          <a:p>
            <a:r>
              <a:rPr lang="es-CO" sz="2800" dirty="0" smtClean="0">
                <a:solidFill>
                  <a:srgbClr val="00B0F0"/>
                </a:solidFill>
              </a:rPr>
              <a:t>2. Factorización de algunos binomios.</a:t>
            </a:r>
            <a:endParaRPr lang="es-CO" sz="2800" dirty="0">
              <a:solidFill>
                <a:srgbClr val="00B0F0"/>
              </a:solidFill>
            </a:endParaRPr>
          </a:p>
        </p:txBody>
      </p:sp>
      <mc:AlternateContent xmlns:mc="http://schemas.openxmlformats.org/markup-compatibility/2006" xmlns:a14="http://schemas.microsoft.com/office/drawing/2010/main">
        <mc:Choice Requires="a14">
          <p:graphicFrame>
            <p:nvGraphicFramePr>
              <p:cNvPr id="11" name="Tabla 10"/>
              <p:cNvGraphicFramePr>
                <a:graphicFrameLocks noGrp="1"/>
              </p:cNvGraphicFramePr>
              <p:nvPr>
                <p:extLst>
                  <p:ext uri="{D42A27DB-BD31-4B8C-83A1-F6EECF244321}">
                    <p14:modId xmlns:p14="http://schemas.microsoft.com/office/powerpoint/2010/main" val="2808189095"/>
                  </p:ext>
                </p:extLst>
              </p:nvPr>
            </p:nvGraphicFramePr>
            <p:xfrm>
              <a:off x="1204542" y="2835546"/>
              <a:ext cx="6937972" cy="1991360"/>
            </p:xfrm>
            <a:graphic>
              <a:graphicData uri="http://schemas.openxmlformats.org/drawingml/2006/table">
                <a:tbl>
                  <a:tblPr firstRow="1" bandRow="1">
                    <a:tableStyleId>{5C22544A-7EE6-4342-B048-85BDC9FD1C3A}</a:tableStyleId>
                  </a:tblPr>
                  <a:tblGrid>
                    <a:gridCol w="1964171">
                      <a:extLst>
                        <a:ext uri="{9D8B030D-6E8A-4147-A177-3AD203B41FA5}">
                          <a16:colId xmlns="" xmlns:a16="http://schemas.microsoft.com/office/drawing/2014/main" val="20000"/>
                        </a:ext>
                      </a:extLst>
                    </a:gridCol>
                    <a:gridCol w="2821251">
                      <a:extLst>
                        <a:ext uri="{9D8B030D-6E8A-4147-A177-3AD203B41FA5}">
                          <a16:colId xmlns="" xmlns:a16="http://schemas.microsoft.com/office/drawing/2014/main" val="20001"/>
                        </a:ext>
                      </a:extLst>
                    </a:gridCol>
                    <a:gridCol w="2152550"/>
                  </a:tblGrid>
                  <a:tr h="460004">
                    <a:tc>
                      <a:txBody>
                        <a:bodyPr/>
                        <a:lstStyle/>
                        <a:p>
                          <a:pPr algn="ctr"/>
                          <a:r>
                            <a:rPr lang="es-CO" sz="1400" dirty="0" smtClean="0"/>
                            <a:t>CASO</a:t>
                          </a:r>
                          <a:r>
                            <a:rPr lang="es-CO" sz="1400" baseline="0" dirty="0" smtClean="0"/>
                            <a:t> DE FACTORIZACIÓN</a:t>
                          </a:r>
                          <a:endParaRPr lang="es-CO" sz="14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CO" sz="1400" dirty="0" smtClean="0"/>
                            <a:t>FÓRMULA</a:t>
                          </a:r>
                        </a:p>
                      </a:txBody>
                      <a:tcPr/>
                    </a:tc>
                    <a:tc>
                      <a:txBody>
                        <a:bodyPr/>
                        <a:lstStyle/>
                        <a:p>
                          <a:pPr algn="ctr"/>
                          <a:r>
                            <a:rPr lang="es-CO" sz="1400" dirty="0" smtClean="0"/>
                            <a:t>          PRODUCTO</a:t>
                          </a:r>
                          <a:r>
                            <a:rPr lang="es-CO" sz="1400" baseline="0" dirty="0" smtClean="0"/>
                            <a:t> NOTABLE</a:t>
                          </a:r>
                          <a:r>
                            <a:rPr lang="es-CO" sz="1400" dirty="0" smtClean="0"/>
                            <a:t>     </a:t>
                          </a:r>
                          <a:endParaRPr lang="es-CO" sz="1400" dirty="0"/>
                        </a:p>
                      </a:txBody>
                      <a:tcPr/>
                    </a:tc>
                    <a:extLst>
                      <a:ext uri="{0D108BD9-81ED-4DB2-BD59-A6C34878D82A}">
                        <a16:rowId xmlns="" xmlns:a16="http://schemas.microsoft.com/office/drawing/2014/main" val="10000"/>
                      </a:ext>
                    </a:extLst>
                  </a:tr>
                  <a:tr h="370840">
                    <a:tc>
                      <a:txBody>
                        <a:bodyPr/>
                        <a:lstStyle/>
                        <a:p>
                          <a:r>
                            <a:rPr lang="es-CO" sz="1400" dirty="0" smtClean="0"/>
                            <a:t>Diferencia</a:t>
                          </a:r>
                          <a:r>
                            <a:rPr lang="es-CO" sz="1400" baseline="0" dirty="0" smtClean="0"/>
                            <a:t> de cuadrados</a:t>
                          </a:r>
                          <a:endParaRPr lang="es-CO" sz="1400"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sz="1400" b="0" i="1" smtClean="0">
                                        <a:latin typeface="Cambria Math" panose="02040503050406030204" pitchFamily="18" charset="0"/>
                                      </a:rPr>
                                    </m:ctrlPr>
                                  </m:sSupPr>
                                  <m:e>
                                    <m:r>
                                      <a:rPr lang="es-CO" sz="1400" b="0" i="1" smtClean="0">
                                        <a:latin typeface="Cambria Math" panose="02040503050406030204" pitchFamily="18" charset="0"/>
                                      </a:rPr>
                                      <m:t>𝑎</m:t>
                                    </m:r>
                                  </m:e>
                                  <m:sup>
                                    <m:r>
                                      <a:rPr lang="es-CO" sz="1400" b="0" i="1" smtClean="0">
                                        <a:latin typeface="Cambria Math" panose="02040503050406030204" pitchFamily="18" charset="0"/>
                                      </a:rPr>
                                      <m:t>2</m:t>
                                    </m:r>
                                  </m:sup>
                                </m:sSup>
                                <m:r>
                                  <a:rPr lang="es-CO" sz="1400" b="0" i="1" smtClean="0">
                                    <a:latin typeface="Cambria Math" panose="02040503050406030204" pitchFamily="18" charset="0"/>
                                  </a:rPr>
                                  <m:t>−</m:t>
                                </m:r>
                                <m:sSup>
                                  <m:sSupPr>
                                    <m:ctrlPr>
                                      <a:rPr lang="es-CO" sz="1400" b="0" i="1" smtClean="0">
                                        <a:latin typeface="Cambria Math" panose="02040503050406030204" pitchFamily="18" charset="0"/>
                                      </a:rPr>
                                    </m:ctrlPr>
                                  </m:sSupPr>
                                  <m:e>
                                    <m:r>
                                      <a:rPr lang="es-CO" sz="1400" b="0" i="1" smtClean="0">
                                        <a:latin typeface="Cambria Math" panose="02040503050406030204" pitchFamily="18" charset="0"/>
                                      </a:rPr>
                                      <m:t>𝑏</m:t>
                                    </m:r>
                                  </m:e>
                                  <m:sup>
                                    <m:r>
                                      <a:rPr lang="es-CO" sz="1400" b="0" i="1" smtClean="0">
                                        <a:latin typeface="Cambria Math" panose="02040503050406030204" pitchFamily="18" charset="0"/>
                                      </a:rPr>
                                      <m:t>2</m:t>
                                    </m:r>
                                  </m:sup>
                                </m:sSup>
                                <m:r>
                                  <a:rPr lang="es-ES" sz="1400" b="0" i="0" smtClean="0">
                                    <a:latin typeface="Cambria Math" panose="02040503050406030204" pitchFamily="18" charset="0"/>
                                  </a:rPr>
                                  <m:t>=</m:t>
                                </m:r>
                                <m:d>
                                  <m:dPr>
                                    <m:ctrlPr>
                                      <a:rPr lang="es-CO" sz="1400" b="0" i="1" smtClean="0">
                                        <a:latin typeface="Cambria Math" panose="02040503050406030204" pitchFamily="18" charset="0"/>
                                      </a:rPr>
                                    </m:ctrlPr>
                                  </m:dPr>
                                  <m:e>
                                    <m:r>
                                      <a:rPr lang="es-CO" sz="1400" b="0" i="1" smtClean="0">
                                        <a:latin typeface="Cambria Math" panose="02040503050406030204" pitchFamily="18" charset="0"/>
                                      </a:rPr>
                                      <m:t>𝑎</m:t>
                                    </m:r>
                                    <m:r>
                                      <a:rPr lang="es-CO" sz="1400" b="0" i="1" smtClean="0">
                                        <a:latin typeface="Cambria Math" panose="02040503050406030204" pitchFamily="18" charset="0"/>
                                      </a:rPr>
                                      <m:t>+</m:t>
                                    </m:r>
                                    <m:r>
                                      <a:rPr lang="es-CO" sz="1400" b="0" i="1" smtClean="0">
                                        <a:latin typeface="Cambria Math" panose="02040503050406030204" pitchFamily="18" charset="0"/>
                                      </a:rPr>
                                      <m:t>𝑏</m:t>
                                    </m:r>
                                  </m:e>
                                </m:d>
                                <m:d>
                                  <m:dPr>
                                    <m:ctrlPr>
                                      <a:rPr lang="es-CO" sz="1400" b="0" i="1" smtClean="0">
                                        <a:latin typeface="Cambria Math" panose="02040503050406030204" pitchFamily="18" charset="0"/>
                                      </a:rPr>
                                    </m:ctrlPr>
                                  </m:dPr>
                                  <m:e>
                                    <m:r>
                                      <a:rPr lang="es-CO" sz="1400" b="0" i="1" smtClean="0">
                                        <a:latin typeface="Cambria Math" panose="02040503050406030204" pitchFamily="18" charset="0"/>
                                      </a:rPr>
                                      <m:t>𝑎</m:t>
                                    </m:r>
                                    <m:r>
                                      <a:rPr lang="es-CO" sz="1400" b="0" i="1" smtClean="0">
                                        <a:latin typeface="Cambria Math" panose="02040503050406030204" pitchFamily="18" charset="0"/>
                                      </a:rPr>
                                      <m:t>−</m:t>
                                    </m:r>
                                    <m:r>
                                      <a:rPr lang="es-CO" sz="1400" b="0" i="1" smtClean="0">
                                        <a:latin typeface="Cambria Math" panose="02040503050406030204" pitchFamily="18" charset="0"/>
                                      </a:rPr>
                                      <m:t>𝑏</m:t>
                                    </m:r>
                                  </m:e>
                                </m:d>
                              </m:oMath>
                            </m:oMathPara>
                          </a14:m>
                          <a:endParaRPr lang="es-CO" sz="2000" dirty="0"/>
                        </a:p>
                      </a:txBody>
                      <a:tcPr/>
                    </a:tc>
                    <a:tc>
                      <a:txBody>
                        <a:bodyPr/>
                        <a:lstStyle/>
                        <a:p>
                          <a:r>
                            <a:rPr lang="es-CO" sz="1400" dirty="0" smtClean="0"/>
                            <a:t>Producto: de una suma de dos monomios por su diferencia.</a:t>
                          </a:r>
                          <a:endParaRPr lang="es-CO" sz="1400" dirty="0"/>
                        </a:p>
                      </a:txBody>
                      <a:tcPr/>
                    </a:tc>
                    <a:extLst>
                      <a:ext uri="{0D108BD9-81ED-4DB2-BD59-A6C34878D82A}">
                        <a16:rowId xmlns="" xmlns:a16="http://schemas.microsoft.com/office/drawing/2014/main" val="10002"/>
                      </a:ext>
                    </a:extLst>
                  </a:tr>
                  <a:tr h="370840">
                    <a:tc>
                      <a:txBody>
                        <a:bodyPr/>
                        <a:lstStyle/>
                        <a:p>
                          <a:r>
                            <a:rPr lang="es-CO" sz="1400" dirty="0" smtClean="0"/>
                            <a:t>Diferencia</a:t>
                          </a:r>
                          <a:r>
                            <a:rPr lang="es-CO" sz="1400" baseline="0" dirty="0" smtClean="0"/>
                            <a:t> de cubos</a:t>
                          </a:r>
                          <a:endParaRPr lang="es-CO" sz="1400"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𝑎</m:t>
                                    </m:r>
                                  </m:e>
                                  <m:sup>
                                    <m:r>
                                      <a:rPr lang="es-CO" sz="1400" b="0" i="1" kern="1200" dirty="0" smtClean="0">
                                        <a:solidFill>
                                          <a:schemeClr val="dk1"/>
                                        </a:solidFill>
                                        <a:effectLst/>
                                        <a:latin typeface="Cambria Math" panose="02040503050406030204" pitchFamily="18" charset="0"/>
                                        <a:ea typeface="+mn-ea"/>
                                        <a:cs typeface="+mn-cs"/>
                                      </a:rPr>
                                      <m:t>3</m:t>
                                    </m:r>
                                  </m:sup>
                                </m:sSup>
                                <m:r>
                                  <a:rPr lang="es-CO" sz="1400" b="0" i="1" kern="1200" dirty="0" smtClean="0">
                                    <a:solidFill>
                                      <a:schemeClr val="dk1"/>
                                    </a:solidFill>
                                    <a:effectLst/>
                                    <a:latin typeface="Cambria Math" panose="02040503050406030204" pitchFamily="18" charset="0"/>
                                    <a:ea typeface="+mn-ea"/>
                                    <a:cs typeface="+mn-cs"/>
                                  </a:rPr>
                                  <m:t> − </m:t>
                                </m:r>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𝑏</m:t>
                                    </m:r>
                                  </m:e>
                                  <m:sup>
                                    <m:r>
                                      <a:rPr lang="es-CO" sz="1400" b="0" i="1" kern="1200" dirty="0" smtClean="0">
                                        <a:solidFill>
                                          <a:schemeClr val="dk1"/>
                                        </a:solidFill>
                                        <a:effectLst/>
                                        <a:latin typeface="Cambria Math" panose="02040503050406030204" pitchFamily="18" charset="0"/>
                                        <a:ea typeface="+mn-ea"/>
                                        <a:cs typeface="+mn-cs"/>
                                      </a:rPr>
                                      <m:t>3</m:t>
                                    </m:r>
                                  </m:sup>
                                </m:sSup>
                                <m:r>
                                  <a:rPr lang="es-ES"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𝑎</m:t>
                                </m:r>
                                <m:r>
                                  <a:rPr lang="es-CO"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𝑏</m:t>
                                </m:r>
                                <m:r>
                                  <a:rPr lang="es-CO" sz="1400" b="0" i="1" kern="1200" dirty="0" smtClean="0">
                                    <a:solidFill>
                                      <a:schemeClr val="dk1"/>
                                    </a:solidFill>
                                    <a:effectLst/>
                                    <a:latin typeface="Cambria Math" panose="02040503050406030204" pitchFamily="18" charset="0"/>
                                    <a:ea typeface="+mn-ea"/>
                                    <a:cs typeface="+mn-cs"/>
                                  </a:rPr>
                                  <m:t>)(</m:t>
                                </m:r>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𝑎</m:t>
                                    </m:r>
                                  </m:e>
                                  <m:sup>
                                    <m:r>
                                      <a:rPr lang="es-CO" sz="1400" b="0" i="1" dirty="0" smtClean="0">
                                        <a:latin typeface="Cambria Math" panose="02040503050406030204" pitchFamily="18" charset="0"/>
                                      </a:rPr>
                                      <m:t>2</m:t>
                                    </m:r>
                                  </m:sup>
                                </m:sSup>
                                <m:r>
                                  <a:rPr lang="es-CO" sz="1400" b="0" i="1" dirty="0" smtClean="0">
                                    <a:latin typeface="Cambria Math" panose="02040503050406030204" pitchFamily="18" charset="0"/>
                                  </a:rPr>
                                  <m:t>+</m:t>
                                </m:r>
                                <m:r>
                                  <a:rPr lang="es-CO" sz="1400" b="0" i="1" dirty="0" smtClean="0">
                                    <a:latin typeface="Cambria Math" panose="02040503050406030204" pitchFamily="18" charset="0"/>
                                  </a:rPr>
                                  <m:t>𝑎𝑏</m:t>
                                </m:r>
                                <m:r>
                                  <a:rPr lang="es-CO" sz="1400" b="0" i="1" dirty="0" smtClean="0">
                                    <a:latin typeface="Cambria Math" panose="02040503050406030204" pitchFamily="18" charset="0"/>
                                  </a:rPr>
                                  <m:t>+</m:t>
                                </m:r>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𝑏</m:t>
                                    </m:r>
                                  </m:e>
                                  <m:sup>
                                    <m:r>
                                      <a:rPr lang="es-CO" sz="1400" b="0" i="1" dirty="0" smtClean="0">
                                        <a:latin typeface="Cambria Math" panose="02040503050406030204" pitchFamily="18" charset="0"/>
                                      </a:rPr>
                                      <m:t>2</m:t>
                                    </m:r>
                                  </m:sup>
                                </m:sSup>
                                <m:r>
                                  <a:rPr lang="es-CO" sz="1400" b="0" i="1" kern="1200" dirty="0" smtClean="0">
                                    <a:solidFill>
                                      <a:schemeClr val="dk1"/>
                                    </a:solidFill>
                                    <a:effectLst/>
                                    <a:latin typeface="Cambria Math" panose="02040503050406030204" pitchFamily="18" charset="0"/>
                                    <a:ea typeface="+mn-ea"/>
                                    <a:cs typeface="+mn-cs"/>
                                  </a:rPr>
                                  <m:t>)</m:t>
                                </m:r>
                              </m:oMath>
                            </m:oMathPara>
                          </a14:m>
                          <a:endParaRPr lang="es-CO" sz="1400" b="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CO" sz="1400" dirty="0" smtClean="0"/>
                            <a:t>Diferencia</a:t>
                          </a:r>
                          <a:r>
                            <a:rPr lang="es-CO" sz="1400" baseline="0" dirty="0" smtClean="0"/>
                            <a:t> de cubos</a:t>
                          </a:r>
                          <a:endParaRPr lang="es-CO" sz="1400" dirty="0" smtClean="0"/>
                        </a:p>
                      </a:txBody>
                      <a:tcPr/>
                    </a:tc>
                    <a:extLst>
                      <a:ext uri="{0D108BD9-81ED-4DB2-BD59-A6C34878D82A}">
                        <a16:rowId xmlns="" xmlns:a16="http://schemas.microsoft.com/office/drawing/2014/main" val="10005"/>
                      </a:ext>
                    </a:extLst>
                  </a:tr>
                  <a:tr h="370840">
                    <a:tc>
                      <a:txBody>
                        <a:bodyPr/>
                        <a:lstStyle/>
                        <a:p>
                          <a:r>
                            <a:rPr lang="es-CO" sz="1400" dirty="0" smtClean="0"/>
                            <a:t>Suma de cubos</a:t>
                          </a:r>
                          <a:endParaRPr lang="es-CO" sz="1400"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𝑎</m:t>
                                    </m:r>
                                  </m:e>
                                  <m:sup>
                                    <m:r>
                                      <a:rPr lang="es-CO" sz="1400" b="0" i="1" kern="1200" dirty="0" smtClean="0">
                                        <a:solidFill>
                                          <a:schemeClr val="dk1"/>
                                        </a:solidFill>
                                        <a:effectLst/>
                                        <a:latin typeface="Cambria Math" panose="02040503050406030204" pitchFamily="18" charset="0"/>
                                        <a:ea typeface="+mn-ea"/>
                                        <a:cs typeface="+mn-cs"/>
                                      </a:rPr>
                                      <m:t>3</m:t>
                                    </m:r>
                                  </m:sup>
                                </m:sSup>
                                <m:r>
                                  <a:rPr lang="es-CO" sz="1400" b="0" i="1" kern="1200" dirty="0" smtClean="0">
                                    <a:solidFill>
                                      <a:schemeClr val="dk1"/>
                                    </a:solidFill>
                                    <a:effectLst/>
                                    <a:latin typeface="Cambria Math" panose="02040503050406030204" pitchFamily="18" charset="0"/>
                                    <a:ea typeface="+mn-ea"/>
                                    <a:cs typeface="+mn-cs"/>
                                  </a:rPr>
                                  <m:t>+ </m:t>
                                </m:r>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𝑏</m:t>
                                    </m:r>
                                  </m:e>
                                  <m:sup>
                                    <m:r>
                                      <a:rPr lang="es-CO" sz="1400" b="0" i="1" kern="1200" dirty="0" smtClean="0">
                                        <a:solidFill>
                                          <a:schemeClr val="dk1"/>
                                        </a:solidFill>
                                        <a:effectLst/>
                                        <a:latin typeface="Cambria Math" panose="02040503050406030204" pitchFamily="18" charset="0"/>
                                        <a:ea typeface="+mn-ea"/>
                                        <a:cs typeface="+mn-cs"/>
                                      </a:rPr>
                                      <m:t>3</m:t>
                                    </m:r>
                                  </m:sup>
                                </m:sSup>
                                <m:r>
                                  <a:rPr lang="es-ES" sz="1400" b="0" i="1" kern="1200" dirty="0" smtClean="0">
                                    <a:solidFill>
                                      <a:schemeClr val="dk1"/>
                                    </a:solidFill>
                                    <a:effectLst/>
                                    <a:latin typeface="Cambria Math" panose="02040503050406030204" pitchFamily="18" charset="0"/>
                                    <a:ea typeface="+mn-ea"/>
                                    <a:cs typeface="+mn-cs"/>
                                  </a:rPr>
                                  <m:t>=</m:t>
                                </m:r>
                                <m:d>
                                  <m:dPr>
                                    <m:ctrlPr>
                                      <a:rPr lang="es-CO" sz="1400" b="0" i="1" kern="1200" dirty="0" smtClean="0">
                                        <a:solidFill>
                                          <a:schemeClr val="dk1"/>
                                        </a:solidFill>
                                        <a:effectLst/>
                                        <a:latin typeface="Cambria Math" panose="02040503050406030204" pitchFamily="18" charset="0"/>
                                        <a:ea typeface="+mn-ea"/>
                                        <a:cs typeface="+mn-cs"/>
                                      </a:rPr>
                                    </m:ctrlPr>
                                  </m:dPr>
                                  <m:e>
                                    <m:r>
                                      <a:rPr lang="es-CO" sz="1400" b="0" i="1" kern="1200" dirty="0" smtClean="0">
                                        <a:solidFill>
                                          <a:schemeClr val="dk1"/>
                                        </a:solidFill>
                                        <a:effectLst/>
                                        <a:latin typeface="Cambria Math" panose="02040503050406030204" pitchFamily="18" charset="0"/>
                                        <a:ea typeface="+mn-ea"/>
                                        <a:cs typeface="+mn-cs"/>
                                      </a:rPr>
                                      <m:t>𝑎</m:t>
                                    </m:r>
                                    <m:r>
                                      <a:rPr lang="es-CO"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𝑏</m:t>
                                    </m:r>
                                  </m:e>
                                </m:d>
                                <m:d>
                                  <m:dPr>
                                    <m:ctrlPr>
                                      <a:rPr lang="es-CO" sz="1400" b="0" i="1" kern="1200" dirty="0" smtClean="0">
                                        <a:solidFill>
                                          <a:schemeClr val="dk1"/>
                                        </a:solidFill>
                                        <a:effectLst/>
                                        <a:latin typeface="Cambria Math" panose="02040503050406030204" pitchFamily="18" charset="0"/>
                                        <a:ea typeface="+mn-ea"/>
                                        <a:cs typeface="+mn-cs"/>
                                      </a:rPr>
                                    </m:ctrlPr>
                                  </m:dPr>
                                  <m:e>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𝑎</m:t>
                                        </m:r>
                                      </m:e>
                                      <m:sup>
                                        <m:r>
                                          <a:rPr lang="es-CO" sz="1400" b="0" i="1" dirty="0" smtClean="0">
                                            <a:latin typeface="Cambria Math" panose="02040503050406030204" pitchFamily="18" charset="0"/>
                                          </a:rPr>
                                          <m:t>2</m:t>
                                        </m:r>
                                      </m:sup>
                                    </m:sSup>
                                    <m:r>
                                      <a:rPr lang="es-CO" sz="1400" b="0" i="1" dirty="0" smtClean="0">
                                        <a:latin typeface="Cambria Math" panose="02040503050406030204" pitchFamily="18" charset="0"/>
                                      </a:rPr>
                                      <m:t>−</m:t>
                                    </m:r>
                                    <m:r>
                                      <a:rPr lang="es-CO" sz="1400" b="0" i="1" dirty="0" smtClean="0">
                                        <a:latin typeface="Cambria Math" panose="02040503050406030204" pitchFamily="18" charset="0"/>
                                      </a:rPr>
                                      <m:t>𝑎𝑏</m:t>
                                    </m:r>
                                    <m:r>
                                      <a:rPr lang="es-CO" sz="1400" b="0" i="1" dirty="0" smtClean="0">
                                        <a:latin typeface="Cambria Math" panose="02040503050406030204" pitchFamily="18" charset="0"/>
                                      </a:rPr>
                                      <m:t>+</m:t>
                                    </m:r>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𝑏</m:t>
                                        </m:r>
                                      </m:e>
                                      <m:sup>
                                        <m:r>
                                          <a:rPr lang="es-CO" sz="1400" b="0" i="1" dirty="0" smtClean="0">
                                            <a:latin typeface="Cambria Math" panose="02040503050406030204" pitchFamily="18" charset="0"/>
                                          </a:rPr>
                                          <m:t>2</m:t>
                                        </m:r>
                                      </m:sup>
                                    </m:sSup>
                                  </m:e>
                                </m:d>
                              </m:oMath>
                            </m:oMathPara>
                          </a14:m>
                          <a:endParaRPr lang="es-CO" sz="1400" b="0" dirty="0"/>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CO" sz="1400" dirty="0" smtClean="0"/>
                            <a:t>Suma de cubos</a:t>
                          </a:r>
                        </a:p>
                      </a:txBody>
                      <a:tcPr/>
                    </a:tc>
                    <a:extLst>
                      <a:ext uri="{0D108BD9-81ED-4DB2-BD59-A6C34878D82A}">
                        <a16:rowId xmlns="" xmlns:a16="http://schemas.microsoft.com/office/drawing/2014/main" val="10006"/>
                      </a:ext>
                    </a:extLst>
                  </a:tr>
                </a:tbl>
              </a:graphicData>
            </a:graphic>
          </p:graphicFrame>
        </mc:Choice>
        <mc:Fallback xmlns="">
          <p:graphicFrame>
            <p:nvGraphicFramePr>
              <p:cNvPr id="11" name="Tabla 10"/>
              <p:cNvGraphicFramePr>
                <a:graphicFrameLocks noGrp="1"/>
              </p:cNvGraphicFramePr>
              <p:nvPr>
                <p:extLst>
                  <p:ext uri="{D42A27DB-BD31-4B8C-83A1-F6EECF244321}">
                    <p14:modId xmlns:p14="http://schemas.microsoft.com/office/powerpoint/2010/main" val="2808189095"/>
                  </p:ext>
                </p:extLst>
              </p:nvPr>
            </p:nvGraphicFramePr>
            <p:xfrm>
              <a:off x="1204542" y="2835546"/>
              <a:ext cx="6937972" cy="1991360"/>
            </p:xfrm>
            <a:graphic>
              <a:graphicData uri="http://schemas.openxmlformats.org/drawingml/2006/table">
                <a:tbl>
                  <a:tblPr firstRow="1" bandRow="1">
                    <a:tableStyleId>{5C22544A-7EE6-4342-B048-85BDC9FD1C3A}</a:tableStyleId>
                  </a:tblPr>
                  <a:tblGrid>
                    <a:gridCol w="1964171">
                      <a:extLst>
                        <a:ext uri="{9D8B030D-6E8A-4147-A177-3AD203B41FA5}">
                          <a16:colId xmlns="" xmlns:a16="http://schemas.microsoft.com/office/drawing/2014/main" xmlns:a14="http://schemas.microsoft.com/office/drawing/2010/main" val="20000"/>
                        </a:ext>
                      </a:extLst>
                    </a:gridCol>
                    <a:gridCol w="2821251">
                      <a:extLst>
                        <a:ext uri="{9D8B030D-6E8A-4147-A177-3AD203B41FA5}">
                          <a16:colId xmlns="" xmlns:a16="http://schemas.microsoft.com/office/drawing/2014/main" xmlns:a14="http://schemas.microsoft.com/office/drawing/2010/main" val="20001"/>
                        </a:ext>
                      </a:extLst>
                    </a:gridCol>
                    <a:gridCol w="2152550"/>
                  </a:tblGrid>
                  <a:tr h="518160">
                    <a:tc>
                      <a:txBody>
                        <a:bodyPr/>
                        <a:lstStyle/>
                        <a:p>
                          <a:pPr algn="ctr"/>
                          <a:r>
                            <a:rPr lang="es-CO" sz="1400" dirty="0" smtClean="0"/>
                            <a:t>CASO</a:t>
                          </a:r>
                          <a:r>
                            <a:rPr lang="es-CO" sz="1400" baseline="0" dirty="0" smtClean="0"/>
                            <a:t> DE FACTORIZACIÓN</a:t>
                          </a:r>
                          <a:endParaRPr lang="es-CO" sz="1400"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CO" sz="1400" dirty="0" smtClean="0"/>
                            <a:t>FÓRMULA</a:t>
                          </a:r>
                        </a:p>
                      </a:txBody>
                      <a:tcPr/>
                    </a:tc>
                    <a:tc>
                      <a:txBody>
                        <a:bodyPr/>
                        <a:lstStyle/>
                        <a:p>
                          <a:pPr algn="ctr"/>
                          <a:r>
                            <a:rPr lang="es-CO" sz="1400" dirty="0" smtClean="0"/>
                            <a:t>          PRODUCTO</a:t>
                          </a:r>
                          <a:r>
                            <a:rPr lang="es-CO" sz="1400" baseline="0" dirty="0" smtClean="0"/>
                            <a:t> NOTABLE</a:t>
                          </a:r>
                          <a:r>
                            <a:rPr lang="es-CO" sz="1400" dirty="0" smtClean="0"/>
                            <a:t>     </a:t>
                          </a:r>
                          <a:endParaRPr lang="es-CO" sz="1400" dirty="0"/>
                        </a:p>
                      </a:txBody>
                      <a:tcPr/>
                    </a:tc>
                    <a:extLst>
                      <a:ext uri="{0D108BD9-81ED-4DB2-BD59-A6C34878D82A}">
                        <a16:rowId xmlns="" xmlns:a16="http://schemas.microsoft.com/office/drawing/2014/main" xmlns:a14="http://schemas.microsoft.com/office/drawing/2010/main" val="10000"/>
                      </a:ext>
                    </a:extLst>
                  </a:tr>
                  <a:tr h="731520">
                    <a:tc>
                      <a:txBody>
                        <a:bodyPr/>
                        <a:lstStyle/>
                        <a:p>
                          <a:r>
                            <a:rPr lang="es-CO" sz="1400" dirty="0" smtClean="0"/>
                            <a:t>Diferencia</a:t>
                          </a:r>
                          <a:r>
                            <a:rPr lang="es-CO" sz="1400" baseline="0" dirty="0" smtClean="0"/>
                            <a:t> de cuadrados</a:t>
                          </a:r>
                          <a:endParaRPr lang="es-CO" sz="1400" dirty="0"/>
                        </a:p>
                      </a:txBody>
                      <a:tcPr/>
                    </a:tc>
                    <a:tc>
                      <a:txBody>
                        <a:bodyPr/>
                        <a:lstStyle/>
                        <a:p>
                          <a:endParaRPr lang="es-CO"/>
                        </a:p>
                      </a:txBody>
                      <a:tcPr>
                        <a:blipFill rotWithShape="0">
                          <a:blip r:embed="rId2"/>
                          <a:stretch>
                            <a:fillRect l="-69612" t="-72500" r="-76940" b="-103333"/>
                          </a:stretch>
                        </a:blipFill>
                      </a:tcPr>
                    </a:tc>
                    <a:tc>
                      <a:txBody>
                        <a:bodyPr/>
                        <a:lstStyle/>
                        <a:p>
                          <a:r>
                            <a:rPr lang="es-CO" sz="1400" dirty="0" smtClean="0"/>
                            <a:t>Producto: </a:t>
                          </a:r>
                          <a:r>
                            <a:rPr lang="es-CO" sz="1400" dirty="0" smtClean="0"/>
                            <a:t>de una suma de dos monomios por su diferencia.</a:t>
                          </a:r>
                          <a:endParaRPr lang="es-CO" sz="1400" dirty="0"/>
                        </a:p>
                      </a:txBody>
                      <a:tcPr/>
                    </a:tc>
                    <a:extLst>
                      <a:ext uri="{0D108BD9-81ED-4DB2-BD59-A6C34878D82A}">
                        <a16:rowId xmlns="" xmlns:a16="http://schemas.microsoft.com/office/drawing/2014/main" xmlns:a14="http://schemas.microsoft.com/office/drawing/2010/main" val="10002"/>
                      </a:ext>
                    </a:extLst>
                  </a:tr>
                  <a:tr h="370840">
                    <a:tc>
                      <a:txBody>
                        <a:bodyPr/>
                        <a:lstStyle/>
                        <a:p>
                          <a:r>
                            <a:rPr lang="es-CO" sz="1400" dirty="0" smtClean="0"/>
                            <a:t>Diferencia</a:t>
                          </a:r>
                          <a:r>
                            <a:rPr lang="es-CO" sz="1400" baseline="0" dirty="0" smtClean="0"/>
                            <a:t> de cubos</a:t>
                          </a:r>
                          <a:endParaRPr lang="es-CO" sz="1400" dirty="0"/>
                        </a:p>
                      </a:txBody>
                      <a:tcPr/>
                    </a:tc>
                    <a:tc>
                      <a:txBody>
                        <a:bodyPr/>
                        <a:lstStyle/>
                        <a:p>
                          <a:endParaRPr lang="es-CO"/>
                        </a:p>
                      </a:txBody>
                      <a:tcPr>
                        <a:blipFill rotWithShape="0">
                          <a:blip r:embed="rId2"/>
                          <a:stretch>
                            <a:fillRect l="-69612" t="-339344" r="-76940" b="-103279"/>
                          </a:stretch>
                        </a:blip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CO" sz="1400" dirty="0" smtClean="0"/>
                            <a:t>Diferencia</a:t>
                          </a:r>
                          <a:r>
                            <a:rPr lang="es-CO" sz="1400" baseline="0" dirty="0" smtClean="0"/>
                            <a:t> de cubos</a:t>
                          </a:r>
                          <a:endParaRPr lang="es-CO" sz="1400" dirty="0" smtClean="0"/>
                        </a:p>
                      </a:txBody>
                      <a:tcPr/>
                    </a:tc>
                    <a:extLst>
                      <a:ext uri="{0D108BD9-81ED-4DB2-BD59-A6C34878D82A}">
                        <a16:rowId xmlns="" xmlns:a16="http://schemas.microsoft.com/office/drawing/2014/main" xmlns:a14="http://schemas.microsoft.com/office/drawing/2010/main" val="10005"/>
                      </a:ext>
                    </a:extLst>
                  </a:tr>
                  <a:tr h="370840">
                    <a:tc>
                      <a:txBody>
                        <a:bodyPr/>
                        <a:lstStyle/>
                        <a:p>
                          <a:r>
                            <a:rPr lang="es-CO" sz="1400" dirty="0" smtClean="0"/>
                            <a:t>Suma de cubos</a:t>
                          </a:r>
                          <a:endParaRPr lang="es-CO" sz="1400" dirty="0"/>
                        </a:p>
                      </a:txBody>
                      <a:tcPr/>
                    </a:tc>
                    <a:tc>
                      <a:txBody>
                        <a:bodyPr/>
                        <a:lstStyle/>
                        <a:p>
                          <a:endParaRPr lang="es-CO"/>
                        </a:p>
                      </a:txBody>
                      <a:tcPr>
                        <a:blipFill rotWithShape="0">
                          <a:blip r:embed="rId2"/>
                          <a:stretch>
                            <a:fillRect l="-69612" t="-439344" r="-76940" b="-3279"/>
                          </a:stretch>
                        </a:blip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CO" sz="1400" dirty="0" smtClean="0"/>
                            <a:t>Suma de cubos</a:t>
                          </a:r>
                        </a:p>
                      </a:txBody>
                      <a:tcPr/>
                    </a:tc>
                    <a:extLst>
                      <a:ext uri="{0D108BD9-81ED-4DB2-BD59-A6C34878D82A}">
                        <a16:rowId xmlns="" xmlns:a16="http://schemas.microsoft.com/office/drawing/2014/main" xmlns:a14="http://schemas.microsoft.com/office/drawing/2010/main" val="10006"/>
                      </a:ext>
                    </a:extLst>
                  </a:tr>
                </a:tbl>
              </a:graphicData>
            </a:graphic>
          </p:graphicFrame>
        </mc:Fallback>
      </mc:AlternateContent>
      <p:sp>
        <p:nvSpPr>
          <p:cNvPr id="6" name="CuadroTexto 5"/>
          <p:cNvSpPr txBox="1"/>
          <p:nvPr/>
        </p:nvSpPr>
        <p:spPr>
          <a:xfrm>
            <a:off x="911726" y="1637006"/>
            <a:ext cx="6998329" cy="1200329"/>
          </a:xfrm>
          <a:prstGeom prst="rect">
            <a:avLst/>
          </a:prstGeom>
          <a:noFill/>
        </p:spPr>
        <p:txBody>
          <a:bodyPr wrap="square" rtlCol="0">
            <a:spAutoFit/>
          </a:bodyPr>
          <a:lstStyle/>
          <a:p>
            <a:r>
              <a:rPr lang="es-CO" dirty="0" smtClean="0"/>
              <a:t>Algunas de las fórmulas de productos notables estudiados en el OVA de expresiones algebraicas son casos de factorización que nos sirven para factorizar algunos binomios. Estos son:</a:t>
            </a:r>
          </a:p>
          <a:p>
            <a:endParaRPr lang="es-CO" dirty="0"/>
          </a:p>
        </p:txBody>
      </p:sp>
    </p:spTree>
    <p:extLst>
      <p:ext uri="{BB962C8B-B14F-4D97-AF65-F5344CB8AC3E}">
        <p14:creationId xmlns:p14="http://schemas.microsoft.com/office/powerpoint/2010/main" val="1650513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9" y="1113786"/>
            <a:ext cx="7463245" cy="523220"/>
          </a:xfrm>
          <a:prstGeom prst="rect">
            <a:avLst/>
          </a:prstGeom>
          <a:noFill/>
        </p:spPr>
        <p:txBody>
          <a:bodyPr wrap="square" rtlCol="0">
            <a:spAutoFit/>
          </a:bodyPr>
          <a:lstStyle/>
          <a:p>
            <a:r>
              <a:rPr lang="es-CO" sz="2800" dirty="0" smtClean="0">
                <a:solidFill>
                  <a:srgbClr val="00B0F0"/>
                </a:solidFill>
              </a:rPr>
              <a:t>2. Factorización de algunos binomios.</a:t>
            </a:r>
            <a:endParaRPr lang="es-CO" sz="2800" dirty="0">
              <a:solidFill>
                <a:srgbClr val="00B0F0"/>
              </a:solidFill>
            </a:endParaRPr>
          </a:p>
        </p:txBody>
      </p:sp>
      <p:sp>
        <p:nvSpPr>
          <p:cNvPr id="5" name="CuadroTexto 4"/>
          <p:cNvSpPr txBox="1"/>
          <p:nvPr/>
        </p:nvSpPr>
        <p:spPr>
          <a:xfrm>
            <a:off x="679269" y="1816645"/>
            <a:ext cx="6583680" cy="923330"/>
          </a:xfrm>
          <a:prstGeom prst="rect">
            <a:avLst/>
          </a:prstGeom>
          <a:noFill/>
        </p:spPr>
        <p:txBody>
          <a:bodyPr wrap="square" rtlCol="0">
            <a:spAutoFit/>
          </a:bodyPr>
          <a:lstStyle/>
          <a:p>
            <a:r>
              <a:rPr lang="es-CO" dirty="0" smtClean="0">
                <a:solidFill>
                  <a:srgbClr val="00B050"/>
                </a:solidFill>
              </a:rPr>
              <a:t>EJEMPLOS:  Usando las fórmulas anteriores factorizar los siguientes polinomios:</a:t>
            </a:r>
          </a:p>
          <a:p>
            <a:endParaRPr lang="es-CO" dirty="0">
              <a:solidFill>
                <a:srgbClr val="00B050"/>
              </a:solidFill>
            </a:endParaRPr>
          </a:p>
        </p:txBody>
      </p:sp>
      <mc:AlternateContent xmlns:mc="http://schemas.openxmlformats.org/markup-compatibility/2006" xmlns:a14="http://schemas.microsoft.com/office/drawing/2010/main">
        <mc:Choice Requires="a14">
          <p:sp>
            <p:nvSpPr>
              <p:cNvPr id="7" name="CuadroTexto 6"/>
              <p:cNvSpPr txBox="1"/>
              <p:nvPr/>
            </p:nvSpPr>
            <p:spPr>
              <a:xfrm>
                <a:off x="679269" y="2568047"/>
                <a:ext cx="7889966" cy="2308324"/>
              </a:xfrm>
              <a:prstGeom prst="rect">
                <a:avLst/>
              </a:prstGeom>
              <a:noFill/>
            </p:spPr>
            <p:txBody>
              <a:bodyPr wrap="square" rtlCol="0">
                <a:spAutoFit/>
              </a:bodyPr>
              <a:lstStyle/>
              <a:p>
                <a:pPr marL="342900" indent="-342900">
                  <a:buAutoNum type="arabicPeriod"/>
                </a:pPr>
                <a14:m>
                  <m:oMath xmlns:m="http://schemas.openxmlformats.org/officeDocument/2006/math">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solidFill>
                          <a:srgbClr val="FF0000"/>
                        </a:solidFill>
                        <a:latin typeface="Cambria Math" panose="02040503050406030204" pitchFamily="18" charset="0"/>
                      </a:rPr>
                      <m:t>−</m:t>
                    </m:r>
                    <m:r>
                      <a:rPr lang="es-ES" b="0" i="1" smtClean="0">
                        <a:latin typeface="Cambria Math" panose="02040503050406030204" pitchFamily="18" charset="0"/>
                      </a:rPr>
                      <m:t>1       </m:t>
                    </m:r>
                    <m:r>
                      <a:rPr lang="es-ES" b="0" i="1" smtClean="0">
                        <a:latin typeface="Cambria Math" panose="02040503050406030204" pitchFamily="18" charset="0"/>
                      </a:rPr>
                      <m:t>𝑒𝑠</m:t>
                    </m:r>
                    <m:r>
                      <a:rPr lang="es-ES" b="0" i="1" smtClean="0">
                        <a:latin typeface="Cambria Math" panose="02040503050406030204" pitchFamily="18" charset="0"/>
                      </a:rPr>
                      <m:t> </m:t>
                    </m:r>
                    <m:r>
                      <a:rPr lang="es-ES" b="0" i="1" smtClean="0">
                        <a:latin typeface="Cambria Math" panose="02040503050406030204" pitchFamily="18" charset="0"/>
                      </a:rPr>
                      <m:t>𝑢𝑛𝑎</m:t>
                    </m:r>
                    <m:r>
                      <a:rPr lang="es-ES" b="0" i="1" smtClean="0">
                        <a:latin typeface="Cambria Math" panose="02040503050406030204" pitchFamily="18" charset="0"/>
                      </a:rPr>
                      <m:t> </m:t>
                    </m:r>
                    <m:r>
                      <a:rPr lang="es-ES" b="0" i="1" smtClean="0">
                        <a:solidFill>
                          <a:srgbClr val="FF0000"/>
                        </a:solidFill>
                        <a:latin typeface="Cambria Math" panose="02040503050406030204" pitchFamily="18" charset="0"/>
                      </a:rPr>
                      <m:t>𝑑𝑖</m:t>
                    </m:r>
                    <m:r>
                      <a:rPr lang="es-CO" b="0" i="1" smtClean="0">
                        <a:solidFill>
                          <a:srgbClr val="FF0000"/>
                        </a:solidFill>
                        <a:latin typeface="Cambria Math" panose="02040503050406030204" pitchFamily="18" charset="0"/>
                      </a:rPr>
                      <m:t>𝑓</m:t>
                    </m:r>
                    <m:r>
                      <a:rPr lang="es-ES" b="0" i="1" smtClean="0">
                        <a:solidFill>
                          <a:srgbClr val="FF0000"/>
                        </a:solidFill>
                        <a:latin typeface="Cambria Math" panose="02040503050406030204" pitchFamily="18" charset="0"/>
                      </a:rPr>
                      <m:t>𝑒𝑟𝑒𝑛𝑐𝑖𝑎</m:t>
                    </m:r>
                    <m:r>
                      <a:rPr lang="es-ES" b="0" i="1" smtClean="0">
                        <a:latin typeface="Cambria Math" panose="02040503050406030204" pitchFamily="18" charset="0"/>
                      </a:rPr>
                      <m:t> </m:t>
                    </m:r>
                    <m:r>
                      <a:rPr lang="es-ES" b="0" i="1" smtClean="0">
                        <a:latin typeface="Cambria Math" panose="02040503050406030204" pitchFamily="18" charset="0"/>
                      </a:rPr>
                      <m:t>𝑑𝑒</m:t>
                    </m:r>
                    <m:r>
                      <a:rPr lang="es-ES" b="0" i="1" smtClean="0">
                        <a:latin typeface="Cambria Math" panose="02040503050406030204" pitchFamily="18" charset="0"/>
                      </a:rPr>
                      <m:t> </m:t>
                    </m:r>
                    <m:r>
                      <a:rPr lang="es-ES" b="0" i="1" smtClean="0">
                        <a:latin typeface="Cambria Math" panose="02040503050406030204" pitchFamily="18" charset="0"/>
                      </a:rPr>
                      <m:t>𝑐𝑢𝑎𝑑𝑟𝑎𝑑𝑜𝑠</m:t>
                    </m:r>
                  </m:oMath>
                </a14:m>
                <a:endParaRPr lang="es-CO" b="0" dirty="0" smtClean="0"/>
              </a:p>
              <a:p>
                <a:r>
                  <a:rPr lang="es-ES" b="0" i="1" dirty="0" smtClean="0">
                    <a:latin typeface="Cambria Math" panose="02040503050406030204" pitchFamily="18" charset="0"/>
                  </a:rPr>
                  <a:t>Para factorizar se extrae la raíz cuadrada a cada término, en un paréntesis se </a:t>
                </a:r>
                <a:r>
                  <a:rPr lang="es-ES" b="0" i="1" dirty="0" smtClean="0">
                    <a:solidFill>
                      <a:srgbClr val="00B050"/>
                    </a:solidFill>
                    <a:latin typeface="Cambria Math" panose="02040503050406030204" pitchFamily="18" charset="0"/>
                  </a:rPr>
                  <a:t>suman</a:t>
                </a:r>
                <a:r>
                  <a:rPr lang="es-ES" b="0" i="1" dirty="0" smtClean="0">
                    <a:latin typeface="Cambria Math" panose="02040503050406030204" pitchFamily="18" charset="0"/>
                  </a:rPr>
                  <a:t> estas dos raíces y en el otro se </a:t>
                </a:r>
                <a:r>
                  <a:rPr lang="es-ES" b="0" i="1" dirty="0" smtClean="0">
                    <a:solidFill>
                      <a:srgbClr val="FF0000"/>
                    </a:solidFill>
                    <a:latin typeface="Cambria Math" panose="02040503050406030204" pitchFamily="18" charset="0"/>
                  </a:rPr>
                  <a:t>restan</a:t>
                </a:r>
              </a:p>
              <a:p>
                <a:endParaRPr lang="es-ES" b="0" i="1" dirty="0" smtClean="0">
                  <a:latin typeface="Cambria Math" panose="02040503050406030204" pitchFamily="18" charset="0"/>
                </a:endParaRPr>
              </a:p>
              <a:p>
                <a:endParaRPr lang="es-ES" b="0" i="1" dirty="0" smtClean="0">
                  <a:latin typeface="Cambria Math" panose="02040503050406030204" pitchFamily="18" charset="0"/>
                </a:endParaRPr>
              </a:p>
              <a:p>
                <a:endParaRPr lang="es-ES" b="0" i="1" dirty="0" smtClean="0">
                  <a:latin typeface="Cambria Math" panose="02040503050406030204" pitchFamily="18" charset="0"/>
                </a:endParaRPr>
              </a:p>
              <a:p>
                <a:r>
                  <a:rPr lang="es-ES" b="0" i="1" dirty="0" smtClean="0">
                    <a:latin typeface="Cambria Math" panose="02040503050406030204" pitchFamily="18" charset="0"/>
                  </a:rPr>
                  <a:t>       Entonces :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solidFill>
                          <a:srgbClr val="FF0000"/>
                        </a:solidFill>
                        <a:latin typeface="Cambria Math" panose="02040503050406030204" pitchFamily="18" charset="0"/>
                      </a:rPr>
                      <m:t>−</m:t>
                    </m:r>
                    <m:r>
                      <a:rPr lang="es-ES" i="1">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solidFill>
                          <a:srgbClr val="00B050"/>
                        </a:solidFill>
                        <a:latin typeface="Cambria Math" panose="02040503050406030204" pitchFamily="18" charset="0"/>
                      </a:rPr>
                      <m:t>+</m:t>
                    </m:r>
                    <m:r>
                      <a:rPr lang="es-ES" b="0" i="1" smtClean="0">
                        <a:latin typeface="Cambria Math" panose="02040503050406030204" pitchFamily="18" charset="0"/>
                      </a:rPr>
                      <m:t>1)(</m:t>
                    </m:r>
                    <m:r>
                      <a:rPr lang="es-ES" b="0" i="1" smtClean="0">
                        <a:latin typeface="Cambria Math" panose="02040503050406030204" pitchFamily="18" charset="0"/>
                      </a:rPr>
                      <m:t>𝑥</m:t>
                    </m:r>
                    <m:r>
                      <a:rPr lang="es-ES" b="0" i="1" smtClean="0">
                        <a:solidFill>
                          <a:srgbClr val="FF0000"/>
                        </a:solidFill>
                        <a:latin typeface="Cambria Math" panose="02040503050406030204" pitchFamily="18" charset="0"/>
                      </a:rPr>
                      <m:t>−</m:t>
                    </m:r>
                    <m:r>
                      <a:rPr lang="es-ES" b="0" i="1" smtClean="0">
                        <a:latin typeface="Cambria Math" panose="02040503050406030204" pitchFamily="18" charset="0"/>
                      </a:rPr>
                      <m:t>1)</m:t>
                    </m:r>
                  </m:oMath>
                </a14:m>
                <a:endParaRPr lang="es-ES" b="0" i="1" dirty="0" smtClean="0">
                  <a:latin typeface="Cambria Math" panose="02040503050406030204" pitchFamily="18" charset="0"/>
                </a:endParaRPr>
              </a:p>
              <a:p>
                <a:endParaRPr lang="es-ES" b="0" i="1" dirty="0" smtClean="0">
                  <a:latin typeface="Cambria Math" panose="02040503050406030204" pitchFamily="18" charset="0"/>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679269" y="2568047"/>
                <a:ext cx="7889966" cy="2308324"/>
              </a:xfrm>
              <a:prstGeom prst="rect">
                <a:avLst/>
              </a:prstGeom>
              <a:blipFill rotWithShape="0">
                <a:blip r:embed="rId2"/>
                <a:stretch>
                  <a:fillRect l="-618" t="-1319"/>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3" name="CuadroTexto 12"/>
              <p:cNvSpPr txBox="1"/>
              <p:nvPr/>
            </p:nvSpPr>
            <p:spPr>
              <a:xfrm>
                <a:off x="549873" y="4608910"/>
                <a:ext cx="7889966" cy="923330"/>
              </a:xfrm>
              <a:prstGeom prst="rect">
                <a:avLst/>
              </a:prstGeom>
              <a:noFill/>
            </p:spPr>
            <p:txBody>
              <a:bodyPr wrap="square" rtlCol="0">
                <a:spAutoFit/>
              </a:bodyPr>
              <a:lstStyle/>
              <a:p>
                <a:r>
                  <a:rPr lang="es-ES" dirty="0" smtClean="0"/>
                  <a:t>2</a:t>
                </a:r>
                <a:r>
                  <a:rPr lang="es-ES" b="0" dirty="0" smtClean="0"/>
                  <a:t>.    </a:t>
                </a:r>
                <a14:m>
                  <m:oMath xmlns:m="http://schemas.openxmlformats.org/officeDocument/2006/math">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solidFill>
                          <a:srgbClr val="FF0000"/>
                        </a:solidFill>
                        <a:latin typeface="Cambria Math" panose="02040503050406030204" pitchFamily="18" charset="0"/>
                      </a:rPr>
                      <m:t>−</m:t>
                    </m:r>
                    <m:r>
                      <a:rPr lang="es-ES" b="0" i="1" smtClean="0">
                        <a:solidFill>
                          <a:schemeClr val="tx1"/>
                        </a:solidFill>
                        <a:latin typeface="Cambria Math" panose="02040503050406030204" pitchFamily="18" charset="0"/>
                      </a:rPr>
                      <m:t>4</m:t>
                    </m:r>
                    <m:r>
                      <a:rPr lang="es-ES" b="0" i="1" smtClean="0">
                        <a:latin typeface="Cambria Math" panose="02040503050406030204" pitchFamily="18" charset="0"/>
                      </a:rPr>
                      <m:t>       </m:t>
                    </m:r>
                    <m:r>
                      <a:rPr lang="es-ES" b="0" i="1" smtClean="0">
                        <a:latin typeface="Cambria Math" panose="02040503050406030204" pitchFamily="18" charset="0"/>
                      </a:rPr>
                      <m:t>𝑒𝑠</m:t>
                    </m:r>
                    <m:r>
                      <a:rPr lang="es-ES" b="0" i="1" smtClean="0">
                        <a:latin typeface="Cambria Math" panose="02040503050406030204" pitchFamily="18" charset="0"/>
                      </a:rPr>
                      <m:t> </m:t>
                    </m:r>
                    <m:r>
                      <a:rPr lang="es-ES" b="0" i="1" smtClean="0">
                        <a:latin typeface="Cambria Math" panose="02040503050406030204" pitchFamily="18" charset="0"/>
                      </a:rPr>
                      <m:t>𝑢𝑛𝑎</m:t>
                    </m:r>
                    <m:r>
                      <a:rPr lang="es-ES" b="0" i="1" smtClean="0">
                        <a:latin typeface="Cambria Math" panose="02040503050406030204" pitchFamily="18" charset="0"/>
                      </a:rPr>
                      <m:t> </m:t>
                    </m:r>
                    <m:r>
                      <a:rPr lang="es-ES" b="0" i="1" smtClean="0">
                        <a:solidFill>
                          <a:srgbClr val="FF0000"/>
                        </a:solidFill>
                        <a:latin typeface="Cambria Math" panose="02040503050406030204" pitchFamily="18" charset="0"/>
                      </a:rPr>
                      <m:t>𝑑𝑖𝑓𝑒𝑟𝑒𝑛𝑐𝑖𝑎</m:t>
                    </m:r>
                    <m:r>
                      <a:rPr lang="es-ES" b="0" i="1" smtClean="0">
                        <a:latin typeface="Cambria Math" panose="02040503050406030204" pitchFamily="18" charset="0"/>
                      </a:rPr>
                      <m:t> </m:t>
                    </m:r>
                    <m:r>
                      <a:rPr lang="es-ES" b="0" i="1" smtClean="0">
                        <a:latin typeface="Cambria Math" panose="02040503050406030204" pitchFamily="18" charset="0"/>
                      </a:rPr>
                      <m:t>𝑑𝑒</m:t>
                    </m:r>
                    <m:r>
                      <a:rPr lang="es-ES" b="0" i="1" smtClean="0">
                        <a:latin typeface="Cambria Math" panose="02040503050406030204" pitchFamily="18" charset="0"/>
                      </a:rPr>
                      <m:t> </m:t>
                    </m:r>
                    <m:r>
                      <a:rPr lang="es-ES" b="0" i="1" smtClean="0">
                        <a:latin typeface="Cambria Math" panose="02040503050406030204" pitchFamily="18" charset="0"/>
                      </a:rPr>
                      <m:t>𝑐𝑢𝑎𝑑𝑟𝑎𝑑𝑜𝑠</m:t>
                    </m:r>
                  </m:oMath>
                </a14:m>
                <a:endParaRPr lang="es-ES" b="0" i="1" dirty="0" smtClean="0">
                  <a:latin typeface="Cambria Math" panose="02040503050406030204" pitchFamily="18" charset="0"/>
                </a:endParaRPr>
              </a:p>
              <a:p>
                <a:r>
                  <a:rPr lang="es-ES" b="0" i="1" dirty="0" smtClean="0">
                    <a:latin typeface="Cambria Math" panose="02040503050406030204" pitchFamily="18" charset="0"/>
                  </a:rPr>
                  <a:t>       Entonces :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solidFill>
                          <a:srgbClr val="FF0000"/>
                        </a:solidFill>
                        <a:latin typeface="Cambria Math" panose="02040503050406030204" pitchFamily="18" charset="0"/>
                      </a:rPr>
                      <m:t>−</m:t>
                    </m:r>
                    <m:r>
                      <a:rPr lang="es-ES" b="0" i="1" smtClean="0">
                        <a:solidFill>
                          <a:schemeClr val="tx1"/>
                        </a:solidFill>
                        <a:latin typeface="Cambria Math" panose="02040503050406030204" pitchFamily="18" charset="0"/>
                      </a:rPr>
                      <m:t>4</m:t>
                    </m:r>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solidFill>
                          <a:srgbClr val="00B050"/>
                        </a:solidFill>
                        <a:latin typeface="Cambria Math" panose="02040503050406030204" pitchFamily="18" charset="0"/>
                      </a:rPr>
                      <m:t>+</m:t>
                    </m:r>
                    <m:r>
                      <a:rPr lang="es-ES" b="0" i="1" smtClean="0">
                        <a:latin typeface="Cambria Math" panose="02040503050406030204" pitchFamily="18" charset="0"/>
                      </a:rPr>
                      <m:t>2)(</m:t>
                    </m:r>
                    <m:r>
                      <a:rPr lang="es-ES" b="0" i="1" smtClean="0">
                        <a:latin typeface="Cambria Math" panose="02040503050406030204" pitchFamily="18" charset="0"/>
                      </a:rPr>
                      <m:t>𝑥</m:t>
                    </m:r>
                    <m:r>
                      <a:rPr lang="es-ES" b="0" i="1" smtClean="0">
                        <a:solidFill>
                          <a:srgbClr val="FF0000"/>
                        </a:solidFill>
                        <a:latin typeface="Cambria Math" panose="02040503050406030204" pitchFamily="18" charset="0"/>
                      </a:rPr>
                      <m:t>−</m:t>
                    </m:r>
                    <m:r>
                      <a:rPr lang="es-ES" b="0" i="1" smtClean="0">
                        <a:latin typeface="Cambria Math" panose="02040503050406030204" pitchFamily="18" charset="0"/>
                      </a:rPr>
                      <m:t>2)</m:t>
                    </m:r>
                  </m:oMath>
                </a14:m>
                <a:endParaRPr lang="es-ES" b="0" i="1" dirty="0" smtClean="0">
                  <a:latin typeface="Cambria Math" panose="02040503050406030204" pitchFamily="18" charset="0"/>
                </a:endParaRPr>
              </a:p>
              <a:p>
                <a:endParaRPr lang="es-ES" b="0" i="1" dirty="0" smtClean="0">
                  <a:latin typeface="Cambria Math" panose="02040503050406030204" pitchFamily="18" charset="0"/>
                </a:endParaRPr>
              </a:p>
            </p:txBody>
          </p:sp>
        </mc:Choice>
        <mc:Fallback xmlns="">
          <p:sp>
            <p:nvSpPr>
              <p:cNvPr id="13" name="CuadroTexto 12"/>
              <p:cNvSpPr txBox="1">
                <a:spLocks noRot="1" noChangeAspect="1" noMove="1" noResize="1" noEditPoints="1" noAdjustHandles="1" noChangeArrowheads="1" noChangeShapeType="1" noTextEdit="1"/>
              </p:cNvSpPr>
              <p:nvPr/>
            </p:nvSpPr>
            <p:spPr>
              <a:xfrm>
                <a:off x="549873" y="4608910"/>
                <a:ext cx="7889966" cy="923330"/>
              </a:xfrm>
              <a:prstGeom prst="rect">
                <a:avLst/>
              </a:prstGeom>
              <a:blipFill rotWithShape="0">
                <a:blip r:embed="rId3"/>
                <a:stretch>
                  <a:fillRect l="-618" t="-3289"/>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4" name="CuadroTexto 13"/>
              <p:cNvSpPr txBox="1"/>
              <p:nvPr/>
            </p:nvSpPr>
            <p:spPr>
              <a:xfrm>
                <a:off x="549873" y="5629664"/>
                <a:ext cx="7889966" cy="669992"/>
              </a:xfrm>
              <a:prstGeom prst="rect">
                <a:avLst/>
              </a:prstGeom>
              <a:noFill/>
            </p:spPr>
            <p:txBody>
              <a:bodyPr wrap="square" rtlCol="0">
                <a:spAutoFit/>
              </a:bodyPr>
              <a:lstStyle/>
              <a:p>
                <a:r>
                  <a:rPr lang="es-ES" dirty="0" smtClean="0"/>
                  <a:t>3</a:t>
                </a:r>
                <a:r>
                  <a:rPr lang="es-ES" b="0" dirty="0" smtClean="0"/>
                  <a:t>.    </a:t>
                </a:r>
                <a14:m>
                  <m:oMath xmlns:m="http://schemas.openxmlformats.org/officeDocument/2006/math">
                    <m:sSup>
                      <m:sSupPr>
                        <m:ctrlPr>
                          <a:rPr lang="es-ES" b="0" i="1" smtClean="0">
                            <a:latin typeface="Cambria Math" panose="02040503050406030204" pitchFamily="18" charset="0"/>
                          </a:rPr>
                        </m:ctrlPr>
                      </m:sSupPr>
                      <m:e>
                        <m:r>
                          <a:rPr lang="es-ES" b="0" i="1" smtClean="0">
                            <a:latin typeface="Cambria Math" panose="02040503050406030204" pitchFamily="18" charset="0"/>
                          </a:rPr>
                          <m:t>64</m:t>
                        </m:r>
                        <m:r>
                          <a:rPr lang="es-ES" b="0" i="1" smtClean="0">
                            <a:latin typeface="Cambria Math" panose="02040503050406030204" pitchFamily="18" charset="0"/>
                          </a:rPr>
                          <m:t>𝑥</m:t>
                        </m:r>
                      </m:e>
                      <m:sup>
                        <m:r>
                          <a:rPr lang="es-ES" b="0" i="1" smtClean="0">
                            <a:latin typeface="Cambria Math" panose="02040503050406030204" pitchFamily="18" charset="0"/>
                          </a:rPr>
                          <m:t>4</m:t>
                        </m:r>
                      </m:sup>
                    </m:sSup>
                    <m:r>
                      <a:rPr lang="es-ES" b="0" i="1" smtClean="0">
                        <a:solidFill>
                          <a:srgbClr val="FF0000"/>
                        </a:solidFill>
                        <a:latin typeface="Cambria Math" panose="02040503050406030204" pitchFamily="18" charset="0"/>
                      </a:rPr>
                      <m:t>−</m:t>
                    </m:r>
                    <m:sSup>
                      <m:sSupPr>
                        <m:ctrlPr>
                          <a:rPr lang="es-ES" b="0" i="1" smtClean="0">
                            <a:solidFill>
                              <a:schemeClr val="tx1"/>
                            </a:solidFill>
                            <a:latin typeface="Cambria Math" panose="02040503050406030204" pitchFamily="18" charset="0"/>
                          </a:rPr>
                        </m:ctrlPr>
                      </m:sSupPr>
                      <m:e>
                        <m:r>
                          <a:rPr lang="es-ES" b="0" i="1" smtClean="0">
                            <a:solidFill>
                              <a:schemeClr val="tx1"/>
                            </a:solidFill>
                            <a:latin typeface="Cambria Math" panose="02040503050406030204" pitchFamily="18" charset="0"/>
                          </a:rPr>
                          <m:t>𝑦</m:t>
                        </m:r>
                      </m:e>
                      <m:sup>
                        <m:r>
                          <a:rPr lang="es-ES" b="0" i="1" smtClean="0">
                            <a:solidFill>
                              <a:schemeClr val="tx1"/>
                            </a:solidFill>
                            <a:latin typeface="Cambria Math" panose="02040503050406030204" pitchFamily="18" charset="0"/>
                          </a:rPr>
                          <m:t>8</m:t>
                        </m:r>
                      </m:sup>
                    </m:sSup>
                    <m:r>
                      <a:rPr lang="es-ES" b="0" i="1" smtClean="0">
                        <a:latin typeface="Cambria Math" panose="02040503050406030204" pitchFamily="18" charset="0"/>
                      </a:rPr>
                      <m:t>       </m:t>
                    </m:r>
                    <m:r>
                      <a:rPr lang="es-ES" b="0" i="1" smtClean="0">
                        <a:latin typeface="Cambria Math" panose="02040503050406030204" pitchFamily="18" charset="0"/>
                      </a:rPr>
                      <m:t>𝑒𝑠</m:t>
                    </m:r>
                    <m:r>
                      <a:rPr lang="es-ES" b="0" i="1" smtClean="0">
                        <a:latin typeface="Cambria Math" panose="02040503050406030204" pitchFamily="18" charset="0"/>
                      </a:rPr>
                      <m:t> </m:t>
                    </m:r>
                    <m:r>
                      <a:rPr lang="es-ES" b="0" i="1" smtClean="0">
                        <a:latin typeface="Cambria Math" panose="02040503050406030204" pitchFamily="18" charset="0"/>
                      </a:rPr>
                      <m:t>𝑢𝑛𝑎</m:t>
                    </m:r>
                    <m:r>
                      <a:rPr lang="es-ES" b="0" i="1" smtClean="0">
                        <a:latin typeface="Cambria Math" panose="02040503050406030204" pitchFamily="18" charset="0"/>
                      </a:rPr>
                      <m:t> </m:t>
                    </m:r>
                    <m:r>
                      <a:rPr lang="es-ES" b="0" i="1" smtClean="0">
                        <a:solidFill>
                          <a:srgbClr val="FF0000"/>
                        </a:solidFill>
                        <a:latin typeface="Cambria Math" panose="02040503050406030204" pitchFamily="18" charset="0"/>
                      </a:rPr>
                      <m:t>𝑑𝑖𝑓𝑒𝑟𝑒𝑛𝑐𝑖𝑎</m:t>
                    </m:r>
                    <m:r>
                      <a:rPr lang="es-ES" b="0" i="1" smtClean="0">
                        <a:latin typeface="Cambria Math" panose="02040503050406030204" pitchFamily="18" charset="0"/>
                      </a:rPr>
                      <m:t> </m:t>
                    </m:r>
                    <m:r>
                      <a:rPr lang="es-ES" b="0" i="1" smtClean="0">
                        <a:latin typeface="Cambria Math" panose="02040503050406030204" pitchFamily="18" charset="0"/>
                      </a:rPr>
                      <m:t>𝑑𝑒</m:t>
                    </m:r>
                    <m:r>
                      <a:rPr lang="es-ES" b="0" i="1" smtClean="0">
                        <a:latin typeface="Cambria Math" panose="02040503050406030204" pitchFamily="18" charset="0"/>
                      </a:rPr>
                      <m:t> </m:t>
                    </m:r>
                    <m:r>
                      <a:rPr lang="es-ES" b="0" i="1" smtClean="0">
                        <a:latin typeface="Cambria Math" panose="02040503050406030204" pitchFamily="18" charset="0"/>
                      </a:rPr>
                      <m:t>𝑐𝑢𝑎𝑑𝑟𝑎𝑑𝑜𝑠</m:t>
                    </m:r>
                  </m:oMath>
                </a14:m>
                <a:endParaRPr lang="es-ES" b="0" i="1" dirty="0" smtClean="0">
                  <a:latin typeface="Cambria Math" panose="02040503050406030204" pitchFamily="18" charset="0"/>
                </a:endParaRPr>
              </a:p>
              <a:p>
                <a:r>
                  <a:rPr lang="es-ES" b="0" i="1" dirty="0" smtClean="0">
                    <a:latin typeface="Cambria Math" panose="02040503050406030204" pitchFamily="18" charset="0"/>
                  </a:rPr>
                  <a:t>       Entonces :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64</m:t>
                        </m:r>
                        <m:r>
                          <a:rPr lang="es-ES" i="1">
                            <a:latin typeface="Cambria Math" panose="02040503050406030204" pitchFamily="18" charset="0"/>
                          </a:rPr>
                          <m:t>𝑥</m:t>
                        </m:r>
                      </m:e>
                      <m:sup>
                        <m:r>
                          <a:rPr lang="es-ES" i="1">
                            <a:latin typeface="Cambria Math" panose="02040503050406030204" pitchFamily="18" charset="0"/>
                          </a:rPr>
                          <m:t>4</m:t>
                        </m:r>
                      </m:sup>
                    </m:sSup>
                    <m:r>
                      <a:rPr lang="es-ES" i="1">
                        <a:solidFill>
                          <a:srgbClr val="FF0000"/>
                        </a:solidFill>
                        <a:latin typeface="Cambria Math" panose="02040503050406030204" pitchFamily="18" charset="0"/>
                      </a:rPr>
                      <m:t>−</m:t>
                    </m:r>
                    <m:sSup>
                      <m:sSupPr>
                        <m:ctrlPr>
                          <a:rPr lang="es-ES" i="1">
                            <a:latin typeface="Cambria Math" panose="02040503050406030204" pitchFamily="18" charset="0"/>
                          </a:rPr>
                        </m:ctrlPr>
                      </m:sSupPr>
                      <m:e>
                        <m:r>
                          <a:rPr lang="es-ES" i="1">
                            <a:latin typeface="Cambria Math" panose="02040503050406030204" pitchFamily="18" charset="0"/>
                          </a:rPr>
                          <m:t>𝑦</m:t>
                        </m:r>
                      </m:e>
                      <m:sup>
                        <m:r>
                          <a:rPr lang="es-ES" b="0" i="1" smtClean="0">
                            <a:latin typeface="Cambria Math" panose="02040503050406030204" pitchFamily="18" charset="0"/>
                          </a:rPr>
                          <m:t>2</m:t>
                        </m:r>
                      </m:sup>
                    </m:sSup>
                    <m:r>
                      <a:rPr lang="es-ES" b="0" i="1" smtClean="0">
                        <a:latin typeface="Cambria Math" panose="02040503050406030204" pitchFamily="18" charset="0"/>
                      </a:rPr>
                      <m:t>=(8</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solidFill>
                          <a:srgbClr val="FF0000"/>
                        </a:solidFill>
                        <a:latin typeface="Cambria Math" panose="02040503050406030204" pitchFamily="18" charset="0"/>
                      </a:rPr>
                      <m:t>−</m:t>
                    </m:r>
                    <m:r>
                      <a:rPr lang="es-ES" b="0" i="1" smtClean="0">
                        <a:latin typeface="Cambria Math" panose="02040503050406030204" pitchFamily="18" charset="0"/>
                      </a:rPr>
                      <m:t>𝑦</m:t>
                    </m:r>
                    <m:r>
                      <a:rPr lang="es-ES" b="0" i="1" smtClean="0">
                        <a:latin typeface="Cambria Math" panose="02040503050406030204" pitchFamily="18" charset="0"/>
                      </a:rPr>
                      <m:t>)(8</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b="0" i="1" smtClean="0">
                        <a:solidFill>
                          <a:srgbClr val="92D050"/>
                        </a:solidFill>
                        <a:latin typeface="Cambria Math" panose="02040503050406030204" pitchFamily="18" charset="0"/>
                      </a:rPr>
                      <m:t>+</m:t>
                    </m:r>
                    <m:r>
                      <a:rPr lang="es-ES" i="1">
                        <a:latin typeface="Cambria Math" panose="02040503050406030204" pitchFamily="18" charset="0"/>
                      </a:rPr>
                      <m:t>𝑦</m:t>
                    </m:r>
                    <m:r>
                      <a:rPr lang="es-ES" b="0" i="1" smtClean="0">
                        <a:latin typeface="Cambria Math" panose="02040503050406030204" pitchFamily="18" charset="0"/>
                      </a:rPr>
                      <m:t>)</m:t>
                    </m:r>
                  </m:oMath>
                </a14:m>
                <a:endParaRPr lang="es-ES" b="0" i="1" dirty="0" smtClean="0">
                  <a:latin typeface="Cambria Math" panose="02040503050406030204" pitchFamily="18" charset="0"/>
                </a:endParaRPr>
              </a:p>
            </p:txBody>
          </p:sp>
        </mc:Choice>
        <mc:Fallback xmlns="">
          <p:sp>
            <p:nvSpPr>
              <p:cNvPr id="14" name="CuadroTexto 13"/>
              <p:cNvSpPr txBox="1">
                <a:spLocks noRot="1" noChangeAspect="1" noMove="1" noResize="1" noEditPoints="1" noAdjustHandles="1" noChangeArrowheads="1" noChangeShapeType="1" noTextEdit="1"/>
              </p:cNvSpPr>
              <p:nvPr/>
            </p:nvSpPr>
            <p:spPr>
              <a:xfrm>
                <a:off x="549873" y="5629664"/>
                <a:ext cx="7889966" cy="669992"/>
              </a:xfrm>
              <a:prstGeom prst="rect">
                <a:avLst/>
              </a:prstGeom>
              <a:blipFill rotWithShape="0">
                <a:blip r:embed="rId4"/>
                <a:stretch>
                  <a:fillRect l="-618" t="-5505" b="-10092"/>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3" name="Rectángulo 2"/>
              <p:cNvSpPr/>
              <p:nvPr/>
            </p:nvSpPr>
            <p:spPr>
              <a:xfrm>
                <a:off x="1475166" y="3864164"/>
                <a:ext cx="1128001" cy="261610"/>
              </a:xfrm>
              <a:prstGeom prst="rect">
                <a:avLst/>
              </a:prstGeom>
            </p:spPr>
            <p:txBody>
              <a:bodyPr wrap="none">
                <a:spAutoFit/>
              </a:bodyPr>
              <a:lstStyle/>
              <a:p>
                <a:r>
                  <a:rPr lang="es-ES" sz="1100" i="1" dirty="0" smtClean="0">
                    <a:latin typeface="Cambria Math" panose="02040503050406030204" pitchFamily="18" charset="0"/>
                  </a:rPr>
                  <a:t> </a:t>
                </a:r>
                <a14:m>
                  <m:oMath xmlns:m="http://schemas.openxmlformats.org/officeDocument/2006/math">
                    <m:r>
                      <a:rPr lang="es-CO" sz="1100" b="0" i="1" smtClean="0">
                        <a:latin typeface="Cambria Math" panose="02040503050406030204" pitchFamily="18" charset="0"/>
                      </a:rPr>
                      <m:t>𝑅𝑎𝑖𝑧</m:t>
                    </m:r>
                    <m:r>
                      <a:rPr lang="es-CO" sz="1100" b="0" i="1" smtClean="0">
                        <a:latin typeface="Cambria Math" panose="02040503050406030204" pitchFamily="18" charset="0"/>
                      </a:rPr>
                      <m:t> </m:t>
                    </m:r>
                    <m:r>
                      <a:rPr lang="es-CO" sz="1100" b="0" i="1" smtClean="0">
                        <a:latin typeface="Cambria Math" panose="02040503050406030204" pitchFamily="18" charset="0"/>
                      </a:rPr>
                      <m:t>𝑑𝑒</m:t>
                    </m:r>
                    <m:r>
                      <a:rPr lang="es-CO" sz="1100" b="0" i="1" smtClean="0">
                        <a:latin typeface="Cambria Math" panose="02040503050406030204" pitchFamily="18" charset="0"/>
                      </a:rPr>
                      <m:t> </m:t>
                    </m:r>
                    <m:sSup>
                      <m:sSupPr>
                        <m:ctrlPr>
                          <a:rPr lang="es-ES" sz="1100" i="1" smtClean="0">
                            <a:latin typeface="Cambria Math" panose="02040503050406030204" pitchFamily="18" charset="0"/>
                          </a:rPr>
                        </m:ctrlPr>
                      </m:sSupPr>
                      <m:e>
                        <m:r>
                          <a:rPr lang="es-ES" sz="1100" i="1">
                            <a:latin typeface="Cambria Math" panose="02040503050406030204" pitchFamily="18" charset="0"/>
                          </a:rPr>
                          <m:t>𝑥</m:t>
                        </m:r>
                      </m:e>
                      <m:sup>
                        <m:r>
                          <a:rPr lang="es-ES" sz="1100" i="1">
                            <a:latin typeface="Cambria Math" panose="02040503050406030204" pitchFamily="18" charset="0"/>
                          </a:rPr>
                          <m:t>2</m:t>
                        </m:r>
                      </m:sup>
                    </m:sSup>
                    <m:r>
                      <a:rPr lang="es-ES" sz="1100" i="1">
                        <a:latin typeface="Cambria Math" panose="02040503050406030204" pitchFamily="18" charset="0"/>
                      </a:rPr>
                      <m:t>=</m:t>
                    </m:r>
                    <m:r>
                      <a:rPr lang="es-ES" sz="1100" i="1">
                        <a:latin typeface="Cambria Math" panose="02040503050406030204" pitchFamily="18" charset="0"/>
                      </a:rPr>
                      <m:t>𝑥</m:t>
                    </m:r>
                  </m:oMath>
                </a14:m>
                <a:endParaRPr lang="es-CO" sz="1100" dirty="0"/>
              </a:p>
            </p:txBody>
          </p:sp>
        </mc:Choice>
        <mc:Fallback xmlns="">
          <p:sp>
            <p:nvSpPr>
              <p:cNvPr id="3" name="Rectángulo 2"/>
              <p:cNvSpPr>
                <a:spLocks noRot="1" noChangeAspect="1" noMove="1" noResize="1" noEditPoints="1" noAdjustHandles="1" noChangeArrowheads="1" noChangeShapeType="1" noTextEdit="1"/>
              </p:cNvSpPr>
              <p:nvPr/>
            </p:nvSpPr>
            <p:spPr>
              <a:xfrm>
                <a:off x="1475166" y="3864164"/>
                <a:ext cx="1128001" cy="261610"/>
              </a:xfrm>
              <a:prstGeom prst="rect">
                <a:avLst/>
              </a:prstGeom>
              <a:blipFill rotWithShape="0">
                <a:blip r:embed="rId5"/>
                <a:stretch>
                  <a:fillRect/>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8" name="Rectángulo 7"/>
              <p:cNvSpPr/>
              <p:nvPr/>
            </p:nvSpPr>
            <p:spPr>
              <a:xfrm>
                <a:off x="2341852" y="3635935"/>
                <a:ext cx="1057212" cy="261610"/>
              </a:xfrm>
              <a:prstGeom prst="rect">
                <a:avLst/>
              </a:prstGeom>
            </p:spPr>
            <p:txBody>
              <a:bodyPr wrap="none">
                <a:spAutoFit/>
              </a:bodyPr>
              <a:lstStyle/>
              <a:p>
                <a:r>
                  <a:rPr lang="es-ES" sz="1100" i="1" dirty="0" smtClean="0">
                    <a:latin typeface="Cambria Math" panose="02040503050406030204" pitchFamily="18" charset="0"/>
                  </a:rPr>
                  <a:t> </a:t>
                </a:r>
                <a14:m>
                  <m:oMath xmlns:m="http://schemas.openxmlformats.org/officeDocument/2006/math">
                    <m:r>
                      <a:rPr lang="es-CO" sz="1100" b="0" i="1" smtClean="0">
                        <a:latin typeface="Cambria Math" panose="02040503050406030204" pitchFamily="18" charset="0"/>
                      </a:rPr>
                      <m:t>𝑅𝑎𝑖𝑧</m:t>
                    </m:r>
                    <m:r>
                      <a:rPr lang="es-CO" sz="1100" b="0" i="1" smtClean="0">
                        <a:latin typeface="Cambria Math" panose="02040503050406030204" pitchFamily="18" charset="0"/>
                      </a:rPr>
                      <m:t> </m:t>
                    </m:r>
                    <m:r>
                      <a:rPr lang="es-CO" sz="1100" b="0" i="1" smtClean="0">
                        <a:latin typeface="Cambria Math" panose="02040503050406030204" pitchFamily="18" charset="0"/>
                      </a:rPr>
                      <m:t>𝑑𝑒</m:t>
                    </m:r>
                    <m:r>
                      <a:rPr lang="es-CO" sz="1100" b="0" i="1" smtClean="0">
                        <a:latin typeface="Cambria Math" panose="02040503050406030204" pitchFamily="18" charset="0"/>
                      </a:rPr>
                      <m:t> 1=1</m:t>
                    </m:r>
                  </m:oMath>
                </a14:m>
                <a:endParaRPr lang="es-CO" sz="1100" dirty="0"/>
              </a:p>
            </p:txBody>
          </p:sp>
        </mc:Choice>
        <mc:Fallback xmlns="">
          <p:sp>
            <p:nvSpPr>
              <p:cNvPr id="8" name="Rectángulo 7"/>
              <p:cNvSpPr>
                <a:spLocks noRot="1" noChangeAspect="1" noMove="1" noResize="1" noEditPoints="1" noAdjustHandles="1" noChangeArrowheads="1" noChangeShapeType="1" noTextEdit="1"/>
              </p:cNvSpPr>
              <p:nvPr/>
            </p:nvSpPr>
            <p:spPr>
              <a:xfrm>
                <a:off x="2341852" y="3635935"/>
                <a:ext cx="1057212" cy="261610"/>
              </a:xfrm>
              <a:prstGeom prst="rect">
                <a:avLst/>
              </a:prstGeom>
              <a:blipFill rotWithShape="0">
                <a:blip r:embed="rId6"/>
                <a:stretch>
                  <a:fillRect/>
                </a:stretch>
              </a:blipFill>
            </p:spPr>
            <p:txBody>
              <a:bodyPr/>
              <a:lstStyle/>
              <a:p>
                <a:r>
                  <a:rPr lang="es-CO">
                    <a:noFill/>
                  </a:rPr>
                  <a:t> </a:t>
                </a:r>
              </a:p>
            </p:txBody>
          </p:sp>
        </mc:Fallback>
      </mc:AlternateContent>
      <p:cxnSp>
        <p:nvCxnSpPr>
          <p:cNvPr id="9" name="Conector recto de flecha 8"/>
          <p:cNvCxnSpPr/>
          <p:nvPr/>
        </p:nvCxnSpPr>
        <p:spPr>
          <a:xfrm flipH="1" flipV="1">
            <a:off x="2039166" y="4112554"/>
            <a:ext cx="302686" cy="161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flipH="1" flipV="1">
            <a:off x="2732563" y="3872223"/>
            <a:ext cx="117209" cy="4019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4937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9" y="1113786"/>
            <a:ext cx="7463245" cy="523220"/>
          </a:xfrm>
          <a:prstGeom prst="rect">
            <a:avLst/>
          </a:prstGeom>
          <a:noFill/>
        </p:spPr>
        <p:txBody>
          <a:bodyPr wrap="square" rtlCol="0">
            <a:spAutoFit/>
          </a:bodyPr>
          <a:lstStyle/>
          <a:p>
            <a:r>
              <a:rPr lang="es-CO" sz="2800" dirty="0" smtClean="0">
                <a:solidFill>
                  <a:srgbClr val="00B0F0"/>
                </a:solidFill>
              </a:rPr>
              <a:t>2. Factorización de algunos binomios.</a:t>
            </a:r>
            <a:endParaRPr lang="es-CO" sz="2800" dirty="0">
              <a:solidFill>
                <a:srgbClr val="00B0F0"/>
              </a:solidFill>
            </a:endParaRPr>
          </a:p>
        </p:txBody>
      </p:sp>
      <p:sp>
        <p:nvSpPr>
          <p:cNvPr id="5" name="CuadroTexto 4"/>
          <p:cNvSpPr txBox="1"/>
          <p:nvPr/>
        </p:nvSpPr>
        <p:spPr>
          <a:xfrm>
            <a:off x="679269" y="1576140"/>
            <a:ext cx="6583680" cy="923330"/>
          </a:xfrm>
          <a:prstGeom prst="rect">
            <a:avLst/>
          </a:prstGeom>
          <a:noFill/>
        </p:spPr>
        <p:txBody>
          <a:bodyPr wrap="square" rtlCol="0">
            <a:spAutoFit/>
          </a:bodyPr>
          <a:lstStyle/>
          <a:p>
            <a:r>
              <a:rPr lang="es-CO" dirty="0" smtClean="0">
                <a:solidFill>
                  <a:srgbClr val="00B050"/>
                </a:solidFill>
              </a:rPr>
              <a:t>EJEMPLOS:  Usando las fórmulas anteriores factorizar los siguientes polinomios:</a:t>
            </a:r>
          </a:p>
          <a:p>
            <a:endParaRPr lang="es-CO" dirty="0">
              <a:solidFill>
                <a:srgbClr val="00B050"/>
              </a:solidFill>
            </a:endParaRPr>
          </a:p>
        </p:txBody>
      </p:sp>
      <mc:AlternateContent xmlns:mc="http://schemas.openxmlformats.org/markup-compatibility/2006" xmlns:a14="http://schemas.microsoft.com/office/drawing/2010/main">
        <mc:Choice Requires="a14">
          <p:sp>
            <p:nvSpPr>
              <p:cNvPr id="7" name="CuadroTexto 6"/>
              <p:cNvSpPr txBox="1"/>
              <p:nvPr/>
            </p:nvSpPr>
            <p:spPr>
              <a:xfrm>
                <a:off x="679268" y="2568047"/>
                <a:ext cx="9011809" cy="1200329"/>
              </a:xfrm>
              <a:prstGeom prst="rect">
                <a:avLst/>
              </a:prstGeom>
              <a:noFill/>
            </p:spPr>
            <p:txBody>
              <a:bodyPr wrap="square" rtlCol="0">
                <a:spAutoFit/>
              </a:bodyPr>
              <a:lstStyle/>
              <a:p>
                <a:r>
                  <a:rPr lang="es-ES" b="0" dirty="0" smtClean="0"/>
                  <a:t>4. </a:t>
                </a:r>
                <a14:m>
                  <m:oMath xmlns:m="http://schemas.openxmlformats.org/officeDocument/2006/math">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3</m:t>
                        </m:r>
                      </m:sup>
                    </m:sSup>
                    <m:r>
                      <a:rPr lang="es-ES" b="0" i="1" smtClean="0">
                        <a:solidFill>
                          <a:srgbClr val="FF0000"/>
                        </a:solidFill>
                        <a:latin typeface="Cambria Math" panose="02040503050406030204" pitchFamily="18" charset="0"/>
                      </a:rPr>
                      <m:t>−</m:t>
                    </m:r>
                    <m:r>
                      <a:rPr lang="es-ES" b="0" i="1" smtClean="0">
                        <a:latin typeface="Cambria Math" panose="02040503050406030204" pitchFamily="18" charset="0"/>
                      </a:rPr>
                      <m:t>1       </m:t>
                    </m:r>
                    <m:r>
                      <a:rPr lang="es-ES" b="0" i="1" smtClean="0">
                        <a:latin typeface="Cambria Math" panose="02040503050406030204" pitchFamily="18" charset="0"/>
                      </a:rPr>
                      <m:t>𝑒𝑠</m:t>
                    </m:r>
                    <m:r>
                      <a:rPr lang="es-ES" b="0" i="1" smtClean="0">
                        <a:latin typeface="Cambria Math" panose="02040503050406030204" pitchFamily="18" charset="0"/>
                      </a:rPr>
                      <m:t> </m:t>
                    </m:r>
                    <m:r>
                      <a:rPr lang="es-ES" b="0" i="1" smtClean="0">
                        <a:latin typeface="Cambria Math" panose="02040503050406030204" pitchFamily="18" charset="0"/>
                      </a:rPr>
                      <m:t>𝑢𝑛𝑎</m:t>
                    </m:r>
                    <m:r>
                      <a:rPr lang="es-ES" b="0" i="1" smtClean="0">
                        <a:latin typeface="Cambria Math" panose="02040503050406030204" pitchFamily="18" charset="0"/>
                      </a:rPr>
                      <m:t> </m:t>
                    </m:r>
                    <m:r>
                      <a:rPr lang="es-ES" b="0" i="1" smtClean="0">
                        <a:solidFill>
                          <a:srgbClr val="FF0000"/>
                        </a:solidFill>
                        <a:latin typeface="Cambria Math" panose="02040503050406030204" pitchFamily="18" charset="0"/>
                      </a:rPr>
                      <m:t>𝑑𝑖𝑓𝑒𝑟𝑒𝑛𝑐𝑖𝑎</m:t>
                    </m:r>
                    <m:r>
                      <a:rPr lang="es-ES" b="0" i="1" smtClean="0">
                        <a:solidFill>
                          <a:srgbClr val="FF0000"/>
                        </a:solidFill>
                        <a:latin typeface="Cambria Math" panose="02040503050406030204" pitchFamily="18" charset="0"/>
                      </a:rPr>
                      <m:t> </m:t>
                    </m:r>
                    <m:r>
                      <a:rPr lang="es-ES" b="0" i="1" smtClean="0">
                        <a:solidFill>
                          <a:srgbClr val="FF0000"/>
                        </a:solidFill>
                        <a:latin typeface="Cambria Math" panose="02040503050406030204" pitchFamily="18" charset="0"/>
                      </a:rPr>
                      <m:t>𝑑𝑒</m:t>
                    </m:r>
                    <m:r>
                      <a:rPr lang="es-ES" b="0" i="1" smtClean="0">
                        <a:solidFill>
                          <a:srgbClr val="FF0000"/>
                        </a:solidFill>
                        <a:latin typeface="Cambria Math" panose="02040503050406030204" pitchFamily="18" charset="0"/>
                      </a:rPr>
                      <m:t> </m:t>
                    </m:r>
                    <m:r>
                      <a:rPr lang="es-ES" b="0" i="1" smtClean="0">
                        <a:solidFill>
                          <a:srgbClr val="FF0000"/>
                        </a:solidFill>
                        <a:latin typeface="Cambria Math" panose="02040503050406030204" pitchFamily="18" charset="0"/>
                      </a:rPr>
                      <m:t>𝑐𝑢𝑏𝑜𝑠</m:t>
                    </m:r>
                  </m:oMath>
                </a14:m>
                <a:endParaRPr lang="es-ES" b="0" dirty="0" smtClean="0">
                  <a:solidFill>
                    <a:srgbClr val="FF0000"/>
                  </a:solidFill>
                </a:endParaRPr>
              </a:p>
              <a:p>
                <a:r>
                  <a:rPr lang="es-ES" b="0" i="1" dirty="0" smtClean="0">
                    <a:latin typeface="Cambria Math" panose="02040503050406030204" pitchFamily="18" charset="0"/>
                  </a:rPr>
                  <a:t>       Entonces :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CO" b="0" i="1" smtClean="0">
                            <a:latin typeface="Cambria Math" panose="02040503050406030204" pitchFamily="18" charset="0"/>
                          </a:rPr>
                          <m:t>3</m:t>
                        </m:r>
                      </m:sup>
                    </m:sSup>
                    <m:r>
                      <a:rPr lang="es-ES" i="1">
                        <a:solidFill>
                          <a:srgbClr val="FF0000"/>
                        </a:solidFill>
                        <a:latin typeface="Cambria Math" panose="02040503050406030204" pitchFamily="18" charset="0"/>
                      </a:rPr>
                      <m:t>−</m:t>
                    </m:r>
                    <m:r>
                      <a:rPr lang="es-ES" i="1">
                        <a:latin typeface="Cambria Math" panose="02040503050406030204" pitchFamily="18" charset="0"/>
                      </a:rPr>
                      <m:t>1</m:t>
                    </m:r>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−1)(</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+1)</m:t>
                    </m:r>
                  </m:oMath>
                </a14:m>
                <a:endParaRPr lang="es-ES" b="0" i="1" dirty="0" smtClean="0">
                  <a:latin typeface="Cambria Math" panose="02040503050406030204" pitchFamily="18" charset="0"/>
                </a:endParaRPr>
              </a:p>
              <a:p>
                <a:r>
                  <a:rPr lang="es-ES" i="1" dirty="0" smtClean="0">
                    <a:solidFill>
                      <a:srgbClr val="FF0000"/>
                    </a:solidFill>
                    <a:latin typeface="Cambria Math" panose="02040503050406030204" pitchFamily="18" charset="0"/>
                  </a:rPr>
                  <a:t>En este caso siguiendo la fórmula de diferencia de cubos  </a:t>
                </a:r>
                <a14:m>
                  <m:oMath xmlns:m="http://schemas.openxmlformats.org/officeDocument/2006/math">
                    <m:sSup>
                      <m:sSupPr>
                        <m:ctrlPr>
                          <a:rPr lang="es-ES"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𝑎</m:t>
                        </m:r>
                      </m:e>
                      <m:sup>
                        <m:r>
                          <a:rPr lang="es-CO" b="0" i="1" smtClean="0">
                            <a:solidFill>
                              <a:srgbClr val="FF0000"/>
                            </a:solidFill>
                            <a:latin typeface="Cambria Math" panose="02040503050406030204" pitchFamily="18" charset="0"/>
                          </a:rPr>
                          <m:t>3</m:t>
                        </m:r>
                      </m:sup>
                    </m:sSup>
                    <m:r>
                      <a:rPr lang="es-CO" b="0" i="1" smtClean="0">
                        <a:solidFill>
                          <a:srgbClr val="FF0000"/>
                        </a:solidFill>
                        <a:latin typeface="Cambria Math" panose="02040503050406030204" pitchFamily="18" charset="0"/>
                      </a:rPr>
                      <m:t>=</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𝑥</m:t>
                        </m:r>
                      </m:e>
                      <m:sup>
                        <m:r>
                          <a:rPr lang="es-CO" b="0" i="1" smtClean="0">
                            <a:solidFill>
                              <a:srgbClr val="FF0000"/>
                            </a:solidFill>
                            <a:latin typeface="Cambria Math" panose="02040503050406030204" pitchFamily="18" charset="0"/>
                          </a:rPr>
                          <m:t>3</m:t>
                        </m:r>
                      </m:sup>
                    </m:sSup>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𝑦</m:t>
                    </m:r>
                    <m:r>
                      <a:rPr lang="es-CO" b="0" i="1" smtClean="0">
                        <a:solidFill>
                          <a:srgbClr val="FF0000"/>
                        </a:solidFill>
                        <a:latin typeface="Cambria Math" panose="02040503050406030204" pitchFamily="18" charset="0"/>
                      </a:rPr>
                      <m:t>   </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𝑏</m:t>
                        </m:r>
                      </m:e>
                      <m:sup>
                        <m:r>
                          <a:rPr lang="es-CO" b="0" i="1" smtClean="0">
                            <a:solidFill>
                              <a:srgbClr val="FF0000"/>
                            </a:solidFill>
                            <a:latin typeface="Cambria Math" panose="02040503050406030204" pitchFamily="18" charset="0"/>
                          </a:rPr>
                          <m:t>3</m:t>
                        </m:r>
                      </m:sup>
                    </m:sSup>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𝑒𝑛𝑡𝑜𝑛𝑐𝑒𝑠</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𝑎</m:t>
                    </m:r>
                    <m:r>
                      <a:rPr lang="es-CO" b="0" i="1" smtClean="0">
                        <a:solidFill>
                          <a:srgbClr val="FF0000"/>
                        </a:solidFill>
                        <a:latin typeface="Cambria Math" panose="02040503050406030204" pitchFamily="18" charset="0"/>
                      </a:rPr>
                      <m:t>=</m:t>
                    </m:r>
                    <m:r>
                      <a:rPr lang="es-CO" b="0" i="1" smtClean="0">
                        <a:solidFill>
                          <a:srgbClr val="FF0000"/>
                        </a:solidFill>
                        <a:latin typeface="Cambria Math" panose="02040503050406030204" pitchFamily="18" charset="0"/>
                      </a:rPr>
                      <m:t>𝑥</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𝑦</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𝑏</m:t>
                    </m:r>
                    <m:r>
                      <a:rPr lang="es-CO" b="0" i="1" smtClean="0">
                        <a:solidFill>
                          <a:srgbClr val="FF0000"/>
                        </a:solidFill>
                        <a:latin typeface="Cambria Math" panose="02040503050406030204" pitchFamily="18" charset="0"/>
                      </a:rPr>
                      <m:t>=1, </m:t>
                    </m:r>
                    <m:r>
                      <a:rPr lang="es-CO" b="0" i="1" smtClean="0">
                        <a:solidFill>
                          <a:srgbClr val="FF0000"/>
                        </a:solidFill>
                        <a:latin typeface="Cambria Math" panose="02040503050406030204" pitchFamily="18" charset="0"/>
                      </a:rPr>
                      <m:t>𝑦</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𝑠𝑜𝑙𝑜</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𝑠𝑒</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𝑟𝑒𝑒𝑚𝑝𝑙𝑎𝑧𝑎</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𝑒𝑛</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𝑙𝑎</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𝑓</m:t>
                    </m:r>
                    <m:r>
                      <a:rPr lang="es-CO" b="0" i="1" smtClean="0">
                        <a:solidFill>
                          <a:srgbClr val="FF0000"/>
                        </a:solidFill>
                        <a:latin typeface="Cambria Math" panose="02040503050406030204" pitchFamily="18" charset="0"/>
                      </a:rPr>
                      <m:t>ó</m:t>
                    </m:r>
                    <m:r>
                      <a:rPr lang="es-CO" b="0" i="1" smtClean="0">
                        <a:solidFill>
                          <a:srgbClr val="FF0000"/>
                        </a:solidFill>
                        <a:latin typeface="Cambria Math" panose="02040503050406030204" pitchFamily="18" charset="0"/>
                      </a:rPr>
                      <m:t>𝑟𝑚𝑢𝑙𝑎</m:t>
                    </m:r>
                    <m:r>
                      <a:rPr lang="es-CO" b="0" i="1" smtClean="0">
                        <a:solidFill>
                          <a:srgbClr val="FF0000"/>
                        </a:solidFill>
                        <a:latin typeface="Cambria Math" panose="02040503050406030204" pitchFamily="18" charset="0"/>
                      </a:rPr>
                      <m:t>.</m:t>
                    </m:r>
                  </m:oMath>
                </a14:m>
                <a:endParaRPr lang="es-ES" b="0" i="1" dirty="0" smtClean="0">
                  <a:solidFill>
                    <a:srgbClr val="FF0000"/>
                  </a:solidFill>
                  <a:latin typeface="Cambria Math" panose="02040503050406030204" pitchFamily="18" charset="0"/>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679268" y="2568047"/>
                <a:ext cx="9011809" cy="1200329"/>
              </a:xfrm>
              <a:prstGeom prst="rect">
                <a:avLst/>
              </a:prstGeom>
              <a:blipFill rotWithShape="0">
                <a:blip r:embed="rId2"/>
                <a:stretch>
                  <a:fillRect l="-541" t="-2538" b="-4061"/>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3" name="CuadroTexto 12"/>
              <p:cNvSpPr txBox="1"/>
              <p:nvPr/>
            </p:nvSpPr>
            <p:spPr>
              <a:xfrm>
                <a:off x="679269" y="4149916"/>
                <a:ext cx="4768054" cy="923330"/>
              </a:xfrm>
              <a:prstGeom prst="rect">
                <a:avLst/>
              </a:prstGeom>
              <a:noFill/>
            </p:spPr>
            <p:txBody>
              <a:bodyPr wrap="square" rtlCol="0">
                <a:spAutoFit/>
              </a:bodyPr>
              <a:lstStyle/>
              <a:p>
                <a:pPr marL="342900" indent="-342900">
                  <a:buAutoNum type="arabicPeriod" startAt="5"/>
                </a:pPr>
                <a14:m>
                  <m:oMath xmlns:m="http://schemas.openxmlformats.org/officeDocument/2006/math">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CO" b="0" i="1" smtClean="0">
                            <a:latin typeface="Cambria Math" panose="02040503050406030204" pitchFamily="18" charset="0"/>
                          </a:rPr>
                          <m:t>6</m:t>
                        </m:r>
                      </m:sup>
                    </m:sSup>
                    <m:r>
                      <a:rPr lang="es-CO" b="0" i="1" smtClean="0">
                        <a:latin typeface="Cambria Math" panose="02040503050406030204" pitchFamily="18" charset="0"/>
                      </a:rPr>
                      <m:t>+27</m:t>
                    </m:r>
                    <m:r>
                      <a:rPr lang="es-ES" b="0" i="1" smtClean="0">
                        <a:latin typeface="Cambria Math" panose="02040503050406030204" pitchFamily="18" charset="0"/>
                      </a:rPr>
                      <m:t>       </m:t>
                    </m:r>
                    <m:r>
                      <a:rPr lang="es-ES" b="0" i="1" smtClean="0">
                        <a:latin typeface="Cambria Math" panose="02040503050406030204" pitchFamily="18" charset="0"/>
                      </a:rPr>
                      <m:t>𝑒𝑠</m:t>
                    </m:r>
                    <m:r>
                      <a:rPr lang="es-ES" b="0" i="1" smtClean="0">
                        <a:latin typeface="Cambria Math" panose="02040503050406030204" pitchFamily="18" charset="0"/>
                      </a:rPr>
                      <m:t> </m:t>
                    </m:r>
                    <m:r>
                      <a:rPr lang="es-ES" b="0" i="1" smtClean="0">
                        <a:latin typeface="Cambria Math" panose="02040503050406030204" pitchFamily="18" charset="0"/>
                      </a:rPr>
                      <m:t>𝑢𝑛𝑎</m:t>
                    </m:r>
                    <m:r>
                      <a:rPr lang="es-ES" b="0" i="1" smtClean="0">
                        <a:latin typeface="Cambria Math" panose="02040503050406030204" pitchFamily="18" charset="0"/>
                      </a:rPr>
                      <m:t> </m:t>
                    </m:r>
                    <m:r>
                      <a:rPr lang="es-CO" b="0" i="1" smtClean="0">
                        <a:solidFill>
                          <a:srgbClr val="FF0000"/>
                        </a:solidFill>
                        <a:latin typeface="Cambria Math" panose="02040503050406030204" pitchFamily="18" charset="0"/>
                      </a:rPr>
                      <m:t>𝑠𝑢𝑚𝑎</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𝑑𝑒</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𝑐𝑢𝑏𝑜𝑠</m:t>
                    </m:r>
                  </m:oMath>
                </a14:m>
                <a:r>
                  <a:rPr lang="es-ES" b="0" i="1" dirty="0" smtClean="0">
                    <a:latin typeface="Cambria Math" panose="02040503050406030204" pitchFamily="18" charset="0"/>
                  </a:rPr>
                  <a:t>       </a:t>
                </a:r>
              </a:p>
              <a:p>
                <a:r>
                  <a:rPr lang="es-ES" b="0" i="1" dirty="0" smtClean="0">
                    <a:latin typeface="Cambria Math" panose="02040503050406030204" pitchFamily="18" charset="0"/>
                  </a:rPr>
                  <a:t>Entonces :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CO" b="0" i="1" smtClean="0">
                            <a:latin typeface="Cambria Math" panose="02040503050406030204" pitchFamily="18" charset="0"/>
                          </a:rPr>
                          <m:t>6</m:t>
                        </m:r>
                      </m:sup>
                    </m:sSup>
                    <m:r>
                      <a:rPr lang="es-CO" b="0" i="1" smtClean="0">
                        <a:latin typeface="Cambria Math" panose="02040503050406030204" pitchFamily="18" charset="0"/>
                      </a:rPr>
                      <m:t>+27</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ES" b="0" i="1" smtClean="0">
                        <a:latin typeface="Cambria Math" panose="02040503050406030204" pitchFamily="18" charset="0"/>
                      </a:rPr>
                      <m:t>+</m:t>
                    </m:r>
                    <m:r>
                      <a:rPr lang="es-CO" b="0" i="1" smtClean="0">
                        <a:latin typeface="Cambria Math" panose="02040503050406030204" pitchFamily="18" charset="0"/>
                      </a:rPr>
                      <m:t>3</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ES" b="0" i="1" smtClean="0">
                        <a:latin typeface="Cambria Math" panose="02040503050406030204" pitchFamily="18" charset="0"/>
                      </a:rPr>
                      <m:t>−</m:t>
                    </m:r>
                    <m:r>
                      <a:rPr lang="es-CO" b="0" i="1" smtClean="0">
                        <a:latin typeface="Cambria Math" panose="02040503050406030204" pitchFamily="18" charset="0"/>
                      </a:rPr>
                      <m:t>3</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𝑥</m:t>
                        </m:r>
                      </m:e>
                      <m:sup>
                        <m:r>
                          <a:rPr lang="es-CO" b="0" i="1" smtClean="0">
                            <a:latin typeface="Cambria Math" panose="02040503050406030204" pitchFamily="18" charset="0"/>
                          </a:rPr>
                          <m:t>2</m:t>
                        </m:r>
                      </m:sup>
                    </m:sSup>
                    <m:r>
                      <a:rPr lang="es-CO" b="0" i="1" smtClean="0">
                        <a:latin typeface="Cambria Math" panose="02040503050406030204" pitchFamily="18" charset="0"/>
                      </a:rPr>
                      <m:t>+9</m:t>
                    </m:r>
                    <m:r>
                      <a:rPr lang="es-ES" b="0" i="1" smtClean="0">
                        <a:latin typeface="Cambria Math" panose="02040503050406030204" pitchFamily="18" charset="0"/>
                      </a:rPr>
                      <m:t>)</m:t>
                    </m:r>
                  </m:oMath>
                </a14:m>
                <a:endParaRPr lang="es-ES" b="0" i="1" dirty="0" smtClean="0">
                  <a:latin typeface="Cambria Math" panose="02040503050406030204" pitchFamily="18" charset="0"/>
                </a:endParaRPr>
              </a:p>
              <a:p>
                <a:endParaRPr lang="es-ES" b="0" i="1" dirty="0" smtClean="0">
                  <a:latin typeface="Cambria Math" panose="02040503050406030204" pitchFamily="18" charset="0"/>
                </a:endParaRPr>
              </a:p>
            </p:txBody>
          </p:sp>
        </mc:Choice>
        <mc:Fallback xmlns="">
          <p:sp>
            <p:nvSpPr>
              <p:cNvPr id="13" name="CuadroTexto 12"/>
              <p:cNvSpPr txBox="1">
                <a:spLocks noRot="1" noChangeAspect="1" noMove="1" noResize="1" noEditPoints="1" noAdjustHandles="1" noChangeArrowheads="1" noChangeShapeType="1" noTextEdit="1"/>
              </p:cNvSpPr>
              <p:nvPr/>
            </p:nvSpPr>
            <p:spPr>
              <a:xfrm>
                <a:off x="679269" y="4149916"/>
                <a:ext cx="4768054" cy="923330"/>
              </a:xfrm>
              <a:prstGeom prst="rect">
                <a:avLst/>
              </a:prstGeom>
              <a:blipFill rotWithShape="0">
                <a:blip r:embed="rId3"/>
                <a:stretch>
                  <a:fillRect l="-1022" t="-2649"/>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4" name="CuadroTexto 13"/>
              <p:cNvSpPr txBox="1"/>
              <p:nvPr/>
            </p:nvSpPr>
            <p:spPr>
              <a:xfrm>
                <a:off x="566974" y="5744333"/>
                <a:ext cx="8681299" cy="946991"/>
              </a:xfrm>
              <a:prstGeom prst="rect">
                <a:avLst/>
              </a:prstGeom>
              <a:noFill/>
            </p:spPr>
            <p:txBody>
              <a:bodyPr wrap="square" rtlCol="0">
                <a:spAutoFit/>
              </a:bodyPr>
              <a:lstStyle/>
              <a:p>
                <a:pPr marL="342900" indent="-342900">
                  <a:buAutoNum type="arabicPeriod" startAt="6"/>
                </a:pPr>
                <a14:m>
                  <m:oMath xmlns:m="http://schemas.openxmlformats.org/officeDocument/2006/math">
                    <m:sSup>
                      <m:sSupPr>
                        <m:ctrlPr>
                          <a:rPr lang="es-ES" b="0" i="1" smtClean="0">
                            <a:latin typeface="Cambria Math" panose="02040503050406030204" pitchFamily="18" charset="0"/>
                          </a:rPr>
                        </m:ctrlPr>
                      </m:sSupPr>
                      <m:e>
                        <m:r>
                          <a:rPr lang="es-CO" b="0" i="1" smtClean="0">
                            <a:latin typeface="Cambria Math" panose="02040503050406030204" pitchFamily="18" charset="0"/>
                          </a:rPr>
                          <m:t>8</m:t>
                        </m:r>
                        <m:r>
                          <a:rPr lang="es-CO" b="0" i="1" smtClean="0">
                            <a:latin typeface="Cambria Math" panose="02040503050406030204" pitchFamily="18" charset="0"/>
                          </a:rPr>
                          <m:t>𝑧</m:t>
                        </m:r>
                      </m:e>
                      <m:sup>
                        <m:r>
                          <a:rPr lang="es-CO" b="0" i="1" smtClean="0">
                            <a:latin typeface="Cambria Math" panose="02040503050406030204" pitchFamily="18" charset="0"/>
                          </a:rPr>
                          <m:t>6</m:t>
                        </m:r>
                      </m:sup>
                    </m:sSup>
                    <m:r>
                      <a:rPr lang="es-ES" b="0" i="1" smtClean="0">
                        <a:solidFill>
                          <a:srgbClr val="FF0000"/>
                        </a:solidFill>
                        <a:latin typeface="Cambria Math" panose="02040503050406030204" pitchFamily="18" charset="0"/>
                      </a:rPr>
                      <m:t>−</m:t>
                    </m:r>
                    <m:r>
                      <a:rPr lang="es-CO" b="0" i="1" smtClean="0">
                        <a:solidFill>
                          <a:srgbClr val="FF0000"/>
                        </a:solidFill>
                        <a:latin typeface="Cambria Math" panose="02040503050406030204" pitchFamily="18" charset="0"/>
                      </a:rPr>
                      <m:t>64</m:t>
                    </m:r>
                    <m:sSup>
                      <m:sSupPr>
                        <m:ctrlPr>
                          <a:rPr lang="es-ES" b="0" i="1" smtClean="0">
                            <a:solidFill>
                              <a:schemeClr val="tx1"/>
                            </a:solidFill>
                            <a:latin typeface="Cambria Math" panose="02040503050406030204" pitchFamily="18" charset="0"/>
                          </a:rPr>
                        </m:ctrlPr>
                      </m:sSupPr>
                      <m:e>
                        <m:r>
                          <a:rPr lang="es-CO" b="0" i="1" smtClean="0">
                            <a:solidFill>
                              <a:schemeClr val="tx1"/>
                            </a:solidFill>
                            <a:latin typeface="Cambria Math" panose="02040503050406030204" pitchFamily="18" charset="0"/>
                          </a:rPr>
                          <m:t>𝑦</m:t>
                        </m:r>
                      </m:e>
                      <m:sup>
                        <m:r>
                          <a:rPr lang="es-CO" b="0" i="1" smtClean="0">
                            <a:solidFill>
                              <a:schemeClr val="tx1"/>
                            </a:solidFill>
                            <a:latin typeface="Cambria Math" panose="02040503050406030204" pitchFamily="18" charset="0"/>
                          </a:rPr>
                          <m:t>3</m:t>
                        </m:r>
                      </m:sup>
                    </m:sSup>
                    <m:r>
                      <a:rPr lang="es-ES" b="0" i="1" smtClean="0">
                        <a:latin typeface="Cambria Math" panose="02040503050406030204" pitchFamily="18" charset="0"/>
                      </a:rPr>
                      <m:t>    </m:t>
                    </m:r>
                    <m:r>
                      <a:rPr lang="es-ES" b="0" i="1" smtClean="0">
                        <a:latin typeface="Cambria Math" panose="02040503050406030204" pitchFamily="18" charset="0"/>
                      </a:rPr>
                      <m:t>𝑒𝑠</m:t>
                    </m:r>
                    <m:r>
                      <a:rPr lang="es-ES" b="0" i="1" smtClean="0">
                        <a:latin typeface="Cambria Math" panose="02040503050406030204" pitchFamily="18" charset="0"/>
                      </a:rPr>
                      <m:t> </m:t>
                    </m:r>
                    <m:r>
                      <a:rPr lang="es-ES" b="0" i="1" smtClean="0">
                        <a:latin typeface="Cambria Math" panose="02040503050406030204" pitchFamily="18" charset="0"/>
                      </a:rPr>
                      <m:t>𝑢𝑛𝑎</m:t>
                    </m:r>
                    <m:r>
                      <a:rPr lang="es-ES" b="0" i="1" smtClean="0">
                        <a:latin typeface="Cambria Math" panose="02040503050406030204" pitchFamily="18" charset="0"/>
                      </a:rPr>
                      <m:t> </m:t>
                    </m:r>
                    <m:r>
                      <a:rPr lang="es-ES" b="0" i="1" smtClean="0">
                        <a:solidFill>
                          <a:srgbClr val="FF0000"/>
                        </a:solidFill>
                        <a:latin typeface="Cambria Math" panose="02040503050406030204" pitchFamily="18" charset="0"/>
                      </a:rPr>
                      <m:t>𝑑𝑖𝑓𝑒𝑟𝑒𝑛𝑐𝑖𝑎</m:t>
                    </m:r>
                    <m:r>
                      <a:rPr lang="es-ES" b="0" i="1" smtClean="0">
                        <a:latin typeface="Cambria Math" panose="02040503050406030204" pitchFamily="18" charset="0"/>
                      </a:rPr>
                      <m:t> </m:t>
                    </m:r>
                    <m:r>
                      <a:rPr lang="es-ES" b="0" i="1" smtClean="0">
                        <a:solidFill>
                          <a:srgbClr val="FF0000"/>
                        </a:solidFill>
                        <a:latin typeface="Cambria Math" panose="02040503050406030204" pitchFamily="18" charset="0"/>
                      </a:rPr>
                      <m:t>𝑑𝑒</m:t>
                    </m:r>
                    <m:r>
                      <a:rPr lang="es-ES"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𝑐𝑢𝑏𝑜𝑠</m:t>
                    </m:r>
                  </m:oMath>
                </a14:m>
                <a:r>
                  <a:rPr lang="es-CO" b="0" i="1" dirty="0" smtClean="0">
                    <a:solidFill>
                      <a:srgbClr val="FF0000"/>
                    </a:solidFill>
                    <a:latin typeface="Cambria Math" panose="02040503050406030204" pitchFamily="18" charset="0"/>
                  </a:rPr>
                  <a:t>,      </a:t>
                </a:r>
                <a14:m>
                  <m:oMath xmlns:m="http://schemas.openxmlformats.org/officeDocument/2006/math">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𝑎</m:t>
                        </m:r>
                      </m:e>
                      <m:sup>
                        <m:r>
                          <a:rPr lang="es-CO" b="0" i="1" smtClean="0">
                            <a:solidFill>
                              <a:srgbClr val="FF0000"/>
                            </a:solidFill>
                            <a:latin typeface="Cambria Math" panose="02040503050406030204" pitchFamily="18" charset="0"/>
                          </a:rPr>
                          <m:t>3</m:t>
                        </m:r>
                      </m:sup>
                    </m:sSup>
                    <m:r>
                      <a:rPr lang="es-CO" b="0" i="1" smtClean="0">
                        <a:solidFill>
                          <a:srgbClr val="FF0000"/>
                        </a:solidFill>
                        <a:latin typeface="Cambria Math" panose="02040503050406030204" pitchFamily="18" charset="0"/>
                      </a:rPr>
                      <m:t>=8</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𝑧</m:t>
                        </m:r>
                      </m:e>
                      <m:sup>
                        <m:r>
                          <a:rPr lang="es-CO" b="0" i="1" smtClean="0">
                            <a:solidFill>
                              <a:srgbClr val="FF0000"/>
                            </a:solidFill>
                            <a:latin typeface="Cambria Math" panose="02040503050406030204" pitchFamily="18" charset="0"/>
                          </a:rPr>
                          <m:t>6</m:t>
                        </m:r>
                      </m:sup>
                    </m:sSup>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𝑦</m:t>
                    </m:r>
                    <m:r>
                      <a:rPr lang="es-CO" b="0" i="1" smtClean="0">
                        <a:solidFill>
                          <a:srgbClr val="FF0000"/>
                        </a:solidFill>
                        <a:latin typeface="Cambria Math" panose="02040503050406030204" pitchFamily="18" charset="0"/>
                      </a:rPr>
                      <m:t>       </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𝑏</m:t>
                        </m:r>
                      </m:e>
                      <m:sup>
                        <m:r>
                          <a:rPr lang="es-CO" b="0" i="1" smtClean="0">
                            <a:solidFill>
                              <a:srgbClr val="FF0000"/>
                            </a:solidFill>
                            <a:latin typeface="Cambria Math" panose="02040503050406030204" pitchFamily="18" charset="0"/>
                          </a:rPr>
                          <m:t>3</m:t>
                        </m:r>
                      </m:sup>
                    </m:sSup>
                    <m:r>
                      <a:rPr lang="es-CO" b="0" i="1" smtClean="0">
                        <a:solidFill>
                          <a:srgbClr val="FF0000"/>
                        </a:solidFill>
                        <a:latin typeface="Cambria Math" panose="02040503050406030204" pitchFamily="18" charset="0"/>
                      </a:rPr>
                      <m:t>=64</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𝑦</m:t>
                        </m:r>
                      </m:e>
                      <m:sup>
                        <m:r>
                          <a:rPr lang="es-CO" b="0" i="1" smtClean="0">
                            <a:solidFill>
                              <a:srgbClr val="FF0000"/>
                            </a:solidFill>
                            <a:latin typeface="Cambria Math" panose="02040503050406030204" pitchFamily="18" charset="0"/>
                          </a:rPr>
                          <m:t>3</m:t>
                        </m:r>
                      </m:sup>
                    </m:sSup>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𝑎</m:t>
                    </m:r>
                    <m:r>
                      <a:rPr lang="es-CO" b="0" i="1" smtClean="0">
                        <a:solidFill>
                          <a:srgbClr val="FF0000"/>
                        </a:solidFill>
                        <a:latin typeface="Cambria Math" panose="02040503050406030204" pitchFamily="18" charset="0"/>
                      </a:rPr>
                      <m:t>=2</m:t>
                    </m:r>
                    <m:sSup>
                      <m:sSupPr>
                        <m:ctrlPr>
                          <a:rPr lang="es-CO" i="1" dirty="0" smtClean="0">
                            <a:solidFill>
                              <a:srgbClr val="FF0000"/>
                            </a:solidFill>
                            <a:latin typeface="Cambria Math" panose="02040503050406030204" pitchFamily="18" charset="0"/>
                          </a:rPr>
                        </m:ctrlPr>
                      </m:sSupPr>
                      <m:e>
                        <m:r>
                          <a:rPr lang="es-CO" b="0" i="1" dirty="0" smtClean="0">
                            <a:solidFill>
                              <a:srgbClr val="FF0000"/>
                            </a:solidFill>
                            <a:latin typeface="Cambria Math" panose="02040503050406030204" pitchFamily="18" charset="0"/>
                          </a:rPr>
                          <m:t>𝑧</m:t>
                        </m:r>
                      </m:e>
                      <m:sup>
                        <m:r>
                          <a:rPr lang="es-CO" b="0" i="1" dirty="0" smtClean="0">
                            <a:solidFill>
                              <a:srgbClr val="FF0000"/>
                            </a:solidFill>
                            <a:latin typeface="Cambria Math" panose="02040503050406030204" pitchFamily="18" charset="0"/>
                          </a:rPr>
                          <m:t>2</m:t>
                        </m:r>
                      </m:sup>
                    </m:sSup>
                    <m:r>
                      <a:rPr lang="es-CO" b="0" i="1" dirty="0" smtClean="0">
                        <a:solidFill>
                          <a:srgbClr val="FF0000"/>
                        </a:solidFill>
                        <a:latin typeface="Cambria Math" panose="02040503050406030204" pitchFamily="18" charset="0"/>
                      </a:rPr>
                      <m:t>      </m:t>
                    </m:r>
                    <m:r>
                      <a:rPr lang="es-CO" b="0" i="1" dirty="0" smtClean="0">
                        <a:solidFill>
                          <a:srgbClr val="FF0000"/>
                        </a:solidFill>
                        <a:latin typeface="Cambria Math" panose="02040503050406030204" pitchFamily="18" charset="0"/>
                      </a:rPr>
                      <m:t>𝑦</m:t>
                    </m:r>
                    <m:r>
                      <a:rPr lang="es-CO" b="0" i="1" dirty="0" smtClean="0">
                        <a:solidFill>
                          <a:srgbClr val="FF0000"/>
                        </a:solidFill>
                        <a:latin typeface="Cambria Math" panose="02040503050406030204" pitchFamily="18" charset="0"/>
                      </a:rPr>
                      <m:t>       </m:t>
                    </m:r>
                    <m:r>
                      <a:rPr lang="es-CO" b="0" i="1" dirty="0" smtClean="0">
                        <a:solidFill>
                          <a:srgbClr val="FF0000"/>
                        </a:solidFill>
                        <a:latin typeface="Cambria Math" panose="02040503050406030204" pitchFamily="18" charset="0"/>
                      </a:rPr>
                      <m:t>𝑏</m:t>
                    </m:r>
                    <m:r>
                      <a:rPr lang="es-CO" b="0" i="1" dirty="0" smtClean="0">
                        <a:solidFill>
                          <a:srgbClr val="FF0000"/>
                        </a:solidFill>
                        <a:latin typeface="Cambria Math" panose="02040503050406030204" pitchFamily="18" charset="0"/>
                      </a:rPr>
                      <m:t>=4</m:t>
                    </m:r>
                    <m:r>
                      <a:rPr lang="es-CO" b="0" i="1" dirty="0" smtClean="0">
                        <a:solidFill>
                          <a:srgbClr val="FF0000"/>
                        </a:solidFill>
                        <a:latin typeface="Cambria Math" panose="02040503050406030204" pitchFamily="18" charset="0"/>
                      </a:rPr>
                      <m:t>𝑦</m:t>
                    </m:r>
                    <m:r>
                      <a:rPr lang="es-CO" b="0" i="1" dirty="0" smtClean="0">
                        <a:solidFill>
                          <a:srgbClr val="FF0000"/>
                        </a:solidFill>
                        <a:latin typeface="Cambria Math" panose="02040503050406030204" pitchFamily="18" charset="0"/>
                      </a:rPr>
                      <m:t>,  </m:t>
                    </m:r>
                  </m:oMath>
                </a14:m>
                <a:endParaRPr lang="es-CO" b="0" i="1" dirty="0" smtClean="0">
                  <a:solidFill>
                    <a:srgbClr val="FF0000"/>
                  </a:solidFill>
                  <a:latin typeface="Cambria Math" panose="02040503050406030204" pitchFamily="18" charset="0"/>
                </a:endParaRPr>
              </a:p>
              <a:p>
                <a:r>
                  <a:rPr lang="es-ES" b="0" i="1" dirty="0" smtClean="0">
                    <a:latin typeface="Cambria Math" panose="02040503050406030204" pitchFamily="18" charset="0"/>
                  </a:rPr>
                  <a:t>       Entonces reemplazando:   </a:t>
                </a:r>
                <a14:m>
                  <m:oMath xmlns:m="http://schemas.openxmlformats.org/officeDocument/2006/math">
                    <m:sSup>
                      <m:sSupPr>
                        <m:ctrlPr>
                          <a:rPr lang="es-ES" i="1">
                            <a:latin typeface="Cambria Math" panose="02040503050406030204" pitchFamily="18" charset="0"/>
                          </a:rPr>
                        </m:ctrlPr>
                      </m:sSupPr>
                      <m:e>
                        <m:r>
                          <a:rPr lang="es-CO" i="1">
                            <a:latin typeface="Cambria Math" panose="02040503050406030204" pitchFamily="18" charset="0"/>
                          </a:rPr>
                          <m:t>8</m:t>
                        </m:r>
                        <m:r>
                          <a:rPr lang="es-CO" i="1">
                            <a:latin typeface="Cambria Math" panose="02040503050406030204" pitchFamily="18" charset="0"/>
                          </a:rPr>
                          <m:t>𝑧</m:t>
                        </m:r>
                      </m:e>
                      <m:sup>
                        <m:r>
                          <a:rPr lang="es-CO" i="1">
                            <a:latin typeface="Cambria Math" panose="02040503050406030204" pitchFamily="18" charset="0"/>
                          </a:rPr>
                          <m:t>6</m:t>
                        </m:r>
                      </m:sup>
                    </m:sSup>
                    <m:r>
                      <a:rPr lang="es-ES" i="1">
                        <a:solidFill>
                          <a:srgbClr val="FF0000"/>
                        </a:solidFill>
                        <a:latin typeface="Cambria Math" panose="02040503050406030204" pitchFamily="18" charset="0"/>
                      </a:rPr>
                      <m:t>−</m:t>
                    </m:r>
                    <m:r>
                      <a:rPr lang="es-CO" i="1">
                        <a:solidFill>
                          <a:srgbClr val="FF0000"/>
                        </a:solidFill>
                        <a:latin typeface="Cambria Math" panose="02040503050406030204" pitchFamily="18" charset="0"/>
                      </a:rPr>
                      <m:t>64</m:t>
                    </m:r>
                    <m:sSup>
                      <m:sSupPr>
                        <m:ctrlPr>
                          <a:rPr lang="es-ES" i="1">
                            <a:latin typeface="Cambria Math" panose="02040503050406030204" pitchFamily="18" charset="0"/>
                          </a:rPr>
                        </m:ctrlPr>
                      </m:sSupPr>
                      <m:e>
                        <m:r>
                          <a:rPr lang="es-CO" b="0" i="1" smtClean="0">
                            <a:latin typeface="Cambria Math" panose="02040503050406030204" pitchFamily="18" charset="0"/>
                          </a:rPr>
                          <m:t>𝑦</m:t>
                        </m:r>
                      </m:e>
                      <m:sup>
                        <m:r>
                          <a:rPr lang="es-CO" i="1">
                            <a:latin typeface="Cambria Math" panose="02040503050406030204" pitchFamily="18" charset="0"/>
                          </a:rPr>
                          <m:t>3</m:t>
                        </m:r>
                      </m:sup>
                    </m:sSup>
                    <m:r>
                      <a:rPr lang="es-ES" b="0" i="1" smtClean="0">
                        <a:latin typeface="Cambria Math" panose="02040503050406030204" pitchFamily="18" charset="0"/>
                      </a:rPr>
                      <m:t>=(</m:t>
                    </m:r>
                    <m:r>
                      <a:rPr lang="es-CO" b="0" i="1" smtClean="0">
                        <a:latin typeface="Cambria Math" panose="02040503050406030204" pitchFamily="18" charset="0"/>
                      </a:rPr>
                      <m:t>2</m:t>
                    </m:r>
                    <m:sSup>
                      <m:sSupPr>
                        <m:ctrlPr>
                          <a:rPr lang="es-ES" b="0" i="1" smtClean="0">
                            <a:latin typeface="Cambria Math" panose="02040503050406030204" pitchFamily="18" charset="0"/>
                          </a:rPr>
                        </m:ctrlPr>
                      </m:sSupPr>
                      <m:e>
                        <m:r>
                          <a:rPr lang="es-CO" b="0" i="1" smtClean="0">
                            <a:latin typeface="Cambria Math" panose="02040503050406030204" pitchFamily="18" charset="0"/>
                          </a:rPr>
                          <m:t>𝑧</m:t>
                        </m:r>
                      </m:e>
                      <m:sup>
                        <m:r>
                          <a:rPr lang="es-ES" b="0" i="1" smtClean="0">
                            <a:latin typeface="Cambria Math" panose="02040503050406030204" pitchFamily="18" charset="0"/>
                          </a:rPr>
                          <m:t>2</m:t>
                        </m:r>
                      </m:sup>
                    </m:sSup>
                    <m:r>
                      <a:rPr lang="es-ES" b="0" i="1" smtClean="0">
                        <a:latin typeface="Cambria Math" panose="02040503050406030204" pitchFamily="18" charset="0"/>
                      </a:rPr>
                      <m:t>−</m:t>
                    </m:r>
                    <m:r>
                      <a:rPr lang="es-CO" b="0" i="1" smtClean="0">
                        <a:latin typeface="Cambria Math" panose="02040503050406030204" pitchFamily="18" charset="0"/>
                      </a:rPr>
                      <m:t>4</m:t>
                    </m:r>
                    <m:r>
                      <a:rPr lang="es-CO" b="0" i="1" smtClean="0">
                        <a:latin typeface="Cambria Math" panose="02040503050406030204" pitchFamily="18" charset="0"/>
                      </a:rPr>
                      <m:t>𝑦</m:t>
                    </m:r>
                    <m:r>
                      <a:rPr lang="es-ES" b="0" i="1" smtClean="0">
                        <a:latin typeface="Cambria Math" panose="02040503050406030204" pitchFamily="18" charset="0"/>
                      </a:rPr>
                      <m:t>)(</m:t>
                    </m:r>
                    <m:r>
                      <a:rPr lang="es-CO" b="0" i="1" smtClean="0">
                        <a:latin typeface="Cambria Math" panose="02040503050406030204" pitchFamily="18" charset="0"/>
                      </a:rPr>
                      <m:t>4</m:t>
                    </m:r>
                    <m:sSup>
                      <m:sSupPr>
                        <m:ctrlPr>
                          <a:rPr lang="es-ES" i="1">
                            <a:latin typeface="Cambria Math" panose="02040503050406030204" pitchFamily="18" charset="0"/>
                          </a:rPr>
                        </m:ctrlPr>
                      </m:sSupPr>
                      <m:e>
                        <m:r>
                          <a:rPr lang="es-CO" b="0" i="1" smtClean="0">
                            <a:latin typeface="Cambria Math" panose="02040503050406030204" pitchFamily="18" charset="0"/>
                          </a:rPr>
                          <m:t>𝑧</m:t>
                        </m:r>
                      </m:e>
                      <m:sup>
                        <m:r>
                          <a:rPr lang="es-CO" b="0" i="1" smtClean="0">
                            <a:latin typeface="Cambria Math" panose="02040503050406030204" pitchFamily="18" charset="0"/>
                          </a:rPr>
                          <m:t>4</m:t>
                        </m:r>
                      </m:sup>
                    </m:sSup>
                    <m:r>
                      <a:rPr lang="es-ES" b="0" i="1" smtClean="0">
                        <a:latin typeface="Cambria Math" panose="02040503050406030204" pitchFamily="18" charset="0"/>
                      </a:rPr>
                      <m:t>+</m:t>
                    </m:r>
                    <m:r>
                      <a:rPr lang="es-CO" b="0" i="1" smtClean="0">
                        <a:latin typeface="Cambria Math" panose="02040503050406030204" pitchFamily="18" charset="0"/>
                      </a:rPr>
                      <m:t>8</m:t>
                    </m:r>
                    <m:r>
                      <a:rPr lang="es-CO" b="0" i="1" smtClean="0">
                        <a:latin typeface="Cambria Math" panose="02040503050406030204" pitchFamily="18" charset="0"/>
                      </a:rPr>
                      <m:t>𝑦</m:t>
                    </m:r>
                    <m:sSup>
                      <m:sSupPr>
                        <m:ctrlPr>
                          <a:rPr lang="es-ES" i="1">
                            <a:latin typeface="Cambria Math" panose="02040503050406030204" pitchFamily="18" charset="0"/>
                          </a:rPr>
                        </m:ctrlPr>
                      </m:sSupPr>
                      <m:e>
                        <m:r>
                          <a:rPr lang="es-CO" i="1">
                            <a:latin typeface="Cambria Math" panose="02040503050406030204" pitchFamily="18" charset="0"/>
                          </a:rPr>
                          <m:t>𝑧</m:t>
                        </m:r>
                      </m:e>
                      <m:sup>
                        <m:r>
                          <a:rPr lang="es-ES" i="1">
                            <a:latin typeface="Cambria Math" panose="02040503050406030204" pitchFamily="18" charset="0"/>
                          </a:rPr>
                          <m:t>2</m:t>
                        </m:r>
                      </m:sup>
                    </m:sSup>
                    <m:r>
                      <a:rPr lang="es-CO" b="0" i="1" smtClean="0">
                        <a:latin typeface="Cambria Math" panose="02040503050406030204" pitchFamily="18" charset="0"/>
                      </a:rPr>
                      <m:t>+16</m:t>
                    </m:r>
                    <m:sSup>
                      <m:sSupPr>
                        <m:ctrlPr>
                          <a:rPr lang="es-CO" b="0" i="1" smtClean="0">
                            <a:latin typeface="Cambria Math" panose="02040503050406030204" pitchFamily="18" charset="0"/>
                          </a:rPr>
                        </m:ctrlPr>
                      </m:sSupPr>
                      <m:e>
                        <m:r>
                          <a:rPr lang="es-CO" b="0" i="1" smtClean="0">
                            <a:latin typeface="Cambria Math" panose="02040503050406030204" pitchFamily="18" charset="0"/>
                          </a:rPr>
                          <m:t>𝑦</m:t>
                        </m:r>
                      </m:e>
                      <m:sup>
                        <m:r>
                          <a:rPr lang="es-CO" b="0" i="1" smtClean="0">
                            <a:latin typeface="Cambria Math" panose="02040503050406030204" pitchFamily="18" charset="0"/>
                          </a:rPr>
                          <m:t>2</m:t>
                        </m:r>
                      </m:sup>
                    </m:sSup>
                    <m:r>
                      <a:rPr lang="es-ES" b="0" i="1" smtClean="0">
                        <a:latin typeface="Cambria Math" panose="02040503050406030204" pitchFamily="18" charset="0"/>
                      </a:rPr>
                      <m:t>)</m:t>
                    </m:r>
                  </m:oMath>
                </a14:m>
                <a:endParaRPr lang="es-ES" b="0" i="1" dirty="0" smtClean="0">
                  <a:latin typeface="Cambria Math" panose="02040503050406030204" pitchFamily="18" charset="0"/>
                </a:endParaRPr>
              </a:p>
            </p:txBody>
          </p:sp>
        </mc:Choice>
        <mc:Fallback xmlns="">
          <p:sp>
            <p:nvSpPr>
              <p:cNvPr id="14" name="CuadroTexto 13"/>
              <p:cNvSpPr txBox="1">
                <a:spLocks noRot="1" noChangeAspect="1" noMove="1" noResize="1" noEditPoints="1" noAdjustHandles="1" noChangeArrowheads="1" noChangeShapeType="1" noTextEdit="1"/>
              </p:cNvSpPr>
              <p:nvPr/>
            </p:nvSpPr>
            <p:spPr>
              <a:xfrm>
                <a:off x="566974" y="5744333"/>
                <a:ext cx="8681299" cy="946991"/>
              </a:xfrm>
              <a:prstGeom prst="rect">
                <a:avLst/>
              </a:prstGeom>
              <a:blipFill rotWithShape="0">
                <a:blip r:embed="rId4"/>
                <a:stretch>
                  <a:fillRect l="-492" t="-3846" b="-5769"/>
                </a:stretch>
              </a:blipFill>
            </p:spPr>
            <p:txBody>
              <a:bodyPr/>
              <a:lstStyle/>
              <a:p>
                <a:r>
                  <a:rPr lang="es-CO">
                    <a:noFill/>
                  </a:rPr>
                  <a:t> </a:t>
                </a:r>
              </a:p>
            </p:txBody>
          </p:sp>
        </mc:Fallback>
      </mc:AlternateContent>
      <p:cxnSp>
        <p:nvCxnSpPr>
          <p:cNvPr id="4" name="Conector recto de flecha 3"/>
          <p:cNvCxnSpPr/>
          <p:nvPr/>
        </p:nvCxnSpPr>
        <p:spPr>
          <a:xfrm>
            <a:off x="1992701" y="4728428"/>
            <a:ext cx="0" cy="320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2533291" y="4752689"/>
            <a:ext cx="0" cy="320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CuadroTexto 5"/>
              <p:cNvSpPr txBox="1"/>
              <p:nvPr/>
            </p:nvSpPr>
            <p:spPr>
              <a:xfrm>
                <a:off x="1448511" y="5084870"/>
                <a:ext cx="12260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i="1" smtClean="0">
                              <a:latin typeface="Cambria Math" panose="02040503050406030204" pitchFamily="18" charset="0"/>
                            </a:rPr>
                          </m:ctrlPr>
                        </m:sSupPr>
                        <m:e>
                          <m:r>
                            <a:rPr lang="es-CO" b="0" i="1" smtClean="0">
                              <a:latin typeface="Cambria Math" panose="02040503050406030204" pitchFamily="18" charset="0"/>
                            </a:rPr>
                            <m:t>       </m:t>
                          </m:r>
                          <m:r>
                            <a:rPr lang="es-CO" i="1">
                              <a:latin typeface="Cambria Math" panose="02040503050406030204" pitchFamily="18" charset="0"/>
                            </a:rPr>
                            <m:t>𝑥</m:t>
                          </m:r>
                        </m:e>
                        <m:sup>
                          <m:r>
                            <a:rPr lang="es-CO" i="1">
                              <a:latin typeface="Cambria Math" panose="02040503050406030204" pitchFamily="18" charset="0"/>
                            </a:rPr>
                            <m:t>2</m:t>
                          </m:r>
                          <m:r>
                            <a:rPr lang="es-CO" b="0" i="1" smtClean="0">
                              <a:latin typeface="Cambria Math" panose="02040503050406030204" pitchFamily="18" charset="0"/>
                            </a:rPr>
                            <m:t>            </m:t>
                          </m:r>
                        </m:sup>
                      </m:sSup>
                      <m:r>
                        <a:rPr lang="es-CO" i="1" smtClean="0">
                          <a:latin typeface="Cambria Math" panose="02040503050406030204" pitchFamily="18" charset="0"/>
                        </a:rPr>
                        <m:t>3</m:t>
                      </m:r>
                    </m:oMath>
                  </m:oMathPara>
                </a14:m>
                <a:endParaRPr lang="es-CO" dirty="0"/>
              </a:p>
            </p:txBody>
          </p:sp>
        </mc:Choice>
        <mc:Fallback xmlns="">
          <p:sp>
            <p:nvSpPr>
              <p:cNvPr id="6" name="CuadroTexto 5"/>
              <p:cNvSpPr txBox="1">
                <a:spLocks noRot="1" noChangeAspect="1" noMove="1" noResize="1" noEditPoints="1" noAdjustHandles="1" noChangeArrowheads="1" noChangeShapeType="1" noTextEdit="1"/>
              </p:cNvSpPr>
              <p:nvPr/>
            </p:nvSpPr>
            <p:spPr>
              <a:xfrm>
                <a:off x="1448511" y="5084870"/>
                <a:ext cx="1226040" cy="276999"/>
              </a:xfrm>
              <a:prstGeom prst="rect">
                <a:avLst/>
              </a:prstGeom>
              <a:blipFill rotWithShape="0">
                <a:blip r:embed="rId5"/>
                <a:stretch>
                  <a:fillRect t="-4348" r="-4478" b="-6522"/>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graphicFrame>
            <p:nvGraphicFramePr>
              <p:cNvPr id="3" name="Tabla 2"/>
              <p:cNvGraphicFramePr>
                <a:graphicFrameLocks noGrp="1"/>
              </p:cNvGraphicFramePr>
              <p:nvPr>
                <p:extLst>
                  <p:ext uri="{D42A27DB-BD31-4B8C-83A1-F6EECF244321}">
                    <p14:modId xmlns:p14="http://schemas.microsoft.com/office/powerpoint/2010/main" val="3562279864"/>
                  </p:ext>
                </p:extLst>
              </p:nvPr>
            </p:nvGraphicFramePr>
            <p:xfrm>
              <a:off x="737959" y="2207992"/>
              <a:ext cx="4785422" cy="370840"/>
            </p:xfrm>
            <a:graphic>
              <a:graphicData uri="http://schemas.openxmlformats.org/drawingml/2006/table">
                <a:tbl>
                  <a:tblPr firstRow="1" bandRow="1">
                    <a:tableStyleId>{5C22544A-7EE6-4342-B048-85BDC9FD1C3A}</a:tableStyleId>
                  </a:tblPr>
                  <a:tblGrid>
                    <a:gridCol w="1964171"/>
                    <a:gridCol w="2821251"/>
                  </a:tblGrid>
                  <a:tr h="370840">
                    <a:tc>
                      <a:txBody>
                        <a:bodyPr/>
                        <a:lstStyle/>
                        <a:p>
                          <a:r>
                            <a:rPr lang="es-CO" sz="1400" dirty="0" smtClean="0"/>
                            <a:t>Diferencia</a:t>
                          </a:r>
                          <a:r>
                            <a:rPr lang="es-CO" sz="1400" baseline="0" dirty="0" smtClean="0"/>
                            <a:t> de cubos</a:t>
                          </a:r>
                          <a:endParaRPr lang="es-CO" sz="1400"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𝑎</m:t>
                                    </m:r>
                                  </m:e>
                                  <m:sup>
                                    <m:r>
                                      <a:rPr lang="es-CO" sz="1400" b="0" i="1" kern="1200" dirty="0" smtClean="0">
                                        <a:solidFill>
                                          <a:schemeClr val="dk1"/>
                                        </a:solidFill>
                                        <a:effectLst/>
                                        <a:latin typeface="Cambria Math" panose="02040503050406030204" pitchFamily="18" charset="0"/>
                                        <a:ea typeface="+mn-ea"/>
                                        <a:cs typeface="+mn-cs"/>
                                      </a:rPr>
                                      <m:t>3</m:t>
                                    </m:r>
                                  </m:sup>
                                </m:sSup>
                                <m:r>
                                  <a:rPr lang="es-CO" sz="1400" b="0" i="1" kern="1200" dirty="0" smtClean="0">
                                    <a:solidFill>
                                      <a:schemeClr val="dk1"/>
                                    </a:solidFill>
                                    <a:effectLst/>
                                    <a:latin typeface="Cambria Math" panose="02040503050406030204" pitchFamily="18" charset="0"/>
                                    <a:ea typeface="+mn-ea"/>
                                    <a:cs typeface="+mn-cs"/>
                                  </a:rPr>
                                  <m:t> − </m:t>
                                </m:r>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𝑏</m:t>
                                    </m:r>
                                  </m:e>
                                  <m:sup>
                                    <m:r>
                                      <a:rPr lang="es-CO" sz="1400" b="0" i="1" kern="1200" dirty="0" smtClean="0">
                                        <a:solidFill>
                                          <a:schemeClr val="dk1"/>
                                        </a:solidFill>
                                        <a:effectLst/>
                                        <a:latin typeface="Cambria Math" panose="02040503050406030204" pitchFamily="18" charset="0"/>
                                        <a:ea typeface="+mn-ea"/>
                                        <a:cs typeface="+mn-cs"/>
                                      </a:rPr>
                                      <m:t>3</m:t>
                                    </m:r>
                                  </m:sup>
                                </m:sSup>
                                <m:r>
                                  <a:rPr lang="es-ES"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𝑎</m:t>
                                </m:r>
                                <m:r>
                                  <a:rPr lang="es-CO"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𝑏</m:t>
                                </m:r>
                                <m:r>
                                  <a:rPr lang="es-CO" sz="1400" b="0" i="1" kern="1200" dirty="0" smtClean="0">
                                    <a:solidFill>
                                      <a:schemeClr val="dk1"/>
                                    </a:solidFill>
                                    <a:effectLst/>
                                    <a:latin typeface="Cambria Math" panose="02040503050406030204" pitchFamily="18" charset="0"/>
                                    <a:ea typeface="+mn-ea"/>
                                    <a:cs typeface="+mn-cs"/>
                                  </a:rPr>
                                  <m:t>)(</m:t>
                                </m:r>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𝑎</m:t>
                                    </m:r>
                                  </m:e>
                                  <m:sup>
                                    <m:r>
                                      <a:rPr lang="es-CO" sz="1400" b="0" i="1" dirty="0" smtClean="0">
                                        <a:latin typeface="Cambria Math" panose="02040503050406030204" pitchFamily="18" charset="0"/>
                                      </a:rPr>
                                      <m:t>2</m:t>
                                    </m:r>
                                  </m:sup>
                                </m:sSup>
                                <m:r>
                                  <a:rPr lang="es-CO" sz="1400" b="0" i="1" dirty="0" smtClean="0">
                                    <a:latin typeface="Cambria Math" panose="02040503050406030204" pitchFamily="18" charset="0"/>
                                  </a:rPr>
                                  <m:t>+</m:t>
                                </m:r>
                                <m:r>
                                  <a:rPr lang="es-CO" sz="1400" b="0" i="1" dirty="0" smtClean="0">
                                    <a:latin typeface="Cambria Math" panose="02040503050406030204" pitchFamily="18" charset="0"/>
                                  </a:rPr>
                                  <m:t>𝑎𝑏</m:t>
                                </m:r>
                                <m:r>
                                  <a:rPr lang="es-CO" sz="1400" b="0" i="1" dirty="0" smtClean="0">
                                    <a:latin typeface="Cambria Math" panose="02040503050406030204" pitchFamily="18" charset="0"/>
                                  </a:rPr>
                                  <m:t>+</m:t>
                                </m:r>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𝑏</m:t>
                                    </m:r>
                                  </m:e>
                                  <m:sup>
                                    <m:r>
                                      <a:rPr lang="es-CO" sz="1400" b="0" i="1" dirty="0" smtClean="0">
                                        <a:latin typeface="Cambria Math" panose="02040503050406030204" pitchFamily="18" charset="0"/>
                                      </a:rPr>
                                      <m:t>2</m:t>
                                    </m:r>
                                  </m:sup>
                                </m:sSup>
                                <m:r>
                                  <a:rPr lang="es-CO" sz="1400" b="0" i="1" kern="1200" dirty="0" smtClean="0">
                                    <a:solidFill>
                                      <a:schemeClr val="dk1"/>
                                    </a:solidFill>
                                    <a:effectLst/>
                                    <a:latin typeface="Cambria Math" panose="02040503050406030204" pitchFamily="18" charset="0"/>
                                    <a:ea typeface="+mn-ea"/>
                                    <a:cs typeface="+mn-cs"/>
                                  </a:rPr>
                                  <m:t>)</m:t>
                                </m:r>
                              </m:oMath>
                            </m:oMathPara>
                          </a14:m>
                          <a:endParaRPr lang="es-CO" sz="1400" b="0" dirty="0"/>
                        </a:p>
                      </a:txBody>
                      <a:tcPr/>
                    </a:tc>
                  </a:tr>
                </a:tbl>
              </a:graphicData>
            </a:graphic>
          </p:graphicFrame>
        </mc:Choice>
        <mc:Fallback xmlns="">
          <p:graphicFrame>
            <p:nvGraphicFramePr>
              <p:cNvPr id="3" name="Tabla 2"/>
              <p:cNvGraphicFramePr>
                <a:graphicFrameLocks noGrp="1"/>
              </p:cNvGraphicFramePr>
              <p:nvPr>
                <p:extLst>
                  <p:ext uri="{D42A27DB-BD31-4B8C-83A1-F6EECF244321}">
                    <p14:modId xmlns:p14="http://schemas.microsoft.com/office/powerpoint/2010/main" val="3562279864"/>
                  </p:ext>
                </p:extLst>
              </p:nvPr>
            </p:nvGraphicFramePr>
            <p:xfrm>
              <a:off x="737959" y="2207992"/>
              <a:ext cx="4785422" cy="370840"/>
            </p:xfrm>
            <a:graphic>
              <a:graphicData uri="http://schemas.openxmlformats.org/drawingml/2006/table">
                <a:tbl>
                  <a:tblPr firstRow="1" bandRow="1">
                    <a:tableStyleId>{5C22544A-7EE6-4342-B048-85BDC9FD1C3A}</a:tableStyleId>
                  </a:tblPr>
                  <a:tblGrid>
                    <a:gridCol w="1964171"/>
                    <a:gridCol w="2821251"/>
                  </a:tblGrid>
                  <a:tr h="370840">
                    <a:tc>
                      <a:txBody>
                        <a:bodyPr/>
                        <a:lstStyle/>
                        <a:p>
                          <a:r>
                            <a:rPr lang="es-CO" sz="1400" dirty="0" smtClean="0"/>
                            <a:t>Diferencia</a:t>
                          </a:r>
                          <a:r>
                            <a:rPr lang="es-CO" sz="1400" baseline="0" dirty="0" smtClean="0"/>
                            <a:t> de cubos</a:t>
                          </a:r>
                          <a:endParaRPr lang="es-CO" sz="1400" dirty="0"/>
                        </a:p>
                      </a:txBody>
                      <a:tcPr/>
                    </a:tc>
                    <a:tc>
                      <a:txBody>
                        <a:bodyPr/>
                        <a:lstStyle/>
                        <a:p>
                          <a:endParaRPr lang="es-CO"/>
                        </a:p>
                      </a:txBody>
                      <a:tcPr>
                        <a:blipFill rotWithShape="0">
                          <a:blip r:embed="rId6"/>
                          <a:stretch>
                            <a:fillRect l="-69978" t="-3226" r="-864" b="-6452"/>
                          </a:stretch>
                        </a:blipFill>
                      </a:tcPr>
                    </a:tc>
                  </a:tr>
                </a:tbl>
              </a:graphicData>
            </a:graphic>
          </p:graphicFrame>
        </mc:Fallback>
      </mc:AlternateContent>
      <mc:AlternateContent xmlns:mc="http://schemas.openxmlformats.org/markup-compatibility/2006" xmlns:a14="http://schemas.microsoft.com/office/drawing/2010/main">
        <mc:Choice Requires="a14">
          <p:graphicFrame>
            <p:nvGraphicFramePr>
              <p:cNvPr id="8" name="Tabla 7"/>
              <p:cNvGraphicFramePr>
                <a:graphicFrameLocks noGrp="1"/>
              </p:cNvGraphicFramePr>
              <p:nvPr>
                <p:extLst>
                  <p:ext uri="{D42A27DB-BD31-4B8C-83A1-F6EECF244321}">
                    <p14:modId xmlns:p14="http://schemas.microsoft.com/office/powerpoint/2010/main" val="1421266474"/>
                  </p:ext>
                </p:extLst>
              </p:nvPr>
            </p:nvGraphicFramePr>
            <p:xfrm>
              <a:off x="737959" y="3792716"/>
              <a:ext cx="4785422" cy="370840"/>
            </p:xfrm>
            <a:graphic>
              <a:graphicData uri="http://schemas.openxmlformats.org/drawingml/2006/table">
                <a:tbl>
                  <a:tblPr firstRow="1" bandRow="1">
                    <a:tableStyleId>{5C22544A-7EE6-4342-B048-85BDC9FD1C3A}</a:tableStyleId>
                  </a:tblPr>
                  <a:tblGrid>
                    <a:gridCol w="1964171"/>
                    <a:gridCol w="2821251"/>
                  </a:tblGrid>
                  <a:tr h="370840">
                    <a:tc>
                      <a:txBody>
                        <a:bodyPr/>
                        <a:lstStyle/>
                        <a:p>
                          <a:r>
                            <a:rPr lang="es-CO" sz="1400" dirty="0" smtClean="0"/>
                            <a:t>Suma de cubos</a:t>
                          </a:r>
                          <a:endParaRPr lang="es-CO" sz="1400"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𝑎</m:t>
                                    </m:r>
                                  </m:e>
                                  <m:sup>
                                    <m:r>
                                      <a:rPr lang="es-CO" sz="1400" b="0" i="1" kern="1200" dirty="0" smtClean="0">
                                        <a:solidFill>
                                          <a:schemeClr val="dk1"/>
                                        </a:solidFill>
                                        <a:effectLst/>
                                        <a:latin typeface="Cambria Math" panose="02040503050406030204" pitchFamily="18" charset="0"/>
                                        <a:ea typeface="+mn-ea"/>
                                        <a:cs typeface="+mn-cs"/>
                                      </a:rPr>
                                      <m:t>3</m:t>
                                    </m:r>
                                  </m:sup>
                                </m:sSup>
                                <m:r>
                                  <a:rPr lang="es-CO" sz="1400" b="0" i="1" kern="1200" dirty="0" smtClean="0">
                                    <a:solidFill>
                                      <a:schemeClr val="dk1"/>
                                    </a:solidFill>
                                    <a:effectLst/>
                                    <a:latin typeface="Cambria Math" panose="02040503050406030204" pitchFamily="18" charset="0"/>
                                    <a:ea typeface="+mn-ea"/>
                                    <a:cs typeface="+mn-cs"/>
                                  </a:rPr>
                                  <m:t>+ </m:t>
                                </m:r>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𝑏</m:t>
                                    </m:r>
                                  </m:e>
                                  <m:sup>
                                    <m:r>
                                      <a:rPr lang="es-CO" sz="1400" b="0" i="1" kern="1200" dirty="0" smtClean="0">
                                        <a:solidFill>
                                          <a:schemeClr val="dk1"/>
                                        </a:solidFill>
                                        <a:effectLst/>
                                        <a:latin typeface="Cambria Math" panose="02040503050406030204" pitchFamily="18" charset="0"/>
                                        <a:ea typeface="+mn-ea"/>
                                        <a:cs typeface="+mn-cs"/>
                                      </a:rPr>
                                      <m:t>3</m:t>
                                    </m:r>
                                  </m:sup>
                                </m:sSup>
                                <m:r>
                                  <a:rPr lang="es-ES" sz="1400" b="0" i="1" kern="1200" dirty="0" smtClean="0">
                                    <a:solidFill>
                                      <a:schemeClr val="dk1"/>
                                    </a:solidFill>
                                    <a:effectLst/>
                                    <a:latin typeface="Cambria Math" panose="02040503050406030204" pitchFamily="18" charset="0"/>
                                    <a:ea typeface="+mn-ea"/>
                                    <a:cs typeface="+mn-cs"/>
                                  </a:rPr>
                                  <m:t>=</m:t>
                                </m:r>
                                <m:d>
                                  <m:dPr>
                                    <m:ctrlPr>
                                      <a:rPr lang="es-CO" sz="1400" b="0" i="1" kern="1200" dirty="0" smtClean="0">
                                        <a:solidFill>
                                          <a:schemeClr val="dk1"/>
                                        </a:solidFill>
                                        <a:effectLst/>
                                        <a:latin typeface="Cambria Math" panose="02040503050406030204" pitchFamily="18" charset="0"/>
                                        <a:ea typeface="+mn-ea"/>
                                        <a:cs typeface="+mn-cs"/>
                                      </a:rPr>
                                    </m:ctrlPr>
                                  </m:dPr>
                                  <m:e>
                                    <m:r>
                                      <a:rPr lang="es-CO" sz="1400" b="0" i="1" kern="1200" dirty="0" smtClean="0">
                                        <a:solidFill>
                                          <a:schemeClr val="dk1"/>
                                        </a:solidFill>
                                        <a:effectLst/>
                                        <a:latin typeface="Cambria Math" panose="02040503050406030204" pitchFamily="18" charset="0"/>
                                        <a:ea typeface="+mn-ea"/>
                                        <a:cs typeface="+mn-cs"/>
                                      </a:rPr>
                                      <m:t>𝑎</m:t>
                                    </m:r>
                                    <m:r>
                                      <a:rPr lang="es-CO"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𝑏</m:t>
                                    </m:r>
                                  </m:e>
                                </m:d>
                                <m:d>
                                  <m:dPr>
                                    <m:ctrlPr>
                                      <a:rPr lang="es-CO" sz="1400" b="0" i="1" kern="1200" dirty="0" smtClean="0">
                                        <a:solidFill>
                                          <a:schemeClr val="dk1"/>
                                        </a:solidFill>
                                        <a:effectLst/>
                                        <a:latin typeface="Cambria Math" panose="02040503050406030204" pitchFamily="18" charset="0"/>
                                        <a:ea typeface="+mn-ea"/>
                                        <a:cs typeface="+mn-cs"/>
                                      </a:rPr>
                                    </m:ctrlPr>
                                  </m:dPr>
                                  <m:e>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𝑎</m:t>
                                        </m:r>
                                      </m:e>
                                      <m:sup>
                                        <m:r>
                                          <a:rPr lang="es-CO" sz="1400" b="0" i="1" dirty="0" smtClean="0">
                                            <a:latin typeface="Cambria Math" panose="02040503050406030204" pitchFamily="18" charset="0"/>
                                          </a:rPr>
                                          <m:t>2</m:t>
                                        </m:r>
                                      </m:sup>
                                    </m:sSup>
                                    <m:r>
                                      <a:rPr lang="es-CO" sz="1400" b="0" i="1" dirty="0" smtClean="0">
                                        <a:latin typeface="Cambria Math" panose="02040503050406030204" pitchFamily="18" charset="0"/>
                                      </a:rPr>
                                      <m:t>−</m:t>
                                    </m:r>
                                    <m:r>
                                      <a:rPr lang="es-CO" sz="1400" b="0" i="1" dirty="0" smtClean="0">
                                        <a:latin typeface="Cambria Math" panose="02040503050406030204" pitchFamily="18" charset="0"/>
                                      </a:rPr>
                                      <m:t>𝑎𝑏</m:t>
                                    </m:r>
                                    <m:r>
                                      <a:rPr lang="es-CO" sz="1400" b="0" i="1" dirty="0" smtClean="0">
                                        <a:latin typeface="Cambria Math" panose="02040503050406030204" pitchFamily="18" charset="0"/>
                                      </a:rPr>
                                      <m:t>+</m:t>
                                    </m:r>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𝑏</m:t>
                                        </m:r>
                                      </m:e>
                                      <m:sup>
                                        <m:r>
                                          <a:rPr lang="es-CO" sz="1400" b="0" i="1" dirty="0" smtClean="0">
                                            <a:latin typeface="Cambria Math" panose="02040503050406030204" pitchFamily="18" charset="0"/>
                                          </a:rPr>
                                          <m:t>2</m:t>
                                        </m:r>
                                      </m:sup>
                                    </m:sSup>
                                  </m:e>
                                </m:d>
                              </m:oMath>
                            </m:oMathPara>
                          </a14:m>
                          <a:endParaRPr lang="es-CO" sz="1400" b="0" dirty="0"/>
                        </a:p>
                      </a:txBody>
                      <a:tcPr/>
                    </a:tc>
                  </a:tr>
                </a:tbl>
              </a:graphicData>
            </a:graphic>
          </p:graphicFrame>
        </mc:Choice>
        <mc:Fallback xmlns="">
          <p:graphicFrame>
            <p:nvGraphicFramePr>
              <p:cNvPr id="8" name="Tabla 7"/>
              <p:cNvGraphicFramePr>
                <a:graphicFrameLocks noGrp="1"/>
              </p:cNvGraphicFramePr>
              <p:nvPr>
                <p:extLst>
                  <p:ext uri="{D42A27DB-BD31-4B8C-83A1-F6EECF244321}">
                    <p14:modId xmlns:p14="http://schemas.microsoft.com/office/powerpoint/2010/main" val="1421266474"/>
                  </p:ext>
                </p:extLst>
              </p:nvPr>
            </p:nvGraphicFramePr>
            <p:xfrm>
              <a:off x="737959" y="3792716"/>
              <a:ext cx="4785422" cy="370840"/>
            </p:xfrm>
            <a:graphic>
              <a:graphicData uri="http://schemas.openxmlformats.org/drawingml/2006/table">
                <a:tbl>
                  <a:tblPr firstRow="1" bandRow="1">
                    <a:tableStyleId>{5C22544A-7EE6-4342-B048-85BDC9FD1C3A}</a:tableStyleId>
                  </a:tblPr>
                  <a:tblGrid>
                    <a:gridCol w="1964171"/>
                    <a:gridCol w="2821251"/>
                  </a:tblGrid>
                  <a:tr h="370840">
                    <a:tc>
                      <a:txBody>
                        <a:bodyPr/>
                        <a:lstStyle/>
                        <a:p>
                          <a:r>
                            <a:rPr lang="es-CO" sz="1400" dirty="0" smtClean="0"/>
                            <a:t>Suma de cubos</a:t>
                          </a:r>
                          <a:endParaRPr lang="es-CO" sz="1400" dirty="0"/>
                        </a:p>
                      </a:txBody>
                      <a:tcPr/>
                    </a:tc>
                    <a:tc>
                      <a:txBody>
                        <a:bodyPr/>
                        <a:lstStyle/>
                        <a:p>
                          <a:endParaRPr lang="es-CO"/>
                        </a:p>
                      </a:txBody>
                      <a:tcPr>
                        <a:blipFill rotWithShape="0">
                          <a:blip r:embed="rId7"/>
                          <a:stretch>
                            <a:fillRect l="-69978" t="-3279" r="-864" b="-8197"/>
                          </a:stretch>
                        </a:blipFill>
                      </a:tcPr>
                    </a:tc>
                  </a:tr>
                </a:tbl>
              </a:graphicData>
            </a:graphic>
          </p:graphicFrame>
        </mc:Fallback>
      </mc:AlternateContent>
      <mc:AlternateContent xmlns:mc="http://schemas.openxmlformats.org/markup-compatibility/2006" xmlns:a14="http://schemas.microsoft.com/office/drawing/2010/main">
        <mc:Choice Requires="a14">
          <p:graphicFrame>
            <p:nvGraphicFramePr>
              <p:cNvPr id="15" name="Tabla 14"/>
              <p:cNvGraphicFramePr>
                <a:graphicFrameLocks noGrp="1"/>
              </p:cNvGraphicFramePr>
              <p:nvPr>
                <p:extLst>
                  <p:ext uri="{D42A27DB-BD31-4B8C-83A1-F6EECF244321}">
                    <p14:modId xmlns:p14="http://schemas.microsoft.com/office/powerpoint/2010/main" val="829674394"/>
                  </p:ext>
                </p:extLst>
              </p:nvPr>
            </p:nvGraphicFramePr>
            <p:xfrm>
              <a:off x="737959" y="5373493"/>
              <a:ext cx="4785422" cy="370840"/>
            </p:xfrm>
            <a:graphic>
              <a:graphicData uri="http://schemas.openxmlformats.org/drawingml/2006/table">
                <a:tbl>
                  <a:tblPr firstRow="1" bandRow="1">
                    <a:tableStyleId>{5C22544A-7EE6-4342-B048-85BDC9FD1C3A}</a:tableStyleId>
                  </a:tblPr>
                  <a:tblGrid>
                    <a:gridCol w="1964171"/>
                    <a:gridCol w="2821251"/>
                  </a:tblGrid>
                  <a:tr h="370840">
                    <a:tc>
                      <a:txBody>
                        <a:bodyPr/>
                        <a:lstStyle/>
                        <a:p>
                          <a:r>
                            <a:rPr lang="es-CO" sz="1400" dirty="0" smtClean="0"/>
                            <a:t>Diferencia</a:t>
                          </a:r>
                          <a:r>
                            <a:rPr lang="es-CO" sz="1400" baseline="0" dirty="0" smtClean="0"/>
                            <a:t> de cubos</a:t>
                          </a:r>
                          <a:endParaRPr lang="es-CO" sz="1400" dirty="0"/>
                        </a:p>
                      </a:txBody>
                      <a:tcPr/>
                    </a:tc>
                    <a:tc>
                      <a:txBody>
                        <a:bodyPr/>
                        <a:lstStyle/>
                        <a:p>
                          <a:pPr/>
                          <a14:m>
                            <m:oMathPara xmlns:m="http://schemas.openxmlformats.org/officeDocument/2006/math">
                              <m:oMathParaPr>
                                <m:jc m:val="centerGroup"/>
                              </m:oMathParaPr>
                              <m:oMath xmlns:m="http://schemas.openxmlformats.org/officeDocument/2006/math">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𝑎</m:t>
                                    </m:r>
                                  </m:e>
                                  <m:sup>
                                    <m:r>
                                      <a:rPr lang="es-CO" sz="1400" b="0" i="1" kern="1200" dirty="0" smtClean="0">
                                        <a:solidFill>
                                          <a:schemeClr val="dk1"/>
                                        </a:solidFill>
                                        <a:effectLst/>
                                        <a:latin typeface="Cambria Math" panose="02040503050406030204" pitchFamily="18" charset="0"/>
                                        <a:ea typeface="+mn-ea"/>
                                        <a:cs typeface="+mn-cs"/>
                                      </a:rPr>
                                      <m:t>3</m:t>
                                    </m:r>
                                  </m:sup>
                                </m:sSup>
                                <m:r>
                                  <a:rPr lang="es-CO" sz="1400" b="0" i="1" kern="1200" dirty="0" smtClean="0">
                                    <a:solidFill>
                                      <a:schemeClr val="dk1"/>
                                    </a:solidFill>
                                    <a:effectLst/>
                                    <a:latin typeface="Cambria Math" panose="02040503050406030204" pitchFamily="18" charset="0"/>
                                    <a:ea typeface="+mn-ea"/>
                                    <a:cs typeface="+mn-cs"/>
                                  </a:rPr>
                                  <m:t> − </m:t>
                                </m:r>
                                <m:sSup>
                                  <m:sSupPr>
                                    <m:ctrlPr>
                                      <a:rPr lang="es-CO" sz="1400" b="0" i="1" kern="1200" dirty="0" smtClean="0">
                                        <a:solidFill>
                                          <a:schemeClr val="dk1"/>
                                        </a:solidFill>
                                        <a:effectLst/>
                                        <a:latin typeface="Cambria Math" panose="02040503050406030204" pitchFamily="18" charset="0"/>
                                        <a:ea typeface="+mn-ea"/>
                                        <a:cs typeface="+mn-cs"/>
                                      </a:rPr>
                                    </m:ctrlPr>
                                  </m:sSupPr>
                                  <m:e>
                                    <m:r>
                                      <a:rPr lang="es-CO" sz="1400" b="0" i="1" kern="1200" dirty="0" smtClean="0">
                                        <a:solidFill>
                                          <a:schemeClr val="dk1"/>
                                        </a:solidFill>
                                        <a:effectLst/>
                                        <a:latin typeface="Cambria Math" panose="02040503050406030204" pitchFamily="18" charset="0"/>
                                        <a:ea typeface="+mn-ea"/>
                                        <a:cs typeface="+mn-cs"/>
                                      </a:rPr>
                                      <m:t>𝑏</m:t>
                                    </m:r>
                                  </m:e>
                                  <m:sup>
                                    <m:r>
                                      <a:rPr lang="es-CO" sz="1400" b="0" i="1" kern="1200" dirty="0" smtClean="0">
                                        <a:solidFill>
                                          <a:schemeClr val="dk1"/>
                                        </a:solidFill>
                                        <a:effectLst/>
                                        <a:latin typeface="Cambria Math" panose="02040503050406030204" pitchFamily="18" charset="0"/>
                                        <a:ea typeface="+mn-ea"/>
                                        <a:cs typeface="+mn-cs"/>
                                      </a:rPr>
                                      <m:t>3</m:t>
                                    </m:r>
                                  </m:sup>
                                </m:sSup>
                                <m:r>
                                  <a:rPr lang="es-ES"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𝑎</m:t>
                                </m:r>
                                <m:r>
                                  <a:rPr lang="es-CO" sz="1400" b="0" i="1" kern="1200" dirty="0" smtClean="0">
                                    <a:solidFill>
                                      <a:schemeClr val="dk1"/>
                                    </a:solidFill>
                                    <a:effectLst/>
                                    <a:latin typeface="Cambria Math" panose="02040503050406030204" pitchFamily="18" charset="0"/>
                                    <a:ea typeface="+mn-ea"/>
                                    <a:cs typeface="+mn-cs"/>
                                  </a:rPr>
                                  <m:t>−</m:t>
                                </m:r>
                                <m:r>
                                  <a:rPr lang="es-CO" sz="1400" b="0" i="1" kern="1200" dirty="0" smtClean="0">
                                    <a:solidFill>
                                      <a:schemeClr val="dk1"/>
                                    </a:solidFill>
                                    <a:effectLst/>
                                    <a:latin typeface="Cambria Math" panose="02040503050406030204" pitchFamily="18" charset="0"/>
                                    <a:ea typeface="+mn-ea"/>
                                    <a:cs typeface="+mn-cs"/>
                                  </a:rPr>
                                  <m:t>𝑏</m:t>
                                </m:r>
                                <m:r>
                                  <a:rPr lang="es-CO" sz="1400" b="0" i="1" kern="1200" dirty="0" smtClean="0">
                                    <a:solidFill>
                                      <a:schemeClr val="dk1"/>
                                    </a:solidFill>
                                    <a:effectLst/>
                                    <a:latin typeface="Cambria Math" panose="02040503050406030204" pitchFamily="18" charset="0"/>
                                    <a:ea typeface="+mn-ea"/>
                                    <a:cs typeface="+mn-cs"/>
                                  </a:rPr>
                                  <m:t>)(</m:t>
                                </m:r>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𝑎</m:t>
                                    </m:r>
                                  </m:e>
                                  <m:sup>
                                    <m:r>
                                      <a:rPr lang="es-CO" sz="1400" b="0" i="1" dirty="0" smtClean="0">
                                        <a:latin typeface="Cambria Math" panose="02040503050406030204" pitchFamily="18" charset="0"/>
                                      </a:rPr>
                                      <m:t>2</m:t>
                                    </m:r>
                                  </m:sup>
                                </m:sSup>
                                <m:r>
                                  <a:rPr lang="es-CO" sz="1400" b="0" i="1" dirty="0" smtClean="0">
                                    <a:latin typeface="Cambria Math" panose="02040503050406030204" pitchFamily="18" charset="0"/>
                                  </a:rPr>
                                  <m:t>+</m:t>
                                </m:r>
                                <m:r>
                                  <a:rPr lang="es-CO" sz="1400" b="0" i="1" dirty="0" smtClean="0">
                                    <a:latin typeface="Cambria Math" panose="02040503050406030204" pitchFamily="18" charset="0"/>
                                  </a:rPr>
                                  <m:t>𝑎𝑏</m:t>
                                </m:r>
                                <m:r>
                                  <a:rPr lang="es-CO" sz="1400" b="0" i="1" dirty="0" smtClean="0">
                                    <a:latin typeface="Cambria Math" panose="02040503050406030204" pitchFamily="18" charset="0"/>
                                  </a:rPr>
                                  <m:t>+</m:t>
                                </m:r>
                                <m:sSup>
                                  <m:sSupPr>
                                    <m:ctrlPr>
                                      <a:rPr lang="es-CO" sz="1400" b="0" i="1" dirty="0" smtClean="0">
                                        <a:latin typeface="Cambria Math" panose="02040503050406030204" pitchFamily="18" charset="0"/>
                                      </a:rPr>
                                    </m:ctrlPr>
                                  </m:sSupPr>
                                  <m:e>
                                    <m:r>
                                      <a:rPr lang="es-CO" sz="1400" b="0" i="1" dirty="0" smtClean="0">
                                        <a:latin typeface="Cambria Math" panose="02040503050406030204" pitchFamily="18" charset="0"/>
                                      </a:rPr>
                                      <m:t>𝑏</m:t>
                                    </m:r>
                                  </m:e>
                                  <m:sup>
                                    <m:r>
                                      <a:rPr lang="es-CO" sz="1400" b="0" i="1" dirty="0" smtClean="0">
                                        <a:latin typeface="Cambria Math" panose="02040503050406030204" pitchFamily="18" charset="0"/>
                                      </a:rPr>
                                      <m:t>2</m:t>
                                    </m:r>
                                  </m:sup>
                                </m:sSup>
                                <m:r>
                                  <a:rPr lang="es-CO" sz="1400" b="0" i="1" kern="1200" dirty="0" smtClean="0">
                                    <a:solidFill>
                                      <a:schemeClr val="dk1"/>
                                    </a:solidFill>
                                    <a:effectLst/>
                                    <a:latin typeface="Cambria Math" panose="02040503050406030204" pitchFamily="18" charset="0"/>
                                    <a:ea typeface="+mn-ea"/>
                                    <a:cs typeface="+mn-cs"/>
                                  </a:rPr>
                                  <m:t>)</m:t>
                                </m:r>
                              </m:oMath>
                            </m:oMathPara>
                          </a14:m>
                          <a:endParaRPr lang="es-CO" sz="1400" b="0" dirty="0"/>
                        </a:p>
                      </a:txBody>
                      <a:tcPr/>
                    </a:tc>
                  </a:tr>
                </a:tbl>
              </a:graphicData>
            </a:graphic>
          </p:graphicFrame>
        </mc:Choice>
        <mc:Fallback xmlns="">
          <p:graphicFrame>
            <p:nvGraphicFramePr>
              <p:cNvPr id="15" name="Tabla 14"/>
              <p:cNvGraphicFramePr>
                <a:graphicFrameLocks noGrp="1"/>
              </p:cNvGraphicFramePr>
              <p:nvPr>
                <p:extLst>
                  <p:ext uri="{D42A27DB-BD31-4B8C-83A1-F6EECF244321}">
                    <p14:modId xmlns:p14="http://schemas.microsoft.com/office/powerpoint/2010/main" val="829674394"/>
                  </p:ext>
                </p:extLst>
              </p:nvPr>
            </p:nvGraphicFramePr>
            <p:xfrm>
              <a:off x="737959" y="5373493"/>
              <a:ext cx="4785422" cy="370840"/>
            </p:xfrm>
            <a:graphic>
              <a:graphicData uri="http://schemas.openxmlformats.org/drawingml/2006/table">
                <a:tbl>
                  <a:tblPr firstRow="1" bandRow="1">
                    <a:tableStyleId>{5C22544A-7EE6-4342-B048-85BDC9FD1C3A}</a:tableStyleId>
                  </a:tblPr>
                  <a:tblGrid>
                    <a:gridCol w="1964171"/>
                    <a:gridCol w="2821251"/>
                  </a:tblGrid>
                  <a:tr h="370840">
                    <a:tc>
                      <a:txBody>
                        <a:bodyPr/>
                        <a:lstStyle/>
                        <a:p>
                          <a:r>
                            <a:rPr lang="es-CO" sz="1400" dirty="0" smtClean="0"/>
                            <a:t>Diferencia</a:t>
                          </a:r>
                          <a:r>
                            <a:rPr lang="es-CO" sz="1400" baseline="0" dirty="0" smtClean="0"/>
                            <a:t> de cubos</a:t>
                          </a:r>
                          <a:endParaRPr lang="es-CO" sz="1400" dirty="0"/>
                        </a:p>
                      </a:txBody>
                      <a:tcPr/>
                    </a:tc>
                    <a:tc>
                      <a:txBody>
                        <a:bodyPr/>
                        <a:lstStyle/>
                        <a:p>
                          <a:endParaRPr lang="es-CO"/>
                        </a:p>
                      </a:txBody>
                      <a:tcPr>
                        <a:blipFill rotWithShape="0">
                          <a:blip r:embed="rId8"/>
                          <a:stretch>
                            <a:fillRect l="-69978" t="-1613" r="-864" b="-6452"/>
                          </a:stretch>
                        </a:blipFill>
                      </a:tcPr>
                    </a:tc>
                  </a:tr>
                </a:tbl>
              </a:graphicData>
            </a:graphic>
          </p:graphicFrame>
        </mc:Fallback>
      </mc:AlternateContent>
      <mc:AlternateContent xmlns:mc="http://schemas.openxmlformats.org/markup-compatibility/2006" xmlns:a14="http://schemas.microsoft.com/office/drawing/2010/main">
        <mc:Choice Requires="a14">
          <p:sp>
            <p:nvSpPr>
              <p:cNvPr id="10" name="CuadroTexto 9"/>
              <p:cNvSpPr txBox="1"/>
              <p:nvPr/>
            </p:nvSpPr>
            <p:spPr>
              <a:xfrm>
                <a:off x="5447323" y="4205857"/>
                <a:ext cx="6672563" cy="923330"/>
              </a:xfrm>
              <a:prstGeom prst="rect">
                <a:avLst/>
              </a:prstGeom>
              <a:noFill/>
            </p:spPr>
            <p:txBody>
              <a:bodyPr wrap="square" rtlCol="0">
                <a:spAutoFit/>
              </a:bodyPr>
              <a:lstStyle/>
              <a:p>
                <a:r>
                  <a:rPr lang="es-CO" dirty="0" smtClean="0">
                    <a:solidFill>
                      <a:srgbClr val="FF0000"/>
                    </a:solidFill>
                  </a:rPr>
                  <a:t>                  </a:t>
                </a:r>
                <a14:m>
                  <m:oMath xmlns:m="http://schemas.openxmlformats.org/officeDocument/2006/math">
                    <m:sSup>
                      <m:sSupPr>
                        <m:ctrlPr>
                          <a:rPr lang="es-CO"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𝑎</m:t>
                        </m:r>
                      </m:e>
                      <m:sup>
                        <m:r>
                          <a:rPr lang="es-CO" b="0" i="1" smtClean="0">
                            <a:solidFill>
                              <a:srgbClr val="FF0000"/>
                            </a:solidFill>
                            <a:latin typeface="Cambria Math" panose="02040503050406030204" pitchFamily="18" charset="0"/>
                          </a:rPr>
                          <m:t>3</m:t>
                        </m:r>
                      </m:sup>
                    </m:sSup>
                    <m:r>
                      <a:rPr lang="es-CO" b="0" i="1" smtClean="0">
                        <a:solidFill>
                          <a:srgbClr val="FF0000"/>
                        </a:solidFill>
                        <a:latin typeface="Cambria Math" panose="02040503050406030204" pitchFamily="18" charset="0"/>
                      </a:rPr>
                      <m:t>=</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𝑥</m:t>
                        </m:r>
                      </m:e>
                      <m:sup>
                        <m:r>
                          <a:rPr lang="es-CO" b="0" i="1" smtClean="0">
                            <a:solidFill>
                              <a:srgbClr val="FF0000"/>
                            </a:solidFill>
                            <a:latin typeface="Cambria Math" panose="02040503050406030204" pitchFamily="18" charset="0"/>
                          </a:rPr>
                          <m:t>6</m:t>
                        </m:r>
                      </m:sup>
                    </m:sSup>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𝑦</m:t>
                    </m:r>
                    <m:r>
                      <a:rPr lang="es-CO" b="0" i="1" smtClean="0">
                        <a:solidFill>
                          <a:srgbClr val="FF0000"/>
                        </a:solidFill>
                        <a:latin typeface="Cambria Math" panose="02040503050406030204" pitchFamily="18" charset="0"/>
                      </a:rPr>
                      <m:t>   </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𝑏</m:t>
                        </m:r>
                      </m:e>
                      <m:sup>
                        <m:r>
                          <a:rPr lang="es-CO" b="0" i="1" smtClean="0">
                            <a:solidFill>
                              <a:srgbClr val="FF0000"/>
                            </a:solidFill>
                            <a:latin typeface="Cambria Math" panose="02040503050406030204" pitchFamily="18" charset="0"/>
                          </a:rPr>
                          <m:t>3</m:t>
                        </m:r>
                      </m:sup>
                    </m:sSup>
                    <m:r>
                      <a:rPr lang="es-CO" b="0" i="1" smtClean="0">
                        <a:solidFill>
                          <a:srgbClr val="FF0000"/>
                        </a:solidFill>
                        <a:latin typeface="Cambria Math" panose="02040503050406030204" pitchFamily="18" charset="0"/>
                      </a:rPr>
                      <m:t>=27</m:t>
                    </m:r>
                  </m:oMath>
                </a14:m>
                <a:endParaRPr lang="es-CO" dirty="0" smtClean="0">
                  <a:solidFill>
                    <a:srgbClr val="FF0000"/>
                  </a:solidFill>
                </a:endParaRPr>
              </a:p>
              <a:p>
                <a:r>
                  <a:rPr lang="es-CO" dirty="0">
                    <a:solidFill>
                      <a:srgbClr val="FF0000"/>
                    </a:solidFill>
                  </a:rPr>
                  <a:t> </a:t>
                </a:r>
                <a:r>
                  <a:rPr lang="es-CO" dirty="0" smtClean="0">
                    <a:solidFill>
                      <a:srgbClr val="FF0000"/>
                    </a:solidFill>
                  </a:rPr>
                  <a:t>     </a:t>
                </a:r>
                <a14:m>
                  <m:oMath xmlns:m="http://schemas.openxmlformats.org/officeDocument/2006/math">
                    <m:r>
                      <a:rPr lang="es-CO" b="0" i="1" smtClean="0">
                        <a:solidFill>
                          <a:srgbClr val="FF0000"/>
                        </a:solidFill>
                        <a:latin typeface="Cambria Math" panose="02040503050406030204" pitchFamily="18" charset="0"/>
                      </a:rPr>
                      <m:t>𝐸𝑛𝑡𝑜𝑛𝑐𝑒𝑠</m:t>
                    </m:r>
                    <m:r>
                      <a:rPr lang="es-CO" b="0" i="1" smtClean="0">
                        <a:solidFill>
                          <a:srgbClr val="FF0000"/>
                        </a:solidFill>
                        <a:latin typeface="Cambria Math" panose="02040503050406030204" pitchFamily="18" charset="0"/>
                      </a:rPr>
                      <m:t>:</m:t>
                    </m:r>
                    <m:r>
                      <a:rPr lang="es-CO" b="0" i="1" smtClean="0">
                        <a:solidFill>
                          <a:srgbClr val="FF0000"/>
                        </a:solidFill>
                        <a:latin typeface="Cambria Math" panose="02040503050406030204" pitchFamily="18" charset="0"/>
                      </a:rPr>
                      <m:t>𝑎</m:t>
                    </m:r>
                    <m:r>
                      <a:rPr lang="es-CO" b="0" i="1" smtClean="0">
                        <a:solidFill>
                          <a:srgbClr val="FF0000"/>
                        </a:solidFill>
                        <a:latin typeface="Cambria Math" panose="02040503050406030204" pitchFamily="18" charset="0"/>
                      </a:rPr>
                      <m:t>=</m:t>
                    </m:r>
                    <m:sSup>
                      <m:sSupPr>
                        <m:ctrlPr>
                          <a:rPr lang="es-CO" b="0" i="1" smtClean="0">
                            <a:solidFill>
                              <a:srgbClr val="FF0000"/>
                            </a:solidFill>
                            <a:latin typeface="Cambria Math" panose="02040503050406030204" pitchFamily="18" charset="0"/>
                          </a:rPr>
                        </m:ctrlPr>
                      </m:sSupPr>
                      <m:e>
                        <m:r>
                          <a:rPr lang="es-CO" b="0" i="1" smtClean="0">
                            <a:solidFill>
                              <a:srgbClr val="FF0000"/>
                            </a:solidFill>
                            <a:latin typeface="Cambria Math" panose="02040503050406030204" pitchFamily="18" charset="0"/>
                          </a:rPr>
                          <m:t>𝑥</m:t>
                        </m:r>
                      </m:e>
                      <m:sup>
                        <m:r>
                          <a:rPr lang="es-CO" b="0" i="1" smtClean="0">
                            <a:solidFill>
                              <a:srgbClr val="FF0000"/>
                            </a:solidFill>
                            <a:latin typeface="Cambria Math" panose="02040503050406030204" pitchFamily="18" charset="0"/>
                          </a:rPr>
                          <m:t>2</m:t>
                        </m:r>
                      </m:sup>
                    </m:sSup>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𝑦</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𝑏</m:t>
                    </m:r>
                    <m:r>
                      <a:rPr lang="es-CO" b="0" i="1" smtClean="0">
                        <a:solidFill>
                          <a:srgbClr val="FF0000"/>
                        </a:solidFill>
                        <a:latin typeface="Cambria Math" panose="02040503050406030204" pitchFamily="18" charset="0"/>
                      </a:rPr>
                      <m:t>=3 </m:t>
                    </m:r>
                  </m:oMath>
                </a14:m>
                <a:endParaRPr lang="es-CO" b="0" i="1" dirty="0" smtClean="0">
                  <a:solidFill>
                    <a:srgbClr val="FF0000"/>
                  </a:solidFill>
                  <a:latin typeface="Cambria Math" panose="02040503050406030204" pitchFamily="18" charset="0"/>
                </a:endParaRPr>
              </a:p>
              <a:p>
                <a14:m>
                  <m:oMath xmlns:m="http://schemas.openxmlformats.org/officeDocument/2006/math">
                    <m:r>
                      <a:rPr lang="es-CO" b="0" i="1" smtClean="0">
                        <a:solidFill>
                          <a:srgbClr val="FF0000"/>
                        </a:solidFill>
                        <a:latin typeface="Cambria Math" panose="02040503050406030204" pitchFamily="18" charset="0"/>
                      </a:rPr>
                      <m:t>𝑦</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𝑠𝑒</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𝑟𝑒𝑒𝑚𝑝𝑙𝑎𝑧𝑎</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𝑒𝑛</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𝑙𝑎</m:t>
                    </m:r>
                    <m:r>
                      <a:rPr lang="es-CO" b="0" i="1" smtClean="0">
                        <a:solidFill>
                          <a:srgbClr val="FF0000"/>
                        </a:solidFill>
                        <a:latin typeface="Cambria Math" panose="02040503050406030204" pitchFamily="18" charset="0"/>
                      </a:rPr>
                      <m:t> </m:t>
                    </m:r>
                    <m:r>
                      <a:rPr lang="es-CO" b="0" i="1" smtClean="0">
                        <a:solidFill>
                          <a:srgbClr val="FF0000"/>
                        </a:solidFill>
                        <a:latin typeface="Cambria Math" panose="02040503050406030204" pitchFamily="18" charset="0"/>
                      </a:rPr>
                      <m:t>𝑓</m:t>
                    </m:r>
                    <m:r>
                      <a:rPr lang="es-CO" b="0" i="1" smtClean="0">
                        <a:solidFill>
                          <a:srgbClr val="FF0000"/>
                        </a:solidFill>
                        <a:latin typeface="Cambria Math" panose="02040503050406030204" pitchFamily="18" charset="0"/>
                      </a:rPr>
                      <m:t>ó</m:t>
                    </m:r>
                    <m:r>
                      <a:rPr lang="es-CO" b="0" i="1" smtClean="0">
                        <a:solidFill>
                          <a:srgbClr val="FF0000"/>
                        </a:solidFill>
                        <a:latin typeface="Cambria Math" panose="02040503050406030204" pitchFamily="18" charset="0"/>
                      </a:rPr>
                      <m:t>𝑟𝑚𝑢𝑙𝑎</m:t>
                    </m:r>
                  </m:oMath>
                </a14:m>
                <a:r>
                  <a:rPr lang="es-CO" dirty="0" smtClean="0">
                    <a:solidFill>
                      <a:srgbClr val="FF0000"/>
                    </a:solidFill>
                  </a:rPr>
                  <a:t>.</a:t>
                </a:r>
                <a:endParaRPr lang="es-CO" dirty="0">
                  <a:solidFill>
                    <a:srgbClr val="FF0000"/>
                  </a:solidFill>
                </a:endParaRPr>
              </a:p>
            </p:txBody>
          </p:sp>
        </mc:Choice>
        <mc:Fallback xmlns="">
          <p:sp>
            <p:nvSpPr>
              <p:cNvPr id="10" name="CuadroTexto 9"/>
              <p:cNvSpPr txBox="1">
                <a:spLocks noRot="1" noChangeAspect="1" noMove="1" noResize="1" noEditPoints="1" noAdjustHandles="1" noChangeArrowheads="1" noChangeShapeType="1" noTextEdit="1"/>
              </p:cNvSpPr>
              <p:nvPr/>
            </p:nvSpPr>
            <p:spPr>
              <a:xfrm>
                <a:off x="5447323" y="4205857"/>
                <a:ext cx="6672563" cy="923330"/>
              </a:xfrm>
              <a:prstGeom prst="rect">
                <a:avLst/>
              </a:prstGeom>
              <a:blipFill rotWithShape="0">
                <a:blip r:embed="rId9"/>
                <a:stretch>
                  <a:fillRect b="-9934"/>
                </a:stretch>
              </a:blipFill>
            </p:spPr>
            <p:txBody>
              <a:bodyPr/>
              <a:lstStyle/>
              <a:p>
                <a:r>
                  <a:rPr lang="es-CO">
                    <a:noFill/>
                  </a:rPr>
                  <a:t> </a:t>
                </a:r>
              </a:p>
            </p:txBody>
          </p:sp>
        </mc:Fallback>
      </mc:AlternateContent>
    </p:spTree>
    <p:extLst>
      <p:ext uri="{BB962C8B-B14F-4D97-AF65-F5344CB8AC3E}">
        <p14:creationId xmlns:p14="http://schemas.microsoft.com/office/powerpoint/2010/main" val="3825675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9" y="1113786"/>
            <a:ext cx="7463245" cy="523220"/>
          </a:xfrm>
          <a:prstGeom prst="rect">
            <a:avLst/>
          </a:prstGeom>
          <a:noFill/>
        </p:spPr>
        <p:txBody>
          <a:bodyPr wrap="square" rtlCol="0">
            <a:spAutoFit/>
          </a:bodyPr>
          <a:lstStyle/>
          <a:p>
            <a:r>
              <a:rPr lang="es-CO" sz="2800" dirty="0">
                <a:solidFill>
                  <a:srgbClr val="00B0F0"/>
                </a:solidFill>
              </a:rPr>
              <a:t>3</a:t>
            </a:r>
            <a:r>
              <a:rPr lang="es-CO" sz="2800" dirty="0" smtClean="0">
                <a:solidFill>
                  <a:srgbClr val="00B0F0"/>
                </a:solidFill>
              </a:rPr>
              <a:t>. Factorización de Trinomios.</a:t>
            </a:r>
            <a:endParaRPr lang="es-CO" sz="2800" dirty="0">
              <a:solidFill>
                <a:srgbClr val="00B0F0"/>
              </a:solidFill>
            </a:endParaRPr>
          </a:p>
        </p:txBody>
      </p:sp>
      <p:sp>
        <p:nvSpPr>
          <p:cNvPr id="5" name="CuadroTexto 4"/>
          <p:cNvSpPr txBox="1"/>
          <p:nvPr/>
        </p:nvSpPr>
        <p:spPr>
          <a:xfrm>
            <a:off x="679269" y="1816645"/>
            <a:ext cx="6583680" cy="646331"/>
          </a:xfrm>
          <a:prstGeom prst="rect">
            <a:avLst/>
          </a:prstGeom>
          <a:noFill/>
        </p:spPr>
        <p:txBody>
          <a:bodyPr wrap="square" rtlCol="0">
            <a:spAutoFit/>
          </a:bodyPr>
          <a:lstStyle/>
          <a:p>
            <a:r>
              <a:rPr lang="es-CO" dirty="0" smtClean="0">
                <a:solidFill>
                  <a:srgbClr val="00B050"/>
                </a:solidFill>
              </a:rPr>
              <a:t>TRINOMIO CUADRADO PERFECTO.</a:t>
            </a:r>
          </a:p>
          <a:p>
            <a:endParaRPr lang="es-CO" dirty="0">
              <a:solidFill>
                <a:srgbClr val="00B050"/>
              </a:solidFill>
            </a:endParaRPr>
          </a:p>
        </p:txBody>
      </p:sp>
      <mc:AlternateContent xmlns:mc="http://schemas.openxmlformats.org/markup-compatibility/2006" xmlns:a14="http://schemas.microsoft.com/office/drawing/2010/main">
        <mc:Choice Requires="a14">
          <p:sp>
            <p:nvSpPr>
              <p:cNvPr id="7" name="CuadroTexto 6"/>
              <p:cNvSpPr txBox="1"/>
              <p:nvPr/>
            </p:nvSpPr>
            <p:spPr>
              <a:xfrm>
                <a:off x="679269" y="2326507"/>
                <a:ext cx="7889966" cy="2308324"/>
              </a:xfrm>
              <a:prstGeom prst="rect">
                <a:avLst/>
              </a:prstGeom>
              <a:noFill/>
            </p:spPr>
            <p:txBody>
              <a:bodyPr wrap="square" rtlCol="0">
                <a:spAutoFit/>
              </a:bodyPr>
              <a:lstStyle/>
              <a:p>
                <a:r>
                  <a:rPr lang="es-ES" dirty="0" smtClean="0">
                    <a:latin typeface="Cambria Math" panose="02040503050406030204" pitchFamily="18" charset="0"/>
                  </a:rPr>
                  <a:t>Se dice que una expresión algebraica es un cuadrado perfecto cuando es el cuadrado de otra expresión. </a:t>
                </a:r>
              </a:p>
              <a:p>
                <a:r>
                  <a:rPr lang="es-ES" b="0" dirty="0" smtClean="0">
                    <a:latin typeface="Cambria Math" panose="02040503050406030204" pitchFamily="18" charset="0"/>
                  </a:rPr>
                  <a:t>Por ejemplo </a:t>
                </a:r>
                <a14:m>
                  <m:oMath xmlns:m="http://schemas.openxmlformats.org/officeDocument/2006/math">
                    <m:r>
                      <a:rPr lang="es-ES" b="0" i="1" smtClean="0">
                        <a:latin typeface="Cambria Math" panose="02040503050406030204" pitchFamily="18" charset="0"/>
                      </a:rPr>
                      <m:t>9</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oMath>
                </a14:m>
                <a:r>
                  <a:rPr lang="es-ES" b="0" dirty="0" smtClean="0">
                    <a:latin typeface="Cambria Math" panose="02040503050406030204" pitchFamily="18" charset="0"/>
                  </a:rPr>
                  <a:t> es un cuadrado perfecto porque se obtiene de elevar </a:t>
                </a:r>
                <a14:m>
                  <m:oMath xmlns:m="http://schemas.openxmlformats.org/officeDocument/2006/math">
                    <m:r>
                      <a:rPr lang="es-ES" b="0" i="1" smtClean="0">
                        <a:latin typeface="Cambria Math" panose="02040503050406030204" pitchFamily="18" charset="0"/>
                      </a:rPr>
                      <m:t>3</m:t>
                    </m:r>
                    <m:r>
                      <a:rPr lang="es-ES" b="0" i="1" smtClean="0">
                        <a:latin typeface="Cambria Math" panose="02040503050406030204" pitchFamily="18" charset="0"/>
                      </a:rPr>
                      <m:t>𝑥</m:t>
                    </m:r>
                    <m:r>
                      <a:rPr lang="es-ES" b="0" i="1" smtClean="0">
                        <a:latin typeface="Cambria Math" panose="02040503050406030204" pitchFamily="18" charset="0"/>
                      </a:rPr>
                      <m:t> </m:t>
                    </m:r>
                  </m:oMath>
                </a14:m>
                <a:r>
                  <a:rPr lang="es-ES" b="0" dirty="0" smtClean="0">
                    <a:latin typeface="Cambria Math" panose="02040503050406030204" pitchFamily="18" charset="0"/>
                  </a:rPr>
                  <a:t>al cuadrado.</a:t>
                </a:r>
              </a:p>
              <a:p>
                <a:endParaRPr lang="es-ES" b="0" dirty="0" smtClean="0">
                  <a:latin typeface="Cambria Math" panose="02040503050406030204" pitchFamily="18" charset="0"/>
                </a:endParaRPr>
              </a:p>
              <a:p>
                <a:r>
                  <a:rPr lang="es-ES" dirty="0" smtClean="0">
                    <a:latin typeface="Cambria Math" panose="02040503050406030204" pitchFamily="18" charset="0"/>
                  </a:rPr>
                  <a:t>Así también un trinomio cuadrado perfecto es un trinomio que se obtiene de elevar otra expresión algebraica al cuadrado.</a:t>
                </a:r>
              </a:p>
              <a:p>
                <a:endParaRPr lang="es-ES" b="0" dirty="0">
                  <a:latin typeface="Cambria Math" panose="02040503050406030204" pitchFamily="18" charset="0"/>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679269" y="2326507"/>
                <a:ext cx="7889966" cy="2308324"/>
              </a:xfrm>
              <a:prstGeom prst="rect">
                <a:avLst/>
              </a:prstGeom>
              <a:blipFill rotWithShape="0">
                <a:blip r:embed="rId2"/>
                <a:stretch>
                  <a:fillRect l="-618" t="-18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CuadroTexto 2"/>
              <p:cNvSpPr txBox="1"/>
              <p:nvPr/>
            </p:nvSpPr>
            <p:spPr>
              <a:xfrm>
                <a:off x="794083" y="4824663"/>
                <a:ext cx="6942221" cy="646331"/>
              </a:xfrm>
              <a:prstGeom prst="rect">
                <a:avLst/>
              </a:prstGeom>
              <a:noFill/>
            </p:spPr>
            <p:txBody>
              <a:bodyPr wrap="square" rtlCol="0">
                <a:spAutoFit/>
              </a:bodyPr>
              <a:lstStyle/>
              <a:p>
                <a:r>
                  <a:rPr lang="es-ES" dirty="0" smtClean="0">
                    <a:solidFill>
                      <a:srgbClr val="00B050"/>
                    </a:solidFill>
                  </a:rPr>
                  <a:t>EJEMPLO: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+2</m:t>
                    </m:r>
                    <m:r>
                      <a:rPr lang="es-ES" i="1">
                        <a:latin typeface="Cambria Math" panose="02040503050406030204" pitchFamily="18" charset="0"/>
                      </a:rPr>
                      <m:t>𝑥</m:t>
                    </m:r>
                    <m:r>
                      <a:rPr lang="es-ES" i="1">
                        <a:latin typeface="Cambria Math" panose="02040503050406030204" pitchFamily="18" charset="0"/>
                      </a:rPr>
                      <m:t>+1</m:t>
                    </m:r>
                  </m:oMath>
                </a14:m>
                <a:r>
                  <a:rPr lang="es-ES" dirty="0" smtClean="0">
                    <a:solidFill>
                      <a:srgbClr val="00B050"/>
                    </a:solidFill>
                  </a:rPr>
                  <a:t> es un trinomio cuadrado perfecto porque:      </a:t>
                </a:r>
                <a14:m>
                  <m:oMath xmlns:m="http://schemas.openxmlformats.org/officeDocument/2006/math">
                    <m:sSup>
                      <m:sSupPr>
                        <m:ctrlPr>
                          <a:rPr lang="es-ES" i="1" smtClean="0">
                            <a:solidFill>
                              <a:schemeClr val="tx1"/>
                            </a:solidFill>
                            <a:latin typeface="Cambria Math" panose="02040503050406030204" pitchFamily="18" charset="0"/>
                          </a:rPr>
                        </m:ctrlPr>
                      </m:sSupPr>
                      <m:e>
                        <m:r>
                          <a:rPr lang="es-ES" b="0" i="1" smtClean="0">
                            <a:solidFill>
                              <a:schemeClr val="tx1"/>
                            </a:solidFill>
                            <a:latin typeface="Cambria Math" panose="02040503050406030204" pitchFamily="18" charset="0"/>
                          </a:rPr>
                          <m:t>                           </m:t>
                        </m:r>
                        <m:r>
                          <a:rPr lang="es-ES" b="0" i="1" smtClean="0">
                            <a:solidFill>
                              <a:schemeClr val="tx1"/>
                            </a:solidFill>
                            <a:latin typeface="Cambria Math" panose="02040503050406030204" pitchFamily="18" charset="0"/>
                          </a:rPr>
                          <m:t>𝑥</m:t>
                        </m:r>
                      </m:e>
                      <m:sup>
                        <m:r>
                          <a:rPr lang="es-ES" b="0" i="1" smtClean="0">
                            <a:solidFill>
                              <a:schemeClr val="tx1"/>
                            </a:solidFill>
                            <a:latin typeface="Cambria Math" panose="02040503050406030204" pitchFamily="18" charset="0"/>
                          </a:rPr>
                          <m:t>2</m:t>
                        </m:r>
                      </m:sup>
                    </m:sSup>
                    <m:r>
                      <a:rPr lang="es-ES" b="0" i="1" smtClean="0">
                        <a:solidFill>
                          <a:schemeClr val="tx1"/>
                        </a:solidFill>
                        <a:latin typeface="Cambria Math" panose="02040503050406030204" pitchFamily="18" charset="0"/>
                      </a:rPr>
                      <m:t>+2</m:t>
                    </m:r>
                    <m:r>
                      <a:rPr lang="es-ES" b="0" i="1" smtClean="0">
                        <a:solidFill>
                          <a:schemeClr val="tx1"/>
                        </a:solidFill>
                        <a:latin typeface="Cambria Math" panose="02040503050406030204" pitchFamily="18" charset="0"/>
                      </a:rPr>
                      <m:t>𝑥</m:t>
                    </m:r>
                    <m:r>
                      <a:rPr lang="es-ES" b="0" i="1" smtClean="0">
                        <a:solidFill>
                          <a:schemeClr val="tx1"/>
                        </a:solidFill>
                        <a:latin typeface="Cambria Math" panose="02040503050406030204" pitchFamily="18" charset="0"/>
                      </a:rPr>
                      <m:t>+1</m:t>
                    </m:r>
                    <m:sSup>
                      <m:sSupPr>
                        <m:ctrlPr>
                          <a:rPr lang="es-ES" b="0" i="1" smtClean="0">
                            <a:solidFill>
                              <a:schemeClr val="tx1"/>
                            </a:solidFill>
                            <a:latin typeface="Cambria Math" panose="02040503050406030204" pitchFamily="18" charset="0"/>
                          </a:rPr>
                        </m:ctrlPr>
                      </m:sSupPr>
                      <m:e>
                        <m:r>
                          <a:rPr lang="es-ES" i="1" smtClean="0">
                            <a:solidFill>
                              <a:schemeClr val="tx1"/>
                            </a:solidFill>
                            <a:latin typeface="Cambria Math" panose="02040503050406030204" pitchFamily="18" charset="0"/>
                          </a:rPr>
                          <m:t>=(</m:t>
                        </m:r>
                        <m:r>
                          <a:rPr lang="es-ES" i="1" smtClean="0">
                            <a:solidFill>
                              <a:schemeClr val="tx1"/>
                            </a:solidFill>
                            <a:latin typeface="Cambria Math" panose="02040503050406030204" pitchFamily="18" charset="0"/>
                          </a:rPr>
                          <m:t>𝑥</m:t>
                        </m:r>
                        <m:r>
                          <a:rPr lang="es-ES" i="1" smtClean="0">
                            <a:solidFill>
                              <a:schemeClr val="tx1"/>
                            </a:solidFill>
                            <a:latin typeface="Cambria Math" panose="02040503050406030204" pitchFamily="18" charset="0"/>
                          </a:rPr>
                          <m:t>+1)</m:t>
                        </m:r>
                      </m:e>
                      <m:sup>
                        <m:r>
                          <a:rPr lang="es-ES" b="0" i="1" smtClean="0">
                            <a:solidFill>
                              <a:schemeClr val="tx1"/>
                            </a:solidFill>
                            <a:latin typeface="Cambria Math" panose="02040503050406030204" pitchFamily="18" charset="0"/>
                          </a:rPr>
                          <m:t>2</m:t>
                        </m:r>
                      </m:sup>
                    </m:sSup>
                  </m:oMath>
                </a14:m>
                <a:endParaRPr lang="es-ES" dirty="0"/>
              </a:p>
            </p:txBody>
          </p:sp>
        </mc:Choice>
        <mc:Fallback xmlns="">
          <p:sp>
            <p:nvSpPr>
              <p:cNvPr id="3" name="CuadroTexto 2"/>
              <p:cNvSpPr txBox="1">
                <a:spLocks noRot="1" noChangeAspect="1" noMove="1" noResize="1" noEditPoints="1" noAdjustHandles="1" noChangeArrowheads="1" noChangeShapeType="1" noTextEdit="1"/>
              </p:cNvSpPr>
              <p:nvPr/>
            </p:nvSpPr>
            <p:spPr>
              <a:xfrm>
                <a:off x="794083" y="4824663"/>
                <a:ext cx="6942221" cy="646331"/>
              </a:xfrm>
              <a:prstGeom prst="rect">
                <a:avLst/>
              </a:prstGeom>
              <a:blipFill rotWithShape="0">
                <a:blip r:embed="rId3"/>
                <a:stretch>
                  <a:fillRect l="-702" t="-4717" r="-1756" b="-7547"/>
                </a:stretch>
              </a:blipFill>
            </p:spPr>
            <p:txBody>
              <a:bodyPr/>
              <a:lstStyle/>
              <a:p>
                <a:r>
                  <a:rPr lang="es-ES">
                    <a:noFill/>
                  </a:rPr>
                  <a:t> </a:t>
                </a:r>
              </a:p>
            </p:txBody>
          </p:sp>
        </mc:Fallback>
      </mc:AlternateContent>
    </p:spTree>
    <p:extLst>
      <p:ext uri="{BB962C8B-B14F-4D97-AF65-F5344CB8AC3E}">
        <p14:creationId xmlns:p14="http://schemas.microsoft.com/office/powerpoint/2010/main" val="1822811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9" y="1113786"/>
            <a:ext cx="7463245" cy="523220"/>
          </a:xfrm>
          <a:prstGeom prst="rect">
            <a:avLst/>
          </a:prstGeom>
          <a:noFill/>
        </p:spPr>
        <p:txBody>
          <a:bodyPr wrap="square" rtlCol="0">
            <a:spAutoFit/>
          </a:bodyPr>
          <a:lstStyle/>
          <a:p>
            <a:r>
              <a:rPr lang="es-CO" sz="2800" dirty="0">
                <a:solidFill>
                  <a:srgbClr val="00B0F0"/>
                </a:solidFill>
              </a:rPr>
              <a:t>3</a:t>
            </a:r>
            <a:r>
              <a:rPr lang="es-CO" sz="2800" dirty="0" smtClean="0">
                <a:solidFill>
                  <a:srgbClr val="00B0F0"/>
                </a:solidFill>
              </a:rPr>
              <a:t>. Factorización de Trinomios.</a:t>
            </a:r>
            <a:endParaRPr lang="es-CO" sz="2800" dirty="0">
              <a:solidFill>
                <a:srgbClr val="00B0F0"/>
              </a:solidFill>
            </a:endParaRPr>
          </a:p>
        </p:txBody>
      </p:sp>
      <p:sp>
        <p:nvSpPr>
          <p:cNvPr id="5" name="CuadroTexto 4"/>
          <p:cNvSpPr txBox="1"/>
          <p:nvPr/>
        </p:nvSpPr>
        <p:spPr>
          <a:xfrm>
            <a:off x="679269" y="1816645"/>
            <a:ext cx="7889966" cy="1200329"/>
          </a:xfrm>
          <a:prstGeom prst="rect">
            <a:avLst/>
          </a:prstGeom>
          <a:noFill/>
        </p:spPr>
        <p:txBody>
          <a:bodyPr wrap="square" rtlCol="0">
            <a:spAutoFit/>
          </a:bodyPr>
          <a:lstStyle/>
          <a:p>
            <a:r>
              <a:rPr lang="es-CO" sz="2400" dirty="0" smtClean="0">
                <a:solidFill>
                  <a:srgbClr val="00B050"/>
                </a:solidFill>
              </a:rPr>
              <a:t>¿Cómo sabemos si un trinomio es un trinomio cuadrado perfecto?</a:t>
            </a:r>
          </a:p>
          <a:p>
            <a:endParaRPr lang="es-CO" sz="2400" dirty="0">
              <a:solidFill>
                <a:srgbClr val="00B050"/>
              </a:solidFill>
            </a:endParaRPr>
          </a:p>
        </p:txBody>
      </p:sp>
      <p:sp>
        <p:nvSpPr>
          <p:cNvPr id="4" name="CuadroTexto 3"/>
          <p:cNvSpPr txBox="1"/>
          <p:nvPr/>
        </p:nvSpPr>
        <p:spPr>
          <a:xfrm>
            <a:off x="679269" y="2633842"/>
            <a:ext cx="7507706" cy="3139321"/>
          </a:xfrm>
          <a:prstGeom prst="rect">
            <a:avLst/>
          </a:prstGeom>
          <a:noFill/>
        </p:spPr>
        <p:txBody>
          <a:bodyPr wrap="square" rtlCol="0">
            <a:spAutoFit/>
          </a:bodyPr>
          <a:lstStyle/>
          <a:p>
            <a:r>
              <a:rPr lang="es-ES" dirty="0" smtClean="0"/>
              <a:t>En un trinomio cuadrado perfecto dos de sus términos tienen raíces cuadradas exactas y el término restante es igual al doble del producto de las raíces de los otros dos términos .</a:t>
            </a:r>
          </a:p>
          <a:p>
            <a:endParaRPr lang="es-ES" dirty="0" smtClean="0"/>
          </a:p>
          <a:p>
            <a:r>
              <a:rPr lang="es-ES" dirty="0" smtClean="0"/>
              <a:t>Para factorizar un trinomio cuadrado perfecto:</a:t>
            </a:r>
          </a:p>
          <a:p>
            <a:pPr marL="342900" indent="-342900">
              <a:buFont typeface="+mj-lt"/>
              <a:buAutoNum type="arabicPeriod"/>
            </a:pPr>
            <a:r>
              <a:rPr lang="es-ES" dirty="0" smtClean="0"/>
              <a:t>primero se reorganizan los términos dejando de primero y de tercero a los términos que tienen la raíz cuadrada exacta, </a:t>
            </a:r>
          </a:p>
          <a:p>
            <a:pPr marL="342900" indent="-342900">
              <a:buFont typeface="+mj-lt"/>
              <a:buAutoNum type="arabicPeriod"/>
            </a:pPr>
            <a:r>
              <a:rPr lang="es-ES" dirty="0" smtClean="0"/>
              <a:t>Se les extrae su raíz cuadrada</a:t>
            </a:r>
          </a:p>
          <a:p>
            <a:pPr marL="342900" indent="-342900">
              <a:buFont typeface="+mj-lt"/>
              <a:buAutoNum type="arabicPeriod"/>
            </a:pPr>
            <a:r>
              <a:rPr lang="es-ES" dirty="0" smtClean="0"/>
              <a:t>Se escriben en un paréntesis, separándolos con el signo que tenga el segundo término y se eleva al cuadrado.</a:t>
            </a:r>
            <a:endParaRPr lang="es-ES" dirty="0"/>
          </a:p>
          <a:p>
            <a:endParaRPr lang="es-ES" dirty="0"/>
          </a:p>
        </p:txBody>
      </p:sp>
      <mc:AlternateContent xmlns:mc="http://schemas.openxmlformats.org/markup-compatibility/2006" xmlns:a14="http://schemas.microsoft.com/office/drawing/2010/main">
        <mc:Choice Requires="a14">
          <p:sp>
            <p:nvSpPr>
              <p:cNvPr id="6" name="CuadroTexto 5"/>
              <p:cNvSpPr txBox="1"/>
              <p:nvPr/>
            </p:nvSpPr>
            <p:spPr>
              <a:xfrm>
                <a:off x="2438416" y="5749718"/>
                <a:ext cx="4532075" cy="4258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s-ES" sz="2400" i="1" smtClean="0">
                              <a:latin typeface="Cambria Math" panose="02040503050406030204" pitchFamily="18" charset="0"/>
                            </a:rPr>
                          </m:ctrlPr>
                        </m:sSupPr>
                        <m:e/>
                        <m:sup>
                          <m:r>
                            <a:rPr lang="es-ES" sz="2400" b="0" i="1" smtClean="0">
                              <a:latin typeface="Cambria Math" panose="02040503050406030204" pitchFamily="18" charset="0"/>
                            </a:rPr>
                            <m:t>2</m:t>
                          </m:r>
                        </m:sup>
                      </m:sSup>
                      <m:r>
                        <a:rPr lang="es-ES" sz="2400" i="1" smtClean="0">
                          <a:latin typeface="Cambria Math" panose="02040503050406030204" pitchFamily="18" charset="0"/>
                          <a:ea typeface="Cambria Math" panose="02040503050406030204" pitchFamily="18" charset="0"/>
                        </a:rPr>
                        <m:t>±</m:t>
                      </m:r>
                      <m:r>
                        <a:rPr lang="es-ES" sz="2400" b="0" i="1" smtClean="0">
                          <a:latin typeface="Cambria Math" panose="02040503050406030204" pitchFamily="18" charset="0"/>
                          <a:ea typeface="Cambria Math" panose="02040503050406030204" pitchFamily="18" charset="0"/>
                        </a:rPr>
                        <m:t>2           +</m:t>
                      </m:r>
                      <m:sSup>
                        <m:sSupPr>
                          <m:ctrlPr>
                            <a:rPr lang="es-ES" sz="2400" b="0" i="1" smtClean="0">
                              <a:latin typeface="Cambria Math" panose="02040503050406030204" pitchFamily="18" charset="0"/>
                              <a:ea typeface="Cambria Math" panose="02040503050406030204" pitchFamily="18" charset="0"/>
                            </a:rPr>
                          </m:ctrlPr>
                        </m:sSupPr>
                        <m:e/>
                        <m:sup>
                          <m:r>
                            <a:rPr lang="es-ES" sz="2400" b="0" i="1" smtClean="0">
                              <a:latin typeface="Cambria Math" panose="02040503050406030204" pitchFamily="18" charset="0"/>
                              <a:ea typeface="Cambria Math" panose="02040503050406030204" pitchFamily="18" charset="0"/>
                            </a:rPr>
                            <m:t>2</m:t>
                          </m:r>
                        </m:sup>
                      </m:sSup>
                      <m:r>
                        <a:rPr lang="es-ES" sz="2400" b="0" i="1" smtClean="0">
                          <a:latin typeface="Cambria Math" panose="02040503050406030204" pitchFamily="18" charset="0"/>
                          <a:ea typeface="Cambria Math" panose="02040503050406030204" pitchFamily="18" charset="0"/>
                        </a:rPr>
                        <m:t>=</m:t>
                      </m:r>
                      <m:sSup>
                        <m:sSupPr>
                          <m:ctrlPr>
                            <a:rPr lang="es-ES" sz="2400" b="0" i="1" smtClean="0">
                              <a:latin typeface="Cambria Math" panose="02040503050406030204" pitchFamily="18" charset="0"/>
                              <a:ea typeface="Cambria Math" panose="02040503050406030204" pitchFamily="18" charset="0"/>
                            </a:rPr>
                          </m:ctrlPr>
                        </m:sSupPr>
                        <m:e>
                          <m:r>
                            <a:rPr lang="es-ES" sz="2400" b="0" i="1" smtClean="0">
                              <a:latin typeface="Cambria Math" panose="02040503050406030204" pitchFamily="18" charset="0"/>
                              <a:ea typeface="Cambria Math" panose="02040503050406030204" pitchFamily="18" charset="0"/>
                            </a:rPr>
                            <m:t>(       ±       )</m:t>
                          </m:r>
                        </m:e>
                        <m:sup>
                          <m:r>
                            <a:rPr lang="es-ES" sz="2400" b="0" i="1" smtClean="0">
                              <a:latin typeface="Cambria Math" panose="02040503050406030204" pitchFamily="18" charset="0"/>
                              <a:ea typeface="Cambria Math" panose="02040503050406030204" pitchFamily="18" charset="0"/>
                            </a:rPr>
                            <m:t>2</m:t>
                          </m:r>
                        </m:sup>
                      </m:sSup>
                    </m:oMath>
                  </m:oMathPara>
                </a14:m>
                <a:endParaRPr lang="es-ES" dirty="0"/>
              </a:p>
            </p:txBody>
          </p:sp>
        </mc:Choice>
        <mc:Fallback xmlns="">
          <p:sp>
            <p:nvSpPr>
              <p:cNvPr id="6" name="CuadroTexto 5"/>
              <p:cNvSpPr txBox="1">
                <a:spLocks noRot="1" noChangeAspect="1" noMove="1" noResize="1" noEditPoints="1" noAdjustHandles="1" noChangeArrowheads="1" noChangeShapeType="1" noTextEdit="1"/>
              </p:cNvSpPr>
              <p:nvPr/>
            </p:nvSpPr>
            <p:spPr>
              <a:xfrm>
                <a:off x="2438416" y="5749718"/>
                <a:ext cx="4532075" cy="425822"/>
              </a:xfrm>
              <a:prstGeom prst="rect">
                <a:avLst/>
              </a:prstGeom>
              <a:blipFill rotWithShape="0">
                <a:blip r:embed="rId2"/>
                <a:stretch>
                  <a:fillRect/>
                </a:stretch>
              </a:blipFill>
            </p:spPr>
            <p:txBody>
              <a:bodyPr/>
              <a:lstStyle/>
              <a:p>
                <a:r>
                  <a:rPr lang="es-CO">
                    <a:noFill/>
                  </a:rPr>
                  <a:t> </a:t>
                </a:r>
              </a:p>
            </p:txBody>
          </p:sp>
        </mc:Fallback>
      </mc:AlternateContent>
      <p:sp>
        <p:nvSpPr>
          <p:cNvPr id="8" name="Rectángulo 7"/>
          <p:cNvSpPr/>
          <p:nvPr/>
        </p:nvSpPr>
        <p:spPr>
          <a:xfrm>
            <a:off x="2486874" y="5824718"/>
            <a:ext cx="237184" cy="3108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3561950" y="5826586"/>
            <a:ext cx="237184" cy="3108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Triángulo isósceles 9"/>
          <p:cNvSpPr/>
          <p:nvPr/>
        </p:nvSpPr>
        <p:spPr>
          <a:xfrm>
            <a:off x="3914989" y="5807199"/>
            <a:ext cx="216569" cy="31085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Triángulo isósceles 10"/>
          <p:cNvSpPr/>
          <p:nvPr/>
        </p:nvSpPr>
        <p:spPr>
          <a:xfrm>
            <a:off x="6313663" y="5844699"/>
            <a:ext cx="216569" cy="31085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Triángulo isósceles 11"/>
          <p:cNvSpPr/>
          <p:nvPr/>
        </p:nvSpPr>
        <p:spPr>
          <a:xfrm>
            <a:off x="4571817" y="5796148"/>
            <a:ext cx="216569" cy="31085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p:cNvSpPr/>
          <p:nvPr/>
        </p:nvSpPr>
        <p:spPr>
          <a:xfrm>
            <a:off x="5599474" y="5841741"/>
            <a:ext cx="237184" cy="3108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 name="Imagen 2"/>
          <p:cNvPicPr>
            <a:picLocks noChangeAspect="1"/>
          </p:cNvPicPr>
          <p:nvPr/>
        </p:nvPicPr>
        <p:blipFill>
          <a:blip r:embed="rId3"/>
          <a:stretch>
            <a:fillRect/>
          </a:stretch>
        </p:blipFill>
        <p:spPr>
          <a:xfrm>
            <a:off x="2344395" y="5760529"/>
            <a:ext cx="440941" cy="427646"/>
          </a:xfrm>
          <a:prstGeom prst="rect">
            <a:avLst/>
          </a:prstGeom>
        </p:spPr>
      </p:pic>
      <p:pic>
        <p:nvPicPr>
          <p:cNvPr id="7" name="Imagen 6"/>
          <p:cNvPicPr>
            <a:picLocks noChangeAspect="1"/>
          </p:cNvPicPr>
          <p:nvPr/>
        </p:nvPicPr>
        <p:blipFill>
          <a:blip r:embed="rId4"/>
          <a:stretch>
            <a:fillRect/>
          </a:stretch>
        </p:blipFill>
        <p:spPr>
          <a:xfrm>
            <a:off x="4433122" y="5779352"/>
            <a:ext cx="404268" cy="365670"/>
          </a:xfrm>
          <a:prstGeom prst="rect">
            <a:avLst/>
          </a:prstGeom>
        </p:spPr>
      </p:pic>
      <p:pic>
        <p:nvPicPr>
          <p:cNvPr id="14" name="Imagen 13"/>
          <p:cNvPicPr>
            <a:picLocks noChangeAspect="1"/>
          </p:cNvPicPr>
          <p:nvPr/>
        </p:nvPicPr>
        <p:blipFill>
          <a:blip r:embed="rId3"/>
          <a:stretch>
            <a:fillRect/>
          </a:stretch>
        </p:blipFill>
        <p:spPr>
          <a:xfrm>
            <a:off x="3458881" y="5783347"/>
            <a:ext cx="440941" cy="427646"/>
          </a:xfrm>
          <a:prstGeom prst="rect">
            <a:avLst/>
          </a:prstGeom>
        </p:spPr>
      </p:pic>
      <p:pic>
        <p:nvPicPr>
          <p:cNvPr id="15" name="Imagen 14"/>
          <p:cNvPicPr>
            <a:picLocks noChangeAspect="1"/>
          </p:cNvPicPr>
          <p:nvPr/>
        </p:nvPicPr>
        <p:blipFill>
          <a:blip r:embed="rId3"/>
          <a:stretch>
            <a:fillRect/>
          </a:stretch>
        </p:blipFill>
        <p:spPr>
          <a:xfrm>
            <a:off x="5497595" y="5773163"/>
            <a:ext cx="440941" cy="427646"/>
          </a:xfrm>
          <a:prstGeom prst="rect">
            <a:avLst/>
          </a:prstGeom>
        </p:spPr>
      </p:pic>
      <p:pic>
        <p:nvPicPr>
          <p:cNvPr id="16" name="Imagen 15"/>
          <p:cNvPicPr>
            <a:picLocks noChangeAspect="1"/>
          </p:cNvPicPr>
          <p:nvPr/>
        </p:nvPicPr>
        <p:blipFill>
          <a:blip r:embed="rId4"/>
          <a:stretch>
            <a:fillRect/>
          </a:stretch>
        </p:blipFill>
        <p:spPr>
          <a:xfrm>
            <a:off x="3884656" y="5814665"/>
            <a:ext cx="404268" cy="365670"/>
          </a:xfrm>
          <a:prstGeom prst="rect">
            <a:avLst/>
          </a:prstGeom>
        </p:spPr>
      </p:pic>
      <p:pic>
        <p:nvPicPr>
          <p:cNvPr id="17" name="Imagen 16"/>
          <p:cNvPicPr>
            <a:picLocks noChangeAspect="1"/>
          </p:cNvPicPr>
          <p:nvPr/>
        </p:nvPicPr>
        <p:blipFill>
          <a:blip r:embed="rId4"/>
          <a:stretch>
            <a:fillRect/>
          </a:stretch>
        </p:blipFill>
        <p:spPr>
          <a:xfrm>
            <a:off x="6251970" y="5832901"/>
            <a:ext cx="404268" cy="365670"/>
          </a:xfrm>
          <a:prstGeom prst="rect">
            <a:avLst/>
          </a:prstGeom>
        </p:spPr>
      </p:pic>
    </p:spTree>
    <p:extLst>
      <p:ext uri="{BB962C8B-B14F-4D97-AF65-F5344CB8AC3E}">
        <p14:creationId xmlns:p14="http://schemas.microsoft.com/office/powerpoint/2010/main" val="10837523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53452" y="1263316"/>
            <a:ext cx="7615989" cy="830997"/>
          </a:xfrm>
          <a:prstGeom prst="rect">
            <a:avLst/>
          </a:prstGeom>
          <a:noFill/>
        </p:spPr>
        <p:txBody>
          <a:bodyPr wrap="square" rtlCol="0">
            <a:spAutoFit/>
          </a:bodyPr>
          <a:lstStyle/>
          <a:p>
            <a:r>
              <a:rPr lang="es-ES" sz="2400" dirty="0" smtClean="0">
                <a:solidFill>
                  <a:srgbClr val="00B050"/>
                </a:solidFill>
              </a:rPr>
              <a:t>EJEMPLOS FACTORIZACIÓN DE TRINOMIOS CUADRADOS PERFECTOS</a:t>
            </a:r>
            <a:endParaRPr lang="es-ES" sz="2400" dirty="0">
              <a:solidFill>
                <a:srgbClr val="00B050"/>
              </a:solidFill>
            </a:endParaRPr>
          </a:p>
        </p:txBody>
      </p:sp>
      <mc:AlternateContent xmlns:mc="http://schemas.openxmlformats.org/markup-compatibility/2006" xmlns:a14="http://schemas.microsoft.com/office/drawing/2010/main">
        <mc:Choice Requires="a14">
          <p:sp>
            <p:nvSpPr>
              <p:cNvPr id="3" name="CuadroTexto 2"/>
              <p:cNvSpPr txBox="1"/>
              <p:nvPr/>
            </p:nvSpPr>
            <p:spPr>
              <a:xfrm>
                <a:off x="745958" y="2418347"/>
                <a:ext cx="7736305" cy="2862322"/>
              </a:xfrm>
              <a:prstGeom prst="rect">
                <a:avLst/>
              </a:prstGeom>
              <a:noFill/>
            </p:spPr>
            <p:txBody>
              <a:bodyPr wrap="square" rtlCol="0">
                <a:spAutoFit/>
              </a:bodyPr>
              <a:lstStyle/>
              <a:p>
                <a:r>
                  <a:rPr lang="es-ES" dirty="0" smtClean="0"/>
                  <a:t>Factorizar:</a:t>
                </a:r>
              </a:p>
              <a:p>
                <a:endParaRPr lang="es-ES" dirty="0"/>
              </a:p>
              <a:p>
                <a:endParaRPr lang="es-ES" dirty="0" smtClean="0"/>
              </a:p>
              <a:p>
                <a:pPr marL="342900" indent="-342900">
                  <a:buAutoNum type="arabicPeriod"/>
                </a:pPr>
                <a14:m>
                  <m:oMath xmlns:m="http://schemas.openxmlformats.org/officeDocument/2006/math">
                    <m:sSup>
                      <m:sSupPr>
                        <m:ctrlPr>
                          <a:rPr lang="es-ES" i="1" smtClean="0">
                            <a:latin typeface="Cambria Math" panose="02040503050406030204" pitchFamily="18" charset="0"/>
                          </a:rPr>
                        </m:ctrlPr>
                      </m:sSupPr>
                      <m:e>
                        <m:r>
                          <a:rPr lang="es-ES" b="0" i="1" smtClean="0">
                            <a:latin typeface="Cambria Math" panose="02040503050406030204" pitchFamily="18" charset="0"/>
                          </a:rPr>
                          <m:t>    </m:t>
                        </m:r>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+6</m:t>
                    </m:r>
                    <m:r>
                      <a:rPr lang="es-ES" b="0" i="1" smtClean="0">
                        <a:latin typeface="Cambria Math" panose="02040503050406030204" pitchFamily="18" charset="0"/>
                      </a:rPr>
                      <m:t>𝑥</m:t>
                    </m:r>
                    <m:r>
                      <a:rPr lang="es-ES" b="0" i="1" smtClean="0">
                        <a:latin typeface="Cambria Math" panose="02040503050406030204" pitchFamily="18" charset="0"/>
                      </a:rPr>
                      <m:t>+9  </m:t>
                    </m:r>
                  </m:oMath>
                </a14:m>
                <a:endParaRPr lang="es-ES" dirty="0" smtClean="0"/>
              </a:p>
              <a:p>
                <a:r>
                  <a:rPr lang="es-ES" dirty="0"/>
                  <a:t> </a:t>
                </a:r>
                <a:r>
                  <a:rPr lang="es-ES" dirty="0" smtClean="0"/>
                  <a:t>El polinomio ya está organizado, el primer y el tercer término tienen raíz cuadrada exacta   </a:t>
                </a:r>
                <a14:m>
                  <m:oMath xmlns:m="http://schemas.openxmlformats.org/officeDocument/2006/math">
                    <m:r>
                      <a:rPr lang="es-ES" b="0" i="1" smtClean="0">
                        <a:latin typeface="Cambria Math" panose="02040503050406030204" pitchFamily="18" charset="0"/>
                      </a:rPr>
                      <m:t>𝑥</m:t>
                    </m:r>
                    <m:r>
                      <a:rPr lang="es-ES" b="0" i="1" smtClean="0">
                        <a:latin typeface="Cambria Math" panose="02040503050406030204" pitchFamily="18" charset="0"/>
                      </a:rPr>
                      <m:t>    </m:t>
                    </m:r>
                    <m:r>
                      <a:rPr lang="es-ES" b="0" i="1" smtClean="0">
                        <a:latin typeface="Cambria Math" panose="02040503050406030204" pitchFamily="18" charset="0"/>
                      </a:rPr>
                      <m:t>𝑦</m:t>
                    </m:r>
                    <m:r>
                      <a:rPr lang="es-ES" b="0" i="1" smtClean="0">
                        <a:latin typeface="Cambria Math" panose="02040503050406030204" pitchFamily="18" charset="0"/>
                      </a:rPr>
                      <m:t>    3   </m:t>
                    </m:r>
                  </m:oMath>
                </a14:m>
                <a:r>
                  <a:rPr lang="es-ES" dirty="0" smtClean="0"/>
                  <a:t>respectivamente, y el segundo término es el doble de la multiplicación de estas raíces:  </a:t>
                </a:r>
                <a14:m>
                  <m:oMath xmlns:m="http://schemas.openxmlformats.org/officeDocument/2006/math">
                    <m:r>
                      <a:rPr lang="es-ES" b="0" i="1" smtClean="0">
                        <a:latin typeface="Cambria Math" panose="02040503050406030204" pitchFamily="18" charset="0"/>
                      </a:rPr>
                      <m:t>2.</m:t>
                    </m:r>
                    <m:r>
                      <a:rPr lang="es-ES" b="0" i="1" smtClean="0">
                        <a:latin typeface="Cambria Math" panose="02040503050406030204" pitchFamily="18" charset="0"/>
                      </a:rPr>
                      <m:t>𝑥</m:t>
                    </m:r>
                    <m:r>
                      <a:rPr lang="es-ES" b="0" i="1" smtClean="0">
                        <a:latin typeface="Cambria Math" panose="02040503050406030204" pitchFamily="18" charset="0"/>
                      </a:rPr>
                      <m:t>.3=6</m:t>
                    </m:r>
                    <m:r>
                      <a:rPr lang="es-ES" b="0" i="1" smtClean="0">
                        <a:latin typeface="Cambria Math" panose="02040503050406030204" pitchFamily="18" charset="0"/>
                      </a:rPr>
                      <m:t>𝑥</m:t>
                    </m:r>
                  </m:oMath>
                </a14:m>
                <a:r>
                  <a:rPr lang="es-ES" dirty="0" smtClean="0"/>
                  <a:t>   </a:t>
                </a:r>
              </a:p>
              <a:p>
                <a:pPr marL="342900" indent="-342900">
                  <a:buAutoNum type="arabicPeriod"/>
                </a:pPr>
                <a:endParaRPr lang="es-ES" dirty="0"/>
              </a:p>
              <a:p>
                <a:r>
                  <a:rPr lang="es-ES" dirty="0" smtClean="0"/>
                  <a:t>Entonces: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    </m:t>
                        </m:r>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m:t>
                    </m:r>
                    <m:r>
                      <a:rPr lang="es-ES" b="0" i="1" smtClean="0">
                        <a:latin typeface="Cambria Math" panose="02040503050406030204" pitchFamily="18" charset="0"/>
                      </a:rPr>
                      <m:t>   </m:t>
                    </m:r>
                    <m:r>
                      <a:rPr lang="es-ES" i="1">
                        <a:latin typeface="Cambria Math" panose="02040503050406030204" pitchFamily="18" charset="0"/>
                      </a:rPr>
                      <m:t>6</m:t>
                    </m:r>
                    <m:r>
                      <a:rPr lang="es-ES" i="1">
                        <a:latin typeface="Cambria Math" panose="02040503050406030204" pitchFamily="18" charset="0"/>
                      </a:rPr>
                      <m:t>𝑥</m:t>
                    </m:r>
                    <m:r>
                      <a:rPr lang="es-ES" i="1">
                        <a:latin typeface="Cambria Math" panose="02040503050406030204" pitchFamily="18" charset="0"/>
                      </a:rPr>
                      <m:t>+  9=</m:t>
                    </m:r>
                    <m:sSup>
                      <m:sSupPr>
                        <m:ctrlPr>
                          <a:rPr lang="es-ES" b="0" i="1" smtClean="0">
                            <a:latin typeface="Cambria Math" panose="02040503050406030204" pitchFamily="18" charset="0"/>
                          </a:rPr>
                        </m:ctrlPr>
                      </m:sSupPr>
                      <m:e>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+3)</m:t>
                        </m:r>
                      </m:e>
                      <m:sup>
                        <m:r>
                          <a:rPr lang="es-ES" b="0" i="1" smtClean="0">
                            <a:latin typeface="Cambria Math" panose="02040503050406030204" pitchFamily="18" charset="0"/>
                          </a:rPr>
                          <m:t>2</m:t>
                        </m:r>
                      </m:sup>
                    </m:sSup>
                  </m:oMath>
                </a14:m>
                <a:endParaRPr lang="es-ES" dirty="0" smtClean="0"/>
              </a:p>
              <a:p>
                <a:endParaRPr lang="es-ES" dirty="0"/>
              </a:p>
            </p:txBody>
          </p:sp>
        </mc:Choice>
        <mc:Fallback xmlns="">
          <p:sp>
            <p:nvSpPr>
              <p:cNvPr id="3" name="CuadroTexto 2"/>
              <p:cNvSpPr txBox="1">
                <a:spLocks noRot="1" noChangeAspect="1" noMove="1" noResize="1" noEditPoints="1" noAdjustHandles="1" noChangeArrowheads="1" noChangeShapeType="1" noTextEdit="1"/>
              </p:cNvSpPr>
              <p:nvPr/>
            </p:nvSpPr>
            <p:spPr>
              <a:xfrm>
                <a:off x="745958" y="2418347"/>
                <a:ext cx="7736305" cy="2862322"/>
              </a:xfrm>
              <a:prstGeom prst="rect">
                <a:avLst/>
              </a:prstGeom>
              <a:blipFill rotWithShape="0">
                <a:blip r:embed="rId2"/>
                <a:stretch>
                  <a:fillRect l="-630" t="-1279"/>
                </a:stretch>
              </a:blipFill>
            </p:spPr>
            <p:txBody>
              <a:bodyPr/>
              <a:lstStyle/>
              <a:p>
                <a:r>
                  <a:rPr lang="es-ES">
                    <a:noFill/>
                  </a:rPr>
                  <a:t> </a:t>
                </a:r>
              </a:p>
            </p:txBody>
          </p:sp>
        </mc:Fallback>
      </mc:AlternateContent>
      <p:cxnSp>
        <p:nvCxnSpPr>
          <p:cNvPr id="5" name="Conector recto de flecha 4"/>
          <p:cNvCxnSpPr/>
          <p:nvPr/>
        </p:nvCxnSpPr>
        <p:spPr>
          <a:xfrm>
            <a:off x="2203938" y="4931508"/>
            <a:ext cx="0" cy="4298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flipH="1">
            <a:off x="3399692" y="4962769"/>
            <a:ext cx="7816" cy="3907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CuadroTexto 7"/>
              <p:cNvSpPr txBox="1"/>
              <p:nvPr/>
            </p:nvSpPr>
            <p:spPr>
              <a:xfrm>
                <a:off x="2078892" y="5533292"/>
                <a:ext cx="242277"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𝑥</m:t>
                      </m:r>
                    </m:oMath>
                  </m:oMathPara>
                </a14:m>
                <a:endParaRPr lang="es-CO" dirty="0"/>
              </a:p>
            </p:txBody>
          </p:sp>
        </mc:Choice>
        <mc:Fallback xmlns="">
          <p:sp>
            <p:nvSpPr>
              <p:cNvPr id="8" name="CuadroTexto 7"/>
              <p:cNvSpPr txBox="1">
                <a:spLocks noRot="1" noChangeAspect="1" noMove="1" noResize="1" noEditPoints="1" noAdjustHandles="1" noChangeArrowheads="1" noChangeShapeType="1" noTextEdit="1"/>
              </p:cNvSpPr>
              <p:nvPr/>
            </p:nvSpPr>
            <p:spPr>
              <a:xfrm>
                <a:off x="2078892" y="5533292"/>
                <a:ext cx="242277" cy="369332"/>
              </a:xfrm>
              <a:prstGeom prst="rect">
                <a:avLst/>
              </a:prstGeom>
              <a:blipFill rotWithShape="0">
                <a:blip r:embed="rId3"/>
                <a:stretch>
                  <a:fillRect r="-12500"/>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9" name="CuadroTexto 8"/>
              <p:cNvSpPr txBox="1"/>
              <p:nvPr/>
            </p:nvSpPr>
            <p:spPr>
              <a:xfrm>
                <a:off x="3286369" y="5533292"/>
                <a:ext cx="242277"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CO" b="0" i="1" smtClean="0">
                          <a:latin typeface="Cambria Math" panose="02040503050406030204" pitchFamily="18" charset="0"/>
                        </a:rPr>
                        <m:t>3</m:t>
                      </m:r>
                    </m:oMath>
                  </m:oMathPara>
                </a14:m>
                <a:endParaRPr lang="es-CO" dirty="0"/>
              </a:p>
            </p:txBody>
          </p:sp>
        </mc:Choice>
        <mc:Fallback xmlns="">
          <p:sp>
            <p:nvSpPr>
              <p:cNvPr id="9" name="CuadroTexto 8"/>
              <p:cNvSpPr txBox="1">
                <a:spLocks noRot="1" noChangeAspect="1" noMove="1" noResize="1" noEditPoints="1" noAdjustHandles="1" noChangeArrowheads="1" noChangeShapeType="1" noTextEdit="1"/>
              </p:cNvSpPr>
              <p:nvPr/>
            </p:nvSpPr>
            <p:spPr>
              <a:xfrm>
                <a:off x="3286369" y="5533292"/>
                <a:ext cx="242277" cy="369332"/>
              </a:xfrm>
              <a:prstGeom prst="rect">
                <a:avLst/>
              </a:prstGeom>
              <a:blipFill rotWithShape="0">
                <a:blip r:embed="rId4"/>
                <a:stretch>
                  <a:fillRect r="-25000"/>
                </a:stretch>
              </a:blipFill>
            </p:spPr>
            <p:txBody>
              <a:bodyPr/>
              <a:lstStyle/>
              <a:p>
                <a:r>
                  <a:rPr lang="es-CO">
                    <a:noFill/>
                  </a:rPr>
                  <a:t> </a:t>
                </a:r>
              </a:p>
            </p:txBody>
          </p:sp>
        </mc:Fallback>
      </mc:AlternateContent>
      <p:cxnSp>
        <p:nvCxnSpPr>
          <p:cNvPr id="11" name="Conector recto de flecha 10"/>
          <p:cNvCxnSpPr/>
          <p:nvPr/>
        </p:nvCxnSpPr>
        <p:spPr>
          <a:xfrm flipH="1">
            <a:off x="2860431" y="4962769"/>
            <a:ext cx="7815" cy="12660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CuadroTexto 11"/>
              <p:cNvSpPr txBox="1"/>
              <p:nvPr/>
            </p:nvSpPr>
            <p:spPr>
              <a:xfrm>
                <a:off x="2455833" y="6228862"/>
                <a:ext cx="80919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CO" sz="2400" b="0" i="1" smtClean="0">
                          <a:latin typeface="Cambria Math" panose="02040503050406030204" pitchFamily="18" charset="0"/>
                        </a:rPr>
                        <m:t>2.</m:t>
                      </m:r>
                      <m:r>
                        <a:rPr lang="es-CO" sz="2400" b="0" i="1" smtClean="0">
                          <a:latin typeface="Cambria Math" panose="02040503050406030204" pitchFamily="18" charset="0"/>
                        </a:rPr>
                        <m:t>𝑥</m:t>
                      </m:r>
                      <m:r>
                        <a:rPr lang="es-CO" sz="2400" b="0" i="1" smtClean="0">
                          <a:latin typeface="Cambria Math" panose="02040503050406030204" pitchFamily="18" charset="0"/>
                        </a:rPr>
                        <m:t>.3</m:t>
                      </m:r>
                    </m:oMath>
                  </m:oMathPara>
                </a14:m>
                <a:endParaRPr lang="es-CO" dirty="0"/>
              </a:p>
            </p:txBody>
          </p:sp>
        </mc:Choice>
        <mc:Fallback xmlns="">
          <p:sp>
            <p:nvSpPr>
              <p:cNvPr id="12" name="CuadroTexto 11"/>
              <p:cNvSpPr txBox="1">
                <a:spLocks noRot="1" noChangeAspect="1" noMove="1" noResize="1" noEditPoints="1" noAdjustHandles="1" noChangeArrowheads="1" noChangeShapeType="1" noTextEdit="1"/>
              </p:cNvSpPr>
              <p:nvPr/>
            </p:nvSpPr>
            <p:spPr>
              <a:xfrm>
                <a:off x="2455833" y="6228862"/>
                <a:ext cx="809196" cy="369332"/>
              </a:xfrm>
              <a:prstGeom prst="rect">
                <a:avLst/>
              </a:prstGeom>
              <a:blipFill rotWithShape="0">
                <a:blip r:embed="rId5"/>
                <a:stretch>
                  <a:fillRect l="-9023" r="-8271" b="-6667"/>
                </a:stretch>
              </a:blipFill>
            </p:spPr>
            <p:txBody>
              <a:bodyPr/>
              <a:lstStyle/>
              <a:p>
                <a:r>
                  <a:rPr lang="es-CO">
                    <a:noFill/>
                  </a:rPr>
                  <a:t> </a:t>
                </a:r>
              </a:p>
            </p:txBody>
          </p:sp>
        </mc:Fallback>
      </mc:AlternateContent>
    </p:spTree>
    <p:extLst>
      <p:ext uri="{BB962C8B-B14F-4D97-AF65-F5344CB8AC3E}">
        <p14:creationId xmlns:p14="http://schemas.microsoft.com/office/powerpoint/2010/main" val="149702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ES" dirty="0" smtClean="0"/>
          </a:p>
          <a:p>
            <a:r>
              <a:rPr lang="es-ES" dirty="0" smtClean="0"/>
              <a:t>COMPETENCIA GENERAL:</a:t>
            </a:r>
          </a:p>
          <a:p>
            <a:r>
              <a:rPr lang="es-ES" dirty="0" smtClean="0"/>
              <a:t>Aplicar procesos de factorización en la simplificación de expresiones algebraicas y en la solución de problemas cotidianos</a:t>
            </a:r>
            <a:endParaRPr lang="es-ES" dirty="0"/>
          </a:p>
          <a:p>
            <a:r>
              <a:rPr lang="es-ES" dirty="0" smtClean="0"/>
              <a:t>RESULTADOS DE APRENDIZAJE. </a:t>
            </a:r>
          </a:p>
          <a:p>
            <a:pPr marL="171450" indent="-171450">
              <a:buFont typeface="Wingdings" panose="05000000000000000000" pitchFamily="2" charset="2"/>
              <a:buChar char="Ø"/>
            </a:pPr>
            <a:r>
              <a:rPr lang="es-ES" dirty="0" smtClean="0"/>
              <a:t>Desarrolla </a:t>
            </a:r>
            <a:r>
              <a:rPr lang="es-ES" dirty="0"/>
              <a:t>técnicas para factorizar polinomios, </a:t>
            </a:r>
            <a:r>
              <a:rPr lang="es-ES" dirty="0" smtClean="0"/>
              <a:t>útiles en la simplificación de expresiones racionales. </a:t>
            </a:r>
          </a:p>
          <a:p>
            <a:pPr marL="171450" indent="-171450">
              <a:buFont typeface="Wingdings" panose="05000000000000000000" pitchFamily="2" charset="2"/>
              <a:buChar char="Ø"/>
            </a:pPr>
            <a:r>
              <a:rPr lang="es-ES" dirty="0" smtClean="0"/>
              <a:t>Aplica adecuadamente las expresiones algebraicas en la solución de problemas cotidianos.</a:t>
            </a:r>
          </a:p>
          <a:p>
            <a:pPr marL="171450" indent="-171450">
              <a:buFont typeface="Wingdings" panose="05000000000000000000" pitchFamily="2" charset="2"/>
              <a:buChar char="Ø"/>
            </a:pPr>
            <a:r>
              <a:rPr lang="es-ES" dirty="0" smtClean="0"/>
              <a:t>Simplifica expresiones algebraicas principalmente expresiones algebraicas racionales (cocientes entre dos polinomios), y ve su utilidad en algunos procedimientos matemáticos. </a:t>
            </a:r>
          </a:p>
          <a:p>
            <a:pPr marL="171450" indent="-171450">
              <a:buFont typeface="Wingdings" panose="05000000000000000000" pitchFamily="2" charset="2"/>
              <a:buChar char="§"/>
            </a:pPr>
            <a:endParaRPr lang="es-ES" dirty="0" smtClean="0"/>
          </a:p>
          <a:p>
            <a:endParaRPr lang="es-CO" dirty="0"/>
          </a:p>
        </p:txBody>
      </p:sp>
    </p:spTree>
    <p:extLst>
      <p:ext uri="{BB962C8B-B14F-4D97-AF65-F5344CB8AC3E}">
        <p14:creationId xmlns:p14="http://schemas.microsoft.com/office/powerpoint/2010/main" val="24580289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53452" y="1263316"/>
            <a:ext cx="7615989" cy="830997"/>
          </a:xfrm>
          <a:prstGeom prst="rect">
            <a:avLst/>
          </a:prstGeom>
          <a:noFill/>
        </p:spPr>
        <p:txBody>
          <a:bodyPr wrap="square" rtlCol="0">
            <a:spAutoFit/>
          </a:bodyPr>
          <a:lstStyle/>
          <a:p>
            <a:r>
              <a:rPr lang="es-ES" sz="2400" dirty="0" smtClean="0">
                <a:solidFill>
                  <a:srgbClr val="00B050"/>
                </a:solidFill>
              </a:rPr>
              <a:t>EJEMPLOS FACTORIZACIÓN DE TRINOMIOS CUADRADOS PERFECTOS</a:t>
            </a:r>
            <a:endParaRPr lang="es-ES" sz="2400" dirty="0">
              <a:solidFill>
                <a:srgbClr val="00B050"/>
              </a:solidFill>
            </a:endParaRPr>
          </a:p>
        </p:txBody>
      </p:sp>
      <mc:AlternateContent xmlns:mc="http://schemas.openxmlformats.org/markup-compatibility/2006" xmlns:a14="http://schemas.microsoft.com/office/drawing/2010/main">
        <mc:Choice Requires="a14">
          <p:sp>
            <p:nvSpPr>
              <p:cNvPr id="3" name="CuadroTexto 2"/>
              <p:cNvSpPr txBox="1"/>
              <p:nvPr/>
            </p:nvSpPr>
            <p:spPr>
              <a:xfrm>
                <a:off x="745958" y="2418347"/>
                <a:ext cx="7736305" cy="2308324"/>
              </a:xfrm>
              <a:prstGeom prst="rect">
                <a:avLst/>
              </a:prstGeom>
              <a:noFill/>
            </p:spPr>
            <p:txBody>
              <a:bodyPr wrap="square" rtlCol="0">
                <a:spAutoFit/>
              </a:bodyPr>
              <a:lstStyle/>
              <a:p>
                <a:r>
                  <a:rPr lang="es-ES" dirty="0" smtClean="0"/>
                  <a:t>Factorizar:</a:t>
                </a:r>
              </a:p>
              <a:p>
                <a:endParaRPr lang="es-ES" dirty="0"/>
              </a:p>
              <a:p>
                <a:endParaRPr lang="es-ES" dirty="0" smtClean="0"/>
              </a:p>
              <a:p>
                <a:r>
                  <a:rPr lang="es-ES" dirty="0" smtClean="0"/>
                  <a:t>2. </a:t>
                </a:r>
                <a14:m>
                  <m:oMath xmlns:m="http://schemas.openxmlformats.org/officeDocument/2006/math">
                    <m:sSup>
                      <m:sSupPr>
                        <m:ctrlPr>
                          <a:rPr lang="es-ES" i="1" smtClean="0">
                            <a:latin typeface="Cambria Math" panose="02040503050406030204" pitchFamily="18" charset="0"/>
                          </a:rPr>
                        </m:ctrlPr>
                      </m:sSupPr>
                      <m:e>
                        <m:r>
                          <a:rPr lang="es-ES" b="0" i="1" smtClean="0">
                            <a:latin typeface="Cambria Math" panose="02040503050406030204" pitchFamily="18" charset="0"/>
                          </a:rPr>
                          <m:t>    16</m:t>
                        </m:r>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−24</m:t>
                    </m:r>
                    <m:r>
                      <a:rPr lang="es-ES" b="0" i="1" smtClean="0">
                        <a:latin typeface="Cambria Math" panose="02040503050406030204" pitchFamily="18" charset="0"/>
                      </a:rPr>
                      <m:t>𝑥𝑦</m:t>
                    </m:r>
                    <m:r>
                      <a:rPr lang="es-ES" b="0" i="1" smtClean="0">
                        <a:latin typeface="Cambria Math" panose="02040503050406030204" pitchFamily="18" charset="0"/>
                      </a:rPr>
                      <m:t>+9</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𝑦</m:t>
                        </m:r>
                      </m:e>
                      <m:sup>
                        <m:r>
                          <a:rPr lang="es-ES" b="0" i="1" smtClean="0">
                            <a:latin typeface="Cambria Math" panose="02040503050406030204" pitchFamily="18" charset="0"/>
                          </a:rPr>
                          <m:t>2</m:t>
                        </m:r>
                      </m:sup>
                    </m:sSup>
                    <m:r>
                      <a:rPr lang="es-ES" b="0" i="1" smtClean="0">
                        <a:latin typeface="Cambria Math" panose="02040503050406030204" pitchFamily="18" charset="0"/>
                      </a:rPr>
                      <m:t>  </m:t>
                    </m:r>
                  </m:oMath>
                </a14:m>
                <a:endParaRPr lang="es-ES" dirty="0" smtClean="0"/>
              </a:p>
              <a:p>
                <a:r>
                  <a:rPr lang="es-ES" dirty="0" smtClean="0"/>
                  <a:t>El polinomio ya está organizado. </a:t>
                </a:r>
              </a:p>
              <a:p>
                <a:pPr marL="342900" indent="-342900">
                  <a:buAutoNum type="arabicPeriod"/>
                </a:pPr>
                <a:endParaRPr lang="es-ES" dirty="0"/>
              </a:p>
              <a:p>
                <a:r>
                  <a:rPr lang="es-ES" dirty="0" smtClean="0"/>
                  <a:t>Entonces: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    16</m:t>
                        </m:r>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−24</m:t>
                    </m:r>
                    <m:r>
                      <a:rPr lang="es-ES" i="1">
                        <a:latin typeface="Cambria Math" panose="02040503050406030204" pitchFamily="18" charset="0"/>
                      </a:rPr>
                      <m:t>𝑥𝑦</m:t>
                    </m:r>
                    <m:r>
                      <a:rPr lang="es-ES" i="1">
                        <a:latin typeface="Cambria Math" panose="02040503050406030204" pitchFamily="18" charset="0"/>
                      </a:rPr>
                      <m:t>+9</m:t>
                    </m:r>
                    <m:sSup>
                      <m:sSupPr>
                        <m:ctrlPr>
                          <a:rPr lang="es-ES" i="1">
                            <a:latin typeface="Cambria Math" panose="02040503050406030204" pitchFamily="18" charset="0"/>
                          </a:rPr>
                        </m:ctrlPr>
                      </m:sSupPr>
                      <m:e>
                        <m:r>
                          <a:rPr lang="es-ES" i="1">
                            <a:latin typeface="Cambria Math" panose="02040503050406030204" pitchFamily="18" charset="0"/>
                          </a:rPr>
                          <m:t>𝑦</m:t>
                        </m:r>
                      </m:e>
                      <m:sup>
                        <m:r>
                          <a:rPr lang="es-ES" i="1">
                            <a:latin typeface="Cambria Math" panose="02040503050406030204" pitchFamily="18" charset="0"/>
                          </a:rPr>
                          <m:t>2</m:t>
                        </m:r>
                      </m:sup>
                    </m:sSup>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(4</m:t>
                        </m:r>
                        <m:r>
                          <a:rPr lang="es-ES" b="0" i="1" smtClean="0">
                            <a:latin typeface="Cambria Math" panose="02040503050406030204" pitchFamily="18" charset="0"/>
                          </a:rPr>
                          <m:t>𝑥</m:t>
                        </m:r>
                        <m:r>
                          <a:rPr lang="es-ES" b="0" i="1" smtClean="0">
                            <a:latin typeface="Cambria Math" panose="02040503050406030204" pitchFamily="18" charset="0"/>
                          </a:rPr>
                          <m:t>−3</m:t>
                        </m:r>
                        <m:r>
                          <a:rPr lang="es-ES" b="0" i="1" smtClean="0">
                            <a:latin typeface="Cambria Math" panose="02040503050406030204" pitchFamily="18" charset="0"/>
                          </a:rPr>
                          <m:t>𝑦</m:t>
                        </m:r>
                        <m:r>
                          <a:rPr lang="es-ES" b="0" i="1" smtClean="0">
                            <a:latin typeface="Cambria Math" panose="02040503050406030204" pitchFamily="18" charset="0"/>
                          </a:rPr>
                          <m:t>)</m:t>
                        </m:r>
                      </m:e>
                      <m:sup>
                        <m:r>
                          <a:rPr lang="es-ES" b="0" i="1" smtClean="0">
                            <a:latin typeface="Cambria Math" panose="02040503050406030204" pitchFamily="18" charset="0"/>
                          </a:rPr>
                          <m:t>2</m:t>
                        </m:r>
                      </m:sup>
                    </m:sSup>
                  </m:oMath>
                </a14:m>
                <a:endParaRPr lang="es-ES" dirty="0" smtClean="0"/>
              </a:p>
              <a:p>
                <a:endParaRPr lang="es-ES" dirty="0"/>
              </a:p>
            </p:txBody>
          </p:sp>
        </mc:Choice>
        <mc:Fallback xmlns="">
          <p:sp>
            <p:nvSpPr>
              <p:cNvPr id="3" name="CuadroTexto 2"/>
              <p:cNvSpPr txBox="1">
                <a:spLocks noRot="1" noChangeAspect="1" noMove="1" noResize="1" noEditPoints="1" noAdjustHandles="1" noChangeArrowheads="1" noChangeShapeType="1" noTextEdit="1"/>
              </p:cNvSpPr>
              <p:nvPr/>
            </p:nvSpPr>
            <p:spPr>
              <a:xfrm>
                <a:off x="745958" y="2418347"/>
                <a:ext cx="7736305" cy="2308324"/>
              </a:xfrm>
              <a:prstGeom prst="rect">
                <a:avLst/>
              </a:prstGeom>
              <a:blipFill rotWithShape="0">
                <a:blip r:embed="rId2"/>
                <a:stretch>
                  <a:fillRect l="-630" t="-1587"/>
                </a:stretch>
              </a:blipFill>
            </p:spPr>
            <p:txBody>
              <a:bodyPr/>
              <a:lstStyle/>
              <a:p>
                <a:r>
                  <a:rPr lang="es-ES">
                    <a:noFill/>
                  </a:rPr>
                  <a:t> </a:t>
                </a:r>
              </a:p>
            </p:txBody>
          </p:sp>
        </mc:Fallback>
      </mc:AlternateContent>
      <p:cxnSp>
        <p:nvCxnSpPr>
          <p:cNvPr id="5" name="Conector recto de flecha 4"/>
          <p:cNvCxnSpPr/>
          <p:nvPr/>
        </p:nvCxnSpPr>
        <p:spPr>
          <a:xfrm>
            <a:off x="2406316" y="4403558"/>
            <a:ext cx="0" cy="649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a:off x="3705726" y="4391526"/>
            <a:ext cx="12032" cy="613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CuadroTexto 7"/>
              <p:cNvSpPr txBox="1"/>
              <p:nvPr/>
            </p:nvSpPr>
            <p:spPr>
              <a:xfrm>
                <a:off x="2117558" y="5245768"/>
                <a:ext cx="40907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4</m:t>
                      </m:r>
                      <m:r>
                        <a:rPr lang="es-ES" b="0" i="1" smtClean="0">
                          <a:latin typeface="Cambria Math" panose="02040503050406030204" pitchFamily="18" charset="0"/>
                        </a:rPr>
                        <m:t>𝑥</m:t>
                      </m:r>
                    </m:oMath>
                  </m:oMathPara>
                </a14:m>
                <a:endParaRPr lang="es-ES" dirty="0"/>
              </a:p>
            </p:txBody>
          </p:sp>
        </mc:Choice>
        <mc:Fallback xmlns="">
          <p:sp>
            <p:nvSpPr>
              <p:cNvPr id="8" name="CuadroTexto 7"/>
              <p:cNvSpPr txBox="1">
                <a:spLocks noRot="1" noChangeAspect="1" noMove="1" noResize="1" noEditPoints="1" noAdjustHandles="1" noChangeArrowheads="1" noChangeShapeType="1" noTextEdit="1"/>
              </p:cNvSpPr>
              <p:nvPr/>
            </p:nvSpPr>
            <p:spPr>
              <a:xfrm>
                <a:off x="2117558" y="5245768"/>
                <a:ext cx="409074" cy="369332"/>
              </a:xfrm>
              <a:prstGeom prst="rect">
                <a:avLst/>
              </a:prstGeom>
              <a:blipFill rotWithShape="0">
                <a:blip r:embed="rId3"/>
                <a:stretch>
                  <a:fillRect r="-447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p:cNvSpPr txBox="1"/>
              <p:nvPr/>
            </p:nvSpPr>
            <p:spPr>
              <a:xfrm>
                <a:off x="3513221" y="5274023"/>
                <a:ext cx="40907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i="1" smtClean="0">
                          <a:latin typeface="Cambria Math" panose="02040503050406030204" pitchFamily="18" charset="0"/>
                        </a:rPr>
                        <m:t>3</m:t>
                      </m:r>
                      <m:r>
                        <a:rPr lang="es-ES" b="0" i="1" smtClean="0">
                          <a:latin typeface="Cambria Math" panose="02040503050406030204" pitchFamily="18" charset="0"/>
                        </a:rPr>
                        <m:t>𝑦</m:t>
                      </m:r>
                    </m:oMath>
                  </m:oMathPara>
                </a14:m>
                <a:endParaRPr lang="es-ES" dirty="0"/>
              </a:p>
            </p:txBody>
          </p:sp>
        </mc:Choice>
        <mc:Fallback xmlns="">
          <p:sp>
            <p:nvSpPr>
              <p:cNvPr id="9" name="CuadroTexto 8"/>
              <p:cNvSpPr txBox="1">
                <a:spLocks noRot="1" noChangeAspect="1" noMove="1" noResize="1" noEditPoints="1" noAdjustHandles="1" noChangeArrowheads="1" noChangeShapeType="1" noTextEdit="1"/>
              </p:cNvSpPr>
              <p:nvPr/>
            </p:nvSpPr>
            <p:spPr>
              <a:xfrm>
                <a:off x="3513221" y="5274023"/>
                <a:ext cx="409074" cy="369332"/>
              </a:xfrm>
              <a:prstGeom prst="rect">
                <a:avLst/>
              </a:prstGeom>
              <a:blipFill rotWithShape="0">
                <a:blip r:embed="rId4"/>
                <a:stretch>
                  <a:fillRect r="-5970" b="-655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p:cNvSpPr txBox="1"/>
              <p:nvPr/>
            </p:nvSpPr>
            <p:spPr>
              <a:xfrm>
                <a:off x="2406316" y="5764865"/>
                <a:ext cx="5895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2(4</m:t>
                      </m:r>
                      <m:r>
                        <a:rPr lang="es-ES" b="0" i="1" smtClean="0">
                          <a:latin typeface="Cambria Math" panose="02040503050406030204" pitchFamily="18" charset="0"/>
                        </a:rPr>
                        <m:t>𝑥</m:t>
                      </m:r>
                      <m:r>
                        <a:rPr lang="es-ES" b="0" i="1" smtClean="0">
                          <a:latin typeface="Cambria Math" panose="02040503050406030204" pitchFamily="18" charset="0"/>
                        </a:rPr>
                        <m:t>)(3</m:t>
                      </m:r>
                      <m:r>
                        <a:rPr lang="es-ES" b="0" i="1" smtClean="0">
                          <a:latin typeface="Cambria Math" panose="02040503050406030204" pitchFamily="18" charset="0"/>
                        </a:rPr>
                        <m:t>𝑦</m:t>
                      </m:r>
                      <m:r>
                        <a:rPr lang="es-ES" b="0" i="1" smtClean="0">
                          <a:latin typeface="Cambria Math" panose="02040503050406030204" pitchFamily="18" charset="0"/>
                        </a:rPr>
                        <m:t>)</m:t>
                      </m:r>
                    </m:oMath>
                  </m:oMathPara>
                </a14:m>
                <a:endParaRPr lang="es-ES" dirty="0"/>
              </a:p>
            </p:txBody>
          </p:sp>
        </mc:Choice>
        <mc:Fallback xmlns="">
          <p:sp>
            <p:nvSpPr>
              <p:cNvPr id="10" name="CuadroTexto 9"/>
              <p:cNvSpPr txBox="1">
                <a:spLocks noRot="1" noChangeAspect="1" noMove="1" noResize="1" noEditPoints="1" noAdjustHandles="1" noChangeArrowheads="1" noChangeShapeType="1" noTextEdit="1"/>
              </p:cNvSpPr>
              <p:nvPr/>
            </p:nvSpPr>
            <p:spPr>
              <a:xfrm>
                <a:off x="2406316" y="5764865"/>
                <a:ext cx="589548" cy="369332"/>
              </a:xfrm>
              <a:prstGeom prst="rect">
                <a:avLst/>
              </a:prstGeom>
              <a:blipFill rotWithShape="0">
                <a:blip r:embed="rId5"/>
                <a:stretch>
                  <a:fillRect r="-109375" b="-13333"/>
                </a:stretch>
              </a:blipFill>
            </p:spPr>
            <p:txBody>
              <a:bodyPr/>
              <a:lstStyle/>
              <a:p>
                <a:r>
                  <a:rPr lang="es-ES">
                    <a:noFill/>
                  </a:rPr>
                  <a:t> </a:t>
                </a:r>
              </a:p>
            </p:txBody>
          </p:sp>
        </mc:Fallback>
      </mc:AlternateContent>
      <p:cxnSp>
        <p:nvCxnSpPr>
          <p:cNvPr id="12" name="Conector recto de flecha 11"/>
          <p:cNvCxnSpPr/>
          <p:nvPr/>
        </p:nvCxnSpPr>
        <p:spPr>
          <a:xfrm flipV="1">
            <a:off x="2995864" y="4403558"/>
            <a:ext cx="0" cy="12115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81886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53452" y="1263316"/>
            <a:ext cx="7615989" cy="830997"/>
          </a:xfrm>
          <a:prstGeom prst="rect">
            <a:avLst/>
          </a:prstGeom>
          <a:noFill/>
        </p:spPr>
        <p:txBody>
          <a:bodyPr wrap="square" rtlCol="0">
            <a:spAutoFit/>
          </a:bodyPr>
          <a:lstStyle/>
          <a:p>
            <a:r>
              <a:rPr lang="es-ES" sz="2400" dirty="0" smtClean="0">
                <a:solidFill>
                  <a:srgbClr val="00B050"/>
                </a:solidFill>
              </a:rPr>
              <a:t>EJEMPLOS FACTORIZACIÓN DE TRINOMIOS CUADRADOS PERFECTOS</a:t>
            </a:r>
            <a:endParaRPr lang="es-ES" sz="2400" dirty="0">
              <a:solidFill>
                <a:srgbClr val="00B050"/>
              </a:solidFill>
            </a:endParaRPr>
          </a:p>
        </p:txBody>
      </p:sp>
      <mc:AlternateContent xmlns:mc="http://schemas.openxmlformats.org/markup-compatibility/2006" xmlns:a14="http://schemas.microsoft.com/office/drawing/2010/main">
        <mc:Choice Requires="a14">
          <p:sp>
            <p:nvSpPr>
              <p:cNvPr id="3" name="CuadroTexto 2"/>
              <p:cNvSpPr txBox="1"/>
              <p:nvPr/>
            </p:nvSpPr>
            <p:spPr>
              <a:xfrm>
                <a:off x="745958" y="2418347"/>
                <a:ext cx="8807116" cy="2098138"/>
              </a:xfrm>
              <a:prstGeom prst="rect">
                <a:avLst/>
              </a:prstGeom>
              <a:noFill/>
            </p:spPr>
            <p:txBody>
              <a:bodyPr wrap="square" rtlCol="0">
                <a:spAutoFit/>
              </a:bodyPr>
              <a:lstStyle/>
              <a:p>
                <a:r>
                  <a:rPr lang="es-ES" dirty="0" smtClean="0"/>
                  <a:t>Factorizar:</a:t>
                </a:r>
              </a:p>
              <a:p>
                <a:endParaRPr lang="es-ES" dirty="0"/>
              </a:p>
              <a:p>
                <a:endParaRPr lang="es-ES" dirty="0" smtClean="0"/>
              </a:p>
              <a:p>
                <a:r>
                  <a:rPr lang="es-ES" dirty="0" smtClean="0"/>
                  <a:t>3. </a:t>
                </a:r>
                <a14:m>
                  <m:oMath xmlns:m="http://schemas.openxmlformats.org/officeDocument/2006/math">
                    <m:sSup>
                      <m:sSupPr>
                        <m:ctrlPr>
                          <a:rPr lang="es-ES" i="1" smtClean="0">
                            <a:latin typeface="Cambria Math" panose="02040503050406030204" pitchFamily="18" charset="0"/>
                          </a:rPr>
                        </m:ctrlPr>
                      </m:sSupPr>
                      <m:e>
                        <m:r>
                          <a:rPr lang="es-ES" b="0" i="1" smtClean="0">
                            <a:latin typeface="Cambria Math" panose="02040503050406030204" pitchFamily="18" charset="0"/>
                          </a:rPr>
                          <m:t>    </m:t>
                        </m:r>
                        <m:r>
                          <a:rPr lang="es-ES" b="0" i="1" smtClean="0">
                            <a:latin typeface="Cambria Math" panose="02040503050406030204" pitchFamily="18" charset="0"/>
                          </a:rPr>
                          <m:t>𝑎</m:t>
                        </m:r>
                      </m:e>
                      <m:sup>
                        <m:r>
                          <a:rPr lang="es-ES" b="0" i="1" smtClean="0">
                            <a:latin typeface="Cambria Math" panose="02040503050406030204" pitchFamily="18" charset="0"/>
                          </a:rPr>
                          <m:t>2</m:t>
                        </m:r>
                      </m:sup>
                    </m:sSup>
                    <m:r>
                      <a:rPr lang="es-ES" b="0" i="1" smtClean="0">
                        <a:latin typeface="Cambria Math" panose="02040503050406030204" pitchFamily="18" charset="0"/>
                      </a:rPr>
                      <m:t>+2</m:t>
                    </m:r>
                    <m:r>
                      <a:rPr lang="es-ES" b="0" i="1" smtClean="0">
                        <a:latin typeface="Cambria Math" panose="02040503050406030204" pitchFamily="18" charset="0"/>
                      </a:rPr>
                      <m:t>𝑎</m:t>
                    </m:r>
                    <m:r>
                      <a:rPr lang="es-ES" b="0" i="1" smtClean="0">
                        <a:latin typeface="Cambria Math" panose="02040503050406030204" pitchFamily="18" charset="0"/>
                      </a:rPr>
                      <m:t>(</m:t>
                    </m:r>
                    <m:r>
                      <a:rPr lang="es-ES" b="0" i="1" smtClean="0">
                        <a:latin typeface="Cambria Math" panose="02040503050406030204" pitchFamily="18" charset="0"/>
                      </a:rPr>
                      <m:t>𝑎</m:t>
                    </m:r>
                    <m:r>
                      <a:rPr lang="es-ES" b="0" i="1" smtClean="0">
                        <a:latin typeface="Cambria Math" panose="02040503050406030204" pitchFamily="18" charset="0"/>
                      </a:rPr>
                      <m:t>+</m:t>
                    </m:r>
                    <m:r>
                      <a:rPr lang="es-ES" b="0" i="1" smtClean="0">
                        <a:latin typeface="Cambria Math" panose="02040503050406030204" pitchFamily="18" charset="0"/>
                      </a:rPr>
                      <m:t>𝑏</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m:t>
                        </m:r>
                        <m:r>
                          <a:rPr lang="es-ES" b="0" i="1" smtClean="0">
                            <a:latin typeface="Cambria Math" panose="02040503050406030204" pitchFamily="18" charset="0"/>
                          </a:rPr>
                          <m:t>𝑎</m:t>
                        </m:r>
                        <m:r>
                          <a:rPr lang="es-ES" b="0" i="1" smtClean="0">
                            <a:latin typeface="Cambria Math" panose="02040503050406030204" pitchFamily="18" charset="0"/>
                          </a:rPr>
                          <m:t>+</m:t>
                        </m:r>
                        <m:r>
                          <a:rPr lang="es-ES" b="0" i="1" smtClean="0">
                            <a:latin typeface="Cambria Math" panose="02040503050406030204" pitchFamily="18" charset="0"/>
                          </a:rPr>
                          <m:t>𝑏</m:t>
                        </m:r>
                        <m:r>
                          <a:rPr lang="es-ES" b="0" i="1" smtClean="0">
                            <a:latin typeface="Cambria Math" panose="02040503050406030204" pitchFamily="18" charset="0"/>
                          </a:rPr>
                          <m:t>)</m:t>
                        </m:r>
                      </m:e>
                      <m:sup>
                        <m:r>
                          <a:rPr lang="es-ES" b="0" i="1" smtClean="0">
                            <a:latin typeface="Cambria Math" panose="02040503050406030204" pitchFamily="18" charset="0"/>
                          </a:rPr>
                          <m:t>2</m:t>
                        </m:r>
                      </m:sup>
                    </m:sSup>
                    <m:r>
                      <a:rPr lang="es-ES" b="0" i="1" smtClean="0">
                        <a:latin typeface="Cambria Math" panose="02040503050406030204" pitchFamily="18" charset="0"/>
                      </a:rPr>
                      <m:t>  </m:t>
                    </m:r>
                  </m:oMath>
                </a14:m>
                <a:endParaRPr lang="es-ES" dirty="0" smtClean="0"/>
              </a:p>
              <a:p>
                <a:r>
                  <a:rPr lang="es-ES" dirty="0" smtClean="0"/>
                  <a:t>El polinomio ya está organizado. </a:t>
                </a:r>
              </a:p>
              <a:p>
                <a:pPr marL="342900" indent="-342900">
                  <a:buAutoNum type="arabicPeriod"/>
                </a:pPr>
                <a:endParaRPr lang="es-ES" dirty="0"/>
              </a:p>
              <a:p>
                <a:r>
                  <a:rPr lang="es-ES" dirty="0" smtClean="0"/>
                  <a:t>Entonces: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    </m:t>
                        </m:r>
                        <m:r>
                          <a:rPr lang="es-ES" i="1">
                            <a:latin typeface="Cambria Math" panose="02040503050406030204" pitchFamily="18" charset="0"/>
                          </a:rPr>
                          <m:t>𝑎</m:t>
                        </m:r>
                      </m:e>
                      <m:sup>
                        <m:r>
                          <a:rPr lang="es-ES" i="1">
                            <a:latin typeface="Cambria Math" panose="02040503050406030204" pitchFamily="18" charset="0"/>
                          </a:rPr>
                          <m:t>2</m:t>
                        </m:r>
                      </m:sup>
                    </m:sSup>
                    <m:r>
                      <a:rPr lang="es-ES" i="1">
                        <a:latin typeface="Cambria Math" panose="02040503050406030204" pitchFamily="18" charset="0"/>
                      </a:rPr>
                      <m:t>+2</m:t>
                    </m:r>
                    <m:r>
                      <a:rPr lang="es-ES" i="1">
                        <a:latin typeface="Cambria Math" panose="02040503050406030204" pitchFamily="18" charset="0"/>
                      </a:rPr>
                      <m:t>𝑎</m:t>
                    </m:r>
                    <m:d>
                      <m:dPr>
                        <m:ctrlPr>
                          <a:rPr lang="es-ES" i="1">
                            <a:latin typeface="Cambria Math" panose="02040503050406030204" pitchFamily="18" charset="0"/>
                          </a:rPr>
                        </m:ctrlPr>
                      </m:dPr>
                      <m:e>
                        <m:r>
                          <a:rPr lang="es-ES" i="1">
                            <a:latin typeface="Cambria Math" panose="02040503050406030204" pitchFamily="18" charset="0"/>
                          </a:rPr>
                          <m:t>𝑎</m:t>
                        </m:r>
                        <m:r>
                          <a:rPr lang="es-ES" i="1">
                            <a:latin typeface="Cambria Math" panose="02040503050406030204" pitchFamily="18" charset="0"/>
                          </a:rPr>
                          <m:t>+</m:t>
                        </m:r>
                        <m:r>
                          <a:rPr lang="es-ES" i="1">
                            <a:latin typeface="Cambria Math" panose="02040503050406030204" pitchFamily="18" charset="0"/>
                          </a:rPr>
                          <m:t>𝑏</m:t>
                        </m:r>
                      </m:e>
                    </m:d>
                    <m:r>
                      <a:rPr lang="es-ES" i="1">
                        <a:latin typeface="Cambria Math" panose="02040503050406030204" pitchFamily="18" charset="0"/>
                      </a:rPr>
                      <m:t>+</m:t>
                    </m:r>
                    <m:sSup>
                      <m:sSupPr>
                        <m:ctrlPr>
                          <a:rPr lang="es-ES" i="1">
                            <a:latin typeface="Cambria Math" panose="02040503050406030204" pitchFamily="18" charset="0"/>
                          </a:rPr>
                        </m:ctrlPr>
                      </m:sSupPr>
                      <m:e>
                        <m:d>
                          <m:dPr>
                            <m:ctrlPr>
                              <a:rPr lang="es-ES" i="1">
                                <a:latin typeface="Cambria Math" panose="02040503050406030204" pitchFamily="18" charset="0"/>
                              </a:rPr>
                            </m:ctrlPr>
                          </m:dPr>
                          <m:e>
                            <m:r>
                              <a:rPr lang="es-ES" i="1">
                                <a:latin typeface="Cambria Math" panose="02040503050406030204" pitchFamily="18" charset="0"/>
                              </a:rPr>
                              <m:t>𝑎</m:t>
                            </m:r>
                            <m:r>
                              <a:rPr lang="es-ES" i="1">
                                <a:latin typeface="Cambria Math" panose="02040503050406030204" pitchFamily="18" charset="0"/>
                              </a:rPr>
                              <m:t>+</m:t>
                            </m:r>
                            <m:r>
                              <a:rPr lang="es-ES" i="1">
                                <a:latin typeface="Cambria Math" panose="02040503050406030204" pitchFamily="18" charset="0"/>
                              </a:rPr>
                              <m:t>𝑏</m:t>
                            </m:r>
                          </m:e>
                        </m:d>
                      </m:e>
                      <m:sup>
                        <m:r>
                          <a:rPr lang="es-ES" i="1">
                            <a:latin typeface="Cambria Math" panose="02040503050406030204" pitchFamily="18" charset="0"/>
                          </a:rPr>
                          <m:t>2</m:t>
                        </m:r>
                      </m:sup>
                    </m:sSup>
                    <m:r>
                      <a:rPr lang="es-ES" i="1">
                        <a:latin typeface="Cambria Math" panose="02040503050406030204" pitchFamily="18" charset="0"/>
                      </a:rPr>
                      <m:t>  </m:t>
                    </m:r>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d>
                          <m:dPr>
                            <m:ctrlPr>
                              <a:rPr lang="es-ES" b="0" i="1" smtClean="0">
                                <a:latin typeface="Cambria Math" panose="02040503050406030204" pitchFamily="18" charset="0"/>
                              </a:rPr>
                            </m:ctrlPr>
                          </m:dPr>
                          <m:e>
                            <m:r>
                              <a:rPr lang="es-ES" b="0" i="1" smtClean="0">
                                <a:latin typeface="Cambria Math" panose="02040503050406030204" pitchFamily="18" charset="0"/>
                              </a:rPr>
                              <m:t>𝑎</m:t>
                            </m:r>
                            <m:r>
                              <a:rPr lang="es-ES" b="0" i="1" smtClean="0">
                                <a:latin typeface="Cambria Math" panose="02040503050406030204" pitchFamily="18" charset="0"/>
                              </a:rPr>
                              <m:t>+</m:t>
                            </m:r>
                            <m:r>
                              <a:rPr lang="es-ES" b="0" i="1" smtClean="0">
                                <a:latin typeface="Cambria Math" panose="02040503050406030204" pitchFamily="18" charset="0"/>
                              </a:rPr>
                              <m:t>𝑎</m:t>
                            </m:r>
                            <m:r>
                              <a:rPr lang="es-ES" b="0" i="1" smtClean="0">
                                <a:latin typeface="Cambria Math" panose="02040503050406030204" pitchFamily="18" charset="0"/>
                              </a:rPr>
                              <m:t>+</m:t>
                            </m:r>
                            <m:r>
                              <a:rPr lang="es-ES" b="0" i="1" smtClean="0">
                                <a:latin typeface="Cambria Math" panose="02040503050406030204" pitchFamily="18" charset="0"/>
                              </a:rPr>
                              <m:t>𝑏</m:t>
                            </m:r>
                          </m:e>
                        </m:d>
                      </m:e>
                      <m:sup>
                        <m:r>
                          <a:rPr lang="es-ES" b="0" i="1" smtClean="0">
                            <a:latin typeface="Cambria Math" panose="02040503050406030204" pitchFamily="18" charset="0"/>
                          </a:rPr>
                          <m:t>2</m:t>
                        </m:r>
                      </m:sup>
                    </m:sSup>
                    <m:sSup>
                      <m:sSupPr>
                        <m:ctrlPr>
                          <a:rPr lang="es-ES" b="0" i="1" smtClean="0">
                            <a:latin typeface="Cambria Math" panose="02040503050406030204" pitchFamily="18" charset="0"/>
                          </a:rPr>
                        </m:ctrlPr>
                      </m:sSupPr>
                      <m:e>
                        <m:r>
                          <a:rPr lang="es-ES" i="1">
                            <a:latin typeface="Cambria Math" panose="02040503050406030204" pitchFamily="18" charset="0"/>
                          </a:rPr>
                          <m:t>=(2</m:t>
                        </m:r>
                        <m:r>
                          <a:rPr lang="es-ES" i="1">
                            <a:latin typeface="Cambria Math" panose="02040503050406030204" pitchFamily="18" charset="0"/>
                          </a:rPr>
                          <m:t>𝑎</m:t>
                        </m:r>
                        <m:r>
                          <a:rPr lang="es-ES" i="1">
                            <a:latin typeface="Cambria Math" panose="02040503050406030204" pitchFamily="18" charset="0"/>
                          </a:rPr>
                          <m:t>+</m:t>
                        </m:r>
                        <m:r>
                          <a:rPr lang="es-ES" i="1">
                            <a:latin typeface="Cambria Math" panose="02040503050406030204" pitchFamily="18" charset="0"/>
                          </a:rPr>
                          <m:t>𝑏</m:t>
                        </m:r>
                        <m:r>
                          <a:rPr lang="es-ES" i="1">
                            <a:latin typeface="Cambria Math" panose="02040503050406030204" pitchFamily="18" charset="0"/>
                          </a:rPr>
                          <m:t>)</m:t>
                        </m:r>
                        <m:r>
                          <m:rPr>
                            <m:nor/>
                          </m:rPr>
                          <a:rPr lang="es-ES" dirty="0"/>
                          <m:t> </m:t>
                        </m:r>
                      </m:e>
                      <m:sup>
                        <m:r>
                          <a:rPr lang="es-ES" b="0" i="1" smtClean="0">
                            <a:latin typeface="Cambria Math" panose="02040503050406030204" pitchFamily="18" charset="0"/>
                          </a:rPr>
                          <m:t>2</m:t>
                        </m:r>
                      </m:sup>
                    </m:sSup>
                  </m:oMath>
                </a14:m>
                <a:endParaRPr lang="es-ES" dirty="0"/>
              </a:p>
            </p:txBody>
          </p:sp>
        </mc:Choice>
        <mc:Fallback xmlns="">
          <p:sp>
            <p:nvSpPr>
              <p:cNvPr id="3" name="CuadroTexto 2"/>
              <p:cNvSpPr txBox="1">
                <a:spLocks noRot="1" noChangeAspect="1" noMove="1" noResize="1" noEditPoints="1" noAdjustHandles="1" noChangeArrowheads="1" noChangeShapeType="1" noTextEdit="1"/>
              </p:cNvSpPr>
              <p:nvPr/>
            </p:nvSpPr>
            <p:spPr>
              <a:xfrm>
                <a:off x="745958" y="2418347"/>
                <a:ext cx="8807116" cy="2098138"/>
              </a:xfrm>
              <a:prstGeom prst="rect">
                <a:avLst/>
              </a:prstGeom>
              <a:blipFill rotWithShape="0">
                <a:blip r:embed="rId2"/>
                <a:stretch>
                  <a:fillRect l="-554" t="-1744" b="-2035"/>
                </a:stretch>
              </a:blipFill>
            </p:spPr>
            <p:txBody>
              <a:bodyPr/>
              <a:lstStyle/>
              <a:p>
                <a:r>
                  <a:rPr lang="es-ES">
                    <a:noFill/>
                  </a:rPr>
                  <a:t> </a:t>
                </a:r>
              </a:p>
            </p:txBody>
          </p:sp>
        </mc:Fallback>
      </mc:AlternateContent>
      <p:cxnSp>
        <p:nvCxnSpPr>
          <p:cNvPr id="5" name="Conector recto de flecha 4"/>
          <p:cNvCxnSpPr/>
          <p:nvPr/>
        </p:nvCxnSpPr>
        <p:spPr>
          <a:xfrm>
            <a:off x="2249905" y="4516485"/>
            <a:ext cx="0" cy="649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a:off x="3705726" y="4391526"/>
            <a:ext cx="12032" cy="613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CuadroTexto 7"/>
              <p:cNvSpPr txBox="1"/>
              <p:nvPr/>
            </p:nvSpPr>
            <p:spPr>
              <a:xfrm>
                <a:off x="2117558" y="5245768"/>
                <a:ext cx="40907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𝑎</m:t>
                      </m:r>
                    </m:oMath>
                  </m:oMathPara>
                </a14:m>
                <a:endParaRPr lang="es-ES" dirty="0"/>
              </a:p>
            </p:txBody>
          </p:sp>
        </mc:Choice>
        <mc:Fallback xmlns="">
          <p:sp>
            <p:nvSpPr>
              <p:cNvPr id="8" name="CuadroTexto 7"/>
              <p:cNvSpPr txBox="1">
                <a:spLocks noRot="1" noChangeAspect="1" noMove="1" noResize="1" noEditPoints="1" noAdjustHandles="1" noChangeArrowheads="1" noChangeShapeType="1" noTextEdit="1"/>
              </p:cNvSpPr>
              <p:nvPr/>
            </p:nvSpPr>
            <p:spPr>
              <a:xfrm>
                <a:off x="2117558" y="5245768"/>
                <a:ext cx="409074" cy="369332"/>
              </a:xfrm>
              <a:prstGeom prst="rect">
                <a:avLst/>
              </a:prstGeom>
              <a:blipFill rotWithShape="0">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p:cNvSpPr txBox="1"/>
              <p:nvPr/>
            </p:nvSpPr>
            <p:spPr>
              <a:xfrm>
                <a:off x="3098131" y="5206026"/>
                <a:ext cx="144379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m:t>
                      </m:r>
                      <m:r>
                        <a:rPr lang="es-ES" b="0" i="1" smtClean="0">
                          <a:latin typeface="Cambria Math" panose="02040503050406030204" pitchFamily="18" charset="0"/>
                        </a:rPr>
                        <m:t>𝑎</m:t>
                      </m:r>
                      <m:r>
                        <a:rPr lang="es-ES" b="0" i="1" smtClean="0">
                          <a:latin typeface="Cambria Math" panose="02040503050406030204" pitchFamily="18" charset="0"/>
                        </a:rPr>
                        <m:t>+</m:t>
                      </m:r>
                      <m:r>
                        <a:rPr lang="es-ES" b="0" i="1" smtClean="0">
                          <a:latin typeface="Cambria Math" panose="02040503050406030204" pitchFamily="18" charset="0"/>
                        </a:rPr>
                        <m:t>𝑏</m:t>
                      </m:r>
                      <m:r>
                        <a:rPr lang="es-ES" b="0" i="1" smtClean="0">
                          <a:latin typeface="Cambria Math" panose="02040503050406030204" pitchFamily="18" charset="0"/>
                        </a:rPr>
                        <m:t>)</m:t>
                      </m:r>
                    </m:oMath>
                  </m:oMathPara>
                </a14:m>
                <a:endParaRPr lang="es-ES" dirty="0"/>
              </a:p>
            </p:txBody>
          </p:sp>
        </mc:Choice>
        <mc:Fallback xmlns="">
          <p:sp>
            <p:nvSpPr>
              <p:cNvPr id="9" name="CuadroTexto 8"/>
              <p:cNvSpPr txBox="1">
                <a:spLocks noRot="1" noChangeAspect="1" noMove="1" noResize="1" noEditPoints="1" noAdjustHandles="1" noChangeArrowheads="1" noChangeShapeType="1" noTextEdit="1"/>
              </p:cNvSpPr>
              <p:nvPr/>
            </p:nvSpPr>
            <p:spPr>
              <a:xfrm>
                <a:off x="3098131" y="5206026"/>
                <a:ext cx="1443790" cy="369332"/>
              </a:xfrm>
              <a:prstGeom prst="rect">
                <a:avLst/>
              </a:prstGeom>
              <a:blipFill rotWithShape="0">
                <a:blip r:embed="rId4"/>
                <a:stretch>
                  <a:fillRect b="-1311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p:cNvSpPr txBox="1"/>
              <p:nvPr/>
            </p:nvSpPr>
            <p:spPr>
              <a:xfrm>
                <a:off x="1515979" y="5694678"/>
                <a:ext cx="316430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2(</m:t>
                      </m:r>
                      <m:r>
                        <a:rPr lang="es-ES" b="0" i="1" smtClean="0">
                          <a:latin typeface="Cambria Math" panose="02040503050406030204" pitchFamily="18" charset="0"/>
                        </a:rPr>
                        <m:t>𝑎</m:t>
                      </m:r>
                      <m:r>
                        <a:rPr lang="es-ES" b="0" i="1" smtClean="0">
                          <a:latin typeface="Cambria Math" panose="02040503050406030204" pitchFamily="18" charset="0"/>
                        </a:rPr>
                        <m:t>)(</m:t>
                      </m:r>
                      <m:r>
                        <a:rPr lang="es-ES" b="0" i="1" smtClean="0">
                          <a:latin typeface="Cambria Math" panose="02040503050406030204" pitchFamily="18" charset="0"/>
                        </a:rPr>
                        <m:t>𝑎</m:t>
                      </m:r>
                      <m:r>
                        <a:rPr lang="es-ES" b="0" i="1" smtClean="0">
                          <a:latin typeface="Cambria Math" panose="02040503050406030204" pitchFamily="18" charset="0"/>
                        </a:rPr>
                        <m:t>+</m:t>
                      </m:r>
                      <m:r>
                        <a:rPr lang="es-ES" b="0" i="1" smtClean="0">
                          <a:latin typeface="Cambria Math" panose="02040503050406030204" pitchFamily="18" charset="0"/>
                        </a:rPr>
                        <m:t>𝑏</m:t>
                      </m:r>
                      <m:r>
                        <a:rPr lang="es-ES" b="0" i="1" smtClean="0">
                          <a:latin typeface="Cambria Math" panose="02040503050406030204" pitchFamily="18" charset="0"/>
                        </a:rPr>
                        <m:t>)</m:t>
                      </m:r>
                    </m:oMath>
                  </m:oMathPara>
                </a14:m>
                <a:endParaRPr lang="es-ES" dirty="0"/>
              </a:p>
            </p:txBody>
          </p:sp>
        </mc:Choice>
        <mc:Fallback xmlns="">
          <p:sp>
            <p:nvSpPr>
              <p:cNvPr id="10" name="CuadroTexto 9"/>
              <p:cNvSpPr txBox="1">
                <a:spLocks noRot="1" noChangeAspect="1" noMove="1" noResize="1" noEditPoints="1" noAdjustHandles="1" noChangeArrowheads="1" noChangeShapeType="1" noTextEdit="1"/>
              </p:cNvSpPr>
              <p:nvPr/>
            </p:nvSpPr>
            <p:spPr>
              <a:xfrm>
                <a:off x="1515979" y="5694678"/>
                <a:ext cx="3164305" cy="369332"/>
              </a:xfrm>
              <a:prstGeom prst="rect">
                <a:avLst/>
              </a:prstGeom>
              <a:blipFill rotWithShape="0">
                <a:blip r:embed="rId5"/>
                <a:stretch>
                  <a:fillRect b="-13115"/>
                </a:stretch>
              </a:blipFill>
            </p:spPr>
            <p:txBody>
              <a:bodyPr/>
              <a:lstStyle/>
              <a:p>
                <a:r>
                  <a:rPr lang="es-ES">
                    <a:noFill/>
                  </a:rPr>
                  <a:t> </a:t>
                </a:r>
              </a:p>
            </p:txBody>
          </p:sp>
        </mc:Fallback>
      </mc:AlternateContent>
      <p:cxnSp>
        <p:nvCxnSpPr>
          <p:cNvPr id="12" name="Conector recto de flecha 11"/>
          <p:cNvCxnSpPr/>
          <p:nvPr/>
        </p:nvCxnSpPr>
        <p:spPr>
          <a:xfrm flipV="1">
            <a:off x="2995864" y="4403558"/>
            <a:ext cx="0" cy="12115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74607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7" y="818753"/>
            <a:ext cx="7463245" cy="523220"/>
          </a:xfrm>
          <a:prstGeom prst="rect">
            <a:avLst/>
          </a:prstGeom>
          <a:noFill/>
        </p:spPr>
        <p:txBody>
          <a:bodyPr wrap="square" rtlCol="0">
            <a:spAutoFit/>
          </a:bodyPr>
          <a:lstStyle/>
          <a:p>
            <a:r>
              <a:rPr lang="es-CO" sz="2800" dirty="0">
                <a:solidFill>
                  <a:srgbClr val="00B0F0"/>
                </a:solidFill>
              </a:rPr>
              <a:t>3</a:t>
            </a:r>
            <a:r>
              <a:rPr lang="es-CO" sz="2800" dirty="0" smtClean="0">
                <a:solidFill>
                  <a:srgbClr val="00B0F0"/>
                </a:solidFill>
              </a:rPr>
              <a:t>. Factorización de Trinomios.</a:t>
            </a:r>
            <a:endParaRPr lang="es-CO" sz="2800" dirty="0">
              <a:solidFill>
                <a:srgbClr val="00B0F0"/>
              </a:solidFill>
            </a:endParaRPr>
          </a:p>
        </p:txBody>
      </p:sp>
      <mc:AlternateContent xmlns:mc="http://schemas.openxmlformats.org/markup-compatibility/2006" xmlns:a14="http://schemas.microsoft.com/office/drawing/2010/main">
        <mc:Choice Requires="a14">
          <p:sp>
            <p:nvSpPr>
              <p:cNvPr id="5" name="CuadroTexto 4"/>
              <p:cNvSpPr txBox="1"/>
              <p:nvPr/>
            </p:nvSpPr>
            <p:spPr>
              <a:xfrm>
                <a:off x="679266" y="1431924"/>
                <a:ext cx="7463245" cy="646331"/>
              </a:xfrm>
              <a:prstGeom prst="rect">
                <a:avLst/>
              </a:prstGeom>
              <a:noFill/>
            </p:spPr>
            <p:txBody>
              <a:bodyPr wrap="square" rtlCol="0">
                <a:spAutoFit/>
              </a:bodyPr>
              <a:lstStyle/>
              <a:p>
                <a:r>
                  <a:rPr lang="es-CO" dirty="0" smtClean="0">
                    <a:solidFill>
                      <a:srgbClr val="00B050"/>
                    </a:solidFill>
                  </a:rPr>
                  <a:t>TRINOMIO DE LA FORMA </a:t>
                </a:r>
                <a14:m>
                  <m:oMath xmlns:m="http://schemas.openxmlformats.org/officeDocument/2006/math">
                    <m:sSup>
                      <m:sSupPr>
                        <m:ctrlPr>
                          <a:rPr lang="es-CO" i="1" smtClean="0">
                            <a:solidFill>
                              <a:srgbClr val="00B050"/>
                            </a:solidFill>
                            <a:latin typeface="Cambria Math" panose="02040503050406030204" pitchFamily="18" charset="0"/>
                          </a:rPr>
                        </m:ctrlPr>
                      </m:sSupPr>
                      <m:e>
                        <m:r>
                          <a:rPr lang="es-ES" b="0" i="1" smtClean="0">
                            <a:solidFill>
                              <a:srgbClr val="00B050"/>
                            </a:solidFill>
                            <a:latin typeface="Cambria Math" panose="02040503050406030204" pitchFamily="18" charset="0"/>
                          </a:rPr>
                          <m:t>𝑥</m:t>
                        </m:r>
                      </m:e>
                      <m:sup>
                        <m:r>
                          <a:rPr lang="es-ES" b="0" i="1" smtClean="0">
                            <a:solidFill>
                              <a:srgbClr val="00B050"/>
                            </a:solidFill>
                            <a:latin typeface="Cambria Math" panose="02040503050406030204" pitchFamily="18" charset="0"/>
                          </a:rPr>
                          <m:t>2</m:t>
                        </m:r>
                      </m:sup>
                    </m:sSup>
                    <m:r>
                      <a:rPr lang="es-ES" i="1">
                        <a:solidFill>
                          <a:srgbClr val="00B050"/>
                        </a:solidFill>
                        <a:latin typeface="Cambria Math" panose="02040503050406030204" pitchFamily="18" charset="0"/>
                        <a:ea typeface="Cambria Math" panose="02040503050406030204" pitchFamily="18" charset="0"/>
                      </a:rPr>
                      <m:t>±</m:t>
                    </m:r>
                    <m:r>
                      <a:rPr lang="es-ES" b="0" i="1" smtClean="0">
                        <a:solidFill>
                          <a:srgbClr val="00B050"/>
                        </a:solidFill>
                        <a:latin typeface="Cambria Math" panose="02040503050406030204" pitchFamily="18" charset="0"/>
                      </a:rPr>
                      <m:t>𝑏𝑥</m:t>
                    </m:r>
                    <m:r>
                      <a:rPr lang="es-ES" b="0" i="1" smtClean="0">
                        <a:solidFill>
                          <a:srgbClr val="00B050"/>
                        </a:solidFill>
                        <a:latin typeface="Cambria Math" panose="02040503050406030204" pitchFamily="18" charset="0"/>
                        <a:ea typeface="Cambria Math" panose="02040503050406030204" pitchFamily="18" charset="0"/>
                      </a:rPr>
                      <m:t>±</m:t>
                    </m:r>
                    <m:r>
                      <a:rPr lang="es-ES" b="0" i="1" smtClean="0">
                        <a:solidFill>
                          <a:srgbClr val="00B050"/>
                        </a:solidFill>
                        <a:latin typeface="Cambria Math" panose="02040503050406030204" pitchFamily="18" charset="0"/>
                      </a:rPr>
                      <m:t>𝑐</m:t>
                    </m:r>
                    <m:r>
                      <a:rPr lang="es-ES" b="0" i="0" smtClean="0">
                        <a:solidFill>
                          <a:srgbClr val="00B050"/>
                        </a:solidFill>
                        <a:latin typeface="Cambria Math" panose="02040503050406030204" pitchFamily="18" charset="0"/>
                      </a:rPr>
                      <m:t>,                       </m:t>
                    </m:r>
                    <m:r>
                      <a:rPr lang="es-ES" b="0" i="1" dirty="0" smtClean="0">
                        <a:solidFill>
                          <a:srgbClr val="00B050"/>
                        </a:solidFill>
                        <a:latin typeface="Cambria Math" panose="02040503050406030204" pitchFamily="18" charset="0"/>
                      </a:rPr>
                      <m:t>𝑏</m:t>
                    </m:r>
                    <m:r>
                      <a:rPr lang="es-ES" b="0" i="1" dirty="0" smtClean="0">
                        <a:solidFill>
                          <a:srgbClr val="00B050"/>
                        </a:solidFill>
                        <a:latin typeface="Cambria Math" panose="02040503050406030204" pitchFamily="18" charset="0"/>
                      </a:rPr>
                      <m:t>,</m:t>
                    </m:r>
                    <m:r>
                      <a:rPr lang="es-ES" b="0" i="1" dirty="0" smtClean="0">
                        <a:solidFill>
                          <a:srgbClr val="00B050"/>
                        </a:solidFill>
                        <a:latin typeface="Cambria Math" panose="02040503050406030204" pitchFamily="18" charset="0"/>
                      </a:rPr>
                      <m:t>𝑐</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son</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n</m:t>
                    </m:r>
                    <m:r>
                      <a:rPr lang="es-ES" b="0" i="0" smtClean="0">
                        <a:solidFill>
                          <a:srgbClr val="00B050"/>
                        </a:solidFill>
                        <a:latin typeface="Cambria Math" panose="02040503050406030204" pitchFamily="18" charset="0"/>
                      </a:rPr>
                      <m:t>ú</m:t>
                    </m:r>
                    <m:r>
                      <m:rPr>
                        <m:sty m:val="p"/>
                      </m:rPr>
                      <a:rPr lang="es-ES" b="0" i="0" smtClean="0">
                        <a:solidFill>
                          <a:srgbClr val="00B050"/>
                        </a:solidFill>
                        <a:latin typeface="Cambria Math" panose="02040503050406030204" pitchFamily="18" charset="0"/>
                      </a:rPr>
                      <m:t>meros</m:t>
                    </m:r>
                    <m:r>
                      <a:rPr lang="es-ES" b="0" i="0" smtClean="0">
                        <a:solidFill>
                          <a:srgbClr val="00B050"/>
                        </a:solidFill>
                        <a:latin typeface="Cambria Math" panose="02040503050406030204" pitchFamily="18" charset="0"/>
                      </a:rPr>
                      <m:t>. </m:t>
                    </m:r>
                  </m:oMath>
                </a14:m>
                <a:endParaRPr lang="es-CO" dirty="0" smtClean="0">
                  <a:solidFill>
                    <a:srgbClr val="00B050"/>
                  </a:solidFill>
                </a:endParaRPr>
              </a:p>
              <a:p>
                <a:endParaRPr lang="es-CO" dirty="0">
                  <a:solidFill>
                    <a:srgbClr val="00B050"/>
                  </a:solidFill>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679266" y="1431924"/>
                <a:ext cx="7463245" cy="646331"/>
              </a:xfrm>
              <a:prstGeom prst="rect">
                <a:avLst/>
              </a:prstGeom>
              <a:blipFill rotWithShape="0">
                <a:blip r:embed="rId2"/>
                <a:stretch>
                  <a:fillRect l="-653" t="-566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p:cNvSpPr txBox="1"/>
              <p:nvPr/>
            </p:nvSpPr>
            <p:spPr>
              <a:xfrm>
                <a:off x="679266" y="1869307"/>
                <a:ext cx="7889966" cy="1477328"/>
              </a:xfrm>
              <a:prstGeom prst="rect">
                <a:avLst/>
              </a:prstGeom>
              <a:noFill/>
            </p:spPr>
            <p:txBody>
              <a:bodyPr wrap="square" rtlCol="0">
                <a:spAutoFit/>
              </a:bodyPr>
              <a:lstStyle/>
              <a:p>
                <a:r>
                  <a:rPr lang="es-ES" dirty="0" smtClean="0">
                    <a:latin typeface="Cambria Math" panose="02040503050406030204" pitchFamily="18" charset="0"/>
                  </a:rPr>
                  <a:t>Se factoriza por medio de dos binomios cuyos primeros términos es la raíz cuadrada de la variable, </a:t>
                </a:r>
                <a:endParaRPr lang="es-ES"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          )(</m:t>
                      </m:r>
                      <m:r>
                        <a:rPr lang="es-ES" b="0" i="1" smtClean="0">
                          <a:latin typeface="Cambria Math" panose="02040503050406030204" pitchFamily="18" charset="0"/>
                        </a:rPr>
                        <m:t>𝑥</m:t>
                      </m:r>
                      <m:r>
                        <a:rPr lang="es-ES" b="0" i="1" smtClean="0">
                          <a:latin typeface="Cambria Math" panose="02040503050406030204" pitchFamily="18" charset="0"/>
                        </a:rPr>
                        <m:t>           )</m:t>
                      </m:r>
                    </m:oMath>
                  </m:oMathPara>
                </a14:m>
                <a:endParaRPr lang="es-ES" dirty="0" smtClean="0">
                  <a:latin typeface="Cambria Math" panose="02040503050406030204" pitchFamily="18" charset="0"/>
                </a:endParaRPr>
              </a:p>
              <a:p>
                <a:endParaRPr lang="es-ES" dirty="0">
                  <a:latin typeface="Cambria Math" panose="02040503050406030204" pitchFamily="18" charset="0"/>
                </a:endParaRPr>
              </a:p>
              <a:p>
                <a:endParaRPr lang="es-ES" b="0" dirty="0">
                  <a:latin typeface="Cambria Math" panose="02040503050406030204" pitchFamily="18" charset="0"/>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679266" y="1869307"/>
                <a:ext cx="7889966" cy="1477328"/>
              </a:xfrm>
              <a:prstGeom prst="rect">
                <a:avLst/>
              </a:prstGeom>
              <a:blipFill rotWithShape="0">
                <a:blip r:embed="rId3"/>
                <a:stretch>
                  <a:fillRect l="-618" t="-289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p:cNvSpPr txBox="1"/>
              <p:nvPr/>
            </p:nvSpPr>
            <p:spPr>
              <a:xfrm>
                <a:off x="679266" y="2823194"/>
                <a:ext cx="7889966" cy="4247317"/>
              </a:xfrm>
              <a:prstGeom prst="rect">
                <a:avLst/>
              </a:prstGeom>
              <a:noFill/>
            </p:spPr>
            <p:txBody>
              <a:bodyPr wrap="square" rtlCol="0">
                <a:spAutoFit/>
              </a:bodyPr>
              <a:lstStyle/>
              <a:p>
                <a:r>
                  <a:rPr lang="es-ES" dirty="0" smtClean="0">
                    <a:latin typeface="Cambria Math" panose="02040503050406030204" pitchFamily="18" charset="0"/>
                  </a:rPr>
                  <a:t>Luego se colocan los signos del segundo término de cada binomio en cada uno de los paréntesis. </a:t>
                </a:r>
              </a:p>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   ±       )(</m:t>
                      </m:r>
                      <m:r>
                        <a:rPr lang="es-ES" b="0" i="1" smtClean="0">
                          <a:latin typeface="Cambria Math" panose="02040503050406030204" pitchFamily="18" charset="0"/>
                        </a:rPr>
                        <m:t>𝑥</m:t>
                      </m:r>
                      <m:r>
                        <a:rPr lang="es-ES" b="0" i="1" smtClean="0">
                          <a:latin typeface="Cambria Math" panose="02040503050406030204" pitchFamily="18" charset="0"/>
                        </a:rPr>
                        <m:t>  ±          )</m:t>
                      </m:r>
                    </m:oMath>
                  </m:oMathPara>
                </a14:m>
                <a:endParaRPr lang="es-ES" dirty="0" smtClean="0">
                  <a:latin typeface="Cambria Math" panose="02040503050406030204" pitchFamily="18" charset="0"/>
                </a:endParaRPr>
              </a:p>
              <a:p>
                <a:endParaRPr lang="es-ES" dirty="0">
                  <a:latin typeface="Cambria Math" panose="02040503050406030204" pitchFamily="18" charset="0"/>
                </a:endParaRPr>
              </a:p>
              <a:p>
                <a:r>
                  <a:rPr lang="es-ES" b="0" dirty="0" smtClean="0">
                    <a:latin typeface="Cambria Math" panose="02040503050406030204" pitchFamily="18" charset="0"/>
                  </a:rPr>
                  <a:t>En el primer paréntesis se coloca el signo obtenido de multiplicar los signos del primer y segundo término del polinomio, y el segundo paréntesis el signo obtenido de multiplicar los signos del segundo y tercer término.</a:t>
                </a:r>
              </a:p>
              <a:p>
                <a:endParaRPr lang="es-ES" dirty="0">
                  <a:latin typeface="Cambria Math" panose="02040503050406030204" pitchFamily="18" charset="0"/>
                </a:endParaRPr>
              </a:p>
              <a:p>
                <a:r>
                  <a:rPr lang="es-ES" b="0" dirty="0" smtClean="0">
                    <a:latin typeface="Cambria Math" panose="02040503050406030204" pitchFamily="18" charset="0"/>
                  </a:rPr>
                  <a:t>Si los signos anteriores son iguales se buscan números m y n que multiplicados den c y sumados den  c, y si los signos son diferentes entonces se buscan números que multiplicados den c y restados den b.  Se ubica el número más grade en el primer paréntesis.   La factorización será:</a:t>
                </a:r>
              </a:p>
              <a:p>
                <a:endParaRPr lang="es-ES"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i="1">
                          <a:latin typeface="Cambria Math" panose="02040503050406030204" pitchFamily="18" charset="0"/>
                        </a:rPr>
                        <m:t>(</m:t>
                      </m:r>
                      <m:r>
                        <a:rPr lang="es-ES" i="1">
                          <a:latin typeface="Cambria Math" panose="02040503050406030204" pitchFamily="18" charset="0"/>
                        </a:rPr>
                        <m:t>𝑥</m:t>
                      </m:r>
                      <m:r>
                        <a:rPr lang="es-ES" i="1">
                          <a:latin typeface="Cambria Math" panose="02040503050406030204" pitchFamily="18" charset="0"/>
                        </a:rPr>
                        <m:t>   ±      </m:t>
                      </m:r>
                      <m:r>
                        <a:rPr lang="es-ES" b="0" i="1" smtClean="0">
                          <a:latin typeface="Cambria Math" panose="02040503050406030204" pitchFamily="18" charset="0"/>
                        </a:rPr>
                        <m:t>𝑚</m:t>
                      </m:r>
                      <m:r>
                        <a:rPr lang="es-ES" i="1">
                          <a:latin typeface="Cambria Math" panose="02040503050406030204" pitchFamily="18" charset="0"/>
                        </a:rPr>
                        <m:t> )(</m:t>
                      </m:r>
                      <m:r>
                        <a:rPr lang="es-ES" i="1">
                          <a:latin typeface="Cambria Math" panose="02040503050406030204" pitchFamily="18" charset="0"/>
                        </a:rPr>
                        <m:t>𝑥</m:t>
                      </m:r>
                      <m:r>
                        <a:rPr lang="es-ES" i="1">
                          <a:latin typeface="Cambria Math" panose="02040503050406030204" pitchFamily="18" charset="0"/>
                        </a:rPr>
                        <m:t>  ±         </m:t>
                      </m:r>
                      <m:r>
                        <a:rPr lang="es-ES" b="0" i="1" smtClean="0">
                          <a:latin typeface="Cambria Math" panose="02040503050406030204" pitchFamily="18" charset="0"/>
                        </a:rPr>
                        <m:t>𝑛</m:t>
                      </m:r>
                      <m:r>
                        <a:rPr lang="es-ES" i="1">
                          <a:latin typeface="Cambria Math" panose="02040503050406030204" pitchFamily="18" charset="0"/>
                        </a:rPr>
                        <m:t> )</m:t>
                      </m:r>
                    </m:oMath>
                  </m:oMathPara>
                </a14:m>
                <a:endParaRPr lang="es-ES" dirty="0">
                  <a:latin typeface="Cambria Math" panose="02040503050406030204" pitchFamily="18" charset="0"/>
                </a:endParaRPr>
              </a:p>
              <a:p>
                <a:endParaRPr lang="es-ES" b="0" dirty="0" smtClean="0">
                  <a:latin typeface="Cambria Math" panose="02040503050406030204" pitchFamily="18" charset="0"/>
                </a:endParaRPr>
              </a:p>
            </p:txBody>
          </p:sp>
        </mc:Choice>
        <mc:Fallback xmlns="">
          <p:sp>
            <p:nvSpPr>
              <p:cNvPr id="6" name="CuadroTexto 5"/>
              <p:cNvSpPr txBox="1">
                <a:spLocks noRot="1" noChangeAspect="1" noMove="1" noResize="1" noEditPoints="1" noAdjustHandles="1" noChangeArrowheads="1" noChangeShapeType="1" noTextEdit="1"/>
              </p:cNvSpPr>
              <p:nvPr/>
            </p:nvSpPr>
            <p:spPr>
              <a:xfrm>
                <a:off x="679266" y="2823194"/>
                <a:ext cx="7889966" cy="4247317"/>
              </a:xfrm>
              <a:prstGeom prst="rect">
                <a:avLst/>
              </a:prstGeom>
              <a:blipFill rotWithShape="0">
                <a:blip r:embed="rId4"/>
                <a:stretch>
                  <a:fillRect l="-618" t="-861" r="-1158"/>
                </a:stretch>
              </a:blipFill>
            </p:spPr>
            <p:txBody>
              <a:bodyPr/>
              <a:lstStyle/>
              <a:p>
                <a:r>
                  <a:rPr lang="es-ES">
                    <a:noFill/>
                  </a:rPr>
                  <a:t> </a:t>
                </a:r>
              </a:p>
            </p:txBody>
          </p:sp>
        </mc:Fallback>
      </mc:AlternateContent>
    </p:spTree>
    <p:extLst>
      <p:ext uri="{BB962C8B-B14F-4D97-AF65-F5344CB8AC3E}">
        <p14:creationId xmlns:p14="http://schemas.microsoft.com/office/powerpoint/2010/main" val="40328503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7" y="818753"/>
            <a:ext cx="7463245" cy="523220"/>
          </a:xfrm>
          <a:prstGeom prst="rect">
            <a:avLst/>
          </a:prstGeom>
          <a:noFill/>
        </p:spPr>
        <p:txBody>
          <a:bodyPr wrap="square" rtlCol="0">
            <a:spAutoFit/>
          </a:bodyPr>
          <a:lstStyle/>
          <a:p>
            <a:r>
              <a:rPr lang="es-CO" sz="2800" dirty="0">
                <a:solidFill>
                  <a:srgbClr val="00B0F0"/>
                </a:solidFill>
              </a:rPr>
              <a:t>3</a:t>
            </a:r>
            <a:r>
              <a:rPr lang="es-CO" sz="2800" dirty="0" smtClean="0">
                <a:solidFill>
                  <a:srgbClr val="00B0F0"/>
                </a:solidFill>
              </a:rPr>
              <a:t>. Factorización de Trinomios.</a:t>
            </a:r>
            <a:endParaRPr lang="es-CO" sz="2800" dirty="0">
              <a:solidFill>
                <a:srgbClr val="00B0F0"/>
              </a:solidFill>
            </a:endParaRPr>
          </a:p>
        </p:txBody>
      </p:sp>
      <p:sp>
        <p:nvSpPr>
          <p:cNvPr id="5" name="CuadroTexto 4"/>
          <p:cNvSpPr txBox="1"/>
          <p:nvPr/>
        </p:nvSpPr>
        <p:spPr>
          <a:xfrm>
            <a:off x="679265" y="1349147"/>
            <a:ext cx="7463245" cy="646331"/>
          </a:xfrm>
          <a:prstGeom prst="rect">
            <a:avLst/>
          </a:prstGeom>
          <a:noFill/>
        </p:spPr>
        <p:txBody>
          <a:bodyPr wrap="square" rtlCol="0">
            <a:spAutoFit/>
          </a:bodyPr>
          <a:lstStyle/>
          <a:p>
            <a:r>
              <a:rPr lang="es-ES" b="1" dirty="0" smtClean="0">
                <a:solidFill>
                  <a:srgbClr val="00B050"/>
                </a:solidFill>
              </a:rPr>
              <a:t>EJEMPLOS</a:t>
            </a:r>
            <a:r>
              <a:rPr lang="es-ES" dirty="0" smtClean="0">
                <a:solidFill>
                  <a:srgbClr val="00B050"/>
                </a:solidFill>
              </a:rPr>
              <a:t> </a:t>
            </a:r>
            <a:endParaRPr lang="es-CO" dirty="0" smtClean="0">
              <a:solidFill>
                <a:srgbClr val="00B050"/>
              </a:solidFill>
            </a:endParaRPr>
          </a:p>
          <a:p>
            <a:endParaRPr lang="es-CO" dirty="0">
              <a:solidFill>
                <a:srgbClr val="00B050"/>
              </a:solidFill>
            </a:endParaRPr>
          </a:p>
        </p:txBody>
      </p:sp>
      <mc:AlternateContent xmlns:mc="http://schemas.openxmlformats.org/markup-compatibility/2006" xmlns:a14="http://schemas.microsoft.com/office/drawing/2010/main">
        <mc:Choice Requires="a14">
          <p:sp>
            <p:nvSpPr>
              <p:cNvPr id="7" name="CuadroTexto 6"/>
              <p:cNvSpPr txBox="1"/>
              <p:nvPr/>
            </p:nvSpPr>
            <p:spPr>
              <a:xfrm>
                <a:off x="679265" y="1795346"/>
                <a:ext cx="7889966" cy="2308324"/>
              </a:xfrm>
              <a:prstGeom prst="rect">
                <a:avLst/>
              </a:prstGeom>
              <a:noFill/>
            </p:spPr>
            <p:txBody>
              <a:bodyPr wrap="square" rtlCol="0">
                <a:spAutoFit/>
              </a:bodyPr>
              <a:lstStyle/>
              <a:p>
                <a:r>
                  <a:rPr lang="es-ES" dirty="0" smtClean="0">
                    <a:latin typeface="Cambria Math" panose="02040503050406030204" pitchFamily="18" charset="0"/>
                  </a:rPr>
                  <a:t>Factorizar:</a:t>
                </a:r>
              </a:p>
              <a:p>
                <a:endParaRPr lang="es-ES" dirty="0">
                  <a:latin typeface="Cambria Math" panose="02040503050406030204" pitchFamily="18" charset="0"/>
                </a:endParaRPr>
              </a:p>
              <a:p>
                <a:r>
                  <a:rPr lang="es-ES" dirty="0" smtClean="0">
                    <a:latin typeface="Cambria Math" panose="02040503050406030204" pitchFamily="18" charset="0"/>
                  </a:rPr>
                  <a:t>1.  </a:t>
                </a:r>
                <a14:m>
                  <m:oMath xmlns:m="http://schemas.openxmlformats.org/officeDocument/2006/math">
                    <m:sSup>
                      <m:sSupPr>
                        <m:ctrlPr>
                          <a:rPr lang="es-ES"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+5</m:t>
                    </m:r>
                    <m:r>
                      <a:rPr lang="es-ES" b="0" i="1" smtClean="0">
                        <a:latin typeface="Cambria Math" panose="02040503050406030204" pitchFamily="18" charset="0"/>
                      </a:rPr>
                      <m:t>𝑥</m:t>
                    </m:r>
                    <m:r>
                      <a:rPr lang="es-ES" b="0" i="1" smtClean="0">
                        <a:latin typeface="Cambria Math" panose="02040503050406030204" pitchFamily="18" charset="0"/>
                      </a:rPr>
                      <m:t>+6</m:t>
                    </m:r>
                  </m:oMath>
                </a14:m>
                <a:endParaRPr lang="es-ES" dirty="0">
                  <a:latin typeface="Cambria Math" panose="02040503050406030204" pitchFamily="18" charset="0"/>
                </a:endParaRPr>
              </a:p>
              <a:p>
                <a:endParaRPr lang="es-ES" dirty="0" smtClean="0">
                  <a:latin typeface="Cambria Math" panose="02040503050406030204" pitchFamily="18" charset="0"/>
                </a:endParaRPr>
              </a:p>
              <a:p>
                <a:r>
                  <a:rPr lang="es-ES" dirty="0" smtClean="0">
                    <a:latin typeface="Cambria Math" panose="02040503050406030204" pitchFamily="18" charset="0"/>
                  </a:rPr>
                  <a:t>Se colocan dos paréntesis  y se pone la raíz cuadrada de la variable como primer término en cada paréntesis     </a:t>
                </a:r>
                <a14:m>
                  <m:oMath xmlns:m="http://schemas.openxmlformats.org/officeDocument/2006/math">
                    <m:r>
                      <a:rPr lang="es-ES" i="1" dirty="0" smtClean="0">
                        <a:latin typeface="Cambria Math" panose="02040503050406030204" pitchFamily="18" charset="0"/>
                      </a:rPr>
                      <m:t>( </m:t>
                    </m:r>
                    <m:r>
                      <a:rPr lang="es-ES" i="1" dirty="0" smtClean="0">
                        <a:latin typeface="Cambria Math" panose="02040503050406030204" pitchFamily="18" charset="0"/>
                      </a:rPr>
                      <m:t>𝑥</m:t>
                    </m:r>
                    <m:r>
                      <a:rPr lang="es-ES" i="1" dirty="0" smtClean="0">
                        <a:latin typeface="Cambria Math" panose="02040503050406030204" pitchFamily="18" charset="0"/>
                      </a:rPr>
                      <m:t>        ) ( </m:t>
                    </m:r>
                    <m:r>
                      <a:rPr lang="es-ES" b="0" i="1" dirty="0" smtClean="0">
                        <a:latin typeface="Cambria Math" panose="02040503050406030204" pitchFamily="18" charset="0"/>
                      </a:rPr>
                      <m:t>𝑥</m:t>
                    </m:r>
                    <m:r>
                      <a:rPr lang="es-ES" i="1" dirty="0" smtClean="0">
                        <a:latin typeface="Cambria Math" panose="02040503050406030204" pitchFamily="18" charset="0"/>
                      </a:rPr>
                      <m:t>        ) </m:t>
                    </m:r>
                  </m:oMath>
                </a14:m>
                <a:r>
                  <a:rPr lang="es-ES" dirty="0" smtClean="0">
                    <a:latin typeface="Cambria Math" panose="02040503050406030204" pitchFamily="18" charset="0"/>
                  </a:rPr>
                  <a:t> </a:t>
                </a:r>
              </a:p>
              <a:p>
                <a:endParaRPr lang="es-ES" dirty="0">
                  <a:latin typeface="Cambria Math" panose="02040503050406030204" pitchFamily="18" charset="0"/>
                </a:endParaRPr>
              </a:p>
              <a:p>
                <a:r>
                  <a:rPr lang="es-ES" b="0" dirty="0" smtClean="0">
                    <a:latin typeface="Cambria Math" panose="02040503050406030204" pitchFamily="18" charset="0"/>
                  </a:rPr>
                  <a:t>Luego se colocan los signos: </a:t>
                </a:r>
                <a14:m>
                  <m:oMath xmlns:m="http://schemas.openxmlformats.org/officeDocument/2006/math">
                    <m:r>
                      <a:rPr lang="es-ES" i="1" dirty="0">
                        <a:latin typeface="Cambria Math" panose="02040503050406030204" pitchFamily="18" charset="0"/>
                      </a:rPr>
                      <m:t>( </m:t>
                    </m:r>
                    <m:r>
                      <a:rPr lang="es-ES" i="1" dirty="0">
                        <a:latin typeface="Cambria Math" panose="02040503050406030204" pitchFamily="18" charset="0"/>
                      </a:rPr>
                      <m:t>𝑥</m:t>
                    </m:r>
                    <m:r>
                      <a:rPr lang="es-ES" b="0" i="1" dirty="0" smtClean="0">
                        <a:latin typeface="Cambria Math" panose="02040503050406030204" pitchFamily="18" charset="0"/>
                      </a:rPr>
                      <m:t>  +</m:t>
                    </m:r>
                    <m:r>
                      <a:rPr lang="es-ES" i="1" dirty="0">
                        <a:latin typeface="Cambria Math" panose="02040503050406030204" pitchFamily="18" charset="0"/>
                      </a:rPr>
                      <m:t>       ) ( </m:t>
                    </m:r>
                    <m:r>
                      <a:rPr lang="es-ES" i="1" dirty="0">
                        <a:latin typeface="Cambria Math" panose="02040503050406030204" pitchFamily="18" charset="0"/>
                      </a:rPr>
                      <m:t>𝑥</m:t>
                    </m:r>
                    <m:r>
                      <a:rPr lang="es-ES" i="1" dirty="0">
                        <a:latin typeface="Cambria Math" panose="02040503050406030204" pitchFamily="18" charset="0"/>
                      </a:rPr>
                      <m:t>  +      ) </m:t>
                    </m:r>
                  </m:oMath>
                </a14:m>
                <a:endParaRPr lang="es-ES" b="0" dirty="0">
                  <a:latin typeface="Cambria Math" panose="02040503050406030204" pitchFamily="18" charset="0"/>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679265" y="1795346"/>
                <a:ext cx="7889966" cy="2308324"/>
              </a:xfrm>
              <a:prstGeom prst="rect">
                <a:avLst/>
              </a:prstGeom>
              <a:blipFill rotWithShape="0">
                <a:blip r:embed="rId2"/>
                <a:stretch>
                  <a:fillRect l="-618" t="-1852" b="-3175"/>
                </a:stretch>
              </a:blipFill>
            </p:spPr>
            <p:txBody>
              <a:bodyPr/>
              <a:lstStyle/>
              <a:p>
                <a:r>
                  <a:rPr lang="es-ES">
                    <a:noFill/>
                  </a:rPr>
                  <a:t> </a:t>
                </a:r>
              </a:p>
            </p:txBody>
          </p:sp>
        </mc:Fallback>
      </mc:AlternateContent>
      <p:cxnSp>
        <p:nvCxnSpPr>
          <p:cNvPr id="9" name="Conector recto de flecha 8"/>
          <p:cNvCxnSpPr/>
          <p:nvPr/>
        </p:nvCxnSpPr>
        <p:spPr>
          <a:xfrm>
            <a:off x="3994484" y="4273884"/>
            <a:ext cx="0" cy="2860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a:off x="5041232" y="4273884"/>
            <a:ext cx="0" cy="2499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Elipse 13"/>
          <p:cNvSpPr/>
          <p:nvPr/>
        </p:nvSpPr>
        <p:spPr>
          <a:xfrm>
            <a:off x="3334407" y="4681398"/>
            <a:ext cx="144379" cy="372257"/>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12" name="Rectángulo 11"/>
              <p:cNvSpPr/>
              <p:nvPr/>
            </p:nvSpPr>
            <p:spPr>
              <a:xfrm>
                <a:off x="2914317" y="4669985"/>
                <a:ext cx="141769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+5</m:t>
                      </m:r>
                      <m:r>
                        <a:rPr lang="es-ES" i="1">
                          <a:latin typeface="Cambria Math" panose="02040503050406030204" pitchFamily="18" charset="0"/>
                        </a:rPr>
                        <m:t>𝑥</m:t>
                      </m:r>
                      <m:r>
                        <a:rPr lang="es-ES" i="1">
                          <a:latin typeface="Cambria Math" panose="02040503050406030204" pitchFamily="18" charset="0"/>
                        </a:rPr>
                        <m:t>+6</m:t>
                      </m:r>
                    </m:oMath>
                  </m:oMathPara>
                </a14:m>
                <a:endParaRPr lang="es-ES" dirty="0">
                  <a:latin typeface="Cambria Math" panose="02040503050406030204" pitchFamily="18" charset="0"/>
                </a:endParaRPr>
              </a:p>
            </p:txBody>
          </p:sp>
        </mc:Choice>
        <mc:Fallback xmlns="">
          <p:sp>
            <p:nvSpPr>
              <p:cNvPr id="12" name="Rectángulo 11"/>
              <p:cNvSpPr>
                <a:spLocks noRot="1" noChangeAspect="1" noMove="1" noResize="1" noEditPoints="1" noAdjustHandles="1" noChangeArrowheads="1" noChangeShapeType="1" noTextEdit="1"/>
              </p:cNvSpPr>
              <p:nvPr/>
            </p:nvSpPr>
            <p:spPr>
              <a:xfrm>
                <a:off x="2914317" y="4669985"/>
                <a:ext cx="1417696" cy="369332"/>
              </a:xfrm>
              <a:prstGeom prst="rect">
                <a:avLst/>
              </a:prstGeom>
              <a:blipFill rotWithShape="0">
                <a:blip r:embed="rId3"/>
                <a:stretch>
                  <a:fillRect/>
                </a:stretch>
              </a:blipFill>
            </p:spPr>
            <p:txBody>
              <a:bodyPr/>
              <a:lstStyle/>
              <a:p>
                <a:r>
                  <a:rPr lang="es-ES">
                    <a:noFill/>
                  </a:rPr>
                  <a:t> </a:t>
                </a:r>
              </a:p>
            </p:txBody>
          </p:sp>
        </mc:Fallback>
      </mc:AlternateContent>
      <p:sp>
        <p:nvSpPr>
          <p:cNvPr id="13" name="CuadroTexto 12"/>
          <p:cNvSpPr txBox="1"/>
          <p:nvPr/>
        </p:nvSpPr>
        <p:spPr>
          <a:xfrm>
            <a:off x="2009273" y="4340729"/>
            <a:ext cx="2401614" cy="646331"/>
          </a:xfrm>
          <a:prstGeom prst="rect">
            <a:avLst/>
          </a:prstGeom>
          <a:noFill/>
        </p:spPr>
        <p:txBody>
          <a:bodyPr wrap="square" rtlCol="0">
            <a:spAutoFit/>
          </a:bodyPr>
          <a:lstStyle/>
          <a:p>
            <a:r>
              <a:rPr lang="es-ES" dirty="0" smtClean="0"/>
              <a:t>Multiplicación de signos  </a:t>
            </a:r>
            <a:endParaRPr lang="es-ES" dirty="0"/>
          </a:p>
        </p:txBody>
      </p:sp>
      <p:sp>
        <p:nvSpPr>
          <p:cNvPr id="15" name="Elipse 14"/>
          <p:cNvSpPr/>
          <p:nvPr/>
        </p:nvSpPr>
        <p:spPr>
          <a:xfrm>
            <a:off x="2842127" y="4667060"/>
            <a:ext cx="144379" cy="372257"/>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Elipse 19"/>
          <p:cNvSpPr/>
          <p:nvPr/>
        </p:nvSpPr>
        <p:spPr>
          <a:xfrm>
            <a:off x="6250703" y="4756016"/>
            <a:ext cx="144379" cy="372257"/>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Elipse 22"/>
          <p:cNvSpPr/>
          <p:nvPr/>
        </p:nvSpPr>
        <p:spPr>
          <a:xfrm>
            <a:off x="6774537" y="4756016"/>
            <a:ext cx="144379" cy="372257"/>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21" name="Rectángulo 20"/>
              <p:cNvSpPr/>
              <p:nvPr/>
            </p:nvSpPr>
            <p:spPr>
              <a:xfrm>
                <a:off x="5830613" y="4744603"/>
                <a:ext cx="141769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+5</m:t>
                      </m:r>
                      <m:r>
                        <a:rPr lang="es-ES" i="1">
                          <a:latin typeface="Cambria Math" panose="02040503050406030204" pitchFamily="18" charset="0"/>
                        </a:rPr>
                        <m:t>𝑥</m:t>
                      </m:r>
                      <m:r>
                        <a:rPr lang="es-ES" i="1">
                          <a:latin typeface="Cambria Math" panose="02040503050406030204" pitchFamily="18" charset="0"/>
                        </a:rPr>
                        <m:t>+6</m:t>
                      </m:r>
                    </m:oMath>
                  </m:oMathPara>
                </a14:m>
                <a:endParaRPr lang="es-ES" dirty="0">
                  <a:latin typeface="Cambria Math" panose="02040503050406030204" pitchFamily="18" charset="0"/>
                </a:endParaRPr>
              </a:p>
            </p:txBody>
          </p:sp>
        </mc:Choice>
        <mc:Fallback xmlns="">
          <p:sp>
            <p:nvSpPr>
              <p:cNvPr id="21" name="Rectángulo 20"/>
              <p:cNvSpPr>
                <a:spLocks noRot="1" noChangeAspect="1" noMove="1" noResize="1" noEditPoints="1" noAdjustHandles="1" noChangeArrowheads="1" noChangeShapeType="1" noTextEdit="1"/>
              </p:cNvSpPr>
              <p:nvPr/>
            </p:nvSpPr>
            <p:spPr>
              <a:xfrm>
                <a:off x="5830613" y="4744603"/>
                <a:ext cx="1417696" cy="369332"/>
              </a:xfrm>
              <a:prstGeom prst="rect">
                <a:avLst/>
              </a:prstGeom>
              <a:blipFill rotWithShape="0">
                <a:blip r:embed="rId4"/>
                <a:stretch>
                  <a:fillRect/>
                </a:stretch>
              </a:blipFill>
            </p:spPr>
            <p:txBody>
              <a:bodyPr/>
              <a:lstStyle/>
              <a:p>
                <a:r>
                  <a:rPr lang="es-ES">
                    <a:noFill/>
                  </a:rPr>
                  <a:t> </a:t>
                </a:r>
              </a:p>
            </p:txBody>
          </p:sp>
        </mc:Fallback>
      </mc:AlternateContent>
      <p:sp>
        <p:nvSpPr>
          <p:cNvPr id="22" name="CuadroTexto 21"/>
          <p:cNvSpPr txBox="1"/>
          <p:nvPr/>
        </p:nvSpPr>
        <p:spPr>
          <a:xfrm>
            <a:off x="4758788" y="4418513"/>
            <a:ext cx="2401614" cy="646331"/>
          </a:xfrm>
          <a:prstGeom prst="rect">
            <a:avLst/>
          </a:prstGeom>
          <a:noFill/>
        </p:spPr>
        <p:txBody>
          <a:bodyPr wrap="square" rtlCol="0">
            <a:spAutoFit/>
          </a:bodyPr>
          <a:lstStyle/>
          <a:p>
            <a:r>
              <a:rPr lang="es-ES" dirty="0" smtClean="0"/>
              <a:t>Multiplicación de signos  </a:t>
            </a:r>
            <a:endParaRPr lang="es-ES" dirty="0"/>
          </a:p>
        </p:txBody>
      </p:sp>
      <mc:AlternateContent xmlns:mc="http://schemas.openxmlformats.org/markup-compatibility/2006" xmlns:a14="http://schemas.microsoft.com/office/drawing/2010/main">
        <mc:Choice Requires="a14">
          <p:sp>
            <p:nvSpPr>
              <p:cNvPr id="24" name="CuadroTexto 23"/>
              <p:cNvSpPr txBox="1"/>
              <p:nvPr/>
            </p:nvSpPr>
            <p:spPr>
              <a:xfrm>
                <a:off x="679265" y="5224119"/>
                <a:ext cx="7778935" cy="2308324"/>
              </a:xfrm>
              <a:prstGeom prst="rect">
                <a:avLst/>
              </a:prstGeom>
              <a:noFill/>
            </p:spPr>
            <p:txBody>
              <a:bodyPr wrap="square" rtlCol="0">
                <a:spAutoFit/>
              </a:bodyPr>
              <a:lstStyle/>
              <a:p>
                <a:r>
                  <a:rPr lang="es-ES" dirty="0" smtClean="0"/>
                  <a:t>Como los signos salieron iguales se buscan dos números que multiplicados den 6 y sumados den 5,   estos son  3 y 2.  Se ubica el número ,más grande en el primer paréntesis.</a:t>
                </a:r>
              </a:p>
              <a:p>
                <a:r>
                  <a:rPr lang="es-ES" dirty="0" smtClean="0"/>
                  <a:t>Y la factorización queda: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+5</m:t>
                    </m:r>
                    <m:r>
                      <a:rPr lang="es-ES" i="1">
                        <a:latin typeface="Cambria Math" panose="02040503050406030204" pitchFamily="18" charset="0"/>
                      </a:rPr>
                      <m:t>𝑥</m:t>
                    </m:r>
                    <m:r>
                      <a:rPr lang="es-ES" i="1">
                        <a:latin typeface="Cambria Math" panose="02040503050406030204" pitchFamily="18" charset="0"/>
                      </a:rPr>
                      <m:t>+6=( </m:t>
                    </m:r>
                    <m:r>
                      <a:rPr lang="es-ES" i="1" dirty="0">
                        <a:latin typeface="Cambria Math" panose="02040503050406030204" pitchFamily="18" charset="0"/>
                      </a:rPr>
                      <m:t>𝑥</m:t>
                    </m:r>
                    <m:r>
                      <a:rPr lang="es-ES" i="1" dirty="0">
                        <a:latin typeface="Cambria Math" panose="02040503050406030204" pitchFamily="18" charset="0"/>
                      </a:rPr>
                      <m:t>  +    3   ) ( </m:t>
                    </m:r>
                    <m:r>
                      <a:rPr lang="es-ES" i="1" dirty="0">
                        <a:latin typeface="Cambria Math" panose="02040503050406030204" pitchFamily="18" charset="0"/>
                      </a:rPr>
                      <m:t>𝑥</m:t>
                    </m:r>
                    <m:r>
                      <a:rPr lang="es-ES" i="1" dirty="0">
                        <a:latin typeface="Cambria Math" panose="02040503050406030204" pitchFamily="18" charset="0"/>
                      </a:rPr>
                      <m:t>  +  2    ) </m:t>
                    </m:r>
                  </m:oMath>
                </a14:m>
                <a:endParaRPr lang="es-ES" dirty="0">
                  <a:latin typeface="Cambria Math" panose="02040503050406030204" pitchFamily="18" charset="0"/>
                </a:endParaRPr>
              </a:p>
              <a:p>
                <a:endParaRPr lang="es-ES" dirty="0">
                  <a:latin typeface="Cambria Math" panose="02040503050406030204" pitchFamily="18" charset="0"/>
                </a:endParaRPr>
              </a:p>
              <a:p>
                <a:endParaRPr lang="es-ES" dirty="0"/>
              </a:p>
              <a:p>
                <a:endParaRPr lang="es-ES" dirty="0" smtClean="0"/>
              </a:p>
              <a:p>
                <a:endParaRPr lang="es-ES" dirty="0"/>
              </a:p>
            </p:txBody>
          </p:sp>
        </mc:Choice>
        <mc:Fallback xmlns="">
          <p:sp>
            <p:nvSpPr>
              <p:cNvPr id="24" name="CuadroTexto 23"/>
              <p:cNvSpPr txBox="1">
                <a:spLocks noRot="1" noChangeAspect="1" noMove="1" noResize="1" noEditPoints="1" noAdjustHandles="1" noChangeArrowheads="1" noChangeShapeType="1" noTextEdit="1"/>
              </p:cNvSpPr>
              <p:nvPr/>
            </p:nvSpPr>
            <p:spPr>
              <a:xfrm>
                <a:off x="679265" y="5224119"/>
                <a:ext cx="7778935" cy="2308324"/>
              </a:xfrm>
              <a:prstGeom prst="rect">
                <a:avLst/>
              </a:prstGeom>
              <a:blipFill rotWithShape="0">
                <a:blip r:embed="rId5"/>
                <a:stretch>
                  <a:fillRect l="-626" t="-1583" r="-157"/>
                </a:stretch>
              </a:blipFill>
            </p:spPr>
            <p:txBody>
              <a:bodyPr/>
              <a:lstStyle/>
              <a:p>
                <a:r>
                  <a:rPr lang="es-ES">
                    <a:noFill/>
                  </a:rPr>
                  <a:t> </a:t>
                </a:r>
              </a:p>
            </p:txBody>
          </p:sp>
        </mc:Fallback>
      </mc:AlternateContent>
    </p:spTree>
    <p:extLst>
      <p:ext uri="{BB962C8B-B14F-4D97-AF65-F5344CB8AC3E}">
        <p14:creationId xmlns:p14="http://schemas.microsoft.com/office/powerpoint/2010/main" val="3362889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7" y="818753"/>
            <a:ext cx="7463245" cy="523220"/>
          </a:xfrm>
          <a:prstGeom prst="rect">
            <a:avLst/>
          </a:prstGeom>
          <a:noFill/>
        </p:spPr>
        <p:txBody>
          <a:bodyPr wrap="square" rtlCol="0">
            <a:spAutoFit/>
          </a:bodyPr>
          <a:lstStyle/>
          <a:p>
            <a:r>
              <a:rPr lang="es-CO" sz="2800" dirty="0">
                <a:solidFill>
                  <a:srgbClr val="00B0F0"/>
                </a:solidFill>
              </a:rPr>
              <a:t>3</a:t>
            </a:r>
            <a:r>
              <a:rPr lang="es-CO" sz="2800" dirty="0" smtClean="0">
                <a:solidFill>
                  <a:srgbClr val="00B0F0"/>
                </a:solidFill>
              </a:rPr>
              <a:t>. Factorización de Trinomios.</a:t>
            </a:r>
            <a:endParaRPr lang="es-CO" sz="2800" dirty="0">
              <a:solidFill>
                <a:srgbClr val="00B0F0"/>
              </a:solidFill>
            </a:endParaRPr>
          </a:p>
        </p:txBody>
      </p:sp>
      <p:sp>
        <p:nvSpPr>
          <p:cNvPr id="5" name="CuadroTexto 4"/>
          <p:cNvSpPr txBox="1"/>
          <p:nvPr/>
        </p:nvSpPr>
        <p:spPr>
          <a:xfrm>
            <a:off x="679265" y="1349147"/>
            <a:ext cx="7463245" cy="646331"/>
          </a:xfrm>
          <a:prstGeom prst="rect">
            <a:avLst/>
          </a:prstGeom>
          <a:noFill/>
        </p:spPr>
        <p:txBody>
          <a:bodyPr wrap="square" rtlCol="0">
            <a:spAutoFit/>
          </a:bodyPr>
          <a:lstStyle/>
          <a:p>
            <a:r>
              <a:rPr lang="es-ES" b="1" dirty="0" smtClean="0">
                <a:solidFill>
                  <a:srgbClr val="00B050"/>
                </a:solidFill>
              </a:rPr>
              <a:t>EJEMPLOS</a:t>
            </a:r>
            <a:r>
              <a:rPr lang="es-ES" dirty="0" smtClean="0">
                <a:solidFill>
                  <a:srgbClr val="00B050"/>
                </a:solidFill>
              </a:rPr>
              <a:t> </a:t>
            </a:r>
            <a:endParaRPr lang="es-CO" dirty="0" smtClean="0">
              <a:solidFill>
                <a:srgbClr val="00B050"/>
              </a:solidFill>
            </a:endParaRPr>
          </a:p>
          <a:p>
            <a:endParaRPr lang="es-CO" dirty="0">
              <a:solidFill>
                <a:srgbClr val="00B050"/>
              </a:solidFill>
            </a:endParaRPr>
          </a:p>
        </p:txBody>
      </p:sp>
      <mc:AlternateContent xmlns:mc="http://schemas.openxmlformats.org/markup-compatibility/2006" xmlns:a14="http://schemas.microsoft.com/office/drawing/2010/main">
        <mc:Choice Requires="a14">
          <p:sp>
            <p:nvSpPr>
              <p:cNvPr id="7" name="CuadroTexto 6"/>
              <p:cNvSpPr txBox="1"/>
              <p:nvPr/>
            </p:nvSpPr>
            <p:spPr>
              <a:xfrm>
                <a:off x="679265" y="1795346"/>
                <a:ext cx="7889966" cy="2308324"/>
              </a:xfrm>
              <a:prstGeom prst="rect">
                <a:avLst/>
              </a:prstGeom>
              <a:noFill/>
            </p:spPr>
            <p:txBody>
              <a:bodyPr wrap="square" rtlCol="0">
                <a:spAutoFit/>
              </a:bodyPr>
              <a:lstStyle/>
              <a:p>
                <a:r>
                  <a:rPr lang="es-ES" dirty="0" smtClean="0">
                    <a:latin typeface="Cambria Math" panose="02040503050406030204" pitchFamily="18" charset="0"/>
                  </a:rPr>
                  <a:t>Factorizar:</a:t>
                </a:r>
              </a:p>
              <a:p>
                <a:endParaRPr lang="es-ES" dirty="0" smtClean="0">
                  <a:latin typeface="Cambria Math" panose="02040503050406030204" pitchFamily="18" charset="0"/>
                </a:endParaRPr>
              </a:p>
              <a:p>
                <a:r>
                  <a:rPr lang="es-ES" dirty="0" smtClean="0">
                    <a:latin typeface="Cambria Math" panose="02040503050406030204" pitchFamily="18" charset="0"/>
                  </a:rPr>
                  <a:t>2.  </a:t>
                </a:r>
                <a14:m>
                  <m:oMath xmlns:m="http://schemas.openxmlformats.org/officeDocument/2006/math">
                    <m:sSup>
                      <m:sSupPr>
                        <m:ctrlPr>
                          <a:rPr lang="es-ES"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−12</m:t>
                    </m:r>
                  </m:oMath>
                </a14:m>
                <a:endParaRPr lang="es-ES" dirty="0">
                  <a:latin typeface="Cambria Math" panose="02040503050406030204" pitchFamily="18" charset="0"/>
                </a:endParaRPr>
              </a:p>
              <a:p>
                <a:endParaRPr lang="es-ES" dirty="0" smtClean="0">
                  <a:latin typeface="Cambria Math" panose="02040503050406030204" pitchFamily="18" charset="0"/>
                </a:endParaRPr>
              </a:p>
              <a:p>
                <a:r>
                  <a:rPr lang="es-ES" dirty="0" smtClean="0">
                    <a:latin typeface="Cambria Math" panose="02040503050406030204" pitchFamily="18" charset="0"/>
                  </a:rPr>
                  <a:t>Se colocan dos paréntesis  y se pone la raíz cuadrada de la variable como primer término en cada paréntesis     </a:t>
                </a:r>
                <a14:m>
                  <m:oMath xmlns:m="http://schemas.openxmlformats.org/officeDocument/2006/math">
                    <m:r>
                      <a:rPr lang="es-ES" i="1" dirty="0" smtClean="0">
                        <a:latin typeface="Cambria Math" panose="02040503050406030204" pitchFamily="18" charset="0"/>
                      </a:rPr>
                      <m:t>( </m:t>
                    </m:r>
                    <m:r>
                      <a:rPr lang="es-ES" i="1" dirty="0" smtClean="0">
                        <a:latin typeface="Cambria Math" panose="02040503050406030204" pitchFamily="18" charset="0"/>
                      </a:rPr>
                      <m:t>𝑥</m:t>
                    </m:r>
                    <m:r>
                      <a:rPr lang="es-ES" i="1" dirty="0" smtClean="0">
                        <a:latin typeface="Cambria Math" panose="02040503050406030204" pitchFamily="18" charset="0"/>
                      </a:rPr>
                      <m:t>        ) ( </m:t>
                    </m:r>
                    <m:r>
                      <a:rPr lang="es-ES" b="0" i="1" dirty="0" smtClean="0">
                        <a:latin typeface="Cambria Math" panose="02040503050406030204" pitchFamily="18" charset="0"/>
                      </a:rPr>
                      <m:t>𝑥</m:t>
                    </m:r>
                    <m:r>
                      <a:rPr lang="es-ES" i="1" dirty="0" smtClean="0">
                        <a:latin typeface="Cambria Math" panose="02040503050406030204" pitchFamily="18" charset="0"/>
                      </a:rPr>
                      <m:t>        ) </m:t>
                    </m:r>
                  </m:oMath>
                </a14:m>
                <a:r>
                  <a:rPr lang="es-ES" dirty="0" smtClean="0">
                    <a:latin typeface="Cambria Math" panose="02040503050406030204" pitchFamily="18" charset="0"/>
                  </a:rPr>
                  <a:t> </a:t>
                </a:r>
              </a:p>
              <a:p>
                <a:endParaRPr lang="es-ES" dirty="0">
                  <a:latin typeface="Cambria Math" panose="02040503050406030204" pitchFamily="18" charset="0"/>
                </a:endParaRPr>
              </a:p>
              <a:p>
                <a:r>
                  <a:rPr lang="es-ES" b="0" dirty="0" smtClean="0">
                    <a:latin typeface="Cambria Math" panose="02040503050406030204" pitchFamily="18" charset="0"/>
                  </a:rPr>
                  <a:t>Luego se colocan los signos: </a:t>
                </a:r>
                <a14:m>
                  <m:oMath xmlns:m="http://schemas.openxmlformats.org/officeDocument/2006/math">
                    <m:r>
                      <a:rPr lang="es-ES" i="1" dirty="0">
                        <a:latin typeface="Cambria Math" panose="02040503050406030204" pitchFamily="18" charset="0"/>
                      </a:rPr>
                      <m:t>( </m:t>
                    </m:r>
                    <m:r>
                      <a:rPr lang="es-ES" i="1" dirty="0">
                        <a:latin typeface="Cambria Math" panose="02040503050406030204" pitchFamily="18" charset="0"/>
                      </a:rPr>
                      <m:t>𝑥</m:t>
                    </m:r>
                    <m:r>
                      <a:rPr lang="es-ES" b="0" i="1" dirty="0" smtClean="0">
                        <a:latin typeface="Cambria Math" panose="02040503050406030204" pitchFamily="18" charset="0"/>
                      </a:rPr>
                      <m:t>  </m:t>
                    </m:r>
                    <m:r>
                      <a:rPr lang="es-ES" b="0" i="1" dirty="0" smtClean="0">
                        <a:solidFill>
                          <a:srgbClr val="00B050"/>
                        </a:solidFill>
                        <a:latin typeface="Cambria Math" panose="02040503050406030204" pitchFamily="18" charset="0"/>
                      </a:rPr>
                      <m:t>+</m:t>
                    </m:r>
                    <m:r>
                      <a:rPr lang="es-ES" i="1" dirty="0">
                        <a:latin typeface="Cambria Math" panose="02040503050406030204" pitchFamily="18" charset="0"/>
                      </a:rPr>
                      <m:t>       ) ( </m:t>
                    </m:r>
                    <m:r>
                      <a:rPr lang="es-ES" i="1" dirty="0">
                        <a:latin typeface="Cambria Math" panose="02040503050406030204" pitchFamily="18" charset="0"/>
                      </a:rPr>
                      <m:t>𝑥</m:t>
                    </m:r>
                    <m:r>
                      <a:rPr lang="es-ES" i="1" dirty="0">
                        <a:latin typeface="Cambria Math" panose="02040503050406030204" pitchFamily="18" charset="0"/>
                      </a:rPr>
                      <m:t>  −      ) </m:t>
                    </m:r>
                  </m:oMath>
                </a14:m>
                <a:endParaRPr lang="es-ES" b="0" dirty="0">
                  <a:latin typeface="Cambria Math" panose="02040503050406030204" pitchFamily="18" charset="0"/>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679265" y="1795346"/>
                <a:ext cx="7889966" cy="2308324"/>
              </a:xfrm>
              <a:prstGeom prst="rect">
                <a:avLst/>
              </a:prstGeom>
              <a:blipFill rotWithShape="0">
                <a:blip r:embed="rId2"/>
                <a:stretch>
                  <a:fillRect l="-618" t="-1852" b="-3175"/>
                </a:stretch>
              </a:blipFill>
            </p:spPr>
            <p:txBody>
              <a:bodyPr/>
              <a:lstStyle/>
              <a:p>
                <a:r>
                  <a:rPr lang="es-ES">
                    <a:noFill/>
                  </a:rPr>
                  <a:t> </a:t>
                </a:r>
              </a:p>
            </p:txBody>
          </p:sp>
        </mc:Fallback>
      </mc:AlternateContent>
      <p:cxnSp>
        <p:nvCxnSpPr>
          <p:cNvPr id="9" name="Conector recto de flecha 8"/>
          <p:cNvCxnSpPr/>
          <p:nvPr/>
        </p:nvCxnSpPr>
        <p:spPr>
          <a:xfrm>
            <a:off x="3994484" y="4273884"/>
            <a:ext cx="0" cy="2860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a:off x="5041232" y="4273884"/>
            <a:ext cx="0" cy="2499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Elipse 13"/>
          <p:cNvSpPr/>
          <p:nvPr/>
        </p:nvSpPr>
        <p:spPr>
          <a:xfrm>
            <a:off x="3334407" y="4681398"/>
            <a:ext cx="144379" cy="372257"/>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13" name="CuadroTexto 12"/>
              <p:cNvSpPr txBox="1"/>
              <p:nvPr/>
            </p:nvSpPr>
            <p:spPr>
              <a:xfrm>
                <a:off x="2009273" y="4340729"/>
                <a:ext cx="2401614" cy="923330"/>
              </a:xfrm>
              <a:prstGeom prst="rect">
                <a:avLst/>
              </a:prstGeom>
              <a:noFill/>
            </p:spPr>
            <p:txBody>
              <a:bodyPr wrap="square" rtlCol="0">
                <a:spAutoFit/>
              </a:bodyPr>
              <a:lstStyle/>
              <a:p>
                <a:r>
                  <a:rPr lang="es-ES" dirty="0" smtClean="0"/>
                  <a:t>Multiplicación de signos</a:t>
                </a:r>
                <a14:m>
                  <m:oMath xmlns:m="http://schemas.openxmlformats.org/officeDocument/2006/math">
                    <m:sSup>
                      <m:sSupPr>
                        <m:ctrlPr>
                          <a:rPr lang="es-ES" i="1">
                            <a:latin typeface="Cambria Math" panose="02040503050406030204" pitchFamily="18" charset="0"/>
                          </a:rPr>
                        </m:ctrlPr>
                      </m:sSupPr>
                      <m:e>
                        <m:r>
                          <a:rPr lang="es-ES" b="0" i="1" smtClean="0">
                            <a:latin typeface="Cambria Math" panose="02040503050406030204" pitchFamily="18" charset="0"/>
                          </a:rPr>
                          <m:t>        </m:t>
                        </m:r>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m:t>
                    </m:r>
                    <m:r>
                      <a:rPr lang="es-ES" i="1">
                        <a:latin typeface="Cambria Math" panose="02040503050406030204" pitchFamily="18" charset="0"/>
                      </a:rPr>
                      <m:t>𝑥</m:t>
                    </m:r>
                    <m:r>
                      <a:rPr lang="es-ES" i="1">
                        <a:latin typeface="Cambria Math" panose="02040503050406030204" pitchFamily="18" charset="0"/>
                      </a:rPr>
                      <m:t>−12</m:t>
                    </m:r>
                  </m:oMath>
                </a14:m>
                <a:endParaRPr lang="es-ES" dirty="0">
                  <a:latin typeface="Cambria Math" panose="02040503050406030204" pitchFamily="18" charset="0"/>
                </a:endParaRPr>
              </a:p>
              <a:p>
                <a:endParaRPr lang="es-ES" dirty="0"/>
              </a:p>
            </p:txBody>
          </p:sp>
        </mc:Choice>
        <mc:Fallback xmlns="">
          <p:sp>
            <p:nvSpPr>
              <p:cNvPr id="13" name="CuadroTexto 12"/>
              <p:cNvSpPr txBox="1">
                <a:spLocks noRot="1" noChangeAspect="1" noMove="1" noResize="1" noEditPoints="1" noAdjustHandles="1" noChangeArrowheads="1" noChangeShapeType="1" noTextEdit="1"/>
              </p:cNvSpPr>
              <p:nvPr/>
            </p:nvSpPr>
            <p:spPr>
              <a:xfrm>
                <a:off x="2009273" y="4340729"/>
                <a:ext cx="2401614" cy="923330"/>
              </a:xfrm>
              <a:prstGeom prst="rect">
                <a:avLst/>
              </a:prstGeom>
              <a:blipFill rotWithShape="0">
                <a:blip r:embed="rId3"/>
                <a:stretch>
                  <a:fillRect l="-2284" t="-3289"/>
                </a:stretch>
              </a:blipFill>
            </p:spPr>
            <p:txBody>
              <a:bodyPr/>
              <a:lstStyle/>
              <a:p>
                <a:r>
                  <a:rPr lang="es-ES">
                    <a:noFill/>
                  </a:rPr>
                  <a:t> </a:t>
                </a:r>
              </a:p>
            </p:txBody>
          </p:sp>
        </mc:Fallback>
      </mc:AlternateContent>
      <p:sp>
        <p:nvSpPr>
          <p:cNvPr id="15" name="Elipse 14"/>
          <p:cNvSpPr/>
          <p:nvPr/>
        </p:nvSpPr>
        <p:spPr>
          <a:xfrm>
            <a:off x="2842127" y="4667060"/>
            <a:ext cx="144379" cy="372257"/>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Elipse 19"/>
          <p:cNvSpPr/>
          <p:nvPr/>
        </p:nvSpPr>
        <p:spPr>
          <a:xfrm>
            <a:off x="5386531" y="4791465"/>
            <a:ext cx="144379" cy="372257"/>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Elipse 22"/>
          <p:cNvSpPr/>
          <p:nvPr/>
        </p:nvSpPr>
        <p:spPr>
          <a:xfrm>
            <a:off x="5910365" y="4791465"/>
            <a:ext cx="144379" cy="372257"/>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mc:AlternateContent xmlns:mc="http://schemas.openxmlformats.org/markup-compatibility/2006" xmlns:a14="http://schemas.microsoft.com/office/drawing/2010/main">
        <mc:Choice Requires="a14">
          <p:sp>
            <p:nvSpPr>
              <p:cNvPr id="22" name="CuadroTexto 21"/>
              <p:cNvSpPr txBox="1"/>
              <p:nvPr/>
            </p:nvSpPr>
            <p:spPr>
              <a:xfrm>
                <a:off x="5041232" y="4288472"/>
                <a:ext cx="1738266" cy="1200329"/>
              </a:xfrm>
              <a:prstGeom prst="rect">
                <a:avLst/>
              </a:prstGeom>
              <a:noFill/>
            </p:spPr>
            <p:txBody>
              <a:bodyPr wrap="square" rtlCol="0">
                <a:spAutoFit/>
              </a:bodyPr>
              <a:lstStyle/>
              <a:p>
                <a:r>
                  <a:rPr lang="es-ES" dirty="0" smtClean="0"/>
                  <a:t>Multiplicación de signos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m:t>
                    </m:r>
                    <m:r>
                      <a:rPr lang="es-ES" b="0" i="1" smtClean="0">
                        <a:latin typeface="Cambria Math" panose="02040503050406030204" pitchFamily="18" charset="0"/>
                      </a:rPr>
                      <m:t>  </m:t>
                    </m:r>
                    <m:r>
                      <a:rPr lang="es-ES" i="1">
                        <a:latin typeface="Cambria Math" panose="02040503050406030204" pitchFamily="18" charset="0"/>
                      </a:rPr>
                      <m:t>𝑥</m:t>
                    </m:r>
                    <m:r>
                      <a:rPr lang="es-ES" i="1">
                        <a:latin typeface="Cambria Math" panose="02040503050406030204" pitchFamily="18" charset="0"/>
                      </a:rPr>
                      <m:t>−12</m:t>
                    </m:r>
                  </m:oMath>
                </a14:m>
                <a:endParaRPr lang="es-ES" dirty="0">
                  <a:latin typeface="Cambria Math" panose="02040503050406030204" pitchFamily="18" charset="0"/>
                </a:endParaRPr>
              </a:p>
              <a:p>
                <a:endParaRPr lang="es-ES" dirty="0"/>
              </a:p>
            </p:txBody>
          </p:sp>
        </mc:Choice>
        <mc:Fallback xmlns="">
          <p:sp>
            <p:nvSpPr>
              <p:cNvPr id="22" name="CuadroTexto 21"/>
              <p:cNvSpPr txBox="1">
                <a:spLocks noRot="1" noChangeAspect="1" noMove="1" noResize="1" noEditPoints="1" noAdjustHandles="1" noChangeArrowheads="1" noChangeShapeType="1" noTextEdit="1"/>
              </p:cNvSpPr>
              <p:nvPr/>
            </p:nvSpPr>
            <p:spPr>
              <a:xfrm>
                <a:off x="5041232" y="4288472"/>
                <a:ext cx="1738266" cy="1200329"/>
              </a:xfrm>
              <a:prstGeom prst="rect">
                <a:avLst/>
              </a:prstGeom>
              <a:blipFill rotWithShape="0">
                <a:blip r:embed="rId4"/>
                <a:stretch>
                  <a:fillRect l="-3158" t="-253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p:cNvSpPr txBox="1"/>
              <p:nvPr/>
            </p:nvSpPr>
            <p:spPr>
              <a:xfrm>
                <a:off x="679265" y="5224119"/>
                <a:ext cx="7778935" cy="2308324"/>
              </a:xfrm>
              <a:prstGeom prst="rect">
                <a:avLst/>
              </a:prstGeom>
              <a:noFill/>
            </p:spPr>
            <p:txBody>
              <a:bodyPr wrap="square" rtlCol="0">
                <a:spAutoFit/>
              </a:bodyPr>
              <a:lstStyle/>
              <a:p>
                <a:r>
                  <a:rPr lang="es-ES" dirty="0" smtClean="0"/>
                  <a:t>Como los signos salieron </a:t>
                </a:r>
                <a:r>
                  <a:rPr lang="es-ES" dirty="0" smtClean="0">
                    <a:solidFill>
                      <a:srgbClr val="00B050"/>
                    </a:solidFill>
                  </a:rPr>
                  <a:t>diferentes</a:t>
                </a:r>
                <a:r>
                  <a:rPr lang="es-ES" dirty="0" smtClean="0"/>
                  <a:t> se buscan dos números que multiplicados den 12 y sumados den 1,   estos son  4 y 3.  Se ubica el número ,más grande en el primer paréntesis.</a:t>
                </a:r>
              </a:p>
              <a:p>
                <a:r>
                  <a:rPr lang="es-ES" dirty="0" smtClean="0"/>
                  <a:t>Y la factorización queda:   </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m:t>
                    </m:r>
                    <m:r>
                      <a:rPr lang="es-ES" i="1">
                        <a:latin typeface="Cambria Math" panose="02040503050406030204" pitchFamily="18" charset="0"/>
                      </a:rPr>
                      <m:t>𝑥</m:t>
                    </m:r>
                    <m:r>
                      <a:rPr lang="es-ES" b="0" i="1" smtClean="0">
                        <a:latin typeface="Cambria Math" panose="02040503050406030204" pitchFamily="18" charset="0"/>
                      </a:rPr>
                      <m:t>−12=</m:t>
                    </m:r>
                    <m:r>
                      <a:rPr lang="es-ES" i="1" dirty="0">
                        <a:latin typeface="Cambria Math" panose="02040503050406030204" pitchFamily="18" charset="0"/>
                      </a:rPr>
                      <m:t>( </m:t>
                    </m:r>
                    <m:r>
                      <a:rPr lang="es-ES" i="1" dirty="0">
                        <a:latin typeface="Cambria Math" panose="02040503050406030204" pitchFamily="18" charset="0"/>
                      </a:rPr>
                      <m:t>𝑥</m:t>
                    </m:r>
                    <m:r>
                      <a:rPr lang="es-ES" i="1" dirty="0">
                        <a:latin typeface="Cambria Math" panose="02040503050406030204" pitchFamily="18" charset="0"/>
                      </a:rPr>
                      <m:t>  +    4   ) ( </m:t>
                    </m:r>
                    <m:r>
                      <a:rPr lang="es-ES" i="1" dirty="0">
                        <a:latin typeface="Cambria Math" panose="02040503050406030204" pitchFamily="18" charset="0"/>
                      </a:rPr>
                      <m:t>𝑥</m:t>
                    </m:r>
                    <m:r>
                      <a:rPr lang="es-ES" i="1" dirty="0">
                        <a:latin typeface="Cambria Math" panose="02040503050406030204" pitchFamily="18" charset="0"/>
                      </a:rPr>
                      <m:t>  −  3    ) </m:t>
                    </m:r>
                  </m:oMath>
                </a14:m>
                <a:endParaRPr lang="es-ES" dirty="0">
                  <a:latin typeface="Cambria Math" panose="02040503050406030204" pitchFamily="18" charset="0"/>
                </a:endParaRPr>
              </a:p>
              <a:p>
                <a:endParaRPr lang="es-ES" dirty="0">
                  <a:latin typeface="Cambria Math" panose="02040503050406030204" pitchFamily="18" charset="0"/>
                </a:endParaRPr>
              </a:p>
              <a:p>
                <a:endParaRPr lang="es-ES" dirty="0"/>
              </a:p>
              <a:p>
                <a:endParaRPr lang="es-ES" dirty="0" smtClean="0"/>
              </a:p>
              <a:p>
                <a:endParaRPr lang="es-ES" dirty="0"/>
              </a:p>
            </p:txBody>
          </p:sp>
        </mc:Choice>
        <mc:Fallback xmlns="">
          <p:sp>
            <p:nvSpPr>
              <p:cNvPr id="24" name="CuadroTexto 23"/>
              <p:cNvSpPr txBox="1">
                <a:spLocks noRot="1" noChangeAspect="1" noMove="1" noResize="1" noEditPoints="1" noAdjustHandles="1" noChangeArrowheads="1" noChangeShapeType="1" noTextEdit="1"/>
              </p:cNvSpPr>
              <p:nvPr/>
            </p:nvSpPr>
            <p:spPr>
              <a:xfrm>
                <a:off x="679265" y="5224119"/>
                <a:ext cx="7778935" cy="2308324"/>
              </a:xfrm>
              <a:prstGeom prst="rect">
                <a:avLst/>
              </a:prstGeom>
              <a:blipFill rotWithShape="0">
                <a:blip r:embed="rId5"/>
                <a:stretch>
                  <a:fillRect l="-626" t="-1583" r="-313"/>
                </a:stretch>
              </a:blipFill>
            </p:spPr>
            <p:txBody>
              <a:bodyPr/>
              <a:lstStyle/>
              <a:p>
                <a:r>
                  <a:rPr lang="es-ES">
                    <a:noFill/>
                  </a:rPr>
                  <a:t> </a:t>
                </a:r>
              </a:p>
            </p:txBody>
          </p:sp>
        </mc:Fallback>
      </mc:AlternateContent>
    </p:spTree>
    <p:extLst>
      <p:ext uri="{BB962C8B-B14F-4D97-AF65-F5344CB8AC3E}">
        <p14:creationId xmlns:p14="http://schemas.microsoft.com/office/powerpoint/2010/main" val="2270532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6" y="939069"/>
            <a:ext cx="7463245" cy="523220"/>
          </a:xfrm>
          <a:prstGeom prst="rect">
            <a:avLst/>
          </a:prstGeom>
          <a:noFill/>
        </p:spPr>
        <p:txBody>
          <a:bodyPr wrap="square" rtlCol="0">
            <a:spAutoFit/>
          </a:bodyPr>
          <a:lstStyle/>
          <a:p>
            <a:r>
              <a:rPr lang="es-CO" sz="2800" dirty="0">
                <a:solidFill>
                  <a:srgbClr val="00B0F0"/>
                </a:solidFill>
              </a:rPr>
              <a:t>3</a:t>
            </a:r>
            <a:r>
              <a:rPr lang="es-CO" sz="2800" dirty="0" smtClean="0">
                <a:solidFill>
                  <a:srgbClr val="00B0F0"/>
                </a:solidFill>
              </a:rPr>
              <a:t>. Factorización de Trinomios.</a:t>
            </a:r>
            <a:endParaRPr lang="es-CO" sz="2800" dirty="0">
              <a:solidFill>
                <a:srgbClr val="00B0F0"/>
              </a:solidFill>
            </a:endParaRPr>
          </a:p>
        </p:txBody>
      </p:sp>
      <mc:AlternateContent xmlns:mc="http://schemas.openxmlformats.org/markup-compatibility/2006" xmlns:a14="http://schemas.microsoft.com/office/drawing/2010/main">
        <mc:Choice Requires="a14">
          <p:sp>
            <p:nvSpPr>
              <p:cNvPr id="5" name="CuadroTexto 4"/>
              <p:cNvSpPr txBox="1"/>
              <p:nvPr/>
            </p:nvSpPr>
            <p:spPr>
              <a:xfrm>
                <a:off x="679266" y="1586317"/>
                <a:ext cx="8163945" cy="646331"/>
              </a:xfrm>
              <a:prstGeom prst="rect">
                <a:avLst/>
              </a:prstGeom>
              <a:noFill/>
            </p:spPr>
            <p:txBody>
              <a:bodyPr wrap="square" rtlCol="0">
                <a:spAutoFit/>
              </a:bodyPr>
              <a:lstStyle/>
              <a:p>
                <a:r>
                  <a:rPr lang="es-CO" dirty="0" smtClean="0">
                    <a:solidFill>
                      <a:srgbClr val="00B050"/>
                    </a:solidFill>
                  </a:rPr>
                  <a:t>TRINOMIO DE LA FORMA </a:t>
                </a:r>
                <a14:m>
                  <m:oMath xmlns:m="http://schemas.openxmlformats.org/officeDocument/2006/math">
                    <m:sSup>
                      <m:sSupPr>
                        <m:ctrlPr>
                          <a:rPr lang="es-CO" i="1" smtClean="0">
                            <a:solidFill>
                              <a:srgbClr val="00B050"/>
                            </a:solidFill>
                            <a:latin typeface="Cambria Math" panose="02040503050406030204" pitchFamily="18" charset="0"/>
                          </a:rPr>
                        </m:ctrlPr>
                      </m:sSupPr>
                      <m:e>
                        <m:r>
                          <a:rPr lang="es-ES" b="0" i="1" smtClean="0">
                            <a:solidFill>
                              <a:srgbClr val="00B050"/>
                            </a:solidFill>
                            <a:latin typeface="Cambria Math" panose="02040503050406030204" pitchFamily="18" charset="0"/>
                          </a:rPr>
                          <m:t>𝑎𝑥</m:t>
                        </m:r>
                      </m:e>
                      <m:sup>
                        <m:r>
                          <a:rPr lang="es-ES" b="0" i="1" smtClean="0">
                            <a:solidFill>
                              <a:srgbClr val="00B050"/>
                            </a:solidFill>
                            <a:latin typeface="Cambria Math" panose="02040503050406030204" pitchFamily="18" charset="0"/>
                          </a:rPr>
                          <m:t>2</m:t>
                        </m:r>
                      </m:sup>
                    </m:sSup>
                    <m:r>
                      <a:rPr lang="es-ES" i="1">
                        <a:solidFill>
                          <a:srgbClr val="00B050"/>
                        </a:solidFill>
                        <a:latin typeface="Cambria Math" panose="02040503050406030204" pitchFamily="18" charset="0"/>
                        <a:ea typeface="Cambria Math" panose="02040503050406030204" pitchFamily="18" charset="0"/>
                      </a:rPr>
                      <m:t>±</m:t>
                    </m:r>
                    <m:r>
                      <a:rPr lang="es-ES" b="0" i="1" smtClean="0">
                        <a:solidFill>
                          <a:srgbClr val="00B050"/>
                        </a:solidFill>
                        <a:latin typeface="Cambria Math" panose="02040503050406030204" pitchFamily="18" charset="0"/>
                      </a:rPr>
                      <m:t>𝑏𝑥</m:t>
                    </m:r>
                    <m:r>
                      <a:rPr lang="es-ES" b="0" i="1" smtClean="0">
                        <a:solidFill>
                          <a:srgbClr val="00B050"/>
                        </a:solidFill>
                        <a:latin typeface="Cambria Math" panose="02040503050406030204" pitchFamily="18" charset="0"/>
                        <a:ea typeface="Cambria Math" panose="02040503050406030204" pitchFamily="18" charset="0"/>
                      </a:rPr>
                      <m:t>±</m:t>
                    </m:r>
                    <m:r>
                      <a:rPr lang="es-ES" b="0" i="1" smtClean="0">
                        <a:solidFill>
                          <a:srgbClr val="00B050"/>
                        </a:solidFill>
                        <a:latin typeface="Cambria Math" panose="02040503050406030204" pitchFamily="18" charset="0"/>
                      </a:rPr>
                      <m:t>𝑐</m:t>
                    </m:r>
                    <m:r>
                      <a:rPr lang="es-ES" b="0" i="0" smtClean="0">
                        <a:solidFill>
                          <a:srgbClr val="00B050"/>
                        </a:solidFill>
                        <a:latin typeface="Cambria Math" panose="02040503050406030204" pitchFamily="18" charset="0"/>
                      </a:rPr>
                      <m:t>,            </m:t>
                    </m:r>
                    <m:r>
                      <a:rPr lang="es-ES" b="0" i="1" smtClean="0">
                        <a:solidFill>
                          <a:srgbClr val="00B050"/>
                        </a:solidFill>
                        <a:latin typeface="Cambria Math" panose="02040503050406030204" pitchFamily="18" charset="0"/>
                      </a:rPr>
                      <m:t>𝑎</m:t>
                    </m:r>
                    <m:r>
                      <a:rPr lang="es-ES" b="0" i="1" smtClean="0">
                        <a:solidFill>
                          <a:srgbClr val="00B050"/>
                        </a:solidFill>
                        <a:latin typeface="Cambria Math" panose="02040503050406030204" pitchFamily="18" charset="0"/>
                      </a:rPr>
                      <m:t>, </m:t>
                    </m:r>
                    <m:r>
                      <a:rPr lang="es-ES" b="0" i="1" dirty="0" smtClean="0">
                        <a:solidFill>
                          <a:srgbClr val="00B050"/>
                        </a:solidFill>
                        <a:latin typeface="Cambria Math" panose="02040503050406030204" pitchFamily="18" charset="0"/>
                      </a:rPr>
                      <m:t>𝑏</m:t>
                    </m:r>
                    <m:r>
                      <a:rPr lang="es-ES" b="0" i="1" dirty="0" smtClean="0">
                        <a:solidFill>
                          <a:srgbClr val="00B050"/>
                        </a:solidFill>
                        <a:latin typeface="Cambria Math" panose="02040503050406030204" pitchFamily="18" charset="0"/>
                      </a:rPr>
                      <m:t>,</m:t>
                    </m:r>
                    <m:r>
                      <a:rPr lang="es-ES" b="0" i="1" dirty="0" smtClean="0">
                        <a:solidFill>
                          <a:srgbClr val="00B050"/>
                        </a:solidFill>
                        <a:latin typeface="Cambria Math" panose="02040503050406030204" pitchFamily="18" charset="0"/>
                      </a:rPr>
                      <m:t>𝑐</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son</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n</m:t>
                    </m:r>
                    <m:r>
                      <a:rPr lang="es-ES" b="0" i="0" smtClean="0">
                        <a:solidFill>
                          <a:srgbClr val="00B050"/>
                        </a:solidFill>
                        <a:latin typeface="Cambria Math" panose="02040503050406030204" pitchFamily="18" charset="0"/>
                      </a:rPr>
                      <m:t>ú</m:t>
                    </m:r>
                    <m:r>
                      <m:rPr>
                        <m:sty m:val="p"/>
                      </m:rPr>
                      <a:rPr lang="es-ES" b="0" i="0" smtClean="0">
                        <a:solidFill>
                          <a:srgbClr val="00B050"/>
                        </a:solidFill>
                        <a:latin typeface="Cambria Math" panose="02040503050406030204" pitchFamily="18" charset="0"/>
                      </a:rPr>
                      <m:t>meros</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y</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a</m:t>
                    </m:r>
                    <m:r>
                      <a:rPr lang="es-CO" dirty="0">
                        <a:solidFill>
                          <a:srgbClr val="00B050"/>
                        </a:solidFill>
                        <a:latin typeface="Cambria Math" panose="02040503050406030204" pitchFamily="18" charset="0"/>
                        <a:ea typeface="Cambria Math" panose="02040503050406030204" pitchFamily="18" charset="0"/>
                      </a:rPr>
                      <m:t>≠</m:t>
                    </m:r>
                    <m:r>
                      <a:rPr lang="es-ES" b="0" i="0" dirty="0" smtClean="0">
                        <a:solidFill>
                          <a:srgbClr val="00B050"/>
                        </a:solidFill>
                        <a:latin typeface="Cambria Math" panose="02040503050406030204" pitchFamily="18" charset="0"/>
                        <a:ea typeface="Cambria Math" panose="02040503050406030204" pitchFamily="18" charset="0"/>
                      </a:rPr>
                      <m:t>1</m:t>
                    </m:r>
                    <m:r>
                      <a:rPr lang="es-ES" b="0" i="0" smtClean="0">
                        <a:solidFill>
                          <a:srgbClr val="00B050"/>
                        </a:solidFill>
                        <a:latin typeface="Cambria Math" panose="02040503050406030204" pitchFamily="18" charset="0"/>
                      </a:rPr>
                      <m:t>. </m:t>
                    </m:r>
                  </m:oMath>
                </a14:m>
                <a:endParaRPr lang="es-CO" dirty="0" smtClean="0">
                  <a:solidFill>
                    <a:srgbClr val="00B050"/>
                  </a:solidFill>
                </a:endParaRPr>
              </a:p>
              <a:p>
                <a:endParaRPr lang="es-CO" dirty="0">
                  <a:solidFill>
                    <a:srgbClr val="00B050"/>
                  </a:solidFill>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679266" y="1586317"/>
                <a:ext cx="8163945" cy="646331"/>
              </a:xfrm>
              <a:prstGeom prst="rect">
                <a:avLst/>
              </a:prstGeom>
              <a:blipFill rotWithShape="0">
                <a:blip r:embed="rId2"/>
                <a:stretch>
                  <a:fillRect l="-597" t="-471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p:cNvSpPr txBox="1"/>
              <p:nvPr/>
            </p:nvSpPr>
            <p:spPr>
              <a:xfrm>
                <a:off x="679266" y="2108620"/>
                <a:ext cx="7889966" cy="4111318"/>
              </a:xfrm>
              <a:prstGeom prst="rect">
                <a:avLst/>
              </a:prstGeom>
              <a:noFill/>
            </p:spPr>
            <p:txBody>
              <a:bodyPr wrap="square" rtlCol="0">
                <a:spAutoFit/>
              </a:bodyPr>
              <a:lstStyle/>
              <a:p>
                <a:r>
                  <a:rPr lang="es-ES" dirty="0" smtClean="0">
                    <a:latin typeface="Cambria Math" panose="02040503050406030204" pitchFamily="18" charset="0"/>
                  </a:rPr>
                  <a:t>La diferencia con el caso anterior es que ahora el coeficiente de la variable es distinto de 1.  Para factorizar este tipo de polinomios se </a:t>
                </a:r>
                <a:r>
                  <a:rPr lang="es-ES" dirty="0" smtClean="0">
                    <a:solidFill>
                      <a:srgbClr val="FF0000"/>
                    </a:solidFill>
                    <a:latin typeface="Cambria Math" panose="02040503050406030204" pitchFamily="18" charset="0"/>
                  </a:rPr>
                  <a:t>multiplica y se divide </a:t>
                </a:r>
                <a:r>
                  <a:rPr lang="es-ES" dirty="0" smtClean="0">
                    <a:latin typeface="Cambria Math" panose="02040503050406030204" pitchFamily="18" charset="0"/>
                  </a:rPr>
                  <a:t>el polinomio por </a:t>
                </a:r>
                <a14:m>
                  <m:oMath xmlns:m="http://schemas.openxmlformats.org/officeDocument/2006/math">
                    <m:r>
                      <a:rPr lang="es-ES" b="0" i="1" smtClean="0">
                        <a:latin typeface="Cambria Math" panose="02040503050406030204" pitchFamily="18" charset="0"/>
                      </a:rPr>
                      <m:t>𝑎</m:t>
                    </m:r>
                  </m:oMath>
                </a14:m>
                <a:r>
                  <a:rPr lang="es-ES" dirty="0" smtClean="0">
                    <a:latin typeface="Cambria Math" panose="02040503050406030204" pitchFamily="18" charset="0"/>
                  </a:rPr>
                  <a:t> (el coeficiente de la variable). Llevando el polinomio a uno como el caso anterior. Quedaría: </a:t>
                </a:r>
              </a:p>
              <a:p>
                <a:endParaRPr lang="es-ES"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s-CO" i="1" smtClean="0">
                              <a:solidFill>
                                <a:srgbClr val="00B050"/>
                              </a:solidFill>
                              <a:latin typeface="Cambria Math" panose="02040503050406030204" pitchFamily="18" charset="0"/>
                            </a:rPr>
                          </m:ctrlPr>
                        </m:fPr>
                        <m:num>
                          <m:sSup>
                            <m:sSupPr>
                              <m:ctrlPr>
                                <a:rPr lang="es-CO" i="1">
                                  <a:solidFill>
                                    <a:srgbClr val="00B050"/>
                                  </a:solidFill>
                                  <a:latin typeface="Cambria Math" panose="02040503050406030204" pitchFamily="18" charset="0"/>
                                </a:rPr>
                              </m:ctrlPr>
                            </m:sSupPr>
                            <m:e>
                              <m:r>
                                <a:rPr lang="es-ES" b="0" i="1" smtClean="0">
                                  <a:solidFill>
                                    <a:srgbClr val="00B050"/>
                                  </a:solidFill>
                                  <a:latin typeface="Cambria Math" panose="02040503050406030204" pitchFamily="18" charset="0"/>
                                </a:rPr>
                                <m:t>(</m:t>
                              </m:r>
                              <m:r>
                                <a:rPr lang="es-ES" i="1" smtClean="0">
                                  <a:solidFill>
                                    <a:srgbClr val="FF0000"/>
                                  </a:solidFill>
                                  <a:latin typeface="Cambria Math" panose="02040503050406030204" pitchFamily="18" charset="0"/>
                                </a:rPr>
                                <m:t>𝑎𝑥</m:t>
                              </m:r>
                              <m:r>
                                <a:rPr lang="es-ES" b="0" i="1" smtClean="0">
                                  <a:solidFill>
                                    <a:srgbClr val="00B050"/>
                                  </a:solidFill>
                                  <a:latin typeface="Cambria Math" panose="02040503050406030204" pitchFamily="18" charset="0"/>
                                </a:rPr>
                                <m:t>)</m:t>
                              </m:r>
                            </m:e>
                            <m:sup>
                              <m:r>
                                <a:rPr lang="es-ES" i="1">
                                  <a:solidFill>
                                    <a:srgbClr val="00B050"/>
                                  </a:solidFill>
                                  <a:latin typeface="Cambria Math" panose="02040503050406030204" pitchFamily="18" charset="0"/>
                                </a:rPr>
                                <m:t>2</m:t>
                              </m:r>
                            </m:sup>
                          </m:sSup>
                          <m:r>
                            <a:rPr lang="es-ES" i="1">
                              <a:solidFill>
                                <a:srgbClr val="00B050"/>
                              </a:solidFill>
                              <a:latin typeface="Cambria Math" panose="02040503050406030204" pitchFamily="18" charset="0"/>
                              <a:ea typeface="Cambria Math" panose="02040503050406030204" pitchFamily="18" charset="0"/>
                            </a:rPr>
                            <m:t>±</m:t>
                          </m:r>
                          <m:r>
                            <a:rPr lang="es-ES" i="1">
                              <a:solidFill>
                                <a:srgbClr val="00B050"/>
                              </a:solidFill>
                              <a:latin typeface="Cambria Math" panose="02040503050406030204" pitchFamily="18" charset="0"/>
                            </a:rPr>
                            <m:t>𝑏</m:t>
                          </m:r>
                          <m:r>
                            <a:rPr lang="es-ES" b="0" i="1" smtClean="0">
                              <a:solidFill>
                                <a:srgbClr val="00B050"/>
                              </a:solidFill>
                              <a:latin typeface="Cambria Math" panose="02040503050406030204" pitchFamily="18" charset="0"/>
                            </a:rPr>
                            <m:t>(</m:t>
                          </m:r>
                          <m:r>
                            <a:rPr lang="es-ES" b="0" i="1" smtClean="0">
                              <a:solidFill>
                                <a:srgbClr val="FF0000"/>
                              </a:solidFill>
                              <a:latin typeface="Cambria Math" panose="02040503050406030204" pitchFamily="18" charset="0"/>
                            </a:rPr>
                            <m:t>𝑎</m:t>
                          </m:r>
                          <m:r>
                            <a:rPr lang="es-ES" i="1">
                              <a:solidFill>
                                <a:srgbClr val="FF0000"/>
                              </a:solidFill>
                              <a:latin typeface="Cambria Math" panose="02040503050406030204" pitchFamily="18" charset="0"/>
                            </a:rPr>
                            <m:t>𝑥</m:t>
                          </m:r>
                          <m:r>
                            <a:rPr lang="es-ES" b="0" i="1" smtClean="0">
                              <a:solidFill>
                                <a:srgbClr val="00B050"/>
                              </a:solidFill>
                              <a:latin typeface="Cambria Math" panose="02040503050406030204" pitchFamily="18" charset="0"/>
                            </a:rPr>
                            <m:t>)</m:t>
                          </m:r>
                          <m:r>
                            <a:rPr lang="es-ES" i="1">
                              <a:solidFill>
                                <a:srgbClr val="00B050"/>
                              </a:solidFill>
                              <a:latin typeface="Cambria Math" panose="02040503050406030204" pitchFamily="18" charset="0"/>
                              <a:ea typeface="Cambria Math" panose="02040503050406030204" pitchFamily="18" charset="0"/>
                            </a:rPr>
                            <m:t>±</m:t>
                          </m:r>
                          <m:r>
                            <a:rPr lang="es-ES" b="0" i="1" smtClean="0">
                              <a:solidFill>
                                <a:srgbClr val="00B050"/>
                              </a:solidFill>
                              <a:latin typeface="Cambria Math" panose="02040503050406030204" pitchFamily="18" charset="0"/>
                              <a:ea typeface="Cambria Math" panose="02040503050406030204" pitchFamily="18" charset="0"/>
                            </a:rPr>
                            <m:t>𝑎</m:t>
                          </m:r>
                          <m:r>
                            <a:rPr lang="es-ES" i="1">
                              <a:solidFill>
                                <a:srgbClr val="00B050"/>
                              </a:solidFill>
                              <a:latin typeface="Cambria Math" panose="02040503050406030204" pitchFamily="18" charset="0"/>
                            </a:rPr>
                            <m:t>𝑐</m:t>
                          </m:r>
                          <m:r>
                            <m:rPr>
                              <m:nor/>
                            </m:rPr>
                            <a:rPr lang="es-ES" dirty="0">
                              <a:latin typeface="Cambria Math" panose="02040503050406030204" pitchFamily="18" charset="0"/>
                            </a:rPr>
                            <m:t> </m:t>
                          </m:r>
                        </m:num>
                        <m:den>
                          <m:r>
                            <a:rPr lang="es-ES" b="0" i="1" smtClean="0">
                              <a:solidFill>
                                <a:srgbClr val="00B050"/>
                              </a:solidFill>
                              <a:latin typeface="Cambria Math" panose="02040503050406030204" pitchFamily="18" charset="0"/>
                            </a:rPr>
                            <m:t>𝑎</m:t>
                          </m:r>
                        </m:den>
                      </m:f>
                    </m:oMath>
                  </m:oMathPara>
                </a14:m>
                <a:endParaRPr lang="es-ES" dirty="0">
                  <a:latin typeface="Cambria Math" panose="02040503050406030204" pitchFamily="18" charset="0"/>
                </a:endParaRPr>
              </a:p>
              <a:p>
                <a:r>
                  <a:rPr lang="es-ES" b="0" dirty="0" smtClean="0">
                    <a:latin typeface="Cambria Math" panose="02040503050406030204" pitchFamily="18" charset="0"/>
                  </a:rPr>
                  <a:t>Es como si estuviéramos de nuevo en el caso anterior pero ahora la variable no es </a:t>
                </a:r>
                <a14:m>
                  <m:oMath xmlns:m="http://schemas.openxmlformats.org/officeDocument/2006/math">
                    <m:r>
                      <a:rPr lang="es-ES" b="0" i="1" dirty="0" smtClean="0">
                        <a:latin typeface="Cambria Math" panose="02040503050406030204" pitchFamily="18" charset="0"/>
                      </a:rPr>
                      <m:t>𝑥</m:t>
                    </m:r>
                  </m:oMath>
                </a14:m>
                <a:r>
                  <a:rPr lang="es-ES" b="0" dirty="0" smtClean="0">
                    <a:latin typeface="Cambria Math" panose="02040503050406030204" pitchFamily="18" charset="0"/>
                  </a:rPr>
                  <a:t> sino </a:t>
                </a:r>
                <a14:m>
                  <m:oMath xmlns:m="http://schemas.openxmlformats.org/officeDocument/2006/math">
                    <m:r>
                      <a:rPr lang="es-ES" b="0" i="1" dirty="0" smtClean="0">
                        <a:solidFill>
                          <a:srgbClr val="FF0000"/>
                        </a:solidFill>
                        <a:latin typeface="Cambria Math" panose="02040503050406030204" pitchFamily="18" charset="0"/>
                      </a:rPr>
                      <m:t>𝑎𝑥</m:t>
                    </m:r>
                  </m:oMath>
                </a14:m>
                <a:endParaRPr lang="es-ES" b="0" dirty="0" smtClean="0">
                  <a:solidFill>
                    <a:srgbClr val="FF0000"/>
                  </a:solidFill>
                  <a:latin typeface="Cambria Math" panose="02040503050406030204" pitchFamily="18" charset="0"/>
                </a:endParaRPr>
              </a:p>
              <a:p>
                <a:endParaRPr lang="es-ES" dirty="0">
                  <a:solidFill>
                    <a:srgbClr val="FF0000"/>
                  </a:solidFill>
                  <a:latin typeface="Cambria Math" panose="02040503050406030204" pitchFamily="18" charset="0"/>
                </a:endParaRPr>
              </a:p>
              <a:p>
                <a:endParaRPr lang="es-ES" b="0" dirty="0" smtClean="0">
                  <a:solidFill>
                    <a:srgbClr val="FF0000"/>
                  </a:solidFill>
                  <a:latin typeface="Cambria Math" panose="02040503050406030204" pitchFamily="18" charset="0"/>
                </a:endParaRPr>
              </a:p>
              <a:p>
                <a:r>
                  <a:rPr lang="es-ES" dirty="0" smtClean="0">
                    <a:solidFill>
                      <a:schemeClr val="tx1"/>
                    </a:solidFill>
                    <a:latin typeface="Cambria Math" panose="02040503050406030204" pitchFamily="18" charset="0"/>
                  </a:rPr>
                  <a:t>Entonces se colocan dos paréntesis, </a:t>
                </a:r>
                <a14:m>
                  <m:oMath xmlns:m="http://schemas.openxmlformats.org/officeDocument/2006/math">
                    <m:r>
                      <a:rPr lang="es-ES" i="1" dirty="0" smtClean="0">
                        <a:solidFill>
                          <a:schemeClr val="tx1"/>
                        </a:solidFill>
                        <a:latin typeface="Cambria Math" panose="02040503050406030204" pitchFamily="18" charset="0"/>
                      </a:rPr>
                      <m:t>𝑎𝑥</m:t>
                    </m:r>
                  </m:oMath>
                </a14:m>
                <a:r>
                  <a:rPr lang="es-ES" dirty="0" smtClean="0">
                    <a:solidFill>
                      <a:schemeClr val="tx1"/>
                    </a:solidFill>
                    <a:latin typeface="Cambria Math" panose="02040503050406030204" pitchFamily="18" charset="0"/>
                  </a:rPr>
                  <a:t> como el primer término en cada uno de ellos   </a:t>
                </a:r>
                <a14:m>
                  <m:oMath xmlns:m="http://schemas.openxmlformats.org/officeDocument/2006/math">
                    <m:f>
                      <m:fPr>
                        <m:ctrlPr>
                          <a:rPr lang="es-ES" i="1" smtClean="0">
                            <a:solidFill>
                              <a:schemeClr val="tx1"/>
                            </a:solidFill>
                            <a:latin typeface="Cambria Math" panose="02040503050406030204" pitchFamily="18" charset="0"/>
                          </a:rPr>
                        </m:ctrlPr>
                      </m:fPr>
                      <m:num>
                        <m:r>
                          <m:rPr>
                            <m:nor/>
                          </m:rPr>
                          <a:rPr lang="es-ES" dirty="0">
                            <a:latin typeface="Cambria Math" panose="02040503050406030204" pitchFamily="18" charset="0"/>
                          </a:rPr>
                          <m:t>(</m:t>
                        </m:r>
                        <m:r>
                          <a:rPr lang="es-ES" i="1" dirty="0">
                            <a:solidFill>
                              <a:srgbClr val="FF0000"/>
                            </a:solidFill>
                            <a:latin typeface="Cambria Math" panose="02040503050406030204" pitchFamily="18" charset="0"/>
                          </a:rPr>
                          <m:t>𝑎𝑥</m:t>
                        </m:r>
                        <m:r>
                          <m:rPr>
                            <m:nor/>
                          </m:rPr>
                          <a:rPr lang="es-ES" dirty="0">
                            <a:latin typeface="Cambria Math" panose="02040503050406030204" pitchFamily="18" charset="0"/>
                          </a:rPr>
                          <m:t>      )(</m:t>
                        </m:r>
                        <m:r>
                          <a:rPr lang="es-ES" i="1" dirty="0">
                            <a:solidFill>
                              <a:srgbClr val="FF0000"/>
                            </a:solidFill>
                            <a:latin typeface="Cambria Math" panose="02040503050406030204" pitchFamily="18" charset="0"/>
                          </a:rPr>
                          <m:t>𝑎𝑥</m:t>
                        </m:r>
                        <m:r>
                          <m:rPr>
                            <m:nor/>
                          </m:rPr>
                          <a:rPr lang="es-ES" dirty="0">
                            <a:latin typeface="Cambria Math" panose="02040503050406030204" pitchFamily="18" charset="0"/>
                          </a:rPr>
                          <m:t>       )</m:t>
                        </m:r>
                      </m:num>
                      <m:den>
                        <m:r>
                          <a:rPr lang="es-ES" b="0" i="1" smtClean="0">
                            <a:solidFill>
                              <a:schemeClr val="tx1"/>
                            </a:solidFill>
                            <a:latin typeface="Cambria Math" panose="02040503050406030204" pitchFamily="18" charset="0"/>
                          </a:rPr>
                          <m:t>𝑎</m:t>
                        </m:r>
                      </m:den>
                    </m:f>
                  </m:oMath>
                </a14:m>
                <a:r>
                  <a:rPr lang="es-ES" dirty="0" smtClean="0">
                    <a:solidFill>
                      <a:schemeClr val="tx1"/>
                    </a:solidFill>
                    <a:latin typeface="Cambria Math" panose="02040503050406030204" pitchFamily="18" charset="0"/>
                  </a:rPr>
                  <a:t>se buscan los signos en cada paréntesis y se buscan números que multiplicados den </a:t>
                </a:r>
                <a14:m>
                  <m:oMath xmlns:m="http://schemas.openxmlformats.org/officeDocument/2006/math">
                    <m:r>
                      <a:rPr lang="es-ES" i="1" dirty="0" smtClean="0">
                        <a:solidFill>
                          <a:srgbClr val="00B050"/>
                        </a:solidFill>
                        <a:latin typeface="Cambria Math" panose="02040503050406030204" pitchFamily="18" charset="0"/>
                      </a:rPr>
                      <m:t>𝑎𝑐</m:t>
                    </m:r>
                  </m:oMath>
                </a14:m>
                <a:r>
                  <a:rPr lang="es-ES" dirty="0" smtClean="0">
                    <a:solidFill>
                      <a:schemeClr val="tx1"/>
                    </a:solidFill>
                    <a:latin typeface="Cambria Math" panose="02040503050406030204" pitchFamily="18" charset="0"/>
                  </a:rPr>
                  <a:t> y sumandos o restados den </a:t>
                </a:r>
                <a14:m>
                  <m:oMath xmlns:m="http://schemas.openxmlformats.org/officeDocument/2006/math">
                    <m:r>
                      <a:rPr lang="es-ES" i="1" dirty="0" smtClean="0">
                        <a:solidFill>
                          <a:srgbClr val="00B050"/>
                        </a:solidFill>
                        <a:latin typeface="Cambria Math" panose="02040503050406030204" pitchFamily="18" charset="0"/>
                      </a:rPr>
                      <m:t>𝑏</m:t>
                    </m:r>
                  </m:oMath>
                </a14:m>
                <a:endParaRPr lang="es-ES" b="0" dirty="0">
                  <a:solidFill>
                    <a:srgbClr val="00B050"/>
                  </a:solidFill>
                  <a:latin typeface="Cambria Math" panose="02040503050406030204" pitchFamily="18" charset="0"/>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679266" y="2108620"/>
                <a:ext cx="7889966" cy="4111318"/>
              </a:xfrm>
              <a:prstGeom prst="rect">
                <a:avLst/>
              </a:prstGeom>
              <a:blipFill rotWithShape="0">
                <a:blip r:embed="rId3"/>
                <a:stretch>
                  <a:fillRect l="-618" t="-1039" r="-463" b="-2226"/>
                </a:stretch>
              </a:blipFill>
            </p:spPr>
            <p:txBody>
              <a:bodyPr/>
              <a:lstStyle/>
              <a:p>
                <a:r>
                  <a:rPr lang="es-CO">
                    <a:noFill/>
                  </a:rPr>
                  <a:t> </a:t>
                </a:r>
              </a:p>
            </p:txBody>
          </p:sp>
        </mc:Fallback>
      </mc:AlternateContent>
    </p:spTree>
    <p:extLst>
      <p:ext uri="{BB962C8B-B14F-4D97-AF65-F5344CB8AC3E}">
        <p14:creationId xmlns:p14="http://schemas.microsoft.com/office/powerpoint/2010/main" val="11675707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6" y="939069"/>
            <a:ext cx="7463245" cy="523220"/>
          </a:xfrm>
          <a:prstGeom prst="rect">
            <a:avLst/>
          </a:prstGeom>
          <a:noFill/>
        </p:spPr>
        <p:txBody>
          <a:bodyPr wrap="square" rtlCol="0">
            <a:spAutoFit/>
          </a:bodyPr>
          <a:lstStyle/>
          <a:p>
            <a:r>
              <a:rPr lang="es-CO" sz="2800" dirty="0">
                <a:solidFill>
                  <a:srgbClr val="00B0F0"/>
                </a:solidFill>
              </a:rPr>
              <a:t>3</a:t>
            </a:r>
            <a:r>
              <a:rPr lang="es-CO" sz="2800" dirty="0" smtClean="0">
                <a:solidFill>
                  <a:srgbClr val="00B0F0"/>
                </a:solidFill>
              </a:rPr>
              <a:t>. Factorización de Trinomios.</a:t>
            </a:r>
            <a:endParaRPr lang="es-CO" sz="2800" dirty="0">
              <a:solidFill>
                <a:srgbClr val="00B0F0"/>
              </a:solidFill>
            </a:endParaRPr>
          </a:p>
        </p:txBody>
      </p:sp>
      <mc:AlternateContent xmlns:mc="http://schemas.openxmlformats.org/markup-compatibility/2006" xmlns:a14="http://schemas.microsoft.com/office/drawing/2010/main">
        <mc:Choice Requires="a14">
          <p:sp>
            <p:nvSpPr>
              <p:cNvPr id="5" name="CuadroTexto 4"/>
              <p:cNvSpPr txBox="1"/>
              <p:nvPr/>
            </p:nvSpPr>
            <p:spPr>
              <a:xfrm>
                <a:off x="679266" y="1586317"/>
                <a:ext cx="8163945" cy="646331"/>
              </a:xfrm>
              <a:prstGeom prst="rect">
                <a:avLst/>
              </a:prstGeom>
              <a:noFill/>
            </p:spPr>
            <p:txBody>
              <a:bodyPr wrap="square" rtlCol="0">
                <a:spAutoFit/>
              </a:bodyPr>
              <a:lstStyle/>
              <a:p>
                <a:r>
                  <a:rPr lang="es-CO" dirty="0" smtClean="0">
                    <a:solidFill>
                      <a:srgbClr val="00B050"/>
                    </a:solidFill>
                  </a:rPr>
                  <a:t>TRINOMIO DE LA FORMA </a:t>
                </a:r>
                <a14:m>
                  <m:oMath xmlns:m="http://schemas.openxmlformats.org/officeDocument/2006/math">
                    <m:sSup>
                      <m:sSupPr>
                        <m:ctrlPr>
                          <a:rPr lang="es-CO" i="1" smtClean="0">
                            <a:solidFill>
                              <a:srgbClr val="00B050"/>
                            </a:solidFill>
                            <a:latin typeface="Cambria Math" panose="02040503050406030204" pitchFamily="18" charset="0"/>
                          </a:rPr>
                        </m:ctrlPr>
                      </m:sSupPr>
                      <m:e>
                        <m:r>
                          <a:rPr lang="es-ES" b="0" i="1" smtClean="0">
                            <a:solidFill>
                              <a:srgbClr val="00B050"/>
                            </a:solidFill>
                            <a:latin typeface="Cambria Math" panose="02040503050406030204" pitchFamily="18" charset="0"/>
                          </a:rPr>
                          <m:t>𝑎𝑥</m:t>
                        </m:r>
                      </m:e>
                      <m:sup>
                        <m:r>
                          <a:rPr lang="es-ES" b="0" i="1" smtClean="0">
                            <a:solidFill>
                              <a:srgbClr val="00B050"/>
                            </a:solidFill>
                            <a:latin typeface="Cambria Math" panose="02040503050406030204" pitchFamily="18" charset="0"/>
                          </a:rPr>
                          <m:t>2</m:t>
                        </m:r>
                      </m:sup>
                    </m:sSup>
                    <m:r>
                      <a:rPr lang="es-ES" i="1">
                        <a:solidFill>
                          <a:srgbClr val="00B050"/>
                        </a:solidFill>
                        <a:latin typeface="Cambria Math" panose="02040503050406030204" pitchFamily="18" charset="0"/>
                        <a:ea typeface="Cambria Math" panose="02040503050406030204" pitchFamily="18" charset="0"/>
                      </a:rPr>
                      <m:t>±</m:t>
                    </m:r>
                    <m:r>
                      <a:rPr lang="es-ES" b="0" i="1" smtClean="0">
                        <a:solidFill>
                          <a:srgbClr val="00B050"/>
                        </a:solidFill>
                        <a:latin typeface="Cambria Math" panose="02040503050406030204" pitchFamily="18" charset="0"/>
                      </a:rPr>
                      <m:t>𝑏𝑥</m:t>
                    </m:r>
                    <m:r>
                      <a:rPr lang="es-ES" b="0" i="1" smtClean="0">
                        <a:solidFill>
                          <a:srgbClr val="00B050"/>
                        </a:solidFill>
                        <a:latin typeface="Cambria Math" panose="02040503050406030204" pitchFamily="18" charset="0"/>
                        <a:ea typeface="Cambria Math" panose="02040503050406030204" pitchFamily="18" charset="0"/>
                      </a:rPr>
                      <m:t>±</m:t>
                    </m:r>
                    <m:r>
                      <a:rPr lang="es-ES" b="0" i="1" smtClean="0">
                        <a:solidFill>
                          <a:srgbClr val="00B050"/>
                        </a:solidFill>
                        <a:latin typeface="Cambria Math" panose="02040503050406030204" pitchFamily="18" charset="0"/>
                      </a:rPr>
                      <m:t>𝑐</m:t>
                    </m:r>
                    <m:r>
                      <a:rPr lang="es-ES" b="0" i="0" smtClean="0">
                        <a:solidFill>
                          <a:srgbClr val="00B050"/>
                        </a:solidFill>
                        <a:latin typeface="Cambria Math" panose="02040503050406030204" pitchFamily="18" charset="0"/>
                      </a:rPr>
                      <m:t>,            </m:t>
                    </m:r>
                    <m:r>
                      <a:rPr lang="es-ES" b="0" i="1" smtClean="0">
                        <a:solidFill>
                          <a:srgbClr val="00B050"/>
                        </a:solidFill>
                        <a:latin typeface="Cambria Math" panose="02040503050406030204" pitchFamily="18" charset="0"/>
                      </a:rPr>
                      <m:t>𝑎</m:t>
                    </m:r>
                    <m:r>
                      <a:rPr lang="es-ES" b="0" i="1" smtClean="0">
                        <a:solidFill>
                          <a:srgbClr val="00B050"/>
                        </a:solidFill>
                        <a:latin typeface="Cambria Math" panose="02040503050406030204" pitchFamily="18" charset="0"/>
                      </a:rPr>
                      <m:t>, </m:t>
                    </m:r>
                    <m:r>
                      <a:rPr lang="es-ES" b="0" i="1" dirty="0" smtClean="0">
                        <a:solidFill>
                          <a:srgbClr val="00B050"/>
                        </a:solidFill>
                        <a:latin typeface="Cambria Math" panose="02040503050406030204" pitchFamily="18" charset="0"/>
                      </a:rPr>
                      <m:t>𝑏</m:t>
                    </m:r>
                    <m:r>
                      <a:rPr lang="es-ES" b="0" i="1" dirty="0" smtClean="0">
                        <a:solidFill>
                          <a:srgbClr val="00B050"/>
                        </a:solidFill>
                        <a:latin typeface="Cambria Math" panose="02040503050406030204" pitchFamily="18" charset="0"/>
                      </a:rPr>
                      <m:t>,</m:t>
                    </m:r>
                    <m:r>
                      <a:rPr lang="es-ES" b="0" i="1" dirty="0" smtClean="0">
                        <a:solidFill>
                          <a:srgbClr val="00B050"/>
                        </a:solidFill>
                        <a:latin typeface="Cambria Math" panose="02040503050406030204" pitchFamily="18" charset="0"/>
                      </a:rPr>
                      <m:t>𝑐</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son</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n</m:t>
                    </m:r>
                    <m:r>
                      <a:rPr lang="es-ES" b="0" i="0" smtClean="0">
                        <a:solidFill>
                          <a:srgbClr val="00B050"/>
                        </a:solidFill>
                        <a:latin typeface="Cambria Math" panose="02040503050406030204" pitchFamily="18" charset="0"/>
                      </a:rPr>
                      <m:t>ú</m:t>
                    </m:r>
                    <m:r>
                      <m:rPr>
                        <m:sty m:val="p"/>
                      </m:rPr>
                      <a:rPr lang="es-ES" b="0" i="0" smtClean="0">
                        <a:solidFill>
                          <a:srgbClr val="00B050"/>
                        </a:solidFill>
                        <a:latin typeface="Cambria Math" panose="02040503050406030204" pitchFamily="18" charset="0"/>
                      </a:rPr>
                      <m:t>meros</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y</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a</m:t>
                    </m:r>
                    <m:r>
                      <a:rPr lang="es-CO" dirty="0">
                        <a:solidFill>
                          <a:srgbClr val="00B050"/>
                        </a:solidFill>
                        <a:latin typeface="Cambria Math" panose="02040503050406030204" pitchFamily="18" charset="0"/>
                        <a:ea typeface="Cambria Math" panose="02040503050406030204" pitchFamily="18" charset="0"/>
                      </a:rPr>
                      <m:t>≠</m:t>
                    </m:r>
                    <m:r>
                      <a:rPr lang="es-ES" b="0" i="0" dirty="0" smtClean="0">
                        <a:solidFill>
                          <a:srgbClr val="00B050"/>
                        </a:solidFill>
                        <a:latin typeface="Cambria Math" panose="02040503050406030204" pitchFamily="18" charset="0"/>
                        <a:ea typeface="Cambria Math" panose="02040503050406030204" pitchFamily="18" charset="0"/>
                      </a:rPr>
                      <m:t>1</m:t>
                    </m:r>
                    <m:r>
                      <a:rPr lang="es-ES" b="0" i="0" smtClean="0">
                        <a:solidFill>
                          <a:srgbClr val="00B050"/>
                        </a:solidFill>
                        <a:latin typeface="Cambria Math" panose="02040503050406030204" pitchFamily="18" charset="0"/>
                      </a:rPr>
                      <m:t>. </m:t>
                    </m:r>
                  </m:oMath>
                </a14:m>
                <a:endParaRPr lang="es-CO" dirty="0" smtClean="0">
                  <a:solidFill>
                    <a:srgbClr val="00B050"/>
                  </a:solidFill>
                </a:endParaRPr>
              </a:p>
              <a:p>
                <a:endParaRPr lang="es-CO" dirty="0">
                  <a:solidFill>
                    <a:srgbClr val="00B050"/>
                  </a:solidFill>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679266" y="1586317"/>
                <a:ext cx="8163945" cy="646331"/>
              </a:xfrm>
              <a:prstGeom prst="rect">
                <a:avLst/>
              </a:prstGeom>
              <a:blipFill rotWithShape="0">
                <a:blip r:embed="rId2"/>
                <a:stretch>
                  <a:fillRect l="-597" t="-471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p:cNvSpPr txBox="1"/>
              <p:nvPr/>
            </p:nvSpPr>
            <p:spPr>
              <a:xfrm>
                <a:off x="679266" y="2108620"/>
                <a:ext cx="7889966" cy="5177123"/>
              </a:xfrm>
              <a:prstGeom prst="rect">
                <a:avLst/>
              </a:prstGeom>
              <a:noFill/>
            </p:spPr>
            <p:txBody>
              <a:bodyPr wrap="square" rtlCol="0">
                <a:spAutoFit/>
              </a:bodyPr>
              <a:lstStyle/>
              <a:p>
                <a:r>
                  <a:rPr lang="es-ES" b="1" dirty="0" smtClean="0">
                    <a:solidFill>
                      <a:srgbClr val="00B050"/>
                    </a:solidFill>
                    <a:latin typeface="Cambria Math" panose="02040503050406030204" pitchFamily="18" charset="0"/>
                  </a:rPr>
                  <a:t>EJEMPLOS</a:t>
                </a:r>
              </a:p>
              <a:p>
                <a:r>
                  <a:rPr lang="es-ES" dirty="0" smtClean="0">
                    <a:latin typeface="Cambria Math" panose="02040503050406030204" pitchFamily="18" charset="0"/>
                  </a:rPr>
                  <a:t>Factorizar </a:t>
                </a:r>
              </a:p>
              <a:p>
                <a:pPr marL="342900" indent="-342900">
                  <a:buAutoNum type="arabicPeriod"/>
                </a:pPr>
                <a14:m>
                  <m:oMath xmlns:m="http://schemas.openxmlformats.org/officeDocument/2006/math">
                    <m:sSup>
                      <m:sSupPr>
                        <m:ctrlPr>
                          <a:rPr lang="es-ES" i="1" smtClean="0">
                            <a:latin typeface="Cambria Math" panose="02040503050406030204" pitchFamily="18" charset="0"/>
                          </a:rPr>
                        </m:ctrlPr>
                      </m:sSupPr>
                      <m:e>
                        <m:r>
                          <a:rPr lang="es-ES" b="0" i="1" smtClean="0">
                            <a:latin typeface="Cambria Math" panose="02040503050406030204" pitchFamily="18" charset="0"/>
                          </a:rPr>
                          <m:t>2</m:t>
                        </m:r>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+3</m:t>
                    </m:r>
                    <m:r>
                      <a:rPr lang="es-ES" b="0" i="1" smtClean="0">
                        <a:latin typeface="Cambria Math" panose="02040503050406030204" pitchFamily="18" charset="0"/>
                      </a:rPr>
                      <m:t>𝑥</m:t>
                    </m:r>
                    <m:r>
                      <a:rPr lang="es-ES" b="0" i="1" smtClean="0">
                        <a:latin typeface="Cambria Math" panose="02040503050406030204" pitchFamily="18" charset="0"/>
                      </a:rPr>
                      <m:t>−2</m:t>
                    </m:r>
                  </m:oMath>
                </a14:m>
                <a:endParaRPr lang="es-ES" b="0" dirty="0" smtClean="0">
                  <a:latin typeface="Cambria Math" panose="02040503050406030204" pitchFamily="18" charset="0"/>
                </a:endParaRPr>
              </a:p>
              <a:p>
                <a:r>
                  <a:rPr lang="es-ES" dirty="0" smtClean="0">
                    <a:latin typeface="Cambria Math" panose="02040503050406030204" pitchFamily="18" charset="0"/>
                  </a:rPr>
                  <a:t>Entonces multiplicamos y dividimos entre 2</a:t>
                </a:r>
                <a:endParaRPr lang="es-ES"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s-CO" i="1" smtClean="0">
                              <a:solidFill>
                                <a:srgbClr val="00B050"/>
                              </a:solidFill>
                              <a:latin typeface="Cambria Math" panose="02040503050406030204" pitchFamily="18" charset="0"/>
                            </a:rPr>
                          </m:ctrlPr>
                        </m:fPr>
                        <m:num>
                          <m:sSup>
                            <m:sSupPr>
                              <m:ctrlPr>
                                <a:rPr lang="es-CO" i="1">
                                  <a:solidFill>
                                    <a:srgbClr val="00B050"/>
                                  </a:solidFill>
                                  <a:latin typeface="Cambria Math" panose="02040503050406030204" pitchFamily="18" charset="0"/>
                                </a:rPr>
                              </m:ctrlPr>
                            </m:sSupPr>
                            <m:e>
                              <m:r>
                                <a:rPr lang="es-ES" b="0" i="1" smtClean="0">
                                  <a:solidFill>
                                    <a:srgbClr val="00B050"/>
                                  </a:solidFill>
                                  <a:latin typeface="Cambria Math" panose="02040503050406030204" pitchFamily="18" charset="0"/>
                                </a:rPr>
                                <m:t>(</m:t>
                              </m:r>
                              <m:r>
                                <a:rPr lang="es-ES" b="0" i="1" smtClean="0">
                                  <a:solidFill>
                                    <a:srgbClr val="FF0000"/>
                                  </a:solidFill>
                                  <a:latin typeface="Cambria Math" panose="02040503050406030204" pitchFamily="18" charset="0"/>
                                </a:rPr>
                                <m:t>2</m:t>
                              </m:r>
                              <m:r>
                                <a:rPr lang="es-ES" b="0" i="1" smtClean="0">
                                  <a:solidFill>
                                    <a:srgbClr val="FF0000"/>
                                  </a:solidFill>
                                  <a:latin typeface="Cambria Math" panose="02040503050406030204" pitchFamily="18" charset="0"/>
                                </a:rPr>
                                <m:t>𝑥</m:t>
                              </m:r>
                              <m:r>
                                <a:rPr lang="es-ES" b="0" i="1" smtClean="0">
                                  <a:solidFill>
                                    <a:srgbClr val="00B050"/>
                                  </a:solidFill>
                                  <a:latin typeface="Cambria Math" panose="02040503050406030204" pitchFamily="18" charset="0"/>
                                </a:rPr>
                                <m:t>)</m:t>
                              </m:r>
                            </m:e>
                            <m:sup>
                              <m:r>
                                <a:rPr lang="es-ES" i="1">
                                  <a:solidFill>
                                    <a:srgbClr val="00B050"/>
                                  </a:solidFill>
                                  <a:latin typeface="Cambria Math" panose="02040503050406030204" pitchFamily="18" charset="0"/>
                                </a:rPr>
                                <m:t>2</m:t>
                              </m:r>
                            </m:sup>
                          </m:sSup>
                          <m:r>
                            <a:rPr lang="es-ES" b="0" i="1" smtClean="0">
                              <a:solidFill>
                                <a:srgbClr val="00B050"/>
                              </a:solidFill>
                              <a:latin typeface="Cambria Math" panose="02040503050406030204" pitchFamily="18" charset="0"/>
                            </a:rPr>
                            <m:t>+</m:t>
                          </m:r>
                          <m:r>
                            <a:rPr lang="es-ES" b="0" i="1" smtClean="0">
                              <a:solidFill>
                                <a:srgbClr val="00B050"/>
                              </a:solidFill>
                              <a:latin typeface="Cambria Math" panose="02040503050406030204" pitchFamily="18" charset="0"/>
                              <a:ea typeface="Cambria Math" panose="02040503050406030204" pitchFamily="18" charset="0"/>
                            </a:rPr>
                            <m:t>3</m:t>
                          </m:r>
                          <m:d>
                            <m:dPr>
                              <m:ctrlPr>
                                <a:rPr lang="es-ES" b="0" i="1" smtClean="0">
                                  <a:solidFill>
                                    <a:srgbClr val="00B050"/>
                                  </a:solidFill>
                                  <a:latin typeface="Cambria Math" panose="02040503050406030204" pitchFamily="18" charset="0"/>
                                  <a:ea typeface="Cambria Math" panose="02040503050406030204" pitchFamily="18" charset="0"/>
                                </a:rPr>
                              </m:ctrlPr>
                            </m:dPr>
                            <m:e>
                              <m:r>
                                <a:rPr lang="es-ES" b="0" i="1" smtClean="0">
                                  <a:solidFill>
                                    <a:srgbClr val="FF0000"/>
                                  </a:solidFill>
                                  <a:latin typeface="Cambria Math" panose="02040503050406030204" pitchFamily="18" charset="0"/>
                                </a:rPr>
                                <m:t>2</m:t>
                              </m:r>
                              <m:r>
                                <a:rPr lang="es-ES" b="0" i="1" smtClean="0">
                                  <a:solidFill>
                                    <a:srgbClr val="FF0000"/>
                                  </a:solidFill>
                                  <a:latin typeface="Cambria Math" panose="02040503050406030204" pitchFamily="18" charset="0"/>
                                </a:rPr>
                                <m:t>𝑥</m:t>
                              </m:r>
                            </m:e>
                          </m:d>
                          <m:r>
                            <a:rPr lang="es-ES" b="0" i="1" smtClean="0">
                              <a:solidFill>
                                <a:srgbClr val="00B050"/>
                              </a:solidFill>
                              <a:latin typeface="Cambria Math" panose="02040503050406030204" pitchFamily="18" charset="0"/>
                            </a:rPr>
                            <m:t>−</m:t>
                          </m:r>
                          <m:r>
                            <m:rPr>
                              <m:nor/>
                            </m:rPr>
                            <a:rPr lang="es-ES" b="0" i="0" smtClean="0">
                              <a:solidFill>
                                <a:srgbClr val="00B050"/>
                              </a:solidFill>
                              <a:latin typeface="Cambria Math" panose="02040503050406030204" pitchFamily="18" charset="0"/>
                              <a:ea typeface="Cambria Math" panose="02040503050406030204" pitchFamily="18" charset="0"/>
                            </a:rPr>
                            <m:t>4</m:t>
                          </m:r>
                          <m:r>
                            <m:rPr>
                              <m:nor/>
                            </m:rPr>
                            <a:rPr lang="es-ES" dirty="0">
                              <a:latin typeface="Cambria Math" panose="02040503050406030204" pitchFamily="18" charset="0"/>
                            </a:rPr>
                            <m:t> </m:t>
                          </m:r>
                        </m:num>
                        <m:den>
                          <m:r>
                            <a:rPr lang="es-ES" b="0" i="1" smtClean="0">
                              <a:solidFill>
                                <a:srgbClr val="00B050"/>
                              </a:solidFill>
                              <a:latin typeface="Cambria Math" panose="02040503050406030204" pitchFamily="18" charset="0"/>
                            </a:rPr>
                            <m:t>2</m:t>
                          </m:r>
                        </m:den>
                      </m:f>
                    </m:oMath>
                  </m:oMathPara>
                </a14:m>
                <a:endParaRPr lang="es-ES" dirty="0">
                  <a:solidFill>
                    <a:srgbClr val="FF0000"/>
                  </a:solidFill>
                  <a:latin typeface="Cambria Math" panose="02040503050406030204" pitchFamily="18" charset="0"/>
                </a:endParaRPr>
              </a:p>
              <a:p>
                <a:endParaRPr lang="es-ES" dirty="0" smtClean="0">
                  <a:solidFill>
                    <a:schemeClr val="tx1"/>
                  </a:solidFill>
                  <a:latin typeface="Cambria Math" panose="02040503050406030204" pitchFamily="18" charset="0"/>
                </a:endParaRPr>
              </a:p>
              <a:p>
                <a:r>
                  <a:rPr lang="es-ES" dirty="0" smtClean="0">
                    <a:solidFill>
                      <a:schemeClr val="tx1"/>
                    </a:solidFill>
                    <a:latin typeface="Cambria Math" panose="02040503050406030204" pitchFamily="18" charset="0"/>
                  </a:rPr>
                  <a:t>Entonces se colocan dos paréntesis,</a:t>
                </a:r>
                <a:r>
                  <a:rPr lang="es-ES" dirty="0" smtClean="0">
                    <a:solidFill>
                      <a:srgbClr val="FF0000"/>
                    </a:solidFill>
                    <a:latin typeface="Cambria Math" panose="02040503050406030204" pitchFamily="18" charset="0"/>
                  </a:rPr>
                  <a:t> 2</a:t>
                </a:r>
                <a14:m>
                  <m:oMath xmlns:m="http://schemas.openxmlformats.org/officeDocument/2006/math">
                    <m:r>
                      <a:rPr lang="es-ES" i="1" dirty="0" smtClean="0">
                        <a:solidFill>
                          <a:srgbClr val="FF0000"/>
                        </a:solidFill>
                        <a:latin typeface="Cambria Math" panose="02040503050406030204" pitchFamily="18" charset="0"/>
                      </a:rPr>
                      <m:t>𝑥</m:t>
                    </m:r>
                  </m:oMath>
                </a14:m>
                <a:r>
                  <a:rPr lang="es-ES" dirty="0" smtClean="0">
                    <a:solidFill>
                      <a:srgbClr val="FF0000"/>
                    </a:solidFill>
                    <a:latin typeface="Cambria Math" panose="02040503050406030204" pitchFamily="18" charset="0"/>
                  </a:rPr>
                  <a:t> </a:t>
                </a:r>
                <a:r>
                  <a:rPr lang="es-ES" dirty="0" smtClean="0">
                    <a:solidFill>
                      <a:schemeClr val="tx1"/>
                    </a:solidFill>
                    <a:latin typeface="Cambria Math" panose="02040503050406030204" pitchFamily="18" charset="0"/>
                  </a:rPr>
                  <a:t>como el primer término en cada uno de </a:t>
                </a:r>
                <a14:m>
                  <m:oMath xmlns:m="http://schemas.openxmlformats.org/officeDocument/2006/math">
                    <m:r>
                      <a:rPr lang="es-ES" i="1" dirty="0" smtClean="0">
                        <a:solidFill>
                          <a:schemeClr val="tx1"/>
                        </a:solidFill>
                        <a:latin typeface="Cambria Math" panose="02040503050406030204" pitchFamily="18" charset="0"/>
                      </a:rPr>
                      <m:t>𝑒𝑙𝑙𝑜𝑠</m:t>
                    </m:r>
                    <m:r>
                      <a:rPr lang="es-ES" i="1" dirty="0" smtClean="0">
                        <a:solidFill>
                          <a:schemeClr val="tx1"/>
                        </a:solidFill>
                        <a:latin typeface="Cambria Math" panose="02040503050406030204" pitchFamily="18" charset="0"/>
                      </a:rPr>
                      <m:t>   </m:t>
                    </m:r>
                    <m:f>
                      <m:fPr>
                        <m:ctrlPr>
                          <a:rPr lang="es-ES" i="1" smtClean="0">
                            <a:solidFill>
                              <a:schemeClr val="tx1"/>
                            </a:solidFill>
                            <a:latin typeface="Cambria Math" panose="02040503050406030204" pitchFamily="18" charset="0"/>
                          </a:rPr>
                        </m:ctrlPr>
                      </m:fPr>
                      <m:num>
                        <m:r>
                          <a:rPr lang="es-ES" b="0" i="0" smtClean="0">
                            <a:solidFill>
                              <a:schemeClr val="tx1"/>
                            </a:solidFill>
                            <a:latin typeface="Cambria Math" panose="02040503050406030204" pitchFamily="18" charset="0"/>
                          </a:rPr>
                          <m:t>(</m:t>
                        </m:r>
                        <m:r>
                          <a:rPr lang="es-ES" b="0" i="0" smtClean="0">
                            <a:solidFill>
                              <a:srgbClr val="FF0000"/>
                            </a:solidFill>
                            <a:latin typeface="Cambria Math" panose="02040503050406030204" pitchFamily="18" charset="0"/>
                          </a:rPr>
                          <m:t>2</m:t>
                        </m:r>
                        <m:r>
                          <m:rPr>
                            <m:sty m:val="p"/>
                          </m:rPr>
                          <a:rPr lang="es-ES" b="0" i="0" smtClean="0">
                            <a:solidFill>
                              <a:srgbClr val="FF0000"/>
                            </a:solidFill>
                            <a:latin typeface="Cambria Math" panose="02040503050406030204" pitchFamily="18" charset="0"/>
                          </a:rPr>
                          <m:t>x</m:t>
                        </m:r>
                        <m:r>
                          <a:rPr lang="es-ES" b="0" i="0" smtClean="0">
                            <a:solidFill>
                              <a:schemeClr val="tx1"/>
                            </a:solidFill>
                            <a:latin typeface="Cambria Math" panose="02040503050406030204" pitchFamily="18" charset="0"/>
                          </a:rPr>
                          <m:t>+       )(</m:t>
                        </m:r>
                        <m:r>
                          <a:rPr lang="es-ES" b="0" i="0" smtClean="0">
                            <a:solidFill>
                              <a:srgbClr val="FF0000"/>
                            </a:solidFill>
                            <a:latin typeface="Cambria Math" panose="02040503050406030204" pitchFamily="18" charset="0"/>
                          </a:rPr>
                          <m:t>2</m:t>
                        </m:r>
                        <m:r>
                          <m:rPr>
                            <m:sty m:val="p"/>
                          </m:rPr>
                          <a:rPr lang="es-ES" b="0" i="0" smtClean="0">
                            <a:solidFill>
                              <a:srgbClr val="FF0000"/>
                            </a:solidFill>
                            <a:latin typeface="Cambria Math" panose="02040503050406030204" pitchFamily="18" charset="0"/>
                          </a:rPr>
                          <m:t>x</m:t>
                        </m:r>
                        <m:r>
                          <a:rPr lang="es-ES" b="0" i="0" smtClean="0">
                            <a:solidFill>
                              <a:schemeClr val="tx1"/>
                            </a:solidFill>
                            <a:latin typeface="Cambria Math" panose="02040503050406030204" pitchFamily="18" charset="0"/>
                          </a:rPr>
                          <m:t> −         )</m:t>
                        </m:r>
                      </m:num>
                      <m:den>
                        <m:r>
                          <a:rPr lang="es-ES" b="0" i="1" smtClean="0">
                            <a:solidFill>
                              <a:schemeClr val="tx1"/>
                            </a:solidFill>
                            <a:latin typeface="Cambria Math" panose="02040503050406030204" pitchFamily="18" charset="0"/>
                          </a:rPr>
                          <m:t>2</m:t>
                        </m:r>
                      </m:den>
                    </m:f>
                  </m:oMath>
                </a14:m>
                <a:r>
                  <a:rPr lang="es-ES" dirty="0" smtClean="0">
                    <a:solidFill>
                      <a:schemeClr val="tx1"/>
                    </a:solidFill>
                    <a:latin typeface="Cambria Math" panose="02040503050406030204" pitchFamily="18" charset="0"/>
                  </a:rPr>
                  <a:t>se buscan los signos en cada paréntesis y se buscan números que multiplicados den </a:t>
                </a:r>
                <a:r>
                  <a:rPr lang="es-ES" dirty="0">
                    <a:solidFill>
                      <a:srgbClr val="00B050"/>
                    </a:solidFill>
                    <a:latin typeface="Cambria Math" panose="02040503050406030204" pitchFamily="18" charset="0"/>
                  </a:rPr>
                  <a:t>4</a:t>
                </a:r>
                <a:r>
                  <a:rPr lang="es-ES" dirty="0" smtClean="0">
                    <a:solidFill>
                      <a:schemeClr val="tx1"/>
                    </a:solidFill>
                    <a:latin typeface="Cambria Math" panose="02040503050406030204" pitchFamily="18" charset="0"/>
                  </a:rPr>
                  <a:t> y  restados den </a:t>
                </a:r>
                <a:r>
                  <a:rPr lang="es-ES" dirty="0" smtClean="0">
                    <a:solidFill>
                      <a:srgbClr val="00B050"/>
                    </a:solidFill>
                    <a:latin typeface="Cambria Math" panose="02040503050406030204" pitchFamily="18" charset="0"/>
                  </a:rPr>
                  <a:t>3.</a:t>
                </a:r>
              </a:p>
              <a:p>
                <a:endParaRPr lang="es-ES" b="0" dirty="0">
                  <a:solidFill>
                    <a:srgbClr val="00B05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s-ES" i="1" smtClean="0">
                              <a:latin typeface="Cambria Math" panose="02040503050406030204" pitchFamily="18" charset="0"/>
                            </a:rPr>
                          </m:ctrlPr>
                        </m:fPr>
                        <m:num>
                          <m:r>
                            <a:rPr lang="es-ES">
                              <a:latin typeface="Cambria Math" panose="02040503050406030204" pitchFamily="18" charset="0"/>
                            </a:rPr>
                            <m:t>(</m:t>
                          </m:r>
                          <m:r>
                            <a:rPr lang="es-ES">
                              <a:solidFill>
                                <a:srgbClr val="FF0000"/>
                              </a:solidFill>
                              <a:latin typeface="Cambria Math" panose="02040503050406030204" pitchFamily="18" charset="0"/>
                            </a:rPr>
                            <m:t>2</m:t>
                          </m:r>
                          <m:r>
                            <m:rPr>
                              <m:sty m:val="p"/>
                            </m:rPr>
                            <a:rPr lang="es-ES">
                              <a:solidFill>
                                <a:srgbClr val="FF0000"/>
                              </a:solidFill>
                              <a:latin typeface="Cambria Math" panose="02040503050406030204" pitchFamily="18" charset="0"/>
                            </a:rPr>
                            <m:t>x</m:t>
                          </m:r>
                          <m:r>
                            <a:rPr lang="es-ES">
                              <a:latin typeface="Cambria Math" panose="02040503050406030204" pitchFamily="18" charset="0"/>
                            </a:rPr>
                            <m:t>+     </m:t>
                          </m:r>
                          <m:r>
                            <a:rPr lang="es-ES" b="0" i="0" smtClean="0">
                              <a:latin typeface="Cambria Math" panose="02040503050406030204" pitchFamily="18" charset="0"/>
                            </a:rPr>
                            <m:t>4</m:t>
                          </m:r>
                          <m:r>
                            <a:rPr lang="es-ES">
                              <a:latin typeface="Cambria Math" panose="02040503050406030204" pitchFamily="18" charset="0"/>
                            </a:rPr>
                            <m:t>  )(</m:t>
                          </m:r>
                          <m:r>
                            <a:rPr lang="es-ES">
                              <a:solidFill>
                                <a:srgbClr val="FF0000"/>
                              </a:solidFill>
                              <a:latin typeface="Cambria Math" panose="02040503050406030204" pitchFamily="18" charset="0"/>
                            </a:rPr>
                            <m:t>2</m:t>
                          </m:r>
                          <m:r>
                            <m:rPr>
                              <m:sty m:val="p"/>
                            </m:rPr>
                            <a:rPr lang="es-ES">
                              <a:solidFill>
                                <a:srgbClr val="FF0000"/>
                              </a:solidFill>
                              <a:latin typeface="Cambria Math" panose="02040503050406030204" pitchFamily="18" charset="0"/>
                            </a:rPr>
                            <m:t>x</m:t>
                          </m:r>
                          <m:r>
                            <a:rPr lang="es-ES">
                              <a:latin typeface="Cambria Math" panose="02040503050406030204" pitchFamily="18" charset="0"/>
                            </a:rPr>
                            <m:t> −  </m:t>
                          </m:r>
                          <m:r>
                            <a:rPr lang="es-ES" b="0" i="0" smtClean="0">
                              <a:latin typeface="Cambria Math" panose="02040503050406030204" pitchFamily="18" charset="0"/>
                            </a:rPr>
                            <m:t>1</m:t>
                          </m:r>
                          <m:r>
                            <a:rPr lang="es-ES">
                              <a:latin typeface="Cambria Math" panose="02040503050406030204" pitchFamily="18" charset="0"/>
                            </a:rPr>
                            <m:t>     )</m:t>
                          </m:r>
                        </m:num>
                        <m:den>
                          <m:r>
                            <a:rPr lang="es-ES" i="1">
                              <a:latin typeface="Cambria Math" panose="02040503050406030204" pitchFamily="18" charset="0"/>
                            </a:rPr>
                            <m:t>2</m:t>
                          </m:r>
                        </m:den>
                      </m:f>
                    </m:oMath>
                  </m:oMathPara>
                </a14:m>
                <a:endParaRPr lang="es-ES" dirty="0" smtClean="0">
                  <a:solidFill>
                    <a:srgbClr val="00B050"/>
                  </a:solidFill>
                  <a:latin typeface="Cambria Math" panose="02040503050406030204" pitchFamily="18" charset="0"/>
                </a:endParaRPr>
              </a:p>
              <a:p>
                <a:r>
                  <a:rPr lang="es-ES" b="0" dirty="0" smtClean="0">
                    <a:latin typeface="Cambria Math" panose="02040503050406030204" pitchFamily="18" charset="0"/>
                  </a:rPr>
                  <a:t>Finalmente se simplifica el primer paréntesis dividiendo entre 2</a:t>
                </a:r>
              </a:p>
              <a:p>
                <a:pPr/>
                <a14:m>
                  <m:oMathPara xmlns:m="http://schemas.openxmlformats.org/officeDocument/2006/math">
                    <m:oMathParaPr>
                      <m:jc m:val="centerGroup"/>
                    </m:oMathParaPr>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2</m:t>
                          </m:r>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+3</m:t>
                      </m:r>
                      <m:r>
                        <a:rPr lang="es-ES" i="1">
                          <a:latin typeface="Cambria Math" panose="02040503050406030204" pitchFamily="18" charset="0"/>
                        </a:rPr>
                        <m:t>𝑥</m:t>
                      </m:r>
                      <m:r>
                        <a:rPr lang="es-ES" i="1">
                          <a:latin typeface="Cambria Math" panose="02040503050406030204" pitchFamily="18" charset="0"/>
                        </a:rPr>
                        <m:t>−2=(</m:t>
                      </m:r>
                      <m:r>
                        <a:rPr lang="es-ES" b="0" i="1" smtClean="0">
                          <a:latin typeface="Cambria Math" panose="02040503050406030204" pitchFamily="18" charset="0"/>
                        </a:rPr>
                        <m:t>𝑥</m:t>
                      </m:r>
                      <m:r>
                        <a:rPr lang="es-ES" b="0" i="1" smtClean="0">
                          <a:latin typeface="Cambria Math" panose="02040503050406030204" pitchFamily="18" charset="0"/>
                        </a:rPr>
                        <m:t>+2)(2</m:t>
                      </m:r>
                      <m:r>
                        <a:rPr lang="es-ES" b="0" i="1" smtClean="0">
                          <a:latin typeface="Cambria Math" panose="02040503050406030204" pitchFamily="18" charset="0"/>
                        </a:rPr>
                        <m:t>𝑥</m:t>
                      </m:r>
                      <m:r>
                        <a:rPr lang="es-ES" b="0" i="1" smtClean="0">
                          <a:latin typeface="Cambria Math" panose="02040503050406030204" pitchFamily="18" charset="0"/>
                        </a:rPr>
                        <m:t>−1)</m:t>
                      </m:r>
                    </m:oMath>
                  </m:oMathPara>
                </a14:m>
                <a:endParaRPr lang="es-ES" dirty="0">
                  <a:latin typeface="Cambria Math" panose="02040503050406030204" pitchFamily="18" charset="0"/>
                </a:endParaRPr>
              </a:p>
              <a:p>
                <a:endParaRPr lang="es-ES" dirty="0">
                  <a:solidFill>
                    <a:srgbClr val="00B050"/>
                  </a:solidFill>
                  <a:latin typeface="Cambria Math" panose="02040503050406030204" pitchFamily="18" charset="0"/>
                </a:endParaRPr>
              </a:p>
              <a:p>
                <a:endParaRPr lang="es-ES" b="0" dirty="0">
                  <a:solidFill>
                    <a:srgbClr val="00B050"/>
                  </a:solidFill>
                  <a:latin typeface="Cambria Math" panose="02040503050406030204" pitchFamily="18" charset="0"/>
                </a:endParaRPr>
              </a:p>
              <a:p>
                <a:endParaRPr lang="es-ES" b="0" dirty="0">
                  <a:solidFill>
                    <a:srgbClr val="00B050"/>
                  </a:solidFill>
                  <a:latin typeface="Cambria Math" panose="02040503050406030204" pitchFamily="18" charset="0"/>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679266" y="2108620"/>
                <a:ext cx="7889966" cy="5177123"/>
              </a:xfrm>
              <a:prstGeom prst="rect">
                <a:avLst/>
              </a:prstGeom>
              <a:blipFill rotWithShape="0">
                <a:blip r:embed="rId3"/>
                <a:stretch>
                  <a:fillRect l="-618" t="-824" r="-386"/>
                </a:stretch>
              </a:blipFill>
            </p:spPr>
            <p:txBody>
              <a:bodyPr/>
              <a:lstStyle/>
              <a:p>
                <a:r>
                  <a:rPr lang="es-ES">
                    <a:noFill/>
                  </a:rPr>
                  <a:t> </a:t>
                </a:r>
              </a:p>
            </p:txBody>
          </p:sp>
        </mc:Fallback>
      </mc:AlternateContent>
    </p:spTree>
    <p:extLst>
      <p:ext uri="{BB962C8B-B14F-4D97-AF65-F5344CB8AC3E}">
        <p14:creationId xmlns:p14="http://schemas.microsoft.com/office/powerpoint/2010/main" val="1403514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6" y="939069"/>
            <a:ext cx="7463245" cy="523220"/>
          </a:xfrm>
          <a:prstGeom prst="rect">
            <a:avLst/>
          </a:prstGeom>
          <a:noFill/>
        </p:spPr>
        <p:txBody>
          <a:bodyPr wrap="square" rtlCol="0">
            <a:spAutoFit/>
          </a:bodyPr>
          <a:lstStyle/>
          <a:p>
            <a:r>
              <a:rPr lang="es-CO" sz="2800" dirty="0">
                <a:solidFill>
                  <a:srgbClr val="00B0F0"/>
                </a:solidFill>
              </a:rPr>
              <a:t>3</a:t>
            </a:r>
            <a:r>
              <a:rPr lang="es-CO" sz="2800" dirty="0" smtClean="0">
                <a:solidFill>
                  <a:srgbClr val="00B0F0"/>
                </a:solidFill>
              </a:rPr>
              <a:t>. Factorización de Trinomios.</a:t>
            </a:r>
            <a:endParaRPr lang="es-CO" sz="2800" dirty="0">
              <a:solidFill>
                <a:srgbClr val="00B0F0"/>
              </a:solidFill>
            </a:endParaRPr>
          </a:p>
        </p:txBody>
      </p:sp>
      <mc:AlternateContent xmlns:mc="http://schemas.openxmlformats.org/markup-compatibility/2006" xmlns:a14="http://schemas.microsoft.com/office/drawing/2010/main">
        <mc:Choice Requires="a14">
          <p:sp>
            <p:nvSpPr>
              <p:cNvPr id="5" name="CuadroTexto 4"/>
              <p:cNvSpPr txBox="1"/>
              <p:nvPr/>
            </p:nvSpPr>
            <p:spPr>
              <a:xfrm>
                <a:off x="679266" y="1462289"/>
                <a:ext cx="8163945" cy="646331"/>
              </a:xfrm>
              <a:prstGeom prst="rect">
                <a:avLst/>
              </a:prstGeom>
              <a:noFill/>
            </p:spPr>
            <p:txBody>
              <a:bodyPr wrap="square" rtlCol="0">
                <a:spAutoFit/>
              </a:bodyPr>
              <a:lstStyle/>
              <a:p>
                <a:r>
                  <a:rPr lang="es-CO" dirty="0" smtClean="0">
                    <a:solidFill>
                      <a:srgbClr val="00B050"/>
                    </a:solidFill>
                  </a:rPr>
                  <a:t>TRINOMIO DE LA FORMA </a:t>
                </a:r>
                <a14:m>
                  <m:oMath xmlns:m="http://schemas.openxmlformats.org/officeDocument/2006/math">
                    <m:sSup>
                      <m:sSupPr>
                        <m:ctrlPr>
                          <a:rPr lang="es-CO" i="1" smtClean="0">
                            <a:solidFill>
                              <a:srgbClr val="00B050"/>
                            </a:solidFill>
                            <a:latin typeface="Cambria Math" panose="02040503050406030204" pitchFamily="18" charset="0"/>
                          </a:rPr>
                        </m:ctrlPr>
                      </m:sSupPr>
                      <m:e>
                        <m:r>
                          <a:rPr lang="es-ES" b="0" i="1" smtClean="0">
                            <a:solidFill>
                              <a:srgbClr val="00B050"/>
                            </a:solidFill>
                            <a:latin typeface="Cambria Math" panose="02040503050406030204" pitchFamily="18" charset="0"/>
                          </a:rPr>
                          <m:t>𝑎𝑥</m:t>
                        </m:r>
                      </m:e>
                      <m:sup>
                        <m:r>
                          <a:rPr lang="es-ES" b="0" i="1" smtClean="0">
                            <a:solidFill>
                              <a:srgbClr val="00B050"/>
                            </a:solidFill>
                            <a:latin typeface="Cambria Math" panose="02040503050406030204" pitchFamily="18" charset="0"/>
                          </a:rPr>
                          <m:t>2</m:t>
                        </m:r>
                      </m:sup>
                    </m:sSup>
                    <m:r>
                      <a:rPr lang="es-ES" i="1">
                        <a:solidFill>
                          <a:srgbClr val="00B050"/>
                        </a:solidFill>
                        <a:latin typeface="Cambria Math" panose="02040503050406030204" pitchFamily="18" charset="0"/>
                        <a:ea typeface="Cambria Math" panose="02040503050406030204" pitchFamily="18" charset="0"/>
                      </a:rPr>
                      <m:t>±</m:t>
                    </m:r>
                    <m:r>
                      <a:rPr lang="es-ES" b="0" i="1" smtClean="0">
                        <a:solidFill>
                          <a:srgbClr val="00B050"/>
                        </a:solidFill>
                        <a:latin typeface="Cambria Math" panose="02040503050406030204" pitchFamily="18" charset="0"/>
                      </a:rPr>
                      <m:t>𝑏𝑥</m:t>
                    </m:r>
                    <m:r>
                      <a:rPr lang="es-ES" b="0" i="1" smtClean="0">
                        <a:solidFill>
                          <a:srgbClr val="00B050"/>
                        </a:solidFill>
                        <a:latin typeface="Cambria Math" panose="02040503050406030204" pitchFamily="18" charset="0"/>
                        <a:ea typeface="Cambria Math" panose="02040503050406030204" pitchFamily="18" charset="0"/>
                      </a:rPr>
                      <m:t>±</m:t>
                    </m:r>
                    <m:r>
                      <a:rPr lang="es-ES" b="0" i="1" smtClean="0">
                        <a:solidFill>
                          <a:srgbClr val="00B050"/>
                        </a:solidFill>
                        <a:latin typeface="Cambria Math" panose="02040503050406030204" pitchFamily="18" charset="0"/>
                      </a:rPr>
                      <m:t>𝑐</m:t>
                    </m:r>
                    <m:r>
                      <a:rPr lang="es-ES" b="0" i="0" smtClean="0">
                        <a:solidFill>
                          <a:srgbClr val="00B050"/>
                        </a:solidFill>
                        <a:latin typeface="Cambria Math" panose="02040503050406030204" pitchFamily="18" charset="0"/>
                      </a:rPr>
                      <m:t>,            </m:t>
                    </m:r>
                    <m:r>
                      <a:rPr lang="es-ES" b="0" i="1" smtClean="0">
                        <a:solidFill>
                          <a:srgbClr val="00B050"/>
                        </a:solidFill>
                        <a:latin typeface="Cambria Math" panose="02040503050406030204" pitchFamily="18" charset="0"/>
                      </a:rPr>
                      <m:t>𝑎</m:t>
                    </m:r>
                    <m:r>
                      <a:rPr lang="es-ES" b="0" i="1" smtClean="0">
                        <a:solidFill>
                          <a:srgbClr val="00B050"/>
                        </a:solidFill>
                        <a:latin typeface="Cambria Math" panose="02040503050406030204" pitchFamily="18" charset="0"/>
                      </a:rPr>
                      <m:t>, </m:t>
                    </m:r>
                    <m:r>
                      <a:rPr lang="es-ES" b="0" i="1" dirty="0" smtClean="0">
                        <a:solidFill>
                          <a:srgbClr val="00B050"/>
                        </a:solidFill>
                        <a:latin typeface="Cambria Math" panose="02040503050406030204" pitchFamily="18" charset="0"/>
                      </a:rPr>
                      <m:t>𝑏</m:t>
                    </m:r>
                    <m:r>
                      <a:rPr lang="es-ES" b="0" i="1" dirty="0" smtClean="0">
                        <a:solidFill>
                          <a:srgbClr val="00B050"/>
                        </a:solidFill>
                        <a:latin typeface="Cambria Math" panose="02040503050406030204" pitchFamily="18" charset="0"/>
                      </a:rPr>
                      <m:t>,</m:t>
                    </m:r>
                    <m:r>
                      <a:rPr lang="es-ES" b="0" i="1" dirty="0" smtClean="0">
                        <a:solidFill>
                          <a:srgbClr val="00B050"/>
                        </a:solidFill>
                        <a:latin typeface="Cambria Math" panose="02040503050406030204" pitchFamily="18" charset="0"/>
                      </a:rPr>
                      <m:t>𝑐</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son</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n</m:t>
                    </m:r>
                    <m:r>
                      <a:rPr lang="es-ES" b="0" i="0" smtClean="0">
                        <a:solidFill>
                          <a:srgbClr val="00B050"/>
                        </a:solidFill>
                        <a:latin typeface="Cambria Math" panose="02040503050406030204" pitchFamily="18" charset="0"/>
                      </a:rPr>
                      <m:t>ú</m:t>
                    </m:r>
                    <m:r>
                      <m:rPr>
                        <m:sty m:val="p"/>
                      </m:rPr>
                      <a:rPr lang="es-ES" b="0" i="0" smtClean="0">
                        <a:solidFill>
                          <a:srgbClr val="00B050"/>
                        </a:solidFill>
                        <a:latin typeface="Cambria Math" panose="02040503050406030204" pitchFamily="18" charset="0"/>
                      </a:rPr>
                      <m:t>meros</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y</m:t>
                    </m:r>
                    <m:r>
                      <a:rPr lang="es-ES" b="0" i="0" smtClean="0">
                        <a:solidFill>
                          <a:srgbClr val="00B050"/>
                        </a:solidFill>
                        <a:latin typeface="Cambria Math" panose="02040503050406030204" pitchFamily="18" charset="0"/>
                      </a:rPr>
                      <m:t>  </m:t>
                    </m:r>
                    <m:r>
                      <m:rPr>
                        <m:sty m:val="p"/>
                      </m:rPr>
                      <a:rPr lang="es-ES" b="0" i="0" smtClean="0">
                        <a:solidFill>
                          <a:srgbClr val="00B050"/>
                        </a:solidFill>
                        <a:latin typeface="Cambria Math" panose="02040503050406030204" pitchFamily="18" charset="0"/>
                      </a:rPr>
                      <m:t>a</m:t>
                    </m:r>
                    <m:r>
                      <a:rPr lang="es-CO" dirty="0">
                        <a:solidFill>
                          <a:srgbClr val="00B050"/>
                        </a:solidFill>
                        <a:latin typeface="Cambria Math" panose="02040503050406030204" pitchFamily="18" charset="0"/>
                        <a:ea typeface="Cambria Math" panose="02040503050406030204" pitchFamily="18" charset="0"/>
                      </a:rPr>
                      <m:t>≠</m:t>
                    </m:r>
                    <m:r>
                      <a:rPr lang="es-ES" b="0" i="0" dirty="0" smtClean="0">
                        <a:solidFill>
                          <a:srgbClr val="00B050"/>
                        </a:solidFill>
                        <a:latin typeface="Cambria Math" panose="02040503050406030204" pitchFamily="18" charset="0"/>
                        <a:ea typeface="Cambria Math" panose="02040503050406030204" pitchFamily="18" charset="0"/>
                      </a:rPr>
                      <m:t>1</m:t>
                    </m:r>
                    <m:r>
                      <a:rPr lang="es-ES" b="0" i="0" smtClean="0">
                        <a:solidFill>
                          <a:srgbClr val="00B050"/>
                        </a:solidFill>
                        <a:latin typeface="Cambria Math" panose="02040503050406030204" pitchFamily="18" charset="0"/>
                      </a:rPr>
                      <m:t>. </m:t>
                    </m:r>
                  </m:oMath>
                </a14:m>
                <a:endParaRPr lang="es-CO" dirty="0" smtClean="0">
                  <a:solidFill>
                    <a:srgbClr val="00B050"/>
                  </a:solidFill>
                </a:endParaRPr>
              </a:p>
              <a:p>
                <a:endParaRPr lang="es-CO" dirty="0">
                  <a:solidFill>
                    <a:srgbClr val="00B050"/>
                  </a:solidFill>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679266" y="1462289"/>
                <a:ext cx="8163945" cy="646331"/>
              </a:xfrm>
              <a:prstGeom prst="rect">
                <a:avLst/>
              </a:prstGeom>
              <a:blipFill rotWithShape="0">
                <a:blip r:embed="rId2"/>
                <a:stretch>
                  <a:fillRect l="-597" t="-566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p:cNvSpPr txBox="1"/>
              <p:nvPr/>
            </p:nvSpPr>
            <p:spPr>
              <a:xfrm>
                <a:off x="679266" y="1752453"/>
                <a:ext cx="7889966" cy="5457776"/>
              </a:xfrm>
              <a:prstGeom prst="rect">
                <a:avLst/>
              </a:prstGeom>
              <a:noFill/>
            </p:spPr>
            <p:txBody>
              <a:bodyPr wrap="square" rtlCol="0">
                <a:spAutoFit/>
              </a:bodyPr>
              <a:lstStyle/>
              <a:p>
                <a:r>
                  <a:rPr lang="es-ES" b="1" dirty="0" smtClean="0">
                    <a:solidFill>
                      <a:srgbClr val="00B050"/>
                    </a:solidFill>
                    <a:latin typeface="Cambria Math" panose="02040503050406030204" pitchFamily="18" charset="0"/>
                  </a:rPr>
                  <a:t>EJEMPLOS</a:t>
                </a:r>
              </a:p>
              <a:p>
                <a:r>
                  <a:rPr lang="es-ES" dirty="0" smtClean="0">
                    <a:latin typeface="Cambria Math" panose="02040503050406030204" pitchFamily="18" charset="0"/>
                  </a:rPr>
                  <a:t>Factorizar </a:t>
                </a:r>
              </a:p>
              <a:p>
                <a:r>
                  <a:rPr lang="es-ES" dirty="0" smtClean="0"/>
                  <a:t>2.           </a:t>
                </a:r>
                <a14:m>
                  <m:oMath xmlns:m="http://schemas.openxmlformats.org/officeDocument/2006/math">
                    <m:sSup>
                      <m:sSupPr>
                        <m:ctrlPr>
                          <a:rPr lang="es-ES" i="1" smtClean="0">
                            <a:latin typeface="Cambria Math" panose="02040503050406030204" pitchFamily="18" charset="0"/>
                          </a:rPr>
                        </m:ctrlPr>
                      </m:sSupPr>
                      <m:e>
                        <m:r>
                          <a:rPr lang="es-ES" b="0" i="1" smtClean="0">
                            <a:latin typeface="Cambria Math" panose="02040503050406030204" pitchFamily="18" charset="0"/>
                          </a:rPr>
                          <m:t>8</m:t>
                        </m:r>
                        <m:r>
                          <a:rPr lang="es-ES" b="0" i="1" smtClean="0">
                            <a:latin typeface="Cambria Math" panose="02040503050406030204" pitchFamily="18" charset="0"/>
                          </a:rPr>
                          <m:t>𝑚</m:t>
                        </m:r>
                      </m:e>
                      <m:sup>
                        <m:r>
                          <a:rPr lang="es-ES" b="0" i="1" smtClean="0">
                            <a:latin typeface="Cambria Math" panose="02040503050406030204" pitchFamily="18" charset="0"/>
                          </a:rPr>
                          <m:t>2</m:t>
                        </m:r>
                      </m:sup>
                    </m:sSup>
                    <m:r>
                      <a:rPr lang="es-ES" b="0" i="1" smtClean="0">
                        <a:latin typeface="Cambria Math" panose="02040503050406030204" pitchFamily="18" charset="0"/>
                      </a:rPr>
                      <m:t>−14</m:t>
                    </m:r>
                    <m:r>
                      <a:rPr lang="es-ES" b="0" i="1" smtClean="0">
                        <a:latin typeface="Cambria Math" panose="02040503050406030204" pitchFamily="18" charset="0"/>
                      </a:rPr>
                      <m:t>𝑚</m:t>
                    </m:r>
                    <m:r>
                      <a:rPr lang="es-ES" b="0" i="1" smtClean="0">
                        <a:latin typeface="Cambria Math" panose="02040503050406030204" pitchFamily="18" charset="0"/>
                      </a:rPr>
                      <m:t>−15</m:t>
                    </m:r>
                  </m:oMath>
                </a14:m>
                <a:endParaRPr lang="es-ES" b="0" dirty="0" smtClean="0">
                  <a:latin typeface="Cambria Math" panose="02040503050406030204" pitchFamily="18" charset="0"/>
                </a:endParaRPr>
              </a:p>
              <a:p>
                <a:r>
                  <a:rPr lang="es-ES" dirty="0" smtClean="0">
                    <a:latin typeface="Cambria Math" panose="02040503050406030204" pitchFamily="18" charset="0"/>
                  </a:rPr>
                  <a:t>Entonces multiplicamos y dividimos entre 8</a:t>
                </a:r>
                <a:endParaRPr lang="es-ES"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s-CO" i="1" smtClean="0">
                              <a:solidFill>
                                <a:srgbClr val="00B050"/>
                              </a:solidFill>
                              <a:latin typeface="Cambria Math" panose="02040503050406030204" pitchFamily="18" charset="0"/>
                            </a:rPr>
                          </m:ctrlPr>
                        </m:fPr>
                        <m:num>
                          <m:sSup>
                            <m:sSupPr>
                              <m:ctrlPr>
                                <a:rPr lang="es-CO" i="1">
                                  <a:solidFill>
                                    <a:srgbClr val="00B050"/>
                                  </a:solidFill>
                                  <a:latin typeface="Cambria Math" panose="02040503050406030204" pitchFamily="18" charset="0"/>
                                </a:rPr>
                              </m:ctrlPr>
                            </m:sSupPr>
                            <m:e>
                              <m:r>
                                <a:rPr lang="es-ES" b="0" i="1" smtClean="0">
                                  <a:solidFill>
                                    <a:srgbClr val="00B050"/>
                                  </a:solidFill>
                                  <a:latin typeface="Cambria Math" panose="02040503050406030204" pitchFamily="18" charset="0"/>
                                </a:rPr>
                                <m:t>(8</m:t>
                              </m:r>
                              <m:r>
                                <a:rPr lang="es-ES" b="0" i="1" smtClean="0">
                                  <a:solidFill>
                                    <a:srgbClr val="00B050"/>
                                  </a:solidFill>
                                  <a:latin typeface="Cambria Math" panose="02040503050406030204" pitchFamily="18" charset="0"/>
                                </a:rPr>
                                <m:t>𝑚</m:t>
                              </m:r>
                              <m:r>
                                <a:rPr lang="es-ES" b="0" i="1" smtClean="0">
                                  <a:solidFill>
                                    <a:srgbClr val="00B050"/>
                                  </a:solidFill>
                                  <a:latin typeface="Cambria Math" panose="02040503050406030204" pitchFamily="18" charset="0"/>
                                </a:rPr>
                                <m:t>)</m:t>
                              </m:r>
                            </m:e>
                            <m:sup>
                              <m:r>
                                <a:rPr lang="es-ES" i="1">
                                  <a:solidFill>
                                    <a:srgbClr val="00B050"/>
                                  </a:solidFill>
                                  <a:latin typeface="Cambria Math" panose="02040503050406030204" pitchFamily="18" charset="0"/>
                                </a:rPr>
                                <m:t>2</m:t>
                              </m:r>
                            </m:sup>
                          </m:sSup>
                          <m:r>
                            <a:rPr lang="es-ES" b="0" i="1" smtClean="0">
                              <a:solidFill>
                                <a:srgbClr val="00B050"/>
                              </a:solidFill>
                              <a:latin typeface="Cambria Math" panose="02040503050406030204" pitchFamily="18" charset="0"/>
                            </a:rPr>
                            <m:t>−14(</m:t>
                          </m:r>
                          <m:r>
                            <a:rPr lang="es-ES" b="0" i="1" smtClean="0">
                              <a:solidFill>
                                <a:srgbClr val="00B050"/>
                              </a:solidFill>
                              <a:latin typeface="Cambria Math" panose="02040503050406030204" pitchFamily="18" charset="0"/>
                              <a:ea typeface="Cambria Math" panose="02040503050406030204" pitchFamily="18" charset="0"/>
                            </a:rPr>
                            <m:t>8</m:t>
                          </m:r>
                          <m:r>
                            <a:rPr lang="es-ES" b="0" i="1" smtClean="0">
                              <a:solidFill>
                                <a:srgbClr val="00B050"/>
                              </a:solidFill>
                              <a:latin typeface="Cambria Math" panose="02040503050406030204" pitchFamily="18" charset="0"/>
                              <a:ea typeface="Cambria Math" panose="02040503050406030204" pitchFamily="18" charset="0"/>
                            </a:rPr>
                            <m:t>𝑚</m:t>
                          </m:r>
                          <m:r>
                            <a:rPr lang="es-ES" b="0" i="1" smtClean="0">
                              <a:solidFill>
                                <a:srgbClr val="00B050"/>
                              </a:solidFill>
                              <a:latin typeface="Cambria Math" panose="02040503050406030204" pitchFamily="18" charset="0"/>
                              <a:ea typeface="Cambria Math" panose="02040503050406030204" pitchFamily="18" charset="0"/>
                            </a:rPr>
                            <m:t>)−</m:t>
                          </m:r>
                          <m:r>
                            <m:rPr>
                              <m:nor/>
                            </m:rPr>
                            <a:rPr lang="es-ES" b="0" i="0" smtClean="0">
                              <a:solidFill>
                                <a:srgbClr val="00B050"/>
                              </a:solidFill>
                              <a:latin typeface="Cambria Math" panose="02040503050406030204" pitchFamily="18" charset="0"/>
                            </a:rPr>
                            <m:t>120</m:t>
                          </m:r>
                          <m:r>
                            <m:rPr>
                              <m:nor/>
                            </m:rPr>
                            <a:rPr lang="es-ES" dirty="0">
                              <a:latin typeface="Cambria Math" panose="02040503050406030204" pitchFamily="18" charset="0"/>
                            </a:rPr>
                            <m:t> </m:t>
                          </m:r>
                        </m:num>
                        <m:den>
                          <m:r>
                            <a:rPr lang="es-ES" b="0" i="1" smtClean="0">
                              <a:solidFill>
                                <a:srgbClr val="00B050"/>
                              </a:solidFill>
                              <a:latin typeface="Cambria Math" panose="02040503050406030204" pitchFamily="18" charset="0"/>
                            </a:rPr>
                            <m:t>8</m:t>
                          </m:r>
                        </m:den>
                      </m:f>
                    </m:oMath>
                  </m:oMathPara>
                </a14:m>
                <a:endParaRPr lang="es-ES" dirty="0">
                  <a:solidFill>
                    <a:srgbClr val="FF0000"/>
                  </a:solidFill>
                  <a:latin typeface="Cambria Math" panose="02040503050406030204" pitchFamily="18" charset="0"/>
                </a:endParaRPr>
              </a:p>
              <a:p>
                <a:endParaRPr lang="es-ES" dirty="0" smtClean="0">
                  <a:solidFill>
                    <a:schemeClr val="tx1"/>
                  </a:solidFill>
                  <a:latin typeface="Cambria Math" panose="02040503050406030204" pitchFamily="18" charset="0"/>
                </a:endParaRPr>
              </a:p>
              <a:p>
                <a:r>
                  <a:rPr lang="es-ES" dirty="0" smtClean="0">
                    <a:solidFill>
                      <a:schemeClr val="tx1"/>
                    </a:solidFill>
                    <a:latin typeface="Cambria Math" panose="02040503050406030204" pitchFamily="18" charset="0"/>
                  </a:rPr>
                  <a:t>Entonces se colocan dos paréntesis,</a:t>
                </a:r>
                <a:r>
                  <a:rPr lang="es-ES" dirty="0" smtClean="0">
                    <a:solidFill>
                      <a:srgbClr val="FF0000"/>
                    </a:solidFill>
                    <a:latin typeface="Cambria Math" panose="02040503050406030204" pitchFamily="18" charset="0"/>
                  </a:rPr>
                  <a:t> </a:t>
                </a:r>
                <a14:m>
                  <m:oMath xmlns:m="http://schemas.openxmlformats.org/officeDocument/2006/math">
                    <m:r>
                      <a:rPr lang="es-ES" i="1" dirty="0" smtClean="0">
                        <a:solidFill>
                          <a:srgbClr val="FF0000"/>
                        </a:solidFill>
                        <a:latin typeface="Cambria Math" panose="02040503050406030204" pitchFamily="18" charset="0"/>
                      </a:rPr>
                      <m:t>8</m:t>
                    </m:r>
                    <m:r>
                      <a:rPr lang="es-ES" i="1" dirty="0" smtClean="0">
                        <a:solidFill>
                          <a:srgbClr val="FF0000"/>
                        </a:solidFill>
                        <a:latin typeface="Cambria Math" panose="02040503050406030204" pitchFamily="18" charset="0"/>
                      </a:rPr>
                      <m:t>𝑚</m:t>
                    </m:r>
                  </m:oMath>
                </a14:m>
                <a:r>
                  <a:rPr lang="es-ES" dirty="0" smtClean="0">
                    <a:solidFill>
                      <a:srgbClr val="FF0000"/>
                    </a:solidFill>
                    <a:latin typeface="Cambria Math" panose="02040503050406030204" pitchFamily="18" charset="0"/>
                  </a:rPr>
                  <a:t> </a:t>
                </a:r>
                <a:r>
                  <a:rPr lang="es-ES" dirty="0" smtClean="0">
                    <a:solidFill>
                      <a:schemeClr val="tx1"/>
                    </a:solidFill>
                    <a:latin typeface="Cambria Math" panose="02040503050406030204" pitchFamily="18" charset="0"/>
                  </a:rPr>
                  <a:t>como el primer término en cada uno de </a:t>
                </a:r>
                <a14:m>
                  <m:oMath xmlns:m="http://schemas.openxmlformats.org/officeDocument/2006/math">
                    <m:r>
                      <a:rPr lang="es-ES" i="1" dirty="0" smtClean="0">
                        <a:solidFill>
                          <a:schemeClr val="tx1"/>
                        </a:solidFill>
                        <a:latin typeface="Cambria Math" panose="02040503050406030204" pitchFamily="18" charset="0"/>
                      </a:rPr>
                      <m:t>𝑒𝑙𝑙𝑜𝑠</m:t>
                    </m:r>
                    <m:r>
                      <a:rPr lang="es-ES" i="1" dirty="0" smtClean="0">
                        <a:solidFill>
                          <a:schemeClr val="tx1"/>
                        </a:solidFill>
                        <a:latin typeface="Cambria Math" panose="02040503050406030204" pitchFamily="18" charset="0"/>
                      </a:rPr>
                      <m:t>   </m:t>
                    </m:r>
                    <m:f>
                      <m:fPr>
                        <m:ctrlPr>
                          <a:rPr lang="es-ES" i="1" smtClean="0">
                            <a:solidFill>
                              <a:schemeClr val="tx1"/>
                            </a:solidFill>
                            <a:latin typeface="Cambria Math" panose="02040503050406030204" pitchFamily="18" charset="0"/>
                          </a:rPr>
                        </m:ctrlPr>
                      </m:fPr>
                      <m:num>
                        <m:r>
                          <a:rPr lang="es-ES" b="0" i="0" smtClean="0">
                            <a:solidFill>
                              <a:schemeClr val="tx1"/>
                            </a:solidFill>
                            <a:latin typeface="Cambria Math" panose="02040503050406030204" pitchFamily="18" charset="0"/>
                          </a:rPr>
                          <m:t>(</m:t>
                        </m:r>
                        <m:r>
                          <a:rPr lang="es-ES" b="0" i="0" smtClean="0">
                            <a:solidFill>
                              <a:srgbClr val="FF0000"/>
                            </a:solidFill>
                            <a:latin typeface="Cambria Math" panose="02040503050406030204" pitchFamily="18" charset="0"/>
                          </a:rPr>
                          <m:t>8</m:t>
                        </m:r>
                        <m:r>
                          <m:rPr>
                            <m:sty m:val="p"/>
                          </m:rPr>
                          <a:rPr lang="es-ES" b="0" i="0" smtClean="0">
                            <a:solidFill>
                              <a:srgbClr val="FF0000"/>
                            </a:solidFill>
                            <a:latin typeface="Cambria Math" panose="02040503050406030204" pitchFamily="18" charset="0"/>
                          </a:rPr>
                          <m:t>m</m:t>
                        </m:r>
                        <m:r>
                          <a:rPr lang="es-ES" b="0" i="0" smtClean="0">
                            <a:solidFill>
                              <a:srgbClr val="FF0000"/>
                            </a:solidFill>
                            <a:latin typeface="Cambria Math" panose="02040503050406030204" pitchFamily="18" charset="0"/>
                          </a:rPr>
                          <m:t>−       )(8</m:t>
                        </m:r>
                        <m:r>
                          <m:rPr>
                            <m:sty m:val="p"/>
                          </m:rPr>
                          <a:rPr lang="es-ES" b="0" i="0" smtClean="0">
                            <a:solidFill>
                              <a:srgbClr val="FF0000"/>
                            </a:solidFill>
                            <a:latin typeface="Cambria Math" panose="02040503050406030204" pitchFamily="18" charset="0"/>
                          </a:rPr>
                          <m:t>m</m:t>
                        </m:r>
                        <m:r>
                          <a:rPr lang="es-ES" b="0" i="0" smtClean="0">
                            <a:solidFill>
                              <a:srgbClr val="FF0000"/>
                            </a:solidFill>
                            <a:latin typeface="Cambria Math" panose="02040503050406030204" pitchFamily="18" charset="0"/>
                          </a:rPr>
                          <m:t>+         )</m:t>
                        </m:r>
                      </m:num>
                      <m:den>
                        <m:r>
                          <a:rPr lang="es-ES" b="0" i="1" smtClean="0">
                            <a:solidFill>
                              <a:schemeClr val="tx1"/>
                            </a:solidFill>
                            <a:latin typeface="Cambria Math" panose="02040503050406030204" pitchFamily="18" charset="0"/>
                          </a:rPr>
                          <m:t>8</m:t>
                        </m:r>
                      </m:den>
                    </m:f>
                  </m:oMath>
                </a14:m>
                <a:r>
                  <a:rPr lang="es-ES" dirty="0" smtClean="0">
                    <a:solidFill>
                      <a:schemeClr val="tx1"/>
                    </a:solidFill>
                    <a:latin typeface="Cambria Math" panose="02040503050406030204" pitchFamily="18" charset="0"/>
                  </a:rPr>
                  <a:t>se buscan los signos en cada paréntesis y se buscan números que multiplicados den </a:t>
                </a:r>
                <a:r>
                  <a:rPr lang="es-ES" dirty="0" smtClean="0">
                    <a:solidFill>
                      <a:srgbClr val="00B050"/>
                    </a:solidFill>
                    <a:latin typeface="Cambria Math" panose="02040503050406030204" pitchFamily="18" charset="0"/>
                  </a:rPr>
                  <a:t>120</a:t>
                </a:r>
                <a:r>
                  <a:rPr lang="es-ES" dirty="0" smtClean="0">
                    <a:solidFill>
                      <a:schemeClr val="tx1"/>
                    </a:solidFill>
                    <a:latin typeface="Cambria Math" panose="02040503050406030204" pitchFamily="18" charset="0"/>
                  </a:rPr>
                  <a:t> y  restados den </a:t>
                </a:r>
                <a:r>
                  <a:rPr lang="es-ES" dirty="0" smtClean="0">
                    <a:solidFill>
                      <a:srgbClr val="00B050"/>
                    </a:solidFill>
                    <a:latin typeface="Cambria Math" panose="02040503050406030204" pitchFamily="18" charset="0"/>
                  </a:rPr>
                  <a:t>14.</a:t>
                </a:r>
              </a:p>
              <a:p>
                <a:endParaRPr lang="es-ES" b="0" dirty="0">
                  <a:solidFill>
                    <a:srgbClr val="00B050"/>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s-ES" i="1">
                              <a:latin typeface="Cambria Math" panose="02040503050406030204" pitchFamily="18" charset="0"/>
                            </a:rPr>
                          </m:ctrlPr>
                        </m:fPr>
                        <m:num>
                          <m:r>
                            <a:rPr lang="es-ES">
                              <a:latin typeface="Cambria Math" panose="02040503050406030204" pitchFamily="18" charset="0"/>
                            </a:rPr>
                            <m:t>(</m:t>
                          </m:r>
                          <m:r>
                            <a:rPr lang="es-ES" b="0" i="0" smtClean="0">
                              <a:latin typeface="Cambria Math" panose="02040503050406030204" pitchFamily="18" charset="0"/>
                            </a:rPr>
                            <m:t>8</m:t>
                          </m:r>
                          <m:r>
                            <m:rPr>
                              <m:sty m:val="p"/>
                            </m:rPr>
                            <a:rPr lang="es-ES" b="0" i="0" smtClean="0">
                              <a:latin typeface="Cambria Math" panose="02040503050406030204" pitchFamily="18" charset="0"/>
                            </a:rPr>
                            <m:t>m</m:t>
                          </m:r>
                          <m:r>
                            <a:rPr lang="es-ES" b="0" i="0" smtClean="0">
                              <a:latin typeface="Cambria Math" panose="02040503050406030204" pitchFamily="18" charset="0"/>
                            </a:rPr>
                            <m:t>−     20  )(8</m:t>
                          </m:r>
                          <m:r>
                            <m:rPr>
                              <m:sty m:val="p"/>
                            </m:rPr>
                            <a:rPr lang="es-ES" b="0" i="0" smtClean="0">
                              <a:latin typeface="Cambria Math" panose="02040503050406030204" pitchFamily="18" charset="0"/>
                            </a:rPr>
                            <m:t>m</m:t>
                          </m:r>
                          <m:r>
                            <a:rPr lang="es-ES" b="0" i="0" smtClean="0">
                              <a:latin typeface="Cambria Math" panose="02040503050406030204" pitchFamily="18" charset="0"/>
                            </a:rPr>
                            <m:t>+  6     )</m:t>
                          </m:r>
                        </m:num>
                        <m:den>
                          <m:r>
                            <a:rPr lang="es-ES" b="0" i="1" smtClean="0">
                              <a:latin typeface="Cambria Math" panose="02040503050406030204" pitchFamily="18" charset="0"/>
                            </a:rPr>
                            <m:t>4</m:t>
                          </m:r>
                          <m:r>
                            <a:rPr lang="es-ES" b="0" i="1" smtClean="0">
                              <a:latin typeface="Cambria Math" panose="02040503050406030204" pitchFamily="18" charset="0"/>
                              <a:ea typeface="Cambria Math" panose="02040503050406030204" pitchFamily="18" charset="0"/>
                            </a:rPr>
                            <m:t>∙</m:t>
                          </m:r>
                          <m:r>
                            <a:rPr lang="es-ES" b="0" i="1" smtClean="0">
                              <a:latin typeface="Cambria Math" panose="02040503050406030204" pitchFamily="18" charset="0"/>
                            </a:rPr>
                            <m:t>2</m:t>
                          </m:r>
                        </m:den>
                      </m:f>
                    </m:oMath>
                  </m:oMathPara>
                </a14:m>
                <a:endParaRPr lang="es-ES" dirty="0" smtClean="0">
                  <a:solidFill>
                    <a:srgbClr val="00B050"/>
                  </a:solidFill>
                  <a:latin typeface="Cambria Math" panose="02040503050406030204" pitchFamily="18" charset="0"/>
                </a:endParaRPr>
              </a:p>
              <a:p>
                <a:r>
                  <a:rPr lang="es-ES" b="0" dirty="0" smtClean="0">
                    <a:latin typeface="Cambria Math" panose="02040503050406030204" pitchFamily="18" charset="0"/>
                  </a:rPr>
                  <a:t>Finalmente se simplifica el primer paréntesis dividiendo entre 4 y el segundo dividiendo entre 2.</a:t>
                </a:r>
              </a:p>
              <a:p>
                <a:pPr/>
                <a14:m>
                  <m:oMathPara xmlns:m="http://schemas.openxmlformats.org/officeDocument/2006/math">
                    <m:oMathParaPr>
                      <m:jc m:val="centerGroup"/>
                    </m:oMathParaPr>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8</m:t>
                          </m:r>
                          <m:r>
                            <a:rPr lang="es-ES" i="1">
                              <a:latin typeface="Cambria Math" panose="02040503050406030204" pitchFamily="18" charset="0"/>
                            </a:rPr>
                            <m:t>𝑚</m:t>
                          </m:r>
                        </m:e>
                        <m:sup>
                          <m:r>
                            <a:rPr lang="es-ES" i="1">
                              <a:latin typeface="Cambria Math" panose="02040503050406030204" pitchFamily="18" charset="0"/>
                            </a:rPr>
                            <m:t>2</m:t>
                          </m:r>
                        </m:sup>
                      </m:sSup>
                      <m:r>
                        <a:rPr lang="es-ES" i="1">
                          <a:latin typeface="Cambria Math" panose="02040503050406030204" pitchFamily="18" charset="0"/>
                        </a:rPr>
                        <m:t>−14</m:t>
                      </m:r>
                      <m:r>
                        <a:rPr lang="es-ES" i="1">
                          <a:latin typeface="Cambria Math" panose="02040503050406030204" pitchFamily="18" charset="0"/>
                        </a:rPr>
                        <m:t>𝑚</m:t>
                      </m:r>
                      <m:r>
                        <a:rPr lang="es-ES" i="1">
                          <a:latin typeface="Cambria Math" panose="02040503050406030204" pitchFamily="18" charset="0"/>
                        </a:rPr>
                        <m:t>−15=(2</m:t>
                      </m:r>
                      <m:r>
                        <a:rPr lang="es-ES" b="0" i="1" smtClean="0">
                          <a:latin typeface="Cambria Math" panose="02040503050406030204" pitchFamily="18" charset="0"/>
                        </a:rPr>
                        <m:t>𝑚</m:t>
                      </m:r>
                      <m:r>
                        <a:rPr lang="es-ES" b="0" i="1" smtClean="0">
                          <a:latin typeface="Cambria Math" panose="02040503050406030204" pitchFamily="18" charset="0"/>
                        </a:rPr>
                        <m:t>−5)(4</m:t>
                      </m:r>
                      <m:r>
                        <a:rPr lang="es-ES" b="0" i="1" smtClean="0">
                          <a:latin typeface="Cambria Math" panose="02040503050406030204" pitchFamily="18" charset="0"/>
                        </a:rPr>
                        <m:t>𝑚</m:t>
                      </m:r>
                      <m:r>
                        <a:rPr lang="es-ES" b="0" i="1" smtClean="0">
                          <a:latin typeface="Cambria Math" panose="02040503050406030204" pitchFamily="18" charset="0"/>
                        </a:rPr>
                        <m:t>+3)</m:t>
                      </m:r>
                    </m:oMath>
                  </m:oMathPara>
                </a14:m>
                <a:endParaRPr lang="es-ES" dirty="0">
                  <a:latin typeface="Cambria Math" panose="02040503050406030204" pitchFamily="18" charset="0"/>
                </a:endParaRPr>
              </a:p>
              <a:p>
                <a:endParaRPr lang="es-ES" dirty="0">
                  <a:solidFill>
                    <a:srgbClr val="00B050"/>
                  </a:solidFill>
                  <a:latin typeface="Cambria Math" panose="02040503050406030204" pitchFamily="18" charset="0"/>
                </a:endParaRPr>
              </a:p>
              <a:p>
                <a:endParaRPr lang="es-ES" b="0" dirty="0">
                  <a:solidFill>
                    <a:srgbClr val="00B050"/>
                  </a:solidFill>
                  <a:latin typeface="Cambria Math" panose="02040503050406030204" pitchFamily="18" charset="0"/>
                </a:endParaRPr>
              </a:p>
              <a:p>
                <a:endParaRPr lang="es-ES" b="0" dirty="0">
                  <a:solidFill>
                    <a:srgbClr val="00B050"/>
                  </a:solidFill>
                  <a:latin typeface="Cambria Math" panose="02040503050406030204" pitchFamily="18" charset="0"/>
                </a:endParaRPr>
              </a:p>
            </p:txBody>
          </p:sp>
        </mc:Choice>
        <mc:Fallback xmlns="">
          <p:sp>
            <p:nvSpPr>
              <p:cNvPr id="7" name="CuadroTexto 6"/>
              <p:cNvSpPr txBox="1">
                <a:spLocks noRot="1" noChangeAspect="1" noMove="1" noResize="1" noEditPoints="1" noAdjustHandles="1" noChangeArrowheads="1" noChangeShapeType="1" noTextEdit="1"/>
              </p:cNvSpPr>
              <p:nvPr/>
            </p:nvSpPr>
            <p:spPr>
              <a:xfrm>
                <a:off x="679266" y="1752453"/>
                <a:ext cx="7889966" cy="5457776"/>
              </a:xfrm>
              <a:prstGeom prst="rect">
                <a:avLst/>
              </a:prstGeom>
              <a:blipFill rotWithShape="0">
                <a:blip r:embed="rId3"/>
                <a:stretch>
                  <a:fillRect l="-618" t="-670"/>
                </a:stretch>
              </a:blipFill>
            </p:spPr>
            <p:txBody>
              <a:bodyPr/>
              <a:lstStyle/>
              <a:p>
                <a:r>
                  <a:rPr lang="es-ES">
                    <a:noFill/>
                  </a:rPr>
                  <a:t> </a:t>
                </a:r>
              </a:p>
            </p:txBody>
          </p:sp>
        </mc:Fallback>
      </mc:AlternateContent>
    </p:spTree>
    <p:extLst>
      <p:ext uri="{BB962C8B-B14F-4D97-AF65-F5344CB8AC3E}">
        <p14:creationId xmlns:p14="http://schemas.microsoft.com/office/powerpoint/2010/main" val="10946798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6" y="939069"/>
            <a:ext cx="7463245" cy="523220"/>
          </a:xfrm>
          <a:prstGeom prst="rect">
            <a:avLst/>
          </a:prstGeom>
          <a:noFill/>
        </p:spPr>
        <p:txBody>
          <a:bodyPr wrap="square" rtlCol="0">
            <a:spAutoFit/>
          </a:bodyPr>
          <a:lstStyle/>
          <a:p>
            <a:r>
              <a:rPr lang="es-CO" sz="2800" dirty="0">
                <a:solidFill>
                  <a:srgbClr val="00B0F0"/>
                </a:solidFill>
              </a:rPr>
              <a:t>4</a:t>
            </a:r>
            <a:r>
              <a:rPr lang="es-CO" sz="2800" dirty="0" smtClean="0">
                <a:solidFill>
                  <a:srgbClr val="00B0F0"/>
                </a:solidFill>
              </a:rPr>
              <a:t>. Factorización por agrupación de Términos.</a:t>
            </a:r>
            <a:endParaRPr lang="es-CO" sz="2800" dirty="0">
              <a:solidFill>
                <a:srgbClr val="00B0F0"/>
              </a:solidFill>
            </a:endParaRPr>
          </a:p>
        </p:txBody>
      </p:sp>
      <p:sp>
        <p:nvSpPr>
          <p:cNvPr id="3" name="CuadroTexto 2"/>
          <p:cNvSpPr txBox="1"/>
          <p:nvPr/>
        </p:nvSpPr>
        <p:spPr>
          <a:xfrm>
            <a:off x="679265" y="1669429"/>
            <a:ext cx="7463245" cy="923330"/>
          </a:xfrm>
          <a:prstGeom prst="rect">
            <a:avLst/>
          </a:prstGeom>
          <a:noFill/>
        </p:spPr>
        <p:txBody>
          <a:bodyPr wrap="square" rtlCol="0">
            <a:spAutoFit/>
          </a:bodyPr>
          <a:lstStyle/>
          <a:p>
            <a:r>
              <a:rPr lang="es-ES" dirty="0" smtClean="0"/>
              <a:t>Este caso de factorización se puede usar para factorizar algunos polinomios cuyos número de términos tiene que ser par y debe tener al menos 4 términos. </a:t>
            </a:r>
            <a:endParaRPr lang="es-ES" dirty="0"/>
          </a:p>
        </p:txBody>
      </p:sp>
      <mc:AlternateContent xmlns:mc="http://schemas.openxmlformats.org/markup-compatibility/2006" xmlns:a14="http://schemas.microsoft.com/office/drawing/2010/main">
        <mc:Choice Requires="a14">
          <p:sp>
            <p:nvSpPr>
              <p:cNvPr id="4" name="CuadroTexto 3"/>
              <p:cNvSpPr txBox="1"/>
              <p:nvPr/>
            </p:nvSpPr>
            <p:spPr>
              <a:xfrm>
                <a:off x="679266" y="2799899"/>
                <a:ext cx="7463245" cy="3416320"/>
              </a:xfrm>
              <a:prstGeom prst="rect">
                <a:avLst/>
              </a:prstGeom>
              <a:noFill/>
            </p:spPr>
            <p:txBody>
              <a:bodyPr wrap="square" rtlCol="0">
                <a:spAutoFit/>
              </a:bodyPr>
              <a:lstStyle/>
              <a:p>
                <a:r>
                  <a:rPr lang="es-ES" b="1" dirty="0" smtClean="0">
                    <a:solidFill>
                      <a:srgbClr val="00B050"/>
                    </a:solidFill>
                  </a:rPr>
                  <a:t>EJEMPLOS</a:t>
                </a:r>
              </a:p>
              <a:p>
                <a:endParaRPr lang="es-ES" b="1" dirty="0">
                  <a:solidFill>
                    <a:srgbClr val="00B050"/>
                  </a:solidFill>
                </a:endParaRPr>
              </a:p>
              <a:p>
                <a:r>
                  <a:rPr lang="es-ES" dirty="0" smtClean="0"/>
                  <a:t>Factorizar:</a:t>
                </a:r>
              </a:p>
              <a:p>
                <a:endParaRPr lang="es-ES" dirty="0"/>
              </a:p>
              <a:p>
                <a:pPr marL="342900" indent="-342900">
                  <a:buAutoNum type="arabicPeriod"/>
                </a:pPr>
                <a14:m>
                  <m:oMath xmlns:m="http://schemas.openxmlformats.org/officeDocument/2006/math">
                    <m:r>
                      <a:rPr lang="es-ES" b="0" i="1" smtClean="0">
                        <a:latin typeface="Cambria Math" panose="02040503050406030204" pitchFamily="18" charset="0"/>
                      </a:rPr>
                      <m:t>6</m:t>
                    </m:r>
                    <m:r>
                      <a:rPr lang="es-ES" b="0" i="1" smtClean="0">
                        <a:latin typeface="Cambria Math" panose="02040503050406030204" pitchFamily="18" charset="0"/>
                      </a:rPr>
                      <m:t>𝑚</m:t>
                    </m:r>
                    <m:r>
                      <a:rPr lang="es-ES" b="0" i="1" smtClean="0">
                        <a:latin typeface="Cambria Math" panose="02040503050406030204" pitchFamily="18" charset="0"/>
                      </a:rPr>
                      <m:t>−9</m:t>
                    </m:r>
                    <m:r>
                      <a:rPr lang="es-ES" b="0" i="1" smtClean="0">
                        <a:latin typeface="Cambria Math" panose="02040503050406030204" pitchFamily="18" charset="0"/>
                      </a:rPr>
                      <m:t>𝑛</m:t>
                    </m:r>
                    <m:r>
                      <a:rPr lang="es-ES" b="0" i="1" smtClean="0">
                        <a:latin typeface="Cambria Math" panose="02040503050406030204" pitchFamily="18" charset="0"/>
                      </a:rPr>
                      <m:t>+21</m:t>
                    </m:r>
                    <m:r>
                      <a:rPr lang="es-ES" b="0" i="1" smtClean="0">
                        <a:latin typeface="Cambria Math" panose="02040503050406030204" pitchFamily="18" charset="0"/>
                      </a:rPr>
                      <m:t>𝑛𝑥</m:t>
                    </m:r>
                    <m:r>
                      <a:rPr lang="es-ES" b="0" i="1" smtClean="0">
                        <a:latin typeface="Cambria Math" panose="02040503050406030204" pitchFamily="18" charset="0"/>
                      </a:rPr>
                      <m:t>−14</m:t>
                    </m:r>
                    <m:r>
                      <a:rPr lang="es-ES" b="0" i="1" smtClean="0">
                        <a:latin typeface="Cambria Math" panose="02040503050406030204" pitchFamily="18" charset="0"/>
                      </a:rPr>
                      <m:t>𝑚𝑥</m:t>
                    </m:r>
                  </m:oMath>
                </a14:m>
                <a:endParaRPr lang="es-ES" b="0" dirty="0" smtClean="0"/>
              </a:p>
              <a:p>
                <a:r>
                  <a:rPr lang="es-ES" dirty="0" smtClean="0"/>
                  <a:t>Se agrupan los dos primeros términos y los dos últimos y se saca factor común.</a:t>
                </a:r>
              </a:p>
              <a:p>
                <a:r>
                  <a:rPr lang="es-ES" dirty="0" smtClean="0">
                    <a:solidFill>
                      <a:srgbClr val="FF0000"/>
                    </a:solidFill>
                  </a:rPr>
                  <a:t>(</a:t>
                </a:r>
                <a14:m>
                  <m:oMath xmlns:m="http://schemas.openxmlformats.org/officeDocument/2006/math">
                    <m:r>
                      <a:rPr lang="es-ES" i="1">
                        <a:latin typeface="Cambria Math" panose="02040503050406030204" pitchFamily="18" charset="0"/>
                      </a:rPr>
                      <m:t>6</m:t>
                    </m:r>
                    <m:r>
                      <a:rPr lang="es-ES" i="1">
                        <a:latin typeface="Cambria Math" panose="02040503050406030204" pitchFamily="18" charset="0"/>
                      </a:rPr>
                      <m:t>𝑚</m:t>
                    </m:r>
                    <m:r>
                      <a:rPr lang="es-ES" i="1">
                        <a:latin typeface="Cambria Math" panose="02040503050406030204" pitchFamily="18" charset="0"/>
                      </a:rPr>
                      <m:t>−9</m:t>
                    </m:r>
                    <m:r>
                      <a:rPr lang="es-ES" i="1">
                        <a:latin typeface="Cambria Math" panose="02040503050406030204" pitchFamily="18" charset="0"/>
                      </a:rPr>
                      <m:t>𝑛</m:t>
                    </m:r>
                    <m:r>
                      <a:rPr lang="es-ES" b="0" i="1" smtClean="0">
                        <a:solidFill>
                          <a:srgbClr val="FF0000"/>
                        </a:solidFill>
                        <a:latin typeface="Cambria Math" panose="02040503050406030204" pitchFamily="18" charset="0"/>
                      </a:rPr>
                      <m:t>)</m:t>
                    </m:r>
                    <m:r>
                      <a:rPr lang="es-ES" i="1">
                        <a:latin typeface="Cambria Math" panose="02040503050406030204" pitchFamily="18" charset="0"/>
                      </a:rPr>
                      <m:t>+</m:t>
                    </m:r>
                    <m:r>
                      <a:rPr lang="es-ES" b="0" i="1" smtClean="0">
                        <a:solidFill>
                          <a:srgbClr val="FF0000"/>
                        </a:solidFill>
                        <a:latin typeface="Cambria Math" panose="02040503050406030204" pitchFamily="18" charset="0"/>
                      </a:rPr>
                      <m:t>(</m:t>
                    </m:r>
                    <m:r>
                      <a:rPr lang="es-ES" i="1">
                        <a:latin typeface="Cambria Math" panose="02040503050406030204" pitchFamily="18" charset="0"/>
                      </a:rPr>
                      <m:t>21</m:t>
                    </m:r>
                    <m:r>
                      <a:rPr lang="es-ES" i="1">
                        <a:latin typeface="Cambria Math" panose="02040503050406030204" pitchFamily="18" charset="0"/>
                      </a:rPr>
                      <m:t>𝑛𝑥</m:t>
                    </m:r>
                    <m:r>
                      <a:rPr lang="es-ES" i="1">
                        <a:latin typeface="Cambria Math" panose="02040503050406030204" pitchFamily="18" charset="0"/>
                      </a:rPr>
                      <m:t>−14</m:t>
                    </m:r>
                    <m:r>
                      <a:rPr lang="es-ES" i="1">
                        <a:latin typeface="Cambria Math" panose="02040503050406030204" pitchFamily="18" charset="0"/>
                      </a:rPr>
                      <m:t>𝑚𝑥</m:t>
                    </m:r>
                    <m:r>
                      <a:rPr lang="es-ES" b="0" i="1" smtClean="0">
                        <a:solidFill>
                          <a:srgbClr val="FF0000"/>
                        </a:solidFill>
                        <a:latin typeface="Cambria Math" panose="02040503050406030204" pitchFamily="18" charset="0"/>
                      </a:rPr>
                      <m:t>)</m:t>
                    </m:r>
                    <m:r>
                      <a:rPr lang="es-ES" b="0" i="1" smtClean="0">
                        <a:latin typeface="Cambria Math" panose="02040503050406030204" pitchFamily="18" charset="0"/>
                      </a:rPr>
                      <m:t>=3(</m:t>
                    </m:r>
                    <m:r>
                      <a:rPr lang="es-ES" b="0" i="1" smtClean="0">
                        <a:solidFill>
                          <a:srgbClr val="FF0000"/>
                        </a:solidFill>
                        <a:latin typeface="Cambria Math" panose="02040503050406030204" pitchFamily="18" charset="0"/>
                      </a:rPr>
                      <m:t>2</m:t>
                    </m:r>
                    <m:r>
                      <a:rPr lang="es-ES" b="0" i="1" smtClean="0">
                        <a:solidFill>
                          <a:srgbClr val="FF0000"/>
                        </a:solidFill>
                        <a:latin typeface="Cambria Math" panose="02040503050406030204" pitchFamily="18" charset="0"/>
                      </a:rPr>
                      <m:t>𝑚</m:t>
                    </m:r>
                    <m:r>
                      <a:rPr lang="es-ES" b="0" i="1" smtClean="0">
                        <a:solidFill>
                          <a:srgbClr val="FF0000"/>
                        </a:solidFill>
                        <a:latin typeface="Cambria Math" panose="02040503050406030204" pitchFamily="18" charset="0"/>
                      </a:rPr>
                      <m:t>−3</m:t>
                    </m:r>
                    <m:r>
                      <a:rPr lang="es-ES" b="0" i="1" smtClean="0">
                        <a:solidFill>
                          <a:srgbClr val="FF0000"/>
                        </a:solidFill>
                        <a:latin typeface="Cambria Math" panose="02040503050406030204" pitchFamily="18" charset="0"/>
                      </a:rPr>
                      <m:t>𝑛</m:t>
                    </m:r>
                    <m:r>
                      <a:rPr lang="es-ES" b="0" i="1" smtClean="0">
                        <a:solidFill>
                          <a:srgbClr val="FF0000"/>
                        </a:solidFill>
                        <a:latin typeface="Cambria Math" panose="02040503050406030204" pitchFamily="18" charset="0"/>
                      </a:rPr>
                      <m:t>)−7</m:t>
                    </m:r>
                    <m:r>
                      <a:rPr lang="es-ES" b="0" i="1" smtClean="0">
                        <a:latin typeface="Cambria Math" panose="02040503050406030204" pitchFamily="18" charset="0"/>
                      </a:rPr>
                      <m:t>𝑥</m:t>
                    </m:r>
                    <m:r>
                      <a:rPr lang="es-ES" b="0" i="1" smtClean="0">
                        <a:latin typeface="Cambria Math" panose="02040503050406030204" pitchFamily="18" charset="0"/>
                      </a:rPr>
                      <m:t>(−3</m:t>
                    </m:r>
                    <m:r>
                      <a:rPr lang="es-ES" b="0" i="1" smtClean="0">
                        <a:solidFill>
                          <a:srgbClr val="FF0000"/>
                        </a:solidFill>
                        <a:latin typeface="Cambria Math" panose="02040503050406030204" pitchFamily="18" charset="0"/>
                      </a:rPr>
                      <m:t>𝑛</m:t>
                    </m:r>
                    <m:r>
                      <a:rPr lang="es-ES" b="0" i="1" smtClean="0">
                        <a:solidFill>
                          <a:srgbClr val="FF0000"/>
                        </a:solidFill>
                        <a:latin typeface="Cambria Math" panose="02040503050406030204" pitchFamily="18" charset="0"/>
                      </a:rPr>
                      <m:t>+2</m:t>
                    </m:r>
                    <m:r>
                      <a:rPr lang="es-ES" b="0" i="1" smtClean="0">
                        <a:solidFill>
                          <a:srgbClr val="FF0000"/>
                        </a:solidFill>
                        <a:latin typeface="Cambria Math" panose="02040503050406030204" pitchFamily="18" charset="0"/>
                      </a:rPr>
                      <m:t>𝑚</m:t>
                    </m:r>
                    <m:r>
                      <a:rPr lang="es-ES" b="0" i="1" smtClean="0">
                        <a:latin typeface="Cambria Math" panose="02040503050406030204" pitchFamily="18" charset="0"/>
                      </a:rPr>
                      <m:t>)</m:t>
                    </m:r>
                  </m:oMath>
                </a14:m>
                <a:r>
                  <a:rPr lang="es-ES" dirty="0" smtClean="0"/>
                  <a:t>  Se vuelve a aplicar el caso de factor común y queda:</a:t>
                </a:r>
              </a:p>
              <a:p>
                <a:endParaRPr lang="es-ES" dirty="0"/>
              </a:p>
              <a:p>
                <a:r>
                  <a:rPr lang="es-ES" dirty="0">
                    <a:solidFill>
                      <a:srgbClr val="FF0000"/>
                    </a:solidFill>
                  </a:rPr>
                  <a:t>(</a:t>
                </a:r>
                <a14:m>
                  <m:oMath xmlns:m="http://schemas.openxmlformats.org/officeDocument/2006/math">
                    <m:r>
                      <a:rPr lang="es-ES" i="1">
                        <a:latin typeface="Cambria Math" panose="02040503050406030204" pitchFamily="18" charset="0"/>
                      </a:rPr>
                      <m:t>6</m:t>
                    </m:r>
                    <m:r>
                      <a:rPr lang="es-ES" i="1">
                        <a:latin typeface="Cambria Math" panose="02040503050406030204" pitchFamily="18" charset="0"/>
                      </a:rPr>
                      <m:t>𝑚</m:t>
                    </m:r>
                    <m:r>
                      <a:rPr lang="es-ES" i="1">
                        <a:latin typeface="Cambria Math" panose="02040503050406030204" pitchFamily="18" charset="0"/>
                      </a:rPr>
                      <m:t>−9</m:t>
                    </m:r>
                    <m:r>
                      <a:rPr lang="es-ES" i="1">
                        <a:latin typeface="Cambria Math" panose="02040503050406030204" pitchFamily="18" charset="0"/>
                      </a:rPr>
                      <m:t>𝑛</m:t>
                    </m:r>
                    <m:r>
                      <a:rPr lang="es-ES" i="1">
                        <a:solidFill>
                          <a:srgbClr val="FF0000"/>
                        </a:solidFill>
                        <a:latin typeface="Cambria Math" panose="02040503050406030204" pitchFamily="18" charset="0"/>
                      </a:rPr>
                      <m:t>)</m:t>
                    </m:r>
                    <m:r>
                      <a:rPr lang="es-ES" i="1">
                        <a:latin typeface="Cambria Math" panose="02040503050406030204" pitchFamily="18" charset="0"/>
                      </a:rPr>
                      <m:t>+</m:t>
                    </m:r>
                    <m:r>
                      <a:rPr lang="es-ES" i="1">
                        <a:solidFill>
                          <a:srgbClr val="FF0000"/>
                        </a:solidFill>
                        <a:latin typeface="Cambria Math" panose="02040503050406030204" pitchFamily="18" charset="0"/>
                      </a:rPr>
                      <m:t>(</m:t>
                    </m:r>
                    <m:r>
                      <a:rPr lang="es-ES" i="1">
                        <a:latin typeface="Cambria Math" panose="02040503050406030204" pitchFamily="18" charset="0"/>
                      </a:rPr>
                      <m:t>21</m:t>
                    </m:r>
                    <m:r>
                      <a:rPr lang="es-ES" i="1">
                        <a:latin typeface="Cambria Math" panose="02040503050406030204" pitchFamily="18" charset="0"/>
                      </a:rPr>
                      <m:t>𝑛𝑥</m:t>
                    </m:r>
                    <m:r>
                      <a:rPr lang="es-ES" i="1">
                        <a:latin typeface="Cambria Math" panose="02040503050406030204" pitchFamily="18" charset="0"/>
                      </a:rPr>
                      <m:t>−14</m:t>
                    </m:r>
                    <m:r>
                      <a:rPr lang="es-ES" i="1">
                        <a:latin typeface="Cambria Math" panose="02040503050406030204" pitchFamily="18" charset="0"/>
                      </a:rPr>
                      <m:t>𝑚𝑥</m:t>
                    </m:r>
                    <m:r>
                      <a:rPr lang="es-ES" i="1">
                        <a:solidFill>
                          <a:srgbClr val="FF0000"/>
                        </a:solidFill>
                        <a:latin typeface="Cambria Math" panose="02040503050406030204" pitchFamily="18" charset="0"/>
                      </a:rPr>
                      <m:t>)</m:t>
                    </m:r>
                    <m:r>
                      <a:rPr lang="es-ES" i="1">
                        <a:latin typeface="Cambria Math" panose="02040503050406030204" pitchFamily="18" charset="0"/>
                      </a:rPr>
                      <m:t>=3(</m:t>
                    </m:r>
                    <m:r>
                      <a:rPr lang="es-ES" i="1">
                        <a:solidFill>
                          <a:srgbClr val="FF0000"/>
                        </a:solidFill>
                        <a:latin typeface="Cambria Math" panose="02040503050406030204" pitchFamily="18" charset="0"/>
                      </a:rPr>
                      <m:t>2</m:t>
                    </m:r>
                    <m:r>
                      <a:rPr lang="es-ES" i="1">
                        <a:solidFill>
                          <a:srgbClr val="FF0000"/>
                        </a:solidFill>
                        <a:latin typeface="Cambria Math" panose="02040503050406030204" pitchFamily="18" charset="0"/>
                      </a:rPr>
                      <m:t>𝑚</m:t>
                    </m:r>
                    <m:r>
                      <a:rPr lang="es-ES" i="1">
                        <a:solidFill>
                          <a:srgbClr val="FF0000"/>
                        </a:solidFill>
                        <a:latin typeface="Cambria Math" panose="02040503050406030204" pitchFamily="18" charset="0"/>
                      </a:rPr>
                      <m:t>−3</m:t>
                    </m:r>
                    <m:r>
                      <a:rPr lang="es-ES" i="1">
                        <a:solidFill>
                          <a:srgbClr val="FF0000"/>
                        </a:solidFill>
                        <a:latin typeface="Cambria Math" panose="02040503050406030204" pitchFamily="18" charset="0"/>
                      </a:rPr>
                      <m:t>𝑛</m:t>
                    </m:r>
                    <m:r>
                      <a:rPr lang="es-ES" i="1">
                        <a:solidFill>
                          <a:srgbClr val="FF0000"/>
                        </a:solidFill>
                        <a:latin typeface="Cambria Math" panose="02040503050406030204" pitchFamily="18" charset="0"/>
                      </a:rPr>
                      <m:t>)−7</m:t>
                    </m:r>
                    <m:r>
                      <a:rPr lang="es-ES" i="1">
                        <a:latin typeface="Cambria Math" panose="02040503050406030204" pitchFamily="18" charset="0"/>
                      </a:rPr>
                      <m:t>𝑥</m:t>
                    </m:r>
                    <m:r>
                      <a:rPr lang="es-ES" i="1">
                        <a:latin typeface="Cambria Math" panose="02040503050406030204" pitchFamily="18" charset="0"/>
                      </a:rPr>
                      <m:t>(−3</m:t>
                    </m:r>
                    <m:r>
                      <a:rPr lang="es-ES" i="1">
                        <a:solidFill>
                          <a:srgbClr val="FF0000"/>
                        </a:solidFill>
                        <a:latin typeface="Cambria Math" panose="02040503050406030204" pitchFamily="18" charset="0"/>
                      </a:rPr>
                      <m:t>𝑛</m:t>
                    </m:r>
                    <m:r>
                      <a:rPr lang="es-ES" i="1">
                        <a:solidFill>
                          <a:srgbClr val="FF0000"/>
                        </a:solidFill>
                        <a:latin typeface="Cambria Math" panose="02040503050406030204" pitchFamily="18" charset="0"/>
                      </a:rPr>
                      <m:t>+2</m:t>
                    </m:r>
                    <m:r>
                      <a:rPr lang="es-ES" i="1">
                        <a:solidFill>
                          <a:srgbClr val="FF0000"/>
                        </a:solidFill>
                        <a:latin typeface="Cambria Math" panose="02040503050406030204" pitchFamily="18" charset="0"/>
                      </a:rPr>
                      <m:t>𝑚</m:t>
                    </m:r>
                    <m:r>
                      <a:rPr lang="es-ES" i="1">
                        <a:latin typeface="Cambria Math" panose="02040503050406030204" pitchFamily="18" charset="0"/>
                      </a:rPr>
                      <m:t>)</m:t>
                    </m:r>
                  </m:oMath>
                </a14:m>
                <a:endParaRPr lang="es-ES" dirty="0"/>
              </a:p>
              <a:p>
                <a:r>
                  <a:rPr lang="es-ES" dirty="0" smtClean="0"/>
                  <a:t>                                                        =</a:t>
                </a:r>
                <a14:m>
                  <m:oMath xmlns:m="http://schemas.openxmlformats.org/officeDocument/2006/math">
                    <m:r>
                      <a:rPr lang="es-ES" i="1">
                        <a:latin typeface="Cambria Math" panose="02040503050406030204" pitchFamily="18" charset="0"/>
                      </a:rPr>
                      <m:t>(</m:t>
                    </m:r>
                    <m:r>
                      <a:rPr lang="es-ES" i="1">
                        <a:solidFill>
                          <a:srgbClr val="FF0000"/>
                        </a:solidFill>
                        <a:latin typeface="Cambria Math" panose="02040503050406030204" pitchFamily="18" charset="0"/>
                      </a:rPr>
                      <m:t>2</m:t>
                    </m:r>
                    <m:r>
                      <a:rPr lang="es-ES" i="1">
                        <a:solidFill>
                          <a:srgbClr val="FF0000"/>
                        </a:solidFill>
                        <a:latin typeface="Cambria Math" panose="02040503050406030204" pitchFamily="18" charset="0"/>
                      </a:rPr>
                      <m:t>𝑚</m:t>
                    </m:r>
                    <m:r>
                      <a:rPr lang="es-ES" i="1">
                        <a:solidFill>
                          <a:srgbClr val="FF0000"/>
                        </a:solidFill>
                        <a:latin typeface="Cambria Math" panose="02040503050406030204" pitchFamily="18" charset="0"/>
                      </a:rPr>
                      <m:t>−3</m:t>
                    </m:r>
                    <m:r>
                      <a:rPr lang="es-ES" i="1">
                        <a:solidFill>
                          <a:srgbClr val="FF0000"/>
                        </a:solidFill>
                        <a:latin typeface="Cambria Math" panose="02040503050406030204" pitchFamily="18" charset="0"/>
                      </a:rPr>
                      <m:t>𝑛</m:t>
                    </m:r>
                    <m:r>
                      <a:rPr lang="es-ES" i="1" smtClean="0">
                        <a:solidFill>
                          <a:schemeClr val="tx1"/>
                        </a:solidFill>
                        <a:latin typeface="Cambria Math" panose="02040503050406030204" pitchFamily="18" charset="0"/>
                      </a:rPr>
                      <m:t>)</m:t>
                    </m:r>
                    <m:r>
                      <a:rPr lang="es-ES" b="0" i="1" smtClean="0">
                        <a:solidFill>
                          <a:schemeClr val="tx1"/>
                        </a:solidFill>
                        <a:latin typeface="Cambria Math" panose="02040503050406030204" pitchFamily="18" charset="0"/>
                      </a:rPr>
                      <m:t>(3−7</m:t>
                    </m:r>
                    <m:r>
                      <a:rPr lang="es-ES" b="0" i="1" smtClean="0">
                        <a:solidFill>
                          <a:schemeClr val="tx1"/>
                        </a:solidFill>
                        <a:latin typeface="Cambria Math" panose="02040503050406030204" pitchFamily="18" charset="0"/>
                      </a:rPr>
                      <m:t>𝑥</m:t>
                    </m:r>
                    <m:r>
                      <a:rPr lang="es-ES" b="0" i="1" smtClean="0">
                        <a:solidFill>
                          <a:schemeClr val="tx1"/>
                        </a:solidFill>
                        <a:latin typeface="Cambria Math" panose="02040503050406030204" pitchFamily="18" charset="0"/>
                      </a:rPr>
                      <m:t>)</m:t>
                    </m:r>
                  </m:oMath>
                </a14:m>
                <a:endParaRPr lang="es-ES" dirty="0">
                  <a:solidFill>
                    <a:schemeClr val="tx1"/>
                  </a:solidFill>
                </a:endParaRPr>
              </a:p>
            </p:txBody>
          </p:sp>
        </mc:Choice>
        <mc:Fallback xmlns="">
          <p:sp>
            <p:nvSpPr>
              <p:cNvPr id="4" name="CuadroTexto 3"/>
              <p:cNvSpPr txBox="1">
                <a:spLocks noRot="1" noChangeAspect="1" noMove="1" noResize="1" noEditPoints="1" noAdjustHandles="1" noChangeArrowheads="1" noChangeShapeType="1" noTextEdit="1"/>
              </p:cNvSpPr>
              <p:nvPr/>
            </p:nvSpPr>
            <p:spPr>
              <a:xfrm>
                <a:off x="679266" y="2799899"/>
                <a:ext cx="7463245" cy="3416320"/>
              </a:xfrm>
              <a:prstGeom prst="rect">
                <a:avLst/>
              </a:prstGeom>
              <a:blipFill rotWithShape="0">
                <a:blip r:embed="rId2"/>
                <a:stretch>
                  <a:fillRect l="-653" t="-891" r="-571" b="-1783"/>
                </a:stretch>
              </a:blipFill>
            </p:spPr>
            <p:txBody>
              <a:bodyPr/>
              <a:lstStyle/>
              <a:p>
                <a:r>
                  <a:rPr lang="es-ES">
                    <a:noFill/>
                  </a:rPr>
                  <a:t> </a:t>
                </a:r>
              </a:p>
            </p:txBody>
          </p:sp>
        </mc:Fallback>
      </mc:AlternateContent>
    </p:spTree>
    <p:extLst>
      <p:ext uri="{BB962C8B-B14F-4D97-AF65-F5344CB8AC3E}">
        <p14:creationId xmlns:p14="http://schemas.microsoft.com/office/powerpoint/2010/main" val="40704624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79266" y="939069"/>
            <a:ext cx="7463245" cy="523220"/>
          </a:xfrm>
          <a:prstGeom prst="rect">
            <a:avLst/>
          </a:prstGeom>
          <a:noFill/>
        </p:spPr>
        <p:txBody>
          <a:bodyPr wrap="square" rtlCol="0">
            <a:spAutoFit/>
          </a:bodyPr>
          <a:lstStyle/>
          <a:p>
            <a:r>
              <a:rPr lang="es-CO" sz="2800" dirty="0">
                <a:solidFill>
                  <a:srgbClr val="00B0F0"/>
                </a:solidFill>
              </a:rPr>
              <a:t>4</a:t>
            </a:r>
            <a:r>
              <a:rPr lang="es-CO" sz="2800" dirty="0" smtClean="0">
                <a:solidFill>
                  <a:srgbClr val="00B0F0"/>
                </a:solidFill>
              </a:rPr>
              <a:t>. Factorización por agrupación de Términos.</a:t>
            </a:r>
            <a:endParaRPr lang="es-CO" sz="2800" dirty="0">
              <a:solidFill>
                <a:srgbClr val="00B0F0"/>
              </a:solidFill>
            </a:endParaRPr>
          </a:p>
        </p:txBody>
      </p:sp>
      <mc:AlternateContent xmlns:mc="http://schemas.openxmlformats.org/markup-compatibility/2006" xmlns:a14="http://schemas.microsoft.com/office/drawing/2010/main">
        <mc:Choice Requires="a14">
          <p:sp>
            <p:nvSpPr>
              <p:cNvPr id="4" name="CuadroTexto 3"/>
              <p:cNvSpPr txBox="1"/>
              <p:nvPr/>
            </p:nvSpPr>
            <p:spPr>
              <a:xfrm>
                <a:off x="679266" y="1729088"/>
                <a:ext cx="7463245" cy="2929135"/>
              </a:xfrm>
              <a:prstGeom prst="rect">
                <a:avLst/>
              </a:prstGeom>
              <a:noFill/>
            </p:spPr>
            <p:txBody>
              <a:bodyPr wrap="square" rtlCol="0">
                <a:spAutoFit/>
              </a:bodyPr>
              <a:lstStyle/>
              <a:p>
                <a:r>
                  <a:rPr lang="es-ES" b="1" dirty="0" smtClean="0">
                    <a:solidFill>
                      <a:srgbClr val="00B050"/>
                    </a:solidFill>
                  </a:rPr>
                  <a:t>EJEMPLOS</a:t>
                </a:r>
              </a:p>
              <a:p>
                <a:endParaRPr lang="es-ES" b="1" dirty="0">
                  <a:solidFill>
                    <a:srgbClr val="00B050"/>
                  </a:solidFill>
                </a:endParaRPr>
              </a:p>
              <a:p>
                <a:r>
                  <a:rPr lang="es-ES" dirty="0" smtClean="0"/>
                  <a:t>Factorizar:</a:t>
                </a:r>
              </a:p>
              <a:p>
                <a:endParaRPr lang="es-ES" dirty="0"/>
              </a:p>
              <a:p>
                <a:r>
                  <a:rPr lang="es-ES" b="0" dirty="0" smtClean="0"/>
                  <a:t>2.    </a:t>
                </a:r>
                <a14:m>
                  <m:oMath xmlns:m="http://schemas.openxmlformats.org/officeDocument/2006/math">
                    <m:sSup>
                      <m:sSupPr>
                        <m:ctrlPr>
                          <a:rPr lang="es-ES" b="0" i="1" smtClean="0">
                            <a:latin typeface="Cambria Math" panose="02040503050406030204" pitchFamily="18" charset="0"/>
                          </a:rPr>
                        </m:ctrlPr>
                      </m:sSupPr>
                      <m:e>
                        <m:r>
                          <a:rPr lang="es-ES" b="0" i="1" smtClean="0">
                            <a:latin typeface="Cambria Math" panose="02040503050406030204" pitchFamily="18" charset="0"/>
                          </a:rPr>
                          <m:t>3</m:t>
                        </m:r>
                        <m:r>
                          <a:rPr lang="es-ES" b="0" i="1" smtClean="0">
                            <a:latin typeface="Cambria Math" panose="02040503050406030204" pitchFamily="18" charset="0"/>
                          </a:rPr>
                          <m:t>𝑥</m:t>
                        </m:r>
                      </m:e>
                      <m:sup>
                        <m:r>
                          <a:rPr lang="es-ES" b="0" i="1" smtClean="0">
                            <a:latin typeface="Cambria Math" panose="02040503050406030204" pitchFamily="18" charset="0"/>
                          </a:rPr>
                          <m:t>3</m:t>
                        </m:r>
                      </m:sup>
                    </m:sSup>
                    <m:r>
                      <a:rPr lang="es-ES" b="0" i="1" smtClean="0">
                        <a:latin typeface="Cambria Math" panose="02040503050406030204" pitchFamily="18" charset="0"/>
                      </a:rPr>
                      <m:t>−</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+6</m:t>
                    </m:r>
                    <m:r>
                      <a:rPr lang="es-ES" b="0" i="1" smtClean="0">
                        <a:latin typeface="Cambria Math" panose="02040503050406030204" pitchFamily="18" charset="0"/>
                      </a:rPr>
                      <m:t>𝑥</m:t>
                    </m:r>
                    <m:r>
                      <a:rPr lang="es-ES" b="0" i="1" smtClean="0">
                        <a:latin typeface="Cambria Math" panose="02040503050406030204" pitchFamily="18" charset="0"/>
                      </a:rPr>
                      <m:t>−2</m:t>
                    </m:r>
                  </m:oMath>
                </a14:m>
                <a:endParaRPr lang="es-ES" b="0" dirty="0" smtClean="0"/>
              </a:p>
              <a:p>
                <a:r>
                  <a:rPr lang="es-ES" dirty="0" smtClean="0"/>
                  <a:t>Se agrupan los dos primeros términos y los dos últimos y se saca factor común.</a:t>
                </a:r>
              </a:p>
              <a:p>
                <a:r>
                  <a:rPr lang="es-ES" dirty="0" smtClean="0">
                    <a:solidFill>
                      <a:srgbClr val="FF0000"/>
                    </a:solidFill>
                  </a:rPr>
                  <a:t>(</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3</m:t>
                        </m:r>
                        <m:r>
                          <a:rPr lang="es-ES" i="1">
                            <a:latin typeface="Cambria Math" panose="02040503050406030204" pitchFamily="18" charset="0"/>
                          </a:rPr>
                          <m:t>𝑥</m:t>
                        </m:r>
                      </m:e>
                      <m:sup>
                        <m:r>
                          <a:rPr lang="es-ES" i="1">
                            <a:latin typeface="Cambria Math" panose="02040503050406030204" pitchFamily="18" charset="0"/>
                          </a:rPr>
                          <m:t>3</m:t>
                        </m:r>
                      </m:sup>
                    </m:sSup>
                    <m:r>
                      <a:rPr lang="es-ES" i="1">
                        <a:latin typeface="Cambria Math" panose="02040503050406030204" pitchFamily="18" charset="0"/>
                      </a:rPr>
                      <m:t>−</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b="0" i="1" smtClean="0">
                        <a:solidFill>
                          <a:srgbClr val="FF0000"/>
                        </a:solidFill>
                        <a:latin typeface="Cambria Math" panose="02040503050406030204" pitchFamily="18" charset="0"/>
                      </a:rPr>
                      <m:t>)</m:t>
                    </m:r>
                    <m:r>
                      <a:rPr lang="es-ES" i="1">
                        <a:latin typeface="Cambria Math" panose="02040503050406030204" pitchFamily="18" charset="0"/>
                      </a:rPr>
                      <m:t>+</m:t>
                    </m:r>
                    <m:r>
                      <a:rPr lang="es-ES" b="0" i="1" smtClean="0">
                        <a:solidFill>
                          <a:srgbClr val="FF0000"/>
                        </a:solidFill>
                        <a:latin typeface="Cambria Math" panose="02040503050406030204" pitchFamily="18" charset="0"/>
                      </a:rPr>
                      <m:t>(</m:t>
                    </m:r>
                    <m:r>
                      <a:rPr lang="es-ES" i="1">
                        <a:latin typeface="Cambria Math" panose="02040503050406030204" pitchFamily="18" charset="0"/>
                      </a:rPr>
                      <m:t>6</m:t>
                    </m:r>
                    <m:r>
                      <a:rPr lang="es-ES" i="1">
                        <a:latin typeface="Cambria Math" panose="02040503050406030204" pitchFamily="18" charset="0"/>
                      </a:rPr>
                      <m:t>𝑥</m:t>
                    </m:r>
                    <m:r>
                      <a:rPr lang="es-ES" i="1">
                        <a:latin typeface="Cambria Math" panose="02040503050406030204" pitchFamily="18" charset="0"/>
                      </a:rPr>
                      <m:t>−2)=</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(3</m:t>
                    </m:r>
                    <m:r>
                      <a:rPr lang="es-ES" b="0" i="1" smtClean="0">
                        <a:latin typeface="Cambria Math" panose="02040503050406030204" pitchFamily="18" charset="0"/>
                      </a:rPr>
                      <m:t>𝑥</m:t>
                    </m:r>
                    <m:r>
                      <a:rPr lang="es-ES" b="0" i="1" smtClean="0">
                        <a:latin typeface="Cambria Math" panose="02040503050406030204" pitchFamily="18" charset="0"/>
                      </a:rPr>
                      <m:t>−1)+2(3</m:t>
                    </m:r>
                    <m:r>
                      <a:rPr lang="es-ES" b="0" i="1" smtClean="0">
                        <a:latin typeface="Cambria Math" panose="02040503050406030204" pitchFamily="18" charset="0"/>
                      </a:rPr>
                      <m:t>𝑥</m:t>
                    </m:r>
                    <m:r>
                      <a:rPr lang="es-ES" b="0" i="1" smtClean="0">
                        <a:latin typeface="Cambria Math" panose="02040503050406030204" pitchFamily="18" charset="0"/>
                      </a:rPr>
                      <m:t>−1)</m:t>
                    </m:r>
                  </m:oMath>
                </a14:m>
                <a:r>
                  <a:rPr lang="es-ES" dirty="0" smtClean="0"/>
                  <a:t>  Se vuelve a aplicar el caso de factor común y queda:</a:t>
                </a:r>
              </a:p>
              <a:p>
                <a:r>
                  <a:rPr lang="es-ES" dirty="0">
                    <a:solidFill>
                      <a:srgbClr val="FF0000"/>
                    </a:solidFill>
                  </a:rPr>
                  <a:t>(</a:t>
                </a:r>
                <a14:m>
                  <m:oMath xmlns:m="http://schemas.openxmlformats.org/officeDocument/2006/math">
                    <m:sSup>
                      <m:sSupPr>
                        <m:ctrlPr>
                          <a:rPr lang="es-ES" i="1">
                            <a:latin typeface="Cambria Math" panose="02040503050406030204" pitchFamily="18" charset="0"/>
                          </a:rPr>
                        </m:ctrlPr>
                      </m:sSupPr>
                      <m:e>
                        <m:r>
                          <a:rPr lang="es-ES" i="1">
                            <a:latin typeface="Cambria Math" panose="02040503050406030204" pitchFamily="18" charset="0"/>
                          </a:rPr>
                          <m:t>3</m:t>
                        </m:r>
                        <m:r>
                          <a:rPr lang="es-ES" i="1">
                            <a:latin typeface="Cambria Math" panose="02040503050406030204" pitchFamily="18" charset="0"/>
                          </a:rPr>
                          <m:t>𝑥</m:t>
                        </m:r>
                      </m:e>
                      <m:sup>
                        <m:r>
                          <a:rPr lang="es-ES" i="1">
                            <a:latin typeface="Cambria Math" panose="02040503050406030204" pitchFamily="18" charset="0"/>
                          </a:rPr>
                          <m:t>3</m:t>
                        </m:r>
                      </m:sup>
                    </m:sSup>
                    <m:r>
                      <a:rPr lang="es-ES" i="1">
                        <a:latin typeface="Cambria Math" panose="02040503050406030204" pitchFamily="18" charset="0"/>
                      </a:rPr>
                      <m:t>−</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solidFill>
                          <a:srgbClr val="FF0000"/>
                        </a:solidFill>
                        <a:latin typeface="Cambria Math" panose="02040503050406030204" pitchFamily="18" charset="0"/>
                      </a:rPr>
                      <m:t>)</m:t>
                    </m:r>
                    <m:r>
                      <a:rPr lang="es-ES" i="1">
                        <a:latin typeface="Cambria Math" panose="02040503050406030204" pitchFamily="18" charset="0"/>
                      </a:rPr>
                      <m:t>+</m:t>
                    </m:r>
                    <m:r>
                      <a:rPr lang="es-ES" i="1">
                        <a:solidFill>
                          <a:srgbClr val="FF0000"/>
                        </a:solidFill>
                        <a:latin typeface="Cambria Math" panose="02040503050406030204" pitchFamily="18" charset="0"/>
                      </a:rPr>
                      <m:t>(</m:t>
                    </m:r>
                    <m:r>
                      <a:rPr lang="es-ES" i="1">
                        <a:latin typeface="Cambria Math" panose="02040503050406030204" pitchFamily="18" charset="0"/>
                      </a:rPr>
                      <m:t>6</m:t>
                    </m:r>
                    <m:r>
                      <a:rPr lang="es-ES" i="1">
                        <a:latin typeface="Cambria Math" panose="02040503050406030204" pitchFamily="18" charset="0"/>
                      </a:rPr>
                      <m:t>𝑥</m:t>
                    </m:r>
                    <m:r>
                      <a:rPr lang="es-ES" i="1">
                        <a:latin typeface="Cambria Math" panose="02040503050406030204" pitchFamily="18" charset="0"/>
                      </a:rPr>
                      <m:t>−2)=</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smtClean="0">
                        <a:solidFill>
                          <a:srgbClr val="FF0000"/>
                        </a:solidFill>
                        <a:latin typeface="Cambria Math" panose="02040503050406030204" pitchFamily="18" charset="0"/>
                      </a:rPr>
                      <m:t>(3</m:t>
                    </m:r>
                    <m:r>
                      <a:rPr lang="es-ES" i="1" smtClean="0">
                        <a:solidFill>
                          <a:srgbClr val="FF0000"/>
                        </a:solidFill>
                        <a:latin typeface="Cambria Math" panose="02040503050406030204" pitchFamily="18" charset="0"/>
                      </a:rPr>
                      <m:t>𝑥</m:t>
                    </m:r>
                    <m:r>
                      <a:rPr lang="es-ES" i="1" smtClean="0">
                        <a:solidFill>
                          <a:srgbClr val="FF0000"/>
                        </a:solidFill>
                        <a:latin typeface="Cambria Math" panose="02040503050406030204" pitchFamily="18" charset="0"/>
                      </a:rPr>
                      <m:t>−1)+2(3</m:t>
                    </m:r>
                    <m:r>
                      <a:rPr lang="es-ES" i="1" smtClean="0">
                        <a:solidFill>
                          <a:srgbClr val="FF0000"/>
                        </a:solidFill>
                        <a:latin typeface="Cambria Math" panose="02040503050406030204" pitchFamily="18" charset="0"/>
                      </a:rPr>
                      <m:t>𝑥</m:t>
                    </m:r>
                    <m:r>
                      <a:rPr lang="es-ES" i="1" smtClean="0">
                        <a:solidFill>
                          <a:srgbClr val="FF0000"/>
                        </a:solidFill>
                        <a:latin typeface="Cambria Math" panose="02040503050406030204" pitchFamily="18" charset="0"/>
                      </a:rPr>
                      <m:t>−1)=(3</m:t>
                    </m:r>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−1)(</m:t>
                    </m:r>
                    <m:sSup>
                      <m:sSupPr>
                        <m:ctrlPr>
                          <a:rPr lang="es-ES" b="0" i="1" smtClean="0">
                            <a:solidFill>
                              <a:schemeClr val="tx1"/>
                            </a:solidFill>
                            <a:latin typeface="Cambria Math" panose="02040503050406030204" pitchFamily="18" charset="0"/>
                          </a:rPr>
                        </m:ctrlPr>
                      </m:sSupPr>
                      <m:e>
                        <m:r>
                          <a:rPr lang="es-ES" b="0" i="1" smtClean="0">
                            <a:solidFill>
                              <a:schemeClr val="tx1"/>
                            </a:solidFill>
                            <a:latin typeface="Cambria Math" panose="02040503050406030204" pitchFamily="18" charset="0"/>
                          </a:rPr>
                          <m:t>𝑥</m:t>
                        </m:r>
                      </m:e>
                      <m:sup>
                        <m:r>
                          <a:rPr lang="es-ES" b="0" i="1" smtClean="0">
                            <a:solidFill>
                              <a:schemeClr val="tx1"/>
                            </a:solidFill>
                            <a:latin typeface="Cambria Math" panose="02040503050406030204" pitchFamily="18" charset="0"/>
                          </a:rPr>
                          <m:t>2</m:t>
                        </m:r>
                      </m:sup>
                    </m:sSup>
                    <m:r>
                      <a:rPr lang="es-ES" b="0" i="1" smtClean="0">
                        <a:solidFill>
                          <a:schemeClr val="tx1"/>
                        </a:solidFill>
                        <a:latin typeface="Cambria Math" panose="02040503050406030204" pitchFamily="18" charset="0"/>
                      </a:rPr>
                      <m:t>+2)</m:t>
                    </m:r>
                  </m:oMath>
                </a14:m>
                <a:endParaRPr lang="es-ES" dirty="0">
                  <a:solidFill>
                    <a:schemeClr val="tx1"/>
                  </a:solidFill>
                </a:endParaRPr>
              </a:p>
            </p:txBody>
          </p:sp>
        </mc:Choice>
        <mc:Fallback xmlns="">
          <p:sp>
            <p:nvSpPr>
              <p:cNvPr id="4" name="CuadroTexto 3"/>
              <p:cNvSpPr txBox="1">
                <a:spLocks noRot="1" noChangeAspect="1" noMove="1" noResize="1" noEditPoints="1" noAdjustHandles="1" noChangeArrowheads="1" noChangeShapeType="1" noTextEdit="1"/>
              </p:cNvSpPr>
              <p:nvPr/>
            </p:nvSpPr>
            <p:spPr>
              <a:xfrm>
                <a:off x="679266" y="1729088"/>
                <a:ext cx="7463245" cy="2929135"/>
              </a:xfrm>
              <a:prstGeom prst="rect">
                <a:avLst/>
              </a:prstGeom>
              <a:blipFill rotWithShape="0">
                <a:blip r:embed="rId2"/>
                <a:stretch>
                  <a:fillRect l="-653" t="-1250" b="-208"/>
                </a:stretch>
              </a:blipFill>
            </p:spPr>
            <p:txBody>
              <a:bodyPr/>
              <a:lstStyle/>
              <a:p>
                <a:r>
                  <a:rPr lang="es-ES">
                    <a:noFill/>
                  </a:rPr>
                  <a:t> </a:t>
                </a:r>
              </a:p>
            </p:txBody>
          </p:sp>
        </mc:Fallback>
      </mc:AlternateContent>
    </p:spTree>
    <p:extLst>
      <p:ext uri="{BB962C8B-B14F-4D97-AF65-F5344CB8AC3E}">
        <p14:creationId xmlns:p14="http://schemas.microsoft.com/office/powerpoint/2010/main" val="1523674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CO" sz="1100" dirty="0"/>
              <a:t>En este objeto virtual se van desarrollando las temáticas de </a:t>
            </a:r>
            <a:r>
              <a:rPr lang="es-CO" sz="1100" dirty="0" smtClean="0"/>
              <a:t>factorización y simplificación de expresiones racionales,  </a:t>
            </a:r>
            <a:r>
              <a:rPr lang="es-CO" sz="1100" dirty="0"/>
              <a:t>y por cada una de ellas se proponen diferentes actividades interactivas para reforzar en los estudiantes estructuras conceptuales de los diferentes </a:t>
            </a:r>
            <a:r>
              <a:rPr lang="es-CO" sz="1100" dirty="0" smtClean="0"/>
              <a:t>casos de factorización </a:t>
            </a:r>
            <a:r>
              <a:rPr lang="es-CO" sz="1100" dirty="0"/>
              <a:t>que puedan </a:t>
            </a:r>
            <a:r>
              <a:rPr lang="es-CO" sz="1100" dirty="0" smtClean="0"/>
              <a:t>aplicar </a:t>
            </a:r>
            <a:r>
              <a:rPr lang="es-CO" sz="1100" dirty="0"/>
              <a:t>efectivamente en sus cursos futuros de matemáticas, física y química</a:t>
            </a:r>
            <a:r>
              <a:rPr lang="es-CO" sz="1100" dirty="0" smtClean="0"/>
              <a:t>.</a:t>
            </a:r>
          </a:p>
          <a:p>
            <a:endParaRPr lang="es-ES" sz="1100" dirty="0"/>
          </a:p>
          <a:p>
            <a:endParaRPr lang="es-CO" dirty="0"/>
          </a:p>
        </p:txBody>
      </p:sp>
    </p:spTree>
    <p:extLst>
      <p:ext uri="{BB962C8B-B14F-4D97-AF65-F5344CB8AC3E}">
        <p14:creationId xmlns:p14="http://schemas.microsoft.com/office/powerpoint/2010/main" val="22378725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66274" y="962526"/>
            <a:ext cx="4740442" cy="523220"/>
          </a:xfrm>
          <a:prstGeom prst="rect">
            <a:avLst/>
          </a:prstGeom>
          <a:noFill/>
        </p:spPr>
        <p:txBody>
          <a:bodyPr wrap="square" rtlCol="0">
            <a:spAutoFit/>
          </a:bodyPr>
          <a:lstStyle/>
          <a:p>
            <a:r>
              <a:rPr lang="es-ES" sz="2800" dirty="0" smtClean="0">
                <a:solidFill>
                  <a:srgbClr val="7030A0"/>
                </a:solidFill>
              </a:rPr>
              <a:t>ACTIVIDAD INTERACTIVA.</a:t>
            </a:r>
            <a:endParaRPr lang="es-ES" sz="2800" dirty="0">
              <a:solidFill>
                <a:srgbClr val="7030A0"/>
              </a:solidFill>
            </a:endParaRPr>
          </a:p>
        </p:txBody>
      </p:sp>
      <p:pic>
        <p:nvPicPr>
          <p:cNvPr id="3" name="Imagen 2"/>
          <p:cNvPicPr>
            <a:picLocks noChangeAspect="1"/>
          </p:cNvPicPr>
          <p:nvPr/>
        </p:nvPicPr>
        <p:blipFill>
          <a:blip r:embed="rId2"/>
          <a:stretch>
            <a:fillRect/>
          </a:stretch>
        </p:blipFill>
        <p:spPr>
          <a:xfrm>
            <a:off x="1660358" y="2562037"/>
            <a:ext cx="5823400" cy="3405625"/>
          </a:xfrm>
          <a:prstGeom prst="rect">
            <a:avLst/>
          </a:prstGeom>
        </p:spPr>
      </p:pic>
      <p:sp>
        <p:nvSpPr>
          <p:cNvPr id="4" name="CuadroTexto 3"/>
          <p:cNvSpPr txBox="1"/>
          <p:nvPr/>
        </p:nvSpPr>
        <p:spPr>
          <a:xfrm>
            <a:off x="1022683" y="1485746"/>
            <a:ext cx="7170821" cy="923330"/>
          </a:xfrm>
          <a:prstGeom prst="rect">
            <a:avLst/>
          </a:prstGeom>
          <a:noFill/>
        </p:spPr>
        <p:txBody>
          <a:bodyPr wrap="square" rtlCol="0">
            <a:spAutoFit/>
          </a:bodyPr>
          <a:lstStyle/>
          <a:p>
            <a:r>
              <a:rPr lang="es-ES" dirty="0" smtClean="0"/>
              <a:t>En el siguiente enlace puede reforzar practicando ejercicios de factorización</a:t>
            </a:r>
            <a:r>
              <a:rPr lang="es-ES" dirty="0"/>
              <a:t>. </a:t>
            </a:r>
            <a:r>
              <a:rPr lang="es-ES" dirty="0">
                <a:hlinkClick r:id="rId3"/>
              </a:rPr>
              <a:t>https://</a:t>
            </a:r>
            <a:r>
              <a:rPr lang="es-ES" dirty="0" smtClean="0">
                <a:hlinkClick r:id="rId3"/>
              </a:rPr>
              <a:t>www.vitutor.com/ecuaciones/2/ecu13_Contenidos_e.html</a:t>
            </a:r>
            <a:r>
              <a:rPr lang="es-ES" dirty="0" smtClean="0"/>
              <a:t> </a:t>
            </a:r>
            <a:endParaRPr lang="es-ES" dirty="0"/>
          </a:p>
        </p:txBody>
      </p:sp>
    </p:spTree>
    <p:extLst>
      <p:ext uri="{BB962C8B-B14F-4D97-AF65-F5344CB8AC3E}">
        <p14:creationId xmlns:p14="http://schemas.microsoft.com/office/powerpoint/2010/main" val="22490572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070811" y="2213811"/>
            <a:ext cx="6557210" cy="2123658"/>
          </a:xfrm>
          <a:prstGeom prst="rect">
            <a:avLst/>
          </a:prstGeom>
          <a:noFill/>
        </p:spPr>
        <p:txBody>
          <a:bodyPr wrap="square" rtlCol="0">
            <a:spAutoFit/>
          </a:bodyPr>
          <a:lstStyle/>
          <a:p>
            <a:pPr algn="ctr"/>
            <a:r>
              <a:rPr lang="es-ES" sz="4400" dirty="0" smtClean="0">
                <a:solidFill>
                  <a:srgbClr val="FF0000"/>
                </a:solidFill>
              </a:rPr>
              <a:t>SIMPLIFICACIÓN DE EXPRESIONES ALGEBRAICAS RACIONALES</a:t>
            </a:r>
            <a:endParaRPr lang="es-ES" sz="4400" dirty="0">
              <a:solidFill>
                <a:srgbClr val="FF0000"/>
              </a:solidFill>
            </a:endParaRPr>
          </a:p>
        </p:txBody>
      </p:sp>
    </p:spTree>
    <p:extLst>
      <p:ext uri="{BB962C8B-B14F-4D97-AF65-F5344CB8AC3E}">
        <p14:creationId xmlns:p14="http://schemas.microsoft.com/office/powerpoint/2010/main" val="958748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7989" y="1323474"/>
            <a:ext cx="7567863" cy="369332"/>
          </a:xfrm>
          <a:prstGeom prst="rect">
            <a:avLst/>
          </a:prstGeom>
          <a:noFill/>
        </p:spPr>
        <p:txBody>
          <a:bodyPr wrap="square" rtlCol="0">
            <a:spAutoFit/>
          </a:bodyPr>
          <a:lstStyle/>
          <a:p>
            <a:r>
              <a:rPr lang="es-ES" dirty="0" smtClean="0">
                <a:solidFill>
                  <a:srgbClr val="FF0000"/>
                </a:solidFill>
              </a:rPr>
              <a:t>SIMPLIFICACIÓN DE EXPRESIONES ALGEBRAICAS RACIONALES</a:t>
            </a:r>
            <a:endParaRPr lang="es-ES" dirty="0">
              <a:solidFill>
                <a:srgbClr val="FF0000"/>
              </a:solidFill>
            </a:endParaRPr>
          </a:p>
        </p:txBody>
      </p:sp>
      <p:sp>
        <p:nvSpPr>
          <p:cNvPr id="3" name="CuadroTexto 2"/>
          <p:cNvSpPr txBox="1"/>
          <p:nvPr/>
        </p:nvSpPr>
        <p:spPr>
          <a:xfrm>
            <a:off x="854242" y="1973179"/>
            <a:ext cx="7615990" cy="646331"/>
          </a:xfrm>
          <a:prstGeom prst="rect">
            <a:avLst/>
          </a:prstGeom>
          <a:noFill/>
        </p:spPr>
        <p:txBody>
          <a:bodyPr wrap="square" rtlCol="0">
            <a:spAutoFit/>
          </a:bodyPr>
          <a:lstStyle/>
          <a:p>
            <a:r>
              <a:rPr lang="es-ES" dirty="0" smtClean="0"/>
              <a:t>Para simplificar expresiones algebraicas racionales se factorizan numerador y denominador y se cancelan factores comunes del numerador y denominador. </a:t>
            </a:r>
            <a:endParaRPr lang="es-ES" dirty="0"/>
          </a:p>
        </p:txBody>
      </p:sp>
      <mc:AlternateContent xmlns:mc="http://schemas.openxmlformats.org/markup-compatibility/2006" xmlns:a14="http://schemas.microsoft.com/office/drawing/2010/main">
        <mc:Choice Requires="a14">
          <p:sp>
            <p:nvSpPr>
              <p:cNvPr id="4" name="CuadroTexto 3"/>
              <p:cNvSpPr txBox="1"/>
              <p:nvPr/>
            </p:nvSpPr>
            <p:spPr>
              <a:xfrm>
                <a:off x="854242" y="2995863"/>
                <a:ext cx="7724274" cy="2935675"/>
              </a:xfrm>
              <a:prstGeom prst="rect">
                <a:avLst/>
              </a:prstGeom>
              <a:noFill/>
            </p:spPr>
            <p:txBody>
              <a:bodyPr wrap="square" rtlCol="0">
                <a:spAutoFit/>
              </a:bodyPr>
              <a:lstStyle/>
              <a:p>
                <a:r>
                  <a:rPr lang="es-ES" dirty="0" smtClean="0">
                    <a:solidFill>
                      <a:srgbClr val="00B050"/>
                    </a:solidFill>
                  </a:rPr>
                  <a:t>EJEMPLO: </a:t>
                </a:r>
                <a:endParaRPr lang="es-ES" dirty="0">
                  <a:solidFill>
                    <a:srgbClr val="00B050"/>
                  </a:solidFill>
                </a:endParaRPr>
              </a:p>
              <a:p>
                <a:endParaRPr lang="es-ES" dirty="0">
                  <a:solidFill>
                    <a:srgbClr val="00B050"/>
                  </a:solidFill>
                </a:endParaRPr>
              </a:p>
              <a:p>
                <a:r>
                  <a:rPr lang="es-ES" dirty="0" smtClean="0"/>
                  <a:t>Simplificar las siguientes expresiones algebraicas</a:t>
                </a:r>
                <a:r>
                  <a:rPr lang="es-ES" dirty="0" smtClean="0">
                    <a:solidFill>
                      <a:srgbClr val="00B050"/>
                    </a:solidFill>
                  </a:rPr>
                  <a:t>:</a:t>
                </a:r>
              </a:p>
              <a:p>
                <a:r>
                  <a:rPr lang="es-ES" dirty="0" smtClean="0"/>
                  <a:t>1.        </a:t>
                </a:r>
                <a14:m>
                  <m:oMath xmlns:m="http://schemas.openxmlformats.org/officeDocument/2006/math">
                    <m:f>
                      <m:fPr>
                        <m:ctrlPr>
                          <a:rPr lang="es-ES" sz="2400" i="1" smtClean="0">
                            <a:latin typeface="Cambria Math" panose="02040503050406030204" pitchFamily="18" charset="0"/>
                          </a:rPr>
                        </m:ctrlPr>
                      </m:fPr>
                      <m:num>
                        <m:sSup>
                          <m:sSupPr>
                            <m:ctrlPr>
                              <a:rPr lang="es-ES" sz="2400" i="1" smtClean="0">
                                <a:latin typeface="Cambria Math" panose="02040503050406030204" pitchFamily="18" charset="0"/>
                              </a:rPr>
                            </m:ctrlPr>
                          </m:sSupPr>
                          <m:e>
                            <m:r>
                              <a:rPr lang="es-ES" sz="2400" b="0" i="1" smtClean="0">
                                <a:latin typeface="Cambria Math" panose="02040503050406030204" pitchFamily="18" charset="0"/>
                              </a:rPr>
                              <m:t>𝑥</m:t>
                            </m:r>
                          </m:e>
                          <m:sup>
                            <m:r>
                              <a:rPr lang="es-ES" sz="2400" b="0" i="1" smtClean="0">
                                <a:latin typeface="Cambria Math" panose="02040503050406030204" pitchFamily="18" charset="0"/>
                              </a:rPr>
                              <m:t>2</m:t>
                            </m:r>
                          </m:sup>
                        </m:sSup>
                        <m:r>
                          <a:rPr lang="es-ES" sz="2400" b="0" i="1" smtClean="0">
                            <a:latin typeface="Cambria Math" panose="02040503050406030204" pitchFamily="18" charset="0"/>
                          </a:rPr>
                          <m:t>−4</m:t>
                        </m:r>
                      </m:num>
                      <m:den>
                        <m:sSup>
                          <m:sSupPr>
                            <m:ctrlPr>
                              <a:rPr lang="es-ES" sz="2400" i="1" smtClean="0">
                                <a:latin typeface="Cambria Math" panose="02040503050406030204" pitchFamily="18" charset="0"/>
                              </a:rPr>
                            </m:ctrlPr>
                          </m:sSupPr>
                          <m:e>
                            <m:r>
                              <a:rPr lang="es-ES" sz="2400" b="0" i="1" smtClean="0">
                                <a:latin typeface="Cambria Math" panose="02040503050406030204" pitchFamily="18" charset="0"/>
                              </a:rPr>
                              <m:t>𝑥</m:t>
                            </m:r>
                          </m:e>
                          <m:sup>
                            <m:r>
                              <a:rPr lang="es-ES" sz="2400" b="0" i="1" smtClean="0">
                                <a:latin typeface="Cambria Math" panose="02040503050406030204" pitchFamily="18" charset="0"/>
                              </a:rPr>
                              <m:t>2</m:t>
                            </m:r>
                          </m:sup>
                        </m:sSup>
                        <m:r>
                          <a:rPr lang="es-ES" sz="2400" b="0" i="1" smtClean="0">
                            <a:latin typeface="Cambria Math" panose="02040503050406030204" pitchFamily="18" charset="0"/>
                          </a:rPr>
                          <m:t>+5</m:t>
                        </m:r>
                        <m:r>
                          <a:rPr lang="es-ES" sz="2400" b="0" i="1" smtClean="0">
                            <a:latin typeface="Cambria Math" panose="02040503050406030204" pitchFamily="18" charset="0"/>
                          </a:rPr>
                          <m:t>𝑥</m:t>
                        </m:r>
                        <m:r>
                          <a:rPr lang="es-ES" sz="2400" b="0" i="1" smtClean="0">
                            <a:latin typeface="Cambria Math" panose="02040503050406030204" pitchFamily="18" charset="0"/>
                          </a:rPr>
                          <m:t>+6</m:t>
                        </m:r>
                      </m:den>
                    </m:f>
                  </m:oMath>
                </a14:m>
                <a:endParaRPr lang="es-ES" dirty="0"/>
              </a:p>
              <a:p>
                <a:endParaRPr lang="es-ES" dirty="0" smtClean="0"/>
              </a:p>
              <a:p>
                <a:r>
                  <a:rPr lang="es-ES" dirty="0" smtClean="0">
                    <a:solidFill>
                      <a:srgbClr val="00B050"/>
                    </a:solidFill>
                  </a:rPr>
                  <a:t>Se factoriza:</a:t>
                </a:r>
                <a:endParaRPr lang="es-ES" dirty="0">
                  <a:solidFill>
                    <a:srgbClr val="00B050"/>
                  </a:solidFill>
                </a:endParaRPr>
              </a:p>
              <a:p>
                <a:endParaRPr lang="es-ES" dirty="0" smtClean="0">
                  <a:solidFill>
                    <a:srgbClr val="00B050"/>
                  </a:solidFill>
                </a:endParaRPr>
              </a:p>
              <a:p>
                <a:pPr/>
                <a14:m>
                  <m:oMathPara xmlns:m="http://schemas.openxmlformats.org/officeDocument/2006/math">
                    <m:oMathParaPr>
                      <m:jc m:val="left"/>
                    </m:oMathParaPr>
                    <m:oMath xmlns:m="http://schemas.openxmlformats.org/officeDocument/2006/math">
                      <m:r>
                        <a:rPr lang="es-ES" b="0" i="1" smtClean="0">
                          <a:latin typeface="Cambria Math" panose="02040503050406030204" pitchFamily="18" charset="0"/>
                        </a:rPr>
                        <m:t>    </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−4</m:t>
                          </m:r>
                        </m:num>
                        <m:den>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+5</m:t>
                          </m:r>
                          <m:r>
                            <a:rPr lang="es-ES" i="1">
                              <a:latin typeface="Cambria Math" panose="02040503050406030204" pitchFamily="18" charset="0"/>
                            </a:rPr>
                            <m:t>𝑥</m:t>
                          </m:r>
                          <m:r>
                            <a:rPr lang="es-ES" i="1">
                              <a:latin typeface="Cambria Math" panose="02040503050406030204" pitchFamily="18" charset="0"/>
                            </a:rPr>
                            <m:t>+6</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−2)(</m:t>
                          </m:r>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+2)</m:t>
                          </m:r>
                        </m:num>
                        <m:den>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+3)(</m:t>
                          </m:r>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+2)</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𝑥</m:t>
                          </m:r>
                          <m:r>
                            <a:rPr lang="es-ES" b="0" i="1" smtClean="0">
                              <a:latin typeface="Cambria Math" panose="02040503050406030204" pitchFamily="18" charset="0"/>
                            </a:rPr>
                            <m:t>−2</m:t>
                          </m:r>
                        </m:num>
                        <m:den>
                          <m:r>
                            <a:rPr lang="es-ES" b="0" i="1" smtClean="0">
                              <a:latin typeface="Cambria Math" panose="02040503050406030204" pitchFamily="18" charset="0"/>
                            </a:rPr>
                            <m:t>𝑥</m:t>
                          </m:r>
                          <m:r>
                            <a:rPr lang="es-ES" b="0" i="1" smtClean="0">
                              <a:latin typeface="Cambria Math" panose="02040503050406030204" pitchFamily="18" charset="0"/>
                            </a:rPr>
                            <m:t>+3</m:t>
                          </m:r>
                        </m:den>
                      </m:f>
                    </m:oMath>
                  </m:oMathPara>
                </a14:m>
                <a:endParaRPr lang="es-ES" dirty="0">
                  <a:solidFill>
                    <a:srgbClr val="00B050"/>
                  </a:solidFill>
                </a:endParaRPr>
              </a:p>
            </p:txBody>
          </p:sp>
        </mc:Choice>
        <mc:Fallback xmlns="">
          <p:sp>
            <p:nvSpPr>
              <p:cNvPr id="4" name="CuadroTexto 3"/>
              <p:cNvSpPr txBox="1">
                <a:spLocks noRot="1" noChangeAspect="1" noMove="1" noResize="1" noEditPoints="1" noAdjustHandles="1" noChangeArrowheads="1" noChangeShapeType="1" noTextEdit="1"/>
              </p:cNvSpPr>
              <p:nvPr/>
            </p:nvSpPr>
            <p:spPr>
              <a:xfrm>
                <a:off x="854242" y="2995863"/>
                <a:ext cx="7724274" cy="2935675"/>
              </a:xfrm>
              <a:prstGeom prst="rect">
                <a:avLst/>
              </a:prstGeom>
              <a:blipFill rotWithShape="0">
                <a:blip r:embed="rId2"/>
                <a:stretch>
                  <a:fillRect l="-631" t="-1037"/>
                </a:stretch>
              </a:blipFill>
            </p:spPr>
            <p:txBody>
              <a:bodyPr/>
              <a:lstStyle/>
              <a:p>
                <a:r>
                  <a:rPr lang="es-CO">
                    <a:noFill/>
                  </a:rPr>
                  <a:t> </a:t>
                </a:r>
              </a:p>
            </p:txBody>
          </p:sp>
        </mc:Fallback>
      </mc:AlternateContent>
    </p:spTree>
    <p:extLst>
      <p:ext uri="{BB962C8B-B14F-4D97-AF65-F5344CB8AC3E}">
        <p14:creationId xmlns:p14="http://schemas.microsoft.com/office/powerpoint/2010/main" val="33719127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7989" y="1323474"/>
            <a:ext cx="7567863" cy="369332"/>
          </a:xfrm>
          <a:prstGeom prst="rect">
            <a:avLst/>
          </a:prstGeom>
          <a:noFill/>
        </p:spPr>
        <p:txBody>
          <a:bodyPr wrap="square" rtlCol="0">
            <a:spAutoFit/>
          </a:bodyPr>
          <a:lstStyle/>
          <a:p>
            <a:r>
              <a:rPr lang="es-ES" dirty="0" smtClean="0">
                <a:solidFill>
                  <a:srgbClr val="FF0000"/>
                </a:solidFill>
              </a:rPr>
              <a:t>SIMPLIFICACIÓN DE EXPRESIONES ALGEBRAICAS RACIONALES</a:t>
            </a:r>
            <a:endParaRPr lang="es-ES" dirty="0">
              <a:solidFill>
                <a:srgbClr val="FF0000"/>
              </a:solidFill>
            </a:endParaRPr>
          </a:p>
        </p:txBody>
      </p:sp>
      <p:sp>
        <p:nvSpPr>
          <p:cNvPr id="3" name="CuadroTexto 2"/>
          <p:cNvSpPr txBox="1"/>
          <p:nvPr/>
        </p:nvSpPr>
        <p:spPr>
          <a:xfrm>
            <a:off x="854242" y="1973179"/>
            <a:ext cx="7615990" cy="646331"/>
          </a:xfrm>
          <a:prstGeom prst="rect">
            <a:avLst/>
          </a:prstGeom>
          <a:noFill/>
        </p:spPr>
        <p:txBody>
          <a:bodyPr wrap="square" rtlCol="0">
            <a:spAutoFit/>
          </a:bodyPr>
          <a:lstStyle/>
          <a:p>
            <a:r>
              <a:rPr lang="es-ES" dirty="0" smtClean="0"/>
              <a:t>Para simplificar expresiones algebraicas racionales se factorizan numerador y denominador y se cancelan factores comunes del numerador y denominador. </a:t>
            </a:r>
            <a:endParaRPr lang="es-ES" dirty="0"/>
          </a:p>
        </p:txBody>
      </p:sp>
      <mc:AlternateContent xmlns:mc="http://schemas.openxmlformats.org/markup-compatibility/2006" xmlns:a14="http://schemas.microsoft.com/office/drawing/2010/main">
        <mc:Choice Requires="a14">
          <p:sp>
            <p:nvSpPr>
              <p:cNvPr id="4" name="CuadroTexto 3"/>
              <p:cNvSpPr txBox="1"/>
              <p:nvPr/>
            </p:nvSpPr>
            <p:spPr>
              <a:xfrm>
                <a:off x="854242" y="2995863"/>
                <a:ext cx="7724274" cy="3003002"/>
              </a:xfrm>
              <a:prstGeom prst="rect">
                <a:avLst/>
              </a:prstGeom>
              <a:noFill/>
            </p:spPr>
            <p:txBody>
              <a:bodyPr wrap="square" rtlCol="0">
                <a:spAutoFit/>
              </a:bodyPr>
              <a:lstStyle/>
              <a:p>
                <a:r>
                  <a:rPr lang="es-ES" dirty="0" smtClean="0">
                    <a:solidFill>
                      <a:srgbClr val="00B050"/>
                    </a:solidFill>
                  </a:rPr>
                  <a:t>EJEMPLO MULTIPLICACIÓN: </a:t>
                </a:r>
                <a:endParaRPr lang="es-ES" dirty="0">
                  <a:solidFill>
                    <a:srgbClr val="00B050"/>
                  </a:solidFill>
                </a:endParaRPr>
              </a:p>
              <a:p>
                <a:endParaRPr lang="es-ES" dirty="0">
                  <a:solidFill>
                    <a:srgbClr val="00B050"/>
                  </a:solidFill>
                </a:endParaRPr>
              </a:p>
              <a:p>
                <a:r>
                  <a:rPr lang="es-ES" dirty="0" smtClean="0"/>
                  <a:t>Simplificar las siguientes expresiones algebraicas</a:t>
                </a:r>
                <a:r>
                  <a:rPr lang="es-ES" dirty="0" smtClean="0">
                    <a:solidFill>
                      <a:srgbClr val="00B050"/>
                    </a:solidFill>
                  </a:rPr>
                  <a:t>:</a:t>
                </a:r>
              </a:p>
              <a:p>
                <a:r>
                  <a:rPr lang="es-ES" dirty="0" smtClean="0"/>
                  <a:t>2.       </a:t>
                </a:r>
                <a14:m>
                  <m:oMath xmlns:m="http://schemas.openxmlformats.org/officeDocument/2006/math">
                    <m:f>
                      <m:fPr>
                        <m:ctrlPr>
                          <a:rPr lang="es-ES" sz="2400" i="1" smtClean="0">
                            <a:latin typeface="Cambria Math" panose="02040503050406030204" pitchFamily="18" charset="0"/>
                          </a:rPr>
                        </m:ctrlPr>
                      </m:fPr>
                      <m:num>
                        <m:sSup>
                          <m:sSupPr>
                            <m:ctrlPr>
                              <a:rPr lang="es-ES" sz="2400" i="1" smtClean="0">
                                <a:latin typeface="Cambria Math" panose="02040503050406030204" pitchFamily="18" charset="0"/>
                              </a:rPr>
                            </m:ctrlPr>
                          </m:sSupPr>
                          <m:e>
                            <m:r>
                              <a:rPr lang="es-ES" sz="2400" b="0" i="1" smtClean="0">
                                <a:latin typeface="Cambria Math" panose="02040503050406030204" pitchFamily="18" charset="0"/>
                              </a:rPr>
                              <m:t>𝑥</m:t>
                            </m:r>
                          </m:e>
                          <m:sup>
                            <m:r>
                              <a:rPr lang="es-ES" sz="2400" b="0" i="1" smtClean="0">
                                <a:latin typeface="Cambria Math" panose="02040503050406030204" pitchFamily="18" charset="0"/>
                              </a:rPr>
                              <m:t>2</m:t>
                            </m:r>
                          </m:sup>
                        </m:sSup>
                        <m:r>
                          <a:rPr lang="es-ES" sz="2400" b="0" i="1" smtClean="0">
                            <a:latin typeface="Cambria Math" panose="02040503050406030204" pitchFamily="18" charset="0"/>
                          </a:rPr>
                          <m:t>−</m:t>
                        </m:r>
                        <m:r>
                          <a:rPr lang="es-ES" sz="2400" b="0" i="1" smtClean="0">
                            <a:latin typeface="Cambria Math" panose="02040503050406030204" pitchFamily="18" charset="0"/>
                          </a:rPr>
                          <m:t>𝑥</m:t>
                        </m:r>
                        <m:r>
                          <a:rPr lang="es-ES" sz="2400" b="0" i="1" smtClean="0">
                            <a:latin typeface="Cambria Math" panose="02040503050406030204" pitchFamily="18" charset="0"/>
                          </a:rPr>
                          <m:t>−6</m:t>
                        </m:r>
                      </m:num>
                      <m:den>
                        <m:sSup>
                          <m:sSupPr>
                            <m:ctrlPr>
                              <a:rPr lang="es-ES" sz="2400" i="1" smtClean="0">
                                <a:latin typeface="Cambria Math" panose="02040503050406030204" pitchFamily="18" charset="0"/>
                              </a:rPr>
                            </m:ctrlPr>
                          </m:sSupPr>
                          <m:e>
                            <m:r>
                              <a:rPr lang="es-ES" sz="2400" b="0" i="1" smtClean="0">
                                <a:latin typeface="Cambria Math" panose="02040503050406030204" pitchFamily="18" charset="0"/>
                              </a:rPr>
                              <m:t>𝑥</m:t>
                            </m:r>
                          </m:e>
                          <m:sup>
                            <m:r>
                              <a:rPr lang="es-ES" sz="2400" b="0" i="1" smtClean="0">
                                <a:latin typeface="Cambria Math" panose="02040503050406030204" pitchFamily="18" charset="0"/>
                              </a:rPr>
                              <m:t>2</m:t>
                            </m:r>
                          </m:sup>
                        </m:sSup>
                        <m:r>
                          <a:rPr lang="es-ES" sz="2400" b="0" i="1" smtClean="0">
                            <a:latin typeface="Cambria Math" panose="02040503050406030204" pitchFamily="18" charset="0"/>
                          </a:rPr>
                          <m:t>+2</m:t>
                        </m:r>
                        <m:r>
                          <a:rPr lang="es-ES" sz="2400" b="0" i="1" smtClean="0">
                            <a:latin typeface="Cambria Math" panose="02040503050406030204" pitchFamily="18" charset="0"/>
                          </a:rPr>
                          <m:t>𝑥</m:t>
                        </m:r>
                      </m:den>
                    </m:f>
                    <m:r>
                      <a:rPr lang="es-ES" sz="2400" i="1" smtClean="0">
                        <a:latin typeface="Cambria Math" panose="02040503050406030204" pitchFamily="18" charset="0"/>
                        <a:ea typeface="Cambria Math" panose="02040503050406030204" pitchFamily="18" charset="0"/>
                      </a:rPr>
                      <m:t>∙</m:t>
                    </m:r>
                    <m:f>
                      <m:fPr>
                        <m:ctrlPr>
                          <a:rPr lang="es-ES" sz="2400" i="1">
                            <a:latin typeface="Cambria Math" panose="02040503050406030204" pitchFamily="18" charset="0"/>
                          </a:rPr>
                        </m:ctrlPr>
                      </m:fPr>
                      <m:num>
                        <m:sSup>
                          <m:sSupPr>
                            <m:ctrlPr>
                              <a:rPr lang="es-ES" sz="2400" i="1">
                                <a:latin typeface="Cambria Math" panose="02040503050406030204" pitchFamily="18" charset="0"/>
                              </a:rPr>
                            </m:ctrlPr>
                          </m:sSupPr>
                          <m:e>
                            <m:r>
                              <a:rPr lang="es-ES" sz="2400" i="1">
                                <a:latin typeface="Cambria Math" panose="02040503050406030204" pitchFamily="18" charset="0"/>
                              </a:rPr>
                              <m:t>𝑥</m:t>
                            </m:r>
                          </m:e>
                          <m:sup>
                            <m:r>
                              <a:rPr lang="es-ES" sz="2400" b="0" i="1" smtClean="0">
                                <a:latin typeface="Cambria Math" panose="02040503050406030204" pitchFamily="18" charset="0"/>
                              </a:rPr>
                              <m:t>3</m:t>
                            </m:r>
                          </m:sup>
                        </m:sSup>
                        <m:r>
                          <a:rPr lang="es-ES" sz="2400" b="0" i="1" smtClean="0">
                            <a:latin typeface="Cambria Math" panose="02040503050406030204" pitchFamily="18" charset="0"/>
                          </a:rPr>
                          <m:t>+</m:t>
                        </m:r>
                        <m:sSup>
                          <m:sSupPr>
                            <m:ctrlPr>
                              <a:rPr lang="es-ES" sz="2400" b="0" i="1" smtClean="0">
                                <a:latin typeface="Cambria Math" panose="02040503050406030204" pitchFamily="18" charset="0"/>
                              </a:rPr>
                            </m:ctrlPr>
                          </m:sSupPr>
                          <m:e>
                            <m:r>
                              <a:rPr lang="es-ES" sz="2400" b="0" i="1" smtClean="0">
                                <a:latin typeface="Cambria Math" panose="02040503050406030204" pitchFamily="18" charset="0"/>
                              </a:rPr>
                              <m:t>𝑥</m:t>
                            </m:r>
                          </m:e>
                          <m:sup>
                            <m:r>
                              <a:rPr lang="es-ES" sz="2400" b="0" i="1" smtClean="0">
                                <a:latin typeface="Cambria Math" panose="02040503050406030204" pitchFamily="18" charset="0"/>
                              </a:rPr>
                              <m:t>2</m:t>
                            </m:r>
                          </m:sup>
                        </m:sSup>
                      </m:num>
                      <m:den>
                        <m:sSup>
                          <m:sSupPr>
                            <m:ctrlPr>
                              <a:rPr lang="es-ES" sz="2400" i="1">
                                <a:latin typeface="Cambria Math" panose="02040503050406030204" pitchFamily="18" charset="0"/>
                              </a:rPr>
                            </m:ctrlPr>
                          </m:sSupPr>
                          <m:e>
                            <m:r>
                              <a:rPr lang="es-ES" sz="2400" i="1">
                                <a:latin typeface="Cambria Math" panose="02040503050406030204" pitchFamily="18" charset="0"/>
                              </a:rPr>
                              <m:t>𝑥</m:t>
                            </m:r>
                          </m:e>
                          <m:sup>
                            <m:r>
                              <a:rPr lang="es-ES" sz="2400" i="1">
                                <a:latin typeface="Cambria Math" panose="02040503050406030204" pitchFamily="18" charset="0"/>
                              </a:rPr>
                              <m:t>2</m:t>
                            </m:r>
                          </m:sup>
                        </m:sSup>
                        <m:r>
                          <a:rPr lang="es-ES" sz="2400" b="0" i="1" smtClean="0">
                            <a:latin typeface="Cambria Math" panose="02040503050406030204" pitchFamily="18" charset="0"/>
                          </a:rPr>
                          <m:t>−2</m:t>
                        </m:r>
                        <m:r>
                          <a:rPr lang="es-ES" sz="2400" i="1">
                            <a:latin typeface="Cambria Math" panose="02040503050406030204" pitchFamily="18" charset="0"/>
                          </a:rPr>
                          <m:t>𝑥</m:t>
                        </m:r>
                        <m:r>
                          <a:rPr lang="es-ES" sz="2400" b="0" i="1" smtClean="0">
                            <a:latin typeface="Cambria Math" panose="02040503050406030204" pitchFamily="18" charset="0"/>
                          </a:rPr>
                          <m:t>−3</m:t>
                        </m:r>
                      </m:den>
                    </m:f>
                  </m:oMath>
                </a14:m>
                <a:endParaRPr lang="es-ES" sz="2400" dirty="0"/>
              </a:p>
              <a:p>
                <a:endParaRPr lang="es-ES" dirty="0" smtClean="0"/>
              </a:p>
              <a:p>
                <a:r>
                  <a:rPr lang="es-ES" dirty="0" smtClean="0">
                    <a:solidFill>
                      <a:srgbClr val="00B050"/>
                    </a:solidFill>
                  </a:rPr>
                  <a:t>Se factoriza:</a:t>
                </a:r>
                <a:endParaRPr lang="es-ES" dirty="0">
                  <a:solidFill>
                    <a:srgbClr val="00B050"/>
                  </a:solidFill>
                </a:endParaRPr>
              </a:p>
              <a:p>
                <a:endParaRPr lang="es-ES" dirty="0" smtClean="0">
                  <a:solidFill>
                    <a:srgbClr val="00B050"/>
                  </a:solidFill>
                </a:endParaRPr>
              </a:p>
              <a:p>
                <a:pPr/>
                <a14:m>
                  <m:oMathPara xmlns:m="http://schemas.openxmlformats.org/officeDocument/2006/math">
                    <m:oMathParaPr>
                      <m:jc m:val="left"/>
                    </m:oMathParaPr>
                    <m:oMath xmlns:m="http://schemas.openxmlformats.org/officeDocument/2006/math">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m:t>
                          </m:r>
                          <m:r>
                            <a:rPr lang="es-ES" i="1">
                              <a:latin typeface="Cambria Math" panose="02040503050406030204" pitchFamily="18" charset="0"/>
                            </a:rPr>
                            <m:t>𝑥</m:t>
                          </m:r>
                          <m:r>
                            <a:rPr lang="es-ES" i="1">
                              <a:latin typeface="Cambria Math" panose="02040503050406030204" pitchFamily="18" charset="0"/>
                            </a:rPr>
                            <m:t>−6</m:t>
                          </m:r>
                        </m:num>
                        <m:den>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+2</m:t>
                          </m:r>
                          <m:r>
                            <a:rPr lang="es-ES" i="1">
                              <a:latin typeface="Cambria Math" panose="02040503050406030204" pitchFamily="18" charset="0"/>
                            </a:rPr>
                            <m:t>𝑥</m:t>
                          </m:r>
                        </m:den>
                      </m:f>
                      <m:r>
                        <a:rPr lang="es-ES" i="1">
                          <a:latin typeface="Cambria Math" panose="02040503050406030204" pitchFamily="18" charset="0"/>
                          <a:ea typeface="Cambria Math" panose="02040503050406030204" pitchFamily="18" charset="0"/>
                        </a:rPr>
                        <m:t>∙</m:t>
                      </m:r>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3</m:t>
                              </m:r>
                            </m:sup>
                          </m:sSup>
                          <m:r>
                            <a:rPr lang="es-ES" i="1">
                              <a:latin typeface="Cambria Math" panose="02040503050406030204" pitchFamily="18" charset="0"/>
                            </a:rPr>
                            <m:t>+</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num>
                        <m:den>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−2</m:t>
                          </m:r>
                          <m:r>
                            <a:rPr lang="es-ES" i="1">
                              <a:latin typeface="Cambria Math" panose="02040503050406030204" pitchFamily="18" charset="0"/>
                            </a:rPr>
                            <m:t>𝑥</m:t>
                          </m:r>
                          <m:r>
                            <a:rPr lang="es-ES" i="1">
                              <a:latin typeface="Cambria Math" panose="02040503050406030204" pitchFamily="18" charset="0"/>
                            </a:rPr>
                            <m:t>−3</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d>
                            <m:dPr>
                              <m:ctrlPr>
                                <a:rPr lang="es-ES" b="0" i="1" smtClean="0">
                                  <a:latin typeface="Cambria Math" panose="02040503050406030204" pitchFamily="18" charset="0"/>
                                </a:rPr>
                              </m:ctrlPr>
                            </m:dPr>
                            <m:e>
                              <m:r>
                                <a:rPr lang="es-ES" b="0" i="1" smtClean="0">
                                  <a:latin typeface="Cambria Math" panose="02040503050406030204" pitchFamily="18" charset="0"/>
                                </a:rPr>
                                <m:t>𝑥</m:t>
                              </m:r>
                              <m:r>
                                <a:rPr lang="es-ES" b="0" i="1" smtClean="0">
                                  <a:latin typeface="Cambria Math" panose="02040503050406030204" pitchFamily="18" charset="0"/>
                                </a:rPr>
                                <m:t>−3</m:t>
                              </m:r>
                            </m:e>
                          </m:d>
                          <m:d>
                            <m:dPr>
                              <m:ctrlPr>
                                <a:rPr lang="es-ES" b="0" i="1" smtClean="0">
                                  <a:solidFill>
                                    <a:srgbClr val="FF0000"/>
                                  </a:solidFill>
                                  <a:latin typeface="Cambria Math" panose="02040503050406030204" pitchFamily="18" charset="0"/>
                                </a:rPr>
                              </m:ctrlPr>
                            </m:dPr>
                            <m:e>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+2</m:t>
                              </m:r>
                            </m:e>
                          </m:d>
                        </m:num>
                        <m:den>
                          <m:r>
                            <a:rPr lang="es-ES" b="0" i="1" smtClean="0">
                              <a:solidFill>
                                <a:srgbClr val="00B0F0"/>
                              </a:solidFill>
                              <a:latin typeface="Cambria Math" panose="02040503050406030204" pitchFamily="18" charset="0"/>
                            </a:rPr>
                            <m:t>𝑥</m:t>
                          </m:r>
                          <m:d>
                            <m:dPr>
                              <m:ctrlPr>
                                <a:rPr lang="es-ES" b="0" i="1" smtClean="0">
                                  <a:solidFill>
                                    <a:srgbClr val="00B0F0"/>
                                  </a:solidFill>
                                  <a:latin typeface="Cambria Math" panose="02040503050406030204" pitchFamily="18" charset="0"/>
                                </a:rPr>
                              </m:ctrlPr>
                            </m:dPr>
                            <m:e>
                              <m:r>
                                <a:rPr lang="es-ES" b="0" i="1" smtClean="0">
                                  <a:solidFill>
                                    <a:srgbClr val="FF0000"/>
                                  </a:solidFill>
                                  <a:latin typeface="Cambria Math" panose="02040503050406030204" pitchFamily="18" charset="0"/>
                                </a:rPr>
                                <m:t>𝑥</m:t>
                              </m:r>
                              <m:r>
                                <a:rPr lang="es-ES" b="0" i="1" smtClean="0">
                                  <a:solidFill>
                                    <a:srgbClr val="FF0000"/>
                                  </a:solidFill>
                                  <a:latin typeface="Cambria Math" panose="02040503050406030204" pitchFamily="18" charset="0"/>
                                </a:rPr>
                                <m:t>+2</m:t>
                              </m:r>
                            </m:e>
                          </m:d>
                        </m:den>
                      </m:f>
                      <m:r>
                        <a:rPr lang="es-ES" b="0" i="1" smtClean="0">
                          <a:latin typeface="Cambria Math" panose="02040503050406030204" pitchFamily="18" charset="0"/>
                          <a:ea typeface="Cambria Math" panose="02040503050406030204" pitchFamily="18" charset="0"/>
                        </a:rPr>
                        <m:t>∙</m:t>
                      </m:r>
                      <m:f>
                        <m:fPr>
                          <m:ctrlPr>
                            <a:rPr lang="es-ES" b="0" i="1" smtClean="0">
                              <a:latin typeface="Cambria Math" panose="02040503050406030204" pitchFamily="18" charset="0"/>
                              <a:ea typeface="Cambria Math" panose="02040503050406030204" pitchFamily="18" charset="0"/>
                            </a:rPr>
                          </m:ctrlPr>
                        </m:fPr>
                        <m:num>
                          <m:sSup>
                            <m:sSupPr>
                              <m:ctrlPr>
                                <a:rPr lang="es-ES" b="0" i="1" smtClean="0">
                                  <a:solidFill>
                                    <a:srgbClr val="00B0F0"/>
                                  </a:solidFill>
                                  <a:latin typeface="Cambria Math" panose="02040503050406030204" pitchFamily="18" charset="0"/>
                                  <a:ea typeface="Cambria Math" panose="02040503050406030204" pitchFamily="18" charset="0"/>
                                </a:rPr>
                              </m:ctrlPr>
                            </m:sSupPr>
                            <m:e>
                              <m:r>
                                <a:rPr lang="es-ES" b="0" i="1" smtClean="0">
                                  <a:solidFill>
                                    <a:srgbClr val="00B0F0"/>
                                  </a:solidFill>
                                  <a:latin typeface="Cambria Math" panose="02040503050406030204" pitchFamily="18" charset="0"/>
                                  <a:ea typeface="Cambria Math" panose="02040503050406030204" pitchFamily="18" charset="0"/>
                                </a:rPr>
                                <m:t>𝑥</m:t>
                              </m:r>
                            </m:e>
                            <m:sup>
                              <m:r>
                                <a:rPr lang="es-ES" b="0" i="1" smtClean="0">
                                  <a:solidFill>
                                    <a:srgbClr val="00B0F0"/>
                                  </a:solidFill>
                                  <a:latin typeface="Cambria Math" panose="02040503050406030204" pitchFamily="18" charset="0"/>
                                  <a:ea typeface="Cambria Math" panose="02040503050406030204" pitchFamily="18" charset="0"/>
                                </a:rPr>
                                <m:t>2</m:t>
                              </m:r>
                            </m:sup>
                          </m:sSup>
                          <m:d>
                            <m:dPr>
                              <m:ctrlPr>
                                <a:rPr lang="es-ES" b="0" i="1" smtClean="0">
                                  <a:solidFill>
                                    <a:srgbClr val="00B0F0"/>
                                  </a:solidFill>
                                  <a:latin typeface="Cambria Math" panose="02040503050406030204" pitchFamily="18" charset="0"/>
                                  <a:ea typeface="Cambria Math" panose="02040503050406030204" pitchFamily="18" charset="0"/>
                                </a:rPr>
                              </m:ctrlPr>
                            </m:dPr>
                            <m:e>
                              <m:r>
                                <a:rPr lang="es-ES" b="0" i="1" smtClean="0">
                                  <a:solidFill>
                                    <a:srgbClr val="00B050"/>
                                  </a:solidFill>
                                  <a:latin typeface="Cambria Math" panose="02040503050406030204" pitchFamily="18" charset="0"/>
                                  <a:ea typeface="Cambria Math" panose="02040503050406030204" pitchFamily="18" charset="0"/>
                                </a:rPr>
                                <m:t>𝑥</m:t>
                              </m:r>
                              <m:r>
                                <a:rPr lang="es-ES" b="0" i="1" smtClean="0">
                                  <a:solidFill>
                                    <a:srgbClr val="00B050"/>
                                  </a:solidFill>
                                  <a:latin typeface="Cambria Math" panose="02040503050406030204" pitchFamily="18" charset="0"/>
                                  <a:ea typeface="Cambria Math" panose="02040503050406030204" pitchFamily="18" charset="0"/>
                                </a:rPr>
                                <m:t>+1</m:t>
                              </m:r>
                            </m:e>
                          </m:d>
                        </m:num>
                        <m:den>
                          <m:d>
                            <m:dPr>
                              <m:ctrlPr>
                                <a:rPr lang="es-ES" b="0" i="1" smtClean="0">
                                  <a:latin typeface="Cambria Math" panose="02040503050406030204" pitchFamily="18" charset="0"/>
                                  <a:ea typeface="Cambria Math" panose="02040503050406030204" pitchFamily="18" charset="0"/>
                                </a:rPr>
                              </m:ctrlPr>
                            </m:dPr>
                            <m:e>
                              <m:r>
                                <a:rPr lang="es-ES" b="0" i="1" smtClean="0">
                                  <a:latin typeface="Cambria Math" panose="02040503050406030204" pitchFamily="18" charset="0"/>
                                  <a:ea typeface="Cambria Math" panose="02040503050406030204" pitchFamily="18" charset="0"/>
                                </a:rPr>
                                <m:t>𝑥</m:t>
                              </m:r>
                              <m:r>
                                <a:rPr lang="es-ES" b="0" i="1" smtClean="0">
                                  <a:latin typeface="Cambria Math" panose="02040503050406030204" pitchFamily="18" charset="0"/>
                                  <a:ea typeface="Cambria Math" panose="02040503050406030204" pitchFamily="18" charset="0"/>
                                </a:rPr>
                                <m:t>−3</m:t>
                              </m:r>
                            </m:e>
                          </m:d>
                          <m:d>
                            <m:dPr>
                              <m:ctrlPr>
                                <a:rPr lang="es-ES" b="0" i="1" smtClean="0">
                                  <a:latin typeface="Cambria Math" panose="02040503050406030204" pitchFamily="18" charset="0"/>
                                  <a:ea typeface="Cambria Math" panose="02040503050406030204" pitchFamily="18" charset="0"/>
                                </a:rPr>
                              </m:ctrlPr>
                            </m:dPr>
                            <m:e>
                              <m:r>
                                <a:rPr lang="es-ES" b="0" i="1" smtClean="0">
                                  <a:solidFill>
                                    <a:srgbClr val="00B050"/>
                                  </a:solidFill>
                                  <a:latin typeface="Cambria Math" panose="02040503050406030204" pitchFamily="18" charset="0"/>
                                  <a:ea typeface="Cambria Math" panose="02040503050406030204" pitchFamily="18" charset="0"/>
                                </a:rPr>
                                <m:t>𝑥</m:t>
                              </m:r>
                              <m:r>
                                <a:rPr lang="es-ES" b="0" i="1" smtClean="0">
                                  <a:solidFill>
                                    <a:srgbClr val="00B050"/>
                                  </a:solidFill>
                                  <a:latin typeface="Cambria Math" panose="02040503050406030204" pitchFamily="18" charset="0"/>
                                  <a:ea typeface="Cambria Math" panose="02040503050406030204" pitchFamily="18" charset="0"/>
                                </a:rPr>
                                <m:t>+1</m:t>
                              </m:r>
                            </m:e>
                          </m:d>
                        </m:den>
                      </m:f>
                      <m:r>
                        <a:rPr lang="es-ES" b="0" i="1" smtClean="0">
                          <a:latin typeface="Cambria Math" panose="02040503050406030204" pitchFamily="18" charset="0"/>
                        </a:rPr>
                        <m:t>=   </m:t>
                      </m:r>
                      <m:r>
                        <a:rPr lang="es-ES" b="0" i="1" smtClean="0">
                          <a:latin typeface="Cambria Math" panose="02040503050406030204" pitchFamily="18" charset="0"/>
                        </a:rPr>
                        <m:t>𝑥</m:t>
                      </m:r>
                    </m:oMath>
                  </m:oMathPara>
                </a14:m>
                <a:endParaRPr lang="es-ES" dirty="0">
                  <a:solidFill>
                    <a:srgbClr val="00B050"/>
                  </a:solidFill>
                </a:endParaRPr>
              </a:p>
            </p:txBody>
          </p:sp>
        </mc:Choice>
        <mc:Fallback xmlns="">
          <p:sp>
            <p:nvSpPr>
              <p:cNvPr id="4" name="CuadroTexto 3"/>
              <p:cNvSpPr txBox="1">
                <a:spLocks noRot="1" noChangeAspect="1" noMove="1" noResize="1" noEditPoints="1" noAdjustHandles="1" noChangeArrowheads="1" noChangeShapeType="1" noTextEdit="1"/>
              </p:cNvSpPr>
              <p:nvPr/>
            </p:nvSpPr>
            <p:spPr>
              <a:xfrm>
                <a:off x="854242" y="2995863"/>
                <a:ext cx="7724274" cy="3003002"/>
              </a:xfrm>
              <a:prstGeom prst="rect">
                <a:avLst/>
              </a:prstGeom>
              <a:blipFill rotWithShape="0">
                <a:blip r:embed="rId2"/>
                <a:stretch>
                  <a:fillRect l="-631" t="-1014"/>
                </a:stretch>
              </a:blipFill>
            </p:spPr>
            <p:txBody>
              <a:bodyPr/>
              <a:lstStyle/>
              <a:p>
                <a:r>
                  <a:rPr lang="es-CO">
                    <a:noFill/>
                  </a:rPr>
                  <a:t> </a:t>
                </a:r>
              </a:p>
            </p:txBody>
          </p:sp>
        </mc:Fallback>
      </mc:AlternateContent>
    </p:spTree>
    <p:extLst>
      <p:ext uri="{BB962C8B-B14F-4D97-AF65-F5344CB8AC3E}">
        <p14:creationId xmlns:p14="http://schemas.microsoft.com/office/powerpoint/2010/main" val="32148210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7989" y="1323474"/>
            <a:ext cx="7567863" cy="369332"/>
          </a:xfrm>
          <a:prstGeom prst="rect">
            <a:avLst/>
          </a:prstGeom>
          <a:noFill/>
        </p:spPr>
        <p:txBody>
          <a:bodyPr wrap="square" rtlCol="0">
            <a:spAutoFit/>
          </a:bodyPr>
          <a:lstStyle/>
          <a:p>
            <a:r>
              <a:rPr lang="es-ES" dirty="0" smtClean="0">
                <a:solidFill>
                  <a:srgbClr val="FF0000"/>
                </a:solidFill>
              </a:rPr>
              <a:t>SIMPLIFICACIÓN DE EXPRESIONES ALGEBRAICAS RACIONALES</a:t>
            </a:r>
            <a:endParaRPr lang="es-ES" dirty="0">
              <a:solidFill>
                <a:srgbClr val="FF0000"/>
              </a:solidFill>
            </a:endParaRPr>
          </a:p>
        </p:txBody>
      </p:sp>
      <p:sp>
        <p:nvSpPr>
          <p:cNvPr id="3" name="CuadroTexto 2"/>
          <p:cNvSpPr txBox="1"/>
          <p:nvPr/>
        </p:nvSpPr>
        <p:spPr>
          <a:xfrm>
            <a:off x="854242" y="1973179"/>
            <a:ext cx="7615990" cy="646331"/>
          </a:xfrm>
          <a:prstGeom prst="rect">
            <a:avLst/>
          </a:prstGeom>
          <a:noFill/>
        </p:spPr>
        <p:txBody>
          <a:bodyPr wrap="square" rtlCol="0">
            <a:spAutoFit/>
          </a:bodyPr>
          <a:lstStyle/>
          <a:p>
            <a:r>
              <a:rPr lang="es-ES" dirty="0" smtClean="0"/>
              <a:t>Para simplificar expresiones algebraicas racionales se factorizan numerador y denominador y se cancelan factores comunes del numerador y denominador. </a:t>
            </a:r>
            <a:endParaRPr lang="es-ES" dirty="0"/>
          </a:p>
        </p:txBody>
      </p:sp>
      <mc:AlternateContent xmlns:mc="http://schemas.openxmlformats.org/markup-compatibility/2006" xmlns:a14="http://schemas.microsoft.com/office/drawing/2010/main">
        <mc:Choice Requires="a14">
          <p:sp>
            <p:nvSpPr>
              <p:cNvPr id="4" name="CuadroTexto 3"/>
              <p:cNvSpPr txBox="1"/>
              <p:nvPr/>
            </p:nvSpPr>
            <p:spPr>
              <a:xfrm>
                <a:off x="854242" y="2899883"/>
                <a:ext cx="7724274" cy="2976584"/>
              </a:xfrm>
              <a:prstGeom prst="rect">
                <a:avLst/>
              </a:prstGeom>
              <a:noFill/>
            </p:spPr>
            <p:txBody>
              <a:bodyPr wrap="square" rtlCol="0">
                <a:spAutoFit/>
              </a:bodyPr>
              <a:lstStyle/>
              <a:p>
                <a:r>
                  <a:rPr lang="es-ES" dirty="0" smtClean="0">
                    <a:solidFill>
                      <a:srgbClr val="00B050"/>
                    </a:solidFill>
                  </a:rPr>
                  <a:t>EJEMPLO DIVISIÓN: </a:t>
                </a:r>
                <a:endParaRPr lang="es-ES" dirty="0">
                  <a:solidFill>
                    <a:srgbClr val="00B050"/>
                  </a:solidFill>
                </a:endParaRPr>
              </a:p>
              <a:p>
                <a:endParaRPr lang="es-ES" dirty="0">
                  <a:solidFill>
                    <a:srgbClr val="00B050"/>
                  </a:solidFill>
                </a:endParaRPr>
              </a:p>
              <a:p>
                <a:r>
                  <a:rPr lang="es-ES" dirty="0" smtClean="0"/>
                  <a:t>Simplificar las siguientes expresiones algebraicas</a:t>
                </a:r>
                <a:r>
                  <a:rPr lang="es-ES" dirty="0" smtClean="0">
                    <a:solidFill>
                      <a:srgbClr val="00B050"/>
                    </a:solidFill>
                  </a:rPr>
                  <a:t>:</a:t>
                </a:r>
              </a:p>
              <a:p>
                <a:r>
                  <a:rPr lang="es-ES" dirty="0" smtClean="0"/>
                  <a:t>3.        </a:t>
                </a:r>
                <a14:m>
                  <m:oMath xmlns:m="http://schemas.openxmlformats.org/officeDocument/2006/math">
                    <m:f>
                      <m:fPr>
                        <m:ctrlPr>
                          <a:rPr lang="es-ES" sz="2400" i="1" smtClean="0">
                            <a:latin typeface="Cambria Math" panose="02040503050406030204" pitchFamily="18" charset="0"/>
                          </a:rPr>
                        </m:ctrlPr>
                      </m:fPr>
                      <m:num>
                        <m:sSup>
                          <m:sSupPr>
                            <m:ctrlPr>
                              <a:rPr lang="es-ES" sz="2400" i="1" smtClean="0">
                                <a:latin typeface="Cambria Math" panose="02040503050406030204" pitchFamily="18" charset="0"/>
                              </a:rPr>
                            </m:ctrlPr>
                          </m:sSupPr>
                          <m:e>
                            <m:r>
                              <a:rPr lang="es-ES" sz="2400" b="0" i="1" smtClean="0">
                                <a:latin typeface="Cambria Math" panose="02040503050406030204" pitchFamily="18" charset="0"/>
                              </a:rPr>
                              <m:t>4</m:t>
                            </m:r>
                            <m:r>
                              <a:rPr lang="es-ES" sz="2400" b="0" i="1" smtClean="0">
                                <a:latin typeface="Cambria Math" panose="02040503050406030204" pitchFamily="18" charset="0"/>
                              </a:rPr>
                              <m:t>𝑦</m:t>
                            </m:r>
                          </m:e>
                          <m:sup>
                            <m:r>
                              <a:rPr lang="es-ES" sz="2400" b="0" i="1" smtClean="0">
                                <a:latin typeface="Cambria Math" panose="02040503050406030204" pitchFamily="18" charset="0"/>
                              </a:rPr>
                              <m:t>2</m:t>
                            </m:r>
                          </m:sup>
                        </m:sSup>
                        <m:r>
                          <a:rPr lang="es-ES" sz="2400" b="0" i="1" smtClean="0">
                            <a:latin typeface="Cambria Math" panose="02040503050406030204" pitchFamily="18" charset="0"/>
                          </a:rPr>
                          <m:t>−9</m:t>
                        </m:r>
                      </m:num>
                      <m:den>
                        <m:sSup>
                          <m:sSupPr>
                            <m:ctrlPr>
                              <a:rPr lang="es-ES" sz="2400" i="1" smtClean="0">
                                <a:latin typeface="Cambria Math" panose="02040503050406030204" pitchFamily="18" charset="0"/>
                              </a:rPr>
                            </m:ctrlPr>
                          </m:sSupPr>
                          <m:e>
                            <m:r>
                              <a:rPr lang="es-ES" sz="2400" b="0" i="1" smtClean="0">
                                <a:latin typeface="Cambria Math" panose="02040503050406030204" pitchFamily="18" charset="0"/>
                              </a:rPr>
                              <m:t>2</m:t>
                            </m:r>
                            <m:r>
                              <a:rPr lang="es-ES" sz="2400" b="0" i="1" smtClean="0">
                                <a:latin typeface="Cambria Math" panose="02040503050406030204" pitchFamily="18" charset="0"/>
                              </a:rPr>
                              <m:t>𝑦</m:t>
                            </m:r>
                          </m:e>
                          <m:sup>
                            <m:r>
                              <a:rPr lang="es-ES" sz="2400" b="0" i="1" smtClean="0">
                                <a:latin typeface="Cambria Math" panose="02040503050406030204" pitchFamily="18" charset="0"/>
                              </a:rPr>
                              <m:t>2</m:t>
                            </m:r>
                          </m:sup>
                        </m:sSup>
                        <m:r>
                          <a:rPr lang="es-ES" sz="2400" b="0" i="1" smtClean="0">
                            <a:latin typeface="Cambria Math" panose="02040503050406030204" pitchFamily="18" charset="0"/>
                          </a:rPr>
                          <m:t>+9</m:t>
                        </m:r>
                        <m:r>
                          <a:rPr lang="es-ES" sz="2400" b="0" i="1" smtClean="0">
                            <a:latin typeface="Cambria Math" panose="02040503050406030204" pitchFamily="18" charset="0"/>
                          </a:rPr>
                          <m:t>𝑦</m:t>
                        </m:r>
                        <m:r>
                          <a:rPr lang="es-ES" sz="2400" b="0" i="1" smtClean="0">
                            <a:latin typeface="Cambria Math" panose="02040503050406030204" pitchFamily="18" charset="0"/>
                          </a:rPr>
                          <m:t>−18</m:t>
                        </m:r>
                      </m:den>
                    </m:f>
                    <m:r>
                      <a:rPr lang="es-ES" sz="2400" i="1">
                        <a:latin typeface="Cambria Math" panose="02040503050406030204" pitchFamily="18" charset="0"/>
                        <a:ea typeface="Cambria Math" panose="02040503050406030204" pitchFamily="18" charset="0"/>
                      </a:rPr>
                      <m:t>÷</m:t>
                    </m:r>
                    <m:f>
                      <m:fPr>
                        <m:ctrlPr>
                          <a:rPr lang="es-ES" sz="2400" i="1">
                            <a:latin typeface="Cambria Math" panose="02040503050406030204" pitchFamily="18" charset="0"/>
                          </a:rPr>
                        </m:ctrlPr>
                      </m:fPr>
                      <m:num>
                        <m:r>
                          <a:rPr lang="es-ES" sz="2400" b="0" i="1" smtClean="0">
                            <a:latin typeface="Cambria Math" panose="02040503050406030204" pitchFamily="18" charset="0"/>
                          </a:rPr>
                          <m:t>2</m:t>
                        </m:r>
                        <m:sSup>
                          <m:sSupPr>
                            <m:ctrlPr>
                              <a:rPr lang="es-ES" sz="2400" i="1">
                                <a:latin typeface="Cambria Math" panose="02040503050406030204" pitchFamily="18" charset="0"/>
                              </a:rPr>
                            </m:ctrlPr>
                          </m:sSupPr>
                          <m:e>
                            <m:r>
                              <a:rPr lang="es-ES" sz="2400" b="0" i="1" smtClean="0">
                                <a:latin typeface="Cambria Math" panose="02040503050406030204" pitchFamily="18" charset="0"/>
                              </a:rPr>
                              <m:t>𝑦</m:t>
                            </m:r>
                          </m:e>
                          <m:sup>
                            <m:r>
                              <a:rPr lang="es-ES" sz="2400" b="0" i="1" smtClean="0">
                                <a:latin typeface="Cambria Math" panose="02040503050406030204" pitchFamily="18" charset="0"/>
                              </a:rPr>
                              <m:t>3</m:t>
                            </m:r>
                          </m:sup>
                        </m:sSup>
                        <m:r>
                          <a:rPr lang="es-ES" sz="2400" b="0" i="1" smtClean="0">
                            <a:latin typeface="Cambria Math" panose="02040503050406030204" pitchFamily="18" charset="0"/>
                          </a:rPr>
                          <m:t>+</m:t>
                        </m:r>
                        <m:r>
                          <a:rPr lang="es-ES" sz="2400" b="0" i="1" smtClean="0">
                            <a:latin typeface="Cambria Math" panose="02040503050406030204" pitchFamily="18" charset="0"/>
                          </a:rPr>
                          <m:t>𝑦</m:t>
                        </m:r>
                        <m:r>
                          <a:rPr lang="es-ES" sz="2400" b="0" i="1" smtClean="0">
                            <a:latin typeface="Cambria Math" panose="02040503050406030204" pitchFamily="18" charset="0"/>
                          </a:rPr>
                          <m:t>−3</m:t>
                        </m:r>
                      </m:num>
                      <m:den>
                        <m:sSup>
                          <m:sSupPr>
                            <m:ctrlPr>
                              <a:rPr lang="es-ES" sz="2400" i="1">
                                <a:latin typeface="Cambria Math" panose="02040503050406030204" pitchFamily="18" charset="0"/>
                              </a:rPr>
                            </m:ctrlPr>
                          </m:sSupPr>
                          <m:e>
                            <m:r>
                              <a:rPr lang="es-ES" sz="2400" b="0" i="1" smtClean="0">
                                <a:latin typeface="Cambria Math" panose="02040503050406030204" pitchFamily="18" charset="0"/>
                              </a:rPr>
                              <m:t>𝑦</m:t>
                            </m:r>
                          </m:e>
                          <m:sup>
                            <m:r>
                              <a:rPr lang="es-ES" sz="2400" i="1">
                                <a:latin typeface="Cambria Math" panose="02040503050406030204" pitchFamily="18" charset="0"/>
                              </a:rPr>
                              <m:t>2</m:t>
                            </m:r>
                          </m:sup>
                        </m:sSup>
                        <m:r>
                          <a:rPr lang="es-ES" sz="2400" b="0" i="1" smtClean="0">
                            <a:latin typeface="Cambria Math" panose="02040503050406030204" pitchFamily="18" charset="0"/>
                          </a:rPr>
                          <m:t>+5</m:t>
                        </m:r>
                        <m:r>
                          <a:rPr lang="es-ES" sz="2400" b="0" i="1" smtClean="0">
                            <a:latin typeface="Cambria Math" panose="02040503050406030204" pitchFamily="18" charset="0"/>
                          </a:rPr>
                          <m:t>𝑦</m:t>
                        </m:r>
                        <m:r>
                          <a:rPr lang="es-ES" sz="2400" b="0" i="1" smtClean="0">
                            <a:latin typeface="Cambria Math" panose="02040503050406030204" pitchFamily="18" charset="0"/>
                          </a:rPr>
                          <m:t>−6</m:t>
                        </m:r>
                      </m:den>
                    </m:f>
                  </m:oMath>
                </a14:m>
                <a:endParaRPr lang="es-ES" sz="2400" dirty="0"/>
              </a:p>
              <a:p>
                <a:endParaRPr lang="es-ES" dirty="0" smtClean="0"/>
              </a:p>
              <a:p>
                <a:r>
                  <a:rPr lang="es-ES" dirty="0" smtClean="0">
                    <a:solidFill>
                      <a:srgbClr val="00B050"/>
                    </a:solidFill>
                  </a:rPr>
                  <a:t>Se factoriza:</a:t>
                </a:r>
                <a:endParaRPr lang="es-ES" dirty="0">
                  <a:solidFill>
                    <a:srgbClr val="00B050"/>
                  </a:solidFill>
                </a:endParaRPr>
              </a:p>
              <a:p>
                <a:endParaRPr lang="es-ES" dirty="0" smtClean="0">
                  <a:solidFill>
                    <a:srgbClr val="00B050"/>
                  </a:solidFill>
                </a:endParaRPr>
              </a:p>
              <a:p>
                <a:pPr/>
                <a14:m>
                  <m:oMathPara xmlns:m="http://schemas.openxmlformats.org/officeDocument/2006/math">
                    <m:oMathParaPr>
                      <m:jc m:val="left"/>
                    </m:oMathParaPr>
                    <m:oMath xmlns:m="http://schemas.openxmlformats.org/officeDocument/2006/math">
                      <m:f>
                        <m:fPr>
                          <m:ctrlPr>
                            <a:rPr lang="es-ES" i="1">
                              <a:latin typeface="Cambria Math" panose="02040503050406030204" pitchFamily="18" charset="0"/>
                            </a:rPr>
                          </m:ctrlPr>
                        </m:fPr>
                        <m:num>
                          <m:sSup>
                            <m:sSupPr>
                              <m:ctrlPr>
                                <a:rPr lang="es-ES" i="1">
                                  <a:latin typeface="Cambria Math" panose="02040503050406030204" pitchFamily="18" charset="0"/>
                                </a:rPr>
                              </m:ctrlPr>
                            </m:sSupPr>
                            <m:e>
                              <m:r>
                                <a:rPr lang="es-ES" i="1">
                                  <a:latin typeface="Cambria Math" panose="02040503050406030204" pitchFamily="18" charset="0"/>
                                </a:rPr>
                                <m:t>4</m:t>
                              </m:r>
                              <m:r>
                                <a:rPr lang="es-ES" i="1">
                                  <a:latin typeface="Cambria Math" panose="02040503050406030204" pitchFamily="18" charset="0"/>
                                </a:rPr>
                                <m:t>𝑦</m:t>
                              </m:r>
                            </m:e>
                            <m:sup>
                              <m:r>
                                <a:rPr lang="es-ES" i="1">
                                  <a:latin typeface="Cambria Math" panose="02040503050406030204" pitchFamily="18" charset="0"/>
                                </a:rPr>
                                <m:t>2</m:t>
                              </m:r>
                            </m:sup>
                          </m:sSup>
                          <m:r>
                            <a:rPr lang="es-ES" i="1">
                              <a:latin typeface="Cambria Math" panose="02040503050406030204" pitchFamily="18" charset="0"/>
                            </a:rPr>
                            <m:t>−9</m:t>
                          </m:r>
                        </m:num>
                        <m:den>
                          <m:sSup>
                            <m:sSupPr>
                              <m:ctrlPr>
                                <a:rPr lang="es-ES" i="1">
                                  <a:latin typeface="Cambria Math" panose="02040503050406030204" pitchFamily="18" charset="0"/>
                                </a:rPr>
                              </m:ctrlPr>
                            </m:sSupPr>
                            <m:e>
                              <m:r>
                                <a:rPr lang="es-ES" i="1">
                                  <a:latin typeface="Cambria Math" panose="02040503050406030204" pitchFamily="18" charset="0"/>
                                </a:rPr>
                                <m:t>2</m:t>
                              </m:r>
                              <m:r>
                                <a:rPr lang="es-ES" i="1">
                                  <a:latin typeface="Cambria Math" panose="02040503050406030204" pitchFamily="18" charset="0"/>
                                </a:rPr>
                                <m:t>𝑦</m:t>
                              </m:r>
                            </m:e>
                            <m:sup>
                              <m:r>
                                <a:rPr lang="es-ES" i="1">
                                  <a:latin typeface="Cambria Math" panose="02040503050406030204" pitchFamily="18" charset="0"/>
                                </a:rPr>
                                <m:t>2</m:t>
                              </m:r>
                            </m:sup>
                          </m:sSup>
                          <m:r>
                            <a:rPr lang="es-ES" i="1">
                              <a:latin typeface="Cambria Math" panose="02040503050406030204" pitchFamily="18" charset="0"/>
                            </a:rPr>
                            <m:t>+9</m:t>
                          </m:r>
                          <m:r>
                            <a:rPr lang="es-ES" i="1">
                              <a:latin typeface="Cambria Math" panose="02040503050406030204" pitchFamily="18" charset="0"/>
                            </a:rPr>
                            <m:t>𝑦</m:t>
                          </m:r>
                          <m:r>
                            <a:rPr lang="es-ES" i="1">
                              <a:latin typeface="Cambria Math" panose="02040503050406030204" pitchFamily="18" charset="0"/>
                            </a:rPr>
                            <m:t>−18</m:t>
                          </m:r>
                        </m:den>
                      </m:f>
                      <m:r>
                        <a:rPr lang="es-ES" i="1">
                          <a:latin typeface="Cambria Math" panose="02040503050406030204" pitchFamily="18" charset="0"/>
                          <a:ea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2</m:t>
                          </m:r>
                          <m:sSup>
                            <m:sSupPr>
                              <m:ctrlPr>
                                <a:rPr lang="es-ES" i="1">
                                  <a:latin typeface="Cambria Math" panose="02040503050406030204" pitchFamily="18" charset="0"/>
                                </a:rPr>
                              </m:ctrlPr>
                            </m:sSupPr>
                            <m:e>
                              <m:r>
                                <a:rPr lang="es-ES" i="1">
                                  <a:latin typeface="Cambria Math" panose="02040503050406030204" pitchFamily="18" charset="0"/>
                                </a:rPr>
                                <m:t>𝑦</m:t>
                              </m:r>
                            </m:e>
                            <m:sup>
                              <m:r>
                                <a:rPr lang="es-ES" i="1">
                                  <a:latin typeface="Cambria Math" panose="02040503050406030204" pitchFamily="18" charset="0"/>
                                </a:rPr>
                                <m:t>3</m:t>
                              </m:r>
                            </m:sup>
                          </m:sSup>
                          <m:r>
                            <a:rPr lang="es-ES" i="1">
                              <a:latin typeface="Cambria Math" panose="02040503050406030204" pitchFamily="18" charset="0"/>
                            </a:rPr>
                            <m:t>+</m:t>
                          </m:r>
                          <m:r>
                            <a:rPr lang="es-ES" i="1">
                              <a:latin typeface="Cambria Math" panose="02040503050406030204" pitchFamily="18" charset="0"/>
                            </a:rPr>
                            <m:t>𝑦</m:t>
                          </m:r>
                          <m:r>
                            <a:rPr lang="es-ES" i="1">
                              <a:latin typeface="Cambria Math" panose="02040503050406030204" pitchFamily="18" charset="0"/>
                            </a:rPr>
                            <m:t>−3</m:t>
                          </m:r>
                        </m:num>
                        <m:den>
                          <m:sSup>
                            <m:sSupPr>
                              <m:ctrlPr>
                                <a:rPr lang="es-ES" i="1">
                                  <a:latin typeface="Cambria Math" panose="02040503050406030204" pitchFamily="18" charset="0"/>
                                </a:rPr>
                              </m:ctrlPr>
                            </m:sSupPr>
                            <m:e>
                              <m:r>
                                <a:rPr lang="es-ES" i="1">
                                  <a:latin typeface="Cambria Math" panose="02040503050406030204" pitchFamily="18" charset="0"/>
                                </a:rPr>
                                <m:t>𝑦</m:t>
                              </m:r>
                            </m:e>
                            <m:sup>
                              <m:r>
                                <a:rPr lang="es-ES" i="1">
                                  <a:latin typeface="Cambria Math" panose="02040503050406030204" pitchFamily="18" charset="0"/>
                                </a:rPr>
                                <m:t>2</m:t>
                              </m:r>
                            </m:sup>
                          </m:sSup>
                          <m:r>
                            <a:rPr lang="es-ES" i="1">
                              <a:latin typeface="Cambria Math" panose="02040503050406030204" pitchFamily="18" charset="0"/>
                            </a:rPr>
                            <m:t>+5</m:t>
                          </m:r>
                          <m:r>
                            <a:rPr lang="es-ES" i="1">
                              <a:latin typeface="Cambria Math" panose="02040503050406030204" pitchFamily="18" charset="0"/>
                            </a:rPr>
                            <m:t>𝑦</m:t>
                          </m:r>
                          <m:r>
                            <a:rPr lang="es-ES" i="1">
                              <a:latin typeface="Cambria Math" panose="02040503050406030204" pitchFamily="18" charset="0"/>
                            </a:rPr>
                            <m:t>−6</m:t>
                          </m:r>
                        </m:den>
                      </m:f>
                      <m:r>
                        <a:rPr lang="es-ES" b="0" i="1" smtClean="0">
                          <a:latin typeface="Cambria Math" panose="02040503050406030204" pitchFamily="18" charset="0"/>
                        </a:rPr>
                        <m:t>=</m:t>
                      </m:r>
                      <m:f>
                        <m:fPr>
                          <m:ctrlPr>
                            <a:rPr lang="es-ES" i="1" smtClean="0">
                              <a:latin typeface="Cambria Math" panose="02040503050406030204" pitchFamily="18" charset="0"/>
                            </a:rPr>
                          </m:ctrlPr>
                        </m:fPr>
                        <m:num>
                          <m:r>
                            <a:rPr lang="es-ES" b="0" i="1" smtClean="0">
                              <a:latin typeface="Cambria Math" panose="02040503050406030204" pitchFamily="18" charset="0"/>
                            </a:rPr>
                            <m:t>(</m:t>
                          </m:r>
                          <m:r>
                            <a:rPr lang="es-ES" b="0" i="1" smtClean="0">
                              <a:solidFill>
                                <a:srgbClr val="0070C0"/>
                              </a:solidFill>
                              <a:latin typeface="Cambria Math" panose="02040503050406030204" pitchFamily="18" charset="0"/>
                            </a:rPr>
                            <m:t>2</m:t>
                          </m:r>
                          <m:r>
                            <a:rPr lang="es-ES" b="0" i="1" smtClean="0">
                              <a:solidFill>
                                <a:srgbClr val="0070C0"/>
                              </a:solidFill>
                              <a:latin typeface="Cambria Math" panose="02040503050406030204" pitchFamily="18" charset="0"/>
                            </a:rPr>
                            <m:t>𝑦</m:t>
                          </m:r>
                          <m:r>
                            <a:rPr lang="es-ES" b="0" i="1" smtClean="0">
                              <a:solidFill>
                                <a:srgbClr val="0070C0"/>
                              </a:solidFill>
                              <a:latin typeface="Cambria Math" panose="02040503050406030204" pitchFamily="18" charset="0"/>
                            </a:rPr>
                            <m:t>+3)(2</m:t>
                          </m:r>
                          <m:r>
                            <a:rPr lang="es-ES" b="0" i="1" smtClean="0">
                              <a:solidFill>
                                <a:srgbClr val="FF0000"/>
                              </a:solidFill>
                              <a:latin typeface="Cambria Math" panose="02040503050406030204" pitchFamily="18" charset="0"/>
                            </a:rPr>
                            <m:t>𝑦</m:t>
                          </m:r>
                          <m:r>
                            <a:rPr lang="es-ES" b="0" i="1" smtClean="0">
                              <a:solidFill>
                                <a:srgbClr val="FF0000"/>
                              </a:solidFill>
                              <a:latin typeface="Cambria Math" panose="02040503050406030204" pitchFamily="18" charset="0"/>
                            </a:rPr>
                            <m:t>−3)</m:t>
                          </m:r>
                        </m:num>
                        <m:den>
                          <m:r>
                            <a:rPr lang="es-ES" b="0" i="1" smtClean="0">
                              <a:latin typeface="Cambria Math" panose="02040503050406030204" pitchFamily="18" charset="0"/>
                            </a:rPr>
                            <m:t>(</m:t>
                          </m:r>
                          <m:r>
                            <a:rPr lang="es-ES" b="0" i="1" smtClean="0">
                              <a:solidFill>
                                <a:srgbClr val="00B0F0"/>
                              </a:solidFill>
                              <a:latin typeface="Cambria Math" panose="02040503050406030204" pitchFamily="18" charset="0"/>
                            </a:rPr>
                            <m:t>𝑦</m:t>
                          </m:r>
                          <m:r>
                            <a:rPr lang="es-ES" b="0" i="1" smtClean="0">
                              <a:solidFill>
                                <a:srgbClr val="00B0F0"/>
                              </a:solidFill>
                              <a:latin typeface="Cambria Math" panose="02040503050406030204" pitchFamily="18" charset="0"/>
                            </a:rPr>
                            <m:t>+6)(2</m:t>
                          </m:r>
                          <m:r>
                            <a:rPr lang="es-ES" b="0" i="1" smtClean="0">
                              <a:solidFill>
                                <a:srgbClr val="FF0000"/>
                              </a:solidFill>
                              <a:latin typeface="Cambria Math" panose="02040503050406030204" pitchFamily="18" charset="0"/>
                            </a:rPr>
                            <m:t>𝑦</m:t>
                          </m:r>
                          <m:r>
                            <a:rPr lang="es-ES" b="0" i="1" smtClean="0">
                              <a:solidFill>
                                <a:srgbClr val="FF0000"/>
                              </a:solidFill>
                              <a:latin typeface="Cambria Math" panose="02040503050406030204" pitchFamily="18" charset="0"/>
                            </a:rPr>
                            <m:t>−3)</m:t>
                          </m:r>
                        </m:den>
                      </m:f>
                      <m:r>
                        <a:rPr lang="es-ES" i="1" smtClean="0">
                          <a:latin typeface="Cambria Math" panose="02040503050406030204" pitchFamily="18" charset="0"/>
                          <a:ea typeface="Cambria Math" panose="02040503050406030204" pitchFamily="18" charset="0"/>
                        </a:rPr>
                        <m:t>÷</m:t>
                      </m:r>
                      <m:f>
                        <m:fPr>
                          <m:ctrlPr>
                            <a:rPr lang="es-ES" i="1" smtClean="0">
                              <a:latin typeface="Cambria Math" panose="02040503050406030204" pitchFamily="18" charset="0"/>
                            </a:rPr>
                          </m:ctrlPr>
                        </m:fPr>
                        <m:num>
                          <m:r>
                            <a:rPr lang="es-ES" b="0" i="1" smtClean="0">
                              <a:solidFill>
                                <a:srgbClr val="0070C0"/>
                              </a:solidFill>
                              <a:latin typeface="Cambria Math" panose="02040503050406030204" pitchFamily="18" charset="0"/>
                            </a:rPr>
                            <m:t>(2</m:t>
                          </m:r>
                          <m:r>
                            <a:rPr lang="es-ES" b="0" i="1" smtClean="0">
                              <a:solidFill>
                                <a:srgbClr val="0070C0"/>
                              </a:solidFill>
                              <a:latin typeface="Cambria Math" panose="02040503050406030204" pitchFamily="18" charset="0"/>
                            </a:rPr>
                            <m:t>𝑦</m:t>
                          </m:r>
                          <m:r>
                            <a:rPr lang="es-ES" b="0" i="1" smtClean="0">
                              <a:solidFill>
                                <a:srgbClr val="0070C0"/>
                              </a:solidFill>
                              <a:latin typeface="Cambria Math" panose="02040503050406030204" pitchFamily="18" charset="0"/>
                            </a:rPr>
                            <m:t>+3)(</m:t>
                          </m:r>
                          <m:r>
                            <a:rPr lang="es-ES" b="0" i="1" smtClean="0">
                              <a:solidFill>
                                <a:srgbClr val="00B050"/>
                              </a:solidFill>
                              <a:latin typeface="Cambria Math" panose="02040503050406030204" pitchFamily="18" charset="0"/>
                            </a:rPr>
                            <m:t>𝑦</m:t>
                          </m:r>
                          <m:r>
                            <a:rPr lang="es-ES" b="0" i="1" smtClean="0">
                              <a:solidFill>
                                <a:srgbClr val="00B050"/>
                              </a:solidFill>
                              <a:latin typeface="Cambria Math" panose="02040503050406030204" pitchFamily="18" charset="0"/>
                            </a:rPr>
                            <m:t>−1)</m:t>
                          </m:r>
                        </m:num>
                        <m:den>
                          <m:r>
                            <a:rPr lang="es-ES" b="0" i="1" smtClean="0">
                              <a:latin typeface="Cambria Math" panose="02040503050406030204" pitchFamily="18" charset="0"/>
                            </a:rPr>
                            <m:t>(</m:t>
                          </m:r>
                          <m:r>
                            <a:rPr lang="es-ES" b="0" i="1" smtClean="0">
                              <a:solidFill>
                                <a:srgbClr val="00B0F0"/>
                              </a:solidFill>
                              <a:latin typeface="Cambria Math" panose="02040503050406030204" pitchFamily="18" charset="0"/>
                            </a:rPr>
                            <m:t>𝑦</m:t>
                          </m:r>
                          <m:r>
                            <a:rPr lang="es-ES" b="0" i="1" smtClean="0">
                              <a:solidFill>
                                <a:srgbClr val="00B0F0"/>
                              </a:solidFill>
                              <a:latin typeface="Cambria Math" panose="02040503050406030204" pitchFamily="18" charset="0"/>
                            </a:rPr>
                            <m:t>+6)(</m:t>
                          </m:r>
                          <m:r>
                            <a:rPr lang="es-ES" b="0" i="1" smtClean="0">
                              <a:solidFill>
                                <a:srgbClr val="00B050"/>
                              </a:solidFill>
                              <a:latin typeface="Cambria Math" panose="02040503050406030204" pitchFamily="18" charset="0"/>
                            </a:rPr>
                            <m:t>𝑦</m:t>
                          </m:r>
                          <m:r>
                            <a:rPr lang="es-ES" b="0" i="1" smtClean="0">
                              <a:solidFill>
                                <a:srgbClr val="00B050"/>
                              </a:solidFill>
                              <a:latin typeface="Cambria Math" panose="02040503050406030204" pitchFamily="18" charset="0"/>
                            </a:rPr>
                            <m:t>−1)</m:t>
                          </m:r>
                        </m:den>
                      </m:f>
                      <m:r>
                        <a:rPr lang="es-ES" b="0" i="1" smtClean="0">
                          <a:latin typeface="Cambria Math" panose="02040503050406030204" pitchFamily="18" charset="0"/>
                        </a:rPr>
                        <m:t>=1</m:t>
                      </m:r>
                    </m:oMath>
                  </m:oMathPara>
                </a14:m>
                <a:endParaRPr lang="es-ES" dirty="0">
                  <a:solidFill>
                    <a:srgbClr val="00B050"/>
                  </a:solidFill>
                </a:endParaRPr>
              </a:p>
            </p:txBody>
          </p:sp>
        </mc:Choice>
        <mc:Fallback xmlns="">
          <p:sp>
            <p:nvSpPr>
              <p:cNvPr id="4" name="CuadroTexto 3"/>
              <p:cNvSpPr txBox="1">
                <a:spLocks noRot="1" noChangeAspect="1" noMove="1" noResize="1" noEditPoints="1" noAdjustHandles="1" noChangeArrowheads="1" noChangeShapeType="1" noTextEdit="1"/>
              </p:cNvSpPr>
              <p:nvPr/>
            </p:nvSpPr>
            <p:spPr>
              <a:xfrm>
                <a:off x="854242" y="2899883"/>
                <a:ext cx="7724274" cy="2976584"/>
              </a:xfrm>
              <a:prstGeom prst="rect">
                <a:avLst/>
              </a:prstGeom>
              <a:blipFill rotWithShape="0">
                <a:blip r:embed="rId2"/>
                <a:stretch>
                  <a:fillRect l="-631" t="-1230"/>
                </a:stretch>
              </a:blipFill>
            </p:spPr>
            <p:txBody>
              <a:bodyPr/>
              <a:lstStyle/>
              <a:p>
                <a:r>
                  <a:rPr lang="es-CO">
                    <a:noFill/>
                  </a:rPr>
                  <a:t> </a:t>
                </a:r>
              </a:p>
            </p:txBody>
          </p:sp>
        </mc:Fallback>
      </mc:AlternateContent>
    </p:spTree>
    <p:extLst>
      <p:ext uri="{BB962C8B-B14F-4D97-AF65-F5344CB8AC3E}">
        <p14:creationId xmlns:p14="http://schemas.microsoft.com/office/powerpoint/2010/main" val="6442091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7989" y="1323474"/>
            <a:ext cx="7567863" cy="369332"/>
          </a:xfrm>
          <a:prstGeom prst="rect">
            <a:avLst/>
          </a:prstGeom>
          <a:noFill/>
        </p:spPr>
        <p:txBody>
          <a:bodyPr wrap="square" rtlCol="0">
            <a:spAutoFit/>
          </a:bodyPr>
          <a:lstStyle/>
          <a:p>
            <a:r>
              <a:rPr lang="es-ES" dirty="0" smtClean="0">
                <a:solidFill>
                  <a:srgbClr val="FF0000"/>
                </a:solidFill>
              </a:rPr>
              <a:t>SIMPLIFICACIÓN DE EXPRESIONES ALGEBRAICAS RACIONALES</a:t>
            </a:r>
            <a:endParaRPr lang="es-ES" dirty="0">
              <a:solidFill>
                <a:srgbClr val="FF0000"/>
              </a:solidFill>
            </a:endParaRPr>
          </a:p>
        </p:txBody>
      </p:sp>
      <p:sp>
        <p:nvSpPr>
          <p:cNvPr id="3" name="CuadroTexto 2"/>
          <p:cNvSpPr txBox="1"/>
          <p:nvPr/>
        </p:nvSpPr>
        <p:spPr>
          <a:xfrm>
            <a:off x="854242" y="1973179"/>
            <a:ext cx="7615990" cy="646331"/>
          </a:xfrm>
          <a:prstGeom prst="rect">
            <a:avLst/>
          </a:prstGeom>
          <a:noFill/>
        </p:spPr>
        <p:txBody>
          <a:bodyPr wrap="square" rtlCol="0">
            <a:spAutoFit/>
          </a:bodyPr>
          <a:lstStyle/>
          <a:p>
            <a:r>
              <a:rPr lang="es-ES" dirty="0" smtClean="0"/>
              <a:t>Para simplificar expresiones algebraicas racionales se factorizan numerador y denominador y se cancelan factores comunes del numerador y denominador. </a:t>
            </a:r>
            <a:endParaRPr lang="es-ES" dirty="0"/>
          </a:p>
        </p:txBody>
      </p:sp>
      <mc:AlternateContent xmlns:mc="http://schemas.openxmlformats.org/markup-compatibility/2006" xmlns:a14="http://schemas.microsoft.com/office/drawing/2010/main">
        <mc:Choice Requires="a14">
          <p:sp>
            <p:nvSpPr>
              <p:cNvPr id="4" name="CuadroTexto 3"/>
              <p:cNvSpPr txBox="1"/>
              <p:nvPr/>
            </p:nvSpPr>
            <p:spPr>
              <a:xfrm>
                <a:off x="866274" y="2899883"/>
                <a:ext cx="7724274" cy="3181512"/>
              </a:xfrm>
              <a:prstGeom prst="rect">
                <a:avLst/>
              </a:prstGeom>
              <a:noFill/>
            </p:spPr>
            <p:txBody>
              <a:bodyPr wrap="square" rtlCol="0">
                <a:spAutoFit/>
              </a:bodyPr>
              <a:lstStyle/>
              <a:p>
                <a:r>
                  <a:rPr lang="es-ES" dirty="0" smtClean="0">
                    <a:solidFill>
                      <a:srgbClr val="00B050"/>
                    </a:solidFill>
                  </a:rPr>
                  <a:t>EJEMPLO DIVISIÓN : </a:t>
                </a:r>
                <a:endParaRPr lang="es-ES" dirty="0">
                  <a:solidFill>
                    <a:srgbClr val="00B050"/>
                  </a:solidFill>
                </a:endParaRPr>
              </a:p>
              <a:p>
                <a:endParaRPr lang="es-ES" dirty="0">
                  <a:solidFill>
                    <a:srgbClr val="00B050"/>
                  </a:solidFill>
                </a:endParaRPr>
              </a:p>
              <a:p>
                <a:r>
                  <a:rPr lang="es-ES" dirty="0" smtClean="0"/>
                  <a:t>Simplificar las siguientes expresiones algebraicas</a:t>
                </a:r>
                <a:r>
                  <a:rPr lang="es-ES" dirty="0" smtClean="0">
                    <a:solidFill>
                      <a:srgbClr val="00B050"/>
                    </a:solidFill>
                  </a:rPr>
                  <a:t>:</a:t>
                </a:r>
              </a:p>
              <a:p>
                <a:r>
                  <a:rPr lang="es-ES" dirty="0"/>
                  <a:t>4</a:t>
                </a:r>
                <a:r>
                  <a:rPr lang="es-ES" dirty="0" smtClean="0"/>
                  <a:t>.        </a:t>
                </a:r>
                <a14:m>
                  <m:oMath xmlns:m="http://schemas.openxmlformats.org/officeDocument/2006/math">
                    <m:f>
                      <m:fPr>
                        <m:ctrlPr>
                          <a:rPr lang="es-ES" sz="2800" i="1" smtClean="0">
                            <a:latin typeface="Cambria Math" panose="02040503050406030204" pitchFamily="18" charset="0"/>
                          </a:rPr>
                        </m:ctrlPr>
                      </m:fPr>
                      <m:num>
                        <m:f>
                          <m:fPr>
                            <m:ctrlPr>
                              <a:rPr lang="es-ES" sz="2800" i="1" smtClean="0">
                                <a:latin typeface="Cambria Math" panose="02040503050406030204" pitchFamily="18" charset="0"/>
                              </a:rPr>
                            </m:ctrlPr>
                          </m:fPr>
                          <m:num>
                            <m:r>
                              <a:rPr lang="es-ES" sz="2800" b="0" i="1" smtClean="0">
                                <a:latin typeface="Cambria Math" panose="02040503050406030204" pitchFamily="18" charset="0"/>
                              </a:rPr>
                              <m:t>𝑥</m:t>
                            </m:r>
                            <m:r>
                              <a:rPr lang="es-ES" sz="2800" b="0" i="1" smtClean="0">
                                <a:latin typeface="Cambria Math" panose="02040503050406030204" pitchFamily="18" charset="0"/>
                              </a:rPr>
                              <m:t>+2</m:t>
                            </m:r>
                          </m:num>
                          <m:den>
                            <m:r>
                              <a:rPr lang="es-ES" sz="2800" b="0" i="1" smtClean="0">
                                <a:latin typeface="Cambria Math" panose="02040503050406030204" pitchFamily="18" charset="0"/>
                              </a:rPr>
                              <m:t>𝑥</m:t>
                            </m:r>
                            <m:r>
                              <a:rPr lang="es-ES" sz="2800" b="0" i="1" smtClean="0">
                                <a:latin typeface="Cambria Math" panose="02040503050406030204" pitchFamily="18" charset="0"/>
                              </a:rPr>
                              <m:t>−1</m:t>
                            </m:r>
                          </m:den>
                        </m:f>
                        <m:r>
                          <a:rPr lang="es-ES" sz="2800" b="0" i="1" smtClean="0">
                            <a:solidFill>
                              <a:srgbClr val="FF0000"/>
                            </a:solidFill>
                            <a:latin typeface="Cambria Math" panose="02040503050406030204" pitchFamily="18" charset="0"/>
                          </a:rPr>
                          <m:t>−</m:t>
                        </m:r>
                        <m:f>
                          <m:fPr>
                            <m:ctrlPr>
                              <a:rPr lang="es-ES" sz="2800" b="0" i="1" smtClean="0">
                                <a:latin typeface="Cambria Math" panose="02040503050406030204" pitchFamily="18" charset="0"/>
                              </a:rPr>
                            </m:ctrlPr>
                          </m:fPr>
                          <m:num>
                            <m:r>
                              <a:rPr lang="es-ES" sz="2800" b="0" i="1" smtClean="0">
                                <a:latin typeface="Cambria Math" panose="02040503050406030204" pitchFamily="18" charset="0"/>
                              </a:rPr>
                              <m:t>𝑥</m:t>
                            </m:r>
                            <m:r>
                              <a:rPr lang="es-ES" sz="2800" b="0" i="1" smtClean="0">
                                <a:latin typeface="Cambria Math" panose="02040503050406030204" pitchFamily="18" charset="0"/>
                              </a:rPr>
                              <m:t>−3</m:t>
                            </m:r>
                          </m:num>
                          <m:den>
                            <m:r>
                              <a:rPr lang="es-ES" sz="2800" b="0" i="1" smtClean="0">
                                <a:latin typeface="Cambria Math" panose="02040503050406030204" pitchFamily="18" charset="0"/>
                              </a:rPr>
                              <m:t>𝑥</m:t>
                            </m:r>
                            <m:r>
                              <a:rPr lang="es-ES" sz="2800" b="0" i="1" smtClean="0">
                                <a:latin typeface="Cambria Math" panose="02040503050406030204" pitchFamily="18" charset="0"/>
                              </a:rPr>
                              <m:t>−2</m:t>
                            </m:r>
                          </m:den>
                        </m:f>
                      </m:num>
                      <m:den>
                        <m:r>
                          <a:rPr lang="es-ES" sz="2800" b="0" i="1" smtClean="0">
                            <a:latin typeface="Cambria Math" panose="02040503050406030204" pitchFamily="18" charset="0"/>
                          </a:rPr>
                          <m:t>𝑥</m:t>
                        </m:r>
                        <m:r>
                          <a:rPr lang="es-ES" sz="2800" b="0" i="1" smtClean="0">
                            <a:latin typeface="Cambria Math" panose="02040503050406030204" pitchFamily="18" charset="0"/>
                          </a:rPr>
                          <m:t>+2</m:t>
                        </m:r>
                      </m:den>
                    </m:f>
                  </m:oMath>
                </a14:m>
                <a:endParaRPr lang="es-ES" sz="2400" dirty="0"/>
              </a:p>
              <a:p>
                <a:endParaRPr lang="es-ES" dirty="0" smtClean="0"/>
              </a:p>
              <a:p>
                <a:r>
                  <a:rPr lang="es-ES" dirty="0" smtClean="0">
                    <a:solidFill>
                      <a:srgbClr val="00B050"/>
                    </a:solidFill>
                  </a:rPr>
                  <a:t>Se debe primero hacer la resta del numerador :</a:t>
                </a:r>
                <a:endParaRPr lang="es-ES" dirty="0">
                  <a:solidFill>
                    <a:srgbClr val="00B050"/>
                  </a:solidFill>
                </a:endParaRPr>
              </a:p>
              <a:p>
                <a:pPr/>
                <a14:m>
                  <m:oMathPara xmlns:m="http://schemas.openxmlformats.org/officeDocument/2006/math">
                    <m:oMathParaPr>
                      <m:jc m:val="centerGroup"/>
                    </m:oMathParaPr>
                    <m:oMath xmlns:m="http://schemas.openxmlformats.org/officeDocument/2006/math">
                      <m:f>
                        <m:fPr>
                          <m:ctrlPr>
                            <a:rPr lang="es-ES" i="1">
                              <a:latin typeface="Cambria Math" panose="02040503050406030204" pitchFamily="18" charset="0"/>
                            </a:rPr>
                          </m:ctrlPr>
                        </m:fPr>
                        <m:num>
                          <m:f>
                            <m:fPr>
                              <m:ctrlPr>
                                <a:rPr lang="es-ES" i="1">
                                  <a:latin typeface="Cambria Math" panose="02040503050406030204" pitchFamily="18" charset="0"/>
                                </a:rPr>
                              </m:ctrlPr>
                            </m:fPr>
                            <m:num>
                              <m:r>
                                <a:rPr lang="es-ES" i="1">
                                  <a:latin typeface="Cambria Math" panose="02040503050406030204" pitchFamily="18" charset="0"/>
                                </a:rPr>
                                <m:t>𝑥</m:t>
                              </m:r>
                              <m:r>
                                <a:rPr lang="es-ES" i="1">
                                  <a:latin typeface="Cambria Math" panose="02040503050406030204" pitchFamily="18" charset="0"/>
                                </a:rPr>
                                <m:t>+2</m:t>
                              </m:r>
                            </m:num>
                            <m:den>
                              <m:r>
                                <a:rPr lang="es-ES" i="1">
                                  <a:latin typeface="Cambria Math" panose="02040503050406030204" pitchFamily="18" charset="0"/>
                                </a:rPr>
                                <m:t>𝑥</m:t>
                              </m:r>
                              <m:r>
                                <a:rPr lang="es-ES" i="1">
                                  <a:latin typeface="Cambria Math" panose="02040503050406030204" pitchFamily="18" charset="0"/>
                                </a:rPr>
                                <m:t>−1</m:t>
                              </m:r>
                            </m:den>
                          </m:f>
                          <m:r>
                            <a:rPr lang="es-ES" i="1">
                              <a:solidFill>
                                <a:srgbClr val="FF0000"/>
                              </a:solidFill>
                              <a:latin typeface="Cambria Math" panose="02040503050406030204" pitchFamily="18" charset="0"/>
                            </a:rPr>
                            <m:t>−</m:t>
                          </m:r>
                          <m:f>
                            <m:fPr>
                              <m:ctrlPr>
                                <a:rPr lang="es-ES" i="1">
                                  <a:latin typeface="Cambria Math" panose="02040503050406030204" pitchFamily="18" charset="0"/>
                                </a:rPr>
                              </m:ctrlPr>
                            </m:fPr>
                            <m:num>
                              <m:r>
                                <a:rPr lang="es-ES" i="1">
                                  <a:latin typeface="Cambria Math" panose="02040503050406030204" pitchFamily="18" charset="0"/>
                                </a:rPr>
                                <m:t>𝑥</m:t>
                              </m:r>
                              <m:r>
                                <a:rPr lang="es-ES" i="1">
                                  <a:latin typeface="Cambria Math" panose="02040503050406030204" pitchFamily="18" charset="0"/>
                                </a:rPr>
                                <m:t>−3</m:t>
                              </m:r>
                            </m:num>
                            <m:den>
                              <m:r>
                                <a:rPr lang="es-ES" i="1">
                                  <a:latin typeface="Cambria Math" panose="02040503050406030204" pitchFamily="18" charset="0"/>
                                </a:rPr>
                                <m:t>𝑥</m:t>
                              </m:r>
                              <m:r>
                                <a:rPr lang="es-ES" i="1">
                                  <a:latin typeface="Cambria Math" panose="02040503050406030204" pitchFamily="18" charset="0"/>
                                </a:rPr>
                                <m:t>−2</m:t>
                              </m:r>
                            </m:den>
                          </m:f>
                        </m:num>
                        <m:den>
                          <m:r>
                            <a:rPr lang="es-ES" i="1">
                              <a:latin typeface="Cambria Math" panose="02040503050406030204" pitchFamily="18" charset="0"/>
                            </a:rPr>
                            <m:t>𝑥</m:t>
                          </m:r>
                          <m:r>
                            <a:rPr lang="es-ES" b="0" i="1" smtClean="0">
                              <a:latin typeface="Cambria Math" panose="02040503050406030204" pitchFamily="18" charset="0"/>
                            </a:rPr>
                            <m:t>+</m:t>
                          </m:r>
                          <m:r>
                            <a:rPr lang="es-ES" i="1">
                              <a:latin typeface="Cambria Math" panose="02040503050406030204" pitchFamily="18" charset="0"/>
                            </a:rPr>
                            <m:t>2</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−4−</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+4</m:t>
                              </m:r>
                              <m:r>
                                <a:rPr lang="es-ES" b="0" i="1" smtClean="0">
                                  <a:latin typeface="Cambria Math" panose="02040503050406030204" pitchFamily="18" charset="0"/>
                                </a:rPr>
                                <m:t>𝑥</m:t>
                              </m:r>
                              <m:r>
                                <a:rPr lang="es-ES" b="0" i="1" smtClean="0">
                                  <a:latin typeface="Cambria Math" panose="02040503050406030204" pitchFamily="18" charset="0"/>
                                </a:rPr>
                                <m:t>−3</m:t>
                              </m:r>
                            </m:num>
                            <m:den>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−1)(</m:t>
                              </m:r>
                              <m:r>
                                <a:rPr lang="es-ES" b="0" i="1" smtClean="0">
                                  <a:latin typeface="Cambria Math" panose="02040503050406030204" pitchFamily="18" charset="0"/>
                                </a:rPr>
                                <m:t>𝑥</m:t>
                              </m:r>
                              <m:r>
                                <a:rPr lang="es-ES" b="0" i="1" smtClean="0">
                                  <a:latin typeface="Cambria Math" panose="02040503050406030204" pitchFamily="18" charset="0"/>
                                </a:rPr>
                                <m:t>−2)</m:t>
                              </m:r>
                            </m:den>
                          </m:f>
                        </m:num>
                        <m:den>
                          <m:r>
                            <a:rPr lang="es-ES" b="0" i="1" smtClean="0">
                              <a:latin typeface="Cambria Math" panose="02040503050406030204" pitchFamily="18" charset="0"/>
                            </a:rPr>
                            <m:t>𝑥</m:t>
                          </m:r>
                          <m:r>
                            <a:rPr lang="es-ES" b="0" i="1" smtClean="0">
                              <a:latin typeface="Cambria Math" panose="02040503050406030204" pitchFamily="18" charset="0"/>
                            </a:rPr>
                            <m:t>+2</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f>
                            <m:fPr>
                              <m:ctrlPr>
                                <a:rPr lang="es-ES" b="0" i="1" smtClean="0">
                                  <a:latin typeface="Cambria Math" panose="02040503050406030204" pitchFamily="18" charset="0"/>
                                </a:rPr>
                              </m:ctrlPr>
                            </m:fPr>
                            <m:num>
                              <m:r>
                                <a:rPr lang="es-ES" b="0" i="1" smtClean="0">
                                  <a:latin typeface="Cambria Math" panose="02040503050406030204" pitchFamily="18" charset="0"/>
                                </a:rPr>
                                <m:t>4</m:t>
                              </m:r>
                              <m:r>
                                <a:rPr lang="es-ES" b="0" i="1" smtClean="0">
                                  <a:latin typeface="Cambria Math" panose="02040503050406030204" pitchFamily="18" charset="0"/>
                                </a:rPr>
                                <m:t>𝑥</m:t>
                              </m:r>
                              <m:r>
                                <a:rPr lang="es-ES" b="0" i="1" smtClean="0">
                                  <a:latin typeface="Cambria Math" panose="02040503050406030204" pitchFamily="18" charset="0"/>
                                </a:rPr>
                                <m:t>−7</m:t>
                              </m:r>
                            </m:num>
                            <m:den>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−1)(</m:t>
                              </m:r>
                              <m:r>
                                <a:rPr lang="es-ES" b="0" i="1" smtClean="0">
                                  <a:latin typeface="Cambria Math" panose="02040503050406030204" pitchFamily="18" charset="0"/>
                                </a:rPr>
                                <m:t>𝑥</m:t>
                              </m:r>
                              <m:r>
                                <a:rPr lang="es-ES" b="0" i="1" smtClean="0">
                                  <a:latin typeface="Cambria Math" panose="02040503050406030204" pitchFamily="18" charset="0"/>
                                </a:rPr>
                                <m:t>−2)</m:t>
                              </m:r>
                            </m:den>
                          </m:f>
                        </m:num>
                        <m:den>
                          <m:r>
                            <a:rPr lang="es-ES" b="0" i="1" smtClean="0">
                              <a:latin typeface="Cambria Math" panose="02040503050406030204" pitchFamily="18" charset="0"/>
                            </a:rPr>
                            <m:t>𝑥</m:t>
                          </m:r>
                          <m:r>
                            <a:rPr lang="es-ES" b="0" i="1" smtClean="0">
                              <a:latin typeface="Cambria Math" panose="02040503050406030204" pitchFamily="18" charset="0"/>
                            </a:rPr>
                            <m:t>+2</m:t>
                          </m:r>
                        </m:den>
                      </m:f>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4</m:t>
                          </m:r>
                          <m:r>
                            <a:rPr lang="es-ES" b="0" i="1" smtClean="0">
                              <a:latin typeface="Cambria Math" panose="02040503050406030204" pitchFamily="18" charset="0"/>
                            </a:rPr>
                            <m:t>𝑥</m:t>
                          </m:r>
                          <m:r>
                            <a:rPr lang="es-ES" b="0" i="1" smtClean="0">
                              <a:latin typeface="Cambria Math" panose="02040503050406030204" pitchFamily="18" charset="0"/>
                            </a:rPr>
                            <m:t>−7</m:t>
                          </m:r>
                        </m:num>
                        <m:den>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−1)(</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−4)</m:t>
                          </m:r>
                        </m:den>
                      </m:f>
                    </m:oMath>
                  </m:oMathPara>
                </a14:m>
                <a:endParaRPr lang="es-ES" dirty="0" smtClean="0">
                  <a:solidFill>
                    <a:srgbClr val="00B050"/>
                  </a:solidFill>
                </a:endParaRPr>
              </a:p>
            </p:txBody>
          </p:sp>
        </mc:Choice>
        <mc:Fallback xmlns="">
          <p:sp>
            <p:nvSpPr>
              <p:cNvPr id="4" name="CuadroTexto 3"/>
              <p:cNvSpPr txBox="1">
                <a:spLocks noRot="1" noChangeAspect="1" noMove="1" noResize="1" noEditPoints="1" noAdjustHandles="1" noChangeArrowheads="1" noChangeShapeType="1" noTextEdit="1"/>
              </p:cNvSpPr>
              <p:nvPr/>
            </p:nvSpPr>
            <p:spPr>
              <a:xfrm>
                <a:off x="866274" y="2899883"/>
                <a:ext cx="7724274" cy="3181512"/>
              </a:xfrm>
              <a:prstGeom prst="rect">
                <a:avLst/>
              </a:prstGeom>
              <a:blipFill rotWithShape="0">
                <a:blip r:embed="rId2"/>
                <a:stretch>
                  <a:fillRect l="-631" t="-1149"/>
                </a:stretch>
              </a:blipFill>
            </p:spPr>
            <p:txBody>
              <a:bodyPr/>
              <a:lstStyle/>
              <a:p>
                <a:r>
                  <a:rPr lang="es-ES">
                    <a:noFill/>
                  </a:rPr>
                  <a:t> </a:t>
                </a:r>
              </a:p>
            </p:txBody>
          </p:sp>
        </mc:Fallback>
      </mc:AlternateContent>
    </p:spTree>
    <p:extLst>
      <p:ext uri="{BB962C8B-B14F-4D97-AF65-F5344CB8AC3E}">
        <p14:creationId xmlns:p14="http://schemas.microsoft.com/office/powerpoint/2010/main" val="4508309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66274" y="962526"/>
            <a:ext cx="4740442" cy="523220"/>
          </a:xfrm>
          <a:prstGeom prst="rect">
            <a:avLst/>
          </a:prstGeom>
          <a:noFill/>
        </p:spPr>
        <p:txBody>
          <a:bodyPr wrap="square" rtlCol="0">
            <a:spAutoFit/>
          </a:bodyPr>
          <a:lstStyle/>
          <a:p>
            <a:r>
              <a:rPr lang="es-ES" sz="2800" dirty="0" smtClean="0">
                <a:solidFill>
                  <a:srgbClr val="7030A0"/>
                </a:solidFill>
              </a:rPr>
              <a:t>ACTIVIDAD INTERACTIVA.</a:t>
            </a:r>
            <a:endParaRPr lang="es-ES" sz="2800" dirty="0">
              <a:solidFill>
                <a:srgbClr val="7030A0"/>
              </a:solidFill>
            </a:endParaRPr>
          </a:p>
        </p:txBody>
      </p:sp>
      <p:sp>
        <p:nvSpPr>
          <p:cNvPr id="4" name="CuadroTexto 3"/>
          <p:cNvSpPr txBox="1"/>
          <p:nvPr/>
        </p:nvSpPr>
        <p:spPr>
          <a:xfrm>
            <a:off x="1022683" y="1485746"/>
            <a:ext cx="7170821" cy="923330"/>
          </a:xfrm>
          <a:prstGeom prst="rect">
            <a:avLst/>
          </a:prstGeom>
          <a:noFill/>
        </p:spPr>
        <p:txBody>
          <a:bodyPr wrap="square" rtlCol="0">
            <a:spAutoFit/>
          </a:bodyPr>
          <a:lstStyle/>
          <a:p>
            <a:r>
              <a:rPr lang="es-ES" dirty="0" smtClean="0"/>
              <a:t>En el siguiente enlace puede reforzar practicando ejercicios de expresiones algebraicas. </a:t>
            </a:r>
            <a:endParaRPr lang="es-ES" dirty="0"/>
          </a:p>
          <a:p>
            <a:r>
              <a:rPr lang="es-ES" dirty="0"/>
              <a:t>https://www.vitutor.com/ab/p/a_13e.html </a:t>
            </a:r>
          </a:p>
        </p:txBody>
      </p:sp>
      <p:pic>
        <p:nvPicPr>
          <p:cNvPr id="5" name="Imagen 4"/>
          <p:cNvPicPr>
            <a:picLocks noChangeAspect="1"/>
          </p:cNvPicPr>
          <p:nvPr/>
        </p:nvPicPr>
        <p:blipFill>
          <a:blip r:embed="rId2"/>
          <a:stretch>
            <a:fillRect/>
          </a:stretch>
        </p:blipFill>
        <p:spPr>
          <a:xfrm>
            <a:off x="1852862" y="2409076"/>
            <a:ext cx="6214939" cy="3858185"/>
          </a:xfrm>
          <a:prstGeom prst="rect">
            <a:avLst/>
          </a:prstGeom>
        </p:spPr>
      </p:pic>
    </p:spTree>
    <p:extLst>
      <p:ext uri="{BB962C8B-B14F-4D97-AF65-F5344CB8AC3E}">
        <p14:creationId xmlns:p14="http://schemas.microsoft.com/office/powerpoint/2010/main" val="2641345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CO"/>
          </a:p>
        </p:txBody>
      </p:sp>
      <p:sp>
        <p:nvSpPr>
          <p:cNvPr id="3" name="Marcador de contenido 2"/>
          <p:cNvSpPr>
            <a:spLocks noGrp="1"/>
          </p:cNvSpPr>
          <p:nvPr>
            <p:ph idx="14"/>
          </p:nvPr>
        </p:nvSpPr>
        <p:spPr/>
        <p:txBody>
          <a:bodyPr/>
          <a:lstStyle/>
          <a:p>
            <a:endParaRPr lang="es-CO"/>
          </a:p>
        </p:txBody>
      </p:sp>
      <p:sp>
        <p:nvSpPr>
          <p:cNvPr id="4" name="Marcador de contenido 3"/>
          <p:cNvSpPr>
            <a:spLocks noGrp="1"/>
          </p:cNvSpPr>
          <p:nvPr>
            <p:ph idx="15"/>
          </p:nvPr>
        </p:nvSpPr>
        <p:spPr/>
        <p:txBody>
          <a:bodyPr/>
          <a:lstStyle/>
          <a:p>
            <a:endParaRPr lang="es-CO"/>
          </a:p>
        </p:txBody>
      </p:sp>
      <p:sp>
        <p:nvSpPr>
          <p:cNvPr id="5" name="Marcador de contenido 4"/>
          <p:cNvSpPr>
            <a:spLocks noGrp="1"/>
          </p:cNvSpPr>
          <p:nvPr>
            <p:ph idx="16"/>
          </p:nvPr>
        </p:nvSpPr>
        <p:spPr/>
        <p:txBody>
          <a:bodyPr/>
          <a:lstStyle/>
          <a:p>
            <a:endParaRPr lang="es-CO"/>
          </a:p>
        </p:txBody>
      </p:sp>
    </p:spTree>
    <p:extLst>
      <p:ext uri="{BB962C8B-B14F-4D97-AF65-F5344CB8AC3E}">
        <p14:creationId xmlns:p14="http://schemas.microsoft.com/office/powerpoint/2010/main" val="21648174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CO"/>
          </a:p>
        </p:txBody>
      </p:sp>
    </p:spTree>
    <p:extLst>
      <p:ext uri="{BB962C8B-B14F-4D97-AF65-F5344CB8AC3E}">
        <p14:creationId xmlns:p14="http://schemas.microsoft.com/office/powerpoint/2010/main" val="30165855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CO"/>
          </a:p>
        </p:txBody>
      </p:sp>
      <p:sp>
        <p:nvSpPr>
          <p:cNvPr id="3" name="Marcador de contenido 2"/>
          <p:cNvSpPr>
            <a:spLocks noGrp="1"/>
          </p:cNvSpPr>
          <p:nvPr>
            <p:ph idx="15"/>
          </p:nvPr>
        </p:nvSpPr>
        <p:spPr/>
        <p:txBody>
          <a:bodyPr/>
          <a:lstStyle/>
          <a:p>
            <a:endParaRPr lang="es-CO"/>
          </a:p>
        </p:txBody>
      </p:sp>
      <p:sp>
        <p:nvSpPr>
          <p:cNvPr id="4" name="Marcador de contenido 3"/>
          <p:cNvSpPr>
            <a:spLocks noGrp="1"/>
          </p:cNvSpPr>
          <p:nvPr>
            <p:ph idx="16"/>
          </p:nvPr>
        </p:nvSpPr>
        <p:spPr/>
        <p:txBody>
          <a:bodyPr/>
          <a:lstStyle/>
          <a:p>
            <a:endParaRPr lang="es-CO"/>
          </a:p>
        </p:txBody>
      </p:sp>
    </p:spTree>
    <p:extLst>
      <p:ext uri="{BB962C8B-B14F-4D97-AF65-F5344CB8AC3E}">
        <p14:creationId xmlns:p14="http://schemas.microsoft.com/office/powerpoint/2010/main" val="117863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ES" dirty="0"/>
              <a:t>El núcleo </a:t>
            </a:r>
            <a:r>
              <a:rPr lang="es-ES" dirty="0" err="1"/>
              <a:t>problémico</a:t>
            </a:r>
            <a:r>
              <a:rPr lang="es-ES" dirty="0"/>
              <a:t> del Departamento de Ciencias Básicas y su articulación con este ambiente virtual de aprendizaje, conduce a que este curso de Nivelación brinde las herramientas para reforzar las competencias </a:t>
            </a:r>
            <a:r>
              <a:rPr lang="es-ES_tradnl" dirty="0"/>
              <a:t>básicas en matemáticas que los estudiantes requieren para abordar la educación Superior.</a:t>
            </a:r>
          </a:p>
          <a:p>
            <a:r>
              <a:rPr lang="es-ES_tradnl" dirty="0"/>
              <a:t>Se pretende que el estudiante en su entorno profesional, realice en un primer momento la interpretación de problemas de su contexto con base en el desarrollando de habilidades de tipo interpretativo y comunicativo, y en un segundo momento, apoyado en su fundamentación teórica realice un análisis matemático de la situación, que lo conducirá al planteamiento de  una posible  solución al problema mediante el uso de algoritmos matemáticos.</a:t>
            </a:r>
            <a:endParaRPr lang="es-CO" dirty="0"/>
          </a:p>
          <a:p>
            <a:r>
              <a:rPr lang="es-CO" dirty="0"/>
              <a:t>De acuerdo con lo anterior, se plantean los siguientes núcleos </a:t>
            </a:r>
            <a:r>
              <a:rPr lang="es-CO" dirty="0" err="1"/>
              <a:t>problémicos</a:t>
            </a:r>
            <a:r>
              <a:rPr lang="es-CO" dirty="0"/>
              <a:t> específicos para cálculo diferencial:</a:t>
            </a:r>
          </a:p>
          <a:p>
            <a:pPr lvl="0"/>
            <a:r>
              <a:rPr lang="es-ES" dirty="0"/>
              <a:t>¿Cómo logra el estudiante el fortalecimiento de sus competencias en álgebra básica?</a:t>
            </a:r>
          </a:p>
          <a:p>
            <a:r>
              <a:rPr lang="es-ES" dirty="0"/>
              <a:t>¿Cómo logra el estudiantes reconocer, diferenciar y operar elementos de los diferentes sistemas numéricos estableciendo relaciones entre ellos?</a:t>
            </a:r>
          </a:p>
          <a:p>
            <a:r>
              <a:rPr lang="es-ES" dirty="0"/>
              <a:t>¿Cómo logra dominio de los conceptos permitiendo abordar la solución de problemas desde diferentes tópicos conceptuales, además del manejo y la representación de datos.?</a:t>
            </a:r>
            <a:endParaRPr lang="es-CO" dirty="0"/>
          </a:p>
          <a:p>
            <a:pPr lvl="0"/>
            <a:r>
              <a:rPr lang="es-ES" dirty="0"/>
              <a:t>¿Cómo refleja el estudiante la significación y asimilación de conceptos propios de álgebra básica a través del uso de herramientas tecnológicas?</a:t>
            </a:r>
            <a:endParaRPr lang="es-CO" dirty="0"/>
          </a:p>
          <a:p>
            <a:pPr lvl="0"/>
            <a:r>
              <a:rPr lang="es-ES" dirty="0"/>
              <a:t>¿Cuáles son las formas de percibir la reflexión del estudiante sobre sí mismo y su crecimiento personal a través de su interacción con el aula virtual?</a:t>
            </a:r>
            <a:endParaRPr lang="es-CO" dirty="0"/>
          </a:p>
          <a:p>
            <a:endParaRPr lang="es-CO" dirty="0"/>
          </a:p>
        </p:txBody>
      </p:sp>
    </p:spTree>
    <p:extLst>
      <p:ext uri="{BB962C8B-B14F-4D97-AF65-F5344CB8AC3E}">
        <p14:creationId xmlns:p14="http://schemas.microsoft.com/office/powerpoint/2010/main" val="38413782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CO" sz="1800" b="1" dirty="0"/>
              <a:t>Referencias:</a:t>
            </a:r>
          </a:p>
          <a:p>
            <a:endParaRPr lang="es-CO" dirty="0"/>
          </a:p>
          <a:p>
            <a:r>
              <a:rPr lang="es-ES" dirty="0" err="1"/>
              <a:t>Allendoerfer</a:t>
            </a:r>
            <a:r>
              <a:rPr lang="es-ES" dirty="0"/>
              <a:t>, Carl B, </a:t>
            </a:r>
            <a:r>
              <a:rPr lang="es-ES" dirty="0" err="1"/>
              <a:t>Oakley</a:t>
            </a:r>
            <a:r>
              <a:rPr lang="es-ES" dirty="0"/>
              <a:t>, </a:t>
            </a:r>
            <a:r>
              <a:rPr lang="es-ES" dirty="0" err="1"/>
              <a:t>Cletus</a:t>
            </a:r>
            <a:r>
              <a:rPr lang="es-ES" dirty="0"/>
              <a:t>.  (2001)</a:t>
            </a:r>
            <a:r>
              <a:rPr lang="es-ES" i="1" dirty="0"/>
              <a:t>. Matemáticas Universitarias</a:t>
            </a:r>
            <a:r>
              <a:rPr lang="es-ES" dirty="0"/>
              <a:t>.  Cuarta Edición.   Editorial Mc Graw Hill</a:t>
            </a:r>
            <a:r>
              <a:rPr lang="es-ES" dirty="0" smtClean="0"/>
              <a:t>.</a:t>
            </a:r>
            <a:endParaRPr lang="es-CO" dirty="0"/>
          </a:p>
          <a:p>
            <a:pPr algn="l"/>
            <a:r>
              <a:rPr lang="en-US" dirty="0" err="1"/>
              <a:t>Plataforma</a:t>
            </a:r>
            <a:r>
              <a:rPr lang="en-US" dirty="0"/>
              <a:t> </a:t>
            </a:r>
            <a:r>
              <a:rPr lang="en-US" dirty="0" err="1"/>
              <a:t>Educativa</a:t>
            </a:r>
            <a:r>
              <a:rPr lang="en-US" dirty="0"/>
              <a:t> Universidad de Antioquia (UDEA). </a:t>
            </a:r>
            <a:r>
              <a:rPr lang="en-US" dirty="0" err="1"/>
              <a:t>Ministerio</a:t>
            </a:r>
            <a:r>
              <a:rPr lang="en-US" dirty="0"/>
              <a:t> de </a:t>
            </a:r>
            <a:r>
              <a:rPr lang="en-US" dirty="0" err="1"/>
              <a:t>Educación</a:t>
            </a:r>
            <a:r>
              <a:rPr lang="en-US" dirty="0"/>
              <a:t>. </a:t>
            </a:r>
            <a:r>
              <a:rPr lang="en-US" i="1" dirty="0" err="1"/>
              <a:t>Expresiones</a:t>
            </a:r>
            <a:r>
              <a:rPr lang="en-US" i="1" dirty="0"/>
              <a:t> </a:t>
            </a:r>
            <a:r>
              <a:rPr lang="en-US" i="1" dirty="0" err="1"/>
              <a:t>Algebraicas</a:t>
            </a:r>
            <a:r>
              <a:rPr lang="en-US" i="1" dirty="0"/>
              <a:t> . </a:t>
            </a:r>
            <a:r>
              <a:rPr lang="en-US" dirty="0">
                <a:hlinkClick r:id="rId2"/>
              </a:rPr>
              <a:t>URL:http://aprendeenlinea.udea.edu.co/lms/men_udea/pluginfile.php/25325/mod_resource/content/0/EXPRESIONES_ALGEBRAICAS.pdf</a:t>
            </a:r>
            <a:r>
              <a:rPr lang="en-US" dirty="0"/>
              <a:t> </a:t>
            </a:r>
          </a:p>
          <a:p>
            <a:pPr algn="l"/>
            <a:r>
              <a:rPr lang="en-US" dirty="0" err="1"/>
              <a:t>Stamatio</a:t>
            </a:r>
            <a:r>
              <a:rPr lang="en-US" dirty="0"/>
              <a:t>, Anna Sofia.  </a:t>
            </a:r>
            <a:r>
              <a:rPr lang="en-US" i="1" dirty="0" err="1"/>
              <a:t>Productos</a:t>
            </a:r>
            <a:r>
              <a:rPr lang="en-US" i="1" dirty="0"/>
              <a:t> Notables. </a:t>
            </a:r>
            <a:r>
              <a:rPr lang="en-US" dirty="0"/>
              <a:t>(2018). </a:t>
            </a:r>
            <a:r>
              <a:rPr lang="en-US" dirty="0" err="1"/>
              <a:t>Educaplay</a:t>
            </a:r>
            <a:r>
              <a:rPr lang="en-US" dirty="0"/>
              <a:t>. </a:t>
            </a:r>
            <a:r>
              <a:rPr lang="en-US" dirty="0">
                <a:hlinkClick r:id="rId2"/>
              </a:rPr>
              <a:t>URL:</a:t>
            </a:r>
            <a:r>
              <a:rPr lang="en-US" dirty="0"/>
              <a:t> </a:t>
            </a:r>
            <a:r>
              <a:rPr lang="en-US" dirty="0">
                <a:hlinkClick r:id="rId3"/>
              </a:rPr>
              <a:t>https://www.vitutor.com/ab/p/a_1e.html</a:t>
            </a:r>
            <a:endParaRPr lang="en-US" dirty="0"/>
          </a:p>
          <a:p>
            <a:pPr algn="l"/>
            <a:r>
              <a:rPr lang="es-ES" dirty="0"/>
              <a:t>Stewart, James, </a:t>
            </a:r>
            <a:r>
              <a:rPr lang="es-ES" dirty="0" err="1"/>
              <a:t>Lothar</a:t>
            </a:r>
            <a:r>
              <a:rPr lang="es-ES" dirty="0"/>
              <a:t>, </a:t>
            </a:r>
            <a:r>
              <a:rPr lang="es-ES" dirty="0" err="1"/>
              <a:t>Redlin</a:t>
            </a:r>
            <a:r>
              <a:rPr lang="es-ES" dirty="0"/>
              <a:t>, &amp; </a:t>
            </a:r>
            <a:r>
              <a:rPr lang="es-ES" dirty="0" err="1"/>
              <a:t>Saleem</a:t>
            </a:r>
            <a:r>
              <a:rPr lang="es-ES" dirty="0"/>
              <a:t>, Watson.  (2012). </a:t>
            </a:r>
            <a:r>
              <a:rPr lang="es-ES" i="1" dirty="0" err="1"/>
              <a:t>Precálculo</a:t>
            </a:r>
            <a:r>
              <a:rPr lang="es-ES" i="1" dirty="0"/>
              <a:t>. Matemáticas para el cálculo</a:t>
            </a:r>
            <a:r>
              <a:rPr lang="es-ES" dirty="0"/>
              <a:t>.  Quinta Edición.   Editorial </a:t>
            </a:r>
            <a:r>
              <a:rPr lang="es-ES" dirty="0" err="1"/>
              <a:t>Cengage</a:t>
            </a:r>
            <a:r>
              <a:rPr lang="es-ES" dirty="0"/>
              <a:t> </a:t>
            </a:r>
            <a:r>
              <a:rPr lang="es-ES" dirty="0" err="1"/>
              <a:t>Learning</a:t>
            </a:r>
            <a:endParaRPr lang="es-ES" dirty="0"/>
          </a:p>
          <a:p>
            <a:pPr algn="l"/>
            <a:r>
              <a:rPr lang="en-US" dirty="0" err="1" smtClean="0"/>
              <a:t>Vitutor</a:t>
            </a:r>
            <a:r>
              <a:rPr lang="en-US" dirty="0"/>
              <a:t>. </a:t>
            </a:r>
            <a:r>
              <a:rPr lang="en-US" i="1" dirty="0" err="1"/>
              <a:t>Ejercicios</a:t>
            </a:r>
            <a:r>
              <a:rPr lang="en-US" i="1" dirty="0"/>
              <a:t> </a:t>
            </a:r>
            <a:r>
              <a:rPr lang="en-US" i="1" dirty="0" err="1"/>
              <a:t>Interactivos</a:t>
            </a:r>
            <a:r>
              <a:rPr lang="en-US" i="1" dirty="0"/>
              <a:t> </a:t>
            </a:r>
            <a:r>
              <a:rPr lang="en-US" i="1" dirty="0" smtClean="0"/>
              <a:t>de la </a:t>
            </a:r>
            <a:r>
              <a:rPr lang="en-US" i="1" dirty="0" err="1" smtClean="0"/>
              <a:t>factorización</a:t>
            </a:r>
            <a:r>
              <a:rPr lang="en-US" i="1" dirty="0" smtClean="0"/>
              <a:t> de un </a:t>
            </a:r>
            <a:r>
              <a:rPr lang="en-US" i="1" dirty="0" err="1" smtClean="0"/>
              <a:t>trinomio</a:t>
            </a:r>
            <a:r>
              <a:rPr lang="en-US" i="1" dirty="0" smtClean="0"/>
              <a:t> de Segundo </a:t>
            </a:r>
            <a:r>
              <a:rPr lang="en-US" i="1" dirty="0" err="1" smtClean="0"/>
              <a:t>grado</a:t>
            </a:r>
            <a:r>
              <a:rPr lang="en-US" i="1" dirty="0"/>
              <a:t>. </a:t>
            </a:r>
            <a:r>
              <a:rPr lang="en-US" i="1" dirty="0">
                <a:hlinkClick r:id="rId4"/>
              </a:rPr>
              <a:t>https://</a:t>
            </a:r>
            <a:r>
              <a:rPr lang="en-US" i="1" dirty="0" smtClean="0">
                <a:hlinkClick r:id="rId4"/>
              </a:rPr>
              <a:t>www.vitutor.com/ecuaciones/2/ecu13_Contenidos_e.html</a:t>
            </a:r>
            <a:r>
              <a:rPr lang="en-US" i="1" dirty="0" smtClean="0"/>
              <a:t> </a:t>
            </a:r>
          </a:p>
          <a:p>
            <a:pPr algn="l"/>
            <a:r>
              <a:rPr lang="en-US" dirty="0" err="1" smtClean="0"/>
              <a:t>Vitutor</a:t>
            </a:r>
            <a:r>
              <a:rPr lang="en-US" dirty="0"/>
              <a:t>. </a:t>
            </a:r>
            <a:r>
              <a:rPr lang="en-US" i="1" dirty="0" err="1"/>
              <a:t>Ejercicios</a:t>
            </a:r>
            <a:r>
              <a:rPr lang="en-US" i="1" dirty="0"/>
              <a:t> </a:t>
            </a:r>
            <a:r>
              <a:rPr lang="en-US" i="1" dirty="0" err="1"/>
              <a:t>Interactivos</a:t>
            </a:r>
            <a:r>
              <a:rPr lang="en-US" i="1" dirty="0"/>
              <a:t> </a:t>
            </a:r>
            <a:r>
              <a:rPr lang="en-US" i="1" dirty="0" smtClean="0"/>
              <a:t>de </a:t>
            </a:r>
            <a:r>
              <a:rPr lang="en-US" i="1" dirty="0" err="1" smtClean="0"/>
              <a:t>fracciones</a:t>
            </a:r>
            <a:r>
              <a:rPr lang="en-US" i="1" dirty="0" smtClean="0"/>
              <a:t> </a:t>
            </a:r>
            <a:r>
              <a:rPr lang="en-US" i="1" dirty="0" err="1" smtClean="0"/>
              <a:t>algebraicas</a:t>
            </a:r>
            <a:r>
              <a:rPr lang="en-US" i="1" dirty="0" smtClean="0"/>
              <a:t>. </a:t>
            </a:r>
            <a:r>
              <a:rPr lang="en-US" dirty="0">
                <a:hlinkClick r:id="rId2"/>
              </a:rPr>
              <a:t>URL:</a:t>
            </a:r>
            <a:r>
              <a:rPr lang="en-US" dirty="0"/>
              <a:t> </a:t>
            </a:r>
            <a:r>
              <a:rPr lang="es-ES" dirty="0">
                <a:hlinkClick r:id="rId5"/>
              </a:rPr>
              <a:t>https://</a:t>
            </a:r>
            <a:r>
              <a:rPr lang="es-ES" dirty="0" smtClean="0">
                <a:hlinkClick r:id="rId5"/>
              </a:rPr>
              <a:t>www.vitutor.com/ab/p/a_13e.html</a:t>
            </a:r>
            <a:r>
              <a:rPr lang="es-ES" dirty="0" smtClean="0"/>
              <a:t>   </a:t>
            </a:r>
            <a:endParaRPr lang="es-ES" dirty="0"/>
          </a:p>
          <a:p>
            <a:pPr algn="l"/>
            <a:r>
              <a:rPr lang="en-US" dirty="0" smtClean="0"/>
              <a:t> </a:t>
            </a:r>
            <a:endParaRPr lang="en-US" dirty="0"/>
          </a:p>
          <a:p>
            <a:pPr algn="l"/>
            <a:endParaRPr lang="es-ES" dirty="0"/>
          </a:p>
        </p:txBody>
      </p:sp>
    </p:spTree>
    <p:extLst>
      <p:ext uri="{BB962C8B-B14F-4D97-AF65-F5344CB8AC3E}">
        <p14:creationId xmlns:p14="http://schemas.microsoft.com/office/powerpoint/2010/main" val="2341717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r>
              <a:rPr lang="es-CO" sz="2000" dirty="0" smtClean="0"/>
              <a:t>En este OVA de factorización y simplificación de expresiones algebraicas racionales, se encuentran los casos de factorización de polinomios más necesarios para el trabajo en los cursos de cálculo futuros. Se presentan ejemplos de cada uno de los casos y actividades interactivas que ayudarán a reforzar los contenidos. También se muestran ejemplos de simplificación de algunas expresiones algebraicas racionales.</a:t>
            </a:r>
            <a:endParaRPr lang="es-CO" sz="2000" dirty="0"/>
          </a:p>
        </p:txBody>
      </p:sp>
    </p:spTree>
    <p:extLst>
      <p:ext uri="{BB962C8B-B14F-4D97-AF65-F5344CB8AC3E}">
        <p14:creationId xmlns:p14="http://schemas.microsoft.com/office/powerpoint/2010/main" val="4685381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457200" indent="-457200">
              <a:buAutoNum type="arabicPeriod"/>
            </a:pPr>
            <a:r>
              <a:rPr lang="es-CO" sz="2000" dirty="0" smtClean="0"/>
              <a:t>Factorización</a:t>
            </a:r>
          </a:p>
          <a:p>
            <a:r>
              <a:rPr lang="es-CO" sz="2000" dirty="0"/>
              <a:t> </a:t>
            </a:r>
            <a:r>
              <a:rPr lang="es-CO" sz="2000" dirty="0" smtClean="0"/>
              <a:t>      1.1  Factor común</a:t>
            </a:r>
          </a:p>
          <a:p>
            <a:r>
              <a:rPr lang="es-CO" sz="2000" dirty="0"/>
              <a:t> </a:t>
            </a:r>
            <a:r>
              <a:rPr lang="es-CO" sz="2000" dirty="0" smtClean="0"/>
              <a:t>      1.2 Factorización de binomios</a:t>
            </a:r>
          </a:p>
          <a:p>
            <a:r>
              <a:rPr lang="es-CO" sz="2000" dirty="0"/>
              <a:t> </a:t>
            </a:r>
            <a:r>
              <a:rPr lang="es-CO" sz="2000" dirty="0" smtClean="0"/>
              <a:t>      1.3 Factorización de Trinomios</a:t>
            </a:r>
          </a:p>
          <a:p>
            <a:r>
              <a:rPr lang="es-CO" sz="2000" dirty="0"/>
              <a:t> </a:t>
            </a:r>
            <a:r>
              <a:rPr lang="es-CO" sz="2000" dirty="0" smtClean="0"/>
              <a:t>      1.4 Factorización por agrupación de términos</a:t>
            </a:r>
          </a:p>
          <a:p>
            <a:r>
              <a:rPr lang="es-CO" sz="2000" dirty="0"/>
              <a:t> </a:t>
            </a:r>
            <a:r>
              <a:rPr lang="es-CO" sz="2000" dirty="0" smtClean="0"/>
              <a:t>     Actividad Interactiva</a:t>
            </a:r>
          </a:p>
          <a:p>
            <a:r>
              <a:rPr lang="es-CO" sz="2000" dirty="0" smtClean="0"/>
              <a:t>2. Simplificación de Expresiones algebraicas racionales</a:t>
            </a:r>
          </a:p>
          <a:p>
            <a:r>
              <a:rPr lang="es-CO" sz="2000" dirty="0" smtClean="0"/>
              <a:t>Ejemplos</a:t>
            </a:r>
          </a:p>
          <a:p>
            <a:r>
              <a:rPr lang="es-CO" sz="2000" dirty="0" smtClean="0"/>
              <a:t>Actividad Interactiva.</a:t>
            </a:r>
            <a:endParaRPr lang="es-CO" sz="2000" dirty="0"/>
          </a:p>
        </p:txBody>
      </p:sp>
    </p:spTree>
    <p:extLst>
      <p:ext uri="{BB962C8B-B14F-4D97-AF65-F5344CB8AC3E}">
        <p14:creationId xmlns:p14="http://schemas.microsoft.com/office/powerpoint/2010/main" val="3073686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114800" y="2973977"/>
            <a:ext cx="65" cy="276999"/>
          </a:xfrm>
          <a:prstGeom prst="rect">
            <a:avLst/>
          </a:prstGeom>
          <a:noFill/>
        </p:spPr>
        <p:txBody>
          <a:bodyPr wrap="none" lIns="0" tIns="0" rIns="0" bIns="0" rtlCol="0">
            <a:spAutoFit/>
          </a:bodyPr>
          <a:lstStyle/>
          <a:p>
            <a:endParaRPr lang="es-CO" dirty="0"/>
          </a:p>
        </p:txBody>
      </p:sp>
      <p:sp>
        <p:nvSpPr>
          <p:cNvPr id="3" name="CuadroTexto 2"/>
          <p:cNvSpPr txBox="1"/>
          <p:nvPr/>
        </p:nvSpPr>
        <p:spPr>
          <a:xfrm>
            <a:off x="748936" y="751986"/>
            <a:ext cx="6374674" cy="923330"/>
          </a:xfrm>
          <a:prstGeom prst="rect">
            <a:avLst/>
          </a:prstGeom>
          <a:noFill/>
        </p:spPr>
        <p:txBody>
          <a:bodyPr wrap="square" rtlCol="0">
            <a:spAutoFit/>
          </a:bodyPr>
          <a:lstStyle/>
          <a:p>
            <a:r>
              <a:rPr lang="es-CO" sz="5400" dirty="0" smtClean="0">
                <a:solidFill>
                  <a:srgbClr val="FF0000"/>
                </a:solidFill>
              </a:rPr>
              <a:t>Factorización</a:t>
            </a:r>
            <a:endParaRPr lang="es-CO" sz="5400" dirty="0">
              <a:solidFill>
                <a:srgbClr val="FF0000"/>
              </a:solidFill>
            </a:endParaRPr>
          </a:p>
        </p:txBody>
      </p:sp>
      <p:sp>
        <p:nvSpPr>
          <p:cNvPr id="4" name="CuadroTexto 3"/>
          <p:cNvSpPr txBox="1"/>
          <p:nvPr/>
        </p:nvSpPr>
        <p:spPr>
          <a:xfrm>
            <a:off x="836021" y="1586411"/>
            <a:ext cx="6200503" cy="523220"/>
          </a:xfrm>
          <a:prstGeom prst="rect">
            <a:avLst/>
          </a:prstGeom>
          <a:noFill/>
        </p:spPr>
        <p:txBody>
          <a:bodyPr wrap="square" rtlCol="0">
            <a:spAutoFit/>
          </a:bodyPr>
          <a:lstStyle/>
          <a:p>
            <a:r>
              <a:rPr lang="es-CO" sz="2800" dirty="0" smtClean="0">
                <a:solidFill>
                  <a:srgbClr val="00B0F0"/>
                </a:solidFill>
              </a:rPr>
              <a:t>¿Qué es factorizar un polinomio?</a:t>
            </a:r>
            <a:endParaRPr lang="es-CO" sz="2800" dirty="0">
              <a:solidFill>
                <a:srgbClr val="00B0F0"/>
              </a:solidFill>
            </a:endParaRPr>
          </a:p>
        </p:txBody>
      </p:sp>
      <mc:AlternateContent xmlns:mc="http://schemas.openxmlformats.org/markup-compatibility/2006" xmlns:a14="http://schemas.microsoft.com/office/drawing/2010/main">
        <mc:Choice Requires="a14">
          <p:sp>
            <p:nvSpPr>
              <p:cNvPr id="5" name="CuadroTexto 4"/>
              <p:cNvSpPr txBox="1"/>
              <p:nvPr/>
            </p:nvSpPr>
            <p:spPr>
              <a:xfrm>
                <a:off x="1946366" y="1848021"/>
                <a:ext cx="4894217" cy="2000548"/>
              </a:xfrm>
              <a:prstGeom prst="rect">
                <a:avLst/>
              </a:prstGeom>
              <a:noFill/>
            </p:spPr>
            <p:txBody>
              <a:bodyPr wrap="square" rtlCol="0">
                <a:spAutoFit/>
              </a:bodyPr>
              <a:lstStyle/>
              <a:p>
                <a:r>
                  <a:rPr lang="es-CO" sz="4400" dirty="0" smtClean="0"/>
                  <a:t>¿</a:t>
                </a:r>
                <a:r>
                  <a:rPr lang="es-CO" dirty="0" smtClean="0"/>
                  <a:t>Crees que la factorización del polinomio</a:t>
                </a:r>
              </a:p>
              <a:p>
                <a:endParaRPr lang="es-CO" dirty="0"/>
              </a:p>
              <a:p>
                <a:pPr algn="ctr"/>
                <a14:m>
                  <m:oMath xmlns:m="http://schemas.openxmlformats.org/officeDocument/2006/math">
                    <m:sSup>
                      <m:sSupPr>
                        <m:ctrlPr>
                          <a:rPr lang="es-CO" i="1" smtClean="0">
                            <a:latin typeface="Cambria Math" panose="02040503050406030204" pitchFamily="18" charset="0"/>
                          </a:rPr>
                        </m:ctrlPr>
                      </m:sSupPr>
                      <m:e>
                        <m:r>
                          <a:rPr lang="es-ES" b="0" i="1" smtClean="0">
                            <a:latin typeface="Cambria Math" panose="02040503050406030204" pitchFamily="18" charset="0"/>
                          </a:rPr>
                          <m:t>                       </m:t>
                        </m:r>
                        <m:r>
                          <a:rPr lang="es-ES" b="0" i="1" smtClean="0">
                            <a:latin typeface="Cambria Math" panose="02040503050406030204" pitchFamily="18" charset="0"/>
                          </a:rPr>
                          <m:t>𝑥</m:t>
                        </m:r>
                      </m:e>
                      <m:sup>
                        <m:r>
                          <a:rPr lang="es-ES" b="0" i="1" smtClean="0">
                            <a:latin typeface="Cambria Math" panose="02040503050406030204" pitchFamily="18" charset="0"/>
                          </a:rPr>
                          <m:t>3</m:t>
                        </m:r>
                      </m:sup>
                    </m:sSup>
                    <m:r>
                      <a:rPr lang="es-ES" b="0" i="1" smtClean="0">
                        <a:latin typeface="Cambria Math" panose="02040503050406030204" pitchFamily="18" charset="0"/>
                      </a:rPr>
                      <m:t>+2</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−5</m:t>
                    </m:r>
                    <m:r>
                      <a:rPr lang="es-ES" b="0" i="1" smtClean="0">
                        <a:latin typeface="Cambria Math" panose="02040503050406030204" pitchFamily="18" charset="0"/>
                      </a:rPr>
                      <m:t>𝑥</m:t>
                    </m:r>
                    <m:r>
                      <a:rPr lang="es-ES" b="0" i="1" smtClean="0">
                        <a:latin typeface="Cambria Math" panose="02040503050406030204" pitchFamily="18" charset="0"/>
                      </a:rPr>
                      <m:t>−6</m:t>
                    </m:r>
                  </m:oMath>
                </a14:m>
                <a:r>
                  <a:rPr lang="es-CO" dirty="0" smtClean="0"/>
                  <a:t>        </a:t>
                </a:r>
                <a:r>
                  <a:rPr lang="es-CO" dirty="0"/>
                  <a:t>e</a:t>
                </a:r>
                <a:r>
                  <a:rPr lang="es-CO" dirty="0" smtClean="0"/>
                  <a:t>s</a:t>
                </a:r>
                <a14:m>
                  <m:oMath xmlns:m="http://schemas.openxmlformats.org/officeDocument/2006/math">
                    <m:r>
                      <a:rPr lang="es-ES" b="0" i="0" smtClean="0">
                        <a:latin typeface="Cambria Math" panose="02040503050406030204" pitchFamily="18" charset="0"/>
                      </a:rPr>
                      <m:t>                </m:t>
                    </m:r>
                  </m:oMath>
                </a14:m>
                <a:endParaRPr lang="es-ES" b="0" i="0" dirty="0" smtClean="0">
                  <a:latin typeface="Cambria Math" panose="02040503050406030204" pitchFamily="18" charset="0"/>
                </a:endParaRPr>
              </a:p>
              <a:p>
                <a:pPr algn="ctr"/>
                <a14:m>
                  <m:oMath xmlns:m="http://schemas.openxmlformats.org/officeDocument/2006/math">
                    <m:r>
                      <a:rPr lang="es-ES" b="0" i="0" smtClean="0">
                        <a:latin typeface="Cambria Math" panose="02040503050406030204" pitchFamily="18" charset="0"/>
                      </a:rPr>
                      <m:t>                          </m:t>
                    </m:r>
                    <m:r>
                      <a:rPr lang="es-ES" b="0" i="1" smtClean="0">
                        <a:latin typeface="Cambria Math" panose="02040503050406030204" pitchFamily="18" charset="0"/>
                      </a:rPr>
                      <m:t>𝑥</m:t>
                    </m:r>
                    <m:d>
                      <m:dPr>
                        <m:ctrlPr>
                          <a:rPr lang="es-ES" b="0" i="1" smtClean="0">
                            <a:latin typeface="Cambria Math" panose="02040503050406030204" pitchFamily="18" charset="0"/>
                          </a:rPr>
                        </m:ctrlPr>
                      </m:dPr>
                      <m:e>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+2</m:t>
                        </m:r>
                        <m:r>
                          <a:rPr lang="es-ES" b="0" i="1" smtClean="0">
                            <a:latin typeface="Cambria Math" panose="02040503050406030204" pitchFamily="18" charset="0"/>
                          </a:rPr>
                          <m:t>𝑥</m:t>
                        </m:r>
                        <m:r>
                          <a:rPr lang="es-ES" b="0" i="1" smtClean="0">
                            <a:latin typeface="Cambria Math" panose="02040503050406030204" pitchFamily="18" charset="0"/>
                          </a:rPr>
                          <m:t>−5</m:t>
                        </m:r>
                      </m:e>
                    </m:d>
                    <m:r>
                      <a:rPr lang="es-ES" b="0" i="1" smtClean="0">
                        <a:latin typeface="Cambria Math" panose="02040503050406030204" pitchFamily="18" charset="0"/>
                      </a:rPr>
                      <m:t>−6</m:t>
                    </m:r>
                  </m:oMath>
                </a14:m>
                <a:r>
                  <a:rPr lang="es-CO" sz="1600" dirty="0" smtClean="0"/>
                  <a:t>                        </a:t>
                </a:r>
                <a:r>
                  <a:rPr lang="es-CO" sz="4400" dirty="0" smtClean="0"/>
                  <a:t>?</a:t>
                </a:r>
                <a:endParaRPr lang="es-CO" sz="4800" dirty="0"/>
              </a:p>
            </p:txBody>
          </p:sp>
        </mc:Choice>
        <mc:Fallback xmlns="">
          <p:sp>
            <p:nvSpPr>
              <p:cNvPr id="5" name="CuadroTexto 4"/>
              <p:cNvSpPr txBox="1">
                <a:spLocks noRot="1" noChangeAspect="1" noMove="1" noResize="1" noEditPoints="1" noAdjustHandles="1" noChangeArrowheads="1" noChangeShapeType="1" noTextEdit="1"/>
              </p:cNvSpPr>
              <p:nvPr/>
            </p:nvSpPr>
            <p:spPr>
              <a:xfrm>
                <a:off x="1946366" y="1848021"/>
                <a:ext cx="4894217" cy="2000548"/>
              </a:xfrm>
              <a:prstGeom prst="rect">
                <a:avLst/>
              </a:prstGeom>
              <a:blipFill rotWithShape="0">
                <a:blip r:embed="rId2"/>
                <a:stretch>
                  <a:fillRect l="-4981" t="-6098" r="-3736" b="-13720"/>
                </a:stretch>
              </a:blipFill>
            </p:spPr>
            <p:txBody>
              <a:bodyPr/>
              <a:lstStyle/>
              <a:p>
                <a:r>
                  <a:rPr lang="es-CO">
                    <a:noFill/>
                  </a:rPr>
                  <a:t> </a:t>
                </a:r>
              </a:p>
            </p:txBody>
          </p:sp>
        </mc:Fallback>
      </mc:AlternateContent>
      <p:sp>
        <p:nvSpPr>
          <p:cNvPr id="7" name="CuadroTexto 6"/>
          <p:cNvSpPr txBox="1"/>
          <p:nvPr/>
        </p:nvSpPr>
        <p:spPr>
          <a:xfrm>
            <a:off x="1071153" y="3653657"/>
            <a:ext cx="7097486" cy="923330"/>
          </a:xfrm>
          <a:prstGeom prst="rect">
            <a:avLst/>
          </a:prstGeom>
          <a:noFill/>
        </p:spPr>
        <p:txBody>
          <a:bodyPr wrap="square" rtlCol="0">
            <a:spAutoFit/>
          </a:bodyPr>
          <a:lstStyle/>
          <a:p>
            <a:r>
              <a:rPr lang="es-CO" dirty="0" smtClean="0"/>
              <a:t>Responder SI a la anterior pregunta es un error que cometen muchos estudiantes, y que tiene su origen en que no se conoce ¿qué significa factorizar un polinomio?.</a:t>
            </a:r>
            <a:endParaRPr lang="es-CO" dirty="0"/>
          </a:p>
        </p:txBody>
      </p:sp>
      <p:sp>
        <p:nvSpPr>
          <p:cNvPr id="8" name="CuadroTexto 7"/>
          <p:cNvSpPr txBox="1"/>
          <p:nvPr/>
        </p:nvSpPr>
        <p:spPr>
          <a:xfrm>
            <a:off x="1071153" y="4625517"/>
            <a:ext cx="7019108" cy="923330"/>
          </a:xfrm>
          <a:prstGeom prst="rect">
            <a:avLst/>
          </a:prstGeom>
          <a:noFill/>
        </p:spPr>
        <p:txBody>
          <a:bodyPr wrap="square" rtlCol="0">
            <a:spAutoFit/>
          </a:bodyPr>
          <a:lstStyle/>
          <a:p>
            <a:r>
              <a:rPr lang="es-CO" dirty="0" smtClean="0"/>
              <a:t>La palabra </a:t>
            </a:r>
            <a:r>
              <a:rPr lang="es-CO" dirty="0" smtClean="0">
                <a:solidFill>
                  <a:srgbClr val="00B0F0"/>
                </a:solidFill>
              </a:rPr>
              <a:t>factorización </a:t>
            </a:r>
            <a:r>
              <a:rPr lang="es-CO" dirty="0" smtClean="0"/>
              <a:t>viene de la palabra </a:t>
            </a:r>
            <a:r>
              <a:rPr lang="es-CO" dirty="0" smtClean="0">
                <a:solidFill>
                  <a:srgbClr val="00B0F0"/>
                </a:solidFill>
              </a:rPr>
              <a:t>factor</a:t>
            </a:r>
            <a:r>
              <a:rPr lang="es-CO" dirty="0" smtClean="0"/>
              <a:t>, y hablamos de factores cuando se tiene una multiplicación,  por ejemplo </a:t>
            </a:r>
            <a:r>
              <a:rPr lang="es-CO" dirty="0" smtClean="0">
                <a:solidFill>
                  <a:srgbClr val="00B0F0"/>
                </a:solidFill>
              </a:rPr>
              <a:t>5</a:t>
            </a:r>
            <a:r>
              <a:rPr lang="es-CO" dirty="0" smtClean="0"/>
              <a:t>x</a:t>
            </a:r>
            <a:r>
              <a:rPr lang="es-CO" dirty="0" smtClean="0">
                <a:solidFill>
                  <a:srgbClr val="00B0F0"/>
                </a:solidFill>
              </a:rPr>
              <a:t>2</a:t>
            </a:r>
            <a:r>
              <a:rPr lang="es-CO" dirty="0" smtClean="0"/>
              <a:t>=10 entonces: se dice que </a:t>
            </a:r>
            <a:r>
              <a:rPr lang="es-CO" dirty="0" smtClean="0">
                <a:solidFill>
                  <a:srgbClr val="00B0F0"/>
                </a:solidFill>
              </a:rPr>
              <a:t>5</a:t>
            </a:r>
            <a:r>
              <a:rPr lang="es-CO" dirty="0" smtClean="0"/>
              <a:t> y </a:t>
            </a:r>
            <a:r>
              <a:rPr lang="es-CO" dirty="0" smtClean="0">
                <a:solidFill>
                  <a:srgbClr val="00B0F0"/>
                </a:solidFill>
              </a:rPr>
              <a:t>2</a:t>
            </a:r>
            <a:r>
              <a:rPr lang="es-CO" dirty="0" smtClean="0"/>
              <a:t> son factores de 10.</a:t>
            </a:r>
            <a:endParaRPr lang="es-CO" dirty="0"/>
          </a:p>
        </p:txBody>
      </p:sp>
    </p:spTree>
    <p:extLst>
      <p:ext uri="{BB962C8B-B14F-4D97-AF65-F5344CB8AC3E}">
        <p14:creationId xmlns:p14="http://schemas.microsoft.com/office/powerpoint/2010/main" val="821764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09897" y="1006466"/>
            <a:ext cx="8064137" cy="646331"/>
          </a:xfrm>
          <a:prstGeom prst="rect">
            <a:avLst/>
          </a:prstGeom>
          <a:noFill/>
        </p:spPr>
        <p:txBody>
          <a:bodyPr wrap="square" rtlCol="0">
            <a:spAutoFit/>
          </a:bodyPr>
          <a:lstStyle/>
          <a:p>
            <a:r>
              <a:rPr lang="es-CO" dirty="0" smtClean="0"/>
              <a:t>Entonces </a:t>
            </a:r>
            <a:r>
              <a:rPr lang="es-CO" dirty="0" smtClean="0">
                <a:solidFill>
                  <a:srgbClr val="00B0F0"/>
                </a:solidFill>
              </a:rPr>
              <a:t>factorizar</a:t>
            </a:r>
            <a:r>
              <a:rPr lang="es-CO" dirty="0" smtClean="0"/>
              <a:t> un polinomio hace referencia a reescribir el polinomio como un</a:t>
            </a:r>
          </a:p>
          <a:p>
            <a:r>
              <a:rPr lang="es-CO" dirty="0" smtClean="0">
                <a:solidFill>
                  <a:srgbClr val="00B0F0"/>
                </a:solidFill>
              </a:rPr>
              <a:t>producto </a:t>
            </a:r>
            <a:r>
              <a:rPr lang="es-CO" dirty="0" smtClean="0"/>
              <a:t>de polinomios de grado menor.</a:t>
            </a:r>
            <a:endParaRPr lang="es-CO" dirty="0"/>
          </a:p>
        </p:txBody>
      </p:sp>
      <mc:AlternateContent xmlns:mc="http://schemas.openxmlformats.org/markup-compatibility/2006" xmlns:a14="http://schemas.microsoft.com/office/drawing/2010/main">
        <mc:Choice Requires="a14">
          <p:sp>
            <p:nvSpPr>
              <p:cNvPr id="3" name="Rectángulo 2"/>
              <p:cNvSpPr/>
              <p:nvPr/>
            </p:nvSpPr>
            <p:spPr>
              <a:xfrm>
                <a:off x="1763486" y="1693147"/>
                <a:ext cx="4572000" cy="368499"/>
              </a:xfrm>
              <a:prstGeom prst="rect">
                <a:avLst/>
              </a:prstGeom>
            </p:spPr>
            <p:txBody>
              <a:bodyPr>
                <a:spAutoFit/>
              </a:bodyPr>
              <a:lstStyle/>
              <a:p>
                <a14:m>
                  <m:oMath xmlns:m="http://schemas.openxmlformats.org/officeDocument/2006/math">
                    <m:sSup>
                      <m:sSupPr>
                        <m:ctrlPr>
                          <a:rPr lang="es-CO" i="1" smtClean="0">
                            <a:latin typeface="Cambria Math" panose="02040503050406030204" pitchFamily="18" charset="0"/>
                          </a:rPr>
                        </m:ctrlPr>
                      </m:sSupPr>
                      <m:e>
                        <m:r>
                          <a:rPr lang="es-ES" i="1">
                            <a:latin typeface="Cambria Math" panose="02040503050406030204" pitchFamily="18" charset="0"/>
                          </a:rPr>
                          <m:t>      </m:t>
                        </m:r>
                        <m:r>
                          <a:rPr lang="es-ES" i="1">
                            <a:latin typeface="Cambria Math" panose="02040503050406030204" pitchFamily="18" charset="0"/>
                          </a:rPr>
                          <m:t>𝑥</m:t>
                        </m:r>
                      </m:e>
                      <m:sup>
                        <m:r>
                          <a:rPr lang="es-ES" i="1">
                            <a:latin typeface="Cambria Math" panose="02040503050406030204" pitchFamily="18" charset="0"/>
                          </a:rPr>
                          <m:t>3</m:t>
                        </m:r>
                      </m:sup>
                    </m:sSup>
                    <m:r>
                      <a:rPr lang="es-ES" i="1">
                        <a:latin typeface="Cambria Math" panose="02040503050406030204" pitchFamily="18" charset="0"/>
                      </a:rPr>
                      <m:t>+2</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−5</m:t>
                    </m:r>
                    <m:r>
                      <a:rPr lang="es-ES" i="1">
                        <a:latin typeface="Cambria Math" panose="02040503050406030204" pitchFamily="18" charset="0"/>
                      </a:rPr>
                      <m:t>𝑥</m:t>
                    </m:r>
                    <m:r>
                      <a:rPr lang="es-ES" i="1">
                        <a:latin typeface="Cambria Math" panose="02040503050406030204" pitchFamily="18" charset="0"/>
                      </a:rPr>
                      <m:t>−6=</m:t>
                    </m:r>
                    <m:r>
                      <a:rPr lang="es-ES" i="1">
                        <a:latin typeface="Cambria Math" panose="02040503050406030204" pitchFamily="18" charset="0"/>
                      </a:rPr>
                      <m:t>𝑥</m:t>
                    </m:r>
                    <m:d>
                      <m:dPr>
                        <m:ctrlPr>
                          <a:rPr lang="es-ES" i="1">
                            <a:latin typeface="Cambria Math" panose="02040503050406030204" pitchFamily="18" charset="0"/>
                          </a:rPr>
                        </m:ctrlPr>
                      </m:dPr>
                      <m:e>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+2</m:t>
                        </m:r>
                        <m:r>
                          <a:rPr lang="es-ES" i="1">
                            <a:latin typeface="Cambria Math" panose="02040503050406030204" pitchFamily="18" charset="0"/>
                          </a:rPr>
                          <m:t>𝑥</m:t>
                        </m:r>
                        <m:r>
                          <a:rPr lang="es-ES" i="1">
                            <a:latin typeface="Cambria Math" panose="02040503050406030204" pitchFamily="18" charset="0"/>
                          </a:rPr>
                          <m:t>−5</m:t>
                        </m:r>
                      </m:e>
                    </m:d>
                    <m:r>
                      <a:rPr lang="es-ES" b="0" i="1" smtClean="0">
                        <a:latin typeface="Cambria Math" panose="02040503050406030204" pitchFamily="18" charset="0"/>
                      </a:rPr>
                      <m:t> </m:t>
                    </m:r>
                    <m:r>
                      <a:rPr lang="es-ES" i="1" smtClean="0">
                        <a:solidFill>
                          <a:srgbClr val="FF0000"/>
                        </a:solidFill>
                        <a:latin typeface="Cambria Math" panose="02040503050406030204" pitchFamily="18" charset="0"/>
                      </a:rPr>
                      <m:t>−</m:t>
                    </m:r>
                    <m:r>
                      <a:rPr lang="es-ES" b="0" i="1" smtClean="0">
                        <a:solidFill>
                          <a:srgbClr val="FF0000"/>
                        </a:solidFill>
                        <a:latin typeface="Cambria Math" panose="02040503050406030204" pitchFamily="18" charset="0"/>
                      </a:rPr>
                      <m:t>  </m:t>
                    </m:r>
                    <m:r>
                      <a:rPr lang="es-ES" i="1">
                        <a:latin typeface="Cambria Math" panose="02040503050406030204" pitchFamily="18" charset="0"/>
                      </a:rPr>
                      <m:t>6</m:t>
                    </m:r>
                  </m:oMath>
                </a14:m>
                <a:r>
                  <a:rPr lang="es-CO" sz="1600" dirty="0"/>
                  <a:t> </a:t>
                </a:r>
                <a:endParaRPr lang="es-CO" dirty="0"/>
              </a:p>
            </p:txBody>
          </p:sp>
        </mc:Choice>
        <mc:Fallback xmlns="">
          <p:sp>
            <p:nvSpPr>
              <p:cNvPr id="3" name="Rectángulo 2"/>
              <p:cNvSpPr>
                <a:spLocks noRot="1" noChangeAspect="1" noMove="1" noResize="1" noEditPoints="1" noAdjustHandles="1" noChangeArrowheads="1" noChangeShapeType="1" noTextEdit="1"/>
              </p:cNvSpPr>
              <p:nvPr/>
            </p:nvSpPr>
            <p:spPr>
              <a:xfrm>
                <a:off x="1763486" y="1693147"/>
                <a:ext cx="4572000" cy="368499"/>
              </a:xfrm>
              <a:prstGeom prst="rect">
                <a:avLst/>
              </a:prstGeom>
              <a:blipFill rotWithShape="0">
                <a:blip r:embed="rId2"/>
                <a:stretch>
                  <a:fillRect/>
                </a:stretch>
              </a:blipFill>
            </p:spPr>
            <p:txBody>
              <a:bodyPr/>
              <a:lstStyle/>
              <a:p>
                <a:r>
                  <a:rPr lang="es-CO">
                    <a:noFill/>
                  </a:rPr>
                  <a:t> </a:t>
                </a:r>
              </a:p>
            </p:txBody>
          </p:sp>
        </mc:Fallback>
      </mc:AlternateContent>
      <p:sp>
        <p:nvSpPr>
          <p:cNvPr id="4" name="CuadroTexto 3"/>
          <p:cNvSpPr txBox="1"/>
          <p:nvPr/>
        </p:nvSpPr>
        <p:spPr>
          <a:xfrm>
            <a:off x="809897" y="2152840"/>
            <a:ext cx="7916092" cy="646331"/>
          </a:xfrm>
          <a:prstGeom prst="rect">
            <a:avLst/>
          </a:prstGeom>
          <a:noFill/>
        </p:spPr>
        <p:txBody>
          <a:bodyPr wrap="square" rtlCol="0">
            <a:spAutoFit/>
          </a:bodyPr>
          <a:lstStyle/>
          <a:p>
            <a:r>
              <a:rPr lang="es-CO" dirty="0" smtClean="0"/>
              <a:t>La igualdad anterior es cierta pero </a:t>
            </a:r>
            <a:r>
              <a:rPr lang="es-CO" dirty="0" smtClean="0">
                <a:solidFill>
                  <a:srgbClr val="FF0000"/>
                </a:solidFill>
              </a:rPr>
              <a:t>no</a:t>
            </a:r>
            <a:r>
              <a:rPr lang="es-CO" dirty="0" smtClean="0"/>
              <a:t> corresponde a la factorización del polinomio</a:t>
            </a:r>
          </a:p>
          <a:p>
            <a:r>
              <a:rPr lang="es-CO" dirty="0" smtClean="0"/>
              <a:t>porque la expresión de la derecha no es un producto sino es una </a:t>
            </a:r>
            <a:r>
              <a:rPr lang="es-CO" dirty="0" smtClean="0">
                <a:solidFill>
                  <a:srgbClr val="FF0000"/>
                </a:solidFill>
              </a:rPr>
              <a:t>resta</a:t>
            </a:r>
            <a:endParaRPr lang="es-CO" dirty="0">
              <a:solidFill>
                <a:srgbClr val="FF0000"/>
              </a:solidFill>
            </a:endParaRPr>
          </a:p>
        </p:txBody>
      </p:sp>
      <mc:AlternateContent xmlns:mc="http://schemas.openxmlformats.org/markup-compatibility/2006" xmlns:a14="http://schemas.microsoft.com/office/drawing/2010/main">
        <mc:Choice Requires="a14">
          <p:sp>
            <p:nvSpPr>
              <p:cNvPr id="5" name="CuadroTexto 4"/>
              <p:cNvSpPr txBox="1"/>
              <p:nvPr/>
            </p:nvSpPr>
            <p:spPr>
              <a:xfrm>
                <a:off x="836022" y="2890365"/>
                <a:ext cx="7341326" cy="369332"/>
              </a:xfrm>
              <a:prstGeom prst="rect">
                <a:avLst/>
              </a:prstGeom>
              <a:noFill/>
            </p:spPr>
            <p:txBody>
              <a:bodyPr wrap="square" rtlCol="0">
                <a:spAutoFit/>
              </a:bodyPr>
              <a:lstStyle/>
              <a:p>
                <a:r>
                  <a:rPr lang="es-CO" dirty="0" smtClean="0"/>
                  <a:t>La factorización de </a:t>
                </a:r>
                <a14:m>
                  <m:oMath xmlns:m="http://schemas.openxmlformats.org/officeDocument/2006/math">
                    <m:sSup>
                      <m:sSupPr>
                        <m:ctrlPr>
                          <a:rPr lang="es-CO" i="1">
                            <a:latin typeface="Cambria Math" panose="02040503050406030204" pitchFamily="18" charset="0"/>
                          </a:rPr>
                        </m:ctrlPr>
                      </m:sSupPr>
                      <m:e>
                        <m:r>
                          <a:rPr lang="es-ES" i="1">
                            <a:latin typeface="Cambria Math" panose="02040503050406030204" pitchFamily="18" charset="0"/>
                          </a:rPr>
                          <m:t>      </m:t>
                        </m:r>
                        <m:r>
                          <a:rPr lang="es-ES" i="1">
                            <a:latin typeface="Cambria Math" panose="02040503050406030204" pitchFamily="18" charset="0"/>
                          </a:rPr>
                          <m:t>𝑥</m:t>
                        </m:r>
                      </m:e>
                      <m:sup>
                        <m:r>
                          <a:rPr lang="es-ES" i="1">
                            <a:latin typeface="Cambria Math" panose="02040503050406030204" pitchFamily="18" charset="0"/>
                          </a:rPr>
                          <m:t>3</m:t>
                        </m:r>
                      </m:sup>
                    </m:sSup>
                    <m:r>
                      <a:rPr lang="es-ES" i="1">
                        <a:latin typeface="Cambria Math" panose="02040503050406030204" pitchFamily="18" charset="0"/>
                      </a:rPr>
                      <m:t>+2</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−5</m:t>
                    </m:r>
                    <m:r>
                      <a:rPr lang="es-ES" i="1">
                        <a:latin typeface="Cambria Math" panose="02040503050406030204" pitchFamily="18" charset="0"/>
                      </a:rPr>
                      <m:t>𝑥</m:t>
                    </m:r>
                    <m:r>
                      <a:rPr lang="es-ES" i="1">
                        <a:latin typeface="Cambria Math" panose="02040503050406030204" pitchFamily="18" charset="0"/>
                      </a:rPr>
                      <m:t>−6</m:t>
                    </m:r>
                  </m:oMath>
                </a14:m>
                <a:r>
                  <a:rPr lang="es-CO" dirty="0" smtClean="0"/>
                  <a:t>  es       </a:t>
                </a:r>
                <a14:m>
                  <m:oMath xmlns:m="http://schemas.openxmlformats.org/officeDocument/2006/math">
                    <m:r>
                      <a:rPr lang="es-ES" b="0" i="1" smtClean="0">
                        <a:latin typeface="Cambria Math" panose="02040503050406030204" pitchFamily="18" charset="0"/>
                      </a:rPr>
                      <m:t>(</m:t>
                    </m:r>
                    <m:r>
                      <a:rPr lang="es-ES" b="0" i="1" smtClean="0">
                        <a:latin typeface="Cambria Math" panose="02040503050406030204" pitchFamily="18" charset="0"/>
                      </a:rPr>
                      <m:t>𝑥</m:t>
                    </m:r>
                    <m:r>
                      <a:rPr lang="es-ES" b="0" i="1" smtClean="0">
                        <a:latin typeface="Cambria Math" panose="02040503050406030204" pitchFamily="18" charset="0"/>
                      </a:rPr>
                      <m:t>+1)(</m:t>
                    </m:r>
                    <m:r>
                      <a:rPr lang="es-ES" b="0" i="1" smtClean="0">
                        <a:latin typeface="Cambria Math" panose="02040503050406030204" pitchFamily="18" charset="0"/>
                      </a:rPr>
                      <m:t>𝑥</m:t>
                    </m:r>
                    <m:r>
                      <a:rPr lang="es-ES" b="0" i="1" smtClean="0">
                        <a:latin typeface="Cambria Math" panose="02040503050406030204" pitchFamily="18" charset="0"/>
                      </a:rPr>
                      <m:t>−2)(</m:t>
                    </m:r>
                    <m:r>
                      <a:rPr lang="es-ES" b="0" i="1" smtClean="0">
                        <a:latin typeface="Cambria Math" panose="02040503050406030204" pitchFamily="18" charset="0"/>
                      </a:rPr>
                      <m:t>𝑥</m:t>
                    </m:r>
                    <m:r>
                      <a:rPr lang="es-ES" b="0" i="1" smtClean="0">
                        <a:latin typeface="Cambria Math" panose="02040503050406030204" pitchFamily="18" charset="0"/>
                      </a:rPr>
                      <m:t>+3)</m:t>
                    </m:r>
                  </m:oMath>
                </a14:m>
                <a:r>
                  <a:rPr lang="es-CO" dirty="0" smtClean="0"/>
                  <a:t> </a:t>
                </a:r>
                <a:endParaRPr lang="es-CO" dirty="0"/>
              </a:p>
            </p:txBody>
          </p:sp>
        </mc:Choice>
        <mc:Fallback xmlns="">
          <p:sp>
            <p:nvSpPr>
              <p:cNvPr id="5" name="CuadroTexto 4"/>
              <p:cNvSpPr txBox="1">
                <a:spLocks noRot="1" noChangeAspect="1" noMove="1" noResize="1" noEditPoints="1" noAdjustHandles="1" noChangeArrowheads="1" noChangeShapeType="1" noTextEdit="1"/>
              </p:cNvSpPr>
              <p:nvPr/>
            </p:nvSpPr>
            <p:spPr>
              <a:xfrm>
                <a:off x="836022" y="2890365"/>
                <a:ext cx="7341326" cy="369332"/>
              </a:xfrm>
              <a:prstGeom prst="rect">
                <a:avLst/>
              </a:prstGeom>
              <a:blipFill rotWithShape="0">
                <a:blip r:embed="rId3"/>
                <a:stretch>
                  <a:fillRect l="-664" t="-8197" b="-24590"/>
                </a:stretch>
              </a:blipFill>
            </p:spPr>
            <p:txBody>
              <a:bodyPr/>
              <a:lstStyle/>
              <a:p>
                <a:r>
                  <a:rPr lang="es-CO">
                    <a:noFill/>
                  </a:rPr>
                  <a:t> </a:t>
                </a:r>
              </a:p>
            </p:txBody>
          </p:sp>
        </mc:Fallback>
      </mc:AlternateContent>
      <p:sp>
        <p:nvSpPr>
          <p:cNvPr id="6" name="CuadroTexto 5"/>
          <p:cNvSpPr txBox="1"/>
          <p:nvPr/>
        </p:nvSpPr>
        <p:spPr>
          <a:xfrm>
            <a:off x="836022" y="3350891"/>
            <a:ext cx="7114903" cy="2585323"/>
          </a:xfrm>
          <a:prstGeom prst="rect">
            <a:avLst/>
          </a:prstGeom>
          <a:noFill/>
        </p:spPr>
        <p:txBody>
          <a:bodyPr wrap="square" rtlCol="0">
            <a:spAutoFit/>
          </a:bodyPr>
          <a:lstStyle/>
          <a:p>
            <a:r>
              <a:rPr lang="es-CO" dirty="0" smtClean="0">
                <a:solidFill>
                  <a:srgbClr val="FF0000"/>
                </a:solidFill>
              </a:rPr>
              <a:t>¿Por qué es importante saber factorizar?</a:t>
            </a:r>
          </a:p>
          <a:p>
            <a:r>
              <a:rPr lang="es-CO" dirty="0" smtClean="0"/>
              <a:t>En todos los cursos de cálculo (diferencial, integral, vectorial) y ecuaciones diferenciales, se deben hacer procedimientos en los que se trabajan con funciones que involucran polinomios por ejemplo:  cálculo de límites, derivadas, integración por fracciones parciales, cálculo de intervalos de crecimiento y concavidad, cálculo de dominios, gráficas de secciones cónicas y superficies cuadráticas, entre otros muchos temas.  Por lo anterior este tema de factorización es base fundamental para el buen desempeño en estos cursos futuros.</a:t>
            </a:r>
            <a:endParaRPr lang="es-CO" dirty="0"/>
          </a:p>
        </p:txBody>
      </p:sp>
    </p:spTree>
    <p:extLst>
      <p:ext uri="{BB962C8B-B14F-4D97-AF65-F5344CB8AC3E}">
        <p14:creationId xmlns:p14="http://schemas.microsoft.com/office/powerpoint/2010/main" val="3493447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44582" y="799921"/>
            <a:ext cx="7463245" cy="954107"/>
          </a:xfrm>
          <a:prstGeom prst="rect">
            <a:avLst/>
          </a:prstGeom>
          <a:noFill/>
        </p:spPr>
        <p:txBody>
          <a:bodyPr wrap="square" rtlCol="0">
            <a:spAutoFit/>
          </a:bodyPr>
          <a:lstStyle/>
          <a:p>
            <a:r>
              <a:rPr lang="es-CO" sz="2800" dirty="0" smtClean="0">
                <a:solidFill>
                  <a:srgbClr val="00B0F0"/>
                </a:solidFill>
              </a:rPr>
              <a:t>1. Factorización de factores comunes (factor común)</a:t>
            </a:r>
            <a:endParaRPr lang="es-CO" sz="2800" dirty="0">
              <a:solidFill>
                <a:srgbClr val="00B0F0"/>
              </a:solidFill>
            </a:endParaRPr>
          </a:p>
        </p:txBody>
      </p:sp>
      <p:sp>
        <p:nvSpPr>
          <p:cNvPr id="3" name="CuadroTexto 2"/>
          <p:cNvSpPr txBox="1"/>
          <p:nvPr/>
        </p:nvSpPr>
        <p:spPr>
          <a:xfrm>
            <a:off x="801188" y="1723303"/>
            <a:ext cx="7332617" cy="923330"/>
          </a:xfrm>
          <a:prstGeom prst="rect">
            <a:avLst/>
          </a:prstGeom>
          <a:noFill/>
        </p:spPr>
        <p:txBody>
          <a:bodyPr wrap="square" rtlCol="0">
            <a:spAutoFit/>
          </a:bodyPr>
          <a:lstStyle/>
          <a:p>
            <a:r>
              <a:rPr lang="es-CO" dirty="0" smtClean="0"/>
              <a:t>Dado un polinomio este es el primer caso de factorización que siempre debemos ver si es aplicable.  Consiste en revisar todos los términos del polinomio y ver si ellos comparten un mismo factor.</a:t>
            </a:r>
            <a:endParaRPr lang="es-CO" dirty="0"/>
          </a:p>
        </p:txBody>
      </p:sp>
      <p:sp>
        <p:nvSpPr>
          <p:cNvPr id="4" name="CuadroTexto 3"/>
          <p:cNvSpPr txBox="1"/>
          <p:nvPr/>
        </p:nvSpPr>
        <p:spPr>
          <a:xfrm>
            <a:off x="679269" y="2621279"/>
            <a:ext cx="6583680" cy="369332"/>
          </a:xfrm>
          <a:prstGeom prst="rect">
            <a:avLst/>
          </a:prstGeom>
          <a:noFill/>
        </p:spPr>
        <p:txBody>
          <a:bodyPr wrap="square" rtlCol="0">
            <a:spAutoFit/>
          </a:bodyPr>
          <a:lstStyle/>
          <a:p>
            <a:r>
              <a:rPr lang="es-CO" dirty="0" smtClean="0">
                <a:solidFill>
                  <a:srgbClr val="00B050"/>
                </a:solidFill>
              </a:rPr>
              <a:t>EJEMPLOS</a:t>
            </a:r>
            <a:endParaRPr lang="es-CO" dirty="0">
              <a:solidFill>
                <a:srgbClr val="00B050"/>
              </a:solidFill>
            </a:endParaRPr>
          </a:p>
        </p:txBody>
      </p:sp>
      <mc:AlternateContent xmlns:mc="http://schemas.openxmlformats.org/markup-compatibility/2006" xmlns:a14="http://schemas.microsoft.com/office/drawing/2010/main">
        <mc:Choice Requires="a14">
          <p:sp>
            <p:nvSpPr>
              <p:cNvPr id="5" name="CuadroTexto 4"/>
              <p:cNvSpPr txBox="1"/>
              <p:nvPr/>
            </p:nvSpPr>
            <p:spPr>
              <a:xfrm>
                <a:off x="879342" y="2948446"/>
                <a:ext cx="7889966" cy="2585323"/>
              </a:xfrm>
              <a:prstGeom prst="rect">
                <a:avLst/>
              </a:prstGeom>
              <a:noFill/>
            </p:spPr>
            <p:txBody>
              <a:bodyPr wrap="square" rtlCol="0">
                <a:spAutoFit/>
              </a:bodyPr>
              <a:lstStyle/>
              <a:p>
                <a:pPr marL="342900" indent="-342900">
                  <a:buAutoNum type="arabicPeriod"/>
                </a:pPr>
                <a14:m>
                  <m:oMath xmlns:m="http://schemas.openxmlformats.org/officeDocument/2006/math">
                    <m:r>
                      <a:rPr lang="es-ES" b="0" i="1" smtClean="0">
                        <a:latin typeface="Cambria Math" panose="02040503050406030204" pitchFamily="18" charset="0"/>
                      </a:rPr>
                      <m:t>       </m:t>
                    </m:r>
                    <m:r>
                      <a:rPr lang="es-ES" b="0" i="1" smtClean="0">
                        <a:latin typeface="Cambria Math" panose="02040503050406030204" pitchFamily="18" charset="0"/>
                      </a:rPr>
                      <m:t>𝐹𝑎𝑐𝑡𝑜𝑟𝑖𝑧𝑎𝑟</m:t>
                    </m:r>
                    <m:r>
                      <a:rPr lang="es-ES" b="0" i="1" smtClean="0">
                        <a:latin typeface="Cambria Math" panose="02040503050406030204" pitchFamily="18" charset="0"/>
                      </a:rPr>
                      <m:t>:  4</m:t>
                    </m:r>
                    <m:sSup>
                      <m:sSupPr>
                        <m:ctrlPr>
                          <a:rPr lang="es-ES" b="0" i="1" smtClean="0">
                            <a:latin typeface="Cambria Math" panose="02040503050406030204" pitchFamily="18" charset="0"/>
                          </a:rPr>
                        </m:ctrlPr>
                      </m:sSupPr>
                      <m:e>
                        <m:r>
                          <a:rPr lang="es-ES" b="0" i="1" smtClean="0">
                            <a:latin typeface="Cambria Math" panose="02040503050406030204" pitchFamily="18" charset="0"/>
                          </a:rPr>
                          <m:t>𝑥</m:t>
                        </m:r>
                      </m:e>
                      <m:sup>
                        <m:r>
                          <a:rPr lang="es-ES" b="0" i="1" smtClean="0">
                            <a:latin typeface="Cambria Math" panose="02040503050406030204" pitchFamily="18" charset="0"/>
                          </a:rPr>
                          <m:t>2</m:t>
                        </m:r>
                      </m:sup>
                    </m:sSup>
                    <m:r>
                      <a:rPr lang="es-ES" b="0" i="1" smtClean="0">
                        <a:latin typeface="Cambria Math" panose="02040503050406030204" pitchFamily="18" charset="0"/>
                      </a:rPr>
                      <m:t>−8</m:t>
                    </m:r>
                    <m:r>
                      <a:rPr lang="es-ES" b="0" i="1" smtClean="0">
                        <a:latin typeface="Cambria Math" panose="02040503050406030204" pitchFamily="18" charset="0"/>
                      </a:rPr>
                      <m:t>𝑥</m:t>
                    </m:r>
                  </m:oMath>
                </a14:m>
                <a:r>
                  <a:rPr lang="es-ES" b="0" i="1" dirty="0" smtClean="0">
                    <a:latin typeface="Cambria Math" panose="02040503050406030204" pitchFamily="18" charset="0"/>
                  </a:rPr>
                  <a:t>;</a:t>
                </a:r>
              </a:p>
              <a:p>
                <a:pPr marL="342900" indent="-342900">
                  <a:buAutoNum type="arabicPeriod"/>
                </a:pPr>
                <a:endParaRPr lang="es-ES" b="0" i="1" dirty="0" smtClean="0">
                  <a:latin typeface="Cambria Math" panose="02040503050406030204" pitchFamily="18" charset="0"/>
                </a:endParaRPr>
              </a:p>
              <a:p>
                <a14:m>
                  <m:oMath xmlns:m="http://schemas.openxmlformats.org/officeDocument/2006/math">
                    <m:r>
                      <a:rPr lang="es-ES" b="0" i="1" smtClean="0">
                        <a:latin typeface="Cambria Math" panose="02040503050406030204" pitchFamily="18" charset="0"/>
                      </a:rPr>
                      <m:t>             </m:t>
                    </m:r>
                    <m:r>
                      <a:rPr lang="es-ES" b="0" i="1" smtClean="0">
                        <a:latin typeface="Cambria Math" panose="02040503050406030204" pitchFamily="18" charset="0"/>
                      </a:rPr>
                      <m:t>𝐸𝑙</m:t>
                    </m:r>
                    <m:r>
                      <a:rPr lang="es-ES" i="1">
                        <a:latin typeface="Cambria Math" panose="02040503050406030204" pitchFamily="18" charset="0"/>
                      </a:rPr>
                      <m:t> </m:t>
                    </m:r>
                    <m:r>
                      <a:rPr lang="es-ES" i="1">
                        <a:latin typeface="Cambria Math" panose="02040503050406030204" pitchFamily="18" charset="0"/>
                      </a:rPr>
                      <m:t>𝑓𝑎𝑐𝑡𝑜𝑟</m:t>
                    </m:r>
                    <m:r>
                      <a:rPr lang="es-ES" i="1">
                        <a:latin typeface="Cambria Math" panose="02040503050406030204" pitchFamily="18" charset="0"/>
                      </a:rPr>
                      <m:t> </m:t>
                    </m:r>
                    <m:r>
                      <a:rPr lang="es-ES" i="1">
                        <a:latin typeface="Cambria Math" panose="02040503050406030204" pitchFamily="18" charset="0"/>
                      </a:rPr>
                      <m:t>𝑞𝑢𝑒</m:t>
                    </m:r>
                    <m:r>
                      <a:rPr lang="es-ES" i="1">
                        <a:latin typeface="Cambria Math" panose="02040503050406030204" pitchFamily="18" charset="0"/>
                      </a:rPr>
                      <m:t> </m:t>
                    </m:r>
                    <m:r>
                      <a:rPr lang="es-ES" i="1">
                        <a:latin typeface="Cambria Math" panose="02040503050406030204" pitchFamily="18" charset="0"/>
                      </a:rPr>
                      <m:t>𝑠𝑒</m:t>
                    </m:r>
                    <m:r>
                      <a:rPr lang="es-ES" i="1">
                        <a:latin typeface="Cambria Math" panose="02040503050406030204" pitchFamily="18" charset="0"/>
                      </a:rPr>
                      <m:t> </m:t>
                    </m:r>
                    <m:r>
                      <a:rPr lang="es-ES" i="1">
                        <a:latin typeface="Cambria Math" panose="02040503050406030204" pitchFamily="18" charset="0"/>
                      </a:rPr>
                      <m:t>𝑟𝑒𝑝𝑖𝑡𝑒</m:t>
                    </m:r>
                    <m:r>
                      <a:rPr lang="es-ES" i="1">
                        <a:latin typeface="Cambria Math" panose="02040503050406030204" pitchFamily="18" charset="0"/>
                      </a:rPr>
                      <m:t> </m:t>
                    </m:r>
                    <m:r>
                      <a:rPr lang="es-ES" i="1">
                        <a:latin typeface="Cambria Math" panose="02040503050406030204" pitchFamily="18" charset="0"/>
                      </a:rPr>
                      <m:t>𝑒𝑛</m:t>
                    </m:r>
                    <m:r>
                      <a:rPr lang="es-ES" i="1">
                        <a:latin typeface="Cambria Math" panose="02040503050406030204" pitchFamily="18" charset="0"/>
                      </a:rPr>
                      <m:t> </m:t>
                    </m:r>
                    <m:r>
                      <a:rPr lang="es-ES" i="1">
                        <a:latin typeface="Cambria Math" panose="02040503050406030204" pitchFamily="18" charset="0"/>
                      </a:rPr>
                      <m:t>𝑙𝑜𝑠</m:t>
                    </m:r>
                    <m:r>
                      <a:rPr lang="es-ES" i="1">
                        <a:latin typeface="Cambria Math" panose="02040503050406030204" pitchFamily="18" charset="0"/>
                      </a:rPr>
                      <m:t> </m:t>
                    </m:r>
                    <m:r>
                      <a:rPr lang="es-ES" i="1">
                        <a:latin typeface="Cambria Math" panose="02040503050406030204" pitchFamily="18" charset="0"/>
                      </a:rPr>
                      <m:t>𝑑𝑜𝑠</m:t>
                    </m:r>
                    <m:r>
                      <a:rPr lang="es-ES" i="1">
                        <a:latin typeface="Cambria Math" panose="02040503050406030204" pitchFamily="18" charset="0"/>
                      </a:rPr>
                      <m:t> </m:t>
                    </m:r>
                    <m:r>
                      <a:rPr lang="es-ES" i="1">
                        <a:latin typeface="Cambria Math" panose="02040503050406030204" pitchFamily="18" charset="0"/>
                      </a:rPr>
                      <m:t>𝑡</m:t>
                    </m:r>
                    <m:r>
                      <a:rPr lang="es-ES" i="1">
                        <a:latin typeface="Cambria Math" panose="02040503050406030204" pitchFamily="18" charset="0"/>
                      </a:rPr>
                      <m:t>é</m:t>
                    </m:r>
                    <m:r>
                      <a:rPr lang="es-ES" i="1">
                        <a:latin typeface="Cambria Math" panose="02040503050406030204" pitchFamily="18" charset="0"/>
                      </a:rPr>
                      <m:t>𝑟𝑚𝑖𝑛𝑜𝑠</m:t>
                    </m:r>
                    <m:r>
                      <a:rPr lang="es-ES" i="1">
                        <a:latin typeface="Cambria Math" panose="02040503050406030204" pitchFamily="18" charset="0"/>
                      </a:rPr>
                      <m:t> </m:t>
                    </m:r>
                    <m:r>
                      <a:rPr lang="es-ES" i="1">
                        <a:latin typeface="Cambria Math" panose="02040503050406030204" pitchFamily="18" charset="0"/>
                      </a:rPr>
                      <m:t>𝑒𝑠</m:t>
                    </m:r>
                    <m:r>
                      <a:rPr lang="es-ES" i="1">
                        <a:latin typeface="Cambria Math" panose="02040503050406030204" pitchFamily="18" charset="0"/>
                      </a:rPr>
                      <m:t>  4</m:t>
                    </m:r>
                    <m:r>
                      <a:rPr lang="es-ES" i="1" smtClean="0">
                        <a:solidFill>
                          <a:srgbClr val="FF0000"/>
                        </a:solidFill>
                        <a:latin typeface="Cambria Math" panose="02040503050406030204" pitchFamily="18" charset="0"/>
                      </a:rPr>
                      <m:t>𝑥</m:t>
                    </m:r>
                  </m:oMath>
                </a14:m>
                <a:r>
                  <a:rPr lang="es-CO" dirty="0" smtClean="0">
                    <a:solidFill>
                      <a:srgbClr val="FF0000"/>
                    </a:solidFill>
                  </a:rPr>
                  <a:t>.</a:t>
                </a:r>
              </a:p>
              <a:p>
                <a:r>
                  <a:rPr lang="es-CO" dirty="0" smtClean="0">
                    <a:solidFill>
                      <a:srgbClr val="FF0000"/>
                    </a:solidFill>
                  </a:rPr>
                  <a:t>¿Cómo se halla el factor común?</a:t>
                </a:r>
                <a:endParaRPr lang="es-CO" dirty="0">
                  <a:solidFill>
                    <a:srgbClr val="FF0000"/>
                  </a:solidFill>
                </a:endParaRPr>
              </a:p>
              <a:p>
                <a:r>
                  <a:rPr lang="es-CO" dirty="0" smtClean="0">
                    <a:solidFill>
                      <a:srgbClr val="FF0000"/>
                    </a:solidFill>
                  </a:rPr>
                  <a:t> Primero se busca el </a:t>
                </a:r>
                <a:r>
                  <a:rPr lang="es-CO" dirty="0" err="1" smtClean="0">
                    <a:solidFill>
                      <a:srgbClr val="FF0000"/>
                    </a:solidFill>
                  </a:rPr>
                  <a:t>m.c.d</a:t>
                </a:r>
                <a:r>
                  <a:rPr lang="es-CO" dirty="0" smtClean="0">
                    <a:solidFill>
                      <a:srgbClr val="FF0000"/>
                    </a:solidFill>
                  </a:rPr>
                  <a:t>(4, 8) que es 4  y la variable que se repite es </a:t>
                </a:r>
                <a14:m>
                  <m:oMath xmlns:m="http://schemas.openxmlformats.org/officeDocument/2006/math">
                    <m:r>
                      <a:rPr lang="es-CO" i="1" dirty="0" smtClean="0">
                        <a:solidFill>
                          <a:srgbClr val="FF0000"/>
                        </a:solidFill>
                        <a:latin typeface="Cambria Math" panose="02040503050406030204" pitchFamily="18" charset="0"/>
                      </a:rPr>
                      <m:t>𝑥</m:t>
                    </m:r>
                  </m:oMath>
                </a14:m>
                <a:r>
                  <a:rPr lang="es-CO" dirty="0" smtClean="0">
                    <a:solidFill>
                      <a:srgbClr val="FF0000"/>
                    </a:solidFill>
                  </a:rPr>
                  <a:t>, para ella se escoge el menor exponente al que aparece que en este caso es 1. </a:t>
                </a:r>
              </a:p>
              <a:p>
                <a:r>
                  <a:rPr lang="es-CO" dirty="0" smtClean="0">
                    <a:solidFill>
                      <a:srgbClr val="FF0000"/>
                    </a:solidFill>
                  </a:rPr>
                  <a:t>            </a:t>
                </a:r>
                <a14:m>
                  <m:oMath xmlns:m="http://schemas.openxmlformats.org/officeDocument/2006/math">
                    <m:r>
                      <a:rPr lang="es-CO" i="1" dirty="0" smtClean="0">
                        <a:solidFill>
                          <a:schemeClr val="tx1"/>
                        </a:solidFill>
                        <a:latin typeface="Cambria Math" panose="02040503050406030204" pitchFamily="18" charset="0"/>
                      </a:rPr>
                      <m:t>𝐸𝑛𝑡𝑜𝑛𝑐𝑒𝑠</m:t>
                    </m:r>
                    <m:r>
                      <a:rPr lang="es-CO" i="1" dirty="0" smtClean="0">
                        <a:solidFill>
                          <a:schemeClr val="tx1"/>
                        </a:solidFill>
                        <a:latin typeface="Cambria Math" panose="02040503050406030204" pitchFamily="18" charset="0"/>
                      </a:rPr>
                      <m:t> 4</m:t>
                    </m:r>
                    <m:r>
                      <a:rPr lang="es-ES" b="0" i="1" dirty="0" smtClean="0">
                        <a:solidFill>
                          <a:srgbClr val="FF0000"/>
                        </a:solidFill>
                        <a:latin typeface="Cambria Math" panose="02040503050406030204" pitchFamily="18" charset="0"/>
                      </a:rPr>
                      <m:t>𝑥</m:t>
                    </m:r>
                    <m:r>
                      <a:rPr lang="es-ES" b="0" i="1" dirty="0" smtClean="0">
                        <a:solidFill>
                          <a:srgbClr val="FF0000"/>
                        </a:solidFill>
                        <a:latin typeface="Cambria Math" panose="02040503050406030204" pitchFamily="18" charset="0"/>
                      </a:rPr>
                      <m:t> </m:t>
                    </m:r>
                    <m:r>
                      <a:rPr lang="es-ES" b="0" i="1" dirty="0" smtClean="0">
                        <a:solidFill>
                          <a:schemeClr val="tx1"/>
                        </a:solidFill>
                        <a:latin typeface="Cambria Math" panose="02040503050406030204" pitchFamily="18" charset="0"/>
                      </a:rPr>
                      <m:t>𝑠𝑒𝑟</m:t>
                    </m:r>
                    <m:r>
                      <a:rPr lang="es-ES" b="0" i="1" dirty="0" smtClean="0">
                        <a:solidFill>
                          <a:schemeClr val="tx1"/>
                        </a:solidFill>
                        <a:latin typeface="Cambria Math" panose="02040503050406030204" pitchFamily="18" charset="0"/>
                      </a:rPr>
                      <m:t>á </m:t>
                    </m:r>
                    <m:r>
                      <a:rPr lang="es-ES" b="0" i="1" dirty="0" smtClean="0">
                        <a:solidFill>
                          <a:schemeClr val="tx1"/>
                        </a:solidFill>
                        <a:latin typeface="Cambria Math" panose="02040503050406030204" pitchFamily="18" charset="0"/>
                      </a:rPr>
                      <m:t>𝑢𝑛</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𝑓𝑎𝑐𝑡𝑜𝑟</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𝑑𝑒𝑙</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𝑝𝑜𝑙𝑖𝑛𝑜𝑚𝑖𝑜</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𝑦</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𝑝𝑎𝑟𝑎</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h𝑎𝑙𝑙𝑎𝑟</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𝑒𝑙</m:t>
                    </m:r>
                    <m:r>
                      <a:rPr lang="es-ES" b="0" i="1" dirty="0" smtClean="0">
                        <a:solidFill>
                          <a:schemeClr val="tx1"/>
                        </a:solidFill>
                        <a:latin typeface="Cambria Math" panose="02040503050406030204" pitchFamily="18" charset="0"/>
                      </a:rPr>
                      <m:t> </m:t>
                    </m:r>
                  </m:oMath>
                </a14:m>
                <a:endParaRPr lang="es-ES" b="0" dirty="0" smtClean="0">
                  <a:solidFill>
                    <a:schemeClr val="tx1"/>
                  </a:solidFill>
                </a:endParaRPr>
              </a:p>
              <a:p>
                <a:r>
                  <a:rPr lang="es-CO" dirty="0" smtClean="0">
                    <a:solidFill>
                      <a:schemeClr val="tx1"/>
                    </a:solidFill>
                  </a:rPr>
                  <a:t>            </a:t>
                </a:r>
                <a14:m>
                  <m:oMath xmlns:m="http://schemas.openxmlformats.org/officeDocument/2006/math">
                    <m:r>
                      <a:rPr lang="es-CO" i="1" dirty="0" smtClean="0">
                        <a:solidFill>
                          <a:schemeClr val="tx1"/>
                        </a:solidFill>
                        <a:latin typeface="Cambria Math" panose="02040503050406030204" pitchFamily="18" charset="0"/>
                      </a:rPr>
                      <m:t>𝑜𝑡𝑟𝑜</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𝑓𝑎𝑐𝑡𝑜𝑟</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𝑠𝑒</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𝑑𝑖𝑣𝑖𝑑𝑒</m:t>
                    </m:r>
                    <m:r>
                      <a:rPr lang="es-CO"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𝑒𝑙</m:t>
                    </m:r>
                    <m:r>
                      <a:rPr lang="es-ES" b="0" i="1" dirty="0" smtClean="0">
                        <a:solidFill>
                          <a:schemeClr val="tx1"/>
                        </a:solidFill>
                        <a:latin typeface="Cambria Math" panose="02040503050406030204" pitchFamily="18" charset="0"/>
                      </a:rPr>
                      <m:t> </m:t>
                    </m:r>
                    <m:r>
                      <a:rPr lang="es-ES" b="0" i="1" dirty="0" smtClean="0">
                        <a:solidFill>
                          <a:schemeClr val="tx1"/>
                        </a:solidFill>
                        <a:latin typeface="Cambria Math" panose="02040503050406030204" pitchFamily="18" charset="0"/>
                      </a:rPr>
                      <m:t>𝑝𝑜𝑙𝑖𝑛𝑜𝑚𝑖𝑜</m:t>
                    </m:r>
                    <m:r>
                      <a:rPr lang="es-ES" b="0"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𝑒𝑛𝑡𝑟𝑒</m:t>
                    </m:r>
                    <m:r>
                      <a:rPr lang="es-ES" b="0"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𝑒𝑙</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𝑓𝑎𝑐𝑡𝑜𝑟</m:t>
                    </m:r>
                    <m:r>
                      <a:rPr lang="es-CO" i="1" dirty="0" smtClean="0">
                        <a:solidFill>
                          <a:schemeClr val="tx1"/>
                        </a:solidFill>
                        <a:latin typeface="Cambria Math" panose="02040503050406030204" pitchFamily="18" charset="0"/>
                      </a:rPr>
                      <m:t> </m:t>
                    </m:r>
                    <m:r>
                      <a:rPr lang="es-CO" i="1" dirty="0" smtClean="0">
                        <a:solidFill>
                          <a:schemeClr val="tx1"/>
                        </a:solidFill>
                        <a:latin typeface="Cambria Math" panose="02040503050406030204" pitchFamily="18" charset="0"/>
                      </a:rPr>
                      <m:t>𝑐𝑜𝑚</m:t>
                    </m:r>
                    <m:r>
                      <a:rPr lang="es-CO" i="1" dirty="0" smtClean="0">
                        <a:solidFill>
                          <a:schemeClr val="tx1"/>
                        </a:solidFill>
                        <a:latin typeface="Cambria Math" panose="02040503050406030204" pitchFamily="18" charset="0"/>
                      </a:rPr>
                      <m:t>ú</m:t>
                    </m:r>
                    <m:r>
                      <a:rPr lang="es-CO" i="1" dirty="0" smtClean="0">
                        <a:solidFill>
                          <a:schemeClr val="tx1"/>
                        </a:solidFill>
                        <a:latin typeface="Cambria Math" panose="02040503050406030204" pitchFamily="18" charset="0"/>
                      </a:rPr>
                      <m:t>𝑛</m:t>
                    </m:r>
                    <m:r>
                      <a:rPr lang="es-CO" i="1" dirty="0" smtClean="0">
                        <a:solidFill>
                          <a:schemeClr val="tx1"/>
                        </a:solidFill>
                        <a:latin typeface="Cambria Math" panose="02040503050406030204" pitchFamily="18" charset="0"/>
                      </a:rPr>
                      <m:t>. </m:t>
                    </m:r>
                  </m:oMath>
                </a14:m>
                <a:endParaRPr lang="es-CO" dirty="0">
                  <a:solidFill>
                    <a:schemeClr val="tx1"/>
                  </a:solidFill>
                </a:endParaRPr>
              </a:p>
              <a:p>
                <a:pPr/>
                <a14:m>
                  <m:oMathPara xmlns:m="http://schemas.openxmlformats.org/officeDocument/2006/math">
                    <m:oMathParaPr>
                      <m:jc m:val="centerGroup"/>
                    </m:oMathParaPr>
                    <m:oMath xmlns:m="http://schemas.openxmlformats.org/officeDocument/2006/math">
                      <m:r>
                        <a:rPr lang="es-ES" i="1">
                          <a:latin typeface="Cambria Math" panose="02040503050406030204" pitchFamily="18" charset="0"/>
                        </a:rPr>
                        <m:t>4</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r>
                        <a:rPr lang="es-ES" i="1">
                          <a:latin typeface="Cambria Math" panose="02040503050406030204" pitchFamily="18" charset="0"/>
                        </a:rPr>
                        <m:t>−8</m:t>
                      </m:r>
                      <m:r>
                        <a:rPr lang="es-ES" i="1">
                          <a:latin typeface="Cambria Math" panose="02040503050406030204" pitchFamily="18" charset="0"/>
                        </a:rPr>
                        <m:t>𝑥</m:t>
                      </m:r>
                      <m:r>
                        <a:rPr lang="es-ES" i="1">
                          <a:latin typeface="Cambria Math" panose="02040503050406030204" pitchFamily="18" charset="0"/>
                        </a:rPr>
                        <m:t>=4</m:t>
                      </m:r>
                      <m:r>
                        <a:rPr lang="es-ES" i="1">
                          <a:solidFill>
                            <a:srgbClr val="FF0000"/>
                          </a:solidFill>
                          <a:latin typeface="Cambria Math" panose="02040503050406030204" pitchFamily="18" charset="0"/>
                        </a:rPr>
                        <m:t>𝑥</m:t>
                      </m:r>
                      <m:d>
                        <m:dPr>
                          <m:ctrlPr>
                            <a:rPr lang="es-ES" i="1">
                              <a:solidFill>
                                <a:srgbClr val="FF0000"/>
                              </a:solidFill>
                              <a:latin typeface="Cambria Math" panose="02040503050406030204" pitchFamily="18" charset="0"/>
                            </a:rPr>
                          </m:ctrlPr>
                        </m:dPr>
                        <m:e>
                          <m:r>
                            <a:rPr lang="es-ES" i="1">
                              <a:latin typeface="Cambria Math" panose="02040503050406030204" pitchFamily="18" charset="0"/>
                            </a:rPr>
                            <m:t>𝑥</m:t>
                          </m:r>
                          <m:r>
                            <a:rPr lang="es-ES" i="1">
                              <a:latin typeface="Cambria Math" panose="02040503050406030204" pitchFamily="18" charset="0"/>
                            </a:rPr>
                            <m:t>−2</m:t>
                          </m:r>
                        </m:e>
                      </m:d>
                    </m:oMath>
                  </m:oMathPara>
                </a14:m>
                <a:endParaRPr lang="es-ES" b="0" i="1" dirty="0" smtClean="0">
                  <a:latin typeface="Cambria Math" panose="02040503050406030204" pitchFamily="18" charset="0"/>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879342" y="2948446"/>
                <a:ext cx="7889966" cy="2585323"/>
              </a:xfrm>
              <a:prstGeom prst="rect">
                <a:avLst/>
              </a:prstGeom>
              <a:blipFill rotWithShape="0">
                <a:blip r:embed="rId2"/>
                <a:stretch>
                  <a:fillRect l="-618" t="-1651"/>
                </a:stretch>
              </a:blipFill>
            </p:spPr>
            <p:txBody>
              <a:bodyPr/>
              <a:lstStyle/>
              <a:p>
                <a:r>
                  <a:rPr lang="es-CO">
                    <a:noFill/>
                  </a:rPr>
                  <a:t> </a:t>
                </a:r>
              </a:p>
            </p:txBody>
          </p:sp>
        </mc:Fallback>
      </mc:AlternateContent>
      <p:cxnSp>
        <p:nvCxnSpPr>
          <p:cNvPr id="7" name="Conector recto de flecha 6"/>
          <p:cNvCxnSpPr/>
          <p:nvPr/>
        </p:nvCxnSpPr>
        <p:spPr>
          <a:xfrm flipH="1">
            <a:off x="5262044" y="5463368"/>
            <a:ext cx="93896" cy="307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p:cNvCxnSpPr/>
          <p:nvPr/>
        </p:nvCxnSpPr>
        <p:spPr>
          <a:xfrm>
            <a:off x="5705231" y="5463368"/>
            <a:ext cx="101600" cy="307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CuadroTexto 11"/>
              <p:cNvSpPr txBox="1"/>
              <p:nvPr/>
            </p:nvSpPr>
            <p:spPr>
              <a:xfrm>
                <a:off x="4887798" y="5770773"/>
                <a:ext cx="174172"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ES" i="1">
                              <a:latin typeface="Cambria Math" panose="02040503050406030204" pitchFamily="18" charset="0"/>
                            </a:rPr>
                            <m:t>4</m:t>
                          </m:r>
                          <m:sSup>
                            <m:sSupPr>
                              <m:ctrlPr>
                                <a:rPr lang="es-ES" i="1">
                                  <a:latin typeface="Cambria Math" panose="02040503050406030204" pitchFamily="18" charset="0"/>
                                </a:rPr>
                              </m:ctrlPr>
                            </m:sSupPr>
                            <m:e>
                              <m:r>
                                <a:rPr lang="es-ES" i="1">
                                  <a:latin typeface="Cambria Math" panose="02040503050406030204" pitchFamily="18" charset="0"/>
                                </a:rPr>
                                <m:t>𝑥</m:t>
                              </m:r>
                            </m:e>
                            <m:sup>
                              <m:r>
                                <a:rPr lang="es-ES" i="1">
                                  <a:latin typeface="Cambria Math" panose="02040503050406030204" pitchFamily="18" charset="0"/>
                                </a:rPr>
                                <m:t>2</m:t>
                              </m:r>
                            </m:sup>
                          </m:sSup>
                        </m:num>
                        <m:den>
                          <m:r>
                            <a:rPr lang="es-ES" i="1">
                              <a:solidFill>
                                <a:srgbClr val="FF0000"/>
                              </a:solidFill>
                              <a:latin typeface="Cambria Math" panose="02040503050406030204" pitchFamily="18" charset="0"/>
                            </a:rPr>
                            <m:t>4</m:t>
                          </m:r>
                          <m:r>
                            <a:rPr lang="es-ES" i="1">
                              <a:solidFill>
                                <a:srgbClr val="FF0000"/>
                              </a:solidFill>
                              <a:latin typeface="Cambria Math" panose="02040503050406030204" pitchFamily="18" charset="0"/>
                            </a:rPr>
                            <m:t>𝑥</m:t>
                          </m:r>
                        </m:den>
                      </m:f>
                    </m:oMath>
                  </m:oMathPara>
                </a14:m>
                <a:endParaRPr lang="es-CO" dirty="0"/>
              </a:p>
            </p:txBody>
          </p:sp>
        </mc:Choice>
        <mc:Fallback xmlns="">
          <p:sp>
            <p:nvSpPr>
              <p:cNvPr id="12" name="CuadroTexto 11"/>
              <p:cNvSpPr txBox="1">
                <a:spLocks noRot="1" noChangeAspect="1" noMove="1" noResize="1" noEditPoints="1" noAdjustHandles="1" noChangeArrowheads="1" noChangeShapeType="1" noTextEdit="1"/>
              </p:cNvSpPr>
              <p:nvPr/>
            </p:nvSpPr>
            <p:spPr>
              <a:xfrm>
                <a:off x="4887798" y="5770773"/>
                <a:ext cx="174172" cy="646331"/>
              </a:xfrm>
              <a:prstGeom prst="rect">
                <a:avLst/>
              </a:prstGeom>
              <a:blipFill rotWithShape="0">
                <a:blip r:embed="rId3"/>
                <a:stretch>
                  <a:fillRect r="-167857"/>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3" name="Rectángulo 12"/>
              <p:cNvSpPr/>
              <p:nvPr/>
            </p:nvSpPr>
            <p:spPr>
              <a:xfrm>
                <a:off x="5607594" y="5770773"/>
                <a:ext cx="669350"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CO" i="1" smtClean="0">
                              <a:latin typeface="Cambria Math" panose="02040503050406030204" pitchFamily="18" charset="0"/>
                            </a:rPr>
                          </m:ctrlPr>
                        </m:fPr>
                        <m:num>
                          <m:r>
                            <a:rPr lang="es-ES" b="0" i="1" smtClean="0">
                              <a:latin typeface="Cambria Math" panose="02040503050406030204" pitchFamily="18" charset="0"/>
                            </a:rPr>
                            <m:t>−8</m:t>
                          </m:r>
                          <m:r>
                            <a:rPr lang="es-ES" b="0" i="1" smtClean="0">
                              <a:latin typeface="Cambria Math" panose="02040503050406030204" pitchFamily="18" charset="0"/>
                            </a:rPr>
                            <m:t>𝑥</m:t>
                          </m:r>
                        </m:num>
                        <m:den>
                          <m:r>
                            <a:rPr lang="es-ES" i="1">
                              <a:solidFill>
                                <a:srgbClr val="FF0000"/>
                              </a:solidFill>
                              <a:latin typeface="Cambria Math" panose="02040503050406030204" pitchFamily="18" charset="0"/>
                            </a:rPr>
                            <m:t>4</m:t>
                          </m:r>
                          <m:r>
                            <a:rPr lang="es-ES" i="1">
                              <a:solidFill>
                                <a:srgbClr val="FF0000"/>
                              </a:solidFill>
                              <a:latin typeface="Cambria Math" panose="02040503050406030204" pitchFamily="18" charset="0"/>
                            </a:rPr>
                            <m:t>𝑥</m:t>
                          </m:r>
                        </m:den>
                      </m:f>
                    </m:oMath>
                  </m:oMathPara>
                </a14:m>
                <a:endParaRPr lang="es-CO" dirty="0"/>
              </a:p>
            </p:txBody>
          </p:sp>
        </mc:Choice>
        <mc:Fallback xmlns="">
          <p:sp>
            <p:nvSpPr>
              <p:cNvPr id="13" name="Rectángulo 12"/>
              <p:cNvSpPr>
                <a:spLocks noRot="1" noChangeAspect="1" noMove="1" noResize="1" noEditPoints="1" noAdjustHandles="1" noChangeArrowheads="1" noChangeShapeType="1" noTextEdit="1"/>
              </p:cNvSpPr>
              <p:nvPr/>
            </p:nvSpPr>
            <p:spPr>
              <a:xfrm>
                <a:off x="5607594" y="5770773"/>
                <a:ext cx="669350" cy="612732"/>
              </a:xfrm>
              <a:prstGeom prst="rect">
                <a:avLst/>
              </a:prstGeom>
              <a:blipFill rotWithShape="0">
                <a:blip r:embed="rId4"/>
                <a:stretch>
                  <a:fillRect/>
                </a:stretch>
              </a:blipFill>
            </p:spPr>
            <p:txBody>
              <a:bodyPr/>
              <a:lstStyle/>
              <a:p>
                <a:r>
                  <a:rPr lang="es-CO">
                    <a:noFill/>
                  </a:rPr>
                  <a:t> </a:t>
                </a:r>
              </a:p>
            </p:txBody>
          </p:sp>
        </mc:Fallback>
      </mc:AlternateContent>
    </p:spTree>
    <p:extLst>
      <p:ext uri="{BB962C8B-B14F-4D97-AF65-F5344CB8AC3E}">
        <p14:creationId xmlns:p14="http://schemas.microsoft.com/office/powerpoint/2010/main" val="378804353"/>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3466</TotalTime>
  <Words>2171</Words>
  <Application>Microsoft Office PowerPoint</Application>
  <PresentationFormat>Carta (216 x 279 mm)</PresentationFormat>
  <Paragraphs>370</Paragraphs>
  <Slides>40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40</vt:i4>
      </vt:variant>
    </vt:vector>
  </HeadingPairs>
  <TitlesOfParts>
    <vt:vector size="47" baseType="lpstr">
      <vt:lpstr>Arial</vt:lpstr>
      <vt:lpstr>Calibri</vt:lpstr>
      <vt:lpstr>Cambria Math</vt:lpstr>
      <vt:lpstr>Tahoma</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alfredomarin</dc:creator>
  <cp:lastModifiedBy>sain robayo</cp:lastModifiedBy>
  <cp:revision>204</cp:revision>
  <dcterms:created xsi:type="dcterms:W3CDTF">2015-08-21T20:51:22Z</dcterms:created>
  <dcterms:modified xsi:type="dcterms:W3CDTF">2019-04-10T00:11:59Z</dcterms:modified>
</cp:coreProperties>
</file>