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56" r:id="rId3"/>
    <p:sldId id="263" r:id="rId4"/>
    <p:sldId id="257" r:id="rId5"/>
    <p:sldId id="264" r:id="rId6"/>
    <p:sldId id="265" r:id="rId7"/>
    <p:sldId id="266" r:id="rId8"/>
    <p:sldId id="267" r:id="rId9"/>
    <p:sldId id="269" r:id="rId10"/>
    <p:sldId id="270" r:id="rId11"/>
    <p:sldId id="268" r:id="rId12"/>
    <p:sldId id="262" r:id="rId13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style val="47"/>
  <c:chart>
    <c:title>
      <c:tx>
        <c:rich>
          <a:bodyPr/>
          <a:lstStyle/>
          <a:p>
            <a:pPr>
              <a:defRPr/>
            </a:pPr>
            <a:r>
              <a:rPr lang="en-US"/>
              <a:t>Bogotá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 N° Grupos</c:v>
                </c:pt>
              </c:strCache>
            </c:strRef>
          </c:tx>
          <c:cat>
            <c:strRef>
              <c:f>Hoja1!$A$2:$A$6</c:f>
              <c:strCache>
                <c:ptCount val="5"/>
                <c:pt idx="0">
                  <c:v>Categoría A1</c:v>
                </c:pt>
                <c:pt idx="1">
                  <c:v>Categoría B</c:v>
                </c:pt>
                <c:pt idx="2">
                  <c:v>Categoría C</c:v>
                </c:pt>
                <c:pt idx="3">
                  <c:v>Categoría D</c:v>
                </c:pt>
                <c:pt idx="4">
                  <c:v>NO VISIBLE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</c:v>
                </c:pt>
                <c:pt idx="1">
                  <c:v>4</c:v>
                </c:pt>
                <c:pt idx="2">
                  <c:v>17</c:v>
                </c:pt>
                <c:pt idx="3">
                  <c:v>5</c:v>
                </c:pt>
                <c:pt idx="4">
                  <c:v>6</c:v>
                </c:pt>
              </c:numCache>
            </c:numRef>
          </c:val>
        </c:ser>
        <c:ser>
          <c:idx val="1"/>
          <c:order val="1"/>
          <c:cat>
            <c:strRef>
              <c:f>Hoja1!$A$2:$A$6</c:f>
              <c:strCache>
                <c:ptCount val="5"/>
                <c:pt idx="0">
                  <c:v>Categoría A1</c:v>
                </c:pt>
                <c:pt idx="1">
                  <c:v>Categoría B</c:v>
                </c:pt>
                <c:pt idx="2">
                  <c:v>Categoría C</c:v>
                </c:pt>
                <c:pt idx="3">
                  <c:v>Categoría D</c:v>
                </c:pt>
                <c:pt idx="4">
                  <c:v>NO VISIBLE</c:v>
                </c:pt>
              </c:strCache>
            </c:strRef>
          </c:cat>
          <c:val>
            <c:numRef>
              <c:f>Hoja1!$C$2:$C$6</c:f>
            </c:numRef>
          </c:val>
        </c:ser>
        <c:ser>
          <c:idx val="2"/>
          <c:order val="2"/>
          <c:cat>
            <c:strRef>
              <c:f>Hoja1!$A$2:$A$6</c:f>
              <c:strCache>
                <c:ptCount val="5"/>
                <c:pt idx="0">
                  <c:v>Categoría A1</c:v>
                </c:pt>
                <c:pt idx="1">
                  <c:v>Categoría B</c:v>
                </c:pt>
                <c:pt idx="2">
                  <c:v>Categoría C</c:v>
                </c:pt>
                <c:pt idx="3">
                  <c:v>Categoría D</c:v>
                </c:pt>
                <c:pt idx="4">
                  <c:v>NO VISIBLE</c:v>
                </c:pt>
              </c:strCache>
            </c:strRef>
          </c:cat>
          <c:val>
            <c:numRef>
              <c:f>Hoja1!$D$2:$D$6</c:f>
            </c:numRef>
          </c:val>
        </c:ser>
        <c:axId val="65268736"/>
        <c:axId val="79246080"/>
      </c:barChart>
      <c:catAx>
        <c:axId val="65268736"/>
        <c:scaling>
          <c:orientation val="minMax"/>
        </c:scaling>
        <c:axPos val="b"/>
        <c:majorTickMark val="none"/>
        <c:tickLblPos val="nextTo"/>
        <c:crossAx val="79246080"/>
        <c:crosses val="autoZero"/>
        <c:auto val="1"/>
        <c:lblAlgn val="ctr"/>
        <c:lblOffset val="100"/>
      </c:catAx>
      <c:valAx>
        <c:axId val="7924608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65268736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gradFill rotWithShape="1">
          <a:gsLst>
            <a:gs pos="0">
              <a:schemeClr val="dk1">
                <a:tint val="100000"/>
                <a:shade val="100000"/>
                <a:satMod val="130000"/>
              </a:schemeClr>
            </a:gs>
            <a:gs pos="100000">
              <a:schemeClr val="dk1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</c:plotArea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style val="43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Bogotá</a:t>
            </a:r>
            <a:endParaRPr lang="en-US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N° Grupos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A1</c:v>
                </c:pt>
                <c:pt idx="1">
                  <c:v>Categoría B</c:v>
                </c:pt>
                <c:pt idx="2">
                  <c:v>Categoría C</c:v>
                </c:pt>
                <c:pt idx="3">
                  <c:v>Categoría D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1</c:v>
                </c:pt>
                <c:pt idx="1">
                  <c:v>4</c:v>
                </c:pt>
                <c:pt idx="2">
                  <c:v>17</c:v>
                </c:pt>
                <c:pt idx="3">
                  <c:v>5</c:v>
                </c:pt>
              </c:numCache>
            </c:numRef>
          </c:val>
        </c:ser>
        <c:axId val="83658624"/>
        <c:axId val="83660160"/>
      </c:barChart>
      <c:catAx>
        <c:axId val="83658624"/>
        <c:scaling>
          <c:orientation val="minMax"/>
        </c:scaling>
        <c:axPos val="b"/>
        <c:majorTickMark val="none"/>
        <c:tickLblPos val="nextTo"/>
        <c:crossAx val="83660160"/>
        <c:crosses val="autoZero"/>
        <c:auto val="1"/>
        <c:lblAlgn val="ctr"/>
        <c:lblOffset val="100"/>
      </c:catAx>
      <c:valAx>
        <c:axId val="8366016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83658624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gradFill rotWithShape="1">
          <a:gsLst>
            <a:gs pos="0">
              <a:schemeClr val="dk1">
                <a:tint val="100000"/>
                <a:shade val="100000"/>
                <a:satMod val="130000"/>
              </a:schemeClr>
            </a:gs>
            <a:gs pos="100000">
              <a:schemeClr val="dk1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</c:plotArea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style val="44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VUAD</a:t>
            </a:r>
            <a:endParaRPr lang="en-US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N° Grupos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B</c:v>
                </c:pt>
                <c:pt idx="1">
                  <c:v>Categoría C</c:v>
                </c:pt>
                <c:pt idx="2">
                  <c:v>Categoría D</c:v>
                </c:pt>
                <c:pt idx="3">
                  <c:v>NO VISIBLE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B</c:v>
                </c:pt>
                <c:pt idx="1">
                  <c:v>Categoría C</c:v>
                </c:pt>
                <c:pt idx="2">
                  <c:v>Categoría D</c:v>
                </c:pt>
                <c:pt idx="3">
                  <c:v>NO VISIBLE</c:v>
                </c:pt>
              </c:strCache>
            </c:strRef>
          </c:cat>
          <c:val>
            <c:numRef>
              <c:f>Hoja1!$C$2:$C$5</c:f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B</c:v>
                </c:pt>
                <c:pt idx="1">
                  <c:v>Categoría C</c:v>
                </c:pt>
                <c:pt idx="2">
                  <c:v>Categoría D</c:v>
                </c:pt>
                <c:pt idx="3">
                  <c:v>NO VISIBLE</c:v>
                </c:pt>
              </c:strCache>
            </c:strRef>
          </c:cat>
          <c:val>
            <c:numRef>
              <c:f>Hoja1!$D$2:$D$5</c:f>
            </c:numRef>
          </c:val>
        </c:ser>
        <c:axId val="80551296"/>
        <c:axId val="80565376"/>
      </c:barChart>
      <c:catAx>
        <c:axId val="80551296"/>
        <c:scaling>
          <c:orientation val="minMax"/>
        </c:scaling>
        <c:axPos val="b"/>
        <c:majorTickMark val="none"/>
        <c:tickLblPos val="nextTo"/>
        <c:crossAx val="80565376"/>
        <c:crosses val="autoZero"/>
        <c:auto val="1"/>
        <c:lblAlgn val="ctr"/>
        <c:lblOffset val="100"/>
      </c:catAx>
      <c:valAx>
        <c:axId val="8056537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80551296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gradFill rotWithShape="1">
          <a:gsLst>
            <a:gs pos="0">
              <a:schemeClr val="dk1">
                <a:tint val="100000"/>
                <a:shade val="100000"/>
                <a:satMod val="130000"/>
              </a:schemeClr>
            </a:gs>
            <a:gs pos="100000">
              <a:schemeClr val="dk1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</c:plotArea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style val="45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Villavicencio</a:t>
            </a:r>
            <a:endParaRPr lang="en-US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N° Grupos</c:v>
                </c:pt>
              </c:strCache>
            </c:strRef>
          </c:tx>
          <c:cat>
            <c:strRef>
              <c:f>Hoja1!$A$2:$A$4</c:f>
              <c:strCache>
                <c:ptCount val="3"/>
                <c:pt idx="0">
                  <c:v>Categoría C</c:v>
                </c:pt>
                <c:pt idx="1">
                  <c:v>Categoría D</c:v>
                </c:pt>
                <c:pt idx="2">
                  <c:v>NO VISIBLE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2</c:v>
                </c:pt>
                <c:pt idx="1">
                  <c:v>4</c:v>
                </c:pt>
                <c:pt idx="2">
                  <c:v>3</c:v>
                </c:pt>
              </c:numCache>
            </c:numRef>
          </c:val>
        </c:ser>
        <c:axId val="83698816"/>
        <c:axId val="83700352"/>
      </c:barChart>
      <c:catAx>
        <c:axId val="83698816"/>
        <c:scaling>
          <c:orientation val="minMax"/>
        </c:scaling>
        <c:axPos val="b"/>
        <c:majorTickMark val="none"/>
        <c:tickLblPos val="nextTo"/>
        <c:crossAx val="83700352"/>
        <c:crosses val="autoZero"/>
        <c:auto val="1"/>
        <c:lblAlgn val="ctr"/>
        <c:lblOffset val="100"/>
      </c:catAx>
      <c:valAx>
        <c:axId val="8370035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83698816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gradFill rotWithShape="1">
          <a:gsLst>
            <a:gs pos="0">
              <a:schemeClr val="dk1">
                <a:tint val="100000"/>
                <a:shade val="100000"/>
                <a:satMod val="130000"/>
              </a:schemeClr>
            </a:gs>
            <a:gs pos="100000">
              <a:schemeClr val="dk1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</c:plotArea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style val="46"/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Medellín</a:t>
            </a:r>
            <a:endParaRPr lang="en-US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N° Grupos</c:v>
                </c:pt>
              </c:strCache>
            </c:strRef>
          </c:tx>
          <c:cat>
            <c:strRef>
              <c:f>Hoja1!$A$2:$A$4</c:f>
              <c:strCache>
                <c:ptCount val="3"/>
                <c:pt idx="0">
                  <c:v>Categoría D</c:v>
                </c:pt>
                <c:pt idx="1">
                  <c:v>RECONOCIDO</c:v>
                </c:pt>
                <c:pt idx="2">
                  <c:v>NO VISIBLE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axId val="83767680"/>
        <c:axId val="83769216"/>
      </c:barChart>
      <c:catAx>
        <c:axId val="83767680"/>
        <c:scaling>
          <c:orientation val="minMax"/>
        </c:scaling>
        <c:axPos val="b"/>
        <c:majorTickMark val="none"/>
        <c:tickLblPos val="nextTo"/>
        <c:crossAx val="83769216"/>
        <c:crosses val="autoZero"/>
        <c:auto val="1"/>
        <c:lblAlgn val="ctr"/>
        <c:lblOffset val="100"/>
      </c:catAx>
      <c:valAx>
        <c:axId val="8376921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83767680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gradFill rotWithShape="1">
          <a:gsLst>
            <a:gs pos="0">
              <a:schemeClr val="dk1">
                <a:tint val="100000"/>
                <a:shade val="100000"/>
                <a:satMod val="130000"/>
              </a:schemeClr>
            </a:gs>
            <a:gs pos="100000">
              <a:schemeClr val="dk1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</c:plotArea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style val="47"/>
  <c:chart>
    <c:title>
      <c:tx>
        <c:rich>
          <a:bodyPr/>
          <a:lstStyle/>
          <a:p>
            <a:pPr>
              <a:defRPr/>
            </a:pPr>
            <a:r>
              <a:rPr lang="en-US"/>
              <a:t>Bucaramanga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N° Grupos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A</c:v>
                </c:pt>
                <c:pt idx="1">
                  <c:v>Categoría B</c:v>
                </c:pt>
                <c:pt idx="2">
                  <c:v>Categoría C</c:v>
                </c:pt>
                <c:pt idx="3">
                  <c:v>Categoría D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2</c:v>
                </c:pt>
                <c:pt idx="1">
                  <c:v>7</c:v>
                </c:pt>
                <c:pt idx="2">
                  <c:v>6</c:v>
                </c:pt>
                <c:pt idx="3">
                  <c:v>5</c:v>
                </c:pt>
              </c:numCache>
            </c:numRef>
          </c:val>
        </c:ser>
        <c:axId val="86618880"/>
        <c:axId val="86620416"/>
      </c:barChart>
      <c:catAx>
        <c:axId val="86618880"/>
        <c:scaling>
          <c:orientation val="minMax"/>
        </c:scaling>
        <c:axPos val="b"/>
        <c:majorTickMark val="none"/>
        <c:tickLblPos val="nextTo"/>
        <c:crossAx val="86620416"/>
        <c:crosses val="autoZero"/>
        <c:auto val="1"/>
        <c:lblAlgn val="ctr"/>
        <c:lblOffset val="100"/>
      </c:catAx>
      <c:valAx>
        <c:axId val="8662041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86618880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gradFill rotWithShape="1">
          <a:gsLst>
            <a:gs pos="0">
              <a:schemeClr val="dk1">
                <a:tint val="100000"/>
                <a:shade val="100000"/>
                <a:satMod val="130000"/>
              </a:schemeClr>
            </a:gs>
            <a:gs pos="100000">
              <a:schemeClr val="dk1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</c:plotArea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style val="48"/>
  <c:chart>
    <c:title>
      <c:tx>
        <c:rich>
          <a:bodyPr/>
          <a:lstStyle/>
          <a:p>
            <a:pPr>
              <a:defRPr/>
            </a:pPr>
            <a:r>
              <a:rPr lang="en-US"/>
              <a:t>Tunja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N° Grupos</c:v>
                </c:pt>
              </c:strCache>
            </c:strRef>
          </c:tx>
          <c:cat>
            <c:strRef>
              <c:f>Hoja1!$A$2:$A$4</c:f>
              <c:strCache>
                <c:ptCount val="3"/>
                <c:pt idx="0">
                  <c:v>Categoría A</c:v>
                </c:pt>
                <c:pt idx="1">
                  <c:v>Categoría B</c:v>
                </c:pt>
                <c:pt idx="2">
                  <c:v>Categoría C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1</c:v>
                </c:pt>
                <c:pt idx="1">
                  <c:v>3</c:v>
                </c:pt>
                <c:pt idx="2">
                  <c:v>2</c:v>
                </c:pt>
              </c:numCache>
            </c:numRef>
          </c:val>
        </c:ser>
        <c:axId val="87904256"/>
        <c:axId val="87905792"/>
      </c:barChart>
      <c:catAx>
        <c:axId val="87904256"/>
        <c:scaling>
          <c:orientation val="minMax"/>
        </c:scaling>
        <c:axPos val="b"/>
        <c:majorTickMark val="none"/>
        <c:tickLblPos val="nextTo"/>
        <c:crossAx val="87905792"/>
        <c:crosses val="autoZero"/>
        <c:auto val="1"/>
        <c:lblAlgn val="ctr"/>
        <c:lblOffset val="100"/>
      </c:catAx>
      <c:valAx>
        <c:axId val="8790579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87904256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gradFill rotWithShape="1">
          <a:gsLst>
            <a:gs pos="0">
              <a:schemeClr val="dk1">
                <a:tint val="100000"/>
                <a:shade val="100000"/>
                <a:satMod val="130000"/>
              </a:schemeClr>
            </a:gs>
            <a:gs pos="100000">
              <a:schemeClr val="dk1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</c:plotArea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style val="42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Categoría A1</c:v>
                </c:pt>
              </c:strCache>
            </c:strRef>
          </c:tx>
          <c:dLbls>
            <c:txPr>
              <a:bodyPr/>
              <a:lstStyle/>
              <a:p>
                <a:pPr>
                  <a:defRPr sz="2200" b="1"/>
                </a:pPr>
                <a:endParaRPr lang="es-CO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CLASIFICACIÓN GRUPOS USTA-COLOMBIA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Categoría A </c:v>
                </c:pt>
              </c:strCache>
            </c:strRef>
          </c:tx>
          <c:dLbls>
            <c:txPr>
              <a:bodyPr/>
              <a:lstStyle/>
              <a:p>
                <a:pPr>
                  <a:defRPr sz="2200" b="1"/>
                </a:pPr>
                <a:endParaRPr lang="es-CO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CLASIFICACIÓN GRUPOS USTA-COLOMBIA</c:v>
                </c:pt>
              </c:strCache>
            </c:strRef>
          </c:cat>
          <c:val>
            <c:numRef>
              <c:f>Hoja1!$C$2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Categoría B</c:v>
                </c:pt>
              </c:strCache>
            </c:strRef>
          </c:tx>
          <c:dLbls>
            <c:txPr>
              <a:bodyPr/>
              <a:lstStyle/>
              <a:p>
                <a:pPr>
                  <a:defRPr sz="2200" b="1"/>
                </a:pPr>
                <a:endParaRPr lang="es-CO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CLASIFICACIÓN GRUPOS USTA-COLOMBIA</c:v>
                </c:pt>
              </c:strCache>
            </c:strRef>
          </c:cat>
          <c:val>
            <c:numRef>
              <c:f>Hoja1!$D$2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Categoría C</c:v>
                </c:pt>
              </c:strCache>
            </c:strRef>
          </c:tx>
          <c:dLbls>
            <c:txPr>
              <a:bodyPr/>
              <a:lstStyle/>
              <a:p>
                <a:pPr>
                  <a:defRPr sz="2200" b="1"/>
                </a:pPr>
                <a:endParaRPr lang="es-CO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CLASIFICACIÓN GRUPOS USTA-COLOMBIA</c:v>
                </c:pt>
              </c:strCache>
            </c:strRef>
          </c:cat>
          <c:val>
            <c:numRef>
              <c:f>Hoja1!$E$2</c:f>
              <c:numCache>
                <c:formatCode>General</c:formatCode>
                <c:ptCount val="1"/>
                <c:pt idx="0">
                  <c:v>29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Categoría D</c:v>
                </c:pt>
              </c:strCache>
            </c:strRef>
          </c:tx>
          <c:dLbls>
            <c:txPr>
              <a:bodyPr/>
              <a:lstStyle/>
              <a:p>
                <a:pPr>
                  <a:defRPr sz="2200" b="1"/>
                </a:pPr>
                <a:endParaRPr lang="es-CO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CLASIFICACIÓN GRUPOS USTA-COLOMBIA</c:v>
                </c:pt>
              </c:strCache>
            </c:strRef>
          </c:cat>
          <c:val>
            <c:numRef>
              <c:f>Hoja1!$F$2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</c:ser>
        <c:dLbls>
          <c:showVal val="1"/>
        </c:dLbls>
        <c:gapWidth val="75"/>
        <c:axId val="90882432"/>
        <c:axId val="90883968"/>
      </c:barChart>
      <c:catAx>
        <c:axId val="90882432"/>
        <c:scaling>
          <c:orientation val="minMax"/>
        </c:scaling>
        <c:axPos val="b"/>
        <c:majorTickMark val="none"/>
        <c:tickLblPos val="nextTo"/>
        <c:crossAx val="90883968"/>
        <c:crosses val="autoZero"/>
        <c:auto val="1"/>
        <c:lblAlgn val="ctr"/>
        <c:lblOffset val="100"/>
      </c:catAx>
      <c:valAx>
        <c:axId val="90883968"/>
        <c:scaling>
          <c:orientation val="minMax"/>
        </c:scaling>
        <c:axPos val="l"/>
        <c:numFmt formatCode="General" sourceLinked="1"/>
        <c:majorTickMark val="none"/>
        <c:tickLblPos val="nextTo"/>
        <c:crossAx val="90882432"/>
        <c:crosses val="autoZero"/>
        <c:crossBetween val="between"/>
      </c:valAx>
      <c:spPr>
        <a:gradFill rotWithShape="1">
          <a:gsLst>
            <a:gs pos="0">
              <a:schemeClr val="dk1">
                <a:tint val="100000"/>
                <a:shade val="100000"/>
                <a:satMod val="130000"/>
              </a:schemeClr>
            </a:gs>
            <a:gs pos="100000">
              <a:schemeClr val="dk1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style val="42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Categoría A1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es-CO"/>
              </a:p>
            </c:txPr>
            <c:showVal val="1"/>
          </c:dLbls>
          <c:cat>
            <c:strRef>
              <c:f>Hoja1!$A$2:$A$7</c:f>
              <c:strCache>
                <c:ptCount val="6"/>
                <c:pt idx="0">
                  <c:v>BOGOTÁ</c:v>
                </c:pt>
                <c:pt idx="1">
                  <c:v>VUAD</c:v>
                </c:pt>
                <c:pt idx="2">
                  <c:v>VILLAVICENCIO</c:v>
                </c:pt>
                <c:pt idx="3">
                  <c:v>MEDELLÍN</c:v>
                </c:pt>
                <c:pt idx="4">
                  <c:v>BUCARAMANGA</c:v>
                </c:pt>
                <c:pt idx="5">
                  <c:v>TUNJA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Categoría A 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</a:defRPr>
                </a:pPr>
                <a:endParaRPr lang="es-CO"/>
              </a:p>
            </c:txPr>
            <c:showVal val="1"/>
          </c:dLbls>
          <c:cat>
            <c:strRef>
              <c:f>Hoja1!$A$2:$A$7</c:f>
              <c:strCache>
                <c:ptCount val="6"/>
                <c:pt idx="0">
                  <c:v>BOGOTÁ</c:v>
                </c:pt>
                <c:pt idx="1">
                  <c:v>VUAD</c:v>
                </c:pt>
                <c:pt idx="2">
                  <c:v>VILLAVICENCIO</c:v>
                </c:pt>
                <c:pt idx="3">
                  <c:v>MEDELLÍN</c:v>
                </c:pt>
                <c:pt idx="4">
                  <c:v>BUCARAMANGA</c:v>
                </c:pt>
                <c:pt idx="5">
                  <c:v>TUNJA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4">
                  <c:v>2</c:v>
                </c:pt>
                <c:pt idx="5">
                  <c:v>1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Categoría B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</c:dLbl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</a:defRPr>
                </a:pPr>
                <a:endParaRPr lang="es-CO"/>
              </a:p>
            </c:txPr>
            <c:showVal val="1"/>
          </c:dLbls>
          <c:cat>
            <c:strRef>
              <c:f>Hoja1!$A$2:$A$7</c:f>
              <c:strCache>
                <c:ptCount val="6"/>
                <c:pt idx="0">
                  <c:v>BOGOTÁ</c:v>
                </c:pt>
                <c:pt idx="1">
                  <c:v>VUAD</c:v>
                </c:pt>
                <c:pt idx="2">
                  <c:v>VILLAVICENCIO</c:v>
                </c:pt>
                <c:pt idx="3">
                  <c:v>MEDELLÍN</c:v>
                </c:pt>
                <c:pt idx="4">
                  <c:v>BUCARAMANGA</c:v>
                </c:pt>
                <c:pt idx="5">
                  <c:v>TUNJA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4</c:v>
                </c:pt>
                <c:pt idx="1">
                  <c:v>1</c:v>
                </c:pt>
                <c:pt idx="4">
                  <c:v>7</c:v>
                </c:pt>
                <c:pt idx="5">
                  <c:v>3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Categoría C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</c:dLbl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</a:defRPr>
                </a:pPr>
                <a:endParaRPr lang="es-CO"/>
              </a:p>
            </c:txPr>
            <c:showVal val="1"/>
          </c:dLbls>
          <c:cat>
            <c:strRef>
              <c:f>Hoja1!$A$2:$A$7</c:f>
              <c:strCache>
                <c:ptCount val="6"/>
                <c:pt idx="0">
                  <c:v>BOGOTÁ</c:v>
                </c:pt>
                <c:pt idx="1">
                  <c:v>VUAD</c:v>
                </c:pt>
                <c:pt idx="2">
                  <c:v>VILLAVICENCIO</c:v>
                </c:pt>
                <c:pt idx="3">
                  <c:v>MEDELLÍN</c:v>
                </c:pt>
                <c:pt idx="4">
                  <c:v>BUCARAMANGA</c:v>
                </c:pt>
                <c:pt idx="5">
                  <c:v>TUNJA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17</c:v>
                </c:pt>
                <c:pt idx="1">
                  <c:v>2</c:v>
                </c:pt>
                <c:pt idx="2">
                  <c:v>2</c:v>
                </c:pt>
                <c:pt idx="4">
                  <c:v>6</c:v>
                </c:pt>
                <c:pt idx="5">
                  <c:v>2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Categoría D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</c:dLbl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</a:defRPr>
                </a:pPr>
                <a:endParaRPr lang="es-CO"/>
              </a:p>
            </c:txPr>
            <c:showVal val="1"/>
          </c:dLbls>
          <c:cat>
            <c:strRef>
              <c:f>Hoja1!$A$2:$A$7</c:f>
              <c:strCache>
                <c:ptCount val="6"/>
                <c:pt idx="0">
                  <c:v>BOGOTÁ</c:v>
                </c:pt>
                <c:pt idx="1">
                  <c:v>VUAD</c:v>
                </c:pt>
                <c:pt idx="2">
                  <c:v>VILLAVICENCIO</c:v>
                </c:pt>
                <c:pt idx="3">
                  <c:v>MEDELLÍN</c:v>
                </c:pt>
                <c:pt idx="4">
                  <c:v>BUCARAMANGA</c:v>
                </c:pt>
                <c:pt idx="5">
                  <c:v>TUNJA</c:v>
                </c:pt>
              </c:strCache>
            </c:strRef>
          </c:cat>
          <c:val>
            <c:numRef>
              <c:f>Hoja1!$F$2:$F$7</c:f>
              <c:numCache>
                <c:formatCode>General</c:formatCode>
                <c:ptCount val="6"/>
                <c:pt idx="0">
                  <c:v>5</c:v>
                </c:pt>
                <c:pt idx="1">
                  <c:v>2</c:v>
                </c:pt>
                <c:pt idx="2">
                  <c:v>4</c:v>
                </c:pt>
                <c:pt idx="3">
                  <c:v>1</c:v>
                </c:pt>
                <c:pt idx="4">
                  <c:v>5</c:v>
                </c:pt>
              </c:numCache>
            </c:numRef>
          </c:val>
        </c:ser>
        <c:ser>
          <c:idx val="5"/>
          <c:order val="5"/>
          <c:tx>
            <c:strRef>
              <c:f>Hoja1!$G$1</c:f>
              <c:strCache>
                <c:ptCount val="1"/>
                <c:pt idx="0">
                  <c:v>RECONOCIDO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</a:defRPr>
                </a:pPr>
                <a:endParaRPr lang="es-CO"/>
              </a:p>
            </c:txPr>
            <c:showVal val="1"/>
          </c:dLbls>
          <c:cat>
            <c:strRef>
              <c:f>Hoja1!$A$2:$A$7</c:f>
              <c:strCache>
                <c:ptCount val="6"/>
                <c:pt idx="0">
                  <c:v>BOGOTÁ</c:v>
                </c:pt>
                <c:pt idx="1">
                  <c:v>VUAD</c:v>
                </c:pt>
                <c:pt idx="2">
                  <c:v>VILLAVICENCIO</c:v>
                </c:pt>
                <c:pt idx="3">
                  <c:v>MEDELLÍN</c:v>
                </c:pt>
                <c:pt idx="4">
                  <c:v>BUCARAMANGA</c:v>
                </c:pt>
                <c:pt idx="5">
                  <c:v>TUNJA</c:v>
                </c:pt>
              </c:strCache>
            </c:strRef>
          </c:cat>
          <c:val>
            <c:numRef>
              <c:f>Hoja1!$G$2:$G$7</c:f>
              <c:numCache>
                <c:formatCode>General</c:formatCode>
                <c:ptCount val="6"/>
                <c:pt idx="3">
                  <c:v>1</c:v>
                </c:pt>
              </c:numCache>
            </c:numRef>
          </c:val>
        </c:ser>
        <c:ser>
          <c:idx val="6"/>
          <c:order val="6"/>
          <c:tx>
            <c:strRef>
              <c:f>Hoja1!$H$1</c:f>
              <c:strCache>
                <c:ptCount val="1"/>
                <c:pt idx="0">
                  <c:v>NO VISIBLE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</a:defRPr>
                </a:pPr>
                <a:endParaRPr lang="es-CO"/>
              </a:p>
            </c:txPr>
            <c:showVal val="1"/>
          </c:dLbls>
          <c:cat>
            <c:strRef>
              <c:f>Hoja1!$A$2:$A$7</c:f>
              <c:strCache>
                <c:ptCount val="6"/>
                <c:pt idx="0">
                  <c:v>BOGOTÁ</c:v>
                </c:pt>
                <c:pt idx="1">
                  <c:v>VUAD</c:v>
                </c:pt>
                <c:pt idx="2">
                  <c:v>VILLAVICENCIO</c:v>
                </c:pt>
                <c:pt idx="3">
                  <c:v>MEDELLÍN</c:v>
                </c:pt>
                <c:pt idx="4">
                  <c:v>BUCARAMANGA</c:v>
                </c:pt>
                <c:pt idx="5">
                  <c:v>TUNJA</c:v>
                </c:pt>
              </c:strCache>
            </c:strRef>
          </c:cat>
          <c:val>
            <c:numRef>
              <c:f>Hoja1!$H$2:$H$7</c:f>
              <c:numCache>
                <c:formatCode>General</c:formatCode>
                <c:ptCount val="6"/>
                <c:pt idx="0">
                  <c:v>6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</c:ser>
        <c:dLbls>
          <c:showVal val="1"/>
        </c:dLbls>
        <c:overlap val="-25"/>
        <c:axId val="97671424"/>
        <c:axId val="97681408"/>
      </c:barChart>
      <c:catAx>
        <c:axId val="97671424"/>
        <c:scaling>
          <c:orientation val="minMax"/>
        </c:scaling>
        <c:axPos val="l"/>
        <c:majorTickMark val="none"/>
        <c:tickLblPos val="nextTo"/>
        <c:crossAx val="97681408"/>
        <c:crosses val="autoZero"/>
        <c:auto val="1"/>
        <c:lblAlgn val="ctr"/>
        <c:lblOffset val="100"/>
      </c:catAx>
      <c:valAx>
        <c:axId val="97681408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97671424"/>
        <c:crosses val="autoZero"/>
        <c:crossBetween val="between"/>
      </c:valAx>
      <c:spPr>
        <a:gradFill rotWithShape="1">
          <a:gsLst>
            <a:gs pos="0">
              <a:schemeClr val="dk1">
                <a:tint val="100000"/>
                <a:shade val="100000"/>
                <a:satMod val="130000"/>
              </a:schemeClr>
            </a:gs>
            <a:gs pos="100000">
              <a:schemeClr val="dk1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c:spPr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7C1D-160E-8A43-8FDF-FD447521907B}" type="datetimeFigureOut">
              <a:rPr lang="es-ES" smtClean="0"/>
              <a:pPr/>
              <a:t>12/04/2016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1480-B185-EB4D-A9D7-672A29DF19F2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8" name="Imagen 7" descr="PROPUESTA 3_ 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67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209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9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604434"/>
            <a:ext cx="3008313" cy="38883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4194837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9"/>
            <a:ext cx="9144000" cy="6858000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 rot="16200000">
            <a:off x="1238659" y="-28457"/>
            <a:ext cx="2057400" cy="3614448"/>
          </a:xfrm>
        </p:spPr>
        <p:txBody>
          <a:bodyPr vert="eaVert"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3816614" y="1136384"/>
            <a:ext cx="5102649" cy="4121043"/>
          </a:xfrm>
        </p:spPr>
        <p:txBody>
          <a:bodyPr vert="eaVert"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9" name="Marcador de posición de imagen 2"/>
          <p:cNvSpPr>
            <a:spLocks noGrp="1"/>
          </p:cNvSpPr>
          <p:nvPr>
            <p:ph type="pic" idx="10"/>
          </p:nvPr>
        </p:nvSpPr>
        <p:spPr>
          <a:xfrm>
            <a:off x="460134" y="2995082"/>
            <a:ext cx="3614450" cy="275314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00751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86884" y="1865842"/>
            <a:ext cx="7772400" cy="1470025"/>
          </a:xfrm>
        </p:spPr>
        <p:txBody>
          <a:bodyPr/>
          <a:lstStyle>
            <a:lvl1pPr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91548" y="3636793"/>
            <a:ext cx="6400800" cy="12784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 smtClean="0"/>
              <a:t>Haga clic para modificar el estilo de subtítulo del patrón</a:t>
            </a:r>
            <a:endParaRPr lang="es-ES" dirty="0"/>
          </a:p>
        </p:txBody>
      </p:sp>
      <p:pic>
        <p:nvPicPr>
          <p:cNvPr id="5" name="Imagen 4" descr="PROPUESTA 3_ PPT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6739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288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9534"/>
            <a:ext cx="9144000" cy="6840215"/>
          </a:xfrm>
          <a:prstGeom prst="rect">
            <a:avLst/>
          </a:prstGeom>
        </p:spPr>
      </p:pic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95935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55400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812785"/>
            <a:ext cx="7772400" cy="21825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104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04159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772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80801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954"/>
            <a:ext cx="9162956" cy="6858000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3395133"/>
          </a:xfr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75667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6020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602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22688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9534"/>
            <a:ext cx="9144000" cy="684021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45054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78514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457199" y="1847851"/>
            <a:ext cx="8229601" cy="365548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65138"/>
            <a:ext cx="8229600" cy="1143000"/>
          </a:xfr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87799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47C1D-160E-8A43-8FDF-FD447521907B}" type="datetimeFigureOut">
              <a:rPr lang="es-ES" smtClean="0"/>
              <a:pPr/>
              <a:t>12/04/2016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91480-B185-EB4D-A9D7-672A29DF19F2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9" name="Imagen 8" descr="PROPUESTA 3_ PPT-03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8951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84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7" r:id="rId3"/>
    <p:sldLayoutId id="2147483651" r:id="rId4"/>
    <p:sldLayoutId id="2147483652" r:id="rId5"/>
    <p:sldLayoutId id="2147483650" r:id="rId6"/>
    <p:sldLayoutId id="2147483653" r:id="rId7"/>
    <p:sldLayoutId id="2147483654" r:id="rId8"/>
    <p:sldLayoutId id="2147483658" r:id="rId9"/>
    <p:sldLayoutId id="2147483655" r:id="rId10"/>
    <p:sldLayoutId id="2147483656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3944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274164"/>
          <a:ext cx="8229600" cy="4293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524656"/>
            <a:ext cx="8229600" cy="749508"/>
          </a:xfrm>
        </p:spPr>
        <p:txBody>
          <a:bodyPr>
            <a:normAutofit/>
          </a:bodyPr>
          <a:lstStyle/>
          <a:p>
            <a:r>
              <a:rPr lang="es-ES" sz="3200" dirty="0" smtClean="0"/>
              <a:t>CLASIFICACIÓN DE GRUPOS USTA-COLOMBIA</a:t>
            </a:r>
            <a:endParaRPr lang="es-CO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73968"/>
          <a:ext cx="8229600" cy="3993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482223"/>
            <a:ext cx="8229600" cy="727829"/>
          </a:xfrm>
        </p:spPr>
        <p:txBody>
          <a:bodyPr>
            <a:normAutofit/>
          </a:bodyPr>
          <a:lstStyle/>
          <a:p>
            <a:pPr>
              <a:defRPr sz="216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s-CO" sz="3200" dirty="0" smtClean="0">
                <a:solidFill>
                  <a:schemeClr val="tx1"/>
                </a:solidFill>
              </a:rPr>
              <a:t>COMPARATIVO GRUPOS USTA-COLOMBIA</a:t>
            </a:r>
            <a:endParaRPr lang="es-CO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54439" y="914400"/>
            <a:ext cx="7832361" cy="3977217"/>
          </a:xfrm>
        </p:spPr>
        <p:txBody>
          <a:bodyPr anchor="ctr"/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 algn="ctr">
              <a:buNone/>
            </a:pPr>
            <a:r>
              <a:rPr lang="es-ES" sz="8000" dirty="0" smtClean="0">
                <a:latin typeface="+mj-lt"/>
              </a:rPr>
              <a:t>GRACIAS</a:t>
            </a:r>
            <a:endParaRPr lang="es-ES" sz="8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3173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790567"/>
            <a:ext cx="7772400" cy="2683239"/>
          </a:xfrm>
        </p:spPr>
        <p:txBody>
          <a:bodyPr>
            <a:noAutofit/>
          </a:bodyPr>
          <a:lstStyle/>
          <a:p>
            <a:r>
              <a:rPr lang="es-ES" sz="3000" dirty="0" smtClean="0"/>
              <a:t>CONVOCATORIA NACIONAL PARA EL RECONOCIMIENTO Y MEDICIÓN DE GRUPOS DE INVESTIGACIÓN, DESARROLLO TECNOLÓGICO O DE INNOVACIÓN DEL </a:t>
            </a:r>
            <a:r>
              <a:rPr lang="es-ES" sz="3000" dirty="0" err="1" smtClean="0"/>
              <a:t>SNCTel</a:t>
            </a:r>
            <a:r>
              <a:rPr lang="es-ES" sz="3000" dirty="0" smtClean="0"/>
              <a:t>, </a:t>
            </a:r>
            <a:r>
              <a:rPr lang="es-ES" sz="3000" dirty="0" smtClean="0"/>
              <a:t>2015</a:t>
            </a:r>
            <a:endParaRPr lang="es-ES" sz="3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91548" y="4473806"/>
            <a:ext cx="6400800" cy="882907"/>
          </a:xfrm>
        </p:spPr>
        <p:txBody>
          <a:bodyPr/>
          <a:lstStyle/>
          <a:p>
            <a:r>
              <a:rPr lang="es-ES" b="1" i="1" dirty="0" smtClean="0"/>
              <a:t>Resultados preliminares</a:t>
            </a:r>
            <a:endParaRPr lang="es-ES" b="1" i="1" dirty="0"/>
          </a:p>
        </p:txBody>
      </p:sp>
    </p:spTree>
    <p:extLst>
      <p:ext uri="{BB962C8B-B14F-4D97-AF65-F5344CB8AC3E}">
        <p14:creationId xmlns:p14="http://schemas.microsoft.com/office/powerpoint/2010/main" xmlns="" val="117918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969963" y="449705"/>
            <a:ext cx="7772400" cy="973137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s-ES" sz="3200" dirty="0" smtClean="0"/>
              <a:t>CLASIFICACIÓN DE GRUPOS USTA-COLOMBIA</a:t>
            </a:r>
            <a:br>
              <a:rPr lang="es-ES" sz="3200" dirty="0" smtClean="0"/>
            </a:br>
            <a:r>
              <a:rPr lang="es-ES" sz="28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Resultados Preliminares</a:t>
            </a:r>
            <a:endParaRPr lang="es-ES" sz="3200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969963" y="1197989"/>
          <a:ext cx="7169696" cy="3444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689548" y="5006715"/>
            <a:ext cx="77798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u="sng" dirty="0" smtClean="0"/>
              <a:t>RESULTADOS DEFINITIVOS CONVOCATORIA 693, 2014, COLCIENCIAS</a:t>
            </a:r>
          </a:p>
          <a:p>
            <a:pPr algn="ctr"/>
            <a:r>
              <a:rPr lang="es-CO" sz="2000" b="1" i="1" dirty="0" smtClean="0"/>
              <a:t>SEDE BOGOTÁ</a:t>
            </a:r>
          </a:p>
          <a:p>
            <a:pPr algn="ctr"/>
            <a:r>
              <a:rPr lang="es-CO" sz="2000" b="1" dirty="0" smtClean="0"/>
              <a:t>Categoría B:</a:t>
            </a:r>
            <a:r>
              <a:rPr lang="es-CO" sz="2000" dirty="0" smtClean="0"/>
              <a:t> 1; </a:t>
            </a:r>
            <a:r>
              <a:rPr lang="es-CO" sz="2000" b="1" dirty="0" smtClean="0"/>
              <a:t>Categoría C</a:t>
            </a:r>
            <a:r>
              <a:rPr lang="es-CO" sz="2000" dirty="0" smtClean="0"/>
              <a:t>: 13; </a:t>
            </a:r>
            <a:r>
              <a:rPr lang="es-CO" sz="2000" b="1" dirty="0" smtClean="0"/>
              <a:t>Categoría D</a:t>
            </a:r>
            <a:r>
              <a:rPr lang="es-CO" sz="2000" dirty="0" smtClean="0"/>
              <a:t>: 7</a:t>
            </a:r>
          </a:p>
          <a:p>
            <a:pPr algn="ctr"/>
            <a:r>
              <a:rPr lang="es-CO" sz="2000" b="1" dirty="0" smtClean="0"/>
              <a:t>TOTAL: </a:t>
            </a:r>
            <a:r>
              <a:rPr lang="es-CO" sz="2000" dirty="0" smtClean="0"/>
              <a:t>21 Grupos Clasificados </a:t>
            </a:r>
            <a:endParaRPr lang="es-CO" sz="2000" dirty="0"/>
          </a:p>
        </p:txBody>
      </p:sp>
      <p:graphicFrame>
        <p:nvGraphicFramePr>
          <p:cNvPr id="9" name="8 Gráfico"/>
          <p:cNvGraphicFramePr/>
          <p:nvPr/>
        </p:nvGraphicFramePr>
        <p:xfrm>
          <a:off x="969963" y="1618938"/>
          <a:ext cx="7499480" cy="3023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1589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37253"/>
            <a:ext cx="8229600" cy="817770"/>
          </a:xfrm>
        </p:spPr>
        <p:txBody>
          <a:bodyPr>
            <a:normAutofit fontScale="90000"/>
          </a:bodyPr>
          <a:lstStyle/>
          <a:p>
            <a:r>
              <a:rPr lang="es-ES" sz="3200" dirty="0" smtClean="0"/>
              <a:t>CLASIFICACIÓN DE GRUPOS USTA-COLOMBIA</a:t>
            </a:r>
            <a:br>
              <a:rPr lang="es-ES" sz="3200" dirty="0" smtClean="0"/>
            </a:br>
            <a:r>
              <a:rPr lang="es-E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Resultados Preliminares</a:t>
            </a:r>
            <a:endParaRPr lang="es-ES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18938"/>
          <a:ext cx="8229600" cy="3605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470649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858780"/>
          <a:ext cx="8229600" cy="3708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629587"/>
            <a:ext cx="8229600" cy="802780"/>
          </a:xfrm>
        </p:spPr>
        <p:txBody>
          <a:bodyPr>
            <a:normAutofit fontScale="90000"/>
          </a:bodyPr>
          <a:lstStyle/>
          <a:p>
            <a:r>
              <a:rPr lang="es-ES" sz="3200" dirty="0" smtClean="0"/>
              <a:t>CLASIFICACIÓN DE GRUPOS USTA-COLOMBIA</a:t>
            </a:r>
            <a:br>
              <a:rPr lang="es-ES" sz="3200" dirty="0" smtClean="0"/>
            </a:br>
            <a:r>
              <a:rPr lang="es-E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Resultados Preliminares</a:t>
            </a:r>
            <a:endParaRPr lang="es-CO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843790"/>
          <a:ext cx="8229600" cy="37235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644577"/>
            <a:ext cx="8229600" cy="802780"/>
          </a:xfrm>
        </p:spPr>
        <p:txBody>
          <a:bodyPr>
            <a:normAutofit fontScale="90000"/>
          </a:bodyPr>
          <a:lstStyle/>
          <a:p>
            <a:r>
              <a:rPr lang="es-ES" sz="3200" dirty="0" smtClean="0"/>
              <a:t>CLASIFICACIÓN DE GRUPOS USTA-COLOMBIA</a:t>
            </a:r>
            <a:br>
              <a:rPr lang="es-ES" sz="3200" dirty="0" smtClean="0"/>
            </a:br>
            <a:r>
              <a:rPr lang="es-E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Resultados Preliminares</a:t>
            </a:r>
            <a:endParaRPr lang="es-CO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858780"/>
          <a:ext cx="8229600" cy="3708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644577"/>
            <a:ext cx="8229600" cy="847751"/>
          </a:xfrm>
        </p:spPr>
        <p:txBody>
          <a:bodyPr>
            <a:normAutofit fontScale="90000"/>
          </a:bodyPr>
          <a:lstStyle/>
          <a:p>
            <a:r>
              <a:rPr lang="es-ES" sz="3200" dirty="0" smtClean="0"/>
              <a:t>CLASIFICACIÓN DE GRUPOS USTA-COLOMBIA</a:t>
            </a:r>
            <a:br>
              <a:rPr lang="es-ES" sz="3200" dirty="0" smtClean="0"/>
            </a:br>
            <a:r>
              <a:rPr lang="es-E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Resultados Preliminares</a:t>
            </a:r>
            <a:endParaRPr lang="es-CO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18938"/>
          <a:ext cx="8229600" cy="3948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452243"/>
            <a:ext cx="8229600" cy="787790"/>
          </a:xfrm>
        </p:spPr>
        <p:txBody>
          <a:bodyPr>
            <a:normAutofit fontScale="90000"/>
          </a:bodyPr>
          <a:lstStyle/>
          <a:p>
            <a:r>
              <a:rPr lang="es-ES" sz="3200" dirty="0" smtClean="0"/>
              <a:t>CLASIFICACIÓN DE GRUPOS USTA-COLOMBIA</a:t>
            </a:r>
            <a:br>
              <a:rPr lang="es-ES" sz="3200" dirty="0" smtClean="0"/>
            </a:br>
            <a:r>
              <a:rPr lang="es-E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Resultados Preliminares</a:t>
            </a:r>
            <a:endParaRPr lang="es-CO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93891"/>
          <a:ext cx="8229599" cy="3866960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2091128"/>
                <a:gridCol w="1049311"/>
                <a:gridCol w="944381"/>
                <a:gridCol w="959370"/>
                <a:gridCol w="944380"/>
                <a:gridCol w="1065372"/>
                <a:gridCol w="1175657"/>
              </a:tblGrid>
              <a:tr h="422441">
                <a:tc rowSpan="2">
                  <a:txBody>
                    <a:bodyPr/>
                    <a:lstStyle/>
                    <a:p>
                      <a:pPr algn="ctr"/>
                      <a:r>
                        <a:rPr lang="es-CO" sz="2000" dirty="0" smtClean="0"/>
                        <a:t>SEDE/SECCIONAL</a:t>
                      </a:r>
                      <a:endParaRPr lang="es-CO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s-CO" sz="2000" dirty="0" smtClean="0"/>
                        <a:t>CATEGORÍA</a:t>
                      </a:r>
                      <a:endParaRPr lang="es-CO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CO" sz="2000" dirty="0" smtClean="0"/>
                        <a:t>TOTAL</a:t>
                      </a:r>
                      <a:endParaRPr lang="es-CO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441"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dirty="0" smtClean="0"/>
                        <a:t>A1</a:t>
                      </a:r>
                      <a:endParaRPr lang="es-CO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dirty="0" smtClean="0"/>
                        <a:t>A</a:t>
                      </a:r>
                      <a:endParaRPr lang="es-CO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dirty="0" smtClean="0"/>
                        <a:t>B</a:t>
                      </a:r>
                      <a:endParaRPr lang="es-CO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dirty="0" smtClean="0"/>
                        <a:t>C</a:t>
                      </a:r>
                      <a:endParaRPr lang="es-CO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dirty="0" smtClean="0"/>
                        <a:t>D</a:t>
                      </a:r>
                      <a:endParaRPr lang="es-CO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</a:tr>
              <a:tr h="422441">
                <a:tc>
                  <a:txBody>
                    <a:bodyPr/>
                    <a:lstStyle/>
                    <a:p>
                      <a:r>
                        <a:rPr lang="es-CO" sz="2000" b="1" dirty="0" smtClean="0"/>
                        <a:t>BOGOTÁ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1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4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17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5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27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441">
                <a:tc>
                  <a:txBody>
                    <a:bodyPr/>
                    <a:lstStyle/>
                    <a:p>
                      <a:r>
                        <a:rPr lang="es-CO" sz="2000" b="1" dirty="0" smtClean="0"/>
                        <a:t>VUAD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0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1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2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2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5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441">
                <a:tc>
                  <a:txBody>
                    <a:bodyPr/>
                    <a:lstStyle/>
                    <a:p>
                      <a:r>
                        <a:rPr lang="es-CO" sz="2000" b="1" dirty="0" smtClean="0"/>
                        <a:t>VILLAVICENCIO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0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2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4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6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441">
                <a:tc>
                  <a:txBody>
                    <a:bodyPr/>
                    <a:lstStyle/>
                    <a:p>
                      <a:r>
                        <a:rPr lang="es-CO" sz="2000" b="1" dirty="0" smtClean="0"/>
                        <a:t>MEDELLÍN 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1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1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441">
                <a:tc>
                  <a:txBody>
                    <a:bodyPr/>
                    <a:lstStyle/>
                    <a:p>
                      <a:r>
                        <a:rPr lang="es-CO" sz="2000" b="1" dirty="0" smtClean="0"/>
                        <a:t>BUCARAMANGA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0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2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7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6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5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20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441">
                <a:tc>
                  <a:txBody>
                    <a:bodyPr/>
                    <a:lstStyle/>
                    <a:p>
                      <a:r>
                        <a:rPr lang="es-CO" sz="2000" b="1" dirty="0" smtClean="0"/>
                        <a:t>TUNJA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0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1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3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2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6</a:t>
                      </a:r>
                      <a:endParaRPr lang="es-CO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432">
                <a:tc>
                  <a:txBody>
                    <a:bodyPr/>
                    <a:lstStyle/>
                    <a:p>
                      <a:r>
                        <a:rPr lang="es-CO" sz="2400" b="1" dirty="0" smtClean="0"/>
                        <a:t>TOTAL</a:t>
                      </a:r>
                      <a:endParaRPr lang="es-CO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b="1" dirty="0" smtClean="0"/>
                        <a:t>1</a:t>
                      </a:r>
                      <a:endParaRPr lang="es-CO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b="1" dirty="0" smtClean="0"/>
                        <a:t>3</a:t>
                      </a:r>
                      <a:endParaRPr lang="es-CO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b="1" dirty="0" smtClean="0"/>
                        <a:t>15</a:t>
                      </a:r>
                      <a:endParaRPr lang="es-CO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b="1" dirty="0" smtClean="0"/>
                        <a:t>29</a:t>
                      </a:r>
                      <a:endParaRPr lang="es-CO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b="1" dirty="0" smtClean="0"/>
                        <a:t>17</a:t>
                      </a:r>
                      <a:endParaRPr lang="es-CO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b="1" dirty="0" smtClean="0"/>
                        <a:t>65</a:t>
                      </a:r>
                      <a:endParaRPr lang="es-CO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644577"/>
            <a:ext cx="8229600" cy="847751"/>
          </a:xfrm>
        </p:spPr>
        <p:txBody>
          <a:bodyPr>
            <a:noAutofit/>
          </a:bodyPr>
          <a:lstStyle/>
          <a:p>
            <a:r>
              <a:rPr lang="es-ES" sz="3200" dirty="0" smtClean="0"/>
              <a:t>CLASIFICACIÓN DE GRUPOS USTA-COLOMBIA</a:t>
            </a:r>
            <a:endParaRPr lang="es-CO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139</Words>
  <Application>Microsoft Office PowerPoint</Application>
  <PresentationFormat>Presentación en pantalla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Diapositiva 1</vt:lpstr>
      <vt:lpstr>CONVOCATORIA NACIONAL PARA EL RECONOCIMIENTO Y MEDICIÓN DE GRUPOS DE INVESTIGACIÓN, DESARROLLO TECNOLÓGICO O DE INNOVACIÓN DEL SNCTel, 2015</vt:lpstr>
      <vt:lpstr>CLASIFICACIÓN DE GRUPOS USTA-COLOMBIA Resultados Preliminares</vt:lpstr>
      <vt:lpstr>CLASIFICACIÓN DE GRUPOS USTA-COLOMBIA  Resultados Preliminares</vt:lpstr>
      <vt:lpstr>CLASIFICACIÓN DE GRUPOS USTA-COLOMBIA  Resultados Preliminares</vt:lpstr>
      <vt:lpstr>CLASIFICACIÓN DE GRUPOS USTA-COLOMBIA  Resultados Preliminares</vt:lpstr>
      <vt:lpstr>CLASIFICACIÓN DE GRUPOS USTA-COLOMBIA  Resultados Preliminares</vt:lpstr>
      <vt:lpstr>CLASIFICACIÓN DE GRUPOS USTA-COLOMBIA  Resultados Preliminares</vt:lpstr>
      <vt:lpstr>CLASIFICACIÓN DE GRUPOS USTA-COLOMBIA</vt:lpstr>
      <vt:lpstr>CLASIFICACIÓN DE GRUPOS USTA-COLOMBIA</vt:lpstr>
      <vt:lpstr>COMPARATIVO GRUPOS USTA-COLOMBIA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UsuarioUsta</cp:lastModifiedBy>
  <cp:revision>30</cp:revision>
  <dcterms:created xsi:type="dcterms:W3CDTF">2016-03-28T17:24:36Z</dcterms:created>
  <dcterms:modified xsi:type="dcterms:W3CDTF">2016-04-12T18:05:53Z</dcterms:modified>
</cp:coreProperties>
</file>