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579AC98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399288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6C8A8D95-48B1-4694-AD45-B26D84BC4E07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C65ED0-EC28-0E77-AAFE-E57F89A4307C}" name="Laura Natalia Garavito Rincon" initials="LG" userId="S::posgradosing@ustatunja.edu.co::474f22b5-968e-459e-9946-812c97338083" providerId="AD"/>
  <p188:author id="{DBD86FE2-841D-BAAC-66C4-8FE441D6C477}" name="DAVID" initials="D" userId="DAVID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257" autoAdjust="0"/>
  </p:normalViewPr>
  <p:slideViewPr>
    <p:cSldViewPr snapToGrid="0">
      <p:cViewPr>
        <p:scale>
          <a:sx n="33" d="100"/>
          <a:sy n="33" d="100"/>
        </p:scale>
        <p:origin x="538" y="-5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omments/modernComment_100_579AC98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A173EED-DF75-4027-8A3D-CDA7D1515123}" authorId="{4AC65ED0-EC28-0E77-AAFE-E57F89A4307C}" created="2026-03-13T19:43:30.85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69761934" sldId="256"/>
      <ac:spMk id="8" creationId="{3382ED0E-D71C-435E-9514-6C309CECB058}"/>
    </ac:deMkLst>
    <p188:replyLst/>
    <p188:txBody>
      <a:bodyPr/>
      <a:lstStyle/>
      <a:p>
        <a:r>
          <a:rPr lang="es-CO"/>
          <a:t>concreto, informativo y orientado al problema o resultado principal de la investigación</a:t>
        </a:r>
      </a:p>
    </p188:txBody>
  </p188:cm>
  <p188:cm id="{A35934C5-13D7-4640-B02D-669191D08A3D}" authorId="{4AC65ED0-EC28-0E77-AAFE-E57F89A4307C}" created="2026-03-13T19:44:37.41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69761934" sldId="256"/>
      <ac:spMk id="9" creationId="{A5FEBF6B-C58E-4695-98CC-12AEDE59756A}"/>
    </ac:deMkLst>
    <p188:txBody>
      <a:bodyPr/>
      <a:lstStyle/>
      <a:p>
        <a:r>
          <a:rPr lang="es-CO"/>
          <a:t>“Autor – correo electrónico – Programa de posgrado” Separar cada autor con un número en super índice. Se incluye al director. </a:t>
        </a:r>
      </a:p>
    </p188:txBody>
  </p188:cm>
  <p188:cm id="{AFE77D97-3298-4ACB-BCB3-4FBA4C327D1B}" authorId="{4AC65ED0-EC28-0E77-AAFE-E57F89A4307C}" created="2026-03-13T19:45:36.90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69761934" sldId="256"/>
      <ac:spMk id="16" creationId="{3B96B6E1-D17E-4F51-B811-4FAD2325E7EB}"/>
    </ac:deMkLst>
    <p188:txBody>
      <a:bodyPr/>
      <a:lstStyle/>
      <a:p>
        <a:r>
          <a:rPr lang="es-CO"/>
          <a:t>un objetivo general y máximo dos o tres específicos, redactados con verbos medibles y directamente relacionados con el método y los resultados del estudio.</a:t>
        </a:r>
      </a:p>
    </p188:txBody>
  </p188:cm>
  <p188:cm id="{1D8B0E51-984E-486B-8DC5-191EA069E242}" authorId="{4AC65ED0-EC28-0E77-AAFE-E57F89A4307C}" created="2026-03-13T19:46:02.95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69761934" sldId="256"/>
      <ac:spMk id="12" creationId="{12850C6E-CD4D-4B79-962D-7842DA370B49}"/>
    </ac:deMkLst>
    <p188:txBody>
      <a:bodyPr/>
      <a:lstStyle/>
      <a:p>
        <a:r>
          <a:rPr lang="es-CO"/>
          <a:t>Indicar tipo de investigación, enfoque metodológico, fuentes de información o herramientas utilizadas.</a:t>
        </a:r>
      </a:p>
    </p188:txBody>
  </p188:cm>
  <p188:cm id="{72045197-CF5F-4A12-8401-F7369364E2F9}" authorId="{4AC65ED0-EC28-0E77-AAFE-E57F89A4307C}" created="2026-03-13T19:46:32.05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69761934" sldId="256"/>
      <ac:spMk id="10" creationId="{25AC0773-3680-43C2-BDB9-26C2DF1554C5}"/>
    </ac:deMkLst>
    <p188:txBody>
      <a:bodyPr/>
      <a:lstStyle/>
      <a:p>
        <a:r>
          <a:rPr lang="es-CO"/>
          <a:t>entre tres y cinco referencias clave, priorizando literatura reciente y directamente relacionada con el tema del estudio.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8248329"/>
            <a:ext cx="27539395" cy="17546649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6471644"/>
            <a:ext cx="24299466" cy="12168318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656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786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683331"/>
            <a:ext cx="6986096" cy="4271162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683331"/>
            <a:ext cx="20553298" cy="4271162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908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748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2565002"/>
            <a:ext cx="27944386" cy="20964976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3728315"/>
            <a:ext cx="27944386" cy="11024985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81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3416653"/>
            <a:ext cx="13769697" cy="3197830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3416653"/>
            <a:ext cx="13769697" cy="3197830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301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83342"/>
            <a:ext cx="27944386" cy="97416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2354992"/>
            <a:ext cx="13706415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8409982"/>
            <a:ext cx="13706415" cy="2707831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2354992"/>
            <a:ext cx="13773917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8409982"/>
            <a:ext cx="13773917" cy="2707831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332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233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8200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7256671"/>
            <a:ext cx="16402140" cy="35816631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222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7256671"/>
            <a:ext cx="16402140" cy="35816631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70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683342"/>
            <a:ext cx="27944386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3416653"/>
            <a:ext cx="27944386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43A28-4CF0-400A-94EB-9557FC5B88AA}" type="datetimeFigureOut">
              <a:rPr lang="es-CO" smtClean="0"/>
              <a:t>10/07/2026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6713298"/>
            <a:ext cx="1093476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167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microsoft.com/office/2018/10/relationships/comments" Target="../comments/modernComment_100_579AC98E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D3E7E0-8B01-A4ED-09A2-2CC1A52D9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88"/>
          <a:stretch>
            <a:fillRect/>
          </a:stretch>
        </p:blipFill>
        <p:spPr>
          <a:xfrm>
            <a:off x="0" y="43633664"/>
            <a:ext cx="32399288" cy="68214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3382ED0E-D71C-435E-9514-6C309CECB058}"/>
              </a:ext>
            </a:extLst>
          </p:cNvPr>
          <p:cNvSpPr txBox="1">
            <a:spLocks/>
          </p:cNvSpPr>
          <p:nvPr/>
        </p:nvSpPr>
        <p:spPr>
          <a:xfrm>
            <a:off x="6247924" y="5665244"/>
            <a:ext cx="19903440" cy="1890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425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6000" b="1" dirty="0">
                <a:solidFill>
                  <a:srgbClr val="002060"/>
                </a:solidFill>
              </a:rPr>
              <a:t>Evolución de la Ingeniería Sismoresistente</a:t>
            </a:r>
          </a:p>
          <a:p>
            <a:pPr algn="ctr"/>
            <a:r>
              <a:rPr lang="es-CO" sz="5000" b="1" dirty="0">
                <a:solidFill>
                  <a:srgbClr val="0070C0"/>
                </a:solidFill>
              </a:rPr>
              <a:t>Comparación Normativa entre México y Colombia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A5FEBF6B-C58E-4695-98CC-12AEDE59756A}"/>
              </a:ext>
            </a:extLst>
          </p:cNvPr>
          <p:cNvSpPr txBox="1">
            <a:spLocks/>
          </p:cNvSpPr>
          <p:nvPr/>
        </p:nvSpPr>
        <p:spPr>
          <a:xfrm>
            <a:off x="1799644" y="7765391"/>
            <a:ext cx="28800000" cy="107743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425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dirty="0">
                <a:solidFill>
                  <a:schemeClr val="tx1"/>
                </a:solidFill>
              </a:rPr>
              <a:t>David Francisco Martínez Padilla / Especialización en Estructuras / dfmp.Ingenieria@gmail.com</a:t>
            </a:r>
          </a:p>
        </p:txBody>
      </p:sp>
      <p:sp>
        <p:nvSpPr>
          <p:cNvPr id="10" name="Marcador de contenido 3">
            <a:extLst>
              <a:ext uri="{FF2B5EF4-FFF2-40B4-BE49-F238E27FC236}">
                <a16:creationId xmlns:a16="http://schemas.microsoft.com/office/drawing/2014/main" id="{25AC0773-3680-43C2-BDB9-26C2DF1554C5}"/>
              </a:ext>
            </a:extLst>
          </p:cNvPr>
          <p:cNvSpPr txBox="1">
            <a:spLocks/>
          </p:cNvSpPr>
          <p:nvPr/>
        </p:nvSpPr>
        <p:spPr>
          <a:xfrm>
            <a:off x="1799643" y="42213158"/>
            <a:ext cx="17629189" cy="22876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425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2200" b="1" dirty="0">
                <a:solidFill>
                  <a:schemeClr val="tx1"/>
                </a:solidFill>
              </a:rPr>
              <a:t>Referencias: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100" dirty="0">
                <a:solidFill>
                  <a:schemeClr val="tx1"/>
                </a:solidFill>
              </a:rPr>
              <a:t>Asociación Colombiana de Ingeniería Sísmica. (2010). Reglamento Colombiano de Construcción Sismo Resistente NSR-10. AIS.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100" dirty="0">
                <a:solidFill>
                  <a:schemeClr val="tx1"/>
                </a:solidFill>
              </a:rPr>
              <a:t>Gobierno de la Ciudad de México. (2017). Normas Técnicas Complementarias para Diseño por Sismo. Gaceta Oficial de la Ciudad de México.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100" dirty="0">
                <a:solidFill>
                  <a:schemeClr val="tx1"/>
                </a:solidFill>
              </a:rPr>
              <a:t>Gobierno de la Ciudad de México. (2020). Reglamento de Construcciones para la Ciudad de México. Gaceta Oficial de la Ciudad de México.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100" dirty="0">
                <a:solidFill>
                  <a:schemeClr val="tx1"/>
                </a:solidFill>
              </a:rPr>
              <a:t>Ministerio de Ambiente, Vivienda y Desarrollo Territorial. (2010). Decreto 926 de 2010. Reglamento Colombiano de Construcción Sismo Resistente NSR-10.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100" dirty="0">
                <a:solidFill>
                  <a:schemeClr val="tx1"/>
                </a:solidFill>
              </a:rPr>
              <a:t>Sociedad Mexicana de Ingeniería Sísmica. (2020). Comentarios a las Normas Técnicas Complementarias para Diseño por Sismo. SMIS.</a:t>
            </a:r>
            <a:endParaRPr lang="es-CO" sz="2100" dirty="0">
              <a:solidFill>
                <a:schemeClr val="tx1"/>
              </a:solidFill>
            </a:endParaRPr>
          </a:p>
        </p:txBody>
      </p:sp>
      <p:sp>
        <p:nvSpPr>
          <p:cNvPr id="11" name="Marcador de contenido 4">
            <a:extLst>
              <a:ext uri="{FF2B5EF4-FFF2-40B4-BE49-F238E27FC236}">
                <a16:creationId xmlns:a16="http://schemas.microsoft.com/office/drawing/2014/main" id="{20476A3C-F43C-4F1A-A9BB-C5618D0EDCDA}"/>
              </a:ext>
            </a:extLst>
          </p:cNvPr>
          <p:cNvSpPr txBox="1">
            <a:spLocks/>
          </p:cNvSpPr>
          <p:nvPr/>
        </p:nvSpPr>
        <p:spPr>
          <a:xfrm>
            <a:off x="1901235" y="9317890"/>
            <a:ext cx="9070682" cy="4092154"/>
          </a:xfrm>
          <a:custGeom>
            <a:avLst/>
            <a:gdLst>
              <a:gd name="connsiteX0" fmla="*/ 0 w 9070682"/>
              <a:gd name="connsiteY0" fmla="*/ 0 h 4092154"/>
              <a:gd name="connsiteX1" fmla="*/ 516331 w 9070682"/>
              <a:gd name="connsiteY1" fmla="*/ 0 h 4092154"/>
              <a:gd name="connsiteX2" fmla="*/ 1304783 w 9070682"/>
              <a:gd name="connsiteY2" fmla="*/ 0 h 4092154"/>
              <a:gd name="connsiteX3" fmla="*/ 1821114 w 9070682"/>
              <a:gd name="connsiteY3" fmla="*/ 0 h 4092154"/>
              <a:gd name="connsiteX4" fmla="*/ 2518859 w 9070682"/>
              <a:gd name="connsiteY4" fmla="*/ 0 h 4092154"/>
              <a:gd name="connsiteX5" fmla="*/ 2944483 w 9070682"/>
              <a:gd name="connsiteY5" fmla="*/ 0 h 4092154"/>
              <a:gd name="connsiteX6" fmla="*/ 3551521 w 9070682"/>
              <a:gd name="connsiteY6" fmla="*/ 0 h 4092154"/>
              <a:gd name="connsiteX7" fmla="*/ 4067852 w 9070682"/>
              <a:gd name="connsiteY7" fmla="*/ 0 h 4092154"/>
              <a:gd name="connsiteX8" fmla="*/ 4856304 w 9070682"/>
              <a:gd name="connsiteY8" fmla="*/ 0 h 4092154"/>
              <a:gd name="connsiteX9" fmla="*/ 5281928 w 9070682"/>
              <a:gd name="connsiteY9" fmla="*/ 0 h 4092154"/>
              <a:gd name="connsiteX10" fmla="*/ 5888966 w 9070682"/>
              <a:gd name="connsiteY10" fmla="*/ 0 h 4092154"/>
              <a:gd name="connsiteX11" fmla="*/ 6405297 w 9070682"/>
              <a:gd name="connsiteY11" fmla="*/ 0 h 4092154"/>
              <a:gd name="connsiteX12" fmla="*/ 6830921 w 9070682"/>
              <a:gd name="connsiteY12" fmla="*/ 0 h 4092154"/>
              <a:gd name="connsiteX13" fmla="*/ 7710080 w 9070682"/>
              <a:gd name="connsiteY13" fmla="*/ 0 h 4092154"/>
              <a:gd name="connsiteX14" fmla="*/ 8317118 w 9070682"/>
              <a:gd name="connsiteY14" fmla="*/ 0 h 4092154"/>
              <a:gd name="connsiteX15" fmla="*/ 9070682 w 9070682"/>
              <a:gd name="connsiteY15" fmla="*/ 0 h 4092154"/>
              <a:gd name="connsiteX16" fmla="*/ 9070682 w 9070682"/>
              <a:gd name="connsiteY16" fmla="*/ 722947 h 4092154"/>
              <a:gd name="connsiteX17" fmla="*/ 9070682 w 9070682"/>
              <a:gd name="connsiteY17" fmla="*/ 1404973 h 4092154"/>
              <a:gd name="connsiteX18" fmla="*/ 9070682 w 9070682"/>
              <a:gd name="connsiteY18" fmla="*/ 2168842 h 4092154"/>
              <a:gd name="connsiteX19" fmla="*/ 9070682 w 9070682"/>
              <a:gd name="connsiteY19" fmla="*/ 2728103 h 4092154"/>
              <a:gd name="connsiteX20" fmla="*/ 9070682 w 9070682"/>
              <a:gd name="connsiteY20" fmla="*/ 3328285 h 4092154"/>
              <a:gd name="connsiteX21" fmla="*/ 9070682 w 9070682"/>
              <a:gd name="connsiteY21" fmla="*/ 4092154 h 4092154"/>
              <a:gd name="connsiteX22" fmla="*/ 8645058 w 9070682"/>
              <a:gd name="connsiteY22" fmla="*/ 4092154 h 4092154"/>
              <a:gd name="connsiteX23" fmla="*/ 7947313 w 9070682"/>
              <a:gd name="connsiteY23" fmla="*/ 4092154 h 4092154"/>
              <a:gd name="connsiteX24" fmla="*/ 7249568 w 9070682"/>
              <a:gd name="connsiteY24" fmla="*/ 4092154 h 4092154"/>
              <a:gd name="connsiteX25" fmla="*/ 6733237 w 9070682"/>
              <a:gd name="connsiteY25" fmla="*/ 4092154 h 4092154"/>
              <a:gd name="connsiteX26" fmla="*/ 5854079 w 9070682"/>
              <a:gd name="connsiteY26" fmla="*/ 4092154 h 4092154"/>
              <a:gd name="connsiteX27" fmla="*/ 5247041 w 9070682"/>
              <a:gd name="connsiteY27" fmla="*/ 4092154 h 4092154"/>
              <a:gd name="connsiteX28" fmla="*/ 4458589 w 9070682"/>
              <a:gd name="connsiteY28" fmla="*/ 4092154 h 4092154"/>
              <a:gd name="connsiteX29" fmla="*/ 3579431 w 9070682"/>
              <a:gd name="connsiteY29" fmla="*/ 4092154 h 4092154"/>
              <a:gd name="connsiteX30" fmla="*/ 2700272 w 9070682"/>
              <a:gd name="connsiteY30" fmla="*/ 4092154 h 4092154"/>
              <a:gd name="connsiteX31" fmla="*/ 1821114 w 9070682"/>
              <a:gd name="connsiteY31" fmla="*/ 4092154 h 4092154"/>
              <a:gd name="connsiteX32" fmla="*/ 1123369 w 9070682"/>
              <a:gd name="connsiteY32" fmla="*/ 4092154 h 4092154"/>
              <a:gd name="connsiteX33" fmla="*/ 0 w 9070682"/>
              <a:gd name="connsiteY33" fmla="*/ 4092154 h 4092154"/>
              <a:gd name="connsiteX34" fmla="*/ 0 w 9070682"/>
              <a:gd name="connsiteY34" fmla="*/ 3491971 h 4092154"/>
              <a:gd name="connsiteX35" fmla="*/ 0 w 9070682"/>
              <a:gd name="connsiteY35" fmla="*/ 2891789 h 4092154"/>
              <a:gd name="connsiteX36" fmla="*/ 0 w 9070682"/>
              <a:gd name="connsiteY36" fmla="*/ 2127920 h 4092154"/>
              <a:gd name="connsiteX37" fmla="*/ 0 w 9070682"/>
              <a:gd name="connsiteY37" fmla="*/ 1568659 h 4092154"/>
              <a:gd name="connsiteX38" fmla="*/ 0 w 9070682"/>
              <a:gd name="connsiteY38" fmla="*/ 968476 h 4092154"/>
              <a:gd name="connsiteX39" fmla="*/ 0 w 9070682"/>
              <a:gd name="connsiteY39" fmla="*/ 0 h 409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070682" h="4092154" fill="none" extrusionOk="0">
                <a:moveTo>
                  <a:pt x="0" y="0"/>
                </a:moveTo>
                <a:cubicBezTo>
                  <a:pt x="159475" y="24252"/>
                  <a:pt x="343990" y="-11682"/>
                  <a:pt x="516331" y="0"/>
                </a:cubicBezTo>
                <a:cubicBezTo>
                  <a:pt x="688672" y="11682"/>
                  <a:pt x="1017200" y="25463"/>
                  <a:pt x="1304783" y="0"/>
                </a:cubicBezTo>
                <a:cubicBezTo>
                  <a:pt x="1592366" y="-25463"/>
                  <a:pt x="1617976" y="-13755"/>
                  <a:pt x="1821114" y="0"/>
                </a:cubicBezTo>
                <a:cubicBezTo>
                  <a:pt x="2024252" y="13755"/>
                  <a:pt x="2243128" y="-6374"/>
                  <a:pt x="2518859" y="0"/>
                </a:cubicBezTo>
                <a:cubicBezTo>
                  <a:pt x="2794591" y="6374"/>
                  <a:pt x="2840990" y="-4035"/>
                  <a:pt x="2944483" y="0"/>
                </a:cubicBezTo>
                <a:cubicBezTo>
                  <a:pt x="3047976" y="4035"/>
                  <a:pt x="3263106" y="-18462"/>
                  <a:pt x="3551521" y="0"/>
                </a:cubicBezTo>
                <a:cubicBezTo>
                  <a:pt x="3839936" y="18462"/>
                  <a:pt x="3860303" y="-13005"/>
                  <a:pt x="4067852" y="0"/>
                </a:cubicBezTo>
                <a:cubicBezTo>
                  <a:pt x="4275401" y="13005"/>
                  <a:pt x="4478787" y="8805"/>
                  <a:pt x="4856304" y="0"/>
                </a:cubicBezTo>
                <a:cubicBezTo>
                  <a:pt x="5233821" y="-8805"/>
                  <a:pt x="5133059" y="17463"/>
                  <a:pt x="5281928" y="0"/>
                </a:cubicBezTo>
                <a:cubicBezTo>
                  <a:pt x="5430797" y="-17463"/>
                  <a:pt x="5748318" y="-26405"/>
                  <a:pt x="5888966" y="0"/>
                </a:cubicBezTo>
                <a:cubicBezTo>
                  <a:pt x="6029614" y="26405"/>
                  <a:pt x="6225053" y="1676"/>
                  <a:pt x="6405297" y="0"/>
                </a:cubicBezTo>
                <a:cubicBezTo>
                  <a:pt x="6585541" y="-1676"/>
                  <a:pt x="6657326" y="3589"/>
                  <a:pt x="6830921" y="0"/>
                </a:cubicBezTo>
                <a:cubicBezTo>
                  <a:pt x="7004516" y="-3589"/>
                  <a:pt x="7447079" y="-9471"/>
                  <a:pt x="7710080" y="0"/>
                </a:cubicBezTo>
                <a:cubicBezTo>
                  <a:pt x="7973081" y="9471"/>
                  <a:pt x="8083220" y="9573"/>
                  <a:pt x="8317118" y="0"/>
                </a:cubicBezTo>
                <a:cubicBezTo>
                  <a:pt x="8551016" y="-9573"/>
                  <a:pt x="8830461" y="-3980"/>
                  <a:pt x="9070682" y="0"/>
                </a:cubicBezTo>
                <a:cubicBezTo>
                  <a:pt x="9097837" y="174822"/>
                  <a:pt x="9060444" y="462202"/>
                  <a:pt x="9070682" y="722947"/>
                </a:cubicBezTo>
                <a:cubicBezTo>
                  <a:pt x="9080920" y="983692"/>
                  <a:pt x="9082525" y="1207927"/>
                  <a:pt x="9070682" y="1404973"/>
                </a:cubicBezTo>
                <a:cubicBezTo>
                  <a:pt x="9058839" y="1602019"/>
                  <a:pt x="9075127" y="1950838"/>
                  <a:pt x="9070682" y="2168842"/>
                </a:cubicBezTo>
                <a:cubicBezTo>
                  <a:pt x="9066237" y="2386846"/>
                  <a:pt x="9057649" y="2465764"/>
                  <a:pt x="9070682" y="2728103"/>
                </a:cubicBezTo>
                <a:cubicBezTo>
                  <a:pt x="9083715" y="2990442"/>
                  <a:pt x="9068295" y="3082176"/>
                  <a:pt x="9070682" y="3328285"/>
                </a:cubicBezTo>
                <a:cubicBezTo>
                  <a:pt x="9073069" y="3574394"/>
                  <a:pt x="9050573" y="3871455"/>
                  <a:pt x="9070682" y="4092154"/>
                </a:cubicBezTo>
                <a:cubicBezTo>
                  <a:pt x="8902502" y="4106582"/>
                  <a:pt x="8771964" y="4088156"/>
                  <a:pt x="8645058" y="4092154"/>
                </a:cubicBezTo>
                <a:cubicBezTo>
                  <a:pt x="8518152" y="4096152"/>
                  <a:pt x="8131524" y="4108581"/>
                  <a:pt x="7947313" y="4092154"/>
                </a:cubicBezTo>
                <a:cubicBezTo>
                  <a:pt x="7763103" y="4075727"/>
                  <a:pt x="7503432" y="4074171"/>
                  <a:pt x="7249568" y="4092154"/>
                </a:cubicBezTo>
                <a:cubicBezTo>
                  <a:pt x="6995705" y="4110137"/>
                  <a:pt x="6854173" y="4106828"/>
                  <a:pt x="6733237" y="4092154"/>
                </a:cubicBezTo>
                <a:cubicBezTo>
                  <a:pt x="6612301" y="4077480"/>
                  <a:pt x="6217533" y="4122375"/>
                  <a:pt x="5854079" y="4092154"/>
                </a:cubicBezTo>
                <a:cubicBezTo>
                  <a:pt x="5490625" y="4061933"/>
                  <a:pt x="5390782" y="4097486"/>
                  <a:pt x="5247041" y="4092154"/>
                </a:cubicBezTo>
                <a:cubicBezTo>
                  <a:pt x="5103300" y="4086822"/>
                  <a:pt x="4697440" y="4093132"/>
                  <a:pt x="4458589" y="4092154"/>
                </a:cubicBezTo>
                <a:cubicBezTo>
                  <a:pt x="4219738" y="4091176"/>
                  <a:pt x="3783053" y="4066091"/>
                  <a:pt x="3579431" y="4092154"/>
                </a:cubicBezTo>
                <a:cubicBezTo>
                  <a:pt x="3375809" y="4118217"/>
                  <a:pt x="3023669" y="4059388"/>
                  <a:pt x="2700272" y="4092154"/>
                </a:cubicBezTo>
                <a:cubicBezTo>
                  <a:pt x="2376875" y="4124920"/>
                  <a:pt x="2117044" y="4096243"/>
                  <a:pt x="1821114" y="4092154"/>
                </a:cubicBezTo>
                <a:cubicBezTo>
                  <a:pt x="1525184" y="4088065"/>
                  <a:pt x="1398276" y="4069569"/>
                  <a:pt x="1123369" y="4092154"/>
                </a:cubicBezTo>
                <a:cubicBezTo>
                  <a:pt x="848463" y="4114739"/>
                  <a:pt x="252754" y="4102334"/>
                  <a:pt x="0" y="4092154"/>
                </a:cubicBezTo>
                <a:cubicBezTo>
                  <a:pt x="-15325" y="3854635"/>
                  <a:pt x="24627" y="3709246"/>
                  <a:pt x="0" y="3491971"/>
                </a:cubicBezTo>
                <a:cubicBezTo>
                  <a:pt x="-24627" y="3274696"/>
                  <a:pt x="16391" y="3123097"/>
                  <a:pt x="0" y="2891789"/>
                </a:cubicBezTo>
                <a:cubicBezTo>
                  <a:pt x="-16391" y="2660481"/>
                  <a:pt x="-3431" y="2405701"/>
                  <a:pt x="0" y="2127920"/>
                </a:cubicBezTo>
                <a:cubicBezTo>
                  <a:pt x="3431" y="1850139"/>
                  <a:pt x="18981" y="1688809"/>
                  <a:pt x="0" y="1568659"/>
                </a:cubicBezTo>
                <a:cubicBezTo>
                  <a:pt x="-18981" y="1448509"/>
                  <a:pt x="-23235" y="1166910"/>
                  <a:pt x="0" y="968476"/>
                </a:cubicBezTo>
                <a:cubicBezTo>
                  <a:pt x="23235" y="770042"/>
                  <a:pt x="-8450" y="470944"/>
                  <a:pt x="0" y="0"/>
                </a:cubicBezTo>
                <a:close/>
              </a:path>
              <a:path w="9070682" h="4092154" stroke="0" extrusionOk="0">
                <a:moveTo>
                  <a:pt x="0" y="0"/>
                </a:moveTo>
                <a:cubicBezTo>
                  <a:pt x="161505" y="22500"/>
                  <a:pt x="522833" y="5834"/>
                  <a:pt x="697745" y="0"/>
                </a:cubicBezTo>
                <a:cubicBezTo>
                  <a:pt x="872658" y="-5834"/>
                  <a:pt x="1244567" y="28841"/>
                  <a:pt x="1576903" y="0"/>
                </a:cubicBezTo>
                <a:cubicBezTo>
                  <a:pt x="1909239" y="-28841"/>
                  <a:pt x="1881393" y="-17194"/>
                  <a:pt x="2002527" y="0"/>
                </a:cubicBezTo>
                <a:cubicBezTo>
                  <a:pt x="2123661" y="17194"/>
                  <a:pt x="2399251" y="-19573"/>
                  <a:pt x="2700272" y="0"/>
                </a:cubicBezTo>
                <a:cubicBezTo>
                  <a:pt x="3001294" y="19573"/>
                  <a:pt x="3211857" y="-19410"/>
                  <a:pt x="3488724" y="0"/>
                </a:cubicBezTo>
                <a:cubicBezTo>
                  <a:pt x="3765591" y="19410"/>
                  <a:pt x="3912134" y="22917"/>
                  <a:pt x="4095762" y="0"/>
                </a:cubicBezTo>
                <a:cubicBezTo>
                  <a:pt x="4279390" y="-22917"/>
                  <a:pt x="4358299" y="-16002"/>
                  <a:pt x="4521386" y="0"/>
                </a:cubicBezTo>
                <a:cubicBezTo>
                  <a:pt x="4684473" y="16002"/>
                  <a:pt x="4762700" y="6153"/>
                  <a:pt x="4947010" y="0"/>
                </a:cubicBezTo>
                <a:cubicBezTo>
                  <a:pt x="5131320" y="-6153"/>
                  <a:pt x="5298071" y="14173"/>
                  <a:pt x="5463342" y="0"/>
                </a:cubicBezTo>
                <a:cubicBezTo>
                  <a:pt x="5628613" y="-14173"/>
                  <a:pt x="5743724" y="8002"/>
                  <a:pt x="5888966" y="0"/>
                </a:cubicBezTo>
                <a:cubicBezTo>
                  <a:pt x="6034208" y="-8002"/>
                  <a:pt x="6591556" y="9755"/>
                  <a:pt x="6768124" y="0"/>
                </a:cubicBezTo>
                <a:cubicBezTo>
                  <a:pt x="6944692" y="-9755"/>
                  <a:pt x="7428832" y="384"/>
                  <a:pt x="7647283" y="0"/>
                </a:cubicBezTo>
                <a:cubicBezTo>
                  <a:pt x="7865734" y="-384"/>
                  <a:pt x="8597213" y="43447"/>
                  <a:pt x="9070682" y="0"/>
                </a:cubicBezTo>
                <a:cubicBezTo>
                  <a:pt x="9066974" y="277903"/>
                  <a:pt x="9063844" y="417881"/>
                  <a:pt x="9070682" y="722947"/>
                </a:cubicBezTo>
                <a:cubicBezTo>
                  <a:pt x="9077520" y="1028013"/>
                  <a:pt x="9071377" y="1159702"/>
                  <a:pt x="9070682" y="1364051"/>
                </a:cubicBezTo>
                <a:cubicBezTo>
                  <a:pt x="9069987" y="1568400"/>
                  <a:pt x="9059347" y="1927751"/>
                  <a:pt x="9070682" y="2127920"/>
                </a:cubicBezTo>
                <a:cubicBezTo>
                  <a:pt x="9082017" y="2328089"/>
                  <a:pt x="9070133" y="2478761"/>
                  <a:pt x="9070682" y="2687181"/>
                </a:cubicBezTo>
                <a:cubicBezTo>
                  <a:pt x="9071231" y="2895601"/>
                  <a:pt x="9039960" y="3236939"/>
                  <a:pt x="9070682" y="3410128"/>
                </a:cubicBezTo>
                <a:cubicBezTo>
                  <a:pt x="9101404" y="3583317"/>
                  <a:pt x="9042624" y="3862363"/>
                  <a:pt x="9070682" y="4092154"/>
                </a:cubicBezTo>
                <a:cubicBezTo>
                  <a:pt x="8946078" y="4078624"/>
                  <a:pt x="8760419" y="4105101"/>
                  <a:pt x="8645058" y="4092154"/>
                </a:cubicBezTo>
                <a:cubicBezTo>
                  <a:pt x="8529697" y="4079207"/>
                  <a:pt x="8327115" y="4078643"/>
                  <a:pt x="8128727" y="4092154"/>
                </a:cubicBezTo>
                <a:cubicBezTo>
                  <a:pt x="7930339" y="4105665"/>
                  <a:pt x="7673176" y="4112489"/>
                  <a:pt x="7430982" y="4092154"/>
                </a:cubicBezTo>
                <a:cubicBezTo>
                  <a:pt x="7188788" y="4071819"/>
                  <a:pt x="7059561" y="4110329"/>
                  <a:pt x="6914651" y="4092154"/>
                </a:cubicBezTo>
                <a:cubicBezTo>
                  <a:pt x="6769741" y="4073979"/>
                  <a:pt x="6563590" y="4112913"/>
                  <a:pt x="6307613" y="4092154"/>
                </a:cubicBezTo>
                <a:cubicBezTo>
                  <a:pt x="6051636" y="4071395"/>
                  <a:pt x="6074638" y="4104201"/>
                  <a:pt x="5881988" y="4092154"/>
                </a:cubicBezTo>
                <a:cubicBezTo>
                  <a:pt x="5689338" y="4080107"/>
                  <a:pt x="5598784" y="4072622"/>
                  <a:pt x="5365657" y="4092154"/>
                </a:cubicBezTo>
                <a:cubicBezTo>
                  <a:pt x="5132530" y="4111686"/>
                  <a:pt x="4834310" y="4116476"/>
                  <a:pt x="4667913" y="4092154"/>
                </a:cubicBezTo>
                <a:cubicBezTo>
                  <a:pt x="4501516" y="4067832"/>
                  <a:pt x="4290267" y="4107564"/>
                  <a:pt x="3970168" y="4092154"/>
                </a:cubicBezTo>
                <a:cubicBezTo>
                  <a:pt x="3650069" y="4076744"/>
                  <a:pt x="3619029" y="4090095"/>
                  <a:pt x="3272423" y="4092154"/>
                </a:cubicBezTo>
                <a:cubicBezTo>
                  <a:pt x="2925818" y="4094213"/>
                  <a:pt x="2865661" y="4085145"/>
                  <a:pt x="2756092" y="4092154"/>
                </a:cubicBezTo>
                <a:cubicBezTo>
                  <a:pt x="2646523" y="4099163"/>
                  <a:pt x="2372882" y="4076756"/>
                  <a:pt x="2058347" y="4092154"/>
                </a:cubicBezTo>
                <a:cubicBezTo>
                  <a:pt x="1743812" y="4107552"/>
                  <a:pt x="1723473" y="4094090"/>
                  <a:pt x="1451309" y="4092154"/>
                </a:cubicBezTo>
                <a:cubicBezTo>
                  <a:pt x="1179145" y="4090218"/>
                  <a:pt x="1040077" y="4067733"/>
                  <a:pt x="934978" y="4092154"/>
                </a:cubicBezTo>
                <a:cubicBezTo>
                  <a:pt x="829879" y="4116575"/>
                  <a:pt x="368199" y="4121861"/>
                  <a:pt x="0" y="4092154"/>
                </a:cubicBezTo>
                <a:cubicBezTo>
                  <a:pt x="-27373" y="3960638"/>
                  <a:pt x="-20247" y="3679697"/>
                  <a:pt x="0" y="3532893"/>
                </a:cubicBezTo>
                <a:cubicBezTo>
                  <a:pt x="20247" y="3386089"/>
                  <a:pt x="9585" y="3103819"/>
                  <a:pt x="0" y="2850867"/>
                </a:cubicBezTo>
                <a:cubicBezTo>
                  <a:pt x="-9585" y="2597915"/>
                  <a:pt x="-20623" y="2438480"/>
                  <a:pt x="0" y="2168842"/>
                </a:cubicBezTo>
                <a:cubicBezTo>
                  <a:pt x="20623" y="1899204"/>
                  <a:pt x="-33299" y="1769664"/>
                  <a:pt x="0" y="1445894"/>
                </a:cubicBezTo>
                <a:cubicBezTo>
                  <a:pt x="33299" y="1122124"/>
                  <a:pt x="-2955" y="1001798"/>
                  <a:pt x="0" y="804790"/>
                </a:cubicBezTo>
                <a:cubicBezTo>
                  <a:pt x="2955" y="607782"/>
                  <a:pt x="-35859" y="231511"/>
                  <a:pt x="0" y="0"/>
                </a:cubicBezTo>
                <a:close/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  <a:extLst>
              <a:ext uri="{C807C97D-BFC1-408E-A445-0C87EB9F89A2}">
                <ask:lineSketchStyleProps xmlns:ask="http://schemas.microsoft.com/office/drawing/2018/sketchyshapes" sd="337529266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500" b="1" dirty="0">
                <a:solidFill>
                  <a:srgbClr val="002060"/>
                </a:solidFill>
              </a:rPr>
              <a:t>Resumen: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CO" sz="28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Desde la perspectiva de la Ingeniería Sismoresistente se evalúa la evolución de las Norma Colombiana NSR - 10 y la Norma Mexicana NTC – DS. Identificando diferencias y similitudes, además de lecciones aprendidas desde sus aplicaciones, enfocadas a crear planes de mejora en el Diseño Estructural en Colombia, por medio de la Experiencia Académica de la Misión Internacional en Ciudad de México. </a:t>
            </a:r>
          </a:p>
        </p:txBody>
      </p:sp>
      <p:sp>
        <p:nvSpPr>
          <p:cNvPr id="13" name="Marcador de contenido 6">
            <a:extLst>
              <a:ext uri="{FF2B5EF4-FFF2-40B4-BE49-F238E27FC236}">
                <a16:creationId xmlns:a16="http://schemas.microsoft.com/office/drawing/2014/main" id="{6B66191F-7E0E-4186-9555-0FDE33A66597}"/>
              </a:ext>
            </a:extLst>
          </p:cNvPr>
          <p:cNvSpPr txBox="1">
            <a:spLocks/>
          </p:cNvSpPr>
          <p:nvPr/>
        </p:nvSpPr>
        <p:spPr>
          <a:xfrm>
            <a:off x="20128528" y="33853540"/>
            <a:ext cx="10360247" cy="7505476"/>
          </a:xfrm>
          <a:custGeom>
            <a:avLst/>
            <a:gdLst>
              <a:gd name="connsiteX0" fmla="*/ 0 w 10360247"/>
              <a:gd name="connsiteY0" fmla="*/ 0 h 7505476"/>
              <a:gd name="connsiteX1" fmla="*/ 690683 w 10360247"/>
              <a:gd name="connsiteY1" fmla="*/ 0 h 7505476"/>
              <a:gd name="connsiteX2" fmla="*/ 1381366 w 10360247"/>
              <a:gd name="connsiteY2" fmla="*/ 0 h 7505476"/>
              <a:gd name="connsiteX3" fmla="*/ 2072049 w 10360247"/>
              <a:gd name="connsiteY3" fmla="*/ 0 h 7505476"/>
              <a:gd name="connsiteX4" fmla="*/ 2866335 w 10360247"/>
              <a:gd name="connsiteY4" fmla="*/ 0 h 7505476"/>
              <a:gd name="connsiteX5" fmla="*/ 3764223 w 10360247"/>
              <a:gd name="connsiteY5" fmla="*/ 0 h 7505476"/>
              <a:gd name="connsiteX6" fmla="*/ 4247701 w 10360247"/>
              <a:gd name="connsiteY6" fmla="*/ 0 h 7505476"/>
              <a:gd name="connsiteX7" fmla="*/ 5145589 w 10360247"/>
              <a:gd name="connsiteY7" fmla="*/ 0 h 7505476"/>
              <a:gd name="connsiteX8" fmla="*/ 5939875 w 10360247"/>
              <a:gd name="connsiteY8" fmla="*/ 0 h 7505476"/>
              <a:gd name="connsiteX9" fmla="*/ 6423353 w 10360247"/>
              <a:gd name="connsiteY9" fmla="*/ 0 h 7505476"/>
              <a:gd name="connsiteX10" fmla="*/ 7321241 w 10360247"/>
              <a:gd name="connsiteY10" fmla="*/ 0 h 7505476"/>
              <a:gd name="connsiteX11" fmla="*/ 7804719 w 10360247"/>
              <a:gd name="connsiteY11" fmla="*/ 0 h 7505476"/>
              <a:gd name="connsiteX12" fmla="*/ 8495403 w 10360247"/>
              <a:gd name="connsiteY12" fmla="*/ 0 h 7505476"/>
              <a:gd name="connsiteX13" fmla="*/ 9186086 w 10360247"/>
              <a:gd name="connsiteY13" fmla="*/ 0 h 7505476"/>
              <a:gd name="connsiteX14" fmla="*/ 10360247 w 10360247"/>
              <a:gd name="connsiteY14" fmla="*/ 0 h 7505476"/>
              <a:gd name="connsiteX15" fmla="*/ 10360247 w 10360247"/>
              <a:gd name="connsiteY15" fmla="*/ 757371 h 7505476"/>
              <a:gd name="connsiteX16" fmla="*/ 10360247 w 10360247"/>
              <a:gd name="connsiteY16" fmla="*/ 1589796 h 7505476"/>
              <a:gd name="connsiteX17" fmla="*/ 10360247 w 10360247"/>
              <a:gd name="connsiteY17" fmla="*/ 2197058 h 7505476"/>
              <a:gd name="connsiteX18" fmla="*/ 10360247 w 10360247"/>
              <a:gd name="connsiteY18" fmla="*/ 2954428 h 7505476"/>
              <a:gd name="connsiteX19" fmla="*/ 10360247 w 10360247"/>
              <a:gd name="connsiteY19" fmla="*/ 3711799 h 7505476"/>
              <a:gd name="connsiteX20" fmla="*/ 10360247 w 10360247"/>
              <a:gd name="connsiteY20" fmla="*/ 4469170 h 7505476"/>
              <a:gd name="connsiteX21" fmla="*/ 10360247 w 10360247"/>
              <a:gd name="connsiteY21" fmla="*/ 5301595 h 7505476"/>
              <a:gd name="connsiteX22" fmla="*/ 10360247 w 10360247"/>
              <a:gd name="connsiteY22" fmla="*/ 6134021 h 7505476"/>
              <a:gd name="connsiteX23" fmla="*/ 10360247 w 10360247"/>
              <a:gd name="connsiteY23" fmla="*/ 6891392 h 7505476"/>
              <a:gd name="connsiteX24" fmla="*/ 10360247 w 10360247"/>
              <a:gd name="connsiteY24" fmla="*/ 7505476 h 7505476"/>
              <a:gd name="connsiteX25" fmla="*/ 9980371 w 10360247"/>
              <a:gd name="connsiteY25" fmla="*/ 7505476 h 7505476"/>
              <a:gd name="connsiteX26" fmla="*/ 9496893 w 10360247"/>
              <a:gd name="connsiteY26" fmla="*/ 7505476 h 7505476"/>
              <a:gd name="connsiteX27" fmla="*/ 8702607 w 10360247"/>
              <a:gd name="connsiteY27" fmla="*/ 7505476 h 7505476"/>
              <a:gd name="connsiteX28" fmla="*/ 7908322 w 10360247"/>
              <a:gd name="connsiteY28" fmla="*/ 7505476 h 7505476"/>
              <a:gd name="connsiteX29" fmla="*/ 7424844 w 10360247"/>
              <a:gd name="connsiteY29" fmla="*/ 7505476 h 7505476"/>
              <a:gd name="connsiteX30" fmla="*/ 6526956 w 10360247"/>
              <a:gd name="connsiteY30" fmla="*/ 7505476 h 7505476"/>
              <a:gd name="connsiteX31" fmla="*/ 5836272 w 10360247"/>
              <a:gd name="connsiteY31" fmla="*/ 7505476 h 7505476"/>
              <a:gd name="connsiteX32" fmla="*/ 5352794 w 10360247"/>
              <a:gd name="connsiteY32" fmla="*/ 7505476 h 7505476"/>
              <a:gd name="connsiteX33" fmla="*/ 4558509 w 10360247"/>
              <a:gd name="connsiteY33" fmla="*/ 7505476 h 7505476"/>
              <a:gd name="connsiteX34" fmla="*/ 3764223 w 10360247"/>
              <a:gd name="connsiteY34" fmla="*/ 7505476 h 7505476"/>
              <a:gd name="connsiteX35" fmla="*/ 3073540 w 10360247"/>
              <a:gd name="connsiteY35" fmla="*/ 7505476 h 7505476"/>
              <a:gd name="connsiteX36" fmla="*/ 2382857 w 10360247"/>
              <a:gd name="connsiteY36" fmla="*/ 7505476 h 7505476"/>
              <a:gd name="connsiteX37" fmla="*/ 1484969 w 10360247"/>
              <a:gd name="connsiteY37" fmla="*/ 7505476 h 7505476"/>
              <a:gd name="connsiteX38" fmla="*/ 897888 w 10360247"/>
              <a:gd name="connsiteY38" fmla="*/ 7505476 h 7505476"/>
              <a:gd name="connsiteX39" fmla="*/ 0 w 10360247"/>
              <a:gd name="connsiteY39" fmla="*/ 7505476 h 7505476"/>
              <a:gd name="connsiteX40" fmla="*/ 0 w 10360247"/>
              <a:gd name="connsiteY40" fmla="*/ 6673050 h 7505476"/>
              <a:gd name="connsiteX41" fmla="*/ 0 w 10360247"/>
              <a:gd name="connsiteY41" fmla="*/ 5840625 h 7505476"/>
              <a:gd name="connsiteX42" fmla="*/ 0 w 10360247"/>
              <a:gd name="connsiteY42" fmla="*/ 5083254 h 7505476"/>
              <a:gd name="connsiteX43" fmla="*/ 0 w 10360247"/>
              <a:gd name="connsiteY43" fmla="*/ 4250829 h 7505476"/>
              <a:gd name="connsiteX44" fmla="*/ 0 w 10360247"/>
              <a:gd name="connsiteY44" fmla="*/ 3418403 h 7505476"/>
              <a:gd name="connsiteX45" fmla="*/ 0 w 10360247"/>
              <a:gd name="connsiteY45" fmla="*/ 2961251 h 7505476"/>
              <a:gd name="connsiteX46" fmla="*/ 0 w 10360247"/>
              <a:gd name="connsiteY46" fmla="*/ 2128826 h 7505476"/>
              <a:gd name="connsiteX47" fmla="*/ 0 w 10360247"/>
              <a:gd name="connsiteY47" fmla="*/ 1521565 h 7505476"/>
              <a:gd name="connsiteX48" fmla="*/ 0 w 10360247"/>
              <a:gd name="connsiteY48" fmla="*/ 1064413 h 7505476"/>
              <a:gd name="connsiteX49" fmla="*/ 0 w 10360247"/>
              <a:gd name="connsiteY49" fmla="*/ 0 h 7505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360247" h="7505476" fill="none" extrusionOk="0">
                <a:moveTo>
                  <a:pt x="0" y="0"/>
                </a:moveTo>
                <a:cubicBezTo>
                  <a:pt x="169542" y="-23700"/>
                  <a:pt x="381559" y="32760"/>
                  <a:pt x="690683" y="0"/>
                </a:cubicBezTo>
                <a:cubicBezTo>
                  <a:pt x="999807" y="-32760"/>
                  <a:pt x="1188529" y="-33271"/>
                  <a:pt x="1381366" y="0"/>
                </a:cubicBezTo>
                <a:cubicBezTo>
                  <a:pt x="1574203" y="33271"/>
                  <a:pt x="1880662" y="-28557"/>
                  <a:pt x="2072049" y="0"/>
                </a:cubicBezTo>
                <a:cubicBezTo>
                  <a:pt x="2263436" y="28557"/>
                  <a:pt x="2670869" y="-39170"/>
                  <a:pt x="2866335" y="0"/>
                </a:cubicBezTo>
                <a:cubicBezTo>
                  <a:pt x="3061801" y="39170"/>
                  <a:pt x="3406379" y="-40763"/>
                  <a:pt x="3764223" y="0"/>
                </a:cubicBezTo>
                <a:cubicBezTo>
                  <a:pt x="4122067" y="40763"/>
                  <a:pt x="4042203" y="-13933"/>
                  <a:pt x="4247701" y="0"/>
                </a:cubicBezTo>
                <a:cubicBezTo>
                  <a:pt x="4453199" y="13933"/>
                  <a:pt x="4939526" y="20986"/>
                  <a:pt x="5145589" y="0"/>
                </a:cubicBezTo>
                <a:cubicBezTo>
                  <a:pt x="5351652" y="-20986"/>
                  <a:pt x="5707990" y="1036"/>
                  <a:pt x="5939875" y="0"/>
                </a:cubicBezTo>
                <a:cubicBezTo>
                  <a:pt x="6171760" y="-1036"/>
                  <a:pt x="6198341" y="-22285"/>
                  <a:pt x="6423353" y="0"/>
                </a:cubicBezTo>
                <a:cubicBezTo>
                  <a:pt x="6648365" y="22285"/>
                  <a:pt x="7010760" y="18112"/>
                  <a:pt x="7321241" y="0"/>
                </a:cubicBezTo>
                <a:cubicBezTo>
                  <a:pt x="7631722" y="-18112"/>
                  <a:pt x="7676521" y="10672"/>
                  <a:pt x="7804719" y="0"/>
                </a:cubicBezTo>
                <a:cubicBezTo>
                  <a:pt x="7932917" y="-10672"/>
                  <a:pt x="8193846" y="23411"/>
                  <a:pt x="8495403" y="0"/>
                </a:cubicBezTo>
                <a:cubicBezTo>
                  <a:pt x="8796960" y="-23411"/>
                  <a:pt x="8998305" y="27402"/>
                  <a:pt x="9186086" y="0"/>
                </a:cubicBezTo>
                <a:cubicBezTo>
                  <a:pt x="9373867" y="-27402"/>
                  <a:pt x="10056902" y="1770"/>
                  <a:pt x="10360247" y="0"/>
                </a:cubicBezTo>
                <a:cubicBezTo>
                  <a:pt x="10376896" y="183217"/>
                  <a:pt x="10369130" y="405318"/>
                  <a:pt x="10360247" y="757371"/>
                </a:cubicBezTo>
                <a:cubicBezTo>
                  <a:pt x="10351364" y="1109424"/>
                  <a:pt x="10380846" y="1325375"/>
                  <a:pt x="10360247" y="1589796"/>
                </a:cubicBezTo>
                <a:cubicBezTo>
                  <a:pt x="10339648" y="1854218"/>
                  <a:pt x="10344293" y="1961964"/>
                  <a:pt x="10360247" y="2197058"/>
                </a:cubicBezTo>
                <a:cubicBezTo>
                  <a:pt x="10376201" y="2432152"/>
                  <a:pt x="10373529" y="2653401"/>
                  <a:pt x="10360247" y="2954428"/>
                </a:cubicBezTo>
                <a:cubicBezTo>
                  <a:pt x="10346966" y="3255455"/>
                  <a:pt x="10397076" y="3345449"/>
                  <a:pt x="10360247" y="3711799"/>
                </a:cubicBezTo>
                <a:cubicBezTo>
                  <a:pt x="10323418" y="4078149"/>
                  <a:pt x="10333474" y="4188434"/>
                  <a:pt x="10360247" y="4469170"/>
                </a:cubicBezTo>
                <a:cubicBezTo>
                  <a:pt x="10387020" y="4749906"/>
                  <a:pt x="10399971" y="5101803"/>
                  <a:pt x="10360247" y="5301595"/>
                </a:cubicBezTo>
                <a:cubicBezTo>
                  <a:pt x="10320523" y="5501387"/>
                  <a:pt x="10338633" y="5846058"/>
                  <a:pt x="10360247" y="6134021"/>
                </a:cubicBezTo>
                <a:cubicBezTo>
                  <a:pt x="10381861" y="6421984"/>
                  <a:pt x="10343172" y="6738024"/>
                  <a:pt x="10360247" y="6891392"/>
                </a:cubicBezTo>
                <a:cubicBezTo>
                  <a:pt x="10377322" y="7044760"/>
                  <a:pt x="10350214" y="7238759"/>
                  <a:pt x="10360247" y="7505476"/>
                </a:cubicBezTo>
                <a:cubicBezTo>
                  <a:pt x="10171739" y="7506739"/>
                  <a:pt x="10111045" y="7487927"/>
                  <a:pt x="9980371" y="7505476"/>
                </a:cubicBezTo>
                <a:cubicBezTo>
                  <a:pt x="9849697" y="7523025"/>
                  <a:pt x="9649093" y="7498669"/>
                  <a:pt x="9496893" y="7505476"/>
                </a:cubicBezTo>
                <a:cubicBezTo>
                  <a:pt x="9344693" y="7512283"/>
                  <a:pt x="9097815" y="7501683"/>
                  <a:pt x="8702607" y="7505476"/>
                </a:cubicBezTo>
                <a:cubicBezTo>
                  <a:pt x="8307399" y="7509269"/>
                  <a:pt x="8127687" y="7490499"/>
                  <a:pt x="7908322" y="7505476"/>
                </a:cubicBezTo>
                <a:cubicBezTo>
                  <a:pt x="7688958" y="7520453"/>
                  <a:pt x="7631145" y="7521721"/>
                  <a:pt x="7424844" y="7505476"/>
                </a:cubicBezTo>
                <a:cubicBezTo>
                  <a:pt x="7218543" y="7489231"/>
                  <a:pt x="6710891" y="7547589"/>
                  <a:pt x="6526956" y="7505476"/>
                </a:cubicBezTo>
                <a:cubicBezTo>
                  <a:pt x="6343021" y="7463363"/>
                  <a:pt x="6000753" y="7524161"/>
                  <a:pt x="5836272" y="7505476"/>
                </a:cubicBezTo>
                <a:cubicBezTo>
                  <a:pt x="5671791" y="7486791"/>
                  <a:pt x="5557008" y="7505534"/>
                  <a:pt x="5352794" y="7505476"/>
                </a:cubicBezTo>
                <a:cubicBezTo>
                  <a:pt x="5148580" y="7505418"/>
                  <a:pt x="4859099" y="7502395"/>
                  <a:pt x="4558509" y="7505476"/>
                </a:cubicBezTo>
                <a:cubicBezTo>
                  <a:pt x="4257919" y="7508557"/>
                  <a:pt x="4107804" y="7491620"/>
                  <a:pt x="3764223" y="7505476"/>
                </a:cubicBezTo>
                <a:cubicBezTo>
                  <a:pt x="3420642" y="7519332"/>
                  <a:pt x="3288126" y="7478266"/>
                  <a:pt x="3073540" y="7505476"/>
                </a:cubicBezTo>
                <a:cubicBezTo>
                  <a:pt x="2858954" y="7532686"/>
                  <a:pt x="2639473" y="7490843"/>
                  <a:pt x="2382857" y="7505476"/>
                </a:cubicBezTo>
                <a:cubicBezTo>
                  <a:pt x="2126241" y="7520109"/>
                  <a:pt x="1865122" y="7523161"/>
                  <a:pt x="1484969" y="7505476"/>
                </a:cubicBezTo>
                <a:cubicBezTo>
                  <a:pt x="1104816" y="7487791"/>
                  <a:pt x="1060346" y="7481577"/>
                  <a:pt x="897888" y="7505476"/>
                </a:cubicBezTo>
                <a:cubicBezTo>
                  <a:pt x="735430" y="7529375"/>
                  <a:pt x="273365" y="7506963"/>
                  <a:pt x="0" y="7505476"/>
                </a:cubicBezTo>
                <a:cubicBezTo>
                  <a:pt x="-16895" y="7188241"/>
                  <a:pt x="22407" y="6932301"/>
                  <a:pt x="0" y="6673050"/>
                </a:cubicBezTo>
                <a:cubicBezTo>
                  <a:pt x="-22407" y="6413799"/>
                  <a:pt x="-25608" y="6106419"/>
                  <a:pt x="0" y="5840625"/>
                </a:cubicBezTo>
                <a:cubicBezTo>
                  <a:pt x="25608" y="5574831"/>
                  <a:pt x="-5125" y="5411189"/>
                  <a:pt x="0" y="5083254"/>
                </a:cubicBezTo>
                <a:cubicBezTo>
                  <a:pt x="5125" y="4755319"/>
                  <a:pt x="-18351" y="4619100"/>
                  <a:pt x="0" y="4250829"/>
                </a:cubicBezTo>
                <a:cubicBezTo>
                  <a:pt x="18351" y="3882558"/>
                  <a:pt x="1665" y="3585267"/>
                  <a:pt x="0" y="3418403"/>
                </a:cubicBezTo>
                <a:cubicBezTo>
                  <a:pt x="-1665" y="3251539"/>
                  <a:pt x="-19446" y="3095336"/>
                  <a:pt x="0" y="2961251"/>
                </a:cubicBezTo>
                <a:cubicBezTo>
                  <a:pt x="19446" y="2827166"/>
                  <a:pt x="25846" y="2477010"/>
                  <a:pt x="0" y="2128826"/>
                </a:cubicBezTo>
                <a:cubicBezTo>
                  <a:pt x="-25846" y="1780642"/>
                  <a:pt x="-2564" y="1736417"/>
                  <a:pt x="0" y="1521565"/>
                </a:cubicBezTo>
                <a:cubicBezTo>
                  <a:pt x="2564" y="1306713"/>
                  <a:pt x="-1181" y="1232326"/>
                  <a:pt x="0" y="1064413"/>
                </a:cubicBezTo>
                <a:cubicBezTo>
                  <a:pt x="1181" y="896500"/>
                  <a:pt x="21287" y="284159"/>
                  <a:pt x="0" y="0"/>
                </a:cubicBezTo>
                <a:close/>
              </a:path>
              <a:path w="10360247" h="7505476" stroke="0" extrusionOk="0">
                <a:moveTo>
                  <a:pt x="0" y="0"/>
                </a:moveTo>
                <a:cubicBezTo>
                  <a:pt x="440609" y="-18786"/>
                  <a:pt x="666779" y="39188"/>
                  <a:pt x="897888" y="0"/>
                </a:cubicBezTo>
                <a:cubicBezTo>
                  <a:pt x="1128997" y="-39188"/>
                  <a:pt x="1342411" y="7271"/>
                  <a:pt x="1484969" y="0"/>
                </a:cubicBezTo>
                <a:cubicBezTo>
                  <a:pt x="1627527" y="-7271"/>
                  <a:pt x="1849441" y="22758"/>
                  <a:pt x="2175652" y="0"/>
                </a:cubicBezTo>
                <a:cubicBezTo>
                  <a:pt x="2501863" y="-22758"/>
                  <a:pt x="2454743" y="18656"/>
                  <a:pt x="2555528" y="0"/>
                </a:cubicBezTo>
                <a:cubicBezTo>
                  <a:pt x="2656313" y="-18656"/>
                  <a:pt x="2919831" y="-4713"/>
                  <a:pt x="3039006" y="0"/>
                </a:cubicBezTo>
                <a:cubicBezTo>
                  <a:pt x="3158181" y="4713"/>
                  <a:pt x="3502814" y="-14813"/>
                  <a:pt x="3626086" y="0"/>
                </a:cubicBezTo>
                <a:cubicBezTo>
                  <a:pt x="3749358" y="14813"/>
                  <a:pt x="3936531" y="18645"/>
                  <a:pt x="4213167" y="0"/>
                </a:cubicBezTo>
                <a:cubicBezTo>
                  <a:pt x="4489803" y="-18645"/>
                  <a:pt x="4639711" y="-7581"/>
                  <a:pt x="4800248" y="0"/>
                </a:cubicBezTo>
                <a:cubicBezTo>
                  <a:pt x="4960785" y="7581"/>
                  <a:pt x="5067107" y="-10401"/>
                  <a:pt x="5180123" y="0"/>
                </a:cubicBezTo>
                <a:cubicBezTo>
                  <a:pt x="5293139" y="10401"/>
                  <a:pt x="5728938" y="24211"/>
                  <a:pt x="5870807" y="0"/>
                </a:cubicBezTo>
                <a:cubicBezTo>
                  <a:pt x="6012676" y="-24211"/>
                  <a:pt x="6318235" y="20663"/>
                  <a:pt x="6457887" y="0"/>
                </a:cubicBezTo>
                <a:cubicBezTo>
                  <a:pt x="6597539" y="-20663"/>
                  <a:pt x="6918607" y="1096"/>
                  <a:pt x="7148570" y="0"/>
                </a:cubicBezTo>
                <a:cubicBezTo>
                  <a:pt x="7378533" y="-1096"/>
                  <a:pt x="7529483" y="25536"/>
                  <a:pt x="7735651" y="0"/>
                </a:cubicBezTo>
                <a:cubicBezTo>
                  <a:pt x="7941819" y="-25536"/>
                  <a:pt x="8023451" y="-6669"/>
                  <a:pt x="8115527" y="0"/>
                </a:cubicBezTo>
                <a:cubicBezTo>
                  <a:pt x="8207603" y="6669"/>
                  <a:pt x="8768899" y="9230"/>
                  <a:pt x="9013415" y="0"/>
                </a:cubicBezTo>
                <a:cubicBezTo>
                  <a:pt x="9257931" y="-9230"/>
                  <a:pt x="9400782" y="-949"/>
                  <a:pt x="9600496" y="0"/>
                </a:cubicBezTo>
                <a:cubicBezTo>
                  <a:pt x="9800210" y="949"/>
                  <a:pt x="10202945" y="-23611"/>
                  <a:pt x="10360247" y="0"/>
                </a:cubicBezTo>
                <a:cubicBezTo>
                  <a:pt x="10340612" y="349504"/>
                  <a:pt x="10376061" y="514673"/>
                  <a:pt x="10360247" y="832426"/>
                </a:cubicBezTo>
                <a:cubicBezTo>
                  <a:pt x="10344433" y="1150179"/>
                  <a:pt x="10380100" y="1238633"/>
                  <a:pt x="10360247" y="1514742"/>
                </a:cubicBezTo>
                <a:cubicBezTo>
                  <a:pt x="10340394" y="1790851"/>
                  <a:pt x="10327745" y="1999573"/>
                  <a:pt x="10360247" y="2347167"/>
                </a:cubicBezTo>
                <a:cubicBezTo>
                  <a:pt x="10392749" y="2694761"/>
                  <a:pt x="10366086" y="2951516"/>
                  <a:pt x="10360247" y="3179593"/>
                </a:cubicBezTo>
                <a:cubicBezTo>
                  <a:pt x="10354408" y="3407670"/>
                  <a:pt x="10378296" y="3629237"/>
                  <a:pt x="10360247" y="3786854"/>
                </a:cubicBezTo>
                <a:cubicBezTo>
                  <a:pt x="10342198" y="3944471"/>
                  <a:pt x="10382702" y="4196996"/>
                  <a:pt x="10360247" y="4319060"/>
                </a:cubicBezTo>
                <a:cubicBezTo>
                  <a:pt x="10337792" y="4441124"/>
                  <a:pt x="10336749" y="4804223"/>
                  <a:pt x="10360247" y="5076431"/>
                </a:cubicBezTo>
                <a:cubicBezTo>
                  <a:pt x="10383745" y="5348639"/>
                  <a:pt x="10372382" y="5469702"/>
                  <a:pt x="10360247" y="5683692"/>
                </a:cubicBezTo>
                <a:cubicBezTo>
                  <a:pt x="10348112" y="5897682"/>
                  <a:pt x="10343499" y="6161327"/>
                  <a:pt x="10360247" y="6516118"/>
                </a:cubicBezTo>
                <a:cubicBezTo>
                  <a:pt x="10376995" y="6870909"/>
                  <a:pt x="10379579" y="7121416"/>
                  <a:pt x="10360247" y="7505476"/>
                </a:cubicBezTo>
                <a:cubicBezTo>
                  <a:pt x="10171017" y="7508440"/>
                  <a:pt x="10156610" y="7494265"/>
                  <a:pt x="9980371" y="7505476"/>
                </a:cubicBezTo>
                <a:cubicBezTo>
                  <a:pt x="9804132" y="7516687"/>
                  <a:pt x="9520774" y="7488796"/>
                  <a:pt x="9289688" y="7505476"/>
                </a:cubicBezTo>
                <a:cubicBezTo>
                  <a:pt x="9058602" y="7522156"/>
                  <a:pt x="9023323" y="7494245"/>
                  <a:pt x="8909812" y="7505476"/>
                </a:cubicBezTo>
                <a:cubicBezTo>
                  <a:pt x="8796301" y="7516707"/>
                  <a:pt x="8578230" y="7489972"/>
                  <a:pt x="8426334" y="7505476"/>
                </a:cubicBezTo>
                <a:cubicBezTo>
                  <a:pt x="8274438" y="7520980"/>
                  <a:pt x="7975113" y="7514357"/>
                  <a:pt x="7839254" y="7505476"/>
                </a:cubicBezTo>
                <a:cubicBezTo>
                  <a:pt x="7703395" y="7496595"/>
                  <a:pt x="7519963" y="7478749"/>
                  <a:pt x="7252173" y="7505476"/>
                </a:cubicBezTo>
                <a:cubicBezTo>
                  <a:pt x="6984383" y="7532203"/>
                  <a:pt x="7020702" y="7502221"/>
                  <a:pt x="6872297" y="7505476"/>
                </a:cubicBezTo>
                <a:cubicBezTo>
                  <a:pt x="6723892" y="7508731"/>
                  <a:pt x="6458819" y="7505464"/>
                  <a:pt x="6181614" y="7505476"/>
                </a:cubicBezTo>
                <a:cubicBezTo>
                  <a:pt x="5904409" y="7505488"/>
                  <a:pt x="5668204" y="7519788"/>
                  <a:pt x="5283726" y="7505476"/>
                </a:cubicBezTo>
                <a:cubicBezTo>
                  <a:pt x="4899248" y="7491164"/>
                  <a:pt x="4773330" y="7536289"/>
                  <a:pt x="4593043" y="7505476"/>
                </a:cubicBezTo>
                <a:cubicBezTo>
                  <a:pt x="4412756" y="7474663"/>
                  <a:pt x="4214100" y="7491501"/>
                  <a:pt x="4109565" y="7505476"/>
                </a:cubicBezTo>
                <a:cubicBezTo>
                  <a:pt x="4005030" y="7519451"/>
                  <a:pt x="3645395" y="7494860"/>
                  <a:pt x="3315279" y="7505476"/>
                </a:cubicBezTo>
                <a:cubicBezTo>
                  <a:pt x="2985163" y="7516092"/>
                  <a:pt x="3023273" y="7482101"/>
                  <a:pt x="2831801" y="7505476"/>
                </a:cubicBezTo>
                <a:cubicBezTo>
                  <a:pt x="2640329" y="7528851"/>
                  <a:pt x="2126443" y="7494384"/>
                  <a:pt x="1933913" y="7505476"/>
                </a:cubicBezTo>
                <a:cubicBezTo>
                  <a:pt x="1741383" y="7516568"/>
                  <a:pt x="1526017" y="7490613"/>
                  <a:pt x="1243230" y="7505476"/>
                </a:cubicBezTo>
                <a:cubicBezTo>
                  <a:pt x="960443" y="7520339"/>
                  <a:pt x="520995" y="7545443"/>
                  <a:pt x="0" y="7505476"/>
                </a:cubicBezTo>
                <a:cubicBezTo>
                  <a:pt x="-9273" y="7288631"/>
                  <a:pt x="21945" y="7187149"/>
                  <a:pt x="0" y="6898215"/>
                </a:cubicBezTo>
                <a:cubicBezTo>
                  <a:pt x="-21945" y="6609281"/>
                  <a:pt x="-14937" y="6532833"/>
                  <a:pt x="0" y="6366008"/>
                </a:cubicBezTo>
                <a:cubicBezTo>
                  <a:pt x="14937" y="6199183"/>
                  <a:pt x="5503" y="5867858"/>
                  <a:pt x="0" y="5608638"/>
                </a:cubicBezTo>
                <a:cubicBezTo>
                  <a:pt x="-5503" y="5349418"/>
                  <a:pt x="-16996" y="5323551"/>
                  <a:pt x="0" y="5076431"/>
                </a:cubicBezTo>
                <a:cubicBezTo>
                  <a:pt x="16996" y="4829311"/>
                  <a:pt x="20339" y="4666172"/>
                  <a:pt x="0" y="4469170"/>
                </a:cubicBezTo>
                <a:cubicBezTo>
                  <a:pt x="-20339" y="4272168"/>
                  <a:pt x="-28159" y="4099196"/>
                  <a:pt x="0" y="3861909"/>
                </a:cubicBezTo>
                <a:cubicBezTo>
                  <a:pt x="28159" y="3624622"/>
                  <a:pt x="37571" y="3287849"/>
                  <a:pt x="0" y="3104538"/>
                </a:cubicBezTo>
                <a:cubicBezTo>
                  <a:pt x="-37571" y="2921227"/>
                  <a:pt x="25369" y="2574271"/>
                  <a:pt x="0" y="2422222"/>
                </a:cubicBezTo>
                <a:cubicBezTo>
                  <a:pt x="-25369" y="2270173"/>
                  <a:pt x="3535" y="2003816"/>
                  <a:pt x="0" y="1589796"/>
                </a:cubicBezTo>
                <a:cubicBezTo>
                  <a:pt x="-3535" y="1175776"/>
                  <a:pt x="-9085" y="1155132"/>
                  <a:pt x="0" y="907480"/>
                </a:cubicBezTo>
                <a:cubicBezTo>
                  <a:pt x="9085" y="659828"/>
                  <a:pt x="14838" y="336210"/>
                  <a:pt x="0" y="0"/>
                </a:cubicBezTo>
                <a:close/>
              </a:path>
            </a:pathLst>
          </a:custGeom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1247898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3000" b="1" dirty="0">
                <a:solidFill>
                  <a:srgbClr val="002060"/>
                </a:solidFill>
              </a:rPr>
              <a:t>Conclusiones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Tanto la Norma NSR–10  como la Norma NTC–DS se enfocan en fortalecer sus Fundamentos técnicos y estar en Actualización Constante.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La Microzonificación incorporada por México, permite la elaboración de Espectros de Diseño más detallados, especialmente para Suelos Blando.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En Colombia los Análisis Probabilísticos para la Categorización de  las Zonas Sísmicas genera mayor incertidumbre y flexibilidad en las Regiones del país.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Tanto la Norma NSR–10  como la Norma NTC–DS poseen gran similitud en los Criterio de Diseño por Capacidad, Ductilidad y  en el Control de Desplazamientos.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El Análisis Comparativo de las Normas de Diseño y Construcción Sismoresistente permite socializar, conocer y fortalecer los debidos procesos en pro de la ejecución de obras de calidad en Centro y Suramérica.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B96B6E1-D17E-4F51-B811-4FAD2325E7EB}"/>
              </a:ext>
            </a:extLst>
          </p:cNvPr>
          <p:cNvSpPr txBox="1"/>
          <p:nvPr/>
        </p:nvSpPr>
        <p:spPr>
          <a:xfrm>
            <a:off x="11699644" y="9215312"/>
            <a:ext cx="16857771" cy="5906745"/>
          </a:xfrm>
          <a:custGeom>
            <a:avLst/>
            <a:gdLst>
              <a:gd name="connsiteX0" fmla="*/ 0 w 16857771"/>
              <a:gd name="connsiteY0" fmla="*/ 0 h 5906745"/>
              <a:gd name="connsiteX1" fmla="*/ 842889 w 16857771"/>
              <a:gd name="connsiteY1" fmla="*/ 0 h 5906745"/>
              <a:gd name="connsiteX2" fmla="*/ 1348622 w 16857771"/>
              <a:gd name="connsiteY2" fmla="*/ 0 h 5906745"/>
              <a:gd name="connsiteX3" fmla="*/ 1517199 w 16857771"/>
              <a:gd name="connsiteY3" fmla="*/ 0 h 5906745"/>
              <a:gd name="connsiteX4" fmla="*/ 2360088 w 16857771"/>
              <a:gd name="connsiteY4" fmla="*/ 0 h 5906745"/>
              <a:gd name="connsiteX5" fmla="*/ 3202976 w 16857771"/>
              <a:gd name="connsiteY5" fmla="*/ 0 h 5906745"/>
              <a:gd name="connsiteX6" fmla="*/ 3877287 w 16857771"/>
              <a:gd name="connsiteY6" fmla="*/ 0 h 5906745"/>
              <a:gd name="connsiteX7" fmla="*/ 4551598 w 16857771"/>
              <a:gd name="connsiteY7" fmla="*/ 0 h 5906745"/>
              <a:gd name="connsiteX8" fmla="*/ 5394487 w 16857771"/>
              <a:gd name="connsiteY8" fmla="*/ 0 h 5906745"/>
              <a:gd name="connsiteX9" fmla="*/ 6405953 w 16857771"/>
              <a:gd name="connsiteY9" fmla="*/ 0 h 5906745"/>
              <a:gd name="connsiteX10" fmla="*/ 6574531 w 16857771"/>
              <a:gd name="connsiteY10" fmla="*/ 0 h 5906745"/>
              <a:gd name="connsiteX11" fmla="*/ 7417419 w 16857771"/>
              <a:gd name="connsiteY11" fmla="*/ 0 h 5906745"/>
              <a:gd name="connsiteX12" fmla="*/ 8091730 w 16857771"/>
              <a:gd name="connsiteY12" fmla="*/ 0 h 5906745"/>
              <a:gd name="connsiteX13" fmla="*/ 8766041 w 16857771"/>
              <a:gd name="connsiteY13" fmla="*/ 0 h 5906745"/>
              <a:gd name="connsiteX14" fmla="*/ 9777507 w 16857771"/>
              <a:gd name="connsiteY14" fmla="*/ 0 h 5906745"/>
              <a:gd name="connsiteX15" fmla="*/ 10283240 w 16857771"/>
              <a:gd name="connsiteY15" fmla="*/ 0 h 5906745"/>
              <a:gd name="connsiteX16" fmla="*/ 10957551 w 16857771"/>
              <a:gd name="connsiteY16" fmla="*/ 0 h 5906745"/>
              <a:gd name="connsiteX17" fmla="*/ 11294707 w 16857771"/>
              <a:gd name="connsiteY17" fmla="*/ 0 h 5906745"/>
              <a:gd name="connsiteX18" fmla="*/ 11800440 w 16857771"/>
              <a:gd name="connsiteY18" fmla="*/ 0 h 5906745"/>
              <a:gd name="connsiteX19" fmla="*/ 12137595 w 16857771"/>
              <a:gd name="connsiteY19" fmla="*/ 0 h 5906745"/>
              <a:gd name="connsiteX20" fmla="*/ 12474751 w 16857771"/>
              <a:gd name="connsiteY20" fmla="*/ 0 h 5906745"/>
              <a:gd name="connsiteX21" fmla="*/ 12980484 w 16857771"/>
              <a:gd name="connsiteY21" fmla="*/ 0 h 5906745"/>
              <a:gd name="connsiteX22" fmla="*/ 13149061 w 16857771"/>
              <a:gd name="connsiteY22" fmla="*/ 0 h 5906745"/>
              <a:gd name="connsiteX23" fmla="*/ 13823372 w 16857771"/>
              <a:gd name="connsiteY23" fmla="*/ 0 h 5906745"/>
              <a:gd name="connsiteX24" fmla="*/ 14497683 w 16857771"/>
              <a:gd name="connsiteY24" fmla="*/ 0 h 5906745"/>
              <a:gd name="connsiteX25" fmla="*/ 15509149 w 16857771"/>
              <a:gd name="connsiteY25" fmla="*/ 0 h 5906745"/>
              <a:gd name="connsiteX26" fmla="*/ 15677727 w 16857771"/>
              <a:gd name="connsiteY26" fmla="*/ 0 h 5906745"/>
              <a:gd name="connsiteX27" fmla="*/ 16857771 w 16857771"/>
              <a:gd name="connsiteY27" fmla="*/ 0 h 5906745"/>
              <a:gd name="connsiteX28" fmla="*/ 16857771 w 16857771"/>
              <a:gd name="connsiteY28" fmla="*/ 479103 h 5906745"/>
              <a:gd name="connsiteX29" fmla="*/ 16857771 w 16857771"/>
              <a:gd name="connsiteY29" fmla="*/ 1194475 h 5906745"/>
              <a:gd name="connsiteX30" fmla="*/ 16857771 w 16857771"/>
              <a:gd name="connsiteY30" fmla="*/ 1968915 h 5906745"/>
              <a:gd name="connsiteX31" fmla="*/ 16857771 w 16857771"/>
              <a:gd name="connsiteY31" fmla="*/ 2448018 h 5906745"/>
              <a:gd name="connsiteX32" fmla="*/ 16857771 w 16857771"/>
              <a:gd name="connsiteY32" fmla="*/ 2986188 h 5906745"/>
              <a:gd name="connsiteX33" fmla="*/ 16857771 w 16857771"/>
              <a:gd name="connsiteY33" fmla="*/ 3583425 h 5906745"/>
              <a:gd name="connsiteX34" fmla="*/ 16857771 w 16857771"/>
              <a:gd name="connsiteY34" fmla="*/ 4298798 h 5906745"/>
              <a:gd name="connsiteX35" fmla="*/ 16857771 w 16857771"/>
              <a:gd name="connsiteY35" fmla="*/ 4896035 h 5906745"/>
              <a:gd name="connsiteX36" fmla="*/ 16857771 w 16857771"/>
              <a:gd name="connsiteY36" fmla="*/ 5906745 h 5906745"/>
              <a:gd name="connsiteX37" fmla="*/ 15846305 w 16857771"/>
              <a:gd name="connsiteY37" fmla="*/ 5906745 h 5906745"/>
              <a:gd name="connsiteX38" fmla="*/ 14834838 w 16857771"/>
              <a:gd name="connsiteY38" fmla="*/ 5906745 h 5906745"/>
              <a:gd name="connsiteX39" fmla="*/ 13991950 w 16857771"/>
              <a:gd name="connsiteY39" fmla="*/ 5906745 h 5906745"/>
              <a:gd name="connsiteX40" fmla="*/ 13486217 w 16857771"/>
              <a:gd name="connsiteY40" fmla="*/ 5906745 h 5906745"/>
              <a:gd name="connsiteX41" fmla="*/ 12980484 w 16857771"/>
              <a:gd name="connsiteY41" fmla="*/ 5906745 h 5906745"/>
              <a:gd name="connsiteX42" fmla="*/ 12811906 w 16857771"/>
              <a:gd name="connsiteY42" fmla="*/ 5906745 h 5906745"/>
              <a:gd name="connsiteX43" fmla="*/ 12474751 w 16857771"/>
              <a:gd name="connsiteY43" fmla="*/ 5906745 h 5906745"/>
              <a:gd name="connsiteX44" fmla="*/ 11463284 w 16857771"/>
              <a:gd name="connsiteY44" fmla="*/ 5906745 h 5906745"/>
              <a:gd name="connsiteX45" fmla="*/ 10788973 w 16857771"/>
              <a:gd name="connsiteY45" fmla="*/ 5906745 h 5906745"/>
              <a:gd name="connsiteX46" fmla="*/ 9946085 w 16857771"/>
              <a:gd name="connsiteY46" fmla="*/ 5906745 h 5906745"/>
              <a:gd name="connsiteX47" fmla="*/ 9777507 w 16857771"/>
              <a:gd name="connsiteY47" fmla="*/ 5906745 h 5906745"/>
              <a:gd name="connsiteX48" fmla="*/ 9103196 w 16857771"/>
              <a:gd name="connsiteY48" fmla="*/ 5906745 h 5906745"/>
              <a:gd name="connsiteX49" fmla="*/ 8428886 w 16857771"/>
              <a:gd name="connsiteY49" fmla="*/ 5906745 h 5906745"/>
              <a:gd name="connsiteX50" fmla="*/ 7923152 w 16857771"/>
              <a:gd name="connsiteY50" fmla="*/ 5906745 h 5906745"/>
              <a:gd name="connsiteX51" fmla="*/ 7248842 w 16857771"/>
              <a:gd name="connsiteY51" fmla="*/ 5906745 h 5906745"/>
              <a:gd name="connsiteX52" fmla="*/ 6743108 w 16857771"/>
              <a:gd name="connsiteY52" fmla="*/ 5906745 h 5906745"/>
              <a:gd name="connsiteX53" fmla="*/ 6405953 w 16857771"/>
              <a:gd name="connsiteY53" fmla="*/ 5906745 h 5906745"/>
              <a:gd name="connsiteX54" fmla="*/ 5563064 w 16857771"/>
              <a:gd name="connsiteY54" fmla="*/ 5906745 h 5906745"/>
              <a:gd name="connsiteX55" fmla="*/ 5394487 w 16857771"/>
              <a:gd name="connsiteY55" fmla="*/ 5906745 h 5906745"/>
              <a:gd name="connsiteX56" fmla="*/ 5057331 w 16857771"/>
              <a:gd name="connsiteY56" fmla="*/ 5906745 h 5906745"/>
              <a:gd name="connsiteX57" fmla="*/ 4383020 w 16857771"/>
              <a:gd name="connsiteY57" fmla="*/ 5906745 h 5906745"/>
              <a:gd name="connsiteX58" fmla="*/ 4214443 w 16857771"/>
              <a:gd name="connsiteY58" fmla="*/ 5906745 h 5906745"/>
              <a:gd name="connsiteX59" fmla="*/ 4045865 w 16857771"/>
              <a:gd name="connsiteY59" fmla="*/ 5906745 h 5906745"/>
              <a:gd name="connsiteX60" fmla="*/ 3034399 w 16857771"/>
              <a:gd name="connsiteY60" fmla="*/ 5906745 h 5906745"/>
              <a:gd name="connsiteX61" fmla="*/ 2191510 w 16857771"/>
              <a:gd name="connsiteY61" fmla="*/ 5906745 h 5906745"/>
              <a:gd name="connsiteX62" fmla="*/ 1685777 w 16857771"/>
              <a:gd name="connsiteY62" fmla="*/ 5906745 h 5906745"/>
              <a:gd name="connsiteX63" fmla="*/ 674311 w 16857771"/>
              <a:gd name="connsiteY63" fmla="*/ 5906745 h 5906745"/>
              <a:gd name="connsiteX64" fmla="*/ 0 w 16857771"/>
              <a:gd name="connsiteY64" fmla="*/ 5906745 h 5906745"/>
              <a:gd name="connsiteX65" fmla="*/ 0 w 16857771"/>
              <a:gd name="connsiteY65" fmla="*/ 5250440 h 5906745"/>
              <a:gd name="connsiteX66" fmla="*/ 0 w 16857771"/>
              <a:gd name="connsiteY66" fmla="*/ 4712270 h 5906745"/>
              <a:gd name="connsiteX67" fmla="*/ 0 w 16857771"/>
              <a:gd name="connsiteY67" fmla="*/ 4233167 h 5906745"/>
              <a:gd name="connsiteX68" fmla="*/ 0 w 16857771"/>
              <a:gd name="connsiteY68" fmla="*/ 3458727 h 5906745"/>
              <a:gd name="connsiteX69" fmla="*/ 0 w 16857771"/>
              <a:gd name="connsiteY69" fmla="*/ 2802422 h 5906745"/>
              <a:gd name="connsiteX70" fmla="*/ 0 w 16857771"/>
              <a:gd name="connsiteY70" fmla="*/ 2146117 h 5906745"/>
              <a:gd name="connsiteX71" fmla="*/ 0 w 16857771"/>
              <a:gd name="connsiteY71" fmla="*/ 1548880 h 5906745"/>
              <a:gd name="connsiteX72" fmla="*/ 0 w 16857771"/>
              <a:gd name="connsiteY72" fmla="*/ 774440 h 5906745"/>
              <a:gd name="connsiteX73" fmla="*/ 0 w 16857771"/>
              <a:gd name="connsiteY73" fmla="*/ 0 h 590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6857771" h="5906745" extrusionOk="0">
                <a:moveTo>
                  <a:pt x="0" y="0"/>
                </a:moveTo>
                <a:cubicBezTo>
                  <a:pt x="372589" y="-41701"/>
                  <a:pt x="598214" y="12903"/>
                  <a:pt x="842889" y="0"/>
                </a:cubicBezTo>
                <a:cubicBezTo>
                  <a:pt x="1087564" y="-12903"/>
                  <a:pt x="1187070" y="-19680"/>
                  <a:pt x="1348622" y="0"/>
                </a:cubicBezTo>
                <a:cubicBezTo>
                  <a:pt x="1510174" y="19680"/>
                  <a:pt x="1480144" y="-5061"/>
                  <a:pt x="1517199" y="0"/>
                </a:cubicBezTo>
                <a:cubicBezTo>
                  <a:pt x="1554254" y="5061"/>
                  <a:pt x="1972773" y="-29977"/>
                  <a:pt x="2360088" y="0"/>
                </a:cubicBezTo>
                <a:cubicBezTo>
                  <a:pt x="2747403" y="29977"/>
                  <a:pt x="2966868" y="19908"/>
                  <a:pt x="3202976" y="0"/>
                </a:cubicBezTo>
                <a:cubicBezTo>
                  <a:pt x="3439084" y="-19908"/>
                  <a:pt x="3619467" y="-27196"/>
                  <a:pt x="3877287" y="0"/>
                </a:cubicBezTo>
                <a:cubicBezTo>
                  <a:pt x="4135107" y="27196"/>
                  <a:pt x="4304462" y="21453"/>
                  <a:pt x="4551598" y="0"/>
                </a:cubicBezTo>
                <a:cubicBezTo>
                  <a:pt x="4798734" y="-21453"/>
                  <a:pt x="5007158" y="41097"/>
                  <a:pt x="5394487" y="0"/>
                </a:cubicBezTo>
                <a:cubicBezTo>
                  <a:pt x="5781816" y="-41097"/>
                  <a:pt x="6137920" y="-18857"/>
                  <a:pt x="6405953" y="0"/>
                </a:cubicBezTo>
                <a:cubicBezTo>
                  <a:pt x="6673986" y="18857"/>
                  <a:pt x="6519993" y="-4875"/>
                  <a:pt x="6574531" y="0"/>
                </a:cubicBezTo>
                <a:cubicBezTo>
                  <a:pt x="6629069" y="4875"/>
                  <a:pt x="7111004" y="38259"/>
                  <a:pt x="7417419" y="0"/>
                </a:cubicBezTo>
                <a:cubicBezTo>
                  <a:pt x="7723834" y="-38259"/>
                  <a:pt x="7768266" y="-31240"/>
                  <a:pt x="8091730" y="0"/>
                </a:cubicBezTo>
                <a:cubicBezTo>
                  <a:pt x="8415194" y="31240"/>
                  <a:pt x="8460174" y="31636"/>
                  <a:pt x="8766041" y="0"/>
                </a:cubicBezTo>
                <a:cubicBezTo>
                  <a:pt x="9071908" y="-31636"/>
                  <a:pt x="9314127" y="48523"/>
                  <a:pt x="9777507" y="0"/>
                </a:cubicBezTo>
                <a:cubicBezTo>
                  <a:pt x="10240887" y="-48523"/>
                  <a:pt x="10075368" y="-8967"/>
                  <a:pt x="10283240" y="0"/>
                </a:cubicBezTo>
                <a:cubicBezTo>
                  <a:pt x="10491112" y="8967"/>
                  <a:pt x="10689670" y="-17765"/>
                  <a:pt x="10957551" y="0"/>
                </a:cubicBezTo>
                <a:cubicBezTo>
                  <a:pt x="11225432" y="17765"/>
                  <a:pt x="11222767" y="9976"/>
                  <a:pt x="11294707" y="0"/>
                </a:cubicBezTo>
                <a:cubicBezTo>
                  <a:pt x="11366647" y="-9976"/>
                  <a:pt x="11559046" y="-11791"/>
                  <a:pt x="11800440" y="0"/>
                </a:cubicBezTo>
                <a:cubicBezTo>
                  <a:pt x="12041834" y="11791"/>
                  <a:pt x="12026391" y="16461"/>
                  <a:pt x="12137595" y="0"/>
                </a:cubicBezTo>
                <a:cubicBezTo>
                  <a:pt x="12248799" y="-16461"/>
                  <a:pt x="12315921" y="6626"/>
                  <a:pt x="12474751" y="0"/>
                </a:cubicBezTo>
                <a:cubicBezTo>
                  <a:pt x="12633581" y="-6626"/>
                  <a:pt x="12801661" y="-1112"/>
                  <a:pt x="12980484" y="0"/>
                </a:cubicBezTo>
                <a:cubicBezTo>
                  <a:pt x="13159307" y="1112"/>
                  <a:pt x="13093763" y="-1954"/>
                  <a:pt x="13149061" y="0"/>
                </a:cubicBezTo>
                <a:cubicBezTo>
                  <a:pt x="13204359" y="1954"/>
                  <a:pt x="13502186" y="-25607"/>
                  <a:pt x="13823372" y="0"/>
                </a:cubicBezTo>
                <a:cubicBezTo>
                  <a:pt x="14144558" y="25607"/>
                  <a:pt x="14335995" y="27278"/>
                  <a:pt x="14497683" y="0"/>
                </a:cubicBezTo>
                <a:cubicBezTo>
                  <a:pt x="14659371" y="-27278"/>
                  <a:pt x="15244825" y="11466"/>
                  <a:pt x="15509149" y="0"/>
                </a:cubicBezTo>
                <a:cubicBezTo>
                  <a:pt x="15773473" y="-11466"/>
                  <a:pt x="15625377" y="-4090"/>
                  <a:pt x="15677727" y="0"/>
                </a:cubicBezTo>
                <a:cubicBezTo>
                  <a:pt x="15730077" y="4090"/>
                  <a:pt x="16485133" y="-2228"/>
                  <a:pt x="16857771" y="0"/>
                </a:cubicBezTo>
                <a:cubicBezTo>
                  <a:pt x="16865156" y="191908"/>
                  <a:pt x="16837288" y="252133"/>
                  <a:pt x="16857771" y="479103"/>
                </a:cubicBezTo>
                <a:cubicBezTo>
                  <a:pt x="16878254" y="706073"/>
                  <a:pt x="16853393" y="901817"/>
                  <a:pt x="16857771" y="1194475"/>
                </a:cubicBezTo>
                <a:cubicBezTo>
                  <a:pt x="16862149" y="1487133"/>
                  <a:pt x="16847730" y="1773282"/>
                  <a:pt x="16857771" y="1968915"/>
                </a:cubicBezTo>
                <a:cubicBezTo>
                  <a:pt x="16867812" y="2164548"/>
                  <a:pt x="16864841" y="2325079"/>
                  <a:pt x="16857771" y="2448018"/>
                </a:cubicBezTo>
                <a:cubicBezTo>
                  <a:pt x="16850701" y="2570957"/>
                  <a:pt x="16839115" y="2767488"/>
                  <a:pt x="16857771" y="2986188"/>
                </a:cubicBezTo>
                <a:cubicBezTo>
                  <a:pt x="16876428" y="3204888"/>
                  <a:pt x="16870614" y="3380336"/>
                  <a:pt x="16857771" y="3583425"/>
                </a:cubicBezTo>
                <a:cubicBezTo>
                  <a:pt x="16844928" y="3786514"/>
                  <a:pt x="16840301" y="4100124"/>
                  <a:pt x="16857771" y="4298798"/>
                </a:cubicBezTo>
                <a:cubicBezTo>
                  <a:pt x="16875241" y="4497472"/>
                  <a:pt x="16875444" y="4744956"/>
                  <a:pt x="16857771" y="4896035"/>
                </a:cubicBezTo>
                <a:cubicBezTo>
                  <a:pt x="16840098" y="5047114"/>
                  <a:pt x="16827206" y="5584009"/>
                  <a:pt x="16857771" y="5906745"/>
                </a:cubicBezTo>
                <a:cubicBezTo>
                  <a:pt x="16593913" y="5926176"/>
                  <a:pt x="16218004" y="5859076"/>
                  <a:pt x="15846305" y="5906745"/>
                </a:cubicBezTo>
                <a:cubicBezTo>
                  <a:pt x="15474606" y="5954414"/>
                  <a:pt x="15041093" y="5910038"/>
                  <a:pt x="14834838" y="5906745"/>
                </a:cubicBezTo>
                <a:cubicBezTo>
                  <a:pt x="14628583" y="5903452"/>
                  <a:pt x="14176989" y="5933470"/>
                  <a:pt x="13991950" y="5906745"/>
                </a:cubicBezTo>
                <a:cubicBezTo>
                  <a:pt x="13806911" y="5880020"/>
                  <a:pt x="13706654" y="5914702"/>
                  <a:pt x="13486217" y="5906745"/>
                </a:cubicBezTo>
                <a:cubicBezTo>
                  <a:pt x="13265780" y="5898788"/>
                  <a:pt x="13226949" y="5902637"/>
                  <a:pt x="12980484" y="5906745"/>
                </a:cubicBezTo>
                <a:cubicBezTo>
                  <a:pt x="12734019" y="5910853"/>
                  <a:pt x="12873045" y="5906092"/>
                  <a:pt x="12811906" y="5906745"/>
                </a:cubicBezTo>
                <a:cubicBezTo>
                  <a:pt x="12750767" y="5907398"/>
                  <a:pt x="12590727" y="5891107"/>
                  <a:pt x="12474751" y="5906745"/>
                </a:cubicBezTo>
                <a:cubicBezTo>
                  <a:pt x="12358775" y="5922383"/>
                  <a:pt x="11796008" y="5884122"/>
                  <a:pt x="11463284" y="5906745"/>
                </a:cubicBezTo>
                <a:cubicBezTo>
                  <a:pt x="11130560" y="5929368"/>
                  <a:pt x="11103853" y="5910044"/>
                  <a:pt x="10788973" y="5906745"/>
                </a:cubicBezTo>
                <a:cubicBezTo>
                  <a:pt x="10474093" y="5903446"/>
                  <a:pt x="10219761" y="5940523"/>
                  <a:pt x="9946085" y="5906745"/>
                </a:cubicBezTo>
                <a:cubicBezTo>
                  <a:pt x="9672409" y="5872967"/>
                  <a:pt x="9836075" y="5911202"/>
                  <a:pt x="9777507" y="5906745"/>
                </a:cubicBezTo>
                <a:cubicBezTo>
                  <a:pt x="9718939" y="5902288"/>
                  <a:pt x="9396641" y="5936281"/>
                  <a:pt x="9103196" y="5906745"/>
                </a:cubicBezTo>
                <a:cubicBezTo>
                  <a:pt x="8809751" y="5877209"/>
                  <a:pt x="8654729" y="5901073"/>
                  <a:pt x="8428886" y="5906745"/>
                </a:cubicBezTo>
                <a:cubicBezTo>
                  <a:pt x="8203043" y="5912418"/>
                  <a:pt x="8141682" y="5928173"/>
                  <a:pt x="7923152" y="5906745"/>
                </a:cubicBezTo>
                <a:cubicBezTo>
                  <a:pt x="7704622" y="5885317"/>
                  <a:pt x="7507285" y="5931480"/>
                  <a:pt x="7248842" y="5906745"/>
                </a:cubicBezTo>
                <a:cubicBezTo>
                  <a:pt x="6990399" y="5882011"/>
                  <a:pt x="6964850" y="5885419"/>
                  <a:pt x="6743108" y="5906745"/>
                </a:cubicBezTo>
                <a:cubicBezTo>
                  <a:pt x="6521366" y="5928071"/>
                  <a:pt x="6540238" y="5900573"/>
                  <a:pt x="6405953" y="5906745"/>
                </a:cubicBezTo>
                <a:cubicBezTo>
                  <a:pt x="6271669" y="5912917"/>
                  <a:pt x="5785074" y="5914206"/>
                  <a:pt x="5563064" y="5906745"/>
                </a:cubicBezTo>
                <a:cubicBezTo>
                  <a:pt x="5341054" y="5899284"/>
                  <a:pt x="5450689" y="5898483"/>
                  <a:pt x="5394487" y="5906745"/>
                </a:cubicBezTo>
                <a:cubicBezTo>
                  <a:pt x="5338285" y="5915007"/>
                  <a:pt x="5173010" y="5898557"/>
                  <a:pt x="5057331" y="5906745"/>
                </a:cubicBezTo>
                <a:cubicBezTo>
                  <a:pt x="4941652" y="5914933"/>
                  <a:pt x="4556227" y="5909670"/>
                  <a:pt x="4383020" y="5906745"/>
                </a:cubicBezTo>
                <a:cubicBezTo>
                  <a:pt x="4209813" y="5903820"/>
                  <a:pt x="4266221" y="5901163"/>
                  <a:pt x="4214443" y="5906745"/>
                </a:cubicBezTo>
                <a:cubicBezTo>
                  <a:pt x="4162665" y="5912327"/>
                  <a:pt x="4085554" y="5908929"/>
                  <a:pt x="4045865" y="5906745"/>
                </a:cubicBezTo>
                <a:cubicBezTo>
                  <a:pt x="4006176" y="5904561"/>
                  <a:pt x="3403003" y="5943867"/>
                  <a:pt x="3034399" y="5906745"/>
                </a:cubicBezTo>
                <a:cubicBezTo>
                  <a:pt x="2665795" y="5869623"/>
                  <a:pt x="2550921" y="5904132"/>
                  <a:pt x="2191510" y="5906745"/>
                </a:cubicBezTo>
                <a:cubicBezTo>
                  <a:pt x="1832099" y="5909358"/>
                  <a:pt x="1936668" y="5900207"/>
                  <a:pt x="1685777" y="5906745"/>
                </a:cubicBezTo>
                <a:cubicBezTo>
                  <a:pt x="1434886" y="5913283"/>
                  <a:pt x="1015972" y="5912849"/>
                  <a:pt x="674311" y="5906745"/>
                </a:cubicBezTo>
                <a:cubicBezTo>
                  <a:pt x="332650" y="5900641"/>
                  <a:pt x="236729" y="5933863"/>
                  <a:pt x="0" y="5906745"/>
                </a:cubicBezTo>
                <a:cubicBezTo>
                  <a:pt x="19158" y="5667695"/>
                  <a:pt x="13055" y="5523799"/>
                  <a:pt x="0" y="5250440"/>
                </a:cubicBezTo>
                <a:cubicBezTo>
                  <a:pt x="-13055" y="4977081"/>
                  <a:pt x="-16504" y="4975851"/>
                  <a:pt x="0" y="4712270"/>
                </a:cubicBezTo>
                <a:cubicBezTo>
                  <a:pt x="16504" y="4448689"/>
                  <a:pt x="21962" y="4426625"/>
                  <a:pt x="0" y="4233167"/>
                </a:cubicBezTo>
                <a:cubicBezTo>
                  <a:pt x="-21962" y="4039709"/>
                  <a:pt x="-10622" y="3782751"/>
                  <a:pt x="0" y="3458727"/>
                </a:cubicBezTo>
                <a:cubicBezTo>
                  <a:pt x="10622" y="3134703"/>
                  <a:pt x="-2977" y="2963195"/>
                  <a:pt x="0" y="2802422"/>
                </a:cubicBezTo>
                <a:cubicBezTo>
                  <a:pt x="2977" y="2641650"/>
                  <a:pt x="10942" y="2291930"/>
                  <a:pt x="0" y="2146117"/>
                </a:cubicBezTo>
                <a:cubicBezTo>
                  <a:pt x="-10942" y="2000305"/>
                  <a:pt x="-28918" y="1773563"/>
                  <a:pt x="0" y="1548880"/>
                </a:cubicBezTo>
                <a:cubicBezTo>
                  <a:pt x="28918" y="1324197"/>
                  <a:pt x="-28903" y="1016471"/>
                  <a:pt x="0" y="774440"/>
                </a:cubicBezTo>
                <a:cubicBezTo>
                  <a:pt x="28903" y="532409"/>
                  <a:pt x="35763" y="284885"/>
                  <a:pt x="0" y="0"/>
                </a:cubicBezTo>
                <a:close/>
              </a:path>
            </a:pathLst>
          </a:custGeom>
          <a:noFill/>
          <a:ln w="1270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8558344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 defTabSz="3239902">
              <a:spcBef>
                <a:spcPts val="3543"/>
              </a:spcBef>
            </a:pPr>
            <a:r>
              <a:rPr lang="es-CO" sz="3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General </a:t>
            </a:r>
          </a:p>
          <a:p>
            <a:pPr algn="just" defTabSz="3239902">
              <a:spcBef>
                <a:spcPts val="3543"/>
              </a:spcBef>
            </a:pPr>
            <a:r>
              <a:rPr lang="es-CO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Analizar la Evolución Normativa de la Ingeniería Sismoresistente en Colombia y México con el propósito de identificar oportunidades en el fortalecimiento del Diseño Estructural Colombiano.</a:t>
            </a:r>
          </a:p>
          <a:p>
            <a:pPr algn="just" defTabSz="3239902">
              <a:spcBef>
                <a:spcPts val="3543"/>
              </a:spcBef>
            </a:pPr>
            <a:r>
              <a:rPr lang="es-CO" sz="3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Específicos:</a:t>
            </a:r>
          </a:p>
          <a:p>
            <a:pPr marL="685800" indent="-685800" algn="just" defTabSz="3239902">
              <a:spcBef>
                <a:spcPts val="3543"/>
              </a:spcBef>
              <a:buFont typeface="Wingdings" panose="05000000000000000000" pitchFamily="2" charset="2"/>
              <a:buChar char="§"/>
            </a:pP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eventos sísmicos que impulsaron al  la evolución de las Normas en ambos países.</a:t>
            </a:r>
          </a:p>
          <a:p>
            <a:pPr marL="685800" indent="-685800" algn="just" defTabSz="3239902">
              <a:spcBef>
                <a:spcPts val="3543"/>
              </a:spcBef>
              <a:buFont typeface="Wingdings" panose="05000000000000000000" pitchFamily="2" charset="2"/>
              <a:buChar char="§"/>
            </a:pP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Comparar los principales criterios normativos  en el Diseño Sismoresistente adoptados en Colombia y México.</a:t>
            </a:r>
          </a:p>
          <a:p>
            <a:pPr marL="685800" indent="-685800" algn="just" defTabSz="3239902">
              <a:spcBef>
                <a:spcPts val="3543"/>
              </a:spcBef>
              <a:buFont typeface="Wingdings" panose="05000000000000000000" pitchFamily="2" charset="2"/>
              <a:buChar char="§"/>
            </a:pP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Evaluar lecciones y buenas practicas aprendidas durante la Misión Académica en Ciudad de México ara su aplicación en Colombia. . </a:t>
            </a:r>
            <a:endParaRPr lang="es-CO" sz="28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255D01-A541-0972-64E3-B8542CB92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21"/>
          <a:stretch>
            <a:fillRect/>
          </a:stretch>
        </p:blipFill>
        <p:spPr>
          <a:xfrm>
            <a:off x="0" y="1"/>
            <a:ext cx="32399288" cy="5693255"/>
          </a:xfrm>
          <a:prstGeom prst="rect">
            <a:avLst/>
          </a:prstGeom>
        </p:spPr>
      </p:pic>
      <p:sp>
        <p:nvSpPr>
          <p:cNvPr id="15" name="Marcador de contenido 6">
            <a:extLst>
              <a:ext uri="{FF2B5EF4-FFF2-40B4-BE49-F238E27FC236}">
                <a16:creationId xmlns:a16="http://schemas.microsoft.com/office/drawing/2014/main" id="{0864C2F6-F170-447B-8528-9746102114DB}"/>
              </a:ext>
            </a:extLst>
          </p:cNvPr>
          <p:cNvSpPr txBox="1">
            <a:spLocks/>
          </p:cNvSpPr>
          <p:nvPr/>
        </p:nvSpPr>
        <p:spPr>
          <a:xfrm>
            <a:off x="19178653" y="29423566"/>
            <a:ext cx="11420991" cy="3651032"/>
          </a:xfrm>
          <a:custGeom>
            <a:avLst/>
            <a:gdLst>
              <a:gd name="connsiteX0" fmla="*/ 0 w 11420991"/>
              <a:gd name="connsiteY0" fmla="*/ 0 h 3651032"/>
              <a:gd name="connsiteX1" fmla="*/ 329193 w 11420991"/>
              <a:gd name="connsiteY1" fmla="*/ 0 h 3651032"/>
              <a:gd name="connsiteX2" fmla="*/ 1115226 w 11420991"/>
              <a:gd name="connsiteY2" fmla="*/ 0 h 3651032"/>
              <a:gd name="connsiteX3" fmla="*/ 1558629 w 11420991"/>
              <a:gd name="connsiteY3" fmla="*/ 0 h 3651032"/>
              <a:gd name="connsiteX4" fmla="*/ 1887823 w 11420991"/>
              <a:gd name="connsiteY4" fmla="*/ 0 h 3651032"/>
              <a:gd name="connsiteX5" fmla="*/ 2331226 w 11420991"/>
              <a:gd name="connsiteY5" fmla="*/ 0 h 3651032"/>
              <a:gd name="connsiteX6" fmla="*/ 2888839 w 11420991"/>
              <a:gd name="connsiteY6" fmla="*/ 0 h 3651032"/>
              <a:gd name="connsiteX7" fmla="*/ 3446452 w 11420991"/>
              <a:gd name="connsiteY7" fmla="*/ 0 h 3651032"/>
              <a:gd name="connsiteX8" fmla="*/ 3889855 w 11420991"/>
              <a:gd name="connsiteY8" fmla="*/ 0 h 3651032"/>
              <a:gd name="connsiteX9" fmla="*/ 4675888 w 11420991"/>
              <a:gd name="connsiteY9" fmla="*/ 0 h 3651032"/>
              <a:gd name="connsiteX10" fmla="*/ 5119291 w 11420991"/>
              <a:gd name="connsiteY10" fmla="*/ 0 h 3651032"/>
              <a:gd name="connsiteX11" fmla="*/ 5562694 w 11420991"/>
              <a:gd name="connsiteY11" fmla="*/ 0 h 3651032"/>
              <a:gd name="connsiteX12" fmla="*/ 6462937 w 11420991"/>
              <a:gd name="connsiteY12" fmla="*/ 0 h 3651032"/>
              <a:gd name="connsiteX13" fmla="*/ 7020550 w 11420991"/>
              <a:gd name="connsiteY13" fmla="*/ 0 h 3651032"/>
              <a:gd name="connsiteX14" fmla="*/ 7578163 w 11420991"/>
              <a:gd name="connsiteY14" fmla="*/ 0 h 3651032"/>
              <a:gd name="connsiteX15" fmla="*/ 8135777 w 11420991"/>
              <a:gd name="connsiteY15" fmla="*/ 0 h 3651032"/>
              <a:gd name="connsiteX16" fmla="*/ 8693390 w 11420991"/>
              <a:gd name="connsiteY16" fmla="*/ 0 h 3651032"/>
              <a:gd name="connsiteX17" fmla="*/ 9479423 w 11420991"/>
              <a:gd name="connsiteY17" fmla="*/ 0 h 3651032"/>
              <a:gd name="connsiteX18" fmla="*/ 10379665 w 11420991"/>
              <a:gd name="connsiteY18" fmla="*/ 0 h 3651032"/>
              <a:gd name="connsiteX19" fmla="*/ 11420991 w 11420991"/>
              <a:gd name="connsiteY19" fmla="*/ 0 h 3651032"/>
              <a:gd name="connsiteX20" fmla="*/ 11420991 w 11420991"/>
              <a:gd name="connsiteY20" fmla="*/ 645016 h 3651032"/>
              <a:gd name="connsiteX21" fmla="*/ 11420991 w 11420991"/>
              <a:gd name="connsiteY21" fmla="*/ 1143990 h 3651032"/>
              <a:gd name="connsiteX22" fmla="*/ 11420991 w 11420991"/>
              <a:gd name="connsiteY22" fmla="*/ 1715985 h 3651032"/>
              <a:gd name="connsiteX23" fmla="*/ 11420991 w 11420991"/>
              <a:gd name="connsiteY23" fmla="*/ 2397511 h 3651032"/>
              <a:gd name="connsiteX24" fmla="*/ 11420991 w 11420991"/>
              <a:gd name="connsiteY24" fmla="*/ 3042527 h 3651032"/>
              <a:gd name="connsiteX25" fmla="*/ 11420991 w 11420991"/>
              <a:gd name="connsiteY25" fmla="*/ 3651032 h 3651032"/>
              <a:gd name="connsiteX26" fmla="*/ 10634958 w 11420991"/>
              <a:gd name="connsiteY26" fmla="*/ 3651032 h 3651032"/>
              <a:gd name="connsiteX27" fmla="*/ 10077345 w 11420991"/>
              <a:gd name="connsiteY27" fmla="*/ 3651032 h 3651032"/>
              <a:gd name="connsiteX28" fmla="*/ 9177102 w 11420991"/>
              <a:gd name="connsiteY28" fmla="*/ 3651032 h 3651032"/>
              <a:gd name="connsiteX29" fmla="*/ 8619489 w 11420991"/>
              <a:gd name="connsiteY29" fmla="*/ 3651032 h 3651032"/>
              <a:gd name="connsiteX30" fmla="*/ 8176086 w 11420991"/>
              <a:gd name="connsiteY30" fmla="*/ 3651032 h 3651032"/>
              <a:gd name="connsiteX31" fmla="*/ 7846893 w 11420991"/>
              <a:gd name="connsiteY31" fmla="*/ 3651032 h 3651032"/>
              <a:gd name="connsiteX32" fmla="*/ 6946650 w 11420991"/>
              <a:gd name="connsiteY32" fmla="*/ 3651032 h 3651032"/>
              <a:gd name="connsiteX33" fmla="*/ 6046407 w 11420991"/>
              <a:gd name="connsiteY33" fmla="*/ 3651032 h 3651032"/>
              <a:gd name="connsiteX34" fmla="*/ 5260374 w 11420991"/>
              <a:gd name="connsiteY34" fmla="*/ 3651032 h 3651032"/>
              <a:gd name="connsiteX35" fmla="*/ 4474341 w 11420991"/>
              <a:gd name="connsiteY35" fmla="*/ 3651032 h 3651032"/>
              <a:gd name="connsiteX36" fmla="*/ 4145148 w 11420991"/>
              <a:gd name="connsiteY36" fmla="*/ 3651032 h 3651032"/>
              <a:gd name="connsiteX37" fmla="*/ 3701745 w 11420991"/>
              <a:gd name="connsiteY37" fmla="*/ 3651032 h 3651032"/>
              <a:gd name="connsiteX38" fmla="*/ 3372551 w 11420991"/>
              <a:gd name="connsiteY38" fmla="*/ 3651032 h 3651032"/>
              <a:gd name="connsiteX39" fmla="*/ 3043358 w 11420991"/>
              <a:gd name="connsiteY39" fmla="*/ 3651032 h 3651032"/>
              <a:gd name="connsiteX40" fmla="*/ 2714165 w 11420991"/>
              <a:gd name="connsiteY40" fmla="*/ 3651032 h 3651032"/>
              <a:gd name="connsiteX41" fmla="*/ 2156552 w 11420991"/>
              <a:gd name="connsiteY41" fmla="*/ 3651032 h 3651032"/>
              <a:gd name="connsiteX42" fmla="*/ 1827359 w 11420991"/>
              <a:gd name="connsiteY42" fmla="*/ 3651032 h 3651032"/>
              <a:gd name="connsiteX43" fmla="*/ 1269745 w 11420991"/>
              <a:gd name="connsiteY43" fmla="*/ 3651032 h 3651032"/>
              <a:gd name="connsiteX44" fmla="*/ 597922 w 11420991"/>
              <a:gd name="connsiteY44" fmla="*/ 3651032 h 3651032"/>
              <a:gd name="connsiteX45" fmla="*/ 0 w 11420991"/>
              <a:gd name="connsiteY45" fmla="*/ 3651032 h 3651032"/>
              <a:gd name="connsiteX46" fmla="*/ 0 w 11420991"/>
              <a:gd name="connsiteY46" fmla="*/ 3079037 h 3651032"/>
              <a:gd name="connsiteX47" fmla="*/ 0 w 11420991"/>
              <a:gd name="connsiteY47" fmla="*/ 2507042 h 3651032"/>
              <a:gd name="connsiteX48" fmla="*/ 0 w 11420991"/>
              <a:gd name="connsiteY48" fmla="*/ 1898537 h 3651032"/>
              <a:gd name="connsiteX49" fmla="*/ 0 w 11420991"/>
              <a:gd name="connsiteY49" fmla="*/ 1217011 h 3651032"/>
              <a:gd name="connsiteX50" fmla="*/ 0 w 11420991"/>
              <a:gd name="connsiteY50" fmla="*/ 571995 h 3651032"/>
              <a:gd name="connsiteX51" fmla="*/ 0 w 11420991"/>
              <a:gd name="connsiteY51" fmla="*/ 0 h 3651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20991" h="3651032" fill="none" extrusionOk="0">
                <a:moveTo>
                  <a:pt x="0" y="0"/>
                </a:moveTo>
                <a:cubicBezTo>
                  <a:pt x="120266" y="9469"/>
                  <a:pt x="229041" y="-317"/>
                  <a:pt x="329193" y="0"/>
                </a:cubicBezTo>
                <a:cubicBezTo>
                  <a:pt x="429345" y="317"/>
                  <a:pt x="888299" y="-29572"/>
                  <a:pt x="1115226" y="0"/>
                </a:cubicBezTo>
                <a:cubicBezTo>
                  <a:pt x="1342153" y="29572"/>
                  <a:pt x="1348249" y="3189"/>
                  <a:pt x="1558629" y="0"/>
                </a:cubicBezTo>
                <a:cubicBezTo>
                  <a:pt x="1769009" y="-3189"/>
                  <a:pt x="1801040" y="8968"/>
                  <a:pt x="1887823" y="0"/>
                </a:cubicBezTo>
                <a:cubicBezTo>
                  <a:pt x="1974606" y="-8968"/>
                  <a:pt x="2117611" y="-8364"/>
                  <a:pt x="2331226" y="0"/>
                </a:cubicBezTo>
                <a:cubicBezTo>
                  <a:pt x="2544841" y="8364"/>
                  <a:pt x="2644230" y="18095"/>
                  <a:pt x="2888839" y="0"/>
                </a:cubicBezTo>
                <a:cubicBezTo>
                  <a:pt x="3133448" y="-18095"/>
                  <a:pt x="3224970" y="-11640"/>
                  <a:pt x="3446452" y="0"/>
                </a:cubicBezTo>
                <a:cubicBezTo>
                  <a:pt x="3667934" y="11640"/>
                  <a:pt x="3722904" y="-2960"/>
                  <a:pt x="3889855" y="0"/>
                </a:cubicBezTo>
                <a:cubicBezTo>
                  <a:pt x="4056806" y="2960"/>
                  <a:pt x="4325962" y="-196"/>
                  <a:pt x="4675888" y="0"/>
                </a:cubicBezTo>
                <a:cubicBezTo>
                  <a:pt x="5025814" y="196"/>
                  <a:pt x="4952021" y="17841"/>
                  <a:pt x="5119291" y="0"/>
                </a:cubicBezTo>
                <a:cubicBezTo>
                  <a:pt x="5286561" y="-17841"/>
                  <a:pt x="5422056" y="692"/>
                  <a:pt x="5562694" y="0"/>
                </a:cubicBezTo>
                <a:cubicBezTo>
                  <a:pt x="5703332" y="-692"/>
                  <a:pt x="6177385" y="44290"/>
                  <a:pt x="6462937" y="0"/>
                </a:cubicBezTo>
                <a:cubicBezTo>
                  <a:pt x="6748489" y="-44290"/>
                  <a:pt x="6855854" y="-24605"/>
                  <a:pt x="7020550" y="0"/>
                </a:cubicBezTo>
                <a:cubicBezTo>
                  <a:pt x="7185246" y="24605"/>
                  <a:pt x="7428765" y="-23126"/>
                  <a:pt x="7578163" y="0"/>
                </a:cubicBezTo>
                <a:cubicBezTo>
                  <a:pt x="7727561" y="23126"/>
                  <a:pt x="7917042" y="22439"/>
                  <a:pt x="8135777" y="0"/>
                </a:cubicBezTo>
                <a:cubicBezTo>
                  <a:pt x="8354512" y="-22439"/>
                  <a:pt x="8474243" y="-5929"/>
                  <a:pt x="8693390" y="0"/>
                </a:cubicBezTo>
                <a:cubicBezTo>
                  <a:pt x="8912537" y="5929"/>
                  <a:pt x="9101268" y="-27423"/>
                  <a:pt x="9479423" y="0"/>
                </a:cubicBezTo>
                <a:cubicBezTo>
                  <a:pt x="9857578" y="27423"/>
                  <a:pt x="9981964" y="40836"/>
                  <a:pt x="10379665" y="0"/>
                </a:cubicBezTo>
                <a:cubicBezTo>
                  <a:pt x="10777366" y="-40836"/>
                  <a:pt x="11081794" y="-15092"/>
                  <a:pt x="11420991" y="0"/>
                </a:cubicBezTo>
                <a:cubicBezTo>
                  <a:pt x="11396165" y="239615"/>
                  <a:pt x="11430523" y="435618"/>
                  <a:pt x="11420991" y="645016"/>
                </a:cubicBezTo>
                <a:cubicBezTo>
                  <a:pt x="11411459" y="854414"/>
                  <a:pt x="11445242" y="980575"/>
                  <a:pt x="11420991" y="1143990"/>
                </a:cubicBezTo>
                <a:cubicBezTo>
                  <a:pt x="11396740" y="1307405"/>
                  <a:pt x="11448506" y="1492088"/>
                  <a:pt x="11420991" y="1715985"/>
                </a:cubicBezTo>
                <a:cubicBezTo>
                  <a:pt x="11393476" y="1939883"/>
                  <a:pt x="11395161" y="2117698"/>
                  <a:pt x="11420991" y="2397511"/>
                </a:cubicBezTo>
                <a:cubicBezTo>
                  <a:pt x="11446821" y="2677324"/>
                  <a:pt x="11419048" y="2811922"/>
                  <a:pt x="11420991" y="3042527"/>
                </a:cubicBezTo>
                <a:cubicBezTo>
                  <a:pt x="11422934" y="3273132"/>
                  <a:pt x="11418618" y="3472840"/>
                  <a:pt x="11420991" y="3651032"/>
                </a:cubicBezTo>
                <a:cubicBezTo>
                  <a:pt x="11105672" y="3655341"/>
                  <a:pt x="10839146" y="3635449"/>
                  <a:pt x="10634958" y="3651032"/>
                </a:cubicBezTo>
                <a:cubicBezTo>
                  <a:pt x="10430770" y="3666615"/>
                  <a:pt x="10303785" y="3656527"/>
                  <a:pt x="10077345" y="3651032"/>
                </a:cubicBezTo>
                <a:cubicBezTo>
                  <a:pt x="9850905" y="3645537"/>
                  <a:pt x="9511987" y="3653638"/>
                  <a:pt x="9177102" y="3651032"/>
                </a:cubicBezTo>
                <a:cubicBezTo>
                  <a:pt x="8842217" y="3648426"/>
                  <a:pt x="8804525" y="3627195"/>
                  <a:pt x="8619489" y="3651032"/>
                </a:cubicBezTo>
                <a:cubicBezTo>
                  <a:pt x="8434453" y="3674869"/>
                  <a:pt x="8305154" y="3656140"/>
                  <a:pt x="8176086" y="3651032"/>
                </a:cubicBezTo>
                <a:cubicBezTo>
                  <a:pt x="8047018" y="3645924"/>
                  <a:pt x="7919521" y="3663334"/>
                  <a:pt x="7846893" y="3651032"/>
                </a:cubicBezTo>
                <a:cubicBezTo>
                  <a:pt x="7774265" y="3638730"/>
                  <a:pt x="7396548" y="3606786"/>
                  <a:pt x="6946650" y="3651032"/>
                </a:cubicBezTo>
                <a:cubicBezTo>
                  <a:pt x="6496752" y="3695278"/>
                  <a:pt x="6460885" y="3655769"/>
                  <a:pt x="6046407" y="3651032"/>
                </a:cubicBezTo>
                <a:cubicBezTo>
                  <a:pt x="5631929" y="3646295"/>
                  <a:pt x="5423527" y="3644737"/>
                  <a:pt x="5260374" y="3651032"/>
                </a:cubicBezTo>
                <a:cubicBezTo>
                  <a:pt x="5097221" y="3657327"/>
                  <a:pt x="4695153" y="3683729"/>
                  <a:pt x="4474341" y="3651032"/>
                </a:cubicBezTo>
                <a:cubicBezTo>
                  <a:pt x="4253529" y="3618335"/>
                  <a:pt x="4249287" y="3658369"/>
                  <a:pt x="4145148" y="3651032"/>
                </a:cubicBezTo>
                <a:cubicBezTo>
                  <a:pt x="4041009" y="3643695"/>
                  <a:pt x="3894950" y="3654463"/>
                  <a:pt x="3701745" y="3651032"/>
                </a:cubicBezTo>
                <a:cubicBezTo>
                  <a:pt x="3508540" y="3647601"/>
                  <a:pt x="3511033" y="3637816"/>
                  <a:pt x="3372551" y="3651032"/>
                </a:cubicBezTo>
                <a:cubicBezTo>
                  <a:pt x="3234069" y="3664248"/>
                  <a:pt x="3153922" y="3665719"/>
                  <a:pt x="3043358" y="3651032"/>
                </a:cubicBezTo>
                <a:cubicBezTo>
                  <a:pt x="2932794" y="3636345"/>
                  <a:pt x="2867860" y="3647021"/>
                  <a:pt x="2714165" y="3651032"/>
                </a:cubicBezTo>
                <a:cubicBezTo>
                  <a:pt x="2560470" y="3655043"/>
                  <a:pt x="2373131" y="3640110"/>
                  <a:pt x="2156552" y="3651032"/>
                </a:cubicBezTo>
                <a:cubicBezTo>
                  <a:pt x="1939973" y="3661954"/>
                  <a:pt x="1930335" y="3661367"/>
                  <a:pt x="1827359" y="3651032"/>
                </a:cubicBezTo>
                <a:cubicBezTo>
                  <a:pt x="1724383" y="3640697"/>
                  <a:pt x="1389978" y="3655457"/>
                  <a:pt x="1269745" y="3651032"/>
                </a:cubicBezTo>
                <a:cubicBezTo>
                  <a:pt x="1149512" y="3646607"/>
                  <a:pt x="789454" y="3660993"/>
                  <a:pt x="597922" y="3651032"/>
                </a:cubicBezTo>
                <a:cubicBezTo>
                  <a:pt x="406390" y="3641071"/>
                  <a:pt x="260629" y="3670112"/>
                  <a:pt x="0" y="3651032"/>
                </a:cubicBezTo>
                <a:cubicBezTo>
                  <a:pt x="-1456" y="3521688"/>
                  <a:pt x="537" y="3264330"/>
                  <a:pt x="0" y="3079037"/>
                </a:cubicBezTo>
                <a:cubicBezTo>
                  <a:pt x="-537" y="2893744"/>
                  <a:pt x="-23901" y="2661297"/>
                  <a:pt x="0" y="2507042"/>
                </a:cubicBezTo>
                <a:cubicBezTo>
                  <a:pt x="23901" y="2352787"/>
                  <a:pt x="-17080" y="2084675"/>
                  <a:pt x="0" y="1898537"/>
                </a:cubicBezTo>
                <a:cubicBezTo>
                  <a:pt x="17080" y="1712400"/>
                  <a:pt x="24960" y="1483799"/>
                  <a:pt x="0" y="1217011"/>
                </a:cubicBezTo>
                <a:cubicBezTo>
                  <a:pt x="-24960" y="950223"/>
                  <a:pt x="21506" y="814766"/>
                  <a:pt x="0" y="571995"/>
                </a:cubicBezTo>
                <a:cubicBezTo>
                  <a:pt x="-21506" y="329224"/>
                  <a:pt x="9510" y="274091"/>
                  <a:pt x="0" y="0"/>
                </a:cubicBezTo>
                <a:close/>
              </a:path>
              <a:path w="11420991" h="3651032" stroke="0" extrusionOk="0">
                <a:moveTo>
                  <a:pt x="0" y="0"/>
                </a:moveTo>
                <a:cubicBezTo>
                  <a:pt x="322798" y="6478"/>
                  <a:pt x="592979" y="42864"/>
                  <a:pt x="900243" y="0"/>
                </a:cubicBezTo>
                <a:cubicBezTo>
                  <a:pt x="1207507" y="-42864"/>
                  <a:pt x="1209541" y="-4281"/>
                  <a:pt x="1343646" y="0"/>
                </a:cubicBezTo>
                <a:cubicBezTo>
                  <a:pt x="1477751" y="4281"/>
                  <a:pt x="1700561" y="-6654"/>
                  <a:pt x="1901259" y="0"/>
                </a:cubicBezTo>
                <a:cubicBezTo>
                  <a:pt x="2101957" y="6654"/>
                  <a:pt x="2079270" y="11303"/>
                  <a:pt x="2230452" y="0"/>
                </a:cubicBezTo>
                <a:cubicBezTo>
                  <a:pt x="2381634" y="-11303"/>
                  <a:pt x="2662858" y="-27293"/>
                  <a:pt x="2788065" y="0"/>
                </a:cubicBezTo>
                <a:cubicBezTo>
                  <a:pt x="2913272" y="27293"/>
                  <a:pt x="3257216" y="-4125"/>
                  <a:pt x="3688308" y="0"/>
                </a:cubicBezTo>
                <a:cubicBezTo>
                  <a:pt x="4119400" y="4125"/>
                  <a:pt x="3969745" y="-22295"/>
                  <a:pt x="4245921" y="0"/>
                </a:cubicBezTo>
                <a:cubicBezTo>
                  <a:pt x="4522097" y="22295"/>
                  <a:pt x="4731893" y="33518"/>
                  <a:pt x="4917744" y="0"/>
                </a:cubicBezTo>
                <a:cubicBezTo>
                  <a:pt x="5103595" y="-33518"/>
                  <a:pt x="5115488" y="5404"/>
                  <a:pt x="5246938" y="0"/>
                </a:cubicBezTo>
                <a:cubicBezTo>
                  <a:pt x="5378388" y="-5404"/>
                  <a:pt x="5770253" y="35205"/>
                  <a:pt x="6147180" y="0"/>
                </a:cubicBezTo>
                <a:cubicBezTo>
                  <a:pt x="6524107" y="-35205"/>
                  <a:pt x="6590952" y="8948"/>
                  <a:pt x="6704794" y="0"/>
                </a:cubicBezTo>
                <a:cubicBezTo>
                  <a:pt x="6818636" y="-8948"/>
                  <a:pt x="6988321" y="6947"/>
                  <a:pt x="7148197" y="0"/>
                </a:cubicBezTo>
                <a:cubicBezTo>
                  <a:pt x="7308073" y="-6947"/>
                  <a:pt x="7554038" y="-21346"/>
                  <a:pt x="7705810" y="0"/>
                </a:cubicBezTo>
                <a:cubicBezTo>
                  <a:pt x="7857582" y="21346"/>
                  <a:pt x="7896212" y="-13530"/>
                  <a:pt x="8035003" y="0"/>
                </a:cubicBezTo>
                <a:cubicBezTo>
                  <a:pt x="8173794" y="13530"/>
                  <a:pt x="8440656" y="9242"/>
                  <a:pt x="8706826" y="0"/>
                </a:cubicBezTo>
                <a:cubicBezTo>
                  <a:pt x="8972996" y="-9242"/>
                  <a:pt x="9054218" y="16478"/>
                  <a:pt x="9264439" y="0"/>
                </a:cubicBezTo>
                <a:cubicBezTo>
                  <a:pt x="9474660" y="-16478"/>
                  <a:pt x="9943723" y="29361"/>
                  <a:pt x="10164682" y="0"/>
                </a:cubicBezTo>
                <a:cubicBezTo>
                  <a:pt x="10385641" y="-29361"/>
                  <a:pt x="11027234" y="16747"/>
                  <a:pt x="11420991" y="0"/>
                </a:cubicBezTo>
                <a:cubicBezTo>
                  <a:pt x="11401462" y="194976"/>
                  <a:pt x="11435004" y="339305"/>
                  <a:pt x="11420991" y="571995"/>
                </a:cubicBezTo>
                <a:cubicBezTo>
                  <a:pt x="11406978" y="804685"/>
                  <a:pt x="11444480" y="944056"/>
                  <a:pt x="11420991" y="1180500"/>
                </a:cubicBezTo>
                <a:cubicBezTo>
                  <a:pt x="11397502" y="1416945"/>
                  <a:pt x="11433987" y="1644015"/>
                  <a:pt x="11420991" y="1862026"/>
                </a:cubicBezTo>
                <a:cubicBezTo>
                  <a:pt x="11407995" y="2080037"/>
                  <a:pt x="11402376" y="2150426"/>
                  <a:pt x="11420991" y="2397511"/>
                </a:cubicBezTo>
                <a:cubicBezTo>
                  <a:pt x="11439606" y="2644597"/>
                  <a:pt x="11426861" y="2779660"/>
                  <a:pt x="11420991" y="3079037"/>
                </a:cubicBezTo>
                <a:cubicBezTo>
                  <a:pt x="11415121" y="3378414"/>
                  <a:pt x="11392841" y="3513212"/>
                  <a:pt x="11420991" y="3651032"/>
                </a:cubicBezTo>
                <a:cubicBezTo>
                  <a:pt x="11274718" y="3648835"/>
                  <a:pt x="11081798" y="3672233"/>
                  <a:pt x="10977588" y="3651032"/>
                </a:cubicBezTo>
                <a:cubicBezTo>
                  <a:pt x="10873378" y="3629831"/>
                  <a:pt x="10468217" y="3639816"/>
                  <a:pt x="10191555" y="3651032"/>
                </a:cubicBezTo>
                <a:cubicBezTo>
                  <a:pt x="9914893" y="3662248"/>
                  <a:pt x="9964789" y="3659935"/>
                  <a:pt x="9862362" y="3651032"/>
                </a:cubicBezTo>
                <a:cubicBezTo>
                  <a:pt x="9759935" y="3642129"/>
                  <a:pt x="9673152" y="3650643"/>
                  <a:pt x="9533168" y="3651032"/>
                </a:cubicBezTo>
                <a:cubicBezTo>
                  <a:pt x="9393184" y="3651421"/>
                  <a:pt x="9177296" y="3658661"/>
                  <a:pt x="8861345" y="3651032"/>
                </a:cubicBezTo>
                <a:cubicBezTo>
                  <a:pt x="8545394" y="3643403"/>
                  <a:pt x="8403594" y="3682630"/>
                  <a:pt x="8189522" y="3651032"/>
                </a:cubicBezTo>
                <a:cubicBezTo>
                  <a:pt x="7975450" y="3619434"/>
                  <a:pt x="7770678" y="3658170"/>
                  <a:pt x="7631909" y="3651032"/>
                </a:cubicBezTo>
                <a:cubicBezTo>
                  <a:pt x="7493140" y="3643894"/>
                  <a:pt x="7291328" y="3653980"/>
                  <a:pt x="6960086" y="3651032"/>
                </a:cubicBezTo>
                <a:cubicBezTo>
                  <a:pt x="6628844" y="3648084"/>
                  <a:pt x="6771567" y="3637459"/>
                  <a:pt x="6630893" y="3651032"/>
                </a:cubicBezTo>
                <a:cubicBezTo>
                  <a:pt x="6490219" y="3664605"/>
                  <a:pt x="6201748" y="3662525"/>
                  <a:pt x="6073280" y="3651032"/>
                </a:cubicBezTo>
                <a:cubicBezTo>
                  <a:pt x="5944812" y="3639539"/>
                  <a:pt x="5866736" y="3637639"/>
                  <a:pt x="5744087" y="3651032"/>
                </a:cubicBezTo>
                <a:cubicBezTo>
                  <a:pt x="5621438" y="3664425"/>
                  <a:pt x="5481480" y="3636847"/>
                  <a:pt x="5300683" y="3651032"/>
                </a:cubicBezTo>
                <a:cubicBezTo>
                  <a:pt x="5119886" y="3665217"/>
                  <a:pt x="4857170" y="3637677"/>
                  <a:pt x="4628860" y="3651032"/>
                </a:cubicBezTo>
                <a:cubicBezTo>
                  <a:pt x="4400550" y="3664387"/>
                  <a:pt x="4234454" y="3623267"/>
                  <a:pt x="3842828" y="3651032"/>
                </a:cubicBezTo>
                <a:cubicBezTo>
                  <a:pt x="3451202" y="3678797"/>
                  <a:pt x="3632019" y="3667093"/>
                  <a:pt x="3513634" y="3651032"/>
                </a:cubicBezTo>
                <a:cubicBezTo>
                  <a:pt x="3395249" y="3634971"/>
                  <a:pt x="3257033" y="3637200"/>
                  <a:pt x="3184441" y="3651032"/>
                </a:cubicBezTo>
                <a:cubicBezTo>
                  <a:pt x="3111849" y="3664864"/>
                  <a:pt x="2877435" y="3651187"/>
                  <a:pt x="2741038" y="3651032"/>
                </a:cubicBezTo>
                <a:cubicBezTo>
                  <a:pt x="2604641" y="3650877"/>
                  <a:pt x="2426916" y="3644937"/>
                  <a:pt x="2297635" y="3651032"/>
                </a:cubicBezTo>
                <a:cubicBezTo>
                  <a:pt x="2168354" y="3657127"/>
                  <a:pt x="1982367" y="3662449"/>
                  <a:pt x="1854231" y="3651032"/>
                </a:cubicBezTo>
                <a:cubicBezTo>
                  <a:pt x="1726095" y="3639615"/>
                  <a:pt x="1679587" y="3651307"/>
                  <a:pt x="1525038" y="3651032"/>
                </a:cubicBezTo>
                <a:cubicBezTo>
                  <a:pt x="1370489" y="3650757"/>
                  <a:pt x="1256041" y="3665945"/>
                  <a:pt x="1081635" y="3651032"/>
                </a:cubicBezTo>
                <a:cubicBezTo>
                  <a:pt x="907229" y="3636119"/>
                  <a:pt x="739454" y="3660629"/>
                  <a:pt x="638232" y="3651032"/>
                </a:cubicBezTo>
                <a:cubicBezTo>
                  <a:pt x="537010" y="3641435"/>
                  <a:pt x="296104" y="3655619"/>
                  <a:pt x="0" y="3651032"/>
                </a:cubicBezTo>
                <a:cubicBezTo>
                  <a:pt x="4392" y="3412341"/>
                  <a:pt x="17469" y="3223957"/>
                  <a:pt x="0" y="2969506"/>
                </a:cubicBezTo>
                <a:cubicBezTo>
                  <a:pt x="-17469" y="2715055"/>
                  <a:pt x="8811" y="2664032"/>
                  <a:pt x="0" y="2361001"/>
                </a:cubicBezTo>
                <a:cubicBezTo>
                  <a:pt x="-8811" y="2057970"/>
                  <a:pt x="-29941" y="1851112"/>
                  <a:pt x="0" y="1679475"/>
                </a:cubicBezTo>
                <a:cubicBezTo>
                  <a:pt x="29941" y="1507838"/>
                  <a:pt x="24036" y="1257730"/>
                  <a:pt x="0" y="1143990"/>
                </a:cubicBezTo>
                <a:cubicBezTo>
                  <a:pt x="-24036" y="1030250"/>
                  <a:pt x="1689" y="831927"/>
                  <a:pt x="0" y="571995"/>
                </a:cubicBezTo>
                <a:cubicBezTo>
                  <a:pt x="-1689" y="312063"/>
                  <a:pt x="24890" y="179841"/>
                  <a:pt x="0" y="0"/>
                </a:cubicBezTo>
                <a:close/>
              </a:path>
            </a:pathLst>
          </a:custGeom>
          <a:ln w="127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76163380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3000" b="1" u="sng" dirty="0">
                <a:solidFill>
                  <a:srgbClr val="C00000"/>
                </a:solidFill>
              </a:rPr>
              <a:t>Microzonificación Sísmica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900" dirty="0">
                <a:solidFill>
                  <a:schemeClr val="accent6">
                    <a:lumMod val="50000"/>
                  </a:schemeClr>
                </a:solidFill>
              </a:rPr>
              <a:t>México tiene como Parámetro Base de La Norma NTC – DS, la Microzonificación Sísmica.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900" dirty="0">
                <a:solidFill>
                  <a:srgbClr val="002060"/>
                </a:solidFill>
              </a:rPr>
              <a:t>Colombia tiene avances lentos en Microzonificación Sísmica en Ciudades como Medellín Manizales y Bucaramanga. Siendo Bogotá, la única ciudad de Colombia que cuenta con este insumo técnico.</a:t>
            </a:r>
          </a:p>
        </p:txBody>
      </p:sp>
      <p:sp>
        <p:nvSpPr>
          <p:cNvPr id="18" name="Marcador de contenido 6">
            <a:extLst>
              <a:ext uri="{FF2B5EF4-FFF2-40B4-BE49-F238E27FC236}">
                <a16:creationId xmlns:a16="http://schemas.microsoft.com/office/drawing/2014/main" id="{5BC12F9B-8FE2-4FF0-9ABE-8135FC44CD0D}"/>
              </a:ext>
            </a:extLst>
          </p:cNvPr>
          <p:cNvSpPr txBox="1">
            <a:spLocks/>
          </p:cNvSpPr>
          <p:nvPr/>
        </p:nvSpPr>
        <p:spPr>
          <a:xfrm>
            <a:off x="1971917" y="16737421"/>
            <a:ext cx="9000000" cy="4429369"/>
          </a:xfrm>
          <a:custGeom>
            <a:avLst/>
            <a:gdLst>
              <a:gd name="connsiteX0" fmla="*/ 0 w 9000000"/>
              <a:gd name="connsiteY0" fmla="*/ 0 h 4429369"/>
              <a:gd name="connsiteX1" fmla="*/ 512308 w 9000000"/>
              <a:gd name="connsiteY1" fmla="*/ 0 h 4429369"/>
              <a:gd name="connsiteX2" fmla="*/ 934615 w 9000000"/>
              <a:gd name="connsiteY2" fmla="*/ 0 h 4429369"/>
              <a:gd name="connsiteX3" fmla="*/ 1536923 w 9000000"/>
              <a:gd name="connsiteY3" fmla="*/ 0 h 4429369"/>
              <a:gd name="connsiteX4" fmla="*/ 2229231 w 9000000"/>
              <a:gd name="connsiteY4" fmla="*/ 0 h 4429369"/>
              <a:gd name="connsiteX5" fmla="*/ 2921538 w 9000000"/>
              <a:gd name="connsiteY5" fmla="*/ 0 h 4429369"/>
              <a:gd name="connsiteX6" fmla="*/ 3613846 w 9000000"/>
              <a:gd name="connsiteY6" fmla="*/ 0 h 4429369"/>
              <a:gd name="connsiteX7" fmla="*/ 4216154 w 9000000"/>
              <a:gd name="connsiteY7" fmla="*/ 0 h 4429369"/>
              <a:gd name="connsiteX8" fmla="*/ 4908462 w 9000000"/>
              <a:gd name="connsiteY8" fmla="*/ 0 h 4429369"/>
              <a:gd name="connsiteX9" fmla="*/ 5510769 w 9000000"/>
              <a:gd name="connsiteY9" fmla="*/ 0 h 4429369"/>
              <a:gd name="connsiteX10" fmla="*/ 6383077 w 9000000"/>
              <a:gd name="connsiteY10" fmla="*/ 0 h 4429369"/>
              <a:gd name="connsiteX11" fmla="*/ 6895385 w 9000000"/>
              <a:gd name="connsiteY11" fmla="*/ 0 h 4429369"/>
              <a:gd name="connsiteX12" fmla="*/ 7317692 w 9000000"/>
              <a:gd name="connsiteY12" fmla="*/ 0 h 4429369"/>
              <a:gd name="connsiteX13" fmla="*/ 7740000 w 9000000"/>
              <a:gd name="connsiteY13" fmla="*/ 0 h 4429369"/>
              <a:gd name="connsiteX14" fmla="*/ 8342308 w 9000000"/>
              <a:gd name="connsiteY14" fmla="*/ 0 h 4429369"/>
              <a:gd name="connsiteX15" fmla="*/ 9000000 w 9000000"/>
              <a:gd name="connsiteY15" fmla="*/ 0 h 4429369"/>
              <a:gd name="connsiteX16" fmla="*/ 9000000 w 9000000"/>
              <a:gd name="connsiteY16" fmla="*/ 544180 h 4429369"/>
              <a:gd name="connsiteX17" fmla="*/ 9000000 w 9000000"/>
              <a:gd name="connsiteY17" fmla="*/ 1176947 h 4429369"/>
              <a:gd name="connsiteX18" fmla="*/ 9000000 w 9000000"/>
              <a:gd name="connsiteY18" fmla="*/ 1765420 h 4429369"/>
              <a:gd name="connsiteX19" fmla="*/ 9000000 w 9000000"/>
              <a:gd name="connsiteY19" fmla="*/ 2265306 h 4429369"/>
              <a:gd name="connsiteX20" fmla="*/ 9000000 w 9000000"/>
              <a:gd name="connsiteY20" fmla="*/ 2986660 h 4429369"/>
              <a:gd name="connsiteX21" fmla="*/ 9000000 w 9000000"/>
              <a:gd name="connsiteY21" fmla="*/ 3663721 h 4429369"/>
              <a:gd name="connsiteX22" fmla="*/ 9000000 w 9000000"/>
              <a:gd name="connsiteY22" fmla="*/ 4429369 h 4429369"/>
              <a:gd name="connsiteX23" fmla="*/ 8217692 w 9000000"/>
              <a:gd name="connsiteY23" fmla="*/ 4429369 h 4429369"/>
              <a:gd name="connsiteX24" fmla="*/ 7795385 w 9000000"/>
              <a:gd name="connsiteY24" fmla="*/ 4429369 h 4429369"/>
              <a:gd name="connsiteX25" fmla="*/ 7013077 w 9000000"/>
              <a:gd name="connsiteY25" fmla="*/ 4429369 h 4429369"/>
              <a:gd name="connsiteX26" fmla="*/ 6590769 w 9000000"/>
              <a:gd name="connsiteY26" fmla="*/ 4429369 h 4429369"/>
              <a:gd name="connsiteX27" fmla="*/ 6078462 w 9000000"/>
              <a:gd name="connsiteY27" fmla="*/ 4429369 h 4429369"/>
              <a:gd name="connsiteX28" fmla="*/ 5386154 w 9000000"/>
              <a:gd name="connsiteY28" fmla="*/ 4429369 h 4429369"/>
              <a:gd name="connsiteX29" fmla="*/ 4603846 w 9000000"/>
              <a:gd name="connsiteY29" fmla="*/ 4429369 h 4429369"/>
              <a:gd name="connsiteX30" fmla="*/ 3731538 w 9000000"/>
              <a:gd name="connsiteY30" fmla="*/ 4429369 h 4429369"/>
              <a:gd name="connsiteX31" fmla="*/ 3219231 w 9000000"/>
              <a:gd name="connsiteY31" fmla="*/ 4429369 h 4429369"/>
              <a:gd name="connsiteX32" fmla="*/ 2616923 w 9000000"/>
              <a:gd name="connsiteY32" fmla="*/ 4429369 h 4429369"/>
              <a:gd name="connsiteX33" fmla="*/ 1744615 w 9000000"/>
              <a:gd name="connsiteY33" fmla="*/ 4429369 h 4429369"/>
              <a:gd name="connsiteX34" fmla="*/ 1052308 w 9000000"/>
              <a:gd name="connsiteY34" fmla="*/ 4429369 h 4429369"/>
              <a:gd name="connsiteX35" fmla="*/ 0 w 9000000"/>
              <a:gd name="connsiteY35" fmla="*/ 4429369 h 4429369"/>
              <a:gd name="connsiteX36" fmla="*/ 0 w 9000000"/>
              <a:gd name="connsiteY36" fmla="*/ 3752308 h 4429369"/>
              <a:gd name="connsiteX37" fmla="*/ 0 w 9000000"/>
              <a:gd name="connsiteY37" fmla="*/ 3208129 h 4429369"/>
              <a:gd name="connsiteX38" fmla="*/ 0 w 9000000"/>
              <a:gd name="connsiteY38" fmla="*/ 2708243 h 4429369"/>
              <a:gd name="connsiteX39" fmla="*/ 0 w 9000000"/>
              <a:gd name="connsiteY39" fmla="*/ 2119769 h 4429369"/>
              <a:gd name="connsiteX40" fmla="*/ 0 w 9000000"/>
              <a:gd name="connsiteY40" fmla="*/ 1442709 h 4429369"/>
              <a:gd name="connsiteX41" fmla="*/ 0 w 9000000"/>
              <a:gd name="connsiteY41" fmla="*/ 721354 h 4429369"/>
              <a:gd name="connsiteX42" fmla="*/ 0 w 9000000"/>
              <a:gd name="connsiteY42" fmla="*/ 0 h 442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000000" h="4429369" fill="none" extrusionOk="0">
                <a:moveTo>
                  <a:pt x="0" y="0"/>
                </a:moveTo>
                <a:cubicBezTo>
                  <a:pt x="137256" y="-7778"/>
                  <a:pt x="406412" y="-2693"/>
                  <a:pt x="512308" y="0"/>
                </a:cubicBezTo>
                <a:cubicBezTo>
                  <a:pt x="618204" y="2693"/>
                  <a:pt x="795751" y="-18076"/>
                  <a:pt x="934615" y="0"/>
                </a:cubicBezTo>
                <a:cubicBezTo>
                  <a:pt x="1073479" y="18076"/>
                  <a:pt x="1346712" y="-10084"/>
                  <a:pt x="1536923" y="0"/>
                </a:cubicBezTo>
                <a:cubicBezTo>
                  <a:pt x="1727134" y="10084"/>
                  <a:pt x="1958062" y="17802"/>
                  <a:pt x="2229231" y="0"/>
                </a:cubicBezTo>
                <a:cubicBezTo>
                  <a:pt x="2500400" y="-17802"/>
                  <a:pt x="2577870" y="-27316"/>
                  <a:pt x="2921538" y="0"/>
                </a:cubicBezTo>
                <a:cubicBezTo>
                  <a:pt x="3265206" y="27316"/>
                  <a:pt x="3300020" y="17394"/>
                  <a:pt x="3613846" y="0"/>
                </a:cubicBezTo>
                <a:cubicBezTo>
                  <a:pt x="3927672" y="-17394"/>
                  <a:pt x="3978574" y="-17766"/>
                  <a:pt x="4216154" y="0"/>
                </a:cubicBezTo>
                <a:cubicBezTo>
                  <a:pt x="4453734" y="17766"/>
                  <a:pt x="4568084" y="16021"/>
                  <a:pt x="4908462" y="0"/>
                </a:cubicBezTo>
                <a:cubicBezTo>
                  <a:pt x="5248840" y="-16021"/>
                  <a:pt x="5319899" y="-14265"/>
                  <a:pt x="5510769" y="0"/>
                </a:cubicBezTo>
                <a:cubicBezTo>
                  <a:pt x="5701639" y="14265"/>
                  <a:pt x="5987102" y="1472"/>
                  <a:pt x="6383077" y="0"/>
                </a:cubicBezTo>
                <a:cubicBezTo>
                  <a:pt x="6779052" y="-1472"/>
                  <a:pt x="6787587" y="9439"/>
                  <a:pt x="6895385" y="0"/>
                </a:cubicBezTo>
                <a:cubicBezTo>
                  <a:pt x="7003183" y="-9439"/>
                  <a:pt x="7124359" y="-4717"/>
                  <a:pt x="7317692" y="0"/>
                </a:cubicBezTo>
                <a:cubicBezTo>
                  <a:pt x="7511025" y="4717"/>
                  <a:pt x="7551612" y="11128"/>
                  <a:pt x="7740000" y="0"/>
                </a:cubicBezTo>
                <a:cubicBezTo>
                  <a:pt x="7928388" y="-11128"/>
                  <a:pt x="8056263" y="-3455"/>
                  <a:pt x="8342308" y="0"/>
                </a:cubicBezTo>
                <a:cubicBezTo>
                  <a:pt x="8628353" y="3455"/>
                  <a:pt x="8793293" y="4252"/>
                  <a:pt x="9000000" y="0"/>
                </a:cubicBezTo>
                <a:cubicBezTo>
                  <a:pt x="8982421" y="180144"/>
                  <a:pt x="8995536" y="300299"/>
                  <a:pt x="9000000" y="544180"/>
                </a:cubicBezTo>
                <a:cubicBezTo>
                  <a:pt x="9004464" y="788061"/>
                  <a:pt x="9022133" y="897952"/>
                  <a:pt x="9000000" y="1176947"/>
                </a:cubicBezTo>
                <a:cubicBezTo>
                  <a:pt x="8977867" y="1455942"/>
                  <a:pt x="9024551" y="1554744"/>
                  <a:pt x="9000000" y="1765420"/>
                </a:cubicBezTo>
                <a:cubicBezTo>
                  <a:pt x="8975449" y="1976096"/>
                  <a:pt x="9010762" y="2139828"/>
                  <a:pt x="9000000" y="2265306"/>
                </a:cubicBezTo>
                <a:cubicBezTo>
                  <a:pt x="8989238" y="2390784"/>
                  <a:pt x="9001717" y="2668547"/>
                  <a:pt x="9000000" y="2986660"/>
                </a:cubicBezTo>
                <a:cubicBezTo>
                  <a:pt x="8998283" y="3304773"/>
                  <a:pt x="8980895" y="3404243"/>
                  <a:pt x="9000000" y="3663721"/>
                </a:cubicBezTo>
                <a:cubicBezTo>
                  <a:pt x="9019105" y="3923199"/>
                  <a:pt x="8997088" y="4202036"/>
                  <a:pt x="9000000" y="4429369"/>
                </a:cubicBezTo>
                <a:cubicBezTo>
                  <a:pt x="8674299" y="4447716"/>
                  <a:pt x="8436288" y="4423713"/>
                  <a:pt x="8217692" y="4429369"/>
                </a:cubicBezTo>
                <a:cubicBezTo>
                  <a:pt x="7999096" y="4435025"/>
                  <a:pt x="7977656" y="4416192"/>
                  <a:pt x="7795385" y="4429369"/>
                </a:cubicBezTo>
                <a:cubicBezTo>
                  <a:pt x="7613114" y="4442546"/>
                  <a:pt x="7212721" y="4442160"/>
                  <a:pt x="7013077" y="4429369"/>
                </a:cubicBezTo>
                <a:cubicBezTo>
                  <a:pt x="6813433" y="4416578"/>
                  <a:pt x="6734593" y="4414613"/>
                  <a:pt x="6590769" y="4429369"/>
                </a:cubicBezTo>
                <a:cubicBezTo>
                  <a:pt x="6446945" y="4444125"/>
                  <a:pt x="6276698" y="4437177"/>
                  <a:pt x="6078462" y="4429369"/>
                </a:cubicBezTo>
                <a:cubicBezTo>
                  <a:pt x="5880226" y="4421561"/>
                  <a:pt x="5643119" y="4430302"/>
                  <a:pt x="5386154" y="4429369"/>
                </a:cubicBezTo>
                <a:cubicBezTo>
                  <a:pt x="5129189" y="4428436"/>
                  <a:pt x="4868874" y="4451050"/>
                  <a:pt x="4603846" y="4429369"/>
                </a:cubicBezTo>
                <a:cubicBezTo>
                  <a:pt x="4338818" y="4407688"/>
                  <a:pt x="4111060" y="4440960"/>
                  <a:pt x="3731538" y="4429369"/>
                </a:cubicBezTo>
                <a:cubicBezTo>
                  <a:pt x="3352016" y="4417778"/>
                  <a:pt x="3421158" y="4408543"/>
                  <a:pt x="3219231" y="4429369"/>
                </a:cubicBezTo>
                <a:cubicBezTo>
                  <a:pt x="3017304" y="4450195"/>
                  <a:pt x="2747979" y="4400628"/>
                  <a:pt x="2616923" y="4429369"/>
                </a:cubicBezTo>
                <a:cubicBezTo>
                  <a:pt x="2485867" y="4458110"/>
                  <a:pt x="1996293" y="4470808"/>
                  <a:pt x="1744615" y="4429369"/>
                </a:cubicBezTo>
                <a:cubicBezTo>
                  <a:pt x="1492937" y="4387930"/>
                  <a:pt x="1253823" y="4440520"/>
                  <a:pt x="1052308" y="4429369"/>
                </a:cubicBezTo>
                <a:cubicBezTo>
                  <a:pt x="850793" y="4418218"/>
                  <a:pt x="259813" y="4385729"/>
                  <a:pt x="0" y="4429369"/>
                </a:cubicBezTo>
                <a:cubicBezTo>
                  <a:pt x="-26226" y="4115380"/>
                  <a:pt x="-11161" y="3899717"/>
                  <a:pt x="0" y="3752308"/>
                </a:cubicBezTo>
                <a:cubicBezTo>
                  <a:pt x="11161" y="3604899"/>
                  <a:pt x="23421" y="3345451"/>
                  <a:pt x="0" y="3208129"/>
                </a:cubicBezTo>
                <a:cubicBezTo>
                  <a:pt x="-23421" y="3070807"/>
                  <a:pt x="-11730" y="2893005"/>
                  <a:pt x="0" y="2708243"/>
                </a:cubicBezTo>
                <a:cubicBezTo>
                  <a:pt x="11730" y="2523481"/>
                  <a:pt x="-20617" y="2266798"/>
                  <a:pt x="0" y="2119769"/>
                </a:cubicBezTo>
                <a:cubicBezTo>
                  <a:pt x="20617" y="1972740"/>
                  <a:pt x="-14289" y="1759705"/>
                  <a:pt x="0" y="1442709"/>
                </a:cubicBezTo>
                <a:cubicBezTo>
                  <a:pt x="14289" y="1125713"/>
                  <a:pt x="6456" y="895994"/>
                  <a:pt x="0" y="721354"/>
                </a:cubicBezTo>
                <a:cubicBezTo>
                  <a:pt x="-6456" y="546715"/>
                  <a:pt x="-23902" y="344849"/>
                  <a:pt x="0" y="0"/>
                </a:cubicBezTo>
                <a:close/>
              </a:path>
              <a:path w="9000000" h="4429369" stroke="0" extrusionOk="0">
                <a:moveTo>
                  <a:pt x="0" y="0"/>
                </a:moveTo>
                <a:cubicBezTo>
                  <a:pt x="137342" y="5932"/>
                  <a:pt x="262294" y="-12959"/>
                  <a:pt x="422308" y="0"/>
                </a:cubicBezTo>
                <a:cubicBezTo>
                  <a:pt x="582322" y="12959"/>
                  <a:pt x="905294" y="-40209"/>
                  <a:pt x="1294615" y="0"/>
                </a:cubicBezTo>
                <a:cubicBezTo>
                  <a:pt x="1683936" y="40209"/>
                  <a:pt x="1549659" y="-12681"/>
                  <a:pt x="1716923" y="0"/>
                </a:cubicBezTo>
                <a:cubicBezTo>
                  <a:pt x="1884187" y="12681"/>
                  <a:pt x="2086546" y="1074"/>
                  <a:pt x="2229231" y="0"/>
                </a:cubicBezTo>
                <a:cubicBezTo>
                  <a:pt x="2371916" y="-1074"/>
                  <a:pt x="2835439" y="-7426"/>
                  <a:pt x="3011538" y="0"/>
                </a:cubicBezTo>
                <a:cubicBezTo>
                  <a:pt x="3187637" y="7426"/>
                  <a:pt x="3688222" y="10561"/>
                  <a:pt x="3883846" y="0"/>
                </a:cubicBezTo>
                <a:cubicBezTo>
                  <a:pt x="4079470" y="-10561"/>
                  <a:pt x="4225852" y="14367"/>
                  <a:pt x="4396154" y="0"/>
                </a:cubicBezTo>
                <a:cubicBezTo>
                  <a:pt x="4566456" y="-14367"/>
                  <a:pt x="4704090" y="-21958"/>
                  <a:pt x="4908462" y="0"/>
                </a:cubicBezTo>
                <a:cubicBezTo>
                  <a:pt x="5112834" y="21958"/>
                  <a:pt x="5437419" y="-40315"/>
                  <a:pt x="5780769" y="0"/>
                </a:cubicBezTo>
                <a:cubicBezTo>
                  <a:pt x="6124119" y="40315"/>
                  <a:pt x="6203579" y="19617"/>
                  <a:pt x="6563077" y="0"/>
                </a:cubicBezTo>
                <a:cubicBezTo>
                  <a:pt x="6922575" y="-19617"/>
                  <a:pt x="6915310" y="15750"/>
                  <a:pt x="7075385" y="0"/>
                </a:cubicBezTo>
                <a:cubicBezTo>
                  <a:pt x="7235460" y="-15750"/>
                  <a:pt x="7550596" y="22812"/>
                  <a:pt x="7857692" y="0"/>
                </a:cubicBezTo>
                <a:cubicBezTo>
                  <a:pt x="8164788" y="-22812"/>
                  <a:pt x="8250521" y="-22311"/>
                  <a:pt x="8370000" y="0"/>
                </a:cubicBezTo>
                <a:cubicBezTo>
                  <a:pt x="8489479" y="22311"/>
                  <a:pt x="8738307" y="29319"/>
                  <a:pt x="9000000" y="0"/>
                </a:cubicBezTo>
                <a:cubicBezTo>
                  <a:pt x="9023622" y="154223"/>
                  <a:pt x="9013089" y="443687"/>
                  <a:pt x="9000000" y="632767"/>
                </a:cubicBezTo>
                <a:cubicBezTo>
                  <a:pt x="8986911" y="821847"/>
                  <a:pt x="9034252" y="1106161"/>
                  <a:pt x="9000000" y="1354121"/>
                </a:cubicBezTo>
                <a:cubicBezTo>
                  <a:pt x="8965748" y="1602081"/>
                  <a:pt x="9010496" y="1775497"/>
                  <a:pt x="9000000" y="1898301"/>
                </a:cubicBezTo>
                <a:cubicBezTo>
                  <a:pt x="8989504" y="2021105"/>
                  <a:pt x="8990569" y="2210956"/>
                  <a:pt x="9000000" y="2442481"/>
                </a:cubicBezTo>
                <a:cubicBezTo>
                  <a:pt x="9009431" y="2674006"/>
                  <a:pt x="8972578" y="2850549"/>
                  <a:pt x="9000000" y="3030954"/>
                </a:cubicBezTo>
                <a:cubicBezTo>
                  <a:pt x="9027422" y="3211359"/>
                  <a:pt x="9001612" y="3373661"/>
                  <a:pt x="9000000" y="3530840"/>
                </a:cubicBezTo>
                <a:cubicBezTo>
                  <a:pt x="8998388" y="3688019"/>
                  <a:pt x="9003126" y="4164263"/>
                  <a:pt x="9000000" y="4429369"/>
                </a:cubicBezTo>
                <a:cubicBezTo>
                  <a:pt x="8798196" y="4432353"/>
                  <a:pt x="8663141" y="4431118"/>
                  <a:pt x="8577692" y="4429369"/>
                </a:cubicBezTo>
                <a:cubicBezTo>
                  <a:pt x="8492243" y="4427620"/>
                  <a:pt x="8365292" y="4439890"/>
                  <a:pt x="8155385" y="4429369"/>
                </a:cubicBezTo>
                <a:cubicBezTo>
                  <a:pt x="7945478" y="4418848"/>
                  <a:pt x="7545755" y="4435770"/>
                  <a:pt x="7373077" y="4429369"/>
                </a:cubicBezTo>
                <a:cubicBezTo>
                  <a:pt x="7200399" y="4422968"/>
                  <a:pt x="6925224" y="4426803"/>
                  <a:pt x="6770769" y="4429369"/>
                </a:cubicBezTo>
                <a:cubicBezTo>
                  <a:pt x="6616314" y="4431935"/>
                  <a:pt x="6201167" y="4458133"/>
                  <a:pt x="5898462" y="4429369"/>
                </a:cubicBezTo>
                <a:cubicBezTo>
                  <a:pt x="5595757" y="4400605"/>
                  <a:pt x="5510935" y="4406078"/>
                  <a:pt x="5386154" y="4429369"/>
                </a:cubicBezTo>
                <a:cubicBezTo>
                  <a:pt x="5261373" y="4452660"/>
                  <a:pt x="5077861" y="4436985"/>
                  <a:pt x="4963846" y="4429369"/>
                </a:cubicBezTo>
                <a:cubicBezTo>
                  <a:pt x="4849831" y="4421753"/>
                  <a:pt x="4680126" y="4424596"/>
                  <a:pt x="4451538" y="4429369"/>
                </a:cubicBezTo>
                <a:cubicBezTo>
                  <a:pt x="4222950" y="4434142"/>
                  <a:pt x="4069510" y="4433839"/>
                  <a:pt x="3849231" y="4429369"/>
                </a:cubicBezTo>
                <a:cubicBezTo>
                  <a:pt x="3628952" y="4424899"/>
                  <a:pt x="3471174" y="4447623"/>
                  <a:pt x="3336923" y="4429369"/>
                </a:cubicBezTo>
                <a:cubicBezTo>
                  <a:pt x="3202672" y="4411115"/>
                  <a:pt x="2876328" y="4450992"/>
                  <a:pt x="2554615" y="4429369"/>
                </a:cubicBezTo>
                <a:cubicBezTo>
                  <a:pt x="2232902" y="4407746"/>
                  <a:pt x="2236607" y="4435936"/>
                  <a:pt x="2042308" y="4429369"/>
                </a:cubicBezTo>
                <a:cubicBezTo>
                  <a:pt x="1848009" y="4422802"/>
                  <a:pt x="1678708" y="4456336"/>
                  <a:pt x="1440000" y="4429369"/>
                </a:cubicBezTo>
                <a:cubicBezTo>
                  <a:pt x="1201292" y="4402402"/>
                  <a:pt x="1159717" y="4415087"/>
                  <a:pt x="927692" y="4429369"/>
                </a:cubicBezTo>
                <a:cubicBezTo>
                  <a:pt x="695667" y="4443651"/>
                  <a:pt x="198638" y="4468972"/>
                  <a:pt x="0" y="4429369"/>
                </a:cubicBezTo>
                <a:cubicBezTo>
                  <a:pt x="18061" y="4146891"/>
                  <a:pt x="-3270" y="3971886"/>
                  <a:pt x="0" y="3796602"/>
                </a:cubicBezTo>
                <a:cubicBezTo>
                  <a:pt x="3270" y="3621318"/>
                  <a:pt x="19141" y="3449741"/>
                  <a:pt x="0" y="3252422"/>
                </a:cubicBezTo>
                <a:cubicBezTo>
                  <a:pt x="-19141" y="3055103"/>
                  <a:pt x="20324" y="2834413"/>
                  <a:pt x="0" y="2575362"/>
                </a:cubicBezTo>
                <a:cubicBezTo>
                  <a:pt x="-20324" y="2316311"/>
                  <a:pt x="17714" y="2243908"/>
                  <a:pt x="0" y="1986888"/>
                </a:cubicBezTo>
                <a:cubicBezTo>
                  <a:pt x="-17714" y="1729868"/>
                  <a:pt x="-22637" y="1521191"/>
                  <a:pt x="0" y="1354121"/>
                </a:cubicBezTo>
                <a:cubicBezTo>
                  <a:pt x="22637" y="1187051"/>
                  <a:pt x="15812" y="920771"/>
                  <a:pt x="0" y="809942"/>
                </a:cubicBezTo>
                <a:cubicBezTo>
                  <a:pt x="-15812" y="699113"/>
                  <a:pt x="-26154" y="387665"/>
                  <a:pt x="0" y="0"/>
                </a:cubicBezTo>
                <a:close/>
              </a:path>
            </a:pathLst>
          </a:custGeom>
          <a:ln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14084808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3000" b="1" dirty="0">
                <a:solidFill>
                  <a:srgbClr val="002060"/>
                </a:solidFill>
              </a:rPr>
              <a:t>Problema y Pertinencia: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CO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Colombia y México  altamente propensos a las amenazas sísmicas lo que los ha llevado ser muy riguroso en la creación y aplicación de sus reglamentos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CO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 embargo, sus entornos geológicos, normativos e históricos presentan grandes diferencias, lo que induce a la pertinacia de identificar practicas con criterio técnico en pro de fortalecer el Diseño Estructural en Colombia.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AAD3CEBE-7236-4C59-B142-BAB9121B3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085244"/>
              </p:ext>
            </p:extLst>
          </p:nvPr>
        </p:nvGraphicFramePr>
        <p:xfrm>
          <a:off x="1901235" y="21530631"/>
          <a:ext cx="14040000" cy="3657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20000">
                  <a:extLst>
                    <a:ext uri="{9D8B030D-6E8A-4147-A177-3AD203B41FA5}">
                      <a16:colId xmlns:a16="http://schemas.microsoft.com/office/drawing/2014/main" val="3452708225"/>
                    </a:ext>
                  </a:extLst>
                </a:gridCol>
                <a:gridCol w="7020000">
                  <a:extLst>
                    <a:ext uri="{9D8B030D-6E8A-4147-A177-3AD203B41FA5}">
                      <a16:colId xmlns:a16="http://schemas.microsoft.com/office/drawing/2014/main" val="44981855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Evolución </a:t>
                      </a:r>
                      <a:r>
                        <a:rPr lang="es-CO" sz="3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Historica</a:t>
                      </a:r>
                      <a:r>
                        <a:rPr lang="es-CO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Normativa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76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b="1" dirty="0"/>
                        <a:t>Colombia NSR – 10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1983: Terremoto de Popayán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1984: Primer Reglamento (CCCSR – 84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1987: Ley 400 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1998: Reglamento NSR – 98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2010: Reglamento NSR – 10 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2017: Inicia Actualización de la NSR – 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b="1" dirty="0"/>
                        <a:t>México NTC – DS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1957: Terremoto de 1957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1976: Avance de NTC Sismorresistentes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1985: Terremoto de 1985 (Actualización)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2004: Actualización Integral al la NTC – DS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2017: Sismo de 2017 (Revisión y Mejoras)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2020: Actualización a la NTC – DS </a:t>
                      </a:r>
                      <a:endParaRPr lang="es-CO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509492"/>
                  </a:ext>
                </a:extLst>
              </a:tr>
            </a:tbl>
          </a:graphicData>
        </a:graphic>
      </p:graphicFrame>
      <p:graphicFrame>
        <p:nvGraphicFramePr>
          <p:cNvPr id="19" name="Tabla 4">
            <a:extLst>
              <a:ext uri="{FF2B5EF4-FFF2-40B4-BE49-F238E27FC236}">
                <a16:creationId xmlns:a16="http://schemas.microsoft.com/office/drawing/2014/main" id="{1C542D76-5E3F-40D9-9EE0-B209AFA85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148449"/>
              </p:ext>
            </p:extLst>
          </p:nvPr>
        </p:nvGraphicFramePr>
        <p:xfrm>
          <a:off x="1847442" y="25616152"/>
          <a:ext cx="14040000" cy="3230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20000">
                  <a:extLst>
                    <a:ext uri="{9D8B030D-6E8A-4147-A177-3AD203B41FA5}">
                      <a16:colId xmlns:a16="http://schemas.microsoft.com/office/drawing/2014/main" val="3452708225"/>
                    </a:ext>
                  </a:extLst>
                </a:gridCol>
                <a:gridCol w="7020000">
                  <a:extLst>
                    <a:ext uri="{9D8B030D-6E8A-4147-A177-3AD203B41FA5}">
                      <a16:colId xmlns:a16="http://schemas.microsoft.com/office/drawing/2014/main" val="44981855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s-CO" sz="3000" dirty="0">
                          <a:solidFill>
                            <a:schemeClr val="tx1"/>
                          </a:solidFill>
                        </a:rPr>
                        <a:t>Marco Normativo Vigente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76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b="1" dirty="0"/>
                        <a:t>Colombia NSR - 10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Ley 400 de 1997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Decreto 926 de 2010, Decreto 945 de 2017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Reglamento Sismoresistente NSR – 10, Incluyendo sus 11 Títulos (a al K)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Decretos y sus Modificaciones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b="1" dirty="0"/>
                        <a:t>México NTC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Reglamento Sismorresistentes de Ciudad de México (RC – CDMX)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Normas Técnicas Complementarias para Diseño Sismoresistente (NTC – DS) </a:t>
                      </a:r>
                    </a:p>
                    <a:p>
                      <a:pPr marL="457200" marR="0" lvl="0" indent="-457200" algn="just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2800" b="0" dirty="0"/>
                        <a:t>Normas NTC (Distintos Materiales)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509492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BD1349C-4CAC-4655-8155-ADB0BA378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718" y="29441420"/>
            <a:ext cx="14040000" cy="365103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17A4EF5-E07E-4AD7-8AFF-2757D2CDC7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576" y="13557861"/>
            <a:ext cx="8999999" cy="3064573"/>
          </a:xfrm>
          <a:prstGeom prst="rect">
            <a:avLst/>
          </a:prstGeom>
        </p:spPr>
      </p:pic>
      <p:graphicFrame>
        <p:nvGraphicFramePr>
          <p:cNvPr id="25" name="Tabla 4">
            <a:extLst>
              <a:ext uri="{FF2B5EF4-FFF2-40B4-BE49-F238E27FC236}">
                <a16:creationId xmlns:a16="http://schemas.microsoft.com/office/drawing/2014/main" id="{4189A7FC-8549-417C-BDBB-64D855643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547093"/>
              </p:ext>
            </p:extLst>
          </p:nvPr>
        </p:nvGraphicFramePr>
        <p:xfrm>
          <a:off x="16559644" y="21542375"/>
          <a:ext cx="14040000" cy="337397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0000">
                  <a:extLst>
                    <a:ext uri="{9D8B030D-6E8A-4147-A177-3AD203B41FA5}">
                      <a16:colId xmlns:a16="http://schemas.microsoft.com/office/drawing/2014/main" val="3452708225"/>
                    </a:ext>
                  </a:extLst>
                </a:gridCol>
                <a:gridCol w="7020000">
                  <a:extLst>
                    <a:ext uri="{9D8B030D-6E8A-4147-A177-3AD203B41FA5}">
                      <a16:colId xmlns:a16="http://schemas.microsoft.com/office/drawing/2014/main" val="449818552"/>
                    </a:ext>
                  </a:extLst>
                </a:gridCol>
              </a:tblGrid>
              <a:tr h="438415">
                <a:tc gridSpan="2"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Sistemas Estructurales Permitidos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761385"/>
                  </a:ext>
                </a:extLst>
              </a:tr>
              <a:tr h="2825338">
                <a:tc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b="1" dirty="0">
                          <a:solidFill>
                            <a:srgbClr val="002060"/>
                          </a:solidFill>
                        </a:rPr>
                        <a:t>Colombia NSR - 10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Pórticos y Muros en Concreto Reforzado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Sistemas Duales y Combinados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Mampostería Estructural y Confinada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Estructuras de Acero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Estructuras en Madera y Guadua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000" b="1" dirty="0">
                          <a:solidFill>
                            <a:srgbClr val="C00000"/>
                          </a:solidFill>
                        </a:rPr>
                        <a:t>México NTC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Pórticos en Concreto Reforzado y Acero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Sistemas Duales y Sistemas Especiales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Mampostería Estructural y Confinada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Estructuras de Acero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es-CO" sz="2800" dirty="0"/>
                        <a:t>Estructuras en Madera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509492"/>
                  </a:ext>
                </a:extLst>
              </a:tr>
            </a:tbl>
          </a:graphicData>
        </a:graphic>
      </p:graphicFrame>
      <p:pic>
        <p:nvPicPr>
          <p:cNvPr id="1026" name="Picture 2" descr="Fuerte sismo de magnitud 6.5 sacude el oriente de Cundinamarca y el centro  del país">
            <a:extLst>
              <a:ext uri="{FF2B5EF4-FFF2-40B4-BE49-F238E27FC236}">
                <a16:creationId xmlns:a16="http://schemas.microsoft.com/office/drawing/2014/main" id="{D7E26C1A-67FF-4BF4-A347-BC43A4B23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707622" y="11230030"/>
            <a:ext cx="5906746" cy="187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5B8AB5B5-753A-4CAB-B475-7D8D73A4B0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2069"/>
          <a:stretch/>
        </p:blipFill>
        <p:spPr>
          <a:xfrm>
            <a:off x="16580000" y="25504775"/>
            <a:ext cx="14019644" cy="33422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aphicFrame>
        <p:nvGraphicFramePr>
          <p:cNvPr id="32" name="Tabla 32">
            <a:extLst>
              <a:ext uri="{FF2B5EF4-FFF2-40B4-BE49-F238E27FC236}">
                <a16:creationId xmlns:a16="http://schemas.microsoft.com/office/drawing/2014/main" id="{ABFD9456-1DE9-400E-85C7-0FF8ED8CD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139658"/>
              </p:ext>
            </p:extLst>
          </p:nvPr>
        </p:nvGraphicFramePr>
        <p:xfrm>
          <a:off x="1799644" y="33767345"/>
          <a:ext cx="17629189" cy="810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889">
                  <a:extLst>
                    <a:ext uri="{9D8B030D-6E8A-4147-A177-3AD203B41FA5}">
                      <a16:colId xmlns:a16="http://schemas.microsoft.com/office/drawing/2014/main" val="485808737"/>
                    </a:ext>
                  </a:extLst>
                </a:gridCol>
                <a:gridCol w="6911150">
                  <a:extLst>
                    <a:ext uri="{9D8B030D-6E8A-4147-A177-3AD203B41FA5}">
                      <a16:colId xmlns:a16="http://schemas.microsoft.com/office/drawing/2014/main" val="2520762173"/>
                    </a:ext>
                  </a:extLst>
                </a:gridCol>
                <a:gridCol w="6911150">
                  <a:extLst>
                    <a:ext uri="{9D8B030D-6E8A-4147-A177-3AD203B41FA5}">
                      <a16:colId xmlns:a16="http://schemas.microsoft.com/office/drawing/2014/main" val="2509917391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O" sz="3000" dirty="0"/>
                        <a:t>Comparación de criterios de Diseños Según Normativas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42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500" b="1" dirty="0">
                          <a:solidFill>
                            <a:srgbClr val="002060"/>
                          </a:solidFill>
                        </a:rPr>
                        <a:t>Aspecto Técnico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500" b="1" dirty="0">
                          <a:solidFill>
                            <a:srgbClr val="002060"/>
                          </a:solidFill>
                        </a:rPr>
                        <a:t>Colombia NSR – 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500" b="1" dirty="0">
                          <a:solidFill>
                            <a:srgbClr val="002060"/>
                          </a:solidFill>
                        </a:rPr>
                        <a:t>México NSTC – 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864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Filosofía de Diseño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Estados Limites (Repotencia / Desempeño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Estados Limites Y Diseño Basado en Desempeño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282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Amenaza Sísmica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Probabilística (Periodo de Retorno: 475 a 2475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Probabilística (Periodo de Retorno: 475 a 2475 años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249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Zonas Sísmicas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 Zonas (Baja – Media – Alta)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 zonas (A – B – C – D), según Riesgo Sísmico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571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Perfiles de Suelo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 Perfiles de Suelo: A – B – C – D – 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 Perfiles o Tipos (I = Roca) a (IV = Blandos)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778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Espectros de Diseño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 define según: Aa, Av, Fa, Fv e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 define según Zona Sísmica (Factor (Rw)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764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Grupo de Importancia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 = (1,0, 1,1, 1,5 o 2,0), según Grupo de 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 = (1,0, 1,3 o 1,5), según Grupo de Uso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964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Métodos de Análisis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FHE, Modal Espectral, Tiempo Historia, No Lineal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FHE, Modal Espectral, Tiempo Historia, No Lineal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756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Irregularidades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Planta – Altura – Ausencia de Redundancia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Planta y Altura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65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Ductilidad (Demanda)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Baja (DMI) – Intermedia (DMO) – Alta (DES)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Alta (D) – Media (DM) – Baja (DB)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62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Derivas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(0,05 a 1,00) % según Sistema Estructural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0,03 a 2,00) % según Sistema Estructural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403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Diseño por Capacidad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Columna Fuerte / Viga Débil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Diseño por Capacidad (Rotulas Plásticas)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866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Elementos No Estructurales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Titulo A, Capitulo A,9, y Complementarios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NTC Requisitos de Detallado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302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Cimentaciones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Titulo H, Titulo C y Complementarios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NTC Cimentaciones y Control de Licuefacción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742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CO" sz="2500" dirty="0"/>
                        <a:t>Rehabilitación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Titulo I y Titulo 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NTC Responsabilidades de Obra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68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2500" dirty="0"/>
                        <a:t>Supervisión y calidad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Titulo A, Capitulo A,10 y sus Complementarios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2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NTC Reforzamiento Estructural Post Sismo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710073"/>
                  </a:ext>
                </a:extLst>
              </a:tr>
            </a:tbl>
          </a:graphicData>
        </a:graphic>
      </p:graphicFrame>
      <p:pic>
        <p:nvPicPr>
          <p:cNvPr id="34" name="Imagen 33">
            <a:extLst>
              <a:ext uri="{FF2B5EF4-FFF2-40B4-BE49-F238E27FC236}">
                <a16:creationId xmlns:a16="http://schemas.microsoft.com/office/drawing/2014/main" id="{9899B516-6915-43A1-9B28-DACD80F7543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94" t="1151" b="2023"/>
          <a:stretch/>
        </p:blipFill>
        <p:spPr>
          <a:xfrm>
            <a:off x="16502571" y="29441420"/>
            <a:ext cx="2070229" cy="365103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36" name="Marcador de contenido 6">
            <a:extLst>
              <a:ext uri="{FF2B5EF4-FFF2-40B4-BE49-F238E27FC236}">
                <a16:creationId xmlns:a16="http://schemas.microsoft.com/office/drawing/2014/main" id="{B0F87C5B-7E09-4A49-9498-48A2FD59ECE9}"/>
              </a:ext>
            </a:extLst>
          </p:cNvPr>
          <p:cNvSpPr txBox="1">
            <a:spLocks/>
          </p:cNvSpPr>
          <p:nvPr/>
        </p:nvSpPr>
        <p:spPr>
          <a:xfrm>
            <a:off x="21752044" y="15559191"/>
            <a:ext cx="9000000" cy="5760000"/>
          </a:xfrm>
          <a:custGeom>
            <a:avLst/>
            <a:gdLst>
              <a:gd name="connsiteX0" fmla="*/ 0 w 9000000"/>
              <a:gd name="connsiteY0" fmla="*/ 0 h 5760000"/>
              <a:gd name="connsiteX1" fmla="*/ 602308 w 9000000"/>
              <a:gd name="connsiteY1" fmla="*/ 0 h 5760000"/>
              <a:gd name="connsiteX2" fmla="*/ 1294615 w 9000000"/>
              <a:gd name="connsiteY2" fmla="*/ 0 h 5760000"/>
              <a:gd name="connsiteX3" fmla="*/ 2166923 w 9000000"/>
              <a:gd name="connsiteY3" fmla="*/ 0 h 5760000"/>
              <a:gd name="connsiteX4" fmla="*/ 2769231 w 9000000"/>
              <a:gd name="connsiteY4" fmla="*/ 0 h 5760000"/>
              <a:gd name="connsiteX5" fmla="*/ 3551538 w 9000000"/>
              <a:gd name="connsiteY5" fmla="*/ 0 h 5760000"/>
              <a:gd name="connsiteX6" fmla="*/ 4063846 w 9000000"/>
              <a:gd name="connsiteY6" fmla="*/ 0 h 5760000"/>
              <a:gd name="connsiteX7" fmla="*/ 4936154 w 9000000"/>
              <a:gd name="connsiteY7" fmla="*/ 0 h 5760000"/>
              <a:gd name="connsiteX8" fmla="*/ 5448462 w 9000000"/>
              <a:gd name="connsiteY8" fmla="*/ 0 h 5760000"/>
              <a:gd name="connsiteX9" fmla="*/ 6050769 w 9000000"/>
              <a:gd name="connsiteY9" fmla="*/ 0 h 5760000"/>
              <a:gd name="connsiteX10" fmla="*/ 6833077 w 9000000"/>
              <a:gd name="connsiteY10" fmla="*/ 0 h 5760000"/>
              <a:gd name="connsiteX11" fmla="*/ 7345385 w 9000000"/>
              <a:gd name="connsiteY11" fmla="*/ 0 h 5760000"/>
              <a:gd name="connsiteX12" fmla="*/ 7767692 w 9000000"/>
              <a:gd name="connsiteY12" fmla="*/ 0 h 5760000"/>
              <a:gd name="connsiteX13" fmla="*/ 8280000 w 9000000"/>
              <a:gd name="connsiteY13" fmla="*/ 0 h 5760000"/>
              <a:gd name="connsiteX14" fmla="*/ 9000000 w 9000000"/>
              <a:gd name="connsiteY14" fmla="*/ 0 h 5760000"/>
              <a:gd name="connsiteX15" fmla="*/ 9000000 w 9000000"/>
              <a:gd name="connsiteY15" fmla="*/ 582400 h 5760000"/>
              <a:gd name="connsiteX16" fmla="*/ 9000000 w 9000000"/>
              <a:gd name="connsiteY16" fmla="*/ 1280000 h 5760000"/>
              <a:gd name="connsiteX17" fmla="*/ 9000000 w 9000000"/>
              <a:gd name="connsiteY17" fmla="*/ 1862400 h 5760000"/>
              <a:gd name="connsiteX18" fmla="*/ 9000000 w 9000000"/>
              <a:gd name="connsiteY18" fmla="*/ 2329600 h 5760000"/>
              <a:gd name="connsiteX19" fmla="*/ 9000000 w 9000000"/>
              <a:gd name="connsiteY19" fmla="*/ 3027200 h 5760000"/>
              <a:gd name="connsiteX20" fmla="*/ 9000000 w 9000000"/>
              <a:gd name="connsiteY20" fmla="*/ 3552000 h 5760000"/>
              <a:gd name="connsiteX21" fmla="*/ 9000000 w 9000000"/>
              <a:gd name="connsiteY21" fmla="*/ 4134400 h 5760000"/>
              <a:gd name="connsiteX22" fmla="*/ 9000000 w 9000000"/>
              <a:gd name="connsiteY22" fmla="*/ 4774400 h 5760000"/>
              <a:gd name="connsiteX23" fmla="*/ 9000000 w 9000000"/>
              <a:gd name="connsiteY23" fmla="*/ 5760000 h 5760000"/>
              <a:gd name="connsiteX24" fmla="*/ 8397692 w 9000000"/>
              <a:gd name="connsiteY24" fmla="*/ 5760000 h 5760000"/>
              <a:gd name="connsiteX25" fmla="*/ 7975385 w 9000000"/>
              <a:gd name="connsiteY25" fmla="*/ 5760000 h 5760000"/>
              <a:gd name="connsiteX26" fmla="*/ 7553077 w 9000000"/>
              <a:gd name="connsiteY26" fmla="*/ 5760000 h 5760000"/>
              <a:gd name="connsiteX27" fmla="*/ 6860769 w 9000000"/>
              <a:gd name="connsiteY27" fmla="*/ 5760000 h 5760000"/>
              <a:gd name="connsiteX28" fmla="*/ 6348462 w 9000000"/>
              <a:gd name="connsiteY28" fmla="*/ 5760000 h 5760000"/>
              <a:gd name="connsiteX29" fmla="*/ 5746154 w 9000000"/>
              <a:gd name="connsiteY29" fmla="*/ 5760000 h 5760000"/>
              <a:gd name="connsiteX30" fmla="*/ 4873846 w 9000000"/>
              <a:gd name="connsiteY30" fmla="*/ 5760000 h 5760000"/>
              <a:gd name="connsiteX31" fmla="*/ 4001538 w 9000000"/>
              <a:gd name="connsiteY31" fmla="*/ 5760000 h 5760000"/>
              <a:gd name="connsiteX32" fmla="*/ 3219231 w 9000000"/>
              <a:gd name="connsiteY32" fmla="*/ 5760000 h 5760000"/>
              <a:gd name="connsiteX33" fmla="*/ 2346923 w 9000000"/>
              <a:gd name="connsiteY33" fmla="*/ 5760000 h 5760000"/>
              <a:gd name="connsiteX34" fmla="*/ 1744615 w 9000000"/>
              <a:gd name="connsiteY34" fmla="*/ 5760000 h 5760000"/>
              <a:gd name="connsiteX35" fmla="*/ 1142308 w 9000000"/>
              <a:gd name="connsiteY35" fmla="*/ 5760000 h 5760000"/>
              <a:gd name="connsiteX36" fmla="*/ 0 w 9000000"/>
              <a:gd name="connsiteY36" fmla="*/ 5760000 h 5760000"/>
              <a:gd name="connsiteX37" fmla="*/ 0 w 9000000"/>
              <a:gd name="connsiteY37" fmla="*/ 5177600 h 5760000"/>
              <a:gd name="connsiteX38" fmla="*/ 0 w 9000000"/>
              <a:gd name="connsiteY38" fmla="*/ 4652800 h 5760000"/>
              <a:gd name="connsiteX39" fmla="*/ 0 w 9000000"/>
              <a:gd name="connsiteY39" fmla="*/ 3955200 h 5760000"/>
              <a:gd name="connsiteX40" fmla="*/ 0 w 9000000"/>
              <a:gd name="connsiteY40" fmla="*/ 3488000 h 5760000"/>
              <a:gd name="connsiteX41" fmla="*/ 0 w 9000000"/>
              <a:gd name="connsiteY41" fmla="*/ 2848000 h 5760000"/>
              <a:gd name="connsiteX42" fmla="*/ 0 w 9000000"/>
              <a:gd name="connsiteY42" fmla="*/ 2323200 h 5760000"/>
              <a:gd name="connsiteX43" fmla="*/ 0 w 9000000"/>
              <a:gd name="connsiteY43" fmla="*/ 1798400 h 5760000"/>
              <a:gd name="connsiteX44" fmla="*/ 0 w 9000000"/>
              <a:gd name="connsiteY44" fmla="*/ 1331200 h 5760000"/>
              <a:gd name="connsiteX45" fmla="*/ 0 w 9000000"/>
              <a:gd name="connsiteY45" fmla="*/ 633600 h 5760000"/>
              <a:gd name="connsiteX46" fmla="*/ 0 w 9000000"/>
              <a:gd name="connsiteY46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9000000" h="5760000" fill="none" extrusionOk="0">
                <a:moveTo>
                  <a:pt x="0" y="0"/>
                </a:moveTo>
                <a:cubicBezTo>
                  <a:pt x="166345" y="-11232"/>
                  <a:pt x="338520" y="5401"/>
                  <a:pt x="602308" y="0"/>
                </a:cubicBezTo>
                <a:cubicBezTo>
                  <a:pt x="866096" y="-5401"/>
                  <a:pt x="1000776" y="-20741"/>
                  <a:pt x="1294615" y="0"/>
                </a:cubicBezTo>
                <a:cubicBezTo>
                  <a:pt x="1588454" y="20741"/>
                  <a:pt x="1792320" y="-10455"/>
                  <a:pt x="2166923" y="0"/>
                </a:cubicBezTo>
                <a:cubicBezTo>
                  <a:pt x="2541526" y="10455"/>
                  <a:pt x="2634960" y="6926"/>
                  <a:pt x="2769231" y="0"/>
                </a:cubicBezTo>
                <a:cubicBezTo>
                  <a:pt x="2903502" y="-6926"/>
                  <a:pt x="3258610" y="38120"/>
                  <a:pt x="3551538" y="0"/>
                </a:cubicBezTo>
                <a:cubicBezTo>
                  <a:pt x="3844466" y="-38120"/>
                  <a:pt x="3871131" y="8823"/>
                  <a:pt x="4063846" y="0"/>
                </a:cubicBezTo>
                <a:cubicBezTo>
                  <a:pt x="4256561" y="-8823"/>
                  <a:pt x="4588967" y="3426"/>
                  <a:pt x="4936154" y="0"/>
                </a:cubicBezTo>
                <a:cubicBezTo>
                  <a:pt x="5283341" y="-3426"/>
                  <a:pt x="5259361" y="-7790"/>
                  <a:pt x="5448462" y="0"/>
                </a:cubicBezTo>
                <a:cubicBezTo>
                  <a:pt x="5637563" y="7790"/>
                  <a:pt x="5865183" y="1996"/>
                  <a:pt x="6050769" y="0"/>
                </a:cubicBezTo>
                <a:cubicBezTo>
                  <a:pt x="6236355" y="-1996"/>
                  <a:pt x="6614952" y="-32490"/>
                  <a:pt x="6833077" y="0"/>
                </a:cubicBezTo>
                <a:cubicBezTo>
                  <a:pt x="7051202" y="32490"/>
                  <a:pt x="7144367" y="1707"/>
                  <a:pt x="7345385" y="0"/>
                </a:cubicBezTo>
                <a:cubicBezTo>
                  <a:pt x="7546403" y="-1707"/>
                  <a:pt x="7570933" y="-8478"/>
                  <a:pt x="7767692" y="0"/>
                </a:cubicBezTo>
                <a:cubicBezTo>
                  <a:pt x="7964451" y="8478"/>
                  <a:pt x="8117766" y="14641"/>
                  <a:pt x="8280000" y="0"/>
                </a:cubicBezTo>
                <a:cubicBezTo>
                  <a:pt x="8442234" y="-14641"/>
                  <a:pt x="8687133" y="-23941"/>
                  <a:pt x="9000000" y="0"/>
                </a:cubicBezTo>
                <a:cubicBezTo>
                  <a:pt x="9028793" y="135089"/>
                  <a:pt x="8987338" y="360381"/>
                  <a:pt x="9000000" y="582400"/>
                </a:cubicBezTo>
                <a:cubicBezTo>
                  <a:pt x="9012662" y="804419"/>
                  <a:pt x="8983164" y="957460"/>
                  <a:pt x="9000000" y="1280000"/>
                </a:cubicBezTo>
                <a:cubicBezTo>
                  <a:pt x="9016836" y="1602540"/>
                  <a:pt x="8992060" y="1631094"/>
                  <a:pt x="9000000" y="1862400"/>
                </a:cubicBezTo>
                <a:cubicBezTo>
                  <a:pt x="9007940" y="2093706"/>
                  <a:pt x="9020122" y="2145704"/>
                  <a:pt x="9000000" y="2329600"/>
                </a:cubicBezTo>
                <a:cubicBezTo>
                  <a:pt x="8979878" y="2513496"/>
                  <a:pt x="8979455" y="2747689"/>
                  <a:pt x="9000000" y="3027200"/>
                </a:cubicBezTo>
                <a:cubicBezTo>
                  <a:pt x="9020545" y="3306711"/>
                  <a:pt x="9024359" y="3364450"/>
                  <a:pt x="9000000" y="3552000"/>
                </a:cubicBezTo>
                <a:cubicBezTo>
                  <a:pt x="8975641" y="3739550"/>
                  <a:pt x="8993492" y="4008571"/>
                  <a:pt x="9000000" y="4134400"/>
                </a:cubicBezTo>
                <a:cubicBezTo>
                  <a:pt x="9006508" y="4260229"/>
                  <a:pt x="9012124" y="4631329"/>
                  <a:pt x="9000000" y="4774400"/>
                </a:cubicBezTo>
                <a:cubicBezTo>
                  <a:pt x="8987876" y="4917471"/>
                  <a:pt x="9040418" y="5418318"/>
                  <a:pt x="9000000" y="5760000"/>
                </a:cubicBezTo>
                <a:cubicBezTo>
                  <a:pt x="8794471" y="5772660"/>
                  <a:pt x="8547509" y="5779683"/>
                  <a:pt x="8397692" y="5760000"/>
                </a:cubicBezTo>
                <a:cubicBezTo>
                  <a:pt x="8247875" y="5740317"/>
                  <a:pt x="8147144" y="5769106"/>
                  <a:pt x="7975385" y="5760000"/>
                </a:cubicBezTo>
                <a:cubicBezTo>
                  <a:pt x="7803626" y="5750894"/>
                  <a:pt x="7738268" y="5744874"/>
                  <a:pt x="7553077" y="5760000"/>
                </a:cubicBezTo>
                <a:cubicBezTo>
                  <a:pt x="7367886" y="5775126"/>
                  <a:pt x="7202448" y="5766889"/>
                  <a:pt x="6860769" y="5760000"/>
                </a:cubicBezTo>
                <a:cubicBezTo>
                  <a:pt x="6519090" y="5753111"/>
                  <a:pt x="6573224" y="5774720"/>
                  <a:pt x="6348462" y="5760000"/>
                </a:cubicBezTo>
                <a:cubicBezTo>
                  <a:pt x="6123700" y="5745280"/>
                  <a:pt x="6002274" y="5789648"/>
                  <a:pt x="5746154" y="5760000"/>
                </a:cubicBezTo>
                <a:cubicBezTo>
                  <a:pt x="5490034" y="5730352"/>
                  <a:pt x="5229425" y="5770807"/>
                  <a:pt x="4873846" y="5760000"/>
                </a:cubicBezTo>
                <a:cubicBezTo>
                  <a:pt x="4518267" y="5749193"/>
                  <a:pt x="4239046" y="5717025"/>
                  <a:pt x="4001538" y="5760000"/>
                </a:cubicBezTo>
                <a:cubicBezTo>
                  <a:pt x="3764030" y="5802975"/>
                  <a:pt x="3584054" y="5785096"/>
                  <a:pt x="3219231" y="5760000"/>
                </a:cubicBezTo>
                <a:cubicBezTo>
                  <a:pt x="2854408" y="5734904"/>
                  <a:pt x="2735719" y="5738856"/>
                  <a:pt x="2346923" y="5760000"/>
                </a:cubicBezTo>
                <a:cubicBezTo>
                  <a:pt x="1958127" y="5781144"/>
                  <a:pt x="1975324" y="5783582"/>
                  <a:pt x="1744615" y="5760000"/>
                </a:cubicBezTo>
                <a:cubicBezTo>
                  <a:pt x="1513906" y="5736418"/>
                  <a:pt x="1305006" y="5782997"/>
                  <a:pt x="1142308" y="5760000"/>
                </a:cubicBezTo>
                <a:cubicBezTo>
                  <a:pt x="979610" y="5737003"/>
                  <a:pt x="274357" y="5795855"/>
                  <a:pt x="0" y="5760000"/>
                </a:cubicBezTo>
                <a:cubicBezTo>
                  <a:pt x="-6926" y="5605850"/>
                  <a:pt x="3945" y="5431594"/>
                  <a:pt x="0" y="5177600"/>
                </a:cubicBezTo>
                <a:cubicBezTo>
                  <a:pt x="-3945" y="4923606"/>
                  <a:pt x="10965" y="4881405"/>
                  <a:pt x="0" y="4652800"/>
                </a:cubicBezTo>
                <a:cubicBezTo>
                  <a:pt x="-10965" y="4424195"/>
                  <a:pt x="20513" y="4120531"/>
                  <a:pt x="0" y="3955200"/>
                </a:cubicBezTo>
                <a:cubicBezTo>
                  <a:pt x="-20513" y="3789869"/>
                  <a:pt x="-6462" y="3676101"/>
                  <a:pt x="0" y="3488000"/>
                </a:cubicBezTo>
                <a:cubicBezTo>
                  <a:pt x="6462" y="3299899"/>
                  <a:pt x="-14396" y="3052245"/>
                  <a:pt x="0" y="2848000"/>
                </a:cubicBezTo>
                <a:cubicBezTo>
                  <a:pt x="14396" y="2643755"/>
                  <a:pt x="14498" y="2566669"/>
                  <a:pt x="0" y="2323200"/>
                </a:cubicBezTo>
                <a:cubicBezTo>
                  <a:pt x="-14498" y="2079731"/>
                  <a:pt x="-6590" y="2003332"/>
                  <a:pt x="0" y="1798400"/>
                </a:cubicBezTo>
                <a:cubicBezTo>
                  <a:pt x="6590" y="1593468"/>
                  <a:pt x="-17401" y="1455112"/>
                  <a:pt x="0" y="1331200"/>
                </a:cubicBezTo>
                <a:cubicBezTo>
                  <a:pt x="17401" y="1207288"/>
                  <a:pt x="5679" y="780030"/>
                  <a:pt x="0" y="633600"/>
                </a:cubicBezTo>
                <a:cubicBezTo>
                  <a:pt x="-5679" y="487170"/>
                  <a:pt x="1383" y="221423"/>
                  <a:pt x="0" y="0"/>
                </a:cubicBezTo>
                <a:close/>
              </a:path>
              <a:path w="9000000" h="5760000" stroke="0" extrusionOk="0">
                <a:moveTo>
                  <a:pt x="0" y="0"/>
                </a:moveTo>
                <a:cubicBezTo>
                  <a:pt x="349258" y="-11869"/>
                  <a:pt x="495962" y="8412"/>
                  <a:pt x="872308" y="0"/>
                </a:cubicBezTo>
                <a:cubicBezTo>
                  <a:pt x="1248654" y="-8412"/>
                  <a:pt x="1150100" y="3465"/>
                  <a:pt x="1384615" y="0"/>
                </a:cubicBezTo>
                <a:cubicBezTo>
                  <a:pt x="1619130" y="-3465"/>
                  <a:pt x="1738176" y="-12554"/>
                  <a:pt x="1986923" y="0"/>
                </a:cubicBezTo>
                <a:cubicBezTo>
                  <a:pt x="2235670" y="12554"/>
                  <a:pt x="2316084" y="12544"/>
                  <a:pt x="2409231" y="0"/>
                </a:cubicBezTo>
                <a:cubicBezTo>
                  <a:pt x="2502378" y="-12544"/>
                  <a:pt x="2768061" y="-28481"/>
                  <a:pt x="3011538" y="0"/>
                </a:cubicBezTo>
                <a:cubicBezTo>
                  <a:pt x="3255015" y="28481"/>
                  <a:pt x="3584175" y="-12640"/>
                  <a:pt x="3883846" y="0"/>
                </a:cubicBezTo>
                <a:cubicBezTo>
                  <a:pt x="4183517" y="12640"/>
                  <a:pt x="4227743" y="-15141"/>
                  <a:pt x="4486154" y="0"/>
                </a:cubicBezTo>
                <a:cubicBezTo>
                  <a:pt x="4744565" y="15141"/>
                  <a:pt x="4883665" y="-21942"/>
                  <a:pt x="5178462" y="0"/>
                </a:cubicBezTo>
                <a:cubicBezTo>
                  <a:pt x="5473259" y="21942"/>
                  <a:pt x="5447151" y="7126"/>
                  <a:pt x="5600769" y="0"/>
                </a:cubicBezTo>
                <a:cubicBezTo>
                  <a:pt x="5754387" y="-7126"/>
                  <a:pt x="6165262" y="25177"/>
                  <a:pt x="6473077" y="0"/>
                </a:cubicBezTo>
                <a:cubicBezTo>
                  <a:pt x="6780892" y="-25177"/>
                  <a:pt x="6869367" y="-11265"/>
                  <a:pt x="7075385" y="0"/>
                </a:cubicBezTo>
                <a:cubicBezTo>
                  <a:pt x="7281403" y="11265"/>
                  <a:pt x="7375515" y="-24980"/>
                  <a:pt x="7587692" y="0"/>
                </a:cubicBezTo>
                <a:cubicBezTo>
                  <a:pt x="7799869" y="24980"/>
                  <a:pt x="7917850" y="-15813"/>
                  <a:pt x="8190000" y="0"/>
                </a:cubicBezTo>
                <a:cubicBezTo>
                  <a:pt x="8462150" y="15813"/>
                  <a:pt x="8612922" y="-14631"/>
                  <a:pt x="9000000" y="0"/>
                </a:cubicBezTo>
                <a:cubicBezTo>
                  <a:pt x="9022739" y="138872"/>
                  <a:pt x="8996729" y="468636"/>
                  <a:pt x="9000000" y="640000"/>
                </a:cubicBezTo>
                <a:cubicBezTo>
                  <a:pt x="9003271" y="811364"/>
                  <a:pt x="9002706" y="1009683"/>
                  <a:pt x="9000000" y="1222400"/>
                </a:cubicBezTo>
                <a:cubicBezTo>
                  <a:pt x="8997294" y="1435117"/>
                  <a:pt x="9030447" y="1561405"/>
                  <a:pt x="9000000" y="1862400"/>
                </a:cubicBezTo>
                <a:cubicBezTo>
                  <a:pt x="8969553" y="2163395"/>
                  <a:pt x="8997096" y="2308111"/>
                  <a:pt x="9000000" y="2502400"/>
                </a:cubicBezTo>
                <a:cubicBezTo>
                  <a:pt x="9002904" y="2696689"/>
                  <a:pt x="8977616" y="2819588"/>
                  <a:pt x="9000000" y="2969600"/>
                </a:cubicBezTo>
                <a:cubicBezTo>
                  <a:pt x="9022384" y="3119612"/>
                  <a:pt x="9030027" y="3440439"/>
                  <a:pt x="9000000" y="3609600"/>
                </a:cubicBezTo>
                <a:cubicBezTo>
                  <a:pt x="8969973" y="3778761"/>
                  <a:pt x="8997808" y="4111512"/>
                  <a:pt x="9000000" y="4364800"/>
                </a:cubicBezTo>
                <a:cubicBezTo>
                  <a:pt x="9002192" y="4618088"/>
                  <a:pt x="8995171" y="4697181"/>
                  <a:pt x="9000000" y="4889600"/>
                </a:cubicBezTo>
                <a:cubicBezTo>
                  <a:pt x="9004829" y="5082019"/>
                  <a:pt x="9011936" y="5341739"/>
                  <a:pt x="9000000" y="5760000"/>
                </a:cubicBezTo>
                <a:cubicBezTo>
                  <a:pt x="8786329" y="5779342"/>
                  <a:pt x="8474091" y="5733291"/>
                  <a:pt x="8217692" y="5760000"/>
                </a:cubicBezTo>
                <a:cubicBezTo>
                  <a:pt x="7961293" y="5786709"/>
                  <a:pt x="7633251" y="5743533"/>
                  <a:pt x="7435385" y="5760000"/>
                </a:cubicBezTo>
                <a:cubicBezTo>
                  <a:pt x="7237519" y="5776467"/>
                  <a:pt x="6813473" y="5739561"/>
                  <a:pt x="6653077" y="5760000"/>
                </a:cubicBezTo>
                <a:cubicBezTo>
                  <a:pt x="6492681" y="5780439"/>
                  <a:pt x="6320268" y="5755779"/>
                  <a:pt x="6230769" y="5760000"/>
                </a:cubicBezTo>
                <a:cubicBezTo>
                  <a:pt x="6141270" y="5764221"/>
                  <a:pt x="6006796" y="5780984"/>
                  <a:pt x="5808462" y="5760000"/>
                </a:cubicBezTo>
                <a:cubicBezTo>
                  <a:pt x="5610128" y="5739016"/>
                  <a:pt x="5423674" y="5749734"/>
                  <a:pt x="5116154" y="5760000"/>
                </a:cubicBezTo>
                <a:cubicBezTo>
                  <a:pt x="4808634" y="5770266"/>
                  <a:pt x="4584292" y="5770968"/>
                  <a:pt x="4423846" y="5760000"/>
                </a:cubicBezTo>
                <a:cubicBezTo>
                  <a:pt x="4263400" y="5749032"/>
                  <a:pt x="3987613" y="5783527"/>
                  <a:pt x="3821538" y="5760000"/>
                </a:cubicBezTo>
                <a:cubicBezTo>
                  <a:pt x="3655463" y="5736473"/>
                  <a:pt x="3450388" y="5739208"/>
                  <a:pt x="3129231" y="5760000"/>
                </a:cubicBezTo>
                <a:cubicBezTo>
                  <a:pt x="2808074" y="5780792"/>
                  <a:pt x="2899326" y="5770320"/>
                  <a:pt x="2706923" y="5760000"/>
                </a:cubicBezTo>
                <a:cubicBezTo>
                  <a:pt x="2514520" y="5749680"/>
                  <a:pt x="2257383" y="5755013"/>
                  <a:pt x="2104615" y="5760000"/>
                </a:cubicBezTo>
                <a:cubicBezTo>
                  <a:pt x="1951847" y="5764987"/>
                  <a:pt x="1889989" y="5758393"/>
                  <a:pt x="1682308" y="5760000"/>
                </a:cubicBezTo>
                <a:cubicBezTo>
                  <a:pt x="1474627" y="5761607"/>
                  <a:pt x="1368900" y="5745886"/>
                  <a:pt x="1170000" y="5760000"/>
                </a:cubicBezTo>
                <a:cubicBezTo>
                  <a:pt x="971100" y="5774114"/>
                  <a:pt x="457248" y="5782884"/>
                  <a:pt x="0" y="5760000"/>
                </a:cubicBezTo>
                <a:cubicBezTo>
                  <a:pt x="-30482" y="5428435"/>
                  <a:pt x="17007" y="5327487"/>
                  <a:pt x="0" y="5062400"/>
                </a:cubicBezTo>
                <a:cubicBezTo>
                  <a:pt x="-17007" y="4797313"/>
                  <a:pt x="27126" y="4713138"/>
                  <a:pt x="0" y="4364800"/>
                </a:cubicBezTo>
                <a:cubicBezTo>
                  <a:pt x="-27126" y="4016462"/>
                  <a:pt x="3572" y="3985268"/>
                  <a:pt x="0" y="3724800"/>
                </a:cubicBezTo>
                <a:cubicBezTo>
                  <a:pt x="-3572" y="3464332"/>
                  <a:pt x="-24307" y="3173511"/>
                  <a:pt x="0" y="3027200"/>
                </a:cubicBezTo>
                <a:cubicBezTo>
                  <a:pt x="24307" y="2880889"/>
                  <a:pt x="-23903" y="2517701"/>
                  <a:pt x="0" y="2387200"/>
                </a:cubicBezTo>
                <a:cubicBezTo>
                  <a:pt x="23903" y="2256699"/>
                  <a:pt x="-32292" y="2015015"/>
                  <a:pt x="0" y="1689600"/>
                </a:cubicBezTo>
                <a:cubicBezTo>
                  <a:pt x="32292" y="1364185"/>
                  <a:pt x="6718" y="1327192"/>
                  <a:pt x="0" y="1107200"/>
                </a:cubicBezTo>
                <a:cubicBezTo>
                  <a:pt x="-6718" y="887208"/>
                  <a:pt x="40680" y="233452"/>
                  <a:pt x="0" y="0"/>
                </a:cubicBezTo>
                <a:close/>
              </a:path>
            </a:pathLst>
          </a:custGeom>
          <a:ln w="1270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76163380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3000" b="1" dirty="0">
                <a:solidFill>
                  <a:srgbClr val="002060"/>
                </a:solidFill>
              </a:rPr>
              <a:t>Aplicación en Colombia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3000" dirty="0">
                <a:solidFill>
                  <a:srgbClr val="002060"/>
                </a:solidFill>
              </a:rPr>
              <a:t>Observación directa de obras de infraestructura en sus Zona de Alta Amenaza Sísmica (México),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3000" dirty="0">
                <a:solidFill>
                  <a:srgbClr val="002060"/>
                </a:solidFill>
              </a:rPr>
              <a:t>Identificación de Buenas Practicas de Procesos Constructivos y de Diseño Estructural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3000" dirty="0">
                <a:solidFill>
                  <a:srgbClr val="002060"/>
                </a:solidFill>
              </a:rPr>
              <a:t>Adquirir y Transferir Formación Técnica al contexto del Diseño y la Construcción en Colombia,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3000" dirty="0">
                <a:solidFill>
                  <a:srgbClr val="002060"/>
                </a:solidFill>
              </a:rPr>
              <a:t>Fortalecimiento de la Academia a través del Intercambio de conocimientos a nivel internacional. </a:t>
            </a:r>
          </a:p>
        </p:txBody>
      </p:sp>
      <p:sp>
        <p:nvSpPr>
          <p:cNvPr id="37" name="Marcador de contenido 6">
            <a:extLst>
              <a:ext uri="{FF2B5EF4-FFF2-40B4-BE49-F238E27FC236}">
                <a16:creationId xmlns:a16="http://schemas.microsoft.com/office/drawing/2014/main" id="{63AE3562-6F5F-49D9-962B-3D4D3C7AFD2A}"/>
              </a:ext>
            </a:extLst>
          </p:cNvPr>
          <p:cNvSpPr txBox="1">
            <a:spLocks/>
          </p:cNvSpPr>
          <p:nvPr/>
        </p:nvSpPr>
        <p:spPr>
          <a:xfrm>
            <a:off x="11852044" y="15559191"/>
            <a:ext cx="9000000" cy="5760000"/>
          </a:xfrm>
          <a:custGeom>
            <a:avLst/>
            <a:gdLst>
              <a:gd name="connsiteX0" fmla="*/ 0 w 9000000"/>
              <a:gd name="connsiteY0" fmla="*/ 0 h 5760000"/>
              <a:gd name="connsiteX1" fmla="*/ 512308 w 9000000"/>
              <a:gd name="connsiteY1" fmla="*/ 0 h 5760000"/>
              <a:gd name="connsiteX2" fmla="*/ 1294615 w 9000000"/>
              <a:gd name="connsiteY2" fmla="*/ 0 h 5760000"/>
              <a:gd name="connsiteX3" fmla="*/ 1806923 w 9000000"/>
              <a:gd name="connsiteY3" fmla="*/ 0 h 5760000"/>
              <a:gd name="connsiteX4" fmla="*/ 2409231 w 9000000"/>
              <a:gd name="connsiteY4" fmla="*/ 0 h 5760000"/>
              <a:gd name="connsiteX5" fmla="*/ 2831538 w 9000000"/>
              <a:gd name="connsiteY5" fmla="*/ 0 h 5760000"/>
              <a:gd name="connsiteX6" fmla="*/ 3523846 w 9000000"/>
              <a:gd name="connsiteY6" fmla="*/ 0 h 5760000"/>
              <a:gd name="connsiteX7" fmla="*/ 4306154 w 9000000"/>
              <a:gd name="connsiteY7" fmla="*/ 0 h 5760000"/>
              <a:gd name="connsiteX8" fmla="*/ 4908462 w 9000000"/>
              <a:gd name="connsiteY8" fmla="*/ 0 h 5760000"/>
              <a:gd name="connsiteX9" fmla="*/ 5420769 w 9000000"/>
              <a:gd name="connsiteY9" fmla="*/ 0 h 5760000"/>
              <a:gd name="connsiteX10" fmla="*/ 6113077 w 9000000"/>
              <a:gd name="connsiteY10" fmla="*/ 0 h 5760000"/>
              <a:gd name="connsiteX11" fmla="*/ 6805385 w 9000000"/>
              <a:gd name="connsiteY11" fmla="*/ 0 h 5760000"/>
              <a:gd name="connsiteX12" fmla="*/ 7587692 w 9000000"/>
              <a:gd name="connsiteY12" fmla="*/ 0 h 5760000"/>
              <a:gd name="connsiteX13" fmla="*/ 9000000 w 9000000"/>
              <a:gd name="connsiteY13" fmla="*/ 0 h 5760000"/>
              <a:gd name="connsiteX14" fmla="*/ 9000000 w 9000000"/>
              <a:gd name="connsiteY14" fmla="*/ 524800 h 5760000"/>
              <a:gd name="connsiteX15" fmla="*/ 9000000 w 9000000"/>
              <a:gd name="connsiteY15" fmla="*/ 992000 h 5760000"/>
              <a:gd name="connsiteX16" fmla="*/ 9000000 w 9000000"/>
              <a:gd name="connsiteY16" fmla="*/ 1459200 h 5760000"/>
              <a:gd name="connsiteX17" fmla="*/ 9000000 w 9000000"/>
              <a:gd name="connsiteY17" fmla="*/ 2041600 h 5760000"/>
              <a:gd name="connsiteX18" fmla="*/ 9000000 w 9000000"/>
              <a:gd name="connsiteY18" fmla="*/ 2739200 h 5760000"/>
              <a:gd name="connsiteX19" fmla="*/ 9000000 w 9000000"/>
              <a:gd name="connsiteY19" fmla="*/ 3436800 h 5760000"/>
              <a:gd name="connsiteX20" fmla="*/ 9000000 w 9000000"/>
              <a:gd name="connsiteY20" fmla="*/ 3961600 h 5760000"/>
              <a:gd name="connsiteX21" fmla="*/ 9000000 w 9000000"/>
              <a:gd name="connsiteY21" fmla="*/ 4601600 h 5760000"/>
              <a:gd name="connsiteX22" fmla="*/ 9000000 w 9000000"/>
              <a:gd name="connsiteY22" fmla="*/ 5760000 h 5760000"/>
              <a:gd name="connsiteX23" fmla="*/ 8127692 w 9000000"/>
              <a:gd name="connsiteY23" fmla="*/ 5760000 h 5760000"/>
              <a:gd name="connsiteX24" fmla="*/ 7435385 w 9000000"/>
              <a:gd name="connsiteY24" fmla="*/ 5760000 h 5760000"/>
              <a:gd name="connsiteX25" fmla="*/ 6833077 w 9000000"/>
              <a:gd name="connsiteY25" fmla="*/ 5760000 h 5760000"/>
              <a:gd name="connsiteX26" fmla="*/ 5960769 w 9000000"/>
              <a:gd name="connsiteY26" fmla="*/ 5760000 h 5760000"/>
              <a:gd name="connsiteX27" fmla="*/ 5358462 w 9000000"/>
              <a:gd name="connsiteY27" fmla="*/ 5760000 h 5760000"/>
              <a:gd name="connsiteX28" fmla="*/ 4936154 w 9000000"/>
              <a:gd name="connsiteY28" fmla="*/ 5760000 h 5760000"/>
              <a:gd name="connsiteX29" fmla="*/ 4153846 w 9000000"/>
              <a:gd name="connsiteY29" fmla="*/ 5760000 h 5760000"/>
              <a:gd name="connsiteX30" fmla="*/ 3551538 w 9000000"/>
              <a:gd name="connsiteY30" fmla="*/ 5760000 h 5760000"/>
              <a:gd name="connsiteX31" fmla="*/ 2949231 w 9000000"/>
              <a:gd name="connsiteY31" fmla="*/ 5760000 h 5760000"/>
              <a:gd name="connsiteX32" fmla="*/ 2526923 w 9000000"/>
              <a:gd name="connsiteY32" fmla="*/ 5760000 h 5760000"/>
              <a:gd name="connsiteX33" fmla="*/ 1834615 w 9000000"/>
              <a:gd name="connsiteY33" fmla="*/ 5760000 h 5760000"/>
              <a:gd name="connsiteX34" fmla="*/ 1322308 w 9000000"/>
              <a:gd name="connsiteY34" fmla="*/ 5760000 h 5760000"/>
              <a:gd name="connsiteX35" fmla="*/ 0 w 9000000"/>
              <a:gd name="connsiteY35" fmla="*/ 5760000 h 5760000"/>
              <a:gd name="connsiteX36" fmla="*/ 0 w 9000000"/>
              <a:gd name="connsiteY36" fmla="*/ 5062400 h 5760000"/>
              <a:gd name="connsiteX37" fmla="*/ 0 w 9000000"/>
              <a:gd name="connsiteY37" fmla="*/ 4307200 h 5760000"/>
              <a:gd name="connsiteX38" fmla="*/ 0 w 9000000"/>
              <a:gd name="connsiteY38" fmla="*/ 3667200 h 5760000"/>
              <a:gd name="connsiteX39" fmla="*/ 0 w 9000000"/>
              <a:gd name="connsiteY39" fmla="*/ 2969600 h 5760000"/>
              <a:gd name="connsiteX40" fmla="*/ 0 w 9000000"/>
              <a:gd name="connsiteY40" fmla="*/ 2387200 h 5760000"/>
              <a:gd name="connsiteX41" fmla="*/ 0 w 9000000"/>
              <a:gd name="connsiteY41" fmla="*/ 1747200 h 5760000"/>
              <a:gd name="connsiteX42" fmla="*/ 0 w 9000000"/>
              <a:gd name="connsiteY42" fmla="*/ 992000 h 5760000"/>
              <a:gd name="connsiteX43" fmla="*/ 0 w 9000000"/>
              <a:gd name="connsiteY43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000000" h="5760000" fill="none" extrusionOk="0">
                <a:moveTo>
                  <a:pt x="0" y="0"/>
                </a:moveTo>
                <a:cubicBezTo>
                  <a:pt x="211098" y="-3795"/>
                  <a:pt x="324798" y="19778"/>
                  <a:pt x="512308" y="0"/>
                </a:cubicBezTo>
                <a:cubicBezTo>
                  <a:pt x="699818" y="-19778"/>
                  <a:pt x="905690" y="17659"/>
                  <a:pt x="1294615" y="0"/>
                </a:cubicBezTo>
                <a:cubicBezTo>
                  <a:pt x="1683540" y="-17659"/>
                  <a:pt x="1611857" y="-12641"/>
                  <a:pt x="1806923" y="0"/>
                </a:cubicBezTo>
                <a:cubicBezTo>
                  <a:pt x="2001989" y="12641"/>
                  <a:pt x="2251362" y="25724"/>
                  <a:pt x="2409231" y="0"/>
                </a:cubicBezTo>
                <a:cubicBezTo>
                  <a:pt x="2567100" y="-25724"/>
                  <a:pt x="2706990" y="-14204"/>
                  <a:pt x="2831538" y="0"/>
                </a:cubicBezTo>
                <a:cubicBezTo>
                  <a:pt x="2956086" y="14204"/>
                  <a:pt x="3197864" y="9578"/>
                  <a:pt x="3523846" y="0"/>
                </a:cubicBezTo>
                <a:cubicBezTo>
                  <a:pt x="3849828" y="-9578"/>
                  <a:pt x="4140376" y="-16272"/>
                  <a:pt x="4306154" y="0"/>
                </a:cubicBezTo>
                <a:cubicBezTo>
                  <a:pt x="4471932" y="16272"/>
                  <a:pt x="4735063" y="29424"/>
                  <a:pt x="4908462" y="0"/>
                </a:cubicBezTo>
                <a:cubicBezTo>
                  <a:pt x="5081861" y="-29424"/>
                  <a:pt x="5292289" y="-8164"/>
                  <a:pt x="5420769" y="0"/>
                </a:cubicBezTo>
                <a:cubicBezTo>
                  <a:pt x="5549249" y="8164"/>
                  <a:pt x="5852263" y="-696"/>
                  <a:pt x="6113077" y="0"/>
                </a:cubicBezTo>
                <a:cubicBezTo>
                  <a:pt x="6373891" y="696"/>
                  <a:pt x="6572410" y="24075"/>
                  <a:pt x="6805385" y="0"/>
                </a:cubicBezTo>
                <a:cubicBezTo>
                  <a:pt x="7038360" y="-24075"/>
                  <a:pt x="7312702" y="-19273"/>
                  <a:pt x="7587692" y="0"/>
                </a:cubicBezTo>
                <a:cubicBezTo>
                  <a:pt x="7862682" y="19273"/>
                  <a:pt x="8364245" y="-57272"/>
                  <a:pt x="9000000" y="0"/>
                </a:cubicBezTo>
                <a:cubicBezTo>
                  <a:pt x="9022358" y="131447"/>
                  <a:pt x="9021086" y="315278"/>
                  <a:pt x="9000000" y="524800"/>
                </a:cubicBezTo>
                <a:cubicBezTo>
                  <a:pt x="8978914" y="734322"/>
                  <a:pt x="8990224" y="782906"/>
                  <a:pt x="9000000" y="992000"/>
                </a:cubicBezTo>
                <a:cubicBezTo>
                  <a:pt x="9009776" y="1201094"/>
                  <a:pt x="8990734" y="1271452"/>
                  <a:pt x="9000000" y="1459200"/>
                </a:cubicBezTo>
                <a:cubicBezTo>
                  <a:pt x="9009266" y="1646948"/>
                  <a:pt x="8991650" y="1821308"/>
                  <a:pt x="9000000" y="2041600"/>
                </a:cubicBezTo>
                <a:cubicBezTo>
                  <a:pt x="9008350" y="2261892"/>
                  <a:pt x="9009067" y="2455253"/>
                  <a:pt x="9000000" y="2739200"/>
                </a:cubicBezTo>
                <a:cubicBezTo>
                  <a:pt x="8990933" y="3023147"/>
                  <a:pt x="9020773" y="3100998"/>
                  <a:pt x="9000000" y="3436800"/>
                </a:cubicBezTo>
                <a:cubicBezTo>
                  <a:pt x="8979227" y="3772602"/>
                  <a:pt x="9007637" y="3771668"/>
                  <a:pt x="9000000" y="3961600"/>
                </a:cubicBezTo>
                <a:cubicBezTo>
                  <a:pt x="8992363" y="4151532"/>
                  <a:pt x="9005122" y="4460418"/>
                  <a:pt x="9000000" y="4601600"/>
                </a:cubicBezTo>
                <a:cubicBezTo>
                  <a:pt x="8994878" y="4742782"/>
                  <a:pt x="9009339" y="5383434"/>
                  <a:pt x="9000000" y="5760000"/>
                </a:cubicBezTo>
                <a:cubicBezTo>
                  <a:pt x="8662435" y="5746065"/>
                  <a:pt x="8516485" y="5771268"/>
                  <a:pt x="8127692" y="5760000"/>
                </a:cubicBezTo>
                <a:cubicBezTo>
                  <a:pt x="7738899" y="5748732"/>
                  <a:pt x="7708036" y="5775304"/>
                  <a:pt x="7435385" y="5760000"/>
                </a:cubicBezTo>
                <a:cubicBezTo>
                  <a:pt x="7162734" y="5744696"/>
                  <a:pt x="6973738" y="5731436"/>
                  <a:pt x="6833077" y="5760000"/>
                </a:cubicBezTo>
                <a:cubicBezTo>
                  <a:pt x="6692416" y="5788564"/>
                  <a:pt x="6269716" y="5756909"/>
                  <a:pt x="5960769" y="5760000"/>
                </a:cubicBezTo>
                <a:cubicBezTo>
                  <a:pt x="5651822" y="5763091"/>
                  <a:pt x="5564743" y="5770817"/>
                  <a:pt x="5358462" y="5760000"/>
                </a:cubicBezTo>
                <a:cubicBezTo>
                  <a:pt x="5152181" y="5749183"/>
                  <a:pt x="5060029" y="5743482"/>
                  <a:pt x="4936154" y="5760000"/>
                </a:cubicBezTo>
                <a:cubicBezTo>
                  <a:pt x="4812279" y="5776518"/>
                  <a:pt x="4441010" y="5780295"/>
                  <a:pt x="4153846" y="5760000"/>
                </a:cubicBezTo>
                <a:cubicBezTo>
                  <a:pt x="3866682" y="5739705"/>
                  <a:pt x="3696517" y="5733509"/>
                  <a:pt x="3551538" y="5760000"/>
                </a:cubicBezTo>
                <a:cubicBezTo>
                  <a:pt x="3406559" y="5786491"/>
                  <a:pt x="3165295" y="5752469"/>
                  <a:pt x="2949231" y="5760000"/>
                </a:cubicBezTo>
                <a:cubicBezTo>
                  <a:pt x="2733167" y="5767531"/>
                  <a:pt x="2664697" y="5743194"/>
                  <a:pt x="2526923" y="5760000"/>
                </a:cubicBezTo>
                <a:cubicBezTo>
                  <a:pt x="2389149" y="5776806"/>
                  <a:pt x="2000681" y="5734115"/>
                  <a:pt x="1834615" y="5760000"/>
                </a:cubicBezTo>
                <a:cubicBezTo>
                  <a:pt x="1668549" y="5785885"/>
                  <a:pt x="1558964" y="5778946"/>
                  <a:pt x="1322308" y="5760000"/>
                </a:cubicBezTo>
                <a:cubicBezTo>
                  <a:pt x="1085652" y="5741054"/>
                  <a:pt x="345167" y="5735215"/>
                  <a:pt x="0" y="5760000"/>
                </a:cubicBezTo>
                <a:cubicBezTo>
                  <a:pt x="4667" y="5555526"/>
                  <a:pt x="30928" y="5279869"/>
                  <a:pt x="0" y="5062400"/>
                </a:cubicBezTo>
                <a:cubicBezTo>
                  <a:pt x="-30928" y="4844931"/>
                  <a:pt x="26239" y="4525445"/>
                  <a:pt x="0" y="4307200"/>
                </a:cubicBezTo>
                <a:cubicBezTo>
                  <a:pt x="-26239" y="4088955"/>
                  <a:pt x="11727" y="3839186"/>
                  <a:pt x="0" y="3667200"/>
                </a:cubicBezTo>
                <a:cubicBezTo>
                  <a:pt x="-11727" y="3495214"/>
                  <a:pt x="22008" y="3230682"/>
                  <a:pt x="0" y="2969600"/>
                </a:cubicBezTo>
                <a:cubicBezTo>
                  <a:pt x="-22008" y="2708518"/>
                  <a:pt x="-6352" y="2519441"/>
                  <a:pt x="0" y="2387200"/>
                </a:cubicBezTo>
                <a:cubicBezTo>
                  <a:pt x="6352" y="2254959"/>
                  <a:pt x="-21830" y="1919336"/>
                  <a:pt x="0" y="1747200"/>
                </a:cubicBezTo>
                <a:cubicBezTo>
                  <a:pt x="21830" y="1575064"/>
                  <a:pt x="14847" y="1312624"/>
                  <a:pt x="0" y="992000"/>
                </a:cubicBezTo>
                <a:cubicBezTo>
                  <a:pt x="-14847" y="671376"/>
                  <a:pt x="-36256" y="456290"/>
                  <a:pt x="0" y="0"/>
                </a:cubicBezTo>
                <a:close/>
              </a:path>
              <a:path w="9000000" h="5760000" stroke="0" extrusionOk="0">
                <a:moveTo>
                  <a:pt x="0" y="0"/>
                </a:moveTo>
                <a:cubicBezTo>
                  <a:pt x="275771" y="-32086"/>
                  <a:pt x="471500" y="-7936"/>
                  <a:pt x="872308" y="0"/>
                </a:cubicBezTo>
                <a:cubicBezTo>
                  <a:pt x="1273116" y="7936"/>
                  <a:pt x="1343426" y="10658"/>
                  <a:pt x="1474615" y="0"/>
                </a:cubicBezTo>
                <a:cubicBezTo>
                  <a:pt x="1605804" y="-10658"/>
                  <a:pt x="1834620" y="-4078"/>
                  <a:pt x="2166923" y="0"/>
                </a:cubicBezTo>
                <a:cubicBezTo>
                  <a:pt x="2499226" y="4078"/>
                  <a:pt x="2422681" y="15800"/>
                  <a:pt x="2589231" y="0"/>
                </a:cubicBezTo>
                <a:cubicBezTo>
                  <a:pt x="2755781" y="-15800"/>
                  <a:pt x="2974204" y="-19951"/>
                  <a:pt x="3101538" y="0"/>
                </a:cubicBezTo>
                <a:cubicBezTo>
                  <a:pt x="3228872" y="19951"/>
                  <a:pt x="3482581" y="8836"/>
                  <a:pt x="3703846" y="0"/>
                </a:cubicBezTo>
                <a:cubicBezTo>
                  <a:pt x="3925111" y="-8836"/>
                  <a:pt x="4093294" y="-15143"/>
                  <a:pt x="4306154" y="0"/>
                </a:cubicBezTo>
                <a:cubicBezTo>
                  <a:pt x="4519014" y="15143"/>
                  <a:pt x="4691913" y="-2773"/>
                  <a:pt x="4908462" y="0"/>
                </a:cubicBezTo>
                <a:cubicBezTo>
                  <a:pt x="5125011" y="2773"/>
                  <a:pt x="5139058" y="17793"/>
                  <a:pt x="5330769" y="0"/>
                </a:cubicBezTo>
                <a:cubicBezTo>
                  <a:pt x="5522480" y="-17793"/>
                  <a:pt x="5762055" y="-18513"/>
                  <a:pt x="6023077" y="0"/>
                </a:cubicBezTo>
                <a:cubicBezTo>
                  <a:pt x="6284099" y="18513"/>
                  <a:pt x="6358573" y="-16451"/>
                  <a:pt x="6625385" y="0"/>
                </a:cubicBezTo>
                <a:cubicBezTo>
                  <a:pt x="6892197" y="16451"/>
                  <a:pt x="7126815" y="-31083"/>
                  <a:pt x="7317692" y="0"/>
                </a:cubicBezTo>
                <a:cubicBezTo>
                  <a:pt x="7508569" y="31083"/>
                  <a:pt x="7767943" y="-15344"/>
                  <a:pt x="7920000" y="0"/>
                </a:cubicBezTo>
                <a:cubicBezTo>
                  <a:pt x="8072057" y="15344"/>
                  <a:pt x="8192743" y="3514"/>
                  <a:pt x="8342308" y="0"/>
                </a:cubicBezTo>
                <a:cubicBezTo>
                  <a:pt x="8491873" y="-3514"/>
                  <a:pt x="8741567" y="-26759"/>
                  <a:pt x="9000000" y="0"/>
                </a:cubicBezTo>
                <a:cubicBezTo>
                  <a:pt x="8993403" y="270467"/>
                  <a:pt x="8990836" y="455423"/>
                  <a:pt x="9000000" y="582400"/>
                </a:cubicBezTo>
                <a:cubicBezTo>
                  <a:pt x="9009164" y="709377"/>
                  <a:pt x="9029792" y="1023135"/>
                  <a:pt x="9000000" y="1337600"/>
                </a:cubicBezTo>
                <a:cubicBezTo>
                  <a:pt x="8970208" y="1652065"/>
                  <a:pt x="9000159" y="1646595"/>
                  <a:pt x="9000000" y="1804800"/>
                </a:cubicBezTo>
                <a:cubicBezTo>
                  <a:pt x="8999841" y="1963005"/>
                  <a:pt x="9012572" y="2182519"/>
                  <a:pt x="9000000" y="2444800"/>
                </a:cubicBezTo>
                <a:cubicBezTo>
                  <a:pt x="8987428" y="2707081"/>
                  <a:pt x="8996872" y="3015941"/>
                  <a:pt x="9000000" y="3200000"/>
                </a:cubicBezTo>
                <a:cubicBezTo>
                  <a:pt x="9003128" y="3384059"/>
                  <a:pt x="9037385" y="3737289"/>
                  <a:pt x="9000000" y="3955200"/>
                </a:cubicBezTo>
                <a:cubicBezTo>
                  <a:pt x="8962615" y="4173111"/>
                  <a:pt x="8990027" y="4375388"/>
                  <a:pt x="9000000" y="4537600"/>
                </a:cubicBezTo>
                <a:cubicBezTo>
                  <a:pt x="9009973" y="4699812"/>
                  <a:pt x="9003202" y="4805174"/>
                  <a:pt x="9000000" y="5062400"/>
                </a:cubicBezTo>
                <a:cubicBezTo>
                  <a:pt x="8996798" y="5319626"/>
                  <a:pt x="8976797" y="5440326"/>
                  <a:pt x="9000000" y="5760000"/>
                </a:cubicBezTo>
                <a:cubicBezTo>
                  <a:pt x="8823020" y="5774334"/>
                  <a:pt x="8658997" y="5781676"/>
                  <a:pt x="8397692" y="5760000"/>
                </a:cubicBezTo>
                <a:cubicBezTo>
                  <a:pt x="8136387" y="5738324"/>
                  <a:pt x="7916607" y="5730398"/>
                  <a:pt x="7705385" y="5760000"/>
                </a:cubicBezTo>
                <a:cubicBezTo>
                  <a:pt x="7494163" y="5789602"/>
                  <a:pt x="7092954" y="5737792"/>
                  <a:pt x="6923077" y="5760000"/>
                </a:cubicBezTo>
                <a:cubicBezTo>
                  <a:pt x="6753200" y="5782208"/>
                  <a:pt x="6546182" y="5781948"/>
                  <a:pt x="6410769" y="5760000"/>
                </a:cubicBezTo>
                <a:cubicBezTo>
                  <a:pt x="6275356" y="5738052"/>
                  <a:pt x="5931851" y="5758890"/>
                  <a:pt x="5718462" y="5760000"/>
                </a:cubicBezTo>
                <a:cubicBezTo>
                  <a:pt x="5505073" y="5761110"/>
                  <a:pt x="5450871" y="5755720"/>
                  <a:pt x="5296154" y="5760000"/>
                </a:cubicBezTo>
                <a:cubicBezTo>
                  <a:pt x="5141437" y="5764280"/>
                  <a:pt x="4921696" y="5783259"/>
                  <a:pt x="4783846" y="5760000"/>
                </a:cubicBezTo>
                <a:cubicBezTo>
                  <a:pt x="4645996" y="5736741"/>
                  <a:pt x="4433576" y="5742384"/>
                  <a:pt x="4181538" y="5760000"/>
                </a:cubicBezTo>
                <a:cubicBezTo>
                  <a:pt x="3929500" y="5777616"/>
                  <a:pt x="3841375" y="5762149"/>
                  <a:pt x="3579231" y="5760000"/>
                </a:cubicBezTo>
                <a:cubicBezTo>
                  <a:pt x="3317087" y="5757851"/>
                  <a:pt x="3279498" y="5756130"/>
                  <a:pt x="3156923" y="5760000"/>
                </a:cubicBezTo>
                <a:cubicBezTo>
                  <a:pt x="3034348" y="5763870"/>
                  <a:pt x="2751407" y="5765827"/>
                  <a:pt x="2464615" y="5760000"/>
                </a:cubicBezTo>
                <a:cubicBezTo>
                  <a:pt x="2177823" y="5754173"/>
                  <a:pt x="1966856" y="5717092"/>
                  <a:pt x="1592308" y="5760000"/>
                </a:cubicBezTo>
                <a:cubicBezTo>
                  <a:pt x="1217760" y="5802908"/>
                  <a:pt x="1190741" y="5791417"/>
                  <a:pt x="900000" y="5760000"/>
                </a:cubicBezTo>
                <a:cubicBezTo>
                  <a:pt x="609259" y="5728583"/>
                  <a:pt x="322193" y="5734846"/>
                  <a:pt x="0" y="5760000"/>
                </a:cubicBezTo>
                <a:cubicBezTo>
                  <a:pt x="4899" y="5532911"/>
                  <a:pt x="5143" y="5394620"/>
                  <a:pt x="0" y="5062400"/>
                </a:cubicBezTo>
                <a:cubicBezTo>
                  <a:pt x="-5143" y="4730180"/>
                  <a:pt x="19172" y="4510304"/>
                  <a:pt x="0" y="4307200"/>
                </a:cubicBezTo>
                <a:cubicBezTo>
                  <a:pt x="-19172" y="4104096"/>
                  <a:pt x="19660" y="3805640"/>
                  <a:pt x="0" y="3552000"/>
                </a:cubicBezTo>
                <a:cubicBezTo>
                  <a:pt x="-19660" y="3298360"/>
                  <a:pt x="3850" y="3108238"/>
                  <a:pt x="0" y="2912000"/>
                </a:cubicBezTo>
                <a:cubicBezTo>
                  <a:pt x="-3850" y="2715762"/>
                  <a:pt x="-20845" y="2537472"/>
                  <a:pt x="0" y="2214400"/>
                </a:cubicBezTo>
                <a:cubicBezTo>
                  <a:pt x="20845" y="1891328"/>
                  <a:pt x="1229" y="1933476"/>
                  <a:pt x="0" y="1689600"/>
                </a:cubicBezTo>
                <a:cubicBezTo>
                  <a:pt x="-1229" y="1445724"/>
                  <a:pt x="5052" y="1302657"/>
                  <a:pt x="0" y="1164800"/>
                </a:cubicBezTo>
                <a:cubicBezTo>
                  <a:pt x="-5052" y="1026943"/>
                  <a:pt x="26446" y="408669"/>
                  <a:pt x="0" y="0"/>
                </a:cubicBezTo>
                <a:close/>
              </a:path>
            </a:pathLst>
          </a:custGeom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1247898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3000" b="1" dirty="0">
                <a:solidFill>
                  <a:srgbClr val="002060"/>
                </a:solidFill>
              </a:rPr>
              <a:t>Oportunidades de Mejora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Fortalecer la Actualización y Aplicación de Criterios Normativos.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Proyectar la Microzonificación Sísmica de las Ciudades y Regiones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Promover el Diseño Sismoresistente Basado en Desempeño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Optimizar la Supervisión Técnica y Control de Calidad de las Obras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2400" b="1" dirty="0">
                <a:solidFill>
                  <a:schemeClr val="accent6">
                    <a:lumMod val="50000"/>
                  </a:schemeClr>
                </a:solidFill>
              </a:rPr>
              <a:t>Fortalecer la proyección y cooperación académica internacional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6F3EBE0D-8540-4836-B9CA-5BAC6CCBBE8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14535"/>
          <a:stretch/>
        </p:blipFill>
        <p:spPr>
          <a:xfrm>
            <a:off x="2921280" y="5689597"/>
            <a:ext cx="5946162" cy="1960807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792A943F-644A-4A4A-AA69-4845410948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8527" y="41673374"/>
            <a:ext cx="7326919" cy="5495190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976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Para_informes_Santoto_v2024-1</Template>
  <TotalTime>364</TotalTime>
  <Words>1195</Words>
  <Application>Microsoft Office PowerPoint</Application>
  <PresentationFormat>Personalizado</PresentationFormat>
  <Paragraphs>127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Marcela Rodriguez Martin</dc:creator>
  <cp:lastModifiedBy>DAVID</cp:lastModifiedBy>
  <cp:revision>37</cp:revision>
  <dcterms:created xsi:type="dcterms:W3CDTF">2025-10-17T14:05:36Z</dcterms:created>
  <dcterms:modified xsi:type="dcterms:W3CDTF">2026-07-10T21:45:17Z</dcterms:modified>
</cp:coreProperties>
</file>