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Lst>
  <p:notesMasterIdLst>
    <p:notesMasterId r:id="rId14"/>
  </p:notesMasterIdLst>
  <p:handoutMasterIdLst>
    <p:handoutMasterId r:id="rId15"/>
  </p:handoutMasterIdLst>
  <p:sldIdLst>
    <p:sldId id="397" r:id="rId2"/>
    <p:sldId id="398" r:id="rId3"/>
    <p:sldId id="399" r:id="rId4"/>
    <p:sldId id="400" r:id="rId5"/>
    <p:sldId id="402" r:id="rId6"/>
    <p:sldId id="401" r:id="rId7"/>
    <p:sldId id="404" r:id="rId8"/>
    <p:sldId id="405" r:id="rId9"/>
    <p:sldId id="406" r:id="rId10"/>
    <p:sldId id="407" r:id="rId11"/>
    <p:sldId id="409" r:id="rId12"/>
    <p:sldId id="411" r:id="rId13"/>
  </p:sldIdLst>
  <p:sldSz cx="9144000" cy="6858000" type="screen4x3"/>
  <p:notesSz cx="6797675" cy="9926638"/>
  <p:defaultTextStyle>
    <a:defPPr>
      <a:defRPr lang="es-CO"/>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y Mariño Reyes" initials="JMR" lastIdx="2" clrIdx="0">
    <p:extLst>
      <p:ext uri="{19B8F6BF-5375-455C-9EA6-DF929625EA0E}">
        <p15:presenceInfo xmlns:p15="http://schemas.microsoft.com/office/powerpoint/2012/main" userId="f418a20f754ccba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9713666B-E505-48AF-865F-644473A1B938}" type="datetimeFigureOut">
              <a:rPr lang="es-CO" smtClean="0"/>
              <a:t>19/08/2019</a:t>
            </a:fld>
            <a:endParaRPr lang="es-CO"/>
          </a:p>
        </p:txBody>
      </p:sp>
      <p:sp>
        <p:nvSpPr>
          <p:cNvPr id="4" name="Marcador de pie de página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AF81FD4F-CF83-41D8-B99E-850F437DC7CF}" type="slidenum">
              <a:rPr lang="es-CO" smtClean="0"/>
              <a:t>‹Nº›</a:t>
            </a:fld>
            <a:endParaRPr lang="es-CO"/>
          </a:p>
        </p:txBody>
      </p:sp>
    </p:spTree>
    <p:extLst>
      <p:ext uri="{BB962C8B-B14F-4D97-AF65-F5344CB8AC3E}">
        <p14:creationId xmlns:p14="http://schemas.microsoft.com/office/powerpoint/2010/main" val="31082291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1BB8AA2-B99F-9043-96E9-699F0A8EAD72}" type="datetimeFigureOut">
              <a:rPr lang="es-ES" smtClean="0"/>
              <a:t>19/08/2019</a:t>
            </a:fld>
            <a:endParaRPr lang="es-ES"/>
          </a:p>
        </p:txBody>
      </p:sp>
      <p:sp>
        <p:nvSpPr>
          <p:cNvPr id="4" name="Marcador de imagen d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7017343C-143D-794A-9A85-5EDA39083C80}" type="slidenum">
              <a:rPr lang="es-ES" smtClean="0"/>
              <a:t>‹Nº›</a:t>
            </a:fld>
            <a:endParaRPr lang="es-ES"/>
          </a:p>
        </p:txBody>
      </p:sp>
    </p:spTree>
    <p:extLst>
      <p:ext uri="{BB962C8B-B14F-4D97-AF65-F5344CB8AC3E}">
        <p14:creationId xmlns:p14="http://schemas.microsoft.com/office/powerpoint/2010/main" val="16605151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7017343C-143D-794A-9A85-5EDA39083C80}" type="slidenum">
              <a:rPr lang="es-ES" smtClean="0"/>
              <a:t>11</a:t>
            </a:fld>
            <a:endParaRPr lang="es-ES"/>
          </a:p>
        </p:txBody>
      </p:sp>
    </p:spTree>
    <p:extLst>
      <p:ext uri="{BB962C8B-B14F-4D97-AF65-F5344CB8AC3E}">
        <p14:creationId xmlns:p14="http://schemas.microsoft.com/office/powerpoint/2010/main" val="194771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7017343C-143D-794A-9A85-5EDA39083C80}" type="slidenum">
              <a:rPr lang="es-ES" smtClean="0"/>
              <a:t>12</a:t>
            </a:fld>
            <a:endParaRPr lang="es-ES"/>
          </a:p>
        </p:txBody>
      </p:sp>
    </p:spTree>
    <p:extLst>
      <p:ext uri="{BB962C8B-B14F-4D97-AF65-F5344CB8AC3E}">
        <p14:creationId xmlns:p14="http://schemas.microsoft.com/office/powerpoint/2010/main" val="31550028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pPr>
              <a:defRPr/>
            </a:pPr>
            <a:fld id="{D3984D95-B0B3-4CFD-BA48-CDCC5050CEAA}" type="datetimeFigureOut">
              <a:rPr lang="es-CO" smtClean="0"/>
              <a:pPr>
                <a:defRPr/>
              </a:pPr>
              <a:t>19/08/2019</a:t>
            </a:fld>
            <a:endParaRPr lang="es-CO"/>
          </a:p>
        </p:txBody>
      </p:sp>
      <p:sp>
        <p:nvSpPr>
          <p:cNvPr id="5" name="Marcador de pie de página 4"/>
          <p:cNvSpPr>
            <a:spLocks noGrp="1"/>
          </p:cNvSpPr>
          <p:nvPr>
            <p:ph type="ftr" sz="quarter" idx="11"/>
          </p:nvPr>
        </p:nvSpPr>
        <p:spPr/>
        <p:txBody>
          <a:bodyPr/>
          <a:lstStyle/>
          <a:p>
            <a:pPr>
              <a:defRPr/>
            </a:pPr>
            <a:endParaRPr lang="es-CO"/>
          </a:p>
        </p:txBody>
      </p:sp>
      <p:sp>
        <p:nvSpPr>
          <p:cNvPr id="6" name="Marcador de número de diapositiva 5"/>
          <p:cNvSpPr>
            <a:spLocks noGrp="1"/>
          </p:cNvSpPr>
          <p:nvPr>
            <p:ph type="sldNum" sz="quarter" idx="12"/>
          </p:nvPr>
        </p:nvSpPr>
        <p:spPr/>
        <p:txBody>
          <a:bodyPr/>
          <a:lstStyle/>
          <a:p>
            <a:fld id="{E2AE30CF-92FE-4F67-8EF7-B2AE6C4640DE}" type="slidenum">
              <a:rPr lang="es-CO" smtClean="0"/>
              <a:pPr/>
              <a:t>‹Nº›</a:t>
            </a:fld>
            <a:endParaRPr lang="es-CO"/>
          </a:p>
        </p:txBody>
      </p:sp>
    </p:spTree>
    <p:extLst>
      <p:ext uri="{BB962C8B-B14F-4D97-AF65-F5344CB8AC3E}">
        <p14:creationId xmlns:p14="http://schemas.microsoft.com/office/powerpoint/2010/main" val="2407525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pPr>
              <a:defRPr/>
            </a:pPr>
            <a:fld id="{2CBE7303-5E9F-44A5-B312-96450DA184BF}" type="datetimeFigureOut">
              <a:rPr lang="es-CO" smtClean="0"/>
              <a:pPr>
                <a:defRPr/>
              </a:pPr>
              <a:t>19/08/2019</a:t>
            </a:fld>
            <a:endParaRPr lang="es-CO"/>
          </a:p>
        </p:txBody>
      </p:sp>
      <p:sp>
        <p:nvSpPr>
          <p:cNvPr id="5" name="Marcador de pie de página 4"/>
          <p:cNvSpPr>
            <a:spLocks noGrp="1"/>
          </p:cNvSpPr>
          <p:nvPr>
            <p:ph type="ftr" sz="quarter" idx="11"/>
          </p:nvPr>
        </p:nvSpPr>
        <p:spPr/>
        <p:txBody>
          <a:bodyPr/>
          <a:lstStyle/>
          <a:p>
            <a:pPr>
              <a:defRPr/>
            </a:pPr>
            <a:endParaRPr lang="es-CO"/>
          </a:p>
        </p:txBody>
      </p:sp>
      <p:sp>
        <p:nvSpPr>
          <p:cNvPr id="6" name="Marcador de número de diapositiva 5"/>
          <p:cNvSpPr>
            <a:spLocks noGrp="1"/>
          </p:cNvSpPr>
          <p:nvPr>
            <p:ph type="sldNum" sz="quarter" idx="12"/>
          </p:nvPr>
        </p:nvSpPr>
        <p:spPr/>
        <p:txBody>
          <a:bodyPr/>
          <a:lstStyle/>
          <a:p>
            <a:fld id="{C698EFCA-4541-4D3F-A2EE-0FF8E008E935}" type="slidenum">
              <a:rPr lang="es-CO" smtClean="0"/>
              <a:pPr/>
              <a:t>‹Nº›</a:t>
            </a:fld>
            <a:endParaRPr lang="es-CO"/>
          </a:p>
        </p:txBody>
      </p:sp>
    </p:spTree>
    <p:extLst>
      <p:ext uri="{BB962C8B-B14F-4D97-AF65-F5344CB8AC3E}">
        <p14:creationId xmlns:p14="http://schemas.microsoft.com/office/powerpoint/2010/main" val="2762373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pPr>
              <a:defRPr/>
            </a:pPr>
            <a:fld id="{B1CDCE4E-85B0-4FE4-A5D3-F9D98275F287}" type="datetimeFigureOut">
              <a:rPr lang="es-CO" smtClean="0"/>
              <a:pPr>
                <a:defRPr/>
              </a:pPr>
              <a:t>19/08/2019</a:t>
            </a:fld>
            <a:endParaRPr lang="es-CO"/>
          </a:p>
        </p:txBody>
      </p:sp>
      <p:sp>
        <p:nvSpPr>
          <p:cNvPr id="5" name="Marcador de pie de página 4"/>
          <p:cNvSpPr>
            <a:spLocks noGrp="1"/>
          </p:cNvSpPr>
          <p:nvPr>
            <p:ph type="ftr" sz="quarter" idx="11"/>
          </p:nvPr>
        </p:nvSpPr>
        <p:spPr/>
        <p:txBody>
          <a:bodyPr/>
          <a:lstStyle/>
          <a:p>
            <a:pPr>
              <a:defRPr/>
            </a:pPr>
            <a:endParaRPr lang="es-CO"/>
          </a:p>
        </p:txBody>
      </p:sp>
      <p:sp>
        <p:nvSpPr>
          <p:cNvPr id="6" name="Marcador de número de diapositiva 5"/>
          <p:cNvSpPr>
            <a:spLocks noGrp="1"/>
          </p:cNvSpPr>
          <p:nvPr>
            <p:ph type="sldNum" sz="quarter" idx="12"/>
          </p:nvPr>
        </p:nvSpPr>
        <p:spPr/>
        <p:txBody>
          <a:bodyPr/>
          <a:lstStyle/>
          <a:p>
            <a:fld id="{F88E847B-B493-4DC3-A0CB-31041C517BE7}" type="slidenum">
              <a:rPr lang="es-CO" smtClean="0"/>
              <a:pPr/>
              <a:t>‹Nº›</a:t>
            </a:fld>
            <a:endParaRPr lang="es-CO"/>
          </a:p>
        </p:txBody>
      </p:sp>
    </p:spTree>
    <p:extLst>
      <p:ext uri="{BB962C8B-B14F-4D97-AF65-F5344CB8AC3E}">
        <p14:creationId xmlns:p14="http://schemas.microsoft.com/office/powerpoint/2010/main" val="2367835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apositiva de título con 2 imágen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s-ES_tradnl" smtClean="0"/>
              <a:t>Clic para editar título</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8/19/2019</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s-ES_tradnl" smtClean="0"/>
              <a:t>Haga clic para modificar el estilo de texto del patrón</a:t>
            </a:r>
          </a:p>
        </p:txBody>
      </p:sp>
    </p:spTree>
    <p:extLst>
      <p:ext uri="{BB962C8B-B14F-4D97-AF65-F5344CB8AC3E}">
        <p14:creationId xmlns:p14="http://schemas.microsoft.com/office/powerpoint/2010/main" val="2869345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pPr>
              <a:defRPr/>
            </a:pPr>
            <a:fld id="{5E6DE993-6AF5-4C9E-929C-E9F44E0AA0FA}" type="datetimeFigureOut">
              <a:rPr lang="es-CO" smtClean="0"/>
              <a:pPr>
                <a:defRPr/>
              </a:pPr>
              <a:t>19/08/2019</a:t>
            </a:fld>
            <a:endParaRPr lang="es-CO"/>
          </a:p>
        </p:txBody>
      </p:sp>
      <p:sp>
        <p:nvSpPr>
          <p:cNvPr id="5" name="Marcador de pie de página 4"/>
          <p:cNvSpPr>
            <a:spLocks noGrp="1"/>
          </p:cNvSpPr>
          <p:nvPr>
            <p:ph type="ftr" sz="quarter" idx="11"/>
          </p:nvPr>
        </p:nvSpPr>
        <p:spPr/>
        <p:txBody>
          <a:bodyPr/>
          <a:lstStyle/>
          <a:p>
            <a:pPr>
              <a:defRPr/>
            </a:pPr>
            <a:endParaRPr lang="es-CO"/>
          </a:p>
        </p:txBody>
      </p:sp>
      <p:sp>
        <p:nvSpPr>
          <p:cNvPr id="6" name="Marcador de número de diapositiva 5"/>
          <p:cNvSpPr>
            <a:spLocks noGrp="1"/>
          </p:cNvSpPr>
          <p:nvPr>
            <p:ph type="sldNum" sz="quarter" idx="12"/>
          </p:nvPr>
        </p:nvSpPr>
        <p:spPr/>
        <p:txBody>
          <a:bodyPr/>
          <a:lstStyle/>
          <a:p>
            <a:fld id="{557E2820-6BAC-4B8E-8218-F80CC8F59D0F}" type="slidenum">
              <a:rPr lang="es-CO" smtClean="0"/>
              <a:pPr/>
              <a:t>‹Nº›</a:t>
            </a:fld>
            <a:endParaRPr lang="es-CO"/>
          </a:p>
        </p:txBody>
      </p:sp>
    </p:spTree>
    <p:extLst>
      <p:ext uri="{BB962C8B-B14F-4D97-AF65-F5344CB8AC3E}">
        <p14:creationId xmlns:p14="http://schemas.microsoft.com/office/powerpoint/2010/main" val="1991113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pPr>
              <a:defRPr/>
            </a:pPr>
            <a:fld id="{8727CE4A-89BE-42D8-8E98-5D62FA4266FA}" type="datetimeFigureOut">
              <a:rPr lang="es-CO" smtClean="0"/>
              <a:pPr>
                <a:defRPr/>
              </a:pPr>
              <a:t>19/08/2019</a:t>
            </a:fld>
            <a:endParaRPr lang="es-CO"/>
          </a:p>
        </p:txBody>
      </p:sp>
      <p:sp>
        <p:nvSpPr>
          <p:cNvPr id="5" name="Marcador de pie de página 4"/>
          <p:cNvSpPr>
            <a:spLocks noGrp="1"/>
          </p:cNvSpPr>
          <p:nvPr>
            <p:ph type="ftr" sz="quarter" idx="11"/>
          </p:nvPr>
        </p:nvSpPr>
        <p:spPr/>
        <p:txBody>
          <a:bodyPr/>
          <a:lstStyle/>
          <a:p>
            <a:pPr>
              <a:defRPr/>
            </a:pPr>
            <a:endParaRPr lang="es-CO"/>
          </a:p>
        </p:txBody>
      </p:sp>
      <p:sp>
        <p:nvSpPr>
          <p:cNvPr id="6" name="Marcador de número de diapositiva 5"/>
          <p:cNvSpPr>
            <a:spLocks noGrp="1"/>
          </p:cNvSpPr>
          <p:nvPr>
            <p:ph type="sldNum" sz="quarter" idx="12"/>
          </p:nvPr>
        </p:nvSpPr>
        <p:spPr/>
        <p:txBody>
          <a:bodyPr/>
          <a:lstStyle/>
          <a:p>
            <a:fld id="{790CAF4C-E0A7-43A6-9125-ED4065A1257E}" type="slidenum">
              <a:rPr lang="es-CO" smtClean="0"/>
              <a:pPr/>
              <a:t>‹Nº›</a:t>
            </a:fld>
            <a:endParaRPr lang="es-CO"/>
          </a:p>
        </p:txBody>
      </p:sp>
    </p:spTree>
    <p:extLst>
      <p:ext uri="{BB962C8B-B14F-4D97-AF65-F5344CB8AC3E}">
        <p14:creationId xmlns:p14="http://schemas.microsoft.com/office/powerpoint/2010/main" val="400519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pPr>
              <a:defRPr/>
            </a:pPr>
            <a:fld id="{61E66348-F80F-414F-B4BD-167C77808676}" type="datetimeFigureOut">
              <a:rPr lang="es-CO" smtClean="0"/>
              <a:pPr>
                <a:defRPr/>
              </a:pPr>
              <a:t>19/08/2019</a:t>
            </a:fld>
            <a:endParaRPr lang="es-CO"/>
          </a:p>
        </p:txBody>
      </p:sp>
      <p:sp>
        <p:nvSpPr>
          <p:cNvPr id="6" name="Marcador de pie de página 5"/>
          <p:cNvSpPr>
            <a:spLocks noGrp="1"/>
          </p:cNvSpPr>
          <p:nvPr>
            <p:ph type="ftr" sz="quarter" idx="11"/>
          </p:nvPr>
        </p:nvSpPr>
        <p:spPr/>
        <p:txBody>
          <a:bodyPr/>
          <a:lstStyle/>
          <a:p>
            <a:pPr>
              <a:defRPr/>
            </a:pPr>
            <a:endParaRPr lang="es-CO"/>
          </a:p>
        </p:txBody>
      </p:sp>
      <p:sp>
        <p:nvSpPr>
          <p:cNvPr id="7" name="Marcador de número de diapositiva 6"/>
          <p:cNvSpPr>
            <a:spLocks noGrp="1"/>
          </p:cNvSpPr>
          <p:nvPr>
            <p:ph type="sldNum" sz="quarter" idx="12"/>
          </p:nvPr>
        </p:nvSpPr>
        <p:spPr/>
        <p:txBody>
          <a:bodyPr/>
          <a:lstStyle/>
          <a:p>
            <a:fld id="{0D440C68-3694-4B24-AB0D-FB57F98F4BBF}" type="slidenum">
              <a:rPr lang="es-CO" smtClean="0"/>
              <a:pPr/>
              <a:t>‹Nº›</a:t>
            </a:fld>
            <a:endParaRPr lang="es-CO"/>
          </a:p>
        </p:txBody>
      </p:sp>
    </p:spTree>
    <p:extLst>
      <p:ext uri="{BB962C8B-B14F-4D97-AF65-F5344CB8AC3E}">
        <p14:creationId xmlns:p14="http://schemas.microsoft.com/office/powerpoint/2010/main" val="2073123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pPr>
              <a:defRPr/>
            </a:pPr>
            <a:fld id="{7B91DDFB-3962-4D82-A26A-FE408072B5AA}" type="datetimeFigureOut">
              <a:rPr lang="es-CO" smtClean="0"/>
              <a:pPr>
                <a:defRPr/>
              </a:pPr>
              <a:t>19/08/2019</a:t>
            </a:fld>
            <a:endParaRPr lang="es-CO"/>
          </a:p>
        </p:txBody>
      </p:sp>
      <p:sp>
        <p:nvSpPr>
          <p:cNvPr id="8" name="Marcador de pie de página 7"/>
          <p:cNvSpPr>
            <a:spLocks noGrp="1"/>
          </p:cNvSpPr>
          <p:nvPr>
            <p:ph type="ftr" sz="quarter" idx="11"/>
          </p:nvPr>
        </p:nvSpPr>
        <p:spPr/>
        <p:txBody>
          <a:bodyPr/>
          <a:lstStyle/>
          <a:p>
            <a:pPr>
              <a:defRPr/>
            </a:pPr>
            <a:endParaRPr lang="es-CO"/>
          </a:p>
        </p:txBody>
      </p:sp>
      <p:sp>
        <p:nvSpPr>
          <p:cNvPr id="9" name="Marcador de número de diapositiva 8"/>
          <p:cNvSpPr>
            <a:spLocks noGrp="1"/>
          </p:cNvSpPr>
          <p:nvPr>
            <p:ph type="sldNum" sz="quarter" idx="12"/>
          </p:nvPr>
        </p:nvSpPr>
        <p:spPr/>
        <p:txBody>
          <a:bodyPr/>
          <a:lstStyle/>
          <a:p>
            <a:fld id="{1694B1B0-E795-4E48-AD25-2B974E822479}" type="slidenum">
              <a:rPr lang="es-CO" smtClean="0"/>
              <a:pPr/>
              <a:t>‹Nº›</a:t>
            </a:fld>
            <a:endParaRPr lang="es-CO"/>
          </a:p>
        </p:txBody>
      </p:sp>
    </p:spTree>
    <p:extLst>
      <p:ext uri="{BB962C8B-B14F-4D97-AF65-F5344CB8AC3E}">
        <p14:creationId xmlns:p14="http://schemas.microsoft.com/office/powerpoint/2010/main" val="2842978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pPr>
              <a:defRPr/>
            </a:pPr>
            <a:fld id="{17FB7C68-D068-4CD5-BD2D-F972233BB006}" type="datetimeFigureOut">
              <a:rPr lang="es-CO" smtClean="0"/>
              <a:pPr>
                <a:defRPr/>
              </a:pPr>
              <a:t>19/08/2019</a:t>
            </a:fld>
            <a:endParaRPr lang="es-CO"/>
          </a:p>
        </p:txBody>
      </p:sp>
      <p:sp>
        <p:nvSpPr>
          <p:cNvPr id="4" name="Marcador de pie de página 3"/>
          <p:cNvSpPr>
            <a:spLocks noGrp="1"/>
          </p:cNvSpPr>
          <p:nvPr>
            <p:ph type="ftr" sz="quarter" idx="11"/>
          </p:nvPr>
        </p:nvSpPr>
        <p:spPr/>
        <p:txBody>
          <a:bodyPr/>
          <a:lstStyle/>
          <a:p>
            <a:pPr>
              <a:defRPr/>
            </a:pPr>
            <a:endParaRPr lang="es-CO"/>
          </a:p>
        </p:txBody>
      </p:sp>
      <p:sp>
        <p:nvSpPr>
          <p:cNvPr id="5" name="Marcador de número de diapositiva 4"/>
          <p:cNvSpPr>
            <a:spLocks noGrp="1"/>
          </p:cNvSpPr>
          <p:nvPr>
            <p:ph type="sldNum" sz="quarter" idx="12"/>
          </p:nvPr>
        </p:nvSpPr>
        <p:spPr/>
        <p:txBody>
          <a:bodyPr/>
          <a:lstStyle/>
          <a:p>
            <a:fld id="{E2CC063B-243B-4172-A74C-EA501CD55A33}" type="slidenum">
              <a:rPr lang="es-CO" smtClean="0"/>
              <a:pPr/>
              <a:t>‹Nº›</a:t>
            </a:fld>
            <a:endParaRPr lang="es-CO"/>
          </a:p>
        </p:txBody>
      </p:sp>
    </p:spTree>
    <p:extLst>
      <p:ext uri="{BB962C8B-B14F-4D97-AF65-F5344CB8AC3E}">
        <p14:creationId xmlns:p14="http://schemas.microsoft.com/office/powerpoint/2010/main" val="2380408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pPr>
              <a:defRPr/>
            </a:pPr>
            <a:fld id="{9E0189B8-573F-4DD1-BE5B-18BCFA556332}" type="datetimeFigureOut">
              <a:rPr lang="es-CO" smtClean="0"/>
              <a:pPr>
                <a:defRPr/>
              </a:pPr>
              <a:t>19/08/2019</a:t>
            </a:fld>
            <a:endParaRPr lang="es-CO"/>
          </a:p>
        </p:txBody>
      </p:sp>
      <p:sp>
        <p:nvSpPr>
          <p:cNvPr id="3" name="Marcador de pie de página 2"/>
          <p:cNvSpPr>
            <a:spLocks noGrp="1"/>
          </p:cNvSpPr>
          <p:nvPr>
            <p:ph type="ftr" sz="quarter" idx="11"/>
          </p:nvPr>
        </p:nvSpPr>
        <p:spPr/>
        <p:txBody>
          <a:bodyPr/>
          <a:lstStyle/>
          <a:p>
            <a:pPr>
              <a:defRPr/>
            </a:pPr>
            <a:endParaRPr lang="es-CO"/>
          </a:p>
        </p:txBody>
      </p:sp>
      <p:sp>
        <p:nvSpPr>
          <p:cNvPr id="4" name="Marcador de número de diapositiva 3"/>
          <p:cNvSpPr>
            <a:spLocks noGrp="1"/>
          </p:cNvSpPr>
          <p:nvPr>
            <p:ph type="sldNum" sz="quarter" idx="12"/>
          </p:nvPr>
        </p:nvSpPr>
        <p:spPr/>
        <p:txBody>
          <a:bodyPr/>
          <a:lstStyle/>
          <a:p>
            <a:fld id="{8FC8B2CC-C321-4D18-9594-9788E9779E86}" type="slidenum">
              <a:rPr lang="es-CO" smtClean="0"/>
              <a:pPr/>
              <a:t>‹Nº›</a:t>
            </a:fld>
            <a:endParaRPr lang="es-CO"/>
          </a:p>
        </p:txBody>
      </p:sp>
    </p:spTree>
    <p:extLst>
      <p:ext uri="{BB962C8B-B14F-4D97-AF65-F5344CB8AC3E}">
        <p14:creationId xmlns:p14="http://schemas.microsoft.com/office/powerpoint/2010/main" val="1098931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pPr>
              <a:defRPr/>
            </a:pPr>
            <a:fld id="{03222B41-B3E8-4A34-B579-3F88EB0C9BB5}" type="datetimeFigureOut">
              <a:rPr lang="es-CO" smtClean="0"/>
              <a:pPr>
                <a:defRPr/>
              </a:pPr>
              <a:t>19/08/2019</a:t>
            </a:fld>
            <a:endParaRPr lang="es-CO"/>
          </a:p>
        </p:txBody>
      </p:sp>
      <p:sp>
        <p:nvSpPr>
          <p:cNvPr id="6" name="Marcador de pie de página 5"/>
          <p:cNvSpPr>
            <a:spLocks noGrp="1"/>
          </p:cNvSpPr>
          <p:nvPr>
            <p:ph type="ftr" sz="quarter" idx="11"/>
          </p:nvPr>
        </p:nvSpPr>
        <p:spPr/>
        <p:txBody>
          <a:bodyPr/>
          <a:lstStyle/>
          <a:p>
            <a:pPr>
              <a:defRPr/>
            </a:pPr>
            <a:endParaRPr lang="es-CO"/>
          </a:p>
        </p:txBody>
      </p:sp>
      <p:sp>
        <p:nvSpPr>
          <p:cNvPr id="7" name="Marcador de número de diapositiva 6"/>
          <p:cNvSpPr>
            <a:spLocks noGrp="1"/>
          </p:cNvSpPr>
          <p:nvPr>
            <p:ph type="sldNum" sz="quarter" idx="12"/>
          </p:nvPr>
        </p:nvSpPr>
        <p:spPr/>
        <p:txBody>
          <a:bodyPr/>
          <a:lstStyle/>
          <a:p>
            <a:fld id="{FA78EC4D-6E90-44F8-B0B5-A1D6BD488771}" type="slidenum">
              <a:rPr lang="es-CO" smtClean="0"/>
              <a:pPr/>
              <a:t>‹Nº›</a:t>
            </a:fld>
            <a:endParaRPr lang="es-CO"/>
          </a:p>
        </p:txBody>
      </p:sp>
    </p:spTree>
    <p:extLst>
      <p:ext uri="{BB962C8B-B14F-4D97-AF65-F5344CB8AC3E}">
        <p14:creationId xmlns:p14="http://schemas.microsoft.com/office/powerpoint/2010/main" val="1259644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CO"/>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pPr>
              <a:defRPr/>
            </a:pPr>
            <a:fld id="{987A4BF0-33AC-4E4A-8D4B-650DA9560186}" type="datetimeFigureOut">
              <a:rPr lang="es-CO" smtClean="0"/>
              <a:pPr>
                <a:defRPr/>
              </a:pPr>
              <a:t>19/08/2019</a:t>
            </a:fld>
            <a:endParaRPr lang="es-CO"/>
          </a:p>
        </p:txBody>
      </p:sp>
      <p:sp>
        <p:nvSpPr>
          <p:cNvPr id="6" name="Marcador de pie de página 5"/>
          <p:cNvSpPr>
            <a:spLocks noGrp="1"/>
          </p:cNvSpPr>
          <p:nvPr>
            <p:ph type="ftr" sz="quarter" idx="11"/>
          </p:nvPr>
        </p:nvSpPr>
        <p:spPr/>
        <p:txBody>
          <a:bodyPr/>
          <a:lstStyle/>
          <a:p>
            <a:pPr>
              <a:defRPr/>
            </a:pPr>
            <a:endParaRPr lang="es-CO"/>
          </a:p>
        </p:txBody>
      </p:sp>
      <p:sp>
        <p:nvSpPr>
          <p:cNvPr id="7" name="Marcador de número de diapositiva 6"/>
          <p:cNvSpPr>
            <a:spLocks noGrp="1"/>
          </p:cNvSpPr>
          <p:nvPr>
            <p:ph type="sldNum" sz="quarter" idx="12"/>
          </p:nvPr>
        </p:nvSpPr>
        <p:spPr/>
        <p:txBody>
          <a:bodyPr/>
          <a:lstStyle/>
          <a:p>
            <a:fld id="{E007D9F2-6F7D-4AA6-980F-6FA7DDD96050}" type="slidenum">
              <a:rPr lang="es-CO" smtClean="0"/>
              <a:pPr/>
              <a:t>‹Nº›</a:t>
            </a:fld>
            <a:endParaRPr lang="es-CO"/>
          </a:p>
        </p:txBody>
      </p:sp>
    </p:spTree>
    <p:extLst>
      <p:ext uri="{BB962C8B-B14F-4D97-AF65-F5344CB8AC3E}">
        <p14:creationId xmlns:p14="http://schemas.microsoft.com/office/powerpoint/2010/main" val="2275310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17FB7C68-D068-4CD5-BD2D-F972233BB006}" type="datetimeFigureOut">
              <a:rPr lang="es-CO" smtClean="0"/>
              <a:pPr>
                <a:defRPr/>
              </a:pPr>
              <a:t>19/08/2019</a:t>
            </a:fld>
            <a:endParaRPr lang="es-CO"/>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s-CO"/>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2CC063B-243B-4172-A74C-EA501CD55A33}" type="slidenum">
              <a:rPr lang="es-CO" smtClean="0"/>
              <a:pPr/>
              <a:t>‹Nº›</a:t>
            </a:fld>
            <a:endParaRPr lang="es-CO"/>
          </a:p>
        </p:txBody>
      </p:sp>
    </p:spTree>
    <p:extLst>
      <p:ext uri="{BB962C8B-B14F-4D97-AF65-F5344CB8AC3E}">
        <p14:creationId xmlns:p14="http://schemas.microsoft.com/office/powerpoint/2010/main" val="140522209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mailto:ginnaclavijo@usantotomas.edu.co" TargetMode="External"/><Relationship Id="rId4" Type="http://schemas.openxmlformats.org/officeDocument/2006/relationships/hyperlink" Target="mailto:mg.arredondohidalgo@ugto.mx"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323528" y="4365104"/>
            <a:ext cx="7971036" cy="1500187"/>
          </a:xfrm>
          <a:solidFill>
            <a:schemeClr val="accent1">
              <a:lumMod val="40000"/>
              <a:lumOff val="60000"/>
            </a:schemeClr>
          </a:solidFill>
        </p:spPr>
        <p:txBody>
          <a:bodyPr>
            <a:normAutofit/>
          </a:bodyPr>
          <a:lstStyle/>
          <a:p>
            <a:pPr algn="ctr"/>
            <a:endParaRPr lang="es-ES" sz="4000" dirty="0" smtClean="0">
              <a:solidFill>
                <a:schemeClr val="tx1"/>
              </a:solidFill>
              <a:latin typeface="Chalkboard SE Bold"/>
              <a:cs typeface="Chalkboard SE Bold"/>
            </a:endParaRPr>
          </a:p>
          <a:p>
            <a:pPr algn="ctr"/>
            <a:endParaRPr lang="es-ES" sz="4000" dirty="0">
              <a:solidFill>
                <a:schemeClr val="tx1"/>
              </a:solidFill>
              <a:latin typeface="Chalkboard SE Bold"/>
              <a:cs typeface="Chalkboard SE Bold"/>
            </a:endParaRPr>
          </a:p>
        </p:txBody>
      </p:sp>
      <p:sp>
        <p:nvSpPr>
          <p:cNvPr id="4" name="Título 1"/>
          <p:cNvSpPr>
            <a:spLocks noGrp="1"/>
          </p:cNvSpPr>
          <p:nvPr>
            <p:ph type="title"/>
          </p:nvPr>
        </p:nvSpPr>
        <p:spPr>
          <a:xfrm>
            <a:off x="539552" y="404664"/>
            <a:ext cx="8043044" cy="6018831"/>
          </a:xfrm>
        </p:spPr>
        <p:txBody>
          <a:bodyPr>
            <a:normAutofit fontScale="90000"/>
          </a:bodyPr>
          <a:lstStyle/>
          <a:p>
            <a:pPr algn="ctr"/>
            <a:r>
              <a:rPr lang="es-ES_tradnl" sz="3100" b="1" dirty="0" smtClean="0">
                <a:solidFill>
                  <a:srgbClr val="002060"/>
                </a:solidFill>
              </a:rPr>
              <a:t/>
            </a:r>
            <a:br>
              <a:rPr lang="es-ES_tradnl" sz="3100" b="1" dirty="0" smtClean="0">
                <a:solidFill>
                  <a:srgbClr val="002060"/>
                </a:solidFill>
              </a:rPr>
            </a:br>
            <a:r>
              <a:rPr lang="es-ES_tradnl" sz="3100" b="1" dirty="0">
                <a:solidFill>
                  <a:srgbClr val="002060"/>
                </a:solidFill>
              </a:rPr>
              <a:t/>
            </a:r>
            <a:br>
              <a:rPr lang="es-ES_tradnl" sz="3100" b="1" dirty="0">
                <a:solidFill>
                  <a:srgbClr val="002060"/>
                </a:solidFill>
              </a:rPr>
            </a:br>
            <a:r>
              <a:rPr lang="es-ES_tradnl" sz="3100" b="1" dirty="0" smtClean="0">
                <a:solidFill>
                  <a:srgbClr val="002060"/>
                </a:solidFill>
              </a:rPr>
              <a:t/>
            </a:r>
            <a:br>
              <a:rPr lang="es-ES_tradnl" sz="3100" b="1" dirty="0" smtClean="0">
                <a:solidFill>
                  <a:srgbClr val="002060"/>
                </a:solidFill>
              </a:rPr>
            </a:br>
            <a:r>
              <a:rPr lang="es-ES_tradnl" sz="3100" b="1" dirty="0">
                <a:solidFill>
                  <a:srgbClr val="002060"/>
                </a:solidFill>
              </a:rPr>
              <a:t/>
            </a:r>
            <a:br>
              <a:rPr lang="es-ES_tradnl" sz="3100" b="1" dirty="0">
                <a:solidFill>
                  <a:srgbClr val="002060"/>
                </a:solidFill>
              </a:rPr>
            </a:br>
            <a:r>
              <a:rPr lang="es-ES_tradnl" sz="3100" b="1" dirty="0" smtClean="0">
                <a:solidFill>
                  <a:srgbClr val="002060"/>
                </a:solidFill>
              </a:rPr>
              <a:t/>
            </a:r>
            <a:br>
              <a:rPr lang="es-ES_tradnl" sz="3100" b="1" dirty="0" smtClean="0">
                <a:solidFill>
                  <a:srgbClr val="002060"/>
                </a:solidFill>
              </a:rPr>
            </a:br>
            <a:r>
              <a:rPr lang="es-ES_tradnl" sz="3100" b="1" dirty="0">
                <a:solidFill>
                  <a:srgbClr val="002060"/>
                </a:solidFill>
              </a:rPr>
              <a:t/>
            </a:r>
            <a:br>
              <a:rPr lang="es-ES_tradnl" sz="3100" b="1" dirty="0">
                <a:solidFill>
                  <a:srgbClr val="002060"/>
                </a:solidFill>
              </a:rPr>
            </a:br>
            <a:r>
              <a:rPr lang="es-ES_tradnl" sz="3100" b="1" dirty="0" smtClean="0">
                <a:solidFill>
                  <a:srgbClr val="002060"/>
                </a:solidFill>
              </a:rPr>
              <a:t/>
            </a:r>
            <a:br>
              <a:rPr lang="es-ES_tradnl" sz="3100" b="1" dirty="0" smtClean="0">
                <a:solidFill>
                  <a:srgbClr val="002060"/>
                </a:solidFill>
              </a:rPr>
            </a:br>
            <a:r>
              <a:rPr lang="es-ES_tradnl" sz="3100" b="1" dirty="0">
                <a:solidFill>
                  <a:srgbClr val="002060"/>
                </a:solidFill>
              </a:rPr>
              <a:t/>
            </a:r>
            <a:br>
              <a:rPr lang="es-ES_tradnl" sz="3100" b="1" dirty="0">
                <a:solidFill>
                  <a:srgbClr val="002060"/>
                </a:solidFill>
              </a:rPr>
            </a:br>
            <a:r>
              <a:rPr lang="es-ES_tradnl" sz="3100" b="1" dirty="0" smtClean="0">
                <a:solidFill>
                  <a:srgbClr val="002060"/>
                </a:solidFill>
              </a:rPr>
              <a:t/>
            </a:r>
            <a:br>
              <a:rPr lang="es-ES_tradnl" sz="3100" b="1" dirty="0" smtClean="0">
                <a:solidFill>
                  <a:srgbClr val="002060"/>
                </a:solidFill>
              </a:rPr>
            </a:br>
            <a:r>
              <a:rPr lang="es-ES_tradnl" sz="4000" b="1" dirty="0" smtClean="0">
                <a:solidFill>
                  <a:srgbClr val="002060"/>
                </a:solidFill>
              </a:rPr>
              <a:t>Vigésimo quinto Congreso de Verano de la Ciencia UG 2019 Aulas Magnas Campus Guanajuato</a:t>
            </a:r>
            <a:r>
              <a:rPr lang="es-ES_tradnl" sz="4000" b="1" dirty="0"/>
              <a:t/>
            </a:r>
            <a:br>
              <a:rPr lang="es-ES_tradnl" sz="4000" b="1" dirty="0"/>
            </a:br>
            <a:r>
              <a:rPr lang="es-ES_tradnl" sz="4000" b="1" dirty="0"/>
              <a:t/>
            </a:r>
            <a:br>
              <a:rPr lang="es-ES_tradnl" sz="4000" b="1" dirty="0"/>
            </a:br>
            <a:r>
              <a:rPr lang="es-CO" sz="1800" b="1" dirty="0"/>
              <a:t>Proceso de Internacionalización y</a:t>
            </a:r>
            <a:r>
              <a:rPr lang="es-CO" sz="1800" dirty="0"/>
              <a:t/>
            </a:r>
            <a:br>
              <a:rPr lang="es-CO" sz="1800" dirty="0"/>
            </a:br>
            <a:r>
              <a:rPr lang="es-CO" sz="1800" b="1" dirty="0"/>
              <a:t>Responsabilidad Social Empresarial:  </a:t>
            </a:r>
            <a:r>
              <a:rPr lang="es-CO" sz="1800" dirty="0"/>
              <a:t/>
            </a:r>
            <a:br>
              <a:rPr lang="es-CO" sz="1800" dirty="0"/>
            </a:br>
            <a:r>
              <a:rPr lang="es-CO" sz="1800" b="1" dirty="0"/>
              <a:t>Caso comparativo de Empresas </a:t>
            </a:r>
            <a:r>
              <a:rPr lang="es-CO" sz="1800" dirty="0"/>
              <a:t/>
            </a:r>
            <a:br>
              <a:rPr lang="es-CO" sz="1800" dirty="0"/>
            </a:br>
            <a:r>
              <a:rPr lang="es-CO" sz="1800" b="1" dirty="0"/>
              <a:t>Mexicanas con Presencia en Colombia.</a:t>
            </a:r>
            <a:r>
              <a:rPr lang="es-CO" sz="1700" dirty="0"/>
              <a:t/>
            </a:r>
            <a:br>
              <a:rPr lang="es-CO" sz="1700" dirty="0"/>
            </a:br>
            <a:r>
              <a:rPr lang="es-ES" sz="1700" b="1" dirty="0"/>
              <a:t/>
            </a:r>
            <a:br>
              <a:rPr lang="es-ES" sz="1700" b="1" dirty="0"/>
            </a:br>
            <a:r>
              <a:rPr lang="es-ES" sz="1700" b="1" dirty="0"/>
              <a:t/>
            </a:r>
            <a:br>
              <a:rPr lang="es-ES" sz="1700" b="1" dirty="0"/>
            </a:br>
            <a:r>
              <a:rPr lang="es-ES" sz="1700" b="1" dirty="0">
                <a:solidFill>
                  <a:srgbClr val="C00000"/>
                </a:solidFill>
                <a:latin typeface="Arial" panose="020B0604020202020204" pitchFamily="34" charset="0"/>
                <a:cs typeface="Arial" panose="020B0604020202020204" pitchFamily="34" charset="0"/>
              </a:rPr>
              <a:t>DRA. MARÍA GUADALUPE ARREDONDO </a:t>
            </a:r>
            <a:r>
              <a:rPr lang="es-ES" sz="1700" b="1" dirty="0" smtClean="0">
                <a:solidFill>
                  <a:srgbClr val="C00000"/>
                </a:solidFill>
                <a:latin typeface="Arial" panose="020B0604020202020204" pitchFamily="34" charset="0"/>
                <a:cs typeface="Arial" panose="020B0604020202020204" pitchFamily="34" charset="0"/>
              </a:rPr>
              <a:t>HIDALGO</a:t>
            </a:r>
            <a:br>
              <a:rPr lang="es-ES" sz="1700" b="1" dirty="0" smtClean="0">
                <a:solidFill>
                  <a:srgbClr val="C00000"/>
                </a:solidFill>
                <a:latin typeface="Arial" panose="020B0604020202020204" pitchFamily="34" charset="0"/>
                <a:cs typeface="Arial" panose="020B0604020202020204" pitchFamily="34" charset="0"/>
              </a:rPr>
            </a:br>
            <a:r>
              <a:rPr lang="es-ES" sz="1700" b="1" dirty="0" smtClean="0">
                <a:solidFill>
                  <a:srgbClr val="C00000"/>
                </a:solidFill>
                <a:latin typeface="Arial" panose="020B0604020202020204" pitchFamily="34" charset="0"/>
                <a:cs typeface="Arial" panose="020B0604020202020204" pitchFamily="34" charset="0"/>
              </a:rPr>
              <a:t>GINNA </a:t>
            </a:r>
            <a:r>
              <a:rPr lang="es-ES" sz="1700" b="1" dirty="0" smtClean="0">
                <a:solidFill>
                  <a:srgbClr val="C00000"/>
                </a:solidFill>
                <a:latin typeface="Arial" panose="020B0604020202020204" pitchFamily="34" charset="0"/>
                <a:cs typeface="Arial" panose="020B0604020202020204" pitchFamily="34" charset="0"/>
              </a:rPr>
              <a:t>ZULIETH CLAVIJO RIVEROS </a:t>
            </a:r>
            <a:br>
              <a:rPr lang="es-ES" sz="1700" b="1" dirty="0" smtClean="0">
                <a:solidFill>
                  <a:srgbClr val="C00000"/>
                </a:solidFill>
                <a:latin typeface="Arial" panose="020B0604020202020204" pitchFamily="34" charset="0"/>
                <a:cs typeface="Arial" panose="020B0604020202020204" pitchFamily="34" charset="0"/>
              </a:rPr>
            </a:br>
            <a:r>
              <a:rPr lang="es-ES" sz="1700" b="1" dirty="0" smtClean="0">
                <a:solidFill>
                  <a:srgbClr val="C00000"/>
                </a:solidFill>
                <a:latin typeface="Arial" panose="020B0604020202020204" pitchFamily="34" charset="0"/>
                <a:cs typeface="Arial" panose="020B0604020202020204" pitchFamily="34" charset="0"/>
              </a:rPr>
              <a:t>EDWIN ARBEY GARCÍA RIVERA </a:t>
            </a:r>
            <a:r>
              <a:rPr lang="es-ES" sz="1700" b="1" dirty="0"/>
              <a:t/>
            </a:r>
            <a:br>
              <a:rPr lang="es-ES" sz="1700" b="1" dirty="0"/>
            </a:br>
            <a:r>
              <a:rPr lang="es-ES" sz="2200" b="1" dirty="0" smtClean="0"/>
              <a:t/>
            </a:r>
            <a:br>
              <a:rPr lang="es-ES" sz="2200" b="1" dirty="0" smtClean="0"/>
            </a:br>
            <a:r>
              <a:rPr lang="es-ES" sz="2200" b="1" dirty="0" smtClean="0"/>
              <a:t/>
            </a:r>
            <a:br>
              <a:rPr lang="es-ES" sz="2200" b="1" dirty="0" smtClean="0"/>
            </a:br>
            <a:r>
              <a:rPr lang="es-ES" sz="2200" b="1" dirty="0" smtClean="0">
                <a:solidFill>
                  <a:srgbClr val="002060"/>
                </a:solidFill>
              </a:rPr>
              <a:t>Universidad Santo Tomás Bogotá, Colombia.</a:t>
            </a:r>
            <a:br>
              <a:rPr lang="es-ES" sz="2200" b="1" dirty="0" smtClean="0">
                <a:solidFill>
                  <a:srgbClr val="002060"/>
                </a:solidFill>
              </a:rPr>
            </a:br>
            <a:r>
              <a:rPr lang="es-ES" sz="2200" b="1" dirty="0" smtClean="0">
                <a:solidFill>
                  <a:srgbClr val="002060"/>
                </a:solidFill>
              </a:rPr>
              <a:t>Universidad de Guanajuato, Gto.</a:t>
            </a:r>
            <a:br>
              <a:rPr lang="es-ES" sz="2200" b="1" dirty="0" smtClean="0">
                <a:solidFill>
                  <a:srgbClr val="002060"/>
                </a:solidFill>
              </a:rPr>
            </a:br>
            <a:r>
              <a:rPr lang="es-ES" sz="3600" dirty="0">
                <a:solidFill>
                  <a:srgbClr val="002060"/>
                </a:solidFill>
              </a:rPr>
              <a:t/>
            </a:r>
            <a:br>
              <a:rPr lang="es-ES" sz="3600" dirty="0">
                <a:solidFill>
                  <a:srgbClr val="002060"/>
                </a:solidFill>
              </a:rPr>
            </a:br>
            <a:endParaRPr lang="es-ES" dirty="0"/>
          </a:p>
        </p:txBody>
      </p:sp>
      <p:pic>
        <p:nvPicPr>
          <p:cNvPr id="6" name="Imagen 5"/>
          <p:cNvPicPr>
            <a:picLocks noChangeAspect="1"/>
          </p:cNvPicPr>
          <p:nvPr/>
        </p:nvPicPr>
        <p:blipFill>
          <a:blip r:embed="rId2"/>
          <a:stretch>
            <a:fillRect/>
          </a:stretch>
        </p:blipFill>
        <p:spPr>
          <a:xfrm>
            <a:off x="399433" y="4480432"/>
            <a:ext cx="1490316" cy="1269529"/>
          </a:xfrm>
          <a:prstGeom prst="rect">
            <a:avLst/>
          </a:prstGeom>
        </p:spPr>
      </p:pic>
    </p:spTree>
    <p:extLst>
      <p:ext uri="{BB962C8B-B14F-4D97-AF65-F5344CB8AC3E}">
        <p14:creationId xmlns:p14="http://schemas.microsoft.com/office/powerpoint/2010/main" val="2167875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3284984"/>
            <a:ext cx="7886700" cy="903634"/>
          </a:xfrm>
        </p:spPr>
        <p:txBody>
          <a:bodyPr>
            <a:normAutofit fontScale="90000"/>
          </a:bodyPr>
          <a:lstStyle/>
          <a:p>
            <a:pPr algn="ctr"/>
            <a:r>
              <a:rPr lang="es-ES" sz="3600" dirty="0">
                <a:solidFill>
                  <a:srgbClr val="002060"/>
                </a:solidFill>
              </a:rPr>
              <a:t/>
            </a:r>
            <a:br>
              <a:rPr lang="es-ES" sz="3600" dirty="0">
                <a:solidFill>
                  <a:srgbClr val="002060"/>
                </a:solidFill>
              </a:rPr>
            </a:br>
            <a:endParaRPr lang="es-ES" dirty="0"/>
          </a:p>
        </p:txBody>
      </p:sp>
      <p:pic>
        <p:nvPicPr>
          <p:cNvPr id="5" name="Imagen 4"/>
          <p:cNvPicPr>
            <a:picLocks noChangeAspect="1"/>
          </p:cNvPicPr>
          <p:nvPr/>
        </p:nvPicPr>
        <p:blipFill>
          <a:blip r:embed="rId2"/>
          <a:stretch>
            <a:fillRect/>
          </a:stretch>
        </p:blipFill>
        <p:spPr>
          <a:xfrm>
            <a:off x="7308304" y="116632"/>
            <a:ext cx="1656184" cy="1410824"/>
          </a:xfrm>
          <a:prstGeom prst="rect">
            <a:avLst/>
          </a:prstGeom>
        </p:spPr>
      </p:pic>
      <p:sp>
        <p:nvSpPr>
          <p:cNvPr id="6" name="Content Placeholder 2"/>
          <p:cNvSpPr>
            <a:spLocks noGrp="1"/>
          </p:cNvSpPr>
          <p:nvPr>
            <p:ph idx="1"/>
          </p:nvPr>
        </p:nvSpPr>
        <p:spPr>
          <a:xfrm>
            <a:off x="400938" y="1268760"/>
            <a:ext cx="8203510" cy="4680520"/>
          </a:xfrm>
        </p:spPr>
        <p:txBody>
          <a:bodyPr>
            <a:normAutofit/>
          </a:bodyPr>
          <a:lstStyle/>
          <a:p>
            <a:r>
              <a:rPr lang="es-CO" sz="1400" dirty="0" smtClean="0"/>
              <a:t>Ethos </a:t>
            </a:r>
            <a:r>
              <a:rPr lang="es-CO" sz="1400" dirty="0"/>
              <a:t>Laboratorio de Políticas Públicas. (2019). </a:t>
            </a:r>
            <a:r>
              <a:rPr lang="es-CO" sz="1400" i="1" dirty="0"/>
              <a:t>ETHOS</a:t>
            </a:r>
            <a:r>
              <a:rPr lang="es-CO" sz="1400" dirty="0"/>
              <a:t>. Recuperado el 18 de 07 de 2019, de ETHOS: https://ethos.org.mx/es/ethos-publications/inversion-de-impacto-en-mexico-2</a:t>
            </a:r>
            <a:r>
              <a:rPr lang="es-CO" sz="1400" dirty="0" smtClean="0"/>
              <a:t>/</a:t>
            </a:r>
            <a:endParaRPr lang="es-CO" sz="1400" dirty="0"/>
          </a:p>
          <a:p>
            <a:r>
              <a:rPr lang="es-ES" sz="1400" dirty="0" smtClean="0"/>
              <a:t>FEMSA </a:t>
            </a:r>
            <a:r>
              <a:rPr lang="es-ES" sz="1400" dirty="0"/>
              <a:t>S.A. (s.f.). </a:t>
            </a:r>
            <a:r>
              <a:rPr lang="es-ES" sz="1400" i="1" dirty="0"/>
              <a:t>FEMSA</a:t>
            </a:r>
            <a:r>
              <a:rPr lang="es-ES" sz="1400" dirty="0"/>
              <a:t>. Recuperado el 22 de 07 de 2019, de FEMSA: http://www.femsa.com/es/conoce-femsa/nuestro-origen/historia</a:t>
            </a:r>
            <a:r>
              <a:rPr lang="es-ES" sz="1400" dirty="0" smtClean="0"/>
              <a:t>/</a:t>
            </a:r>
            <a:endParaRPr lang="es-ES" sz="1400" dirty="0"/>
          </a:p>
          <a:p>
            <a:r>
              <a:rPr lang="es-ES" sz="1400" dirty="0"/>
              <a:t>FEMSA. (22 de julio de 2019). </a:t>
            </a:r>
            <a:r>
              <a:rPr lang="es-ES" sz="1400" i="1" dirty="0"/>
              <a:t>Femsa</a:t>
            </a:r>
            <a:r>
              <a:rPr lang="es-ES" sz="1400" dirty="0"/>
              <a:t>. Obtenido de https://femsa.gcs-web.com/es/company-profile/corporate-structure</a:t>
            </a:r>
            <a:endParaRPr lang="es-CO" sz="1400" dirty="0"/>
          </a:p>
          <a:p>
            <a:r>
              <a:rPr lang="es-ES" sz="1400" dirty="0"/>
              <a:t>FEMSA. (24 de julio de 2019). </a:t>
            </a:r>
            <a:r>
              <a:rPr lang="es-ES" sz="1400" i="1" dirty="0"/>
              <a:t>FEMSA</a:t>
            </a:r>
            <a:r>
              <a:rPr lang="es-ES" sz="1400" dirty="0"/>
              <a:t>. Obtenido de http://www.femsa.com/es/medios/?field_category_tid=77</a:t>
            </a:r>
            <a:endParaRPr lang="es-CO" sz="1400" dirty="0"/>
          </a:p>
          <a:p>
            <a:r>
              <a:rPr lang="es-ES" sz="1400" dirty="0"/>
              <a:t>FEMSA. (24 de julio de 2019). </a:t>
            </a:r>
            <a:r>
              <a:rPr lang="es-ES" sz="1400" i="1" dirty="0"/>
              <a:t>FEMSA</a:t>
            </a:r>
            <a:r>
              <a:rPr lang="es-ES" sz="1400" dirty="0"/>
              <a:t>. Obtenido de https://femsa.gcs-web.com/static-files/8454203c-dff7-40c9-9f0e-83c3af5796e6</a:t>
            </a:r>
            <a:endParaRPr lang="es-CO" sz="1400" dirty="0"/>
          </a:p>
          <a:p>
            <a:r>
              <a:rPr lang="es-ES" sz="1400" dirty="0"/>
              <a:t>FEMSA. (24 de julio de 2019). </a:t>
            </a:r>
            <a:r>
              <a:rPr lang="es-ES" sz="1400" i="1" dirty="0"/>
              <a:t>FEMSA</a:t>
            </a:r>
            <a:r>
              <a:rPr lang="es-ES" sz="1400" dirty="0"/>
              <a:t>. Obtenido de http://www.femsa.com/es/medios/?field_category_tid=93</a:t>
            </a:r>
            <a:endParaRPr lang="es-CO" sz="1400" dirty="0"/>
          </a:p>
          <a:p>
            <a:r>
              <a:rPr lang="es-ES" sz="1400" dirty="0"/>
              <a:t>FEMSA. (24 de julio de 2019). </a:t>
            </a:r>
            <a:r>
              <a:rPr lang="es-ES" sz="1400" i="1" dirty="0"/>
              <a:t>FEMSA</a:t>
            </a:r>
            <a:r>
              <a:rPr lang="es-ES" sz="1400" dirty="0"/>
              <a:t>. Obtenido de http://www.femsa.com/es/medios/?field_category_tid=11</a:t>
            </a:r>
            <a:endParaRPr lang="es-CO" sz="1400" dirty="0"/>
          </a:p>
          <a:p>
            <a:r>
              <a:rPr lang="es-CO" sz="1400" dirty="0"/>
              <a:t>GRI. (10 de julio de 2019). </a:t>
            </a:r>
            <a:r>
              <a:rPr lang="es-CO" sz="1400" i="1" dirty="0"/>
              <a:t>Empowering sustainable </a:t>
            </a:r>
            <a:r>
              <a:rPr lang="es-CO" sz="1400" i="1" dirty="0" smtClean="0"/>
              <a:t>decisions</a:t>
            </a:r>
            <a:r>
              <a:rPr lang="es-CO" sz="1400" dirty="0" smtClean="0"/>
              <a:t>. </a:t>
            </a:r>
            <a:r>
              <a:rPr lang="es-CO" sz="1400" dirty="0"/>
              <a:t>Obtenido de https://www.globalreporting.org/Information/about-gri/Pages/default.aspx</a:t>
            </a:r>
          </a:p>
          <a:p>
            <a:r>
              <a:rPr lang="es-CO" sz="1400" dirty="0"/>
              <a:t>GRI Empowering Sustainable Decisions. (24 de 06 de 2019). </a:t>
            </a:r>
            <a:r>
              <a:rPr lang="es-CO" sz="1400" i="1" dirty="0"/>
              <a:t>Global Reporting</a:t>
            </a:r>
            <a:r>
              <a:rPr lang="es-CO" sz="1400" dirty="0"/>
              <a:t>. Obtenido de GRI Empowering Sustainable Decisions: https://www.globalreporting.org/standards/gri-standards-translations/gri-standards-spanish-translations-download-center/	</a:t>
            </a:r>
          </a:p>
          <a:p>
            <a:endParaRPr lang="es-ES" sz="1400" dirty="0" smtClean="0"/>
          </a:p>
          <a:p>
            <a:endParaRPr lang="es-CO" sz="1400" dirty="0"/>
          </a:p>
          <a:p>
            <a:endParaRPr lang="es-MX" sz="6000" dirty="0">
              <a:latin typeface="Calibri Light" panose="020F0302020204030204" pitchFamily="34" charset="0"/>
              <a:cs typeface="Times New Roman"/>
            </a:endParaRPr>
          </a:p>
        </p:txBody>
      </p:sp>
      <p:sp>
        <p:nvSpPr>
          <p:cNvPr id="7" name="Rectángulo 6"/>
          <p:cNvSpPr/>
          <p:nvPr/>
        </p:nvSpPr>
        <p:spPr>
          <a:xfrm>
            <a:off x="3059832" y="260648"/>
            <a:ext cx="3289683" cy="769441"/>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rPr>
              <a:t>Bibliografía</a:t>
            </a:r>
            <a:endParaRPr lang="es-ES" sz="4400" b="1" dirty="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4222274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3284984"/>
            <a:ext cx="7886700" cy="903634"/>
          </a:xfrm>
        </p:spPr>
        <p:txBody>
          <a:bodyPr>
            <a:normAutofit fontScale="90000"/>
          </a:bodyPr>
          <a:lstStyle/>
          <a:p>
            <a:pPr algn="ctr"/>
            <a:r>
              <a:rPr lang="es-ES" sz="3600" dirty="0">
                <a:solidFill>
                  <a:srgbClr val="002060"/>
                </a:solidFill>
              </a:rPr>
              <a:t/>
            </a:r>
            <a:br>
              <a:rPr lang="es-ES" sz="3600" dirty="0">
                <a:solidFill>
                  <a:srgbClr val="002060"/>
                </a:solidFill>
              </a:rPr>
            </a:br>
            <a:endParaRPr lang="es-ES" dirty="0"/>
          </a:p>
        </p:txBody>
      </p:sp>
      <p:pic>
        <p:nvPicPr>
          <p:cNvPr id="5" name="Imagen 4"/>
          <p:cNvPicPr>
            <a:picLocks noChangeAspect="1"/>
          </p:cNvPicPr>
          <p:nvPr/>
        </p:nvPicPr>
        <p:blipFill>
          <a:blip r:embed="rId3"/>
          <a:stretch>
            <a:fillRect/>
          </a:stretch>
        </p:blipFill>
        <p:spPr>
          <a:xfrm>
            <a:off x="7308304" y="116632"/>
            <a:ext cx="1656184" cy="1410824"/>
          </a:xfrm>
          <a:prstGeom prst="rect">
            <a:avLst/>
          </a:prstGeom>
        </p:spPr>
      </p:pic>
      <p:sp>
        <p:nvSpPr>
          <p:cNvPr id="6" name="Content Placeholder 2"/>
          <p:cNvSpPr>
            <a:spLocks noGrp="1"/>
          </p:cNvSpPr>
          <p:nvPr>
            <p:ph idx="1"/>
          </p:nvPr>
        </p:nvSpPr>
        <p:spPr>
          <a:xfrm>
            <a:off x="400938" y="1268760"/>
            <a:ext cx="8203510" cy="4680520"/>
          </a:xfrm>
        </p:spPr>
        <p:txBody>
          <a:bodyPr>
            <a:noAutofit/>
          </a:bodyPr>
          <a:lstStyle/>
          <a:p>
            <a:r>
              <a:rPr lang="es-CO" sz="1400" dirty="0"/>
              <a:t>ISO. (9 de Julio de 2019). ISO. Obtenido de https://www.iso.org/developing-standards.html</a:t>
            </a:r>
          </a:p>
          <a:p>
            <a:r>
              <a:rPr lang="es-CO" sz="1400" dirty="0" smtClean="0"/>
              <a:t>Martínez</a:t>
            </a:r>
            <a:r>
              <a:rPr lang="es-CO" sz="1400" dirty="0"/>
              <a:t>, C. P. C. (2009). </a:t>
            </a:r>
            <a:r>
              <a:rPr lang="es-CO" sz="1400" i="1" dirty="0"/>
              <a:t>Pyme: Estrategia para su internacionalización</a:t>
            </a:r>
            <a:r>
              <a:rPr lang="es-CO" sz="1400" dirty="0"/>
              <a:t>. Barranquilla. Colombia: Universidad del Norte. Retrieved from http://ebookcentral.proquest.com</a:t>
            </a:r>
          </a:p>
          <a:p>
            <a:r>
              <a:rPr lang="es-CO" sz="1400" dirty="0"/>
              <a:t>Martínez, H. (2010</a:t>
            </a:r>
            <a:r>
              <a:rPr lang="es-CO" sz="1400" i="1" dirty="0"/>
              <a:t>). Responsabilidad social y ética empresarial.</a:t>
            </a:r>
            <a:r>
              <a:rPr lang="es-CO" sz="1400" dirty="0"/>
              <a:t> Bogotá, Colombia: Ecoe ediciones. Retrieved from http://ebookcentral.proquest.com</a:t>
            </a:r>
          </a:p>
          <a:p>
            <a:r>
              <a:rPr lang="es-ES" sz="1400" dirty="0"/>
              <a:t>Medina, F. d., González Acolt, R., &amp; Herrera, L. (02 de 2013). Capacidad Financiera como una fuente para el Desarrollo Sustentable: Caso Empresas Mexicanas. </a:t>
            </a:r>
            <a:r>
              <a:rPr lang="es-ES" sz="1400" i="1" dirty="0"/>
              <a:t>International Review of Business Research Papers, 9</a:t>
            </a:r>
            <a:r>
              <a:rPr lang="es-ES" sz="1400" dirty="0"/>
              <a:t>(2), 200-219.</a:t>
            </a:r>
            <a:endParaRPr lang="es-CO" sz="1400" dirty="0"/>
          </a:p>
          <a:p>
            <a:r>
              <a:rPr lang="es-CO" sz="1400" dirty="0"/>
              <a:t>Mintzberg, H. (1988). </a:t>
            </a:r>
            <a:r>
              <a:rPr lang="es-CO" sz="1400" i="1" dirty="0"/>
              <a:t>La estructuración de las organizaciones</a:t>
            </a:r>
            <a:r>
              <a:rPr lang="es-CO" sz="1400" dirty="0"/>
              <a:t>. Barcelona, España: Ariel.</a:t>
            </a:r>
          </a:p>
          <a:p>
            <a:r>
              <a:rPr lang="es-ES" sz="1400" dirty="0" smtClean="0"/>
              <a:t>Naciones </a:t>
            </a:r>
            <a:r>
              <a:rPr lang="es-ES" sz="1400" dirty="0"/>
              <a:t>unidas. (29 de agosto de 2018). </a:t>
            </a:r>
            <a:r>
              <a:rPr lang="es-ES" sz="1400" i="1" dirty="0"/>
              <a:t>Naciones Unidas</a:t>
            </a:r>
            <a:r>
              <a:rPr lang="es-ES" sz="1400" dirty="0"/>
              <a:t>. Obtenido de https://www.un.org/sustainabledevelopment/es/sustainable-development-goals</a:t>
            </a:r>
            <a:r>
              <a:rPr lang="es-ES" sz="1400" dirty="0" smtClean="0"/>
              <a:t>/</a:t>
            </a:r>
          </a:p>
          <a:p>
            <a:r>
              <a:rPr lang="es-ES" sz="1400" dirty="0"/>
              <a:t>Organización Internacional de Normalización. (2014). </a:t>
            </a:r>
            <a:r>
              <a:rPr lang="es-ES" sz="1400" i="1" dirty="0"/>
              <a:t>ISO26000</a:t>
            </a:r>
            <a:r>
              <a:rPr lang="es-ES" sz="1400" dirty="0"/>
              <a:t>. Vernier, Ginebra: COPANT.</a:t>
            </a:r>
            <a:endParaRPr lang="es-CO" sz="1400" dirty="0"/>
          </a:p>
          <a:p>
            <a:r>
              <a:rPr lang="es-CO" sz="1400" dirty="0"/>
              <a:t>United Nations. (1987). </a:t>
            </a:r>
            <a:r>
              <a:rPr lang="es-CO" sz="1400" i="1" dirty="0"/>
              <a:t>Report of the World Commission on Environment and Development- Our common Future</a:t>
            </a:r>
            <a:r>
              <a:rPr lang="es-CO" sz="1400" i="1" dirty="0" smtClean="0"/>
              <a:t>.</a:t>
            </a:r>
          </a:p>
          <a:p>
            <a:r>
              <a:rPr lang="es-CO" sz="1400" dirty="0"/>
              <a:t>Velásquez V. F. (2004</a:t>
            </a:r>
            <a:r>
              <a:rPr lang="es-CO" sz="1400" i="1" dirty="0"/>
              <a:t>). La estrategia, la estructura y las formas de asociación: fuentes de ventaja competitiva para las pymes colombianas</a:t>
            </a:r>
            <a:r>
              <a:rPr lang="es-CO" sz="1400" dirty="0"/>
              <a:t>. Estudios gerenciales, </a:t>
            </a:r>
            <a:r>
              <a:rPr lang="es-CO" sz="1400" i="1" dirty="0"/>
              <a:t>20</a:t>
            </a:r>
            <a:r>
              <a:rPr lang="es-CO" sz="1400" dirty="0"/>
              <a:t>(93), 73-97.</a:t>
            </a:r>
          </a:p>
          <a:p>
            <a:r>
              <a:rPr lang="es-ES" sz="1400" dirty="0"/>
              <a:t>Vera-Cruz, A. (2002). Apertura económica, exportaciones y procesos de aprendizaje: el caso de la Cervecería Cuauhtémoc-Moctezuma. </a:t>
            </a:r>
            <a:r>
              <a:rPr lang="es-ES" sz="1400" i="1" dirty="0"/>
              <a:t>Análisis Económico, XVII</a:t>
            </a:r>
            <a:r>
              <a:rPr lang="es-ES" sz="1400" dirty="0"/>
              <a:t>(35), 203-232.</a:t>
            </a:r>
            <a:endParaRPr lang="es-CO" sz="1400" dirty="0"/>
          </a:p>
          <a:p>
            <a:endParaRPr lang="es-CO" sz="1400" dirty="0"/>
          </a:p>
          <a:p>
            <a:endParaRPr lang="es-CO" sz="1400" dirty="0"/>
          </a:p>
        </p:txBody>
      </p:sp>
      <p:sp>
        <p:nvSpPr>
          <p:cNvPr id="7" name="Rectángulo 6"/>
          <p:cNvSpPr/>
          <p:nvPr/>
        </p:nvSpPr>
        <p:spPr>
          <a:xfrm>
            <a:off x="3059832" y="260648"/>
            <a:ext cx="3289683" cy="769441"/>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rPr>
              <a:t>Bibliografía</a:t>
            </a:r>
            <a:endParaRPr lang="es-ES" sz="4400" b="1" dirty="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086906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3284984"/>
            <a:ext cx="7886700" cy="903634"/>
          </a:xfrm>
        </p:spPr>
        <p:txBody>
          <a:bodyPr>
            <a:normAutofit fontScale="90000"/>
          </a:bodyPr>
          <a:lstStyle/>
          <a:p>
            <a:pPr algn="ctr"/>
            <a:r>
              <a:rPr lang="es-ES" sz="3600" dirty="0">
                <a:solidFill>
                  <a:srgbClr val="002060"/>
                </a:solidFill>
              </a:rPr>
              <a:t/>
            </a:r>
            <a:br>
              <a:rPr lang="es-ES" sz="3600" dirty="0">
                <a:solidFill>
                  <a:srgbClr val="002060"/>
                </a:solidFill>
              </a:rPr>
            </a:br>
            <a:endParaRPr lang="es-ES" dirty="0"/>
          </a:p>
        </p:txBody>
      </p:sp>
      <p:pic>
        <p:nvPicPr>
          <p:cNvPr id="5" name="Imagen 4"/>
          <p:cNvPicPr>
            <a:picLocks noChangeAspect="1"/>
          </p:cNvPicPr>
          <p:nvPr/>
        </p:nvPicPr>
        <p:blipFill>
          <a:blip r:embed="rId3"/>
          <a:stretch>
            <a:fillRect/>
          </a:stretch>
        </p:blipFill>
        <p:spPr>
          <a:xfrm>
            <a:off x="7308304" y="116632"/>
            <a:ext cx="1656184" cy="1410824"/>
          </a:xfrm>
          <a:prstGeom prst="rect">
            <a:avLst/>
          </a:prstGeom>
        </p:spPr>
      </p:pic>
      <p:sp>
        <p:nvSpPr>
          <p:cNvPr id="6" name="Content Placeholder 2"/>
          <p:cNvSpPr>
            <a:spLocks noGrp="1"/>
          </p:cNvSpPr>
          <p:nvPr>
            <p:ph idx="1"/>
          </p:nvPr>
        </p:nvSpPr>
        <p:spPr>
          <a:xfrm>
            <a:off x="400938" y="1268760"/>
            <a:ext cx="8203510" cy="4680520"/>
          </a:xfrm>
        </p:spPr>
        <p:txBody>
          <a:bodyPr>
            <a:noAutofit/>
          </a:bodyPr>
          <a:lstStyle/>
          <a:p>
            <a:endParaRPr lang="es-CO" sz="1400" dirty="0"/>
          </a:p>
          <a:p>
            <a:endParaRPr lang="es-CO" sz="1400" dirty="0"/>
          </a:p>
        </p:txBody>
      </p:sp>
      <p:sp>
        <p:nvSpPr>
          <p:cNvPr id="7" name="Rectángulo 6"/>
          <p:cNvSpPr/>
          <p:nvPr/>
        </p:nvSpPr>
        <p:spPr>
          <a:xfrm>
            <a:off x="3563887" y="675248"/>
            <a:ext cx="2257349" cy="769441"/>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rPr>
              <a:t>Gracias</a:t>
            </a:r>
            <a:endParaRPr lang="es-ES" sz="4400" b="1" dirty="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endParaRPr>
          </a:p>
        </p:txBody>
      </p:sp>
      <p:sp>
        <p:nvSpPr>
          <p:cNvPr id="3" name="Rectángulo 2"/>
          <p:cNvSpPr/>
          <p:nvPr/>
        </p:nvSpPr>
        <p:spPr>
          <a:xfrm>
            <a:off x="943095" y="1628800"/>
            <a:ext cx="7112501" cy="5176161"/>
          </a:xfrm>
          <a:prstGeom prst="rect">
            <a:avLst/>
          </a:prstGeom>
        </p:spPr>
        <p:txBody>
          <a:bodyPr wrap="square">
            <a:spAutoFit/>
          </a:bodyPr>
          <a:lstStyle/>
          <a:p>
            <a:pPr algn="ctr">
              <a:lnSpc>
                <a:spcPct val="107000"/>
              </a:lnSpc>
              <a:spcAft>
                <a:spcPts val="800"/>
              </a:spcAft>
            </a:pPr>
            <a:endParaRPr lang="es-ES" b="1" dirty="0" smtClean="0">
              <a:latin typeface="+mj-lt"/>
              <a:ea typeface="Calibri" panose="020F0502020204030204" pitchFamily="34" charset="0"/>
            </a:endParaRPr>
          </a:p>
          <a:p>
            <a:pPr algn="ctr">
              <a:lnSpc>
                <a:spcPct val="107000"/>
              </a:lnSpc>
              <a:spcAft>
                <a:spcPts val="800"/>
              </a:spcAft>
            </a:pPr>
            <a:r>
              <a:rPr lang="es-ES" b="1" dirty="0" smtClean="0">
                <a:latin typeface="+mj-lt"/>
                <a:ea typeface="Calibri" panose="020F0502020204030204" pitchFamily="34" charset="0"/>
              </a:rPr>
              <a:t>DRA</a:t>
            </a:r>
            <a:r>
              <a:rPr lang="es-ES" b="1" dirty="0">
                <a:latin typeface="+mj-lt"/>
                <a:ea typeface="Calibri" panose="020F0502020204030204" pitchFamily="34" charset="0"/>
              </a:rPr>
              <a:t>. MARÍA GUADALUPE ARREDONDO HIDALGO</a:t>
            </a:r>
          </a:p>
          <a:p>
            <a:pPr algn="ctr">
              <a:lnSpc>
                <a:spcPct val="107000"/>
              </a:lnSpc>
              <a:spcAft>
                <a:spcPts val="800"/>
              </a:spcAft>
              <a:tabLst>
                <a:tab pos="1426210" algn="l"/>
              </a:tabLst>
            </a:pPr>
            <a:r>
              <a:rPr lang="es-ES" dirty="0">
                <a:latin typeface="+mj-lt"/>
                <a:ea typeface="Calibri" panose="020F0502020204030204" pitchFamily="34" charset="0"/>
              </a:rPr>
              <a:t>Correo electrónico: </a:t>
            </a:r>
            <a:r>
              <a:rPr lang="es-ES" dirty="0">
                <a:latin typeface="+mj-lt"/>
                <a:ea typeface="Calibri" panose="020F0502020204030204" pitchFamily="34" charset="0"/>
                <a:hlinkClick r:id="rId4"/>
              </a:rPr>
              <a:t>mg.arredondohidalgo@ugto.mx</a:t>
            </a:r>
            <a:endParaRPr lang="es-ES" dirty="0">
              <a:latin typeface="+mj-lt"/>
              <a:ea typeface="Calibri" panose="020F0502020204030204" pitchFamily="34" charset="0"/>
            </a:endParaRPr>
          </a:p>
          <a:p>
            <a:pPr algn="ctr">
              <a:lnSpc>
                <a:spcPct val="107000"/>
              </a:lnSpc>
              <a:spcAft>
                <a:spcPts val="800"/>
              </a:spcAft>
              <a:tabLst>
                <a:tab pos="1426210" algn="l"/>
              </a:tabLst>
            </a:pPr>
            <a:endParaRPr lang="es-ES" dirty="0" smtClean="0">
              <a:latin typeface="+mj-lt"/>
              <a:ea typeface="Calibri" panose="020F0502020204030204" pitchFamily="34" charset="0"/>
            </a:endParaRPr>
          </a:p>
          <a:p>
            <a:pPr algn="ctr">
              <a:lnSpc>
                <a:spcPct val="107000"/>
              </a:lnSpc>
              <a:spcAft>
                <a:spcPts val="800"/>
              </a:spcAft>
              <a:tabLst>
                <a:tab pos="1426210" algn="l"/>
              </a:tabLst>
            </a:pPr>
            <a:r>
              <a:rPr lang="es-ES" b="1" dirty="0" smtClean="0">
                <a:latin typeface="+mj-lt"/>
                <a:ea typeface="Calibri" panose="020F0502020204030204" pitchFamily="34" charset="0"/>
              </a:rPr>
              <a:t>GINNA ZULIETHCLAVIJO RIVEROS </a:t>
            </a:r>
            <a:endParaRPr lang="es-ES" b="1" dirty="0">
              <a:latin typeface="+mj-lt"/>
              <a:ea typeface="Calibri" panose="020F0502020204030204" pitchFamily="34" charset="0"/>
            </a:endParaRPr>
          </a:p>
          <a:p>
            <a:pPr algn="ctr">
              <a:lnSpc>
                <a:spcPct val="107000"/>
              </a:lnSpc>
              <a:spcAft>
                <a:spcPts val="800"/>
              </a:spcAft>
              <a:tabLst>
                <a:tab pos="1426210" algn="l"/>
              </a:tabLst>
            </a:pPr>
            <a:r>
              <a:rPr lang="es-ES" dirty="0">
                <a:latin typeface="+mj-lt"/>
                <a:ea typeface="Calibri" panose="020F0502020204030204" pitchFamily="34" charset="0"/>
              </a:rPr>
              <a:t>Correo electrónico: </a:t>
            </a:r>
            <a:r>
              <a:rPr lang="es-ES" dirty="0" smtClean="0">
                <a:latin typeface="+mj-lt"/>
                <a:ea typeface="Calibri" panose="020F0502020204030204" pitchFamily="34" charset="0"/>
                <a:hlinkClick r:id="rId5"/>
              </a:rPr>
              <a:t>ginnaclavijo@usantotomas.edu.co</a:t>
            </a:r>
            <a:endParaRPr lang="es-ES" dirty="0" smtClean="0">
              <a:latin typeface="+mj-lt"/>
              <a:ea typeface="Calibri" panose="020F0502020204030204" pitchFamily="34" charset="0"/>
            </a:endParaRPr>
          </a:p>
          <a:p>
            <a:pPr algn="ctr">
              <a:lnSpc>
                <a:spcPct val="107000"/>
              </a:lnSpc>
              <a:spcAft>
                <a:spcPts val="800"/>
              </a:spcAft>
              <a:tabLst>
                <a:tab pos="1426210" algn="l"/>
              </a:tabLst>
            </a:pPr>
            <a:endParaRPr lang="es-ES" dirty="0" smtClean="0">
              <a:latin typeface="+mj-lt"/>
              <a:ea typeface="Calibri" panose="020F0502020204030204" pitchFamily="34" charset="0"/>
            </a:endParaRPr>
          </a:p>
          <a:p>
            <a:pPr algn="ctr">
              <a:lnSpc>
                <a:spcPct val="107000"/>
              </a:lnSpc>
              <a:spcAft>
                <a:spcPts val="800"/>
              </a:spcAft>
              <a:tabLst>
                <a:tab pos="1426210" algn="l"/>
              </a:tabLst>
            </a:pPr>
            <a:r>
              <a:rPr lang="es-ES" b="1" dirty="0" smtClean="0">
                <a:latin typeface="+mj-lt"/>
                <a:ea typeface="Calibri" panose="020F0502020204030204" pitchFamily="34" charset="0"/>
              </a:rPr>
              <a:t>EDWIN ARBEY GARCIA RIVERA</a:t>
            </a:r>
            <a:endParaRPr lang="es-ES" b="1" dirty="0">
              <a:latin typeface="+mj-lt"/>
              <a:ea typeface="Calibri" panose="020F0502020204030204" pitchFamily="34" charset="0"/>
            </a:endParaRPr>
          </a:p>
          <a:p>
            <a:pPr algn="ctr">
              <a:lnSpc>
                <a:spcPct val="107000"/>
              </a:lnSpc>
              <a:spcAft>
                <a:spcPts val="800"/>
              </a:spcAft>
              <a:tabLst>
                <a:tab pos="1426210" algn="l"/>
              </a:tabLst>
            </a:pPr>
            <a:r>
              <a:rPr lang="es-ES" dirty="0">
                <a:latin typeface="+mj-lt"/>
                <a:ea typeface="Calibri" panose="020F0502020204030204" pitchFamily="34" charset="0"/>
              </a:rPr>
              <a:t>Correo electrónico: </a:t>
            </a:r>
            <a:r>
              <a:rPr lang="es-ES" dirty="0" smtClean="0">
                <a:latin typeface="+mj-lt"/>
                <a:ea typeface="Calibri" panose="020F0502020204030204" pitchFamily="34" charset="0"/>
                <a:hlinkClick r:id="rId5"/>
              </a:rPr>
              <a:t>edwingarciar@usantotomas.edu.co</a:t>
            </a:r>
            <a:endParaRPr lang="es-ES" dirty="0">
              <a:latin typeface="+mj-lt"/>
              <a:ea typeface="Calibri" panose="020F0502020204030204" pitchFamily="34" charset="0"/>
            </a:endParaRPr>
          </a:p>
          <a:p>
            <a:pPr algn="ctr">
              <a:lnSpc>
                <a:spcPct val="107000"/>
              </a:lnSpc>
              <a:spcAft>
                <a:spcPts val="800"/>
              </a:spcAft>
              <a:tabLst>
                <a:tab pos="1426210" algn="l"/>
              </a:tabLst>
            </a:pPr>
            <a:endParaRPr lang="es-ES" dirty="0" smtClean="0">
              <a:ea typeface="Calibri" panose="020F0502020204030204" pitchFamily="34" charset="0"/>
            </a:endParaRPr>
          </a:p>
          <a:p>
            <a:pPr algn="ctr">
              <a:lnSpc>
                <a:spcPct val="107000"/>
              </a:lnSpc>
              <a:spcAft>
                <a:spcPts val="800"/>
              </a:spcAft>
              <a:tabLst>
                <a:tab pos="1426210" algn="l"/>
              </a:tabLst>
            </a:pPr>
            <a:endParaRPr lang="es-ES" dirty="0" smtClean="0">
              <a:ea typeface="Calibri" panose="020F0502020204030204" pitchFamily="34" charset="0"/>
            </a:endParaRPr>
          </a:p>
          <a:p>
            <a:pPr algn="ctr">
              <a:lnSpc>
                <a:spcPct val="107000"/>
              </a:lnSpc>
              <a:spcAft>
                <a:spcPts val="800"/>
              </a:spcAft>
              <a:tabLst>
                <a:tab pos="1426210" algn="l"/>
              </a:tabLst>
            </a:pPr>
            <a:endParaRPr lang="es-ES" dirty="0">
              <a:ea typeface="Calibri" panose="020F0502020204030204" pitchFamily="34" charset="0"/>
            </a:endParaRPr>
          </a:p>
          <a:p>
            <a:pPr algn="ctr">
              <a:lnSpc>
                <a:spcPct val="107000"/>
              </a:lnSpc>
              <a:spcAft>
                <a:spcPts val="800"/>
              </a:spcAft>
              <a:tabLst>
                <a:tab pos="1426210" algn="l"/>
              </a:tabLst>
            </a:pPr>
            <a:endParaRPr lang="es-ES" dirty="0">
              <a:ea typeface="Calibri" panose="020F0502020204030204" pitchFamily="34" charset="0"/>
            </a:endParaRPr>
          </a:p>
        </p:txBody>
      </p:sp>
    </p:spTree>
    <p:extLst>
      <p:ext uri="{BB962C8B-B14F-4D97-AF65-F5344CB8AC3E}">
        <p14:creationId xmlns:p14="http://schemas.microsoft.com/office/powerpoint/2010/main" val="1155145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3284984"/>
            <a:ext cx="7886700" cy="903634"/>
          </a:xfrm>
        </p:spPr>
        <p:txBody>
          <a:bodyPr>
            <a:normAutofit fontScale="90000"/>
          </a:bodyPr>
          <a:lstStyle/>
          <a:p>
            <a:pPr algn="ctr"/>
            <a:r>
              <a:rPr lang="es-ES" sz="3600" dirty="0">
                <a:solidFill>
                  <a:srgbClr val="002060"/>
                </a:solidFill>
              </a:rPr>
              <a:t/>
            </a:r>
            <a:br>
              <a:rPr lang="es-ES" sz="3600" dirty="0">
                <a:solidFill>
                  <a:srgbClr val="002060"/>
                </a:solidFill>
              </a:rPr>
            </a:br>
            <a:endParaRPr lang="es-ES" dirty="0"/>
          </a:p>
        </p:txBody>
      </p:sp>
      <p:sp>
        <p:nvSpPr>
          <p:cNvPr id="6" name="Content Placeholder 2"/>
          <p:cNvSpPr>
            <a:spLocks noGrp="1"/>
          </p:cNvSpPr>
          <p:nvPr>
            <p:ph idx="1"/>
          </p:nvPr>
        </p:nvSpPr>
        <p:spPr>
          <a:xfrm>
            <a:off x="2295097" y="2132856"/>
            <a:ext cx="5184576" cy="2880320"/>
          </a:xfrm>
        </p:spPr>
        <p:txBody>
          <a:bodyPr/>
          <a:lstStyle/>
          <a:p>
            <a:pPr marL="927077" lvl="0"/>
            <a:r>
              <a:rPr lang="es-MX" spc="-15" dirty="0" smtClean="0">
                <a:latin typeface="Calibri Light" panose="020F0302020204030204" pitchFamily="34" charset="0"/>
                <a:cs typeface="Times New Roman"/>
              </a:rPr>
              <a:t>Descripción </a:t>
            </a:r>
            <a:r>
              <a:rPr lang="es-MX" spc="-5" dirty="0">
                <a:latin typeface="Calibri Light" panose="020F0302020204030204" pitchFamily="34" charset="0"/>
                <a:cs typeface="Times New Roman"/>
              </a:rPr>
              <a:t>del</a:t>
            </a:r>
            <a:r>
              <a:rPr lang="es-MX" spc="25" dirty="0">
                <a:latin typeface="Calibri Light" panose="020F0302020204030204" pitchFamily="34" charset="0"/>
                <a:cs typeface="Times New Roman"/>
              </a:rPr>
              <a:t> </a:t>
            </a:r>
            <a:r>
              <a:rPr lang="es-MX" spc="5" dirty="0">
                <a:latin typeface="Calibri Light" panose="020F0302020204030204" pitchFamily="34" charset="0"/>
                <a:cs typeface="Times New Roman"/>
              </a:rPr>
              <a:t>problema.</a:t>
            </a:r>
            <a:endParaRPr lang="es-MX" dirty="0">
              <a:latin typeface="Calibri Light" panose="020F0302020204030204" pitchFamily="34" charset="0"/>
              <a:cs typeface="Times New Roman"/>
            </a:endParaRPr>
          </a:p>
          <a:p>
            <a:pPr marL="927077" lvl="0"/>
            <a:r>
              <a:rPr lang="es-MX" spc="-45" dirty="0" smtClean="0">
                <a:latin typeface="Calibri Light" panose="020F0302020204030204" pitchFamily="34" charset="0"/>
                <a:cs typeface="Times New Roman"/>
              </a:rPr>
              <a:t>Objetivos.</a:t>
            </a:r>
          </a:p>
          <a:p>
            <a:pPr marL="927077" lvl="0"/>
            <a:r>
              <a:rPr lang="es-MX" spc="-45" dirty="0" smtClean="0">
                <a:latin typeface="Calibri Light" panose="020F0302020204030204" pitchFamily="34" charset="0"/>
                <a:cs typeface="Times New Roman"/>
              </a:rPr>
              <a:t>Variables</a:t>
            </a:r>
            <a:endParaRPr lang="es-MX" dirty="0">
              <a:latin typeface="Calibri Light" panose="020F0302020204030204" pitchFamily="34" charset="0"/>
              <a:cs typeface="Times New Roman"/>
            </a:endParaRPr>
          </a:p>
          <a:p>
            <a:pPr marL="927077" lvl="0"/>
            <a:r>
              <a:rPr lang="es-MX" spc="-50" dirty="0" smtClean="0">
                <a:latin typeface="Calibri Light" panose="020F0302020204030204" pitchFamily="34" charset="0"/>
                <a:cs typeface="Times New Roman"/>
              </a:rPr>
              <a:t>Resultados</a:t>
            </a:r>
            <a:r>
              <a:rPr lang="es-MX" spc="-50" dirty="0">
                <a:latin typeface="Calibri Light" panose="020F0302020204030204" pitchFamily="34" charset="0"/>
                <a:cs typeface="Times New Roman"/>
              </a:rPr>
              <a:t>.</a:t>
            </a:r>
            <a:endParaRPr lang="es-MX" dirty="0">
              <a:latin typeface="Calibri Light" panose="020F0302020204030204" pitchFamily="34" charset="0"/>
              <a:cs typeface="Times New Roman"/>
            </a:endParaRPr>
          </a:p>
          <a:p>
            <a:pPr marL="927077" lvl="0"/>
            <a:r>
              <a:rPr lang="es-MX" spc="-30" dirty="0" smtClean="0">
                <a:latin typeface="Calibri Light" panose="020F0302020204030204" pitchFamily="34" charset="0"/>
                <a:cs typeface="Times New Roman"/>
              </a:rPr>
              <a:t>Conclusiones</a:t>
            </a:r>
            <a:r>
              <a:rPr lang="es-MX" spc="-30" dirty="0">
                <a:latin typeface="Calibri Light" panose="020F0302020204030204" pitchFamily="34" charset="0"/>
                <a:cs typeface="Times New Roman"/>
              </a:rPr>
              <a:t>.</a:t>
            </a:r>
            <a:endParaRPr lang="es-MX" dirty="0">
              <a:latin typeface="Calibri Light" panose="020F0302020204030204" pitchFamily="34" charset="0"/>
              <a:cs typeface="Times New Roman"/>
            </a:endParaRPr>
          </a:p>
          <a:p>
            <a:pPr marL="0" indent="0">
              <a:buNone/>
            </a:pPr>
            <a:endParaRPr lang="es-ES" dirty="0"/>
          </a:p>
        </p:txBody>
      </p:sp>
      <p:sp>
        <p:nvSpPr>
          <p:cNvPr id="7" name="Rectángulo 6"/>
          <p:cNvSpPr/>
          <p:nvPr/>
        </p:nvSpPr>
        <p:spPr>
          <a:xfrm>
            <a:off x="3427837" y="836712"/>
            <a:ext cx="2254143" cy="769441"/>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rPr>
              <a:t>Agenda</a:t>
            </a:r>
            <a:endParaRPr lang="es-ES" sz="4400" b="1" dirty="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endParaRPr>
          </a:p>
        </p:txBody>
      </p:sp>
      <p:pic>
        <p:nvPicPr>
          <p:cNvPr id="8" name="Imagen 7"/>
          <p:cNvPicPr>
            <a:picLocks noChangeAspect="1"/>
          </p:cNvPicPr>
          <p:nvPr/>
        </p:nvPicPr>
        <p:blipFill>
          <a:blip r:embed="rId2"/>
          <a:stretch>
            <a:fillRect/>
          </a:stretch>
        </p:blipFill>
        <p:spPr>
          <a:xfrm>
            <a:off x="7452320" y="201947"/>
            <a:ext cx="1490316" cy="1269529"/>
          </a:xfrm>
          <a:prstGeom prst="rect">
            <a:avLst/>
          </a:prstGeom>
        </p:spPr>
      </p:pic>
    </p:spTree>
    <p:extLst>
      <p:ext uri="{BB962C8B-B14F-4D97-AF65-F5344CB8AC3E}">
        <p14:creationId xmlns:p14="http://schemas.microsoft.com/office/powerpoint/2010/main" val="1232528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3284984"/>
            <a:ext cx="7886700" cy="903634"/>
          </a:xfrm>
        </p:spPr>
        <p:txBody>
          <a:bodyPr>
            <a:normAutofit fontScale="90000"/>
          </a:bodyPr>
          <a:lstStyle/>
          <a:p>
            <a:pPr algn="ctr"/>
            <a:r>
              <a:rPr lang="es-ES" sz="3600" dirty="0">
                <a:solidFill>
                  <a:srgbClr val="002060"/>
                </a:solidFill>
              </a:rPr>
              <a:t/>
            </a:r>
            <a:br>
              <a:rPr lang="es-ES" sz="3600" dirty="0">
                <a:solidFill>
                  <a:srgbClr val="002060"/>
                </a:solidFill>
              </a:rPr>
            </a:br>
            <a:endParaRPr lang="es-ES" dirty="0"/>
          </a:p>
        </p:txBody>
      </p:sp>
      <p:sp>
        <p:nvSpPr>
          <p:cNvPr id="6" name="Content Placeholder 2"/>
          <p:cNvSpPr>
            <a:spLocks noGrp="1"/>
          </p:cNvSpPr>
          <p:nvPr>
            <p:ph idx="1"/>
          </p:nvPr>
        </p:nvSpPr>
        <p:spPr>
          <a:xfrm>
            <a:off x="1350554" y="2440211"/>
            <a:ext cx="6408712" cy="2880320"/>
          </a:xfrm>
        </p:spPr>
        <p:txBody>
          <a:bodyPr/>
          <a:lstStyle/>
          <a:p>
            <a:pPr marL="0" indent="0">
              <a:buNone/>
            </a:pPr>
            <a:r>
              <a:rPr lang="es-ES" spc="-15" dirty="0" smtClean="0">
                <a:latin typeface="Calibri Light" panose="020F0302020204030204" pitchFamily="34" charset="0"/>
                <a:cs typeface="Times New Roman"/>
              </a:rPr>
              <a:t>¿De qué manera las organizaciones pueden retribuir los impactos que están generando gracias al desarrollo de su actividad productiva?  </a:t>
            </a:r>
          </a:p>
          <a:p>
            <a:pPr marL="0" indent="0">
              <a:buNone/>
            </a:pPr>
            <a:r>
              <a:rPr lang="es-ES" spc="-15" dirty="0" smtClean="0">
                <a:latin typeface="Calibri Light" panose="020F0302020204030204" pitchFamily="34" charset="0"/>
                <a:cs typeface="Times New Roman"/>
              </a:rPr>
              <a:t>La investigación parte </a:t>
            </a:r>
            <a:r>
              <a:rPr lang="es-ES" spc="-15" dirty="0">
                <a:latin typeface="Calibri Light" panose="020F0302020204030204" pitchFamily="34" charset="0"/>
                <a:cs typeface="Times New Roman"/>
              </a:rPr>
              <a:t>del supuesto de que toda empresa que desarrolle actividades de internacionalización debe ser socialmente responsable.</a:t>
            </a:r>
          </a:p>
          <a:p>
            <a:pPr marL="0" indent="0">
              <a:buNone/>
            </a:pPr>
            <a:endParaRPr lang="es-ES" dirty="0"/>
          </a:p>
          <a:p>
            <a:pPr marL="0" indent="0">
              <a:buNone/>
            </a:pPr>
            <a:endParaRPr lang="es-ES" dirty="0"/>
          </a:p>
        </p:txBody>
      </p:sp>
      <p:sp>
        <p:nvSpPr>
          <p:cNvPr id="7" name="Rectángulo 6"/>
          <p:cNvSpPr/>
          <p:nvPr/>
        </p:nvSpPr>
        <p:spPr>
          <a:xfrm>
            <a:off x="1011311" y="1308298"/>
            <a:ext cx="7087198" cy="769441"/>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rPr>
              <a:t>Descripción del problema</a:t>
            </a:r>
            <a:endParaRPr lang="es-ES" sz="4400" b="1" dirty="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endParaRPr>
          </a:p>
        </p:txBody>
      </p:sp>
      <p:pic>
        <p:nvPicPr>
          <p:cNvPr id="8" name="Imagen 7"/>
          <p:cNvPicPr>
            <a:picLocks noChangeAspect="1"/>
          </p:cNvPicPr>
          <p:nvPr/>
        </p:nvPicPr>
        <p:blipFill>
          <a:blip r:embed="rId2"/>
          <a:stretch>
            <a:fillRect/>
          </a:stretch>
        </p:blipFill>
        <p:spPr>
          <a:xfrm>
            <a:off x="7452320" y="201328"/>
            <a:ext cx="1490316" cy="1269529"/>
          </a:xfrm>
          <a:prstGeom prst="rect">
            <a:avLst/>
          </a:prstGeom>
        </p:spPr>
      </p:pic>
    </p:spTree>
    <p:extLst>
      <p:ext uri="{BB962C8B-B14F-4D97-AF65-F5344CB8AC3E}">
        <p14:creationId xmlns:p14="http://schemas.microsoft.com/office/powerpoint/2010/main" val="1108255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3284984"/>
            <a:ext cx="7886700" cy="903634"/>
          </a:xfrm>
        </p:spPr>
        <p:txBody>
          <a:bodyPr>
            <a:normAutofit fontScale="90000"/>
          </a:bodyPr>
          <a:lstStyle/>
          <a:p>
            <a:pPr algn="ctr"/>
            <a:r>
              <a:rPr lang="es-ES" sz="3600" dirty="0">
                <a:solidFill>
                  <a:srgbClr val="002060"/>
                </a:solidFill>
              </a:rPr>
              <a:t/>
            </a:r>
            <a:br>
              <a:rPr lang="es-ES" sz="3600" dirty="0">
                <a:solidFill>
                  <a:srgbClr val="002060"/>
                </a:solidFill>
              </a:rPr>
            </a:br>
            <a:endParaRPr lang="es-ES" dirty="0"/>
          </a:p>
        </p:txBody>
      </p:sp>
      <p:sp>
        <p:nvSpPr>
          <p:cNvPr id="6" name="Content Placeholder 2"/>
          <p:cNvSpPr>
            <a:spLocks noGrp="1"/>
          </p:cNvSpPr>
          <p:nvPr>
            <p:ph idx="1"/>
          </p:nvPr>
        </p:nvSpPr>
        <p:spPr>
          <a:xfrm>
            <a:off x="381596" y="2204864"/>
            <a:ext cx="7632848" cy="3744416"/>
          </a:xfrm>
        </p:spPr>
        <p:txBody>
          <a:bodyPr/>
          <a:lstStyle/>
          <a:p>
            <a:pPr marL="927077" algn="just"/>
            <a:r>
              <a:rPr lang="es-MX" spc="-15" dirty="0" smtClean="0">
                <a:latin typeface="Calibri Light" panose="020F0302020204030204" pitchFamily="34" charset="0"/>
                <a:cs typeface="Times New Roman"/>
              </a:rPr>
              <a:t>El objetivo del proyecto es realizar </a:t>
            </a:r>
            <a:r>
              <a:rPr lang="es-CO" spc="-15" dirty="0" smtClean="0">
                <a:latin typeface="Calibri Light" panose="020F0302020204030204" pitchFamily="34" charset="0"/>
                <a:cs typeface="Times New Roman"/>
              </a:rPr>
              <a:t>un estudio de caso con las empresas FEMSA y CEMEX respecto a sus procesos de internacionalización y el desarrollo de la responsabilidad social enmarcada en la norma ISO26000, el GRI y CECODES.</a:t>
            </a:r>
          </a:p>
          <a:p>
            <a:pPr marL="927077" algn="just"/>
            <a:r>
              <a:rPr lang="es-CO" spc="-15" dirty="0" smtClean="0">
                <a:latin typeface="Calibri Light" panose="020F0302020204030204" pitchFamily="34" charset="0"/>
                <a:cs typeface="Times New Roman"/>
              </a:rPr>
              <a:t>El enfoque se basa en realizar cuadros comparativos para cada uno de los entes que permitan evidenciar la actividades de responsabilidad social realizadas por cada empresa </a:t>
            </a:r>
            <a:endParaRPr lang="es-MX" spc="-15" dirty="0" smtClean="0">
              <a:latin typeface="Calibri Light" panose="020F0302020204030204" pitchFamily="34" charset="0"/>
              <a:cs typeface="Times New Roman"/>
            </a:endParaRPr>
          </a:p>
          <a:p>
            <a:pPr marL="927077" lvl="0" algn="just"/>
            <a:r>
              <a:rPr lang="es-MX" spc="-15" dirty="0" smtClean="0">
                <a:latin typeface="Calibri Light" panose="020F0302020204030204" pitchFamily="34" charset="0"/>
                <a:cs typeface="Times New Roman"/>
              </a:rPr>
              <a:t>La metodología utilizada es de tipo cualitativa, descriptiva, no experimental.</a:t>
            </a:r>
          </a:p>
          <a:p>
            <a:pPr marL="0" indent="0">
              <a:buNone/>
            </a:pPr>
            <a:endParaRPr lang="es-ES" dirty="0"/>
          </a:p>
        </p:txBody>
      </p:sp>
      <p:sp>
        <p:nvSpPr>
          <p:cNvPr id="7" name="Rectángulo 6"/>
          <p:cNvSpPr/>
          <p:nvPr/>
        </p:nvSpPr>
        <p:spPr>
          <a:xfrm>
            <a:off x="1263784" y="1279875"/>
            <a:ext cx="6582251" cy="769441"/>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rPr>
              <a:t>Objetivos - Metodología</a:t>
            </a:r>
            <a:endParaRPr lang="es-ES" sz="4400" b="1" dirty="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endParaRPr>
          </a:p>
        </p:txBody>
      </p:sp>
      <p:pic>
        <p:nvPicPr>
          <p:cNvPr id="8" name="Imagen 7"/>
          <p:cNvPicPr>
            <a:picLocks noChangeAspect="1"/>
          </p:cNvPicPr>
          <p:nvPr/>
        </p:nvPicPr>
        <p:blipFill>
          <a:blip r:embed="rId2"/>
          <a:stretch>
            <a:fillRect/>
          </a:stretch>
        </p:blipFill>
        <p:spPr>
          <a:xfrm>
            <a:off x="7452320" y="132061"/>
            <a:ext cx="1490316" cy="1269529"/>
          </a:xfrm>
          <a:prstGeom prst="rect">
            <a:avLst/>
          </a:prstGeom>
        </p:spPr>
      </p:pic>
    </p:spTree>
    <p:extLst>
      <p:ext uri="{BB962C8B-B14F-4D97-AF65-F5344CB8AC3E}">
        <p14:creationId xmlns:p14="http://schemas.microsoft.com/office/powerpoint/2010/main" val="1346354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3284984"/>
            <a:ext cx="7886700" cy="903634"/>
          </a:xfrm>
        </p:spPr>
        <p:txBody>
          <a:bodyPr>
            <a:normAutofit fontScale="90000"/>
          </a:bodyPr>
          <a:lstStyle/>
          <a:p>
            <a:pPr algn="ctr"/>
            <a:r>
              <a:rPr lang="es-ES" sz="3600" dirty="0">
                <a:solidFill>
                  <a:srgbClr val="002060"/>
                </a:solidFill>
              </a:rPr>
              <a:t/>
            </a:r>
            <a:br>
              <a:rPr lang="es-ES" sz="3600" dirty="0">
                <a:solidFill>
                  <a:srgbClr val="002060"/>
                </a:solidFill>
              </a:rPr>
            </a:br>
            <a:endParaRPr lang="es-ES" dirty="0"/>
          </a:p>
        </p:txBody>
      </p:sp>
      <p:sp>
        <p:nvSpPr>
          <p:cNvPr id="6" name="Content Placeholder 2"/>
          <p:cNvSpPr>
            <a:spLocks noGrp="1"/>
          </p:cNvSpPr>
          <p:nvPr>
            <p:ph idx="1"/>
          </p:nvPr>
        </p:nvSpPr>
        <p:spPr>
          <a:xfrm>
            <a:off x="4715241" y="4429408"/>
            <a:ext cx="4155387" cy="1335682"/>
          </a:xfrm>
        </p:spPr>
        <p:txBody>
          <a:bodyPr numCol="1">
            <a:normAutofit fontScale="25000" lnSpcReduction="20000"/>
          </a:bodyPr>
          <a:lstStyle/>
          <a:p>
            <a:pPr marL="927077" lvl="0"/>
            <a:r>
              <a:rPr lang="es-MX" sz="7200" spc="-15" dirty="0" smtClean="0">
                <a:latin typeface="Calibri Light" panose="020F0302020204030204" pitchFamily="34" charset="0"/>
                <a:cs typeface="Times New Roman"/>
              </a:rPr>
              <a:t>Internacionalización</a:t>
            </a:r>
          </a:p>
          <a:p>
            <a:pPr marL="927077" lvl="0"/>
            <a:r>
              <a:rPr lang="es-MX" sz="7200" spc="-15" dirty="0" smtClean="0">
                <a:latin typeface="Calibri Light" panose="020F0302020204030204" pitchFamily="34" charset="0"/>
                <a:cs typeface="Times New Roman"/>
              </a:rPr>
              <a:t>Estructuras organizacionales </a:t>
            </a:r>
          </a:p>
          <a:p>
            <a:pPr marL="927077" lvl="0"/>
            <a:r>
              <a:rPr lang="es-MX" sz="7200" spc="-15" dirty="0" smtClean="0">
                <a:latin typeface="Calibri Light" panose="020F0302020204030204" pitchFamily="34" charset="0"/>
                <a:cs typeface="Times New Roman"/>
              </a:rPr>
              <a:t>ISO26000</a:t>
            </a:r>
          </a:p>
          <a:p>
            <a:pPr marL="927077" lvl="0"/>
            <a:r>
              <a:rPr lang="es-MX" sz="7200" spc="-15" dirty="0" smtClean="0">
                <a:latin typeface="Calibri Light" panose="020F0302020204030204" pitchFamily="34" charset="0"/>
                <a:cs typeface="Times New Roman"/>
              </a:rPr>
              <a:t>GRI</a:t>
            </a:r>
          </a:p>
          <a:p>
            <a:pPr marL="927077" lvl="0"/>
            <a:r>
              <a:rPr lang="es-MX" sz="7200" spc="-15" dirty="0" smtClean="0">
                <a:latin typeface="Calibri Light" panose="020F0302020204030204" pitchFamily="34" charset="0"/>
                <a:cs typeface="Times New Roman"/>
              </a:rPr>
              <a:t>CECODES</a:t>
            </a:r>
          </a:p>
          <a:p>
            <a:pPr marL="755627" lvl="0" indent="0" algn="just">
              <a:buNone/>
            </a:pPr>
            <a:endParaRPr lang="es-MX" spc="-15" dirty="0" smtClean="0">
              <a:latin typeface="Calibri Light" panose="020F0302020204030204" pitchFamily="34" charset="0"/>
              <a:cs typeface="Times New Roman"/>
            </a:endParaRPr>
          </a:p>
          <a:p>
            <a:pPr marL="755627" lvl="0" indent="0" algn="just">
              <a:buNone/>
            </a:pPr>
            <a:endParaRPr lang="es-ES" dirty="0"/>
          </a:p>
        </p:txBody>
      </p:sp>
      <p:sp>
        <p:nvSpPr>
          <p:cNvPr id="7" name="Rectángulo 6"/>
          <p:cNvSpPr/>
          <p:nvPr/>
        </p:nvSpPr>
        <p:spPr>
          <a:xfrm>
            <a:off x="3222205" y="465586"/>
            <a:ext cx="2665410" cy="769441"/>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rPr>
              <a:t>Variables</a:t>
            </a:r>
            <a:endParaRPr lang="es-ES" sz="4400" b="1" dirty="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endParaRPr>
          </a:p>
        </p:txBody>
      </p:sp>
      <p:pic>
        <p:nvPicPr>
          <p:cNvPr id="8" name="Imagen 7"/>
          <p:cNvPicPr>
            <a:picLocks noChangeAspect="1"/>
          </p:cNvPicPr>
          <p:nvPr/>
        </p:nvPicPr>
        <p:blipFill>
          <a:blip r:embed="rId2"/>
          <a:stretch>
            <a:fillRect/>
          </a:stretch>
        </p:blipFill>
        <p:spPr>
          <a:xfrm>
            <a:off x="7380312" y="215543"/>
            <a:ext cx="1490316" cy="1269529"/>
          </a:xfrm>
          <a:prstGeom prst="rect">
            <a:avLst/>
          </a:prstGeom>
        </p:spPr>
      </p:pic>
      <p:pic>
        <p:nvPicPr>
          <p:cNvPr id="9" name="Imagen 8"/>
          <p:cNvPicPr/>
          <p:nvPr/>
        </p:nvPicPr>
        <p:blipFill rotWithShape="1">
          <a:blip r:embed="rId3" cstate="print">
            <a:extLst>
              <a:ext uri="{BEBA8EAE-BF5A-486C-A8C5-ECC9F3942E4B}">
                <a14:imgProps xmlns:a14="http://schemas.microsoft.com/office/drawing/2010/main">
                  <a14:imgLayer r:embed="rId4">
                    <a14:imgEffect>
                      <a14:backgroundRemoval t="24547" b="99154" l="0" r="95927">
                        <a14:foregroundMark x1="7348" y1="72430" x2="35543" y2="47884"/>
                        <a14:foregroundMark x1="26278" y1="27328" x2="32827" y2="51874"/>
                        <a14:foregroundMark x1="19728" y1="28174" x2="33866" y2="50786"/>
                        <a14:foregroundMark x1="31629" y1="28174" x2="30591" y2="51632"/>
                        <a14:foregroundMark x1="33067" y1="28174" x2="32827" y2="53446"/>
                        <a14:foregroundMark x1="11262" y1="75937" x2="71725" y2="41717"/>
                        <a14:foregroundMark x1="35144" y1="46554" x2="93051" y2="60218"/>
                        <a14:foregroundMark x1="1597" y1="74607" x2="18850" y2="59855"/>
                        <a14:foregroundMark x1="5112" y1="74244" x2="5112" y2="74244"/>
                        <a14:foregroundMark x1="1438" y1="72430" x2="18450" y2="72914"/>
                        <a14:foregroundMark x1="12540" y1="70254" x2="42891" y2="69528"/>
                        <a14:foregroundMark x1="37380" y1="72189" x2="40655" y2="44982"/>
                        <a14:foregroundMark x1="37780" y1="44982" x2="74760" y2="51149"/>
                        <a14:foregroundMark x1="52396" y1="43894" x2="65495" y2="47642"/>
                        <a14:foregroundMark x1="19329" y1="27328" x2="35942" y2="28174"/>
                        <a14:foregroundMark x1="72524" y1="58041" x2="88978" y2="61790"/>
                        <a14:foregroundMark x1="2875" y1="95163" x2="17412" y2="96493"/>
                        <a14:foregroundMark x1="2476" y1="91898" x2="13978" y2="91898"/>
                        <a14:foregroundMark x1="2077" y1="94075" x2="5511" y2="95889"/>
                        <a14:foregroundMark x1="14377" y1="90810" x2="14776" y2="92745"/>
                      </a14:backgroundRemoval>
                    </a14:imgEffect>
                  </a14:imgLayer>
                </a14:imgProps>
              </a:ext>
              <a:ext uri="{28A0092B-C50C-407E-A947-70E740481C1C}">
                <a14:useLocalDpi xmlns:a14="http://schemas.microsoft.com/office/drawing/2010/main" val="0"/>
              </a:ext>
            </a:extLst>
          </a:blip>
          <a:srcRect t="24350" b="1199"/>
          <a:stretch/>
        </p:blipFill>
        <p:spPr bwMode="auto">
          <a:xfrm>
            <a:off x="611560" y="1485072"/>
            <a:ext cx="8402697" cy="46589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51534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3284984"/>
            <a:ext cx="7886700" cy="903634"/>
          </a:xfrm>
        </p:spPr>
        <p:txBody>
          <a:bodyPr>
            <a:normAutofit fontScale="90000"/>
          </a:bodyPr>
          <a:lstStyle/>
          <a:p>
            <a:pPr algn="ctr"/>
            <a:r>
              <a:rPr lang="es-ES" sz="3600" dirty="0">
                <a:solidFill>
                  <a:srgbClr val="002060"/>
                </a:solidFill>
              </a:rPr>
              <a:t/>
            </a:r>
            <a:br>
              <a:rPr lang="es-ES" sz="3600" dirty="0">
                <a:solidFill>
                  <a:srgbClr val="002060"/>
                </a:solidFill>
              </a:rPr>
            </a:br>
            <a:endParaRPr lang="es-ES" dirty="0"/>
          </a:p>
        </p:txBody>
      </p:sp>
      <p:pic>
        <p:nvPicPr>
          <p:cNvPr id="5" name="Imagen 4"/>
          <p:cNvPicPr>
            <a:picLocks noChangeAspect="1"/>
          </p:cNvPicPr>
          <p:nvPr/>
        </p:nvPicPr>
        <p:blipFill>
          <a:blip r:embed="rId2"/>
          <a:stretch>
            <a:fillRect/>
          </a:stretch>
        </p:blipFill>
        <p:spPr>
          <a:xfrm>
            <a:off x="7308304" y="116632"/>
            <a:ext cx="1656184" cy="1410824"/>
          </a:xfrm>
          <a:prstGeom prst="rect">
            <a:avLst/>
          </a:prstGeom>
        </p:spPr>
      </p:pic>
      <p:sp>
        <p:nvSpPr>
          <p:cNvPr id="6" name="Content Placeholder 2"/>
          <p:cNvSpPr>
            <a:spLocks noGrp="1"/>
          </p:cNvSpPr>
          <p:nvPr>
            <p:ph idx="1"/>
          </p:nvPr>
        </p:nvSpPr>
        <p:spPr>
          <a:xfrm>
            <a:off x="1115616" y="5685540"/>
            <a:ext cx="3672408" cy="521212"/>
          </a:xfrm>
        </p:spPr>
        <p:txBody>
          <a:bodyPr/>
          <a:lstStyle/>
          <a:p>
            <a:r>
              <a:rPr lang="es-CO" dirty="0"/>
              <a:t>Fuente: Elaboración propia</a:t>
            </a:r>
          </a:p>
        </p:txBody>
      </p:sp>
      <p:sp>
        <p:nvSpPr>
          <p:cNvPr id="7" name="Rectángulo 6"/>
          <p:cNvSpPr/>
          <p:nvPr/>
        </p:nvSpPr>
        <p:spPr>
          <a:xfrm>
            <a:off x="1230924" y="620688"/>
            <a:ext cx="6647974" cy="769441"/>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rPr>
              <a:t>Diseño de investigación</a:t>
            </a:r>
            <a:endParaRPr lang="es-ES" sz="4400" b="1" dirty="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endParaRPr>
          </a:p>
        </p:txBody>
      </p:sp>
      <p:pic>
        <p:nvPicPr>
          <p:cNvPr id="8" name="Imagen 7"/>
          <p:cNvPicPr/>
          <p:nvPr/>
        </p:nvPicPr>
        <p:blipFill>
          <a:blip r:embed="rId3">
            <a:extLst>
              <a:ext uri="{BEBA8EAE-BF5A-486C-A8C5-ECC9F3942E4B}">
                <a14:imgProps xmlns:a14="http://schemas.microsoft.com/office/drawing/2010/main">
                  <a14:imgLayer r:embed="rId4">
                    <a14:imgEffect>
                      <a14:backgroundRemoval t="9242" b="97630" l="852" r="99027">
                        <a14:foregroundMark x1="21046" y1="25829" x2="21046" y2="25829"/>
                        <a14:foregroundMark x1="21046" y1="13981" x2="25791" y2="24882"/>
                        <a14:foregroundMark x1="18978" y1="16588" x2="23114" y2="27251"/>
                        <a14:foregroundMark x1="17640" y1="16825" x2="17640" y2="31043"/>
                        <a14:foregroundMark x1="19343" y1="10664" x2="14599" y2="28910"/>
                        <a14:foregroundMark x1="18248" y1="34123" x2="13504" y2="27962"/>
                        <a14:foregroundMark x1="16180" y1="33175" x2="13139" y2="27014"/>
                        <a14:foregroundMark x1="9489" y1="43602" x2="4258" y2="63981"/>
                        <a14:foregroundMark x1="7421" y1="44550" x2="1582" y2="59242"/>
                        <a14:foregroundMark x1="9854" y1="42180" x2="18248" y2="51422"/>
                        <a14:foregroundMark x1="1946" y1="61611" x2="4988" y2="66114"/>
                        <a14:foregroundMark x1="14964" y1="54976" x2="14964" y2="54976"/>
                        <a14:foregroundMark x1="19586" y1="49526" x2="17153" y2="62322"/>
                        <a14:foregroundMark x1="37956" y1="25592" x2="44769" y2="29621"/>
                        <a14:foregroundMark x1="32968" y1="35545" x2="37713" y2="24408"/>
                        <a14:foregroundMark x1="44404" y1="30095" x2="45255" y2="41232"/>
                        <a14:foregroundMark x1="45255" y1="41232" x2="41119" y2="48815"/>
                        <a14:foregroundMark x1="37591" y1="45024" x2="30535" y2="45972"/>
                        <a14:foregroundMark x1="29197" y1="49526" x2="29197" y2="49526"/>
                        <a14:foregroundMark x1="29197" y1="49526" x2="28832" y2="49526"/>
                        <a14:foregroundMark x1="28589" y1="52844" x2="29562" y2="63270"/>
                        <a14:foregroundMark x1="36740" y1="61611" x2="39294" y2="61611"/>
                        <a14:foregroundMark x1="41119" y1="62559" x2="45499" y2="72749"/>
                        <a14:foregroundMark x1="23358" y1="73934" x2="13260" y2="90047"/>
                        <a14:foregroundMark x1="16910" y1="79147" x2="16910" y2="79147"/>
                        <a14:foregroundMark x1="18856" y1="73697" x2="22628" y2="96209"/>
                        <a14:foregroundMark x1="11800" y1="82938" x2="13139" y2="93128"/>
                        <a14:foregroundMark x1="33333" y1="79147" x2="38321" y2="86493"/>
                        <a14:foregroundMark x1="35401" y1="72986" x2="35401" y2="72986"/>
                        <a14:foregroundMark x1="35401" y1="72986" x2="40389" y2="75118"/>
                        <a14:foregroundMark x1="40998" y1="74408" x2="42822" y2="74408"/>
                        <a14:foregroundMark x1="33333" y1="55213" x2="36253" y2="55213"/>
                        <a14:foregroundMark x1="35645" y1="36730" x2="43066" y2="36730"/>
                        <a14:foregroundMark x1="51703" y1="37915" x2="52920" y2="28673"/>
                        <a14:foregroundMark x1="47202" y1="45261" x2="44404" y2="57346"/>
                        <a14:foregroundMark x1="73358" y1="57820" x2="90024" y2="73460"/>
                        <a14:foregroundMark x1="72384" y1="78436" x2="84063" y2="48815"/>
                        <a14:foregroundMark x1="75182" y1="48815" x2="84307" y2="79858"/>
                        <a14:foregroundMark x1="68978" y1="54739" x2="83698" y2="69194"/>
                        <a14:foregroundMark x1="67883" y1="64929" x2="90754" y2="55924"/>
                        <a14:foregroundMark x1="89781" y1="61848" x2="90146" y2="70142"/>
                        <a14:foregroundMark x1="93066" y1="69431" x2="85401" y2="63744"/>
                        <a14:foregroundMark x1="69708" y1="52844" x2="76521" y2="57109"/>
                        <a14:foregroundMark x1="68248" y1="51185" x2="70073" y2="53318"/>
                        <a14:foregroundMark x1="75547" y1="43128" x2="89416" y2="48341"/>
                        <a14:foregroundMark x1="91363" y1="50474" x2="97567" y2="66825"/>
                        <a14:foregroundMark x1="97567" y1="68483" x2="96959" y2="75829"/>
                      </a14:backgroundRemoval>
                    </a14:imgEffect>
                  </a14:imgLayer>
                </a14:imgProps>
              </a:ext>
              <a:ext uri="{28A0092B-C50C-407E-A947-70E740481C1C}">
                <a14:useLocalDpi xmlns:a14="http://schemas.microsoft.com/office/drawing/2010/main" val="0"/>
              </a:ext>
            </a:extLst>
          </a:blip>
          <a:srcRect/>
          <a:stretch>
            <a:fillRect/>
          </a:stretch>
        </p:blipFill>
        <p:spPr bwMode="auto">
          <a:xfrm>
            <a:off x="621663" y="1272806"/>
            <a:ext cx="7876597" cy="4375257"/>
          </a:xfrm>
          <a:prstGeom prst="rect">
            <a:avLst/>
          </a:prstGeom>
          <a:noFill/>
          <a:ln>
            <a:noFill/>
          </a:ln>
        </p:spPr>
      </p:pic>
    </p:spTree>
    <p:extLst>
      <p:ext uri="{BB962C8B-B14F-4D97-AF65-F5344CB8AC3E}">
        <p14:creationId xmlns:p14="http://schemas.microsoft.com/office/powerpoint/2010/main" val="211194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3284984"/>
            <a:ext cx="7886700" cy="903634"/>
          </a:xfrm>
        </p:spPr>
        <p:txBody>
          <a:bodyPr>
            <a:normAutofit fontScale="90000"/>
          </a:bodyPr>
          <a:lstStyle/>
          <a:p>
            <a:pPr algn="ctr"/>
            <a:r>
              <a:rPr lang="es-ES" sz="3600" dirty="0">
                <a:solidFill>
                  <a:srgbClr val="002060"/>
                </a:solidFill>
              </a:rPr>
              <a:t/>
            </a:r>
            <a:br>
              <a:rPr lang="es-ES" sz="3600" dirty="0">
                <a:solidFill>
                  <a:srgbClr val="002060"/>
                </a:solidFill>
              </a:rPr>
            </a:br>
            <a:endParaRPr lang="es-ES" dirty="0"/>
          </a:p>
        </p:txBody>
      </p:sp>
      <p:sp>
        <p:nvSpPr>
          <p:cNvPr id="7" name="Rectángulo 6"/>
          <p:cNvSpPr/>
          <p:nvPr/>
        </p:nvSpPr>
        <p:spPr>
          <a:xfrm>
            <a:off x="2941326" y="0"/>
            <a:ext cx="3227167" cy="769441"/>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rPr>
              <a:t>Resultados</a:t>
            </a:r>
            <a:endParaRPr lang="es-ES" sz="4400" b="1" dirty="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endParaRPr>
          </a:p>
        </p:txBody>
      </p:sp>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373962" y="788378"/>
            <a:ext cx="8374501" cy="5592950"/>
          </a:xfrm>
          <a:prstGeom prst="rect">
            <a:avLst/>
          </a:prstGeom>
          <a:noFill/>
          <a:ln>
            <a:noFill/>
          </a:ln>
        </p:spPr>
      </p:pic>
    </p:spTree>
    <p:extLst>
      <p:ext uri="{BB962C8B-B14F-4D97-AF65-F5344CB8AC3E}">
        <p14:creationId xmlns:p14="http://schemas.microsoft.com/office/powerpoint/2010/main" val="687257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3284984"/>
            <a:ext cx="7886700" cy="903634"/>
          </a:xfrm>
        </p:spPr>
        <p:txBody>
          <a:bodyPr>
            <a:normAutofit fontScale="90000"/>
          </a:bodyPr>
          <a:lstStyle/>
          <a:p>
            <a:pPr algn="ctr"/>
            <a:r>
              <a:rPr lang="es-ES" sz="3600" dirty="0">
                <a:solidFill>
                  <a:srgbClr val="002060"/>
                </a:solidFill>
              </a:rPr>
              <a:t/>
            </a:r>
            <a:br>
              <a:rPr lang="es-ES" sz="3600" dirty="0">
                <a:solidFill>
                  <a:srgbClr val="002060"/>
                </a:solidFill>
              </a:rPr>
            </a:br>
            <a:endParaRPr lang="es-ES" dirty="0"/>
          </a:p>
        </p:txBody>
      </p:sp>
      <p:pic>
        <p:nvPicPr>
          <p:cNvPr id="5" name="Imagen 4"/>
          <p:cNvPicPr>
            <a:picLocks noChangeAspect="1"/>
          </p:cNvPicPr>
          <p:nvPr/>
        </p:nvPicPr>
        <p:blipFill>
          <a:blip r:embed="rId2"/>
          <a:stretch>
            <a:fillRect/>
          </a:stretch>
        </p:blipFill>
        <p:spPr>
          <a:xfrm>
            <a:off x="7308304" y="116632"/>
            <a:ext cx="1656184" cy="1410824"/>
          </a:xfrm>
          <a:prstGeom prst="rect">
            <a:avLst/>
          </a:prstGeom>
        </p:spPr>
      </p:pic>
      <p:sp>
        <p:nvSpPr>
          <p:cNvPr id="6" name="Content Placeholder 2"/>
          <p:cNvSpPr>
            <a:spLocks noGrp="1"/>
          </p:cNvSpPr>
          <p:nvPr>
            <p:ph idx="1"/>
          </p:nvPr>
        </p:nvSpPr>
        <p:spPr>
          <a:xfrm>
            <a:off x="1530932" y="1792585"/>
            <a:ext cx="6605464" cy="3888432"/>
          </a:xfrm>
        </p:spPr>
        <p:txBody>
          <a:bodyPr>
            <a:normAutofit lnSpcReduction="10000"/>
          </a:bodyPr>
          <a:lstStyle/>
          <a:p>
            <a:pPr marL="0" indent="0">
              <a:buNone/>
            </a:pPr>
            <a:r>
              <a:rPr lang="es-CO" dirty="0"/>
              <a:t>Compilando toda la información obtenida de los estudios de caso para ambas compañías, se logró determinar que, las empresas que realizan ejercicios de internacionalización deben ser socialmente responsables. Lo anterior se puede argumentar desde el punto de vista que las empresas que operan a nivel local y tienen desarrollo de actividades a nivel internacional  buscan una perspectiva de globalización, lo que permite visualizarlas como organizaciones estructuradas y de gran tamaño que cuentan con un musculo financiero sólido y que están en capacidad de financiar actividades que promuevan el desarrollo sostenible y logren mejorar la calidad de vida de las personas mitigando y disminuyendo los impactos que sus actividades productivas generan a nivel global.</a:t>
            </a:r>
          </a:p>
          <a:p>
            <a:pPr marL="0" indent="0">
              <a:buNone/>
            </a:pPr>
            <a:endParaRPr lang="es-ES" dirty="0"/>
          </a:p>
        </p:txBody>
      </p:sp>
      <p:sp>
        <p:nvSpPr>
          <p:cNvPr id="7" name="Rectángulo 6"/>
          <p:cNvSpPr/>
          <p:nvPr/>
        </p:nvSpPr>
        <p:spPr>
          <a:xfrm>
            <a:off x="2611910" y="664293"/>
            <a:ext cx="3886000" cy="769441"/>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rPr>
              <a:t>Conclusiones</a:t>
            </a:r>
            <a:endParaRPr lang="es-ES" sz="4400" b="1" dirty="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258885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3284984"/>
            <a:ext cx="7886700" cy="903634"/>
          </a:xfrm>
        </p:spPr>
        <p:txBody>
          <a:bodyPr>
            <a:normAutofit fontScale="90000"/>
          </a:bodyPr>
          <a:lstStyle/>
          <a:p>
            <a:pPr algn="ctr"/>
            <a:r>
              <a:rPr lang="es-ES" sz="3600" dirty="0">
                <a:solidFill>
                  <a:srgbClr val="002060"/>
                </a:solidFill>
              </a:rPr>
              <a:t/>
            </a:r>
            <a:br>
              <a:rPr lang="es-ES" sz="3600" dirty="0">
                <a:solidFill>
                  <a:srgbClr val="002060"/>
                </a:solidFill>
              </a:rPr>
            </a:br>
            <a:endParaRPr lang="es-ES" dirty="0"/>
          </a:p>
        </p:txBody>
      </p:sp>
      <p:pic>
        <p:nvPicPr>
          <p:cNvPr id="5" name="Imagen 4"/>
          <p:cNvPicPr>
            <a:picLocks noChangeAspect="1"/>
          </p:cNvPicPr>
          <p:nvPr/>
        </p:nvPicPr>
        <p:blipFill>
          <a:blip r:embed="rId2"/>
          <a:stretch>
            <a:fillRect/>
          </a:stretch>
        </p:blipFill>
        <p:spPr>
          <a:xfrm>
            <a:off x="7308304" y="116632"/>
            <a:ext cx="1656184" cy="1410824"/>
          </a:xfrm>
          <a:prstGeom prst="rect">
            <a:avLst/>
          </a:prstGeom>
        </p:spPr>
      </p:pic>
      <p:sp>
        <p:nvSpPr>
          <p:cNvPr id="6" name="Content Placeholder 2"/>
          <p:cNvSpPr>
            <a:spLocks noGrp="1"/>
          </p:cNvSpPr>
          <p:nvPr>
            <p:ph idx="1"/>
          </p:nvPr>
        </p:nvSpPr>
        <p:spPr>
          <a:xfrm>
            <a:off x="400938" y="1268760"/>
            <a:ext cx="8203510" cy="4680520"/>
          </a:xfrm>
        </p:spPr>
        <p:txBody>
          <a:bodyPr>
            <a:normAutofit/>
          </a:bodyPr>
          <a:lstStyle/>
          <a:p>
            <a:r>
              <a:rPr lang="es-ES" sz="1400" dirty="0" smtClean="0"/>
              <a:t>Cardozo</a:t>
            </a:r>
            <a:r>
              <a:rPr lang="es-ES" sz="1400" dirty="0"/>
              <a:t>, P. P., Chavarro, A., &amp; Ramírez, C. A. (2006). </a:t>
            </a:r>
            <a:r>
              <a:rPr lang="es-ES" sz="1400" i="1" dirty="0"/>
              <a:t>Teorías de Internacionalización .</a:t>
            </a:r>
            <a:r>
              <a:rPr lang="es-ES" sz="1400" dirty="0"/>
              <a:t> Bogotá.</a:t>
            </a:r>
            <a:endParaRPr lang="es-CO" sz="1400" dirty="0"/>
          </a:p>
          <a:p>
            <a:r>
              <a:rPr lang="es-CO" sz="1400" dirty="0"/>
              <a:t>Carranco, M. P. (2015). </a:t>
            </a:r>
            <a:r>
              <a:rPr lang="es-CO" sz="1400" i="1" dirty="0"/>
              <a:t>Internacionalización de Pymes</a:t>
            </a:r>
            <a:r>
              <a:rPr lang="es-CO" sz="1400" dirty="0"/>
              <a:t>. Madrid, España: Ministerio de educación de España.</a:t>
            </a:r>
          </a:p>
          <a:p>
            <a:r>
              <a:rPr lang="es-ES" sz="1400" dirty="0" smtClean="0"/>
              <a:t>CECODES</a:t>
            </a:r>
            <a:r>
              <a:rPr lang="es-ES" sz="1400" dirty="0"/>
              <a:t>. (10 de julio de 2019). </a:t>
            </a:r>
            <a:r>
              <a:rPr lang="es-ES" sz="1400" i="1" dirty="0"/>
              <a:t>CECODES</a:t>
            </a:r>
            <a:r>
              <a:rPr lang="es-ES" sz="1400" dirty="0"/>
              <a:t>. Obtenido de https://www.cecodes.org.co/site/quienes-somos/</a:t>
            </a:r>
            <a:endParaRPr lang="es-CO" sz="1400" dirty="0"/>
          </a:p>
          <a:p>
            <a:r>
              <a:rPr lang="es-ES" sz="1400" dirty="0"/>
              <a:t>CECODES. (24 de julio de 2019). </a:t>
            </a:r>
            <a:r>
              <a:rPr lang="es-ES" sz="1400" i="1" dirty="0"/>
              <a:t>CECODES</a:t>
            </a:r>
            <a:r>
              <a:rPr lang="es-ES" sz="1400" dirty="0"/>
              <a:t>. Obtenido de http://cecodes.org.co/site/wp-content/uploads/publicaciones/Aportes-empresariales-a-la-sostenibilidad.compressed.pdf</a:t>
            </a:r>
            <a:endParaRPr lang="es-CO" sz="1400" dirty="0"/>
          </a:p>
          <a:p>
            <a:r>
              <a:rPr lang="es-ES" sz="1400" dirty="0"/>
              <a:t>CECODES. (24 de julio de 2019). </a:t>
            </a:r>
            <a:r>
              <a:rPr lang="es-ES" sz="1400" i="1" dirty="0"/>
              <a:t>CECODES</a:t>
            </a:r>
            <a:r>
              <a:rPr lang="es-ES" sz="1400" dirty="0"/>
              <a:t>. Obtenido de http://cecodes.org.co/site/wp-content/uploads/publicaciones/cambiando_el_rumbo_2010.pdf</a:t>
            </a:r>
            <a:endParaRPr lang="es-CO" sz="1400" dirty="0"/>
          </a:p>
          <a:p>
            <a:r>
              <a:rPr lang="es-ES" sz="1400" dirty="0"/>
              <a:t>CEMEX S.A. . (s.f.). </a:t>
            </a:r>
            <a:r>
              <a:rPr lang="es-ES" sz="1400" i="1" dirty="0"/>
              <a:t>CEMEX </a:t>
            </a:r>
            <a:r>
              <a:rPr lang="es-ES" sz="1400" dirty="0"/>
              <a:t>. Recuperado el 22 de 07 de 2019, de CEMEX: https://www.cemexcolombia.com/nuestra-empresa/acerca-de-cemex/nuestra-historia</a:t>
            </a:r>
            <a:endParaRPr lang="es-CO" sz="1400" dirty="0"/>
          </a:p>
          <a:p>
            <a:r>
              <a:rPr lang="es-ES" sz="1400" dirty="0"/>
              <a:t>CEMEX. (22 de julio de 2019). </a:t>
            </a:r>
            <a:r>
              <a:rPr lang="es-ES" sz="1400" i="1" dirty="0"/>
              <a:t>CEMEX</a:t>
            </a:r>
            <a:r>
              <a:rPr lang="es-ES" sz="1400" dirty="0"/>
              <a:t>. Obtenido de http://www2.cemex.com/Es/Inversionistas/EstructuraCorporativa.aspx</a:t>
            </a:r>
            <a:endParaRPr lang="es-CO" sz="1400" dirty="0"/>
          </a:p>
          <a:p>
            <a:r>
              <a:rPr lang="es-ES" sz="1400" dirty="0"/>
              <a:t>CEMEX. (s.f.). </a:t>
            </a:r>
            <a:r>
              <a:rPr lang="es-ES" sz="1400" i="1" dirty="0"/>
              <a:t>CEMEX</a:t>
            </a:r>
            <a:r>
              <a:rPr lang="es-ES" sz="1400" dirty="0"/>
              <a:t>. Recuperado el 24 de 07 de 2019, de Premio obras Cemex: https://</a:t>
            </a:r>
            <a:r>
              <a:rPr lang="es-ES" sz="1400" dirty="0" smtClean="0"/>
              <a:t>www.cemex.com/es/sala-de-prensa/premio-obras/el-certamen</a:t>
            </a:r>
          </a:p>
          <a:p>
            <a:r>
              <a:rPr lang="es-ES" sz="1400" dirty="0"/>
              <a:t>CEMEX. (2019). </a:t>
            </a:r>
            <a:r>
              <a:rPr lang="es-ES" sz="1400" i="1" dirty="0"/>
              <a:t>CEMEX</a:t>
            </a:r>
            <a:r>
              <a:rPr lang="es-ES" sz="1400" dirty="0"/>
              <a:t>. Recuperado el 24 de 07 de 2019, de CEMEX Sostenibilidad: https://www.cemex.com/es/sostenibilidad/resumen </a:t>
            </a:r>
            <a:endParaRPr lang="es-CO" sz="1400" dirty="0"/>
          </a:p>
          <a:p>
            <a:r>
              <a:rPr lang="es-ES" sz="1400" dirty="0"/>
              <a:t>CEMEX. (2019). </a:t>
            </a:r>
            <a:r>
              <a:rPr lang="es-ES" sz="1400" i="1" dirty="0"/>
              <a:t>CEMEX</a:t>
            </a:r>
            <a:r>
              <a:rPr lang="es-ES" sz="1400" dirty="0"/>
              <a:t>. Recuperado el 24 de 07 de 2019, de CEMEX Comunicados: https://www.cemex.com/es/sala-de-prensa/comunicados </a:t>
            </a:r>
            <a:endParaRPr lang="es-CO" sz="1400" dirty="0"/>
          </a:p>
          <a:p>
            <a:r>
              <a:rPr lang="es-ES" sz="1400" dirty="0"/>
              <a:t>CEMEX. (2014). </a:t>
            </a:r>
            <a:r>
              <a:rPr lang="es-ES" sz="1400" i="1" dirty="0"/>
              <a:t>Informe Desarrollo Sustentable 2014.</a:t>
            </a:r>
            <a:r>
              <a:rPr lang="es-ES" sz="1400" dirty="0"/>
              <a:t> Monterrey, Nuevo </a:t>
            </a:r>
            <a:r>
              <a:rPr lang="es-ES" sz="1400" dirty="0" smtClean="0"/>
              <a:t>León</a:t>
            </a:r>
            <a:endParaRPr lang="es-CO" sz="1400" dirty="0"/>
          </a:p>
          <a:p>
            <a:endParaRPr lang="es-MX" sz="1400" dirty="0">
              <a:latin typeface="Calibri Light" panose="020F0302020204030204" pitchFamily="34" charset="0"/>
              <a:cs typeface="Times New Roman"/>
            </a:endParaRPr>
          </a:p>
        </p:txBody>
      </p:sp>
      <p:sp>
        <p:nvSpPr>
          <p:cNvPr id="7" name="Rectángulo 6"/>
          <p:cNvSpPr/>
          <p:nvPr/>
        </p:nvSpPr>
        <p:spPr>
          <a:xfrm>
            <a:off x="3059832" y="260648"/>
            <a:ext cx="3289683" cy="769441"/>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rPr>
              <a:t>Bibliografía</a:t>
            </a:r>
            <a:endParaRPr lang="es-ES" sz="4400" b="1" dirty="0">
              <a:ln w="9525">
                <a:solidFill>
                  <a:schemeClr val="bg1"/>
                </a:solidFill>
                <a:prstDash val="solid"/>
              </a:ln>
              <a:solidFill>
                <a:schemeClr val="accent5">
                  <a:lumMod val="50000"/>
                </a:schemeClr>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81945157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5483</TotalTime>
  <Words>556</Words>
  <Application>Microsoft Office PowerPoint</Application>
  <PresentationFormat>Presentación en pantalla (4:3)</PresentationFormat>
  <Paragraphs>84</Paragraphs>
  <Slides>12</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12</vt:i4>
      </vt:variant>
    </vt:vector>
  </HeadingPairs>
  <TitlesOfParts>
    <vt:vector size="18" baseType="lpstr">
      <vt:lpstr>Arial</vt:lpstr>
      <vt:lpstr>Calibri</vt:lpstr>
      <vt:lpstr>Calibri Light</vt:lpstr>
      <vt:lpstr>Chalkboard SE Bold</vt:lpstr>
      <vt:lpstr>Times New Roman</vt:lpstr>
      <vt:lpstr>Tema de Office</vt:lpstr>
      <vt:lpstr>         Vigésimo quinto Congreso de Verano de la Ciencia UG 2019 Aulas Magnas Campus Guanajuato  Proceso de Internacionalización y Responsabilidad Social Empresarial:   Caso comparativo de Empresas  Mexicanas con Presencia en Colombia.   DRA. MARÍA GUADALUPE ARREDONDO HIDALGO GINNA ZULIETH CLAVIJO RIVEROS  EDWIN ARBEY GARCÍA RIVERA    Universidad Santo Tomás Bogotá, Colombia. Universidad de Guanajuato, Gto.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Cartilla  Practicas Empresariales y Sociales</dc:title>
  <dc:creator>Miguel Riveros</dc:creator>
  <cp:lastModifiedBy>PC</cp:lastModifiedBy>
  <cp:revision>321</cp:revision>
  <cp:lastPrinted>2014-01-27T19:55:57Z</cp:lastPrinted>
  <dcterms:created xsi:type="dcterms:W3CDTF">2013-07-18T13:54:22Z</dcterms:created>
  <dcterms:modified xsi:type="dcterms:W3CDTF">2019-08-19T19:59:23Z</dcterms:modified>
</cp:coreProperties>
</file>