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7.jpg" ContentType="image/jpg"/>
  <Override PartName="/ppt/media/image18.jpg" ContentType="image/jpg"/>
  <Override PartName="/ppt/media/image19.jpg" ContentType="image/jp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61" r:id="rId2"/>
    <p:sldId id="262" r:id="rId3"/>
    <p:sldId id="263" r:id="rId4"/>
    <p:sldId id="267" r:id="rId5"/>
    <p:sldId id="282" r:id="rId6"/>
    <p:sldId id="264" r:id="rId7"/>
    <p:sldId id="285" r:id="rId8"/>
    <p:sldId id="286" r:id="rId9"/>
    <p:sldId id="271" r:id="rId10"/>
    <p:sldId id="273" r:id="rId11"/>
    <p:sldId id="272" r:id="rId12"/>
    <p:sldId id="278" r:id="rId13"/>
    <p:sldId id="277" r:id="rId14"/>
    <p:sldId id="280" r:id="rId15"/>
    <p:sldId id="281" r:id="rId16"/>
    <p:sldId id="274" r:id="rId17"/>
    <p:sldId id="287" r:id="rId18"/>
    <p:sldId id="283" r:id="rId19"/>
    <p:sldId id="259" r:id="rId20"/>
    <p:sldId id="260" r:id="rId21"/>
    <p:sldId id="268" r:id="rId22"/>
    <p:sldId id="269" r:id="rId23"/>
    <p:sldId id="284" r:id="rId24"/>
    <p:sldId id="276" r:id="rId25"/>
    <p:sldId id="288" r:id="rId26"/>
    <p:sldId id="289" r:id="rId27"/>
    <p:sldId id="291" r:id="rId28"/>
    <p:sldId id="292" r:id="rId29"/>
    <p:sldId id="293" r:id="rId30"/>
    <p:sldId id="294" r:id="rId31"/>
    <p:sldId id="279" r:id="rId3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99"/>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249" autoAdjust="0"/>
  </p:normalViewPr>
  <p:slideViewPr>
    <p:cSldViewPr snapToGrid="0" snapToObjects="1">
      <p:cViewPr varScale="1">
        <p:scale>
          <a:sx n="68" d="100"/>
          <a:sy n="68" d="100"/>
        </p:scale>
        <p:origin x="1362"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3BC6AB-E148-48AF-B2AB-E925E687DD14}" type="datetimeFigureOut">
              <a:rPr lang="es-CO" smtClean="0"/>
              <a:t>8/05/2019</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950936-3ABF-4BA5-A7C0-65004C88128E}" type="slidenum">
              <a:rPr lang="es-CO" smtClean="0"/>
              <a:t>‹Nº›</a:t>
            </a:fld>
            <a:endParaRPr lang="es-CO"/>
          </a:p>
        </p:txBody>
      </p:sp>
    </p:spTree>
    <p:extLst>
      <p:ext uri="{BB962C8B-B14F-4D97-AF65-F5344CB8AC3E}">
        <p14:creationId xmlns:p14="http://schemas.microsoft.com/office/powerpoint/2010/main" val="1699747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b="0" i="0" kern="1200" dirty="0">
                <a:solidFill>
                  <a:schemeClr val="tx1"/>
                </a:solidFill>
                <a:effectLst/>
                <a:latin typeface="+mn-lt"/>
                <a:ea typeface="+mn-ea"/>
                <a:cs typeface="+mn-cs"/>
              </a:rPr>
              <a:t>1. la tecnología – como la digitalización, la robótica y la nanotecnología – pueden también afectar la salud psicosocial e introducir nuevos materiales con riesgos para la salud que no han sido estimados. Si es aplicada correctamente, también puede contribuir a reducir las exposiciones peligrosas, facilitar la formación y la inspección del trabajo.</a:t>
            </a:r>
          </a:p>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2. </a:t>
            </a:r>
            <a:r>
              <a:rPr lang="es-CO" sz="1200" b="0" i="0" kern="1200" dirty="0">
                <a:solidFill>
                  <a:schemeClr val="tx1"/>
                </a:solidFill>
                <a:effectLst/>
                <a:latin typeface="+mn-lt"/>
                <a:ea typeface="+mn-ea"/>
                <a:cs typeface="+mn-cs"/>
              </a:rPr>
              <a:t>Los cambios demográficos son relevantes porque los trabajadores jóvenes tienen tasas de lesiones profesionales significativamente elevadas, mientras que los trabajadores mayores necesitan prácticas de adaptación y equipo para trabajar de forma segura. Las mujeres – quienes se están incorporando a la fuerza de trabajo en un número cada vez mayor – son más propensas a trabajar en formas atípicas de empleo y corren mayores riesgos de sufrir trastornos musculo-esqueléticos.</a:t>
            </a:r>
          </a:p>
          <a:p>
            <a:pPr marL="0" marR="0" lvl="0" indent="0" algn="l" defTabSz="914400" rtl="0" eaLnBrk="1" fontAlgn="auto" latinLnBrk="0" hangingPunct="1">
              <a:lnSpc>
                <a:spcPct val="100000"/>
              </a:lnSpc>
              <a:spcBef>
                <a:spcPts val="0"/>
              </a:spcBef>
              <a:spcAft>
                <a:spcPts val="0"/>
              </a:spcAft>
              <a:buClrTx/>
              <a:buSzTx/>
              <a:buFontTx/>
              <a:buNone/>
              <a:tabLst/>
              <a:defRPr/>
            </a:pPr>
            <a:r>
              <a:rPr lang="es-CO" sz="1200" b="0" i="0" kern="1200" dirty="0">
                <a:solidFill>
                  <a:schemeClr val="tx1"/>
                </a:solidFill>
                <a:effectLst/>
                <a:latin typeface="+mn-lt"/>
                <a:ea typeface="+mn-ea"/>
                <a:cs typeface="+mn-cs"/>
              </a:rPr>
              <a:t>3. En tercer lugar, el desarrollo sostenible y el cambio climático dan lugar a riesgos como la contaminación del aire, el estrés por exceso de calor, las enfermedades emergentes, los cambios en las pautas meteorológicas y en la temperatura, pueden ocasionar la pérdida de puestos de trabajo. De igual manera, nuevos empleos serán creados gracias a la economía verde.</a:t>
            </a:r>
          </a:p>
          <a:p>
            <a:pPr marL="0" marR="0" lvl="0" indent="0" algn="l" defTabSz="914400" rtl="0" eaLnBrk="1" fontAlgn="auto" latinLnBrk="0" hangingPunct="1">
              <a:lnSpc>
                <a:spcPct val="100000"/>
              </a:lnSpc>
              <a:spcBef>
                <a:spcPts val="0"/>
              </a:spcBef>
              <a:spcAft>
                <a:spcPts val="0"/>
              </a:spcAft>
              <a:buClrTx/>
              <a:buSzTx/>
              <a:buFontTx/>
              <a:buNone/>
              <a:tabLst/>
              <a:defRPr/>
            </a:pPr>
            <a:r>
              <a:rPr lang="es-CO" sz="1200" b="0" i="0" kern="1200" dirty="0">
                <a:solidFill>
                  <a:schemeClr val="tx1"/>
                </a:solidFill>
                <a:effectLst/>
                <a:latin typeface="+mn-lt"/>
                <a:ea typeface="+mn-ea"/>
                <a:cs typeface="+mn-cs"/>
              </a:rPr>
              <a:t>4. En fin, los cambios en la organización del trabajo pueden dar lugar a una flexibilidad que permita que un número mayor de personas se incorpore a la fuerza de trabajo, pero también puede causar problemas psicosociales (por ejemplo, inseguridad, menoscabo de la privacidad y del tiempo de descanso, o una protección inadecuada en materia de SST y de protección social) y horarios de trabajo excesivos. En la actualidad, aproximadamente 36 por ciento de la fuerza de trabajo del mundo trabaja horas excesivas (más de 48 horas semanales).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200" b="0" i="0" kern="1200" dirty="0">
              <a:solidFill>
                <a:schemeClr val="tx1"/>
              </a:solidFill>
              <a:effectLst/>
              <a:latin typeface="+mn-lt"/>
              <a:ea typeface="+mn-ea"/>
              <a:cs typeface="+mn-cs"/>
            </a:endParaRPr>
          </a:p>
          <a:p>
            <a:endParaRPr lang="es-CO" dirty="0"/>
          </a:p>
        </p:txBody>
      </p:sp>
      <p:sp>
        <p:nvSpPr>
          <p:cNvPr id="4" name="Marcador de número de diapositiva 3"/>
          <p:cNvSpPr>
            <a:spLocks noGrp="1"/>
          </p:cNvSpPr>
          <p:nvPr>
            <p:ph type="sldNum" sz="quarter" idx="5"/>
          </p:nvPr>
        </p:nvSpPr>
        <p:spPr/>
        <p:txBody>
          <a:bodyPr/>
          <a:lstStyle/>
          <a:p>
            <a:fld id="{B0950936-3ABF-4BA5-A7C0-65004C88128E}" type="slidenum">
              <a:rPr lang="es-CO" smtClean="0"/>
              <a:t>17</a:t>
            </a:fld>
            <a:endParaRPr lang="es-CO"/>
          </a:p>
        </p:txBody>
      </p:sp>
    </p:spTree>
    <p:extLst>
      <p:ext uri="{BB962C8B-B14F-4D97-AF65-F5344CB8AC3E}">
        <p14:creationId xmlns:p14="http://schemas.microsoft.com/office/powerpoint/2010/main" val="3171737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i="1" kern="1200" dirty="0">
                <a:solidFill>
                  <a:schemeClr val="tx1"/>
                </a:solidFill>
                <a:effectLst/>
                <a:latin typeface="+mn-lt"/>
                <a:ea typeface="+mn-ea"/>
                <a:cs typeface="+mn-cs"/>
              </a:rPr>
              <a:t>«La evaluación inicial debe incluir, entre otros, los siguientes aspectos:</a:t>
            </a:r>
            <a:endParaRPr lang="es-CO" sz="1200" kern="1200" dirty="0">
              <a:solidFill>
                <a:schemeClr val="tx1"/>
              </a:solidFill>
              <a:effectLst/>
              <a:latin typeface="+mn-lt"/>
              <a:ea typeface="+mn-ea"/>
              <a:cs typeface="+mn-cs"/>
            </a:endParaRPr>
          </a:p>
          <a:p>
            <a:r>
              <a:rPr lang="es-CO" sz="1200" b="0" i="1" kern="1200" dirty="0">
                <a:solidFill>
                  <a:schemeClr val="tx1"/>
                </a:solidFill>
                <a:effectLst/>
                <a:latin typeface="+mn-lt"/>
                <a:ea typeface="+mn-ea"/>
                <a:cs typeface="+mn-cs"/>
              </a:rPr>
              <a:t>La identificación de la normatividad vigente en materia de riesgos laborales incluyendo los estándares mínimos del Sistema de Garantía de Calidad del Sistema General de Riesgos Laborales para empleadores, que se reglamenten y le sean aplicables;</a:t>
            </a:r>
            <a:endParaRPr lang="es-CO" sz="1200" b="0" i="0" kern="1200" dirty="0">
              <a:solidFill>
                <a:schemeClr val="tx1"/>
              </a:solidFill>
              <a:effectLst/>
              <a:latin typeface="+mn-lt"/>
              <a:ea typeface="+mn-ea"/>
              <a:cs typeface="+mn-cs"/>
            </a:endParaRPr>
          </a:p>
          <a:p>
            <a:r>
              <a:rPr lang="es-CO" sz="1200" b="0" i="1" kern="1200" dirty="0">
                <a:solidFill>
                  <a:schemeClr val="tx1"/>
                </a:solidFill>
                <a:effectLst/>
                <a:latin typeface="+mn-lt"/>
                <a:ea typeface="+mn-ea"/>
                <a:cs typeface="+mn-cs"/>
              </a:rPr>
              <a:t>La verificación de la identificación de los peligros, evaluación y valoración de los riesgos, la cual debe ser anual. En la identificación de peligros deberá contemplar los cambios de procesos, instalaciones, equipos, maquinarias, entre otros;</a:t>
            </a:r>
            <a:endParaRPr lang="es-CO" sz="1200" b="0" i="0" kern="1200" dirty="0">
              <a:solidFill>
                <a:schemeClr val="tx1"/>
              </a:solidFill>
              <a:effectLst/>
              <a:latin typeface="+mn-lt"/>
              <a:ea typeface="+mn-ea"/>
              <a:cs typeface="+mn-cs"/>
            </a:endParaRPr>
          </a:p>
          <a:p>
            <a:r>
              <a:rPr lang="es-CO" sz="1200" b="0" i="1" kern="1200" dirty="0">
                <a:solidFill>
                  <a:schemeClr val="tx1"/>
                </a:solidFill>
                <a:effectLst/>
                <a:latin typeface="+mn-lt"/>
                <a:ea typeface="+mn-ea"/>
                <a:cs typeface="+mn-cs"/>
              </a:rPr>
              <a:t>La identificación de las amenazas y evaluación de la vulnerabilidad de la empresa; la cual debe ser anual;</a:t>
            </a:r>
            <a:endParaRPr lang="es-CO" sz="1200" b="0" i="0" kern="1200" dirty="0">
              <a:solidFill>
                <a:schemeClr val="tx1"/>
              </a:solidFill>
              <a:effectLst/>
              <a:latin typeface="+mn-lt"/>
              <a:ea typeface="+mn-ea"/>
              <a:cs typeface="+mn-cs"/>
            </a:endParaRPr>
          </a:p>
          <a:p>
            <a:r>
              <a:rPr lang="es-CO" sz="1200" b="0" i="1" kern="1200" dirty="0">
                <a:solidFill>
                  <a:schemeClr val="tx1"/>
                </a:solidFill>
                <a:effectLst/>
                <a:latin typeface="+mn-lt"/>
                <a:ea typeface="+mn-ea"/>
                <a:cs typeface="+mn-cs"/>
              </a:rPr>
              <a:t>La evaluación de la efectividad de las medidas implementadas, para controlar los peligros, riesgos y amenazas, que incluya los reportes de los trabajadores; la cual debe ser anual;</a:t>
            </a:r>
            <a:endParaRPr lang="es-CO" sz="1200" b="0" i="0" kern="1200" dirty="0">
              <a:solidFill>
                <a:schemeClr val="tx1"/>
              </a:solidFill>
              <a:effectLst/>
              <a:latin typeface="+mn-lt"/>
              <a:ea typeface="+mn-ea"/>
              <a:cs typeface="+mn-cs"/>
            </a:endParaRPr>
          </a:p>
          <a:p>
            <a:r>
              <a:rPr lang="es-CO" sz="1200" b="0" i="1" kern="1200" dirty="0">
                <a:solidFill>
                  <a:schemeClr val="tx1"/>
                </a:solidFill>
                <a:effectLst/>
                <a:latin typeface="+mn-lt"/>
                <a:ea typeface="+mn-ea"/>
                <a:cs typeface="+mn-cs"/>
              </a:rPr>
              <a:t>El cumplimiento del programa de capacitación anual, establecido por la empresa, incluyendo la inducción y reinducción para los trabajadores dependientes, cooperados, en misión y contratistas;</a:t>
            </a:r>
            <a:endParaRPr lang="es-CO" sz="1200" b="0" i="0" kern="1200" dirty="0">
              <a:solidFill>
                <a:schemeClr val="tx1"/>
              </a:solidFill>
              <a:effectLst/>
              <a:latin typeface="+mn-lt"/>
              <a:ea typeface="+mn-ea"/>
              <a:cs typeface="+mn-cs"/>
            </a:endParaRPr>
          </a:p>
          <a:p>
            <a:r>
              <a:rPr lang="es-CO" sz="1200" b="0" i="1" kern="1200" dirty="0">
                <a:solidFill>
                  <a:schemeClr val="tx1"/>
                </a:solidFill>
                <a:effectLst/>
                <a:latin typeface="+mn-lt"/>
                <a:ea typeface="+mn-ea"/>
                <a:cs typeface="+mn-cs"/>
              </a:rPr>
              <a:t>La evaluación de los puestos de trabajo en el marco de los programas de vigilancia epidemiológica de la salud de los trabajadores;</a:t>
            </a:r>
            <a:endParaRPr lang="es-CO" sz="1200" b="0" i="0" kern="1200" dirty="0">
              <a:solidFill>
                <a:schemeClr val="tx1"/>
              </a:solidFill>
              <a:effectLst/>
              <a:latin typeface="+mn-lt"/>
              <a:ea typeface="+mn-ea"/>
              <a:cs typeface="+mn-cs"/>
            </a:endParaRPr>
          </a:p>
          <a:p>
            <a:r>
              <a:rPr lang="es-CO" sz="1200" b="0" i="1" kern="1200" dirty="0">
                <a:solidFill>
                  <a:schemeClr val="tx1"/>
                </a:solidFill>
                <a:effectLst/>
                <a:latin typeface="+mn-lt"/>
                <a:ea typeface="+mn-ea"/>
                <a:cs typeface="+mn-cs"/>
              </a:rPr>
              <a:t>La descripción sociodemográfica de los trabajadores y la caracterización de sus condiciones de salud, así como la evaluación y análisis de las estadísticas sobre la enfermedad y la accidentalidad; y</a:t>
            </a:r>
            <a:endParaRPr lang="es-CO" sz="1200" b="0" i="0" kern="1200" dirty="0">
              <a:solidFill>
                <a:schemeClr val="tx1"/>
              </a:solidFill>
              <a:effectLst/>
              <a:latin typeface="+mn-lt"/>
              <a:ea typeface="+mn-ea"/>
              <a:cs typeface="+mn-cs"/>
            </a:endParaRPr>
          </a:p>
          <a:p>
            <a:r>
              <a:rPr lang="es-CO" sz="1200" b="0" i="1" kern="1200" dirty="0">
                <a:solidFill>
                  <a:schemeClr val="tx1"/>
                </a:solidFill>
                <a:effectLst/>
                <a:latin typeface="+mn-lt"/>
                <a:ea typeface="+mn-ea"/>
                <a:cs typeface="+mn-cs"/>
              </a:rPr>
              <a:t>Registro y seguimiento a los resultados de los indicadores definidos en el SGSST de la empresa del año inmediatamente anterior.</a:t>
            </a:r>
            <a:endParaRPr lang="es-CO" sz="1200" b="0" i="0" kern="1200" dirty="0">
              <a:solidFill>
                <a:schemeClr val="tx1"/>
              </a:solidFill>
              <a:effectLst/>
              <a:latin typeface="+mn-lt"/>
              <a:ea typeface="+mn-ea"/>
              <a:cs typeface="+mn-cs"/>
            </a:endParaRPr>
          </a:p>
          <a:p>
            <a:endParaRPr lang="es-CO" dirty="0"/>
          </a:p>
        </p:txBody>
      </p:sp>
      <p:sp>
        <p:nvSpPr>
          <p:cNvPr id="4" name="Marcador de número de diapositiva 3"/>
          <p:cNvSpPr>
            <a:spLocks noGrp="1"/>
          </p:cNvSpPr>
          <p:nvPr>
            <p:ph type="sldNum" sz="quarter" idx="5"/>
          </p:nvPr>
        </p:nvSpPr>
        <p:spPr/>
        <p:txBody>
          <a:bodyPr/>
          <a:lstStyle/>
          <a:p>
            <a:fld id="{B0950936-3ABF-4BA5-A7C0-65004C88128E}" type="slidenum">
              <a:rPr lang="es-CO" smtClean="0"/>
              <a:t>26</a:t>
            </a:fld>
            <a:endParaRPr lang="es-CO"/>
          </a:p>
        </p:txBody>
      </p:sp>
    </p:spTree>
    <p:extLst>
      <p:ext uri="{BB962C8B-B14F-4D97-AF65-F5344CB8AC3E}">
        <p14:creationId xmlns:p14="http://schemas.microsoft.com/office/powerpoint/2010/main" val="808464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B0950936-3ABF-4BA5-A7C0-65004C88128E}" type="slidenum">
              <a:rPr lang="es-CO" smtClean="0"/>
              <a:t>27</a:t>
            </a:fld>
            <a:endParaRPr lang="es-CO"/>
          </a:p>
        </p:txBody>
      </p:sp>
    </p:spTree>
    <p:extLst>
      <p:ext uri="{BB962C8B-B14F-4D97-AF65-F5344CB8AC3E}">
        <p14:creationId xmlns:p14="http://schemas.microsoft.com/office/powerpoint/2010/main" val="2957873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B0950936-3ABF-4BA5-A7C0-65004C88128E}" type="slidenum">
              <a:rPr lang="es-CO" smtClean="0"/>
              <a:t>28</a:t>
            </a:fld>
            <a:endParaRPr lang="es-CO"/>
          </a:p>
        </p:txBody>
      </p:sp>
    </p:spTree>
    <p:extLst>
      <p:ext uri="{BB962C8B-B14F-4D97-AF65-F5344CB8AC3E}">
        <p14:creationId xmlns:p14="http://schemas.microsoft.com/office/powerpoint/2010/main" val="530571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B0950936-3ABF-4BA5-A7C0-65004C88128E}" type="slidenum">
              <a:rPr lang="es-CO" smtClean="0"/>
              <a:t>29</a:t>
            </a:fld>
            <a:endParaRPr lang="es-CO"/>
          </a:p>
        </p:txBody>
      </p:sp>
    </p:spTree>
    <p:extLst>
      <p:ext uri="{BB962C8B-B14F-4D97-AF65-F5344CB8AC3E}">
        <p14:creationId xmlns:p14="http://schemas.microsoft.com/office/powerpoint/2010/main" val="2378263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B0950936-3ABF-4BA5-A7C0-65004C88128E}" type="slidenum">
              <a:rPr lang="es-CO" smtClean="0"/>
              <a:t>30</a:t>
            </a:fld>
            <a:endParaRPr lang="es-CO"/>
          </a:p>
        </p:txBody>
      </p:sp>
    </p:spTree>
    <p:extLst>
      <p:ext uri="{BB962C8B-B14F-4D97-AF65-F5344CB8AC3E}">
        <p14:creationId xmlns:p14="http://schemas.microsoft.com/office/powerpoint/2010/main" val="12528811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4D947C1D-160E-8A43-8FDF-FD447521907B}" type="datetimeFigureOut">
              <a:rPr lang="es-ES" smtClean="0"/>
              <a:t>07/05/2019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5CA91480-B185-EB4D-A9D7-672A29DF19F2}" type="slidenum">
              <a:rPr lang="es-ES" smtClean="0"/>
              <a:t>‹Nº›</a:t>
            </a:fld>
            <a:endParaRPr lang="es-ES"/>
          </a:p>
        </p:txBody>
      </p:sp>
      <p:pic>
        <p:nvPicPr>
          <p:cNvPr id="8" name="Imagen 7" descr="PROPUESTA 3_ PPT-0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937371"/>
          </a:xfrm>
          <a:prstGeom prst="rect">
            <a:avLst/>
          </a:prstGeom>
        </p:spPr>
      </p:pic>
      <p:pic>
        <p:nvPicPr>
          <p:cNvPr id="7" name="Imagen 6">
            <a:extLst>
              <a:ext uri="{FF2B5EF4-FFF2-40B4-BE49-F238E27FC236}">
                <a16:creationId xmlns:a16="http://schemas.microsoft.com/office/drawing/2014/main" id="{E9E31023-5B85-42DB-B0F1-9E734D0A030C}"/>
              </a:ext>
            </a:extLst>
          </p:cNvPr>
          <p:cNvPicPr>
            <a:picLocks noChangeAspect="1"/>
          </p:cNvPicPr>
          <p:nvPr userDrawn="1"/>
        </p:nvPicPr>
        <p:blipFill>
          <a:blip r:embed="rId3"/>
          <a:stretch>
            <a:fillRect/>
          </a:stretch>
        </p:blipFill>
        <p:spPr>
          <a:xfrm>
            <a:off x="794810" y="4476418"/>
            <a:ext cx="7554379" cy="2381582"/>
          </a:xfrm>
          <a:prstGeom prst="rect">
            <a:avLst/>
          </a:prstGeom>
        </p:spPr>
      </p:pic>
    </p:spTree>
    <p:extLst>
      <p:ext uri="{BB962C8B-B14F-4D97-AF65-F5344CB8AC3E}">
        <p14:creationId xmlns:p14="http://schemas.microsoft.com/office/powerpoint/2010/main" val="3046763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3" name="Imagen 2" descr="PROPUESTA 3_ PPT-0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4" y="47385"/>
            <a:ext cx="9144000" cy="6840215"/>
          </a:xfrm>
          <a:prstGeom prst="rect">
            <a:avLst/>
          </a:prstGeom>
        </p:spPr>
      </p:pic>
      <p:pic>
        <p:nvPicPr>
          <p:cNvPr id="2" name="Imagen 1">
            <a:extLst>
              <a:ext uri="{FF2B5EF4-FFF2-40B4-BE49-F238E27FC236}">
                <a16:creationId xmlns:a16="http://schemas.microsoft.com/office/drawing/2014/main" id="{4F677D36-B241-4593-9571-10B1B9AA6A97}"/>
              </a:ext>
            </a:extLst>
          </p:cNvPr>
          <p:cNvPicPr>
            <a:picLocks noChangeAspect="1"/>
          </p:cNvPicPr>
          <p:nvPr userDrawn="1"/>
        </p:nvPicPr>
        <p:blipFill>
          <a:blip r:embed="rId3"/>
          <a:stretch>
            <a:fillRect/>
          </a:stretch>
        </p:blipFill>
        <p:spPr>
          <a:xfrm>
            <a:off x="9854" y="5704976"/>
            <a:ext cx="9144000" cy="1182624"/>
          </a:xfrm>
          <a:prstGeom prst="rect">
            <a:avLst/>
          </a:prstGeom>
        </p:spPr>
      </p:pic>
    </p:spTree>
    <p:extLst>
      <p:ext uri="{BB962C8B-B14F-4D97-AF65-F5344CB8AC3E}">
        <p14:creationId xmlns:p14="http://schemas.microsoft.com/office/powerpoint/2010/main" val="102091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1"/>
            <a:ext cx="5111750" cy="52197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sp>
        <p:nvSpPr>
          <p:cNvPr id="4" name="Marcador de texto 3"/>
          <p:cNvSpPr>
            <a:spLocks noGrp="1"/>
          </p:cNvSpPr>
          <p:nvPr>
            <p:ph type="body" sz="half" idx="2"/>
          </p:nvPr>
        </p:nvSpPr>
        <p:spPr>
          <a:xfrm>
            <a:off x="457200" y="1604434"/>
            <a:ext cx="3008313" cy="38883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dirty="0"/>
              <a:t>Haga clic para modificar el estilo de texto del patrón</a:t>
            </a:r>
          </a:p>
        </p:txBody>
      </p:sp>
      <p:pic>
        <p:nvPicPr>
          <p:cNvPr id="5" name="Imagen 4">
            <a:extLst>
              <a:ext uri="{FF2B5EF4-FFF2-40B4-BE49-F238E27FC236}">
                <a16:creationId xmlns:a16="http://schemas.microsoft.com/office/drawing/2014/main" id="{AF213073-198D-4809-936E-C1634FF52B34}"/>
              </a:ext>
            </a:extLst>
          </p:cNvPr>
          <p:cNvPicPr>
            <a:picLocks noChangeAspect="1"/>
          </p:cNvPicPr>
          <p:nvPr userDrawn="1"/>
        </p:nvPicPr>
        <p:blipFill>
          <a:blip r:embed="rId2"/>
          <a:stretch>
            <a:fillRect/>
          </a:stretch>
        </p:blipFill>
        <p:spPr>
          <a:xfrm>
            <a:off x="0" y="5822428"/>
            <a:ext cx="9144000" cy="1182624"/>
          </a:xfrm>
          <a:prstGeom prst="rect">
            <a:avLst/>
          </a:prstGeom>
        </p:spPr>
      </p:pic>
    </p:spTree>
    <p:extLst>
      <p:ext uri="{BB962C8B-B14F-4D97-AF65-F5344CB8AC3E}">
        <p14:creationId xmlns:p14="http://schemas.microsoft.com/office/powerpoint/2010/main" val="4194837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ítulo vertical y texto">
    <p:spTree>
      <p:nvGrpSpPr>
        <p:cNvPr id="1" name=""/>
        <p:cNvGrpSpPr/>
        <p:nvPr/>
      </p:nvGrpSpPr>
      <p:grpSpPr>
        <a:xfrm>
          <a:off x="0" y="0"/>
          <a:ext cx="0" cy="0"/>
          <a:chOff x="0" y="0"/>
          <a:chExt cx="0" cy="0"/>
        </a:xfrm>
      </p:grpSpPr>
      <p:pic>
        <p:nvPicPr>
          <p:cNvPr id="8" name="Imagen 7" descr="PROPUESTA 3_ PPT-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1749"/>
            <a:ext cx="9144000" cy="6858000"/>
          </a:xfrm>
          <a:prstGeom prst="rect">
            <a:avLst/>
          </a:prstGeom>
        </p:spPr>
      </p:pic>
      <p:sp>
        <p:nvSpPr>
          <p:cNvPr id="2" name="Título vertical 1"/>
          <p:cNvSpPr>
            <a:spLocks noGrp="1"/>
          </p:cNvSpPr>
          <p:nvPr>
            <p:ph type="title" orient="vert"/>
          </p:nvPr>
        </p:nvSpPr>
        <p:spPr>
          <a:xfrm rot="16200000">
            <a:off x="1238659" y="-28457"/>
            <a:ext cx="2057400" cy="3614448"/>
          </a:xfrm>
        </p:spPr>
        <p:txBody>
          <a:bodyPr vert="eaVert"/>
          <a:lstStyle>
            <a:lvl1pPr>
              <a:defRPr b="1">
                <a:solidFill>
                  <a:srgbClr val="404040"/>
                </a:solidFill>
              </a:defRPr>
            </a:lvl1pPr>
          </a:lstStyle>
          <a:p>
            <a:r>
              <a:rPr lang="es-ES_tradnl" dirty="0"/>
              <a:t>Clic para editar título</a:t>
            </a:r>
            <a:endParaRPr lang="es-ES" dirty="0"/>
          </a:p>
        </p:txBody>
      </p:sp>
      <p:sp>
        <p:nvSpPr>
          <p:cNvPr id="3" name="Marcador de texto vertical 2"/>
          <p:cNvSpPr>
            <a:spLocks noGrp="1"/>
          </p:cNvSpPr>
          <p:nvPr>
            <p:ph type="body" orient="vert" idx="1"/>
          </p:nvPr>
        </p:nvSpPr>
        <p:spPr>
          <a:xfrm rot="16200000">
            <a:off x="3816614" y="1136384"/>
            <a:ext cx="5102649" cy="4121043"/>
          </a:xfrm>
        </p:spPr>
        <p:txBody>
          <a:bodyPr vert="eaVert"/>
          <a:lstStyle>
            <a:lvl1pPr>
              <a:defRPr sz="2400"/>
            </a:lvl1pPr>
            <a:lvl2pPr>
              <a:defRPr sz="2400"/>
            </a:lvl2p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sp>
        <p:nvSpPr>
          <p:cNvPr id="9" name="Marcador de posición de imagen 2"/>
          <p:cNvSpPr>
            <a:spLocks noGrp="1"/>
          </p:cNvSpPr>
          <p:nvPr>
            <p:ph type="pic" idx="10"/>
          </p:nvPr>
        </p:nvSpPr>
        <p:spPr>
          <a:xfrm>
            <a:off x="460134" y="2995082"/>
            <a:ext cx="3614450" cy="2753147"/>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pic>
        <p:nvPicPr>
          <p:cNvPr id="4" name="Imagen 3">
            <a:extLst>
              <a:ext uri="{FF2B5EF4-FFF2-40B4-BE49-F238E27FC236}">
                <a16:creationId xmlns:a16="http://schemas.microsoft.com/office/drawing/2014/main" id="{5762440C-6C22-4E95-9A05-4CED9DE1304A}"/>
              </a:ext>
            </a:extLst>
          </p:cNvPr>
          <p:cNvPicPr>
            <a:picLocks noChangeAspect="1"/>
          </p:cNvPicPr>
          <p:nvPr userDrawn="1"/>
        </p:nvPicPr>
        <p:blipFill>
          <a:blip r:embed="rId3"/>
          <a:stretch>
            <a:fillRect/>
          </a:stretch>
        </p:blipFill>
        <p:spPr>
          <a:xfrm>
            <a:off x="0" y="5727677"/>
            <a:ext cx="9144000" cy="1182624"/>
          </a:xfrm>
          <a:prstGeom prst="rect">
            <a:avLst/>
          </a:prstGeom>
        </p:spPr>
      </p:pic>
    </p:spTree>
    <p:extLst>
      <p:ext uri="{BB962C8B-B14F-4D97-AF65-F5344CB8AC3E}">
        <p14:creationId xmlns:p14="http://schemas.microsoft.com/office/powerpoint/2010/main" val="1007518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886884" y="1865842"/>
            <a:ext cx="7772400" cy="1470025"/>
          </a:xfrm>
        </p:spPr>
        <p:txBody>
          <a:bodyPr/>
          <a:lstStyle>
            <a:lvl1pPr>
              <a:defRPr b="1">
                <a:solidFill>
                  <a:schemeClr val="tx1">
                    <a:lumMod val="75000"/>
                    <a:lumOff val="25000"/>
                  </a:schemeClr>
                </a:solidFill>
              </a:defRPr>
            </a:lvl1pPr>
          </a:lstStyle>
          <a:p>
            <a:endParaRPr lang="es-ES" dirty="0"/>
          </a:p>
        </p:txBody>
      </p:sp>
      <p:sp>
        <p:nvSpPr>
          <p:cNvPr id="3" name="Subtítulo 2"/>
          <p:cNvSpPr>
            <a:spLocks noGrp="1"/>
          </p:cNvSpPr>
          <p:nvPr>
            <p:ph type="subTitle" idx="1"/>
          </p:nvPr>
        </p:nvSpPr>
        <p:spPr>
          <a:xfrm>
            <a:off x="1491548" y="3636793"/>
            <a:ext cx="6400800" cy="127846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dirty="0"/>
              <a:t>Haga clic para modificar el estilo de subtítulo del patrón</a:t>
            </a:r>
            <a:endParaRPr lang="es-ES" dirty="0"/>
          </a:p>
        </p:txBody>
      </p:sp>
      <p:pic>
        <p:nvPicPr>
          <p:cNvPr id="5" name="Imagen 4" descr="PROPUESTA 3_ PPT-0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6739"/>
            <a:ext cx="9144000" cy="6840215"/>
          </a:xfrm>
          <a:prstGeom prst="rect">
            <a:avLst/>
          </a:prstGeom>
        </p:spPr>
      </p:pic>
      <p:pic>
        <p:nvPicPr>
          <p:cNvPr id="6" name="Imagen 5">
            <a:extLst>
              <a:ext uri="{FF2B5EF4-FFF2-40B4-BE49-F238E27FC236}">
                <a16:creationId xmlns:a16="http://schemas.microsoft.com/office/drawing/2014/main" id="{DFA3C93D-EEE6-44A6-8F7C-DCA791922B06}"/>
              </a:ext>
            </a:extLst>
          </p:cNvPr>
          <p:cNvPicPr>
            <a:picLocks noChangeAspect="1"/>
          </p:cNvPicPr>
          <p:nvPr userDrawn="1"/>
        </p:nvPicPr>
        <p:blipFill>
          <a:blip r:embed="rId3"/>
          <a:stretch>
            <a:fillRect/>
          </a:stretch>
        </p:blipFill>
        <p:spPr>
          <a:xfrm>
            <a:off x="5198295" y="5710687"/>
            <a:ext cx="1931783" cy="772064"/>
          </a:xfrm>
          <a:prstGeom prst="rect">
            <a:avLst/>
          </a:prstGeom>
        </p:spPr>
      </p:pic>
    </p:spTree>
    <p:extLst>
      <p:ext uri="{BB962C8B-B14F-4D97-AF65-F5344CB8AC3E}">
        <p14:creationId xmlns:p14="http://schemas.microsoft.com/office/powerpoint/2010/main" val="4132881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magen con título">
    <p:spTree>
      <p:nvGrpSpPr>
        <p:cNvPr id="1" name=""/>
        <p:cNvGrpSpPr/>
        <p:nvPr/>
      </p:nvGrpSpPr>
      <p:grpSpPr>
        <a:xfrm>
          <a:off x="0" y="0"/>
          <a:ext cx="0" cy="0"/>
          <a:chOff x="0" y="0"/>
          <a:chExt cx="0" cy="0"/>
        </a:xfrm>
      </p:grpSpPr>
      <p:pic>
        <p:nvPicPr>
          <p:cNvPr id="8" name="Imagen 7" descr="PROPUESTA 3_ PPT-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9534"/>
            <a:ext cx="9144000" cy="6840215"/>
          </a:xfrm>
          <a:prstGeom prst="rect">
            <a:avLst/>
          </a:prstGeom>
        </p:spPr>
      </p:pic>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2" name="Título 1"/>
          <p:cNvSpPr>
            <a:spLocks noGrp="1"/>
          </p:cNvSpPr>
          <p:nvPr>
            <p:ph type="title"/>
          </p:nvPr>
        </p:nvSpPr>
        <p:spPr>
          <a:xfrm>
            <a:off x="1792288" y="4959350"/>
            <a:ext cx="5486400" cy="566738"/>
          </a:xfrm>
        </p:spPr>
        <p:txBody>
          <a:bodyPr anchor="b"/>
          <a:lstStyle>
            <a:lvl1pPr algn="l">
              <a:defRPr sz="2000" b="1"/>
            </a:lvl1pPr>
          </a:lstStyle>
          <a:p>
            <a:r>
              <a:rPr lang="es-ES_tradnl" dirty="0"/>
              <a:t>Clic para editar título</a:t>
            </a:r>
            <a:endParaRPr lang="es-ES" dirty="0"/>
          </a:p>
        </p:txBody>
      </p:sp>
      <p:pic>
        <p:nvPicPr>
          <p:cNvPr id="5" name="Imagen 4">
            <a:extLst>
              <a:ext uri="{FF2B5EF4-FFF2-40B4-BE49-F238E27FC236}">
                <a16:creationId xmlns:a16="http://schemas.microsoft.com/office/drawing/2014/main" id="{27BC46D4-DFC1-454C-B4DA-DB6F62ACD458}"/>
              </a:ext>
            </a:extLst>
          </p:cNvPr>
          <p:cNvPicPr>
            <a:picLocks noChangeAspect="1"/>
          </p:cNvPicPr>
          <p:nvPr userDrawn="1"/>
        </p:nvPicPr>
        <p:blipFill>
          <a:blip r:embed="rId3"/>
          <a:stretch>
            <a:fillRect/>
          </a:stretch>
        </p:blipFill>
        <p:spPr>
          <a:xfrm>
            <a:off x="0" y="5745614"/>
            <a:ext cx="9144000" cy="1182806"/>
          </a:xfrm>
          <a:prstGeom prst="rect">
            <a:avLst/>
          </a:prstGeom>
        </p:spPr>
      </p:pic>
    </p:spTree>
    <p:extLst>
      <p:ext uri="{BB962C8B-B14F-4D97-AF65-F5344CB8AC3E}">
        <p14:creationId xmlns:p14="http://schemas.microsoft.com/office/powerpoint/2010/main" val="2554001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722313" y="2812785"/>
            <a:ext cx="7772400" cy="218254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2" name="Título 1"/>
          <p:cNvSpPr>
            <a:spLocks noGrp="1"/>
          </p:cNvSpPr>
          <p:nvPr>
            <p:ph type="title"/>
          </p:nvPr>
        </p:nvSpPr>
        <p:spPr>
          <a:xfrm>
            <a:off x="722313" y="1104900"/>
            <a:ext cx="7772400" cy="1362075"/>
          </a:xfrm>
        </p:spPr>
        <p:txBody>
          <a:bodyPr anchor="t"/>
          <a:lstStyle>
            <a:lvl1pPr algn="l">
              <a:defRPr sz="4000" b="1" cap="all">
                <a:solidFill>
                  <a:srgbClr val="404040"/>
                </a:solidFill>
              </a:defRPr>
            </a:lvl1pPr>
          </a:lstStyle>
          <a:p>
            <a:r>
              <a:rPr lang="es-ES_tradnl" dirty="0"/>
              <a:t>Clic para editar título</a:t>
            </a:r>
            <a:endParaRPr lang="es-ES" dirty="0"/>
          </a:p>
        </p:txBody>
      </p:sp>
      <p:pic>
        <p:nvPicPr>
          <p:cNvPr id="4" name="Imagen 3">
            <a:extLst>
              <a:ext uri="{FF2B5EF4-FFF2-40B4-BE49-F238E27FC236}">
                <a16:creationId xmlns:a16="http://schemas.microsoft.com/office/drawing/2014/main" id="{74CC22AE-BD77-47B4-A4AF-3FCCBC98569F}"/>
              </a:ext>
            </a:extLst>
          </p:cNvPr>
          <p:cNvPicPr>
            <a:picLocks noChangeAspect="1"/>
          </p:cNvPicPr>
          <p:nvPr userDrawn="1"/>
        </p:nvPicPr>
        <p:blipFill>
          <a:blip r:embed="rId2"/>
          <a:stretch>
            <a:fillRect/>
          </a:stretch>
        </p:blipFill>
        <p:spPr>
          <a:xfrm>
            <a:off x="0" y="5675376"/>
            <a:ext cx="9144000" cy="1182624"/>
          </a:xfrm>
          <a:prstGeom prst="rect">
            <a:avLst/>
          </a:prstGeom>
        </p:spPr>
      </p:pic>
    </p:spTree>
    <p:extLst>
      <p:ext uri="{BB962C8B-B14F-4D97-AF65-F5344CB8AC3E}">
        <p14:creationId xmlns:p14="http://schemas.microsoft.com/office/powerpoint/2010/main" val="2041591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5" name="Imagen 4" descr="PROPUESTA 3_ PPT-0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4" y="47385"/>
            <a:ext cx="9144000" cy="6840215"/>
          </a:xfrm>
          <a:prstGeom prst="rect">
            <a:avLst/>
          </a:prstGeom>
        </p:spPr>
      </p:pic>
      <p:sp>
        <p:nvSpPr>
          <p:cNvPr id="4" name="Marcador de contenido 3"/>
          <p:cNvSpPr>
            <a:spLocks noGrp="1"/>
          </p:cNvSpPr>
          <p:nvPr>
            <p:ph sz="half" idx="2"/>
          </p:nvPr>
        </p:nvSpPr>
        <p:spPr>
          <a:xfrm>
            <a:off x="4648200" y="1600200"/>
            <a:ext cx="4038600" cy="39772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2" name="Título 1"/>
          <p:cNvSpPr>
            <a:spLocks noGrp="1"/>
          </p:cNvSpPr>
          <p:nvPr>
            <p:ph type="title"/>
          </p:nvPr>
        </p:nvSpPr>
        <p:spPr/>
        <p:txBody>
          <a:bodyPr/>
          <a:lstStyle>
            <a:lvl1pPr>
              <a:defRPr b="1">
                <a:solidFill>
                  <a:srgbClr val="404040"/>
                </a:solidFill>
              </a:defRPr>
            </a:lvl1pPr>
          </a:lstStyle>
          <a:p>
            <a:r>
              <a:rPr lang="es-ES_tradnl" dirty="0"/>
              <a:t>Clic para editar título</a:t>
            </a:r>
            <a:endParaRPr lang="es-ES" dirty="0"/>
          </a:p>
        </p:txBody>
      </p:sp>
      <p:sp>
        <p:nvSpPr>
          <p:cNvPr id="3" name="Marcador de contenido 2"/>
          <p:cNvSpPr>
            <a:spLocks noGrp="1"/>
          </p:cNvSpPr>
          <p:nvPr>
            <p:ph sz="half" idx="1"/>
          </p:nvPr>
        </p:nvSpPr>
        <p:spPr>
          <a:xfrm>
            <a:off x="457200" y="1600200"/>
            <a:ext cx="4038600" cy="39772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pic>
        <p:nvPicPr>
          <p:cNvPr id="6" name="Imagen 5">
            <a:extLst>
              <a:ext uri="{FF2B5EF4-FFF2-40B4-BE49-F238E27FC236}">
                <a16:creationId xmlns:a16="http://schemas.microsoft.com/office/drawing/2014/main" id="{1F8EE60F-05B8-43AC-8E09-3ABC3E6F0CBA}"/>
              </a:ext>
            </a:extLst>
          </p:cNvPr>
          <p:cNvPicPr>
            <a:picLocks noChangeAspect="1"/>
          </p:cNvPicPr>
          <p:nvPr userDrawn="1"/>
        </p:nvPicPr>
        <p:blipFill>
          <a:blip r:embed="rId3"/>
          <a:stretch>
            <a:fillRect/>
          </a:stretch>
        </p:blipFill>
        <p:spPr>
          <a:xfrm>
            <a:off x="1434" y="5759979"/>
            <a:ext cx="9144000" cy="1182624"/>
          </a:xfrm>
          <a:prstGeom prst="rect">
            <a:avLst/>
          </a:prstGeom>
        </p:spPr>
      </p:pic>
    </p:spTree>
    <p:extLst>
      <p:ext uri="{BB962C8B-B14F-4D97-AF65-F5344CB8AC3E}">
        <p14:creationId xmlns:p14="http://schemas.microsoft.com/office/powerpoint/2010/main" val="808015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Imagen 6" descr="PROPUESTA 3_ PPT-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8954"/>
            <a:ext cx="9162956" cy="6858000"/>
          </a:xfrm>
          <a:prstGeom prst="rect">
            <a:avLst/>
          </a:prstGeom>
        </p:spPr>
      </p:pic>
      <p:sp>
        <p:nvSpPr>
          <p:cNvPr id="3" name="Marcador de contenido 2"/>
          <p:cNvSpPr>
            <a:spLocks noGrp="1"/>
          </p:cNvSpPr>
          <p:nvPr>
            <p:ph idx="1"/>
          </p:nvPr>
        </p:nvSpPr>
        <p:spPr>
          <a:xfrm>
            <a:off x="457200" y="2171700"/>
            <a:ext cx="8229600" cy="3395133"/>
          </a:xfrm>
        </p:spPr>
        <p:txBody>
          <a:bodyPr/>
          <a:lstStyle>
            <a:lvl1pPr>
              <a:defRPr sz="2000"/>
            </a:lvl1pPr>
            <a:lvl2pPr>
              <a:defRPr sz="2400"/>
            </a:lvl2pPr>
            <a:lvl3pPr>
              <a:defRPr sz="2000"/>
            </a:lvl3p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sp>
        <p:nvSpPr>
          <p:cNvPr id="2" name="Título 1"/>
          <p:cNvSpPr>
            <a:spLocks noGrp="1"/>
          </p:cNvSpPr>
          <p:nvPr>
            <p:ph type="title"/>
          </p:nvPr>
        </p:nvSpPr>
        <p:spPr>
          <a:xfrm>
            <a:off x="457200" y="846138"/>
            <a:ext cx="8229600" cy="1143000"/>
          </a:xfrm>
        </p:spPr>
        <p:txBody>
          <a:bodyPr/>
          <a:lstStyle>
            <a:lvl1pPr>
              <a:defRPr b="1">
                <a:solidFill>
                  <a:srgbClr val="404040"/>
                </a:solidFill>
              </a:defRPr>
            </a:lvl1pPr>
          </a:lstStyle>
          <a:p>
            <a:r>
              <a:rPr lang="es-ES_tradnl" dirty="0"/>
              <a:t>Clic para editar título</a:t>
            </a:r>
            <a:endParaRPr lang="es-ES" dirty="0"/>
          </a:p>
        </p:txBody>
      </p:sp>
      <p:pic>
        <p:nvPicPr>
          <p:cNvPr id="4" name="Imagen 3">
            <a:extLst>
              <a:ext uri="{FF2B5EF4-FFF2-40B4-BE49-F238E27FC236}">
                <a16:creationId xmlns:a16="http://schemas.microsoft.com/office/drawing/2014/main" id="{39E05F17-1DA4-44DF-A469-9E2A58411791}"/>
              </a:ext>
            </a:extLst>
          </p:cNvPr>
          <p:cNvPicPr>
            <a:picLocks noChangeAspect="1"/>
          </p:cNvPicPr>
          <p:nvPr userDrawn="1"/>
        </p:nvPicPr>
        <p:blipFill>
          <a:blip r:embed="rId3"/>
          <a:stretch>
            <a:fillRect/>
          </a:stretch>
        </p:blipFill>
        <p:spPr>
          <a:xfrm>
            <a:off x="18956" y="5694330"/>
            <a:ext cx="9144000" cy="1182624"/>
          </a:xfrm>
          <a:prstGeom prst="rect">
            <a:avLst/>
          </a:prstGeom>
        </p:spPr>
      </p:pic>
    </p:spTree>
    <p:extLst>
      <p:ext uri="{BB962C8B-B14F-4D97-AF65-F5344CB8AC3E}">
        <p14:creationId xmlns:p14="http://schemas.microsoft.com/office/powerpoint/2010/main" val="756677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1">
                <a:solidFill>
                  <a:srgbClr val="404040"/>
                </a:solidFill>
              </a:defRPr>
            </a:lvl1pPr>
          </a:lstStyle>
          <a:p>
            <a:r>
              <a:rPr lang="es-ES_tradnl" dirty="0"/>
              <a:t>Clic para editar título</a:t>
            </a:r>
            <a:endParaRPr lang="es-ES" dirty="0"/>
          </a:p>
        </p:txBody>
      </p:sp>
      <p:sp>
        <p:nvSpPr>
          <p:cNvPr id="3" name="Marcador de texto 2"/>
          <p:cNvSpPr>
            <a:spLocks noGrp="1"/>
          </p:cNvSpPr>
          <p:nvPr>
            <p:ph type="body" idx="1"/>
          </p:nvPr>
        </p:nvSpPr>
        <p:spPr>
          <a:xfrm>
            <a:off x="457200" y="1535113"/>
            <a:ext cx="4040188" cy="639762"/>
          </a:xfrm>
        </p:spPr>
        <p:txBody>
          <a:bodyPr anchor="b">
            <a:noAutofit/>
          </a:bodyPr>
          <a:lstStyle>
            <a:lvl1pPr marL="0" indent="0">
              <a:buNone/>
              <a:defRPr sz="1800" b="1">
                <a:solidFill>
                  <a:srgbClr val="40404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el estilo de texto del patrón</a:t>
            </a:r>
          </a:p>
        </p:txBody>
      </p:sp>
      <p:sp>
        <p:nvSpPr>
          <p:cNvPr id="4" name="Marcador de contenido 3"/>
          <p:cNvSpPr>
            <a:spLocks noGrp="1"/>
          </p:cNvSpPr>
          <p:nvPr>
            <p:ph sz="half" idx="2"/>
          </p:nvPr>
        </p:nvSpPr>
        <p:spPr>
          <a:xfrm>
            <a:off x="457200" y="2174875"/>
            <a:ext cx="4040188" cy="336020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sp>
        <p:nvSpPr>
          <p:cNvPr id="5" name="Marcador de texto 4"/>
          <p:cNvSpPr>
            <a:spLocks noGrp="1"/>
          </p:cNvSpPr>
          <p:nvPr>
            <p:ph type="body" sz="quarter" idx="3"/>
          </p:nvPr>
        </p:nvSpPr>
        <p:spPr>
          <a:xfrm>
            <a:off x="4645025" y="1535113"/>
            <a:ext cx="4041775" cy="639762"/>
          </a:xfrm>
        </p:spPr>
        <p:txBody>
          <a:bodyPr anchor="b">
            <a:noAutofit/>
          </a:bodyPr>
          <a:lstStyle>
            <a:lvl1pPr marL="0" indent="0">
              <a:buNone/>
              <a:defRPr sz="1800" b="1">
                <a:solidFill>
                  <a:srgbClr val="40404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el estilo de texto del patrón</a:t>
            </a:r>
          </a:p>
        </p:txBody>
      </p:sp>
      <p:sp>
        <p:nvSpPr>
          <p:cNvPr id="6" name="Marcador de contenido 5"/>
          <p:cNvSpPr>
            <a:spLocks noGrp="1"/>
          </p:cNvSpPr>
          <p:nvPr>
            <p:ph sz="quarter" idx="4"/>
          </p:nvPr>
        </p:nvSpPr>
        <p:spPr>
          <a:xfrm>
            <a:off x="4645025" y="2174875"/>
            <a:ext cx="4041775" cy="336020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pic>
        <p:nvPicPr>
          <p:cNvPr id="7" name="Imagen 6">
            <a:extLst>
              <a:ext uri="{FF2B5EF4-FFF2-40B4-BE49-F238E27FC236}">
                <a16:creationId xmlns:a16="http://schemas.microsoft.com/office/drawing/2014/main" id="{A6642D28-5334-4FBA-941E-53D01BA48A7E}"/>
              </a:ext>
            </a:extLst>
          </p:cNvPr>
          <p:cNvPicPr>
            <a:picLocks noChangeAspect="1"/>
          </p:cNvPicPr>
          <p:nvPr userDrawn="1"/>
        </p:nvPicPr>
        <p:blipFill>
          <a:blip r:embed="rId2"/>
          <a:stretch>
            <a:fillRect/>
          </a:stretch>
        </p:blipFill>
        <p:spPr>
          <a:xfrm>
            <a:off x="0" y="5675376"/>
            <a:ext cx="9144000" cy="1182624"/>
          </a:xfrm>
          <a:prstGeom prst="rect">
            <a:avLst/>
          </a:prstGeom>
        </p:spPr>
      </p:pic>
    </p:spTree>
    <p:extLst>
      <p:ext uri="{BB962C8B-B14F-4D97-AF65-F5344CB8AC3E}">
        <p14:creationId xmlns:p14="http://schemas.microsoft.com/office/powerpoint/2010/main" val="2226884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pic>
        <p:nvPicPr>
          <p:cNvPr id="7" name="Imagen 6" descr="PROPUESTA 3_ PPT-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9534"/>
            <a:ext cx="9144000" cy="6840215"/>
          </a:xfrm>
          <a:prstGeom prst="rect">
            <a:avLst/>
          </a:prstGeom>
        </p:spPr>
      </p:pic>
      <p:sp>
        <p:nvSpPr>
          <p:cNvPr id="2" name="Título 1"/>
          <p:cNvSpPr>
            <a:spLocks noGrp="1"/>
          </p:cNvSpPr>
          <p:nvPr>
            <p:ph type="title"/>
          </p:nvPr>
        </p:nvSpPr>
        <p:spPr>
          <a:xfrm>
            <a:off x="457200" y="645054"/>
            <a:ext cx="8229600" cy="1143000"/>
          </a:xfrm>
        </p:spPr>
        <p:txBody>
          <a:bodyPr/>
          <a:lstStyle>
            <a:lvl1pPr>
              <a:defRPr b="1">
                <a:solidFill>
                  <a:srgbClr val="404040"/>
                </a:solidFill>
              </a:defRPr>
            </a:lvl1pPr>
          </a:lstStyle>
          <a:p>
            <a:r>
              <a:rPr lang="es-ES_tradnl" dirty="0"/>
              <a:t>Clic para editar título</a:t>
            </a:r>
            <a:endParaRPr lang="es-ES" dirty="0"/>
          </a:p>
        </p:txBody>
      </p:sp>
      <p:pic>
        <p:nvPicPr>
          <p:cNvPr id="3" name="Imagen 2">
            <a:extLst>
              <a:ext uri="{FF2B5EF4-FFF2-40B4-BE49-F238E27FC236}">
                <a16:creationId xmlns:a16="http://schemas.microsoft.com/office/drawing/2014/main" id="{7263B84F-44D0-4789-B618-ECC149EE6194}"/>
              </a:ext>
            </a:extLst>
          </p:cNvPr>
          <p:cNvPicPr>
            <a:picLocks noChangeAspect="1"/>
          </p:cNvPicPr>
          <p:nvPr userDrawn="1"/>
        </p:nvPicPr>
        <p:blipFill>
          <a:blip r:embed="rId3"/>
          <a:stretch>
            <a:fillRect/>
          </a:stretch>
        </p:blipFill>
        <p:spPr>
          <a:xfrm>
            <a:off x="0" y="5796548"/>
            <a:ext cx="9144000" cy="1182624"/>
          </a:xfrm>
          <a:prstGeom prst="rect">
            <a:avLst/>
          </a:prstGeom>
        </p:spPr>
      </p:pic>
    </p:spTree>
    <p:extLst>
      <p:ext uri="{BB962C8B-B14F-4D97-AF65-F5344CB8AC3E}">
        <p14:creationId xmlns:p14="http://schemas.microsoft.com/office/powerpoint/2010/main" val="1785148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ítulo y texto vertical">
    <p:spTree>
      <p:nvGrpSpPr>
        <p:cNvPr id="1" name=""/>
        <p:cNvGrpSpPr/>
        <p:nvPr/>
      </p:nvGrpSpPr>
      <p:grpSpPr>
        <a:xfrm>
          <a:off x="0" y="0"/>
          <a:ext cx="0" cy="0"/>
          <a:chOff x="0" y="0"/>
          <a:chExt cx="0" cy="0"/>
        </a:xfrm>
      </p:grpSpPr>
      <p:sp>
        <p:nvSpPr>
          <p:cNvPr id="8" name="Marcador de contenido 2"/>
          <p:cNvSpPr>
            <a:spLocks noGrp="1"/>
          </p:cNvSpPr>
          <p:nvPr>
            <p:ph idx="1"/>
          </p:nvPr>
        </p:nvSpPr>
        <p:spPr>
          <a:xfrm>
            <a:off x="457199" y="1847851"/>
            <a:ext cx="8229601" cy="3655482"/>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sp>
        <p:nvSpPr>
          <p:cNvPr id="2" name="Título 1"/>
          <p:cNvSpPr>
            <a:spLocks noGrp="1"/>
          </p:cNvSpPr>
          <p:nvPr>
            <p:ph type="title"/>
          </p:nvPr>
        </p:nvSpPr>
        <p:spPr>
          <a:xfrm>
            <a:off x="457200" y="465138"/>
            <a:ext cx="8229600" cy="1143000"/>
          </a:xfrm>
        </p:spPr>
        <p:txBody>
          <a:bodyPr/>
          <a:lstStyle>
            <a:lvl1pPr>
              <a:defRPr b="1">
                <a:solidFill>
                  <a:srgbClr val="404040"/>
                </a:solidFill>
              </a:defRPr>
            </a:lvl1pPr>
          </a:lstStyle>
          <a:p>
            <a:r>
              <a:rPr lang="es-ES_tradnl" dirty="0"/>
              <a:t>Clic para editar título</a:t>
            </a:r>
            <a:endParaRPr lang="es-ES" dirty="0"/>
          </a:p>
        </p:txBody>
      </p:sp>
      <p:pic>
        <p:nvPicPr>
          <p:cNvPr id="3" name="Imagen 2">
            <a:extLst>
              <a:ext uri="{FF2B5EF4-FFF2-40B4-BE49-F238E27FC236}">
                <a16:creationId xmlns:a16="http://schemas.microsoft.com/office/drawing/2014/main" id="{90E2095A-FA71-48E6-AF84-E3E4C24AE082}"/>
              </a:ext>
            </a:extLst>
          </p:cNvPr>
          <p:cNvPicPr>
            <a:picLocks noChangeAspect="1"/>
          </p:cNvPicPr>
          <p:nvPr userDrawn="1"/>
        </p:nvPicPr>
        <p:blipFill>
          <a:blip r:embed="rId2"/>
          <a:stretch>
            <a:fillRect/>
          </a:stretch>
        </p:blipFill>
        <p:spPr>
          <a:xfrm>
            <a:off x="-1" y="5801550"/>
            <a:ext cx="9144000" cy="1182624"/>
          </a:xfrm>
          <a:prstGeom prst="rect">
            <a:avLst/>
          </a:prstGeom>
        </p:spPr>
      </p:pic>
    </p:spTree>
    <p:extLst>
      <p:ext uri="{BB962C8B-B14F-4D97-AF65-F5344CB8AC3E}">
        <p14:creationId xmlns:p14="http://schemas.microsoft.com/office/powerpoint/2010/main" val="2877993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947C1D-160E-8A43-8FDF-FD447521907B}" type="datetimeFigureOut">
              <a:rPr lang="es-ES" smtClean="0"/>
              <a:t>07/05/2019</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91480-B185-EB4D-A9D7-672A29DF19F2}" type="slidenum">
              <a:rPr lang="es-ES" smtClean="0"/>
              <a:t>‹Nº›</a:t>
            </a:fld>
            <a:endParaRPr lang="es-ES"/>
          </a:p>
        </p:txBody>
      </p:sp>
      <p:pic>
        <p:nvPicPr>
          <p:cNvPr id="9" name="Imagen 8" descr="PROPUESTA 3_ PPT-03.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38951"/>
            <a:ext cx="9144000" cy="6840215"/>
          </a:xfrm>
          <a:prstGeom prst="rect">
            <a:avLst/>
          </a:prstGeom>
        </p:spPr>
      </p:pic>
      <p:pic>
        <p:nvPicPr>
          <p:cNvPr id="7" name="Imagen 6">
            <a:extLst>
              <a:ext uri="{FF2B5EF4-FFF2-40B4-BE49-F238E27FC236}">
                <a16:creationId xmlns:a16="http://schemas.microsoft.com/office/drawing/2014/main" id="{933D52C1-7304-48D2-B0FC-D148CBDA3372}"/>
              </a:ext>
            </a:extLst>
          </p:cNvPr>
          <p:cNvPicPr>
            <a:picLocks noChangeAspect="1"/>
          </p:cNvPicPr>
          <p:nvPr userDrawn="1"/>
        </p:nvPicPr>
        <p:blipFill>
          <a:blip r:embed="rId15"/>
          <a:stretch>
            <a:fillRect/>
          </a:stretch>
        </p:blipFill>
        <p:spPr>
          <a:xfrm>
            <a:off x="0" y="5717413"/>
            <a:ext cx="9144000" cy="1182624"/>
          </a:xfrm>
          <a:prstGeom prst="rect">
            <a:avLst/>
          </a:prstGeom>
        </p:spPr>
      </p:pic>
    </p:spTree>
    <p:extLst>
      <p:ext uri="{BB962C8B-B14F-4D97-AF65-F5344CB8AC3E}">
        <p14:creationId xmlns:p14="http://schemas.microsoft.com/office/powerpoint/2010/main" val="211846784"/>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57" r:id="rId3"/>
    <p:sldLayoutId id="2147483651" r:id="rId4"/>
    <p:sldLayoutId id="2147483652" r:id="rId5"/>
    <p:sldLayoutId id="2147483650" r:id="rId6"/>
    <p:sldLayoutId id="2147483653" r:id="rId7"/>
    <p:sldLayoutId id="2147483654" r:id="rId8"/>
    <p:sldLayoutId id="2147483658" r:id="rId9"/>
    <p:sldLayoutId id="2147483655" r:id="rId10"/>
    <p:sldLayoutId id="2147483656" r:id="rId11"/>
    <p:sldLayoutId id="2147483659"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fodesep.gov.co/images/noticias/pdf/SaludySeguridadenelTrabajoPOSITIVA.pdf"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rhTqItSM2G8"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hyperlink" Target="https://www.ilo.org/global/about-the-ilo/newsroom/news/WCMS_686761/lang--es/index.ht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http://alredsa.blogspot.com/2017/11/area-de-conocimiento-de-la-direccion-de.html" TargetMode="External"/><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hyperlink" Target="https://oiss.org/wp-content/uploads/2018/11/2-Breve_historia_sobre_la_salud_ocupacional_en_Colombia1.pdf"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tangara.uis.edu.co/biblioweb/tesis/2016/164901.pdf"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9448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A228A5F7-4EDA-4612-9231-185476C982C2}"/>
              </a:ext>
            </a:extLst>
          </p:cNvPr>
          <p:cNvSpPr>
            <a:spLocks noGrp="1"/>
          </p:cNvSpPr>
          <p:nvPr>
            <p:ph type="body" idx="1"/>
          </p:nvPr>
        </p:nvSpPr>
        <p:spPr/>
        <p:txBody>
          <a:bodyPr/>
          <a:lstStyle/>
          <a:p>
            <a:endParaRPr lang="es-CO" dirty="0"/>
          </a:p>
        </p:txBody>
      </p:sp>
      <p:sp>
        <p:nvSpPr>
          <p:cNvPr id="3" name="Título 2">
            <a:extLst>
              <a:ext uri="{FF2B5EF4-FFF2-40B4-BE49-F238E27FC236}">
                <a16:creationId xmlns:a16="http://schemas.microsoft.com/office/drawing/2014/main" id="{29A454D7-7658-4C75-9419-1563CA091FE1}"/>
              </a:ext>
            </a:extLst>
          </p:cNvPr>
          <p:cNvSpPr>
            <a:spLocks noGrp="1"/>
          </p:cNvSpPr>
          <p:nvPr>
            <p:ph type="title"/>
          </p:nvPr>
        </p:nvSpPr>
        <p:spPr/>
        <p:txBody>
          <a:bodyPr/>
          <a:lstStyle/>
          <a:p>
            <a:endParaRPr lang="es-CO"/>
          </a:p>
        </p:txBody>
      </p:sp>
      <p:pic>
        <p:nvPicPr>
          <p:cNvPr id="4" name="Picture 2" descr="http://ccs.vikingrp.com/CCS_AL_DIA_896/source/ima6.jpg">
            <a:extLst>
              <a:ext uri="{FF2B5EF4-FFF2-40B4-BE49-F238E27FC236}">
                <a16:creationId xmlns:a16="http://schemas.microsoft.com/office/drawing/2014/main" id="{7024954D-9461-45D4-8604-1F54C392CC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1408"/>
          <a:stretch/>
        </p:blipFill>
        <p:spPr bwMode="auto">
          <a:xfrm>
            <a:off x="404733" y="151758"/>
            <a:ext cx="8229601" cy="5322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9912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41EFCD62-8830-4065-879F-23F52F2DD3A9}"/>
              </a:ext>
            </a:extLst>
          </p:cNvPr>
          <p:cNvSpPr>
            <a:spLocks noGrp="1"/>
          </p:cNvSpPr>
          <p:nvPr>
            <p:ph type="body" idx="1"/>
          </p:nvPr>
        </p:nvSpPr>
        <p:spPr/>
        <p:txBody>
          <a:bodyPr/>
          <a:lstStyle/>
          <a:p>
            <a:endParaRPr lang="es-CO"/>
          </a:p>
        </p:txBody>
      </p:sp>
      <p:sp>
        <p:nvSpPr>
          <p:cNvPr id="3" name="Título 2">
            <a:extLst>
              <a:ext uri="{FF2B5EF4-FFF2-40B4-BE49-F238E27FC236}">
                <a16:creationId xmlns:a16="http://schemas.microsoft.com/office/drawing/2014/main" id="{C0F615E5-768A-4D61-A279-C01F3735693B}"/>
              </a:ext>
            </a:extLst>
          </p:cNvPr>
          <p:cNvSpPr>
            <a:spLocks noGrp="1"/>
          </p:cNvSpPr>
          <p:nvPr>
            <p:ph type="title"/>
          </p:nvPr>
        </p:nvSpPr>
        <p:spPr/>
        <p:txBody>
          <a:bodyPr/>
          <a:lstStyle/>
          <a:p>
            <a:endParaRPr lang="es-CO"/>
          </a:p>
        </p:txBody>
      </p:sp>
      <p:pic>
        <p:nvPicPr>
          <p:cNvPr id="4098" name="Picture 2" descr="http://ccs.vikingrp.com/CCS_AL_DIA_896/source/ima6.jpg">
            <a:extLst>
              <a:ext uri="{FF2B5EF4-FFF2-40B4-BE49-F238E27FC236}">
                <a16:creationId xmlns:a16="http://schemas.microsoft.com/office/drawing/2014/main" id="{A34B4C02-8E31-4F88-96AF-2E3D06E439E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1434"/>
          <a:stretch/>
        </p:blipFill>
        <p:spPr bwMode="auto">
          <a:xfrm>
            <a:off x="505918" y="343681"/>
            <a:ext cx="8132164" cy="5256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458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748F1111-0201-4334-B3E3-CE17C8439629}"/>
              </a:ext>
            </a:extLst>
          </p:cNvPr>
          <p:cNvSpPr>
            <a:spLocks noGrp="1"/>
          </p:cNvSpPr>
          <p:nvPr>
            <p:ph type="body" idx="1"/>
          </p:nvPr>
        </p:nvSpPr>
        <p:spPr/>
        <p:txBody>
          <a:bodyPr/>
          <a:lstStyle/>
          <a:p>
            <a:endParaRPr lang="es-CO"/>
          </a:p>
        </p:txBody>
      </p:sp>
      <p:sp>
        <p:nvSpPr>
          <p:cNvPr id="3" name="Título 2">
            <a:extLst>
              <a:ext uri="{FF2B5EF4-FFF2-40B4-BE49-F238E27FC236}">
                <a16:creationId xmlns:a16="http://schemas.microsoft.com/office/drawing/2014/main" id="{D78BE538-3044-4963-BB7E-E4603C7DAC3E}"/>
              </a:ext>
            </a:extLst>
          </p:cNvPr>
          <p:cNvSpPr>
            <a:spLocks noGrp="1"/>
          </p:cNvSpPr>
          <p:nvPr>
            <p:ph type="title"/>
          </p:nvPr>
        </p:nvSpPr>
        <p:spPr>
          <a:xfrm>
            <a:off x="685800" y="423862"/>
            <a:ext cx="7772400" cy="1362075"/>
          </a:xfrm>
        </p:spPr>
        <p:txBody>
          <a:bodyPr/>
          <a:lstStyle/>
          <a:p>
            <a:pPr algn="ctr"/>
            <a:r>
              <a:rPr lang="es-CO" dirty="0"/>
              <a:t>Marco legal</a:t>
            </a:r>
          </a:p>
        </p:txBody>
      </p:sp>
      <p:pic>
        <p:nvPicPr>
          <p:cNvPr id="4" name="Imagen 3">
            <a:extLst>
              <a:ext uri="{FF2B5EF4-FFF2-40B4-BE49-F238E27FC236}">
                <a16:creationId xmlns:a16="http://schemas.microsoft.com/office/drawing/2014/main" id="{EE9997F9-EADD-436F-90D6-5776F4EC5A01}"/>
              </a:ext>
            </a:extLst>
          </p:cNvPr>
          <p:cNvPicPr>
            <a:picLocks noChangeAspect="1"/>
          </p:cNvPicPr>
          <p:nvPr/>
        </p:nvPicPr>
        <p:blipFill rotWithShape="1">
          <a:blip r:embed="rId2"/>
          <a:srcRect l="17048" t="27330" r="7101" b="15812"/>
          <a:stretch/>
        </p:blipFill>
        <p:spPr>
          <a:xfrm>
            <a:off x="179881" y="1427975"/>
            <a:ext cx="8646505" cy="3644089"/>
          </a:xfrm>
          <a:prstGeom prst="rect">
            <a:avLst/>
          </a:prstGeom>
        </p:spPr>
      </p:pic>
      <p:sp>
        <p:nvSpPr>
          <p:cNvPr id="5" name="CuadroTexto 4">
            <a:extLst>
              <a:ext uri="{FF2B5EF4-FFF2-40B4-BE49-F238E27FC236}">
                <a16:creationId xmlns:a16="http://schemas.microsoft.com/office/drawing/2014/main" id="{18F0D23B-EC29-4B59-A648-C837E671F75C}"/>
              </a:ext>
            </a:extLst>
          </p:cNvPr>
          <p:cNvSpPr txBox="1"/>
          <p:nvPr/>
        </p:nvSpPr>
        <p:spPr>
          <a:xfrm>
            <a:off x="329784" y="5072064"/>
            <a:ext cx="8496602" cy="369332"/>
          </a:xfrm>
          <a:prstGeom prst="rect">
            <a:avLst/>
          </a:prstGeom>
          <a:noFill/>
        </p:spPr>
        <p:txBody>
          <a:bodyPr wrap="square" rtlCol="0">
            <a:spAutoFit/>
          </a:bodyPr>
          <a:lstStyle/>
          <a:p>
            <a:r>
              <a:rPr lang="es-CO" dirty="0">
                <a:hlinkClick r:id="rId3">
                  <a:extLst>
                    <a:ext uri="{A12FA001-AC4F-418D-AE19-62706E023703}">
                      <ahyp:hlinkClr xmlns:ahyp="http://schemas.microsoft.com/office/drawing/2018/hyperlinkcolor" val="tx"/>
                    </a:ext>
                  </a:extLst>
                </a:hlinkClick>
              </a:rPr>
              <a:t>Fuente</a:t>
            </a:r>
            <a:r>
              <a:rPr lang="es-CO" sz="1400" dirty="0">
                <a:hlinkClick r:id="rId3">
                  <a:extLst>
                    <a:ext uri="{A12FA001-AC4F-418D-AE19-62706E023703}">
                      <ahyp:hlinkClr xmlns:ahyp="http://schemas.microsoft.com/office/drawing/2018/hyperlinkcolor" val="tx"/>
                    </a:ext>
                  </a:extLst>
                </a:hlinkClick>
              </a:rPr>
              <a:t>: https://www.fodesep.gov.co/images/noticias/pdf/SaludySeguridadenelTrabajoPOSITIVA.pdf</a:t>
            </a:r>
            <a:endParaRPr lang="es-CO" dirty="0"/>
          </a:p>
        </p:txBody>
      </p:sp>
    </p:spTree>
    <p:extLst>
      <p:ext uri="{BB962C8B-B14F-4D97-AF65-F5344CB8AC3E}">
        <p14:creationId xmlns:p14="http://schemas.microsoft.com/office/powerpoint/2010/main" val="453225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948A506A-A5A7-41FF-A961-058071C92424}"/>
              </a:ext>
            </a:extLst>
          </p:cNvPr>
          <p:cNvSpPr>
            <a:spLocks noGrp="1"/>
          </p:cNvSpPr>
          <p:nvPr>
            <p:ph type="title"/>
          </p:nvPr>
        </p:nvSpPr>
        <p:spPr/>
        <p:txBody>
          <a:bodyPr/>
          <a:lstStyle/>
          <a:p>
            <a:endParaRPr lang="es-CO"/>
          </a:p>
        </p:txBody>
      </p:sp>
      <p:pic>
        <p:nvPicPr>
          <p:cNvPr id="9218" name="Picture 2" descr="https://www.fltingenieriasas.com/wp-content/uploads/2019/02/Est%C3%A1ndares-m%C3%ADnimos-del-Sistema-de-Gesti%C3%B3n-de-la-Seguridad-y-Salud-en-el-Trabajo-GS-SST-700x587.png">
            <a:extLst>
              <a:ext uri="{FF2B5EF4-FFF2-40B4-BE49-F238E27FC236}">
                <a16:creationId xmlns:a16="http://schemas.microsoft.com/office/drawing/2014/main" id="{8F32EEA2-0D05-4AB6-98AF-625CA189CF1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96649" y="239843"/>
            <a:ext cx="6329005" cy="5307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8861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Imagen relacionada">
            <a:extLst>
              <a:ext uri="{FF2B5EF4-FFF2-40B4-BE49-F238E27FC236}">
                <a16:creationId xmlns:a16="http://schemas.microsoft.com/office/drawing/2014/main" id="{8D88B6CC-BA71-4A3E-9D11-1FB187EF812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2697" y="457004"/>
            <a:ext cx="8144542" cy="4624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391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34227059-AC89-4481-A8DD-E00DC55E7D74}"/>
              </a:ext>
            </a:extLst>
          </p:cNvPr>
          <p:cNvSpPr>
            <a:spLocks noGrp="1"/>
          </p:cNvSpPr>
          <p:nvPr>
            <p:ph type="title"/>
          </p:nvPr>
        </p:nvSpPr>
        <p:spPr>
          <a:xfrm>
            <a:off x="344774" y="193289"/>
            <a:ext cx="8229600" cy="1143000"/>
          </a:xfrm>
        </p:spPr>
        <p:txBody>
          <a:bodyPr>
            <a:normAutofit fontScale="90000"/>
          </a:bodyPr>
          <a:lstStyle/>
          <a:p>
            <a:r>
              <a:rPr lang="es-CO" b="0" dirty="0"/>
              <a:t>Tasa de accidentes de trabajo en Colombia 2009-2017.</a:t>
            </a:r>
            <a:endParaRPr lang="es-CO" dirty="0"/>
          </a:p>
        </p:txBody>
      </p:sp>
      <p:pic>
        <p:nvPicPr>
          <p:cNvPr id="15362" name="Picture 2" descr="Tasa de accidentes de trabajo en Colombia 2009-2017. Fuente: Fasecolda">
            <a:extLst>
              <a:ext uri="{FF2B5EF4-FFF2-40B4-BE49-F238E27FC236}">
                <a16:creationId xmlns:a16="http://schemas.microsoft.com/office/drawing/2014/main" id="{7F00EB52-3105-4378-A254-642DD1177FE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90" y="1336289"/>
            <a:ext cx="7371413" cy="3813038"/>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44D47DF4-5A6E-461D-83DD-5EFE91185D40}"/>
              </a:ext>
            </a:extLst>
          </p:cNvPr>
          <p:cNvSpPr txBox="1"/>
          <p:nvPr/>
        </p:nvSpPr>
        <p:spPr>
          <a:xfrm>
            <a:off x="3312826" y="5181813"/>
            <a:ext cx="3702570" cy="369332"/>
          </a:xfrm>
          <a:prstGeom prst="rect">
            <a:avLst/>
          </a:prstGeom>
          <a:noFill/>
        </p:spPr>
        <p:txBody>
          <a:bodyPr wrap="square" rtlCol="0">
            <a:spAutoFit/>
          </a:bodyPr>
          <a:lstStyle/>
          <a:p>
            <a:r>
              <a:rPr lang="es-CO" dirty="0"/>
              <a:t> Fuente: </a:t>
            </a:r>
            <a:r>
              <a:rPr lang="es-CO" dirty="0" err="1"/>
              <a:t>Fasecolda</a:t>
            </a:r>
            <a:endParaRPr lang="es-CO" dirty="0"/>
          </a:p>
        </p:txBody>
      </p:sp>
    </p:spTree>
    <p:extLst>
      <p:ext uri="{BB962C8B-B14F-4D97-AF65-F5344CB8AC3E}">
        <p14:creationId xmlns:p14="http://schemas.microsoft.com/office/powerpoint/2010/main" val="15479733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C24C3054-106A-4652-873C-74E532DEAE6D}"/>
              </a:ext>
            </a:extLst>
          </p:cNvPr>
          <p:cNvPicPr>
            <a:picLocks noGrp="1" noChangeAspect="1"/>
          </p:cNvPicPr>
          <p:nvPr>
            <p:ph idx="1"/>
          </p:nvPr>
        </p:nvPicPr>
        <p:blipFill>
          <a:blip r:embed="rId2"/>
          <a:stretch>
            <a:fillRect/>
          </a:stretch>
        </p:blipFill>
        <p:spPr>
          <a:xfrm>
            <a:off x="699700" y="1119708"/>
            <a:ext cx="8164326" cy="3842036"/>
          </a:xfrm>
          <a:prstGeom prst="rect">
            <a:avLst/>
          </a:prstGeom>
        </p:spPr>
      </p:pic>
    </p:spTree>
    <p:extLst>
      <p:ext uri="{BB962C8B-B14F-4D97-AF65-F5344CB8AC3E}">
        <p14:creationId xmlns:p14="http://schemas.microsoft.com/office/powerpoint/2010/main" val="3862462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9172378C-BDE1-4805-865B-092924755AF2}"/>
              </a:ext>
            </a:extLst>
          </p:cNvPr>
          <p:cNvSpPr>
            <a:spLocks noGrp="1"/>
          </p:cNvSpPr>
          <p:nvPr>
            <p:ph idx="1"/>
          </p:nvPr>
        </p:nvSpPr>
        <p:spPr>
          <a:xfrm>
            <a:off x="457200" y="1162805"/>
            <a:ext cx="8229600" cy="4128723"/>
          </a:xfrm>
        </p:spPr>
        <p:txBody>
          <a:bodyPr>
            <a:normAutofit/>
          </a:bodyPr>
          <a:lstStyle/>
          <a:p>
            <a:pPr marL="457200" indent="-457200">
              <a:buAutoNum type="arabicPeriod"/>
            </a:pPr>
            <a:r>
              <a:rPr lang="es-CO" sz="2800" dirty="0"/>
              <a:t>La tecnología – como la digitalización, la robótica y la nanotecnología.</a:t>
            </a:r>
          </a:p>
          <a:p>
            <a:pPr marL="457200" indent="-457200">
              <a:buAutoNum type="arabicPeriod"/>
            </a:pPr>
            <a:r>
              <a:rPr lang="es-CO" sz="2800" dirty="0"/>
              <a:t>Los cambios demográficos son relevantes.</a:t>
            </a:r>
          </a:p>
          <a:p>
            <a:pPr marL="457200" indent="-457200">
              <a:buAutoNum type="arabicPeriod"/>
            </a:pPr>
            <a:r>
              <a:rPr lang="es-CO" sz="2800" dirty="0"/>
              <a:t>El desarrollo sostenible y el cambio climático.</a:t>
            </a:r>
          </a:p>
          <a:p>
            <a:pPr marL="457200" indent="-457200">
              <a:buAutoNum type="arabicPeriod"/>
            </a:pPr>
            <a:r>
              <a:rPr lang="es-CO" sz="2800" dirty="0"/>
              <a:t>Los cambios en la organización del trabajo .</a:t>
            </a:r>
          </a:p>
          <a:p>
            <a:endParaRPr lang="es-CO" dirty="0"/>
          </a:p>
          <a:p>
            <a:r>
              <a:rPr lang="es-CO" dirty="0">
                <a:hlinkClick r:id="rId3"/>
              </a:rPr>
              <a:t>https://www.youtube.com/watch?v=rhTqItSM2G8</a:t>
            </a:r>
            <a:endParaRPr lang="es-CO" dirty="0"/>
          </a:p>
          <a:p>
            <a:pPr marL="0" indent="0">
              <a:buNone/>
            </a:pPr>
            <a:endParaRPr lang="es-CO" dirty="0"/>
          </a:p>
          <a:p>
            <a:endParaRPr lang="es-CO" dirty="0"/>
          </a:p>
          <a:p>
            <a:endParaRPr lang="es-CO" dirty="0"/>
          </a:p>
          <a:p>
            <a:endParaRPr lang="es-CO" dirty="0"/>
          </a:p>
          <a:p>
            <a:endParaRPr lang="es-CO" dirty="0"/>
          </a:p>
          <a:p>
            <a:endParaRPr lang="es-CO" dirty="0"/>
          </a:p>
        </p:txBody>
      </p:sp>
      <p:sp>
        <p:nvSpPr>
          <p:cNvPr id="3" name="Título 2">
            <a:extLst>
              <a:ext uri="{FF2B5EF4-FFF2-40B4-BE49-F238E27FC236}">
                <a16:creationId xmlns:a16="http://schemas.microsoft.com/office/drawing/2014/main" id="{D101F114-EC42-483B-88EB-B408A8275E82}"/>
              </a:ext>
            </a:extLst>
          </p:cNvPr>
          <p:cNvSpPr>
            <a:spLocks noGrp="1"/>
          </p:cNvSpPr>
          <p:nvPr>
            <p:ph type="title"/>
          </p:nvPr>
        </p:nvSpPr>
        <p:spPr>
          <a:xfrm>
            <a:off x="457200" y="19805"/>
            <a:ext cx="8229600" cy="1143000"/>
          </a:xfrm>
        </p:spPr>
        <p:txBody>
          <a:bodyPr/>
          <a:lstStyle/>
          <a:p>
            <a:r>
              <a:rPr lang="es-CO" dirty="0"/>
              <a:t>Que se viene?</a:t>
            </a:r>
          </a:p>
        </p:txBody>
      </p:sp>
      <p:sp>
        <p:nvSpPr>
          <p:cNvPr id="4" name="CuadroTexto 3">
            <a:extLst>
              <a:ext uri="{FF2B5EF4-FFF2-40B4-BE49-F238E27FC236}">
                <a16:creationId xmlns:a16="http://schemas.microsoft.com/office/drawing/2014/main" id="{3AE8B0CD-F40B-4C9C-BC09-30D25A8AAA15}"/>
              </a:ext>
            </a:extLst>
          </p:cNvPr>
          <p:cNvSpPr txBox="1"/>
          <p:nvPr/>
        </p:nvSpPr>
        <p:spPr>
          <a:xfrm>
            <a:off x="599607" y="5162038"/>
            <a:ext cx="8439461" cy="584775"/>
          </a:xfrm>
          <a:prstGeom prst="rect">
            <a:avLst/>
          </a:prstGeom>
          <a:noFill/>
        </p:spPr>
        <p:txBody>
          <a:bodyPr wrap="square" rtlCol="0">
            <a:spAutoFit/>
          </a:bodyPr>
          <a:lstStyle/>
          <a:p>
            <a:r>
              <a:rPr lang="es-CO" sz="1600" dirty="0">
                <a:hlinkClick r:id="rId4"/>
              </a:rPr>
              <a:t>Fuente: https://www.ilo.org/global/about-the-ilo/newsroom/news/WCMS_686761/lang--es/index.htm</a:t>
            </a:r>
            <a:endParaRPr lang="es-CO" sz="1600" dirty="0"/>
          </a:p>
        </p:txBody>
      </p:sp>
    </p:spTree>
    <p:extLst>
      <p:ext uri="{BB962C8B-B14F-4D97-AF65-F5344CB8AC3E}">
        <p14:creationId xmlns:p14="http://schemas.microsoft.com/office/powerpoint/2010/main" val="2941830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28699EC7-0A83-4A4A-82FB-5DF30A6288CD}"/>
              </a:ext>
            </a:extLst>
          </p:cNvPr>
          <p:cNvSpPr>
            <a:spLocks noGrp="1"/>
          </p:cNvSpPr>
          <p:nvPr>
            <p:ph idx="1"/>
          </p:nvPr>
        </p:nvSpPr>
        <p:spPr>
          <a:xfrm>
            <a:off x="457200" y="1841917"/>
            <a:ext cx="8229600" cy="2715093"/>
          </a:xfrm>
        </p:spPr>
        <p:txBody>
          <a:bodyPr>
            <a:normAutofit/>
          </a:bodyPr>
          <a:lstStyle/>
          <a:p>
            <a:pPr algn="just"/>
            <a:r>
              <a:rPr lang="es-CO" sz="2800" dirty="0"/>
              <a:t>Es la aplicación del conocimiento, de las habilidades, y de las técnicas para ejecutar los proyectos en forma eficiente y efectiva. Es una competencia estratégica para las organizaciones, y les permite atar los resultados de los proyectos a las metas del negocio, y así competir mejor en su mercado.</a:t>
            </a:r>
          </a:p>
        </p:txBody>
      </p:sp>
      <p:sp>
        <p:nvSpPr>
          <p:cNvPr id="3" name="Título 2">
            <a:extLst>
              <a:ext uri="{FF2B5EF4-FFF2-40B4-BE49-F238E27FC236}">
                <a16:creationId xmlns:a16="http://schemas.microsoft.com/office/drawing/2014/main" id="{C5359061-A7C2-461C-8A43-01BEB27A4DF4}"/>
              </a:ext>
            </a:extLst>
          </p:cNvPr>
          <p:cNvSpPr>
            <a:spLocks noGrp="1"/>
          </p:cNvSpPr>
          <p:nvPr>
            <p:ph type="title"/>
          </p:nvPr>
        </p:nvSpPr>
        <p:spPr/>
        <p:txBody>
          <a:bodyPr/>
          <a:lstStyle/>
          <a:p>
            <a:r>
              <a:rPr lang="es-CO" dirty="0"/>
              <a:t>LA GERENCIA DE PROYECTOS</a:t>
            </a:r>
          </a:p>
        </p:txBody>
      </p:sp>
      <p:sp>
        <p:nvSpPr>
          <p:cNvPr id="4" name="CuadroTexto 3">
            <a:extLst>
              <a:ext uri="{FF2B5EF4-FFF2-40B4-BE49-F238E27FC236}">
                <a16:creationId xmlns:a16="http://schemas.microsoft.com/office/drawing/2014/main" id="{A5C3E833-CE39-43EE-8C3A-A1FE2E02AF28}"/>
              </a:ext>
            </a:extLst>
          </p:cNvPr>
          <p:cNvSpPr txBox="1"/>
          <p:nvPr/>
        </p:nvSpPr>
        <p:spPr>
          <a:xfrm>
            <a:off x="809469" y="5071459"/>
            <a:ext cx="5231567" cy="369332"/>
          </a:xfrm>
          <a:prstGeom prst="rect">
            <a:avLst/>
          </a:prstGeom>
          <a:noFill/>
        </p:spPr>
        <p:txBody>
          <a:bodyPr wrap="square" rtlCol="0">
            <a:spAutoFit/>
          </a:bodyPr>
          <a:lstStyle/>
          <a:p>
            <a:r>
              <a:rPr lang="es-CO" dirty="0"/>
              <a:t>Fuente: Project Management Institute - PMI</a:t>
            </a:r>
          </a:p>
        </p:txBody>
      </p:sp>
    </p:spTree>
    <p:extLst>
      <p:ext uri="{BB962C8B-B14F-4D97-AF65-F5344CB8AC3E}">
        <p14:creationId xmlns:p14="http://schemas.microsoft.com/office/powerpoint/2010/main" val="11071069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939" y="282257"/>
            <a:ext cx="7089775" cy="1001394"/>
          </a:xfrm>
          <a:prstGeom prst="rect">
            <a:avLst/>
          </a:prstGeom>
        </p:spPr>
        <p:txBody>
          <a:bodyPr vert="horz" wrap="square" lIns="0" tIns="12700" rIns="0" bIns="0" rtlCol="0">
            <a:spAutoFit/>
          </a:bodyPr>
          <a:lstStyle/>
          <a:p>
            <a:pPr marL="12700" marR="5080">
              <a:lnSpc>
                <a:spcPct val="100000"/>
              </a:lnSpc>
              <a:spcBef>
                <a:spcPts val="100"/>
              </a:spcBef>
            </a:pPr>
            <a:r>
              <a:rPr spc="-10" dirty="0"/>
              <a:t>Grupos de Procesos de </a:t>
            </a:r>
            <a:r>
              <a:rPr dirty="0"/>
              <a:t>la </a:t>
            </a:r>
            <a:r>
              <a:rPr spc="-5" dirty="0"/>
              <a:t>Dirección </a:t>
            </a:r>
            <a:r>
              <a:rPr spc="-15" dirty="0"/>
              <a:t>de  Proyectos</a:t>
            </a:r>
          </a:p>
        </p:txBody>
      </p:sp>
      <p:sp>
        <p:nvSpPr>
          <p:cNvPr id="3" name="object 3"/>
          <p:cNvSpPr/>
          <p:nvPr/>
        </p:nvSpPr>
        <p:spPr>
          <a:xfrm>
            <a:off x="4038600" y="2386329"/>
            <a:ext cx="4767454" cy="2315588"/>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627697" y="2315527"/>
            <a:ext cx="2997835" cy="1917064"/>
          </a:xfrm>
          <a:prstGeom prst="rect">
            <a:avLst/>
          </a:prstGeom>
        </p:spPr>
        <p:txBody>
          <a:bodyPr vert="horz" wrap="square" lIns="0" tIns="12700" rIns="0" bIns="0" rtlCol="0">
            <a:spAutoFit/>
          </a:bodyPr>
          <a:lstStyle/>
          <a:p>
            <a:pPr marL="241300" indent="-229235">
              <a:lnSpc>
                <a:spcPct val="100000"/>
              </a:lnSpc>
              <a:spcBef>
                <a:spcPts val="100"/>
              </a:spcBef>
              <a:buClr>
                <a:srgbClr val="AC66BA"/>
              </a:buClr>
              <a:buSzPct val="85714"/>
              <a:buFont typeface="Wingdings 2"/>
              <a:buChar char=""/>
              <a:tabLst>
                <a:tab pos="241300" algn="l"/>
                <a:tab pos="241935" algn="l"/>
              </a:tabLst>
            </a:pPr>
            <a:r>
              <a:rPr sz="1400" spc="-10" dirty="0">
                <a:latin typeface="Arial"/>
                <a:cs typeface="Arial"/>
              </a:rPr>
              <a:t>Grupo </a:t>
            </a:r>
            <a:r>
              <a:rPr sz="1400" spc="-30" dirty="0">
                <a:latin typeface="Arial"/>
                <a:cs typeface="Arial"/>
              </a:rPr>
              <a:t>del </a:t>
            </a:r>
            <a:r>
              <a:rPr sz="1400" spc="-15" dirty="0">
                <a:latin typeface="Arial"/>
                <a:cs typeface="Arial"/>
              </a:rPr>
              <a:t>Proceso </a:t>
            </a:r>
            <a:r>
              <a:rPr sz="1400" spc="-10" dirty="0">
                <a:latin typeface="Arial"/>
                <a:cs typeface="Arial"/>
              </a:rPr>
              <a:t>de</a:t>
            </a:r>
            <a:r>
              <a:rPr sz="1400" spc="170" dirty="0">
                <a:latin typeface="Arial"/>
                <a:cs typeface="Arial"/>
              </a:rPr>
              <a:t> </a:t>
            </a:r>
            <a:r>
              <a:rPr sz="1400" spc="-25" dirty="0">
                <a:latin typeface="Arial"/>
                <a:cs typeface="Arial"/>
              </a:rPr>
              <a:t>Iniciación</a:t>
            </a:r>
            <a:endParaRPr sz="1400">
              <a:latin typeface="Arial"/>
              <a:cs typeface="Arial"/>
            </a:endParaRPr>
          </a:p>
          <a:p>
            <a:pPr marL="241300" indent="-229235">
              <a:lnSpc>
                <a:spcPct val="100000"/>
              </a:lnSpc>
              <a:spcBef>
                <a:spcPts val="1205"/>
              </a:spcBef>
              <a:buClr>
                <a:srgbClr val="AC66BA"/>
              </a:buClr>
              <a:buSzPct val="85714"/>
              <a:buFont typeface="Wingdings 2"/>
              <a:buChar char=""/>
              <a:tabLst>
                <a:tab pos="241300" algn="l"/>
                <a:tab pos="241935" algn="l"/>
              </a:tabLst>
            </a:pPr>
            <a:r>
              <a:rPr sz="1400" spc="-10" dirty="0">
                <a:latin typeface="Arial"/>
                <a:cs typeface="Arial"/>
              </a:rPr>
              <a:t>Grupo </a:t>
            </a:r>
            <a:r>
              <a:rPr sz="1400" spc="-30" dirty="0">
                <a:latin typeface="Arial"/>
                <a:cs typeface="Arial"/>
              </a:rPr>
              <a:t>del </a:t>
            </a:r>
            <a:r>
              <a:rPr sz="1400" spc="-15" dirty="0">
                <a:latin typeface="Arial"/>
                <a:cs typeface="Arial"/>
              </a:rPr>
              <a:t>Proceso de</a:t>
            </a:r>
            <a:r>
              <a:rPr sz="1400" spc="160" dirty="0">
                <a:latin typeface="Arial"/>
                <a:cs typeface="Arial"/>
              </a:rPr>
              <a:t> </a:t>
            </a:r>
            <a:r>
              <a:rPr sz="1400" spc="-20" dirty="0">
                <a:latin typeface="Arial"/>
                <a:cs typeface="Arial"/>
              </a:rPr>
              <a:t>Planificación</a:t>
            </a:r>
            <a:endParaRPr sz="1400">
              <a:latin typeface="Arial"/>
              <a:cs typeface="Arial"/>
            </a:endParaRPr>
          </a:p>
          <a:p>
            <a:pPr marL="241300" indent="-229235">
              <a:lnSpc>
                <a:spcPct val="100000"/>
              </a:lnSpc>
              <a:spcBef>
                <a:spcPts val="1200"/>
              </a:spcBef>
              <a:buClr>
                <a:srgbClr val="AC66BA"/>
              </a:buClr>
              <a:buSzPct val="85714"/>
              <a:buFont typeface="Wingdings 2"/>
              <a:buChar char=""/>
              <a:tabLst>
                <a:tab pos="241300" algn="l"/>
                <a:tab pos="241935" algn="l"/>
              </a:tabLst>
            </a:pPr>
            <a:r>
              <a:rPr sz="1400" spc="-10" dirty="0">
                <a:latin typeface="Arial"/>
                <a:cs typeface="Arial"/>
              </a:rPr>
              <a:t>Grupo </a:t>
            </a:r>
            <a:r>
              <a:rPr sz="1400" spc="-30" dirty="0">
                <a:latin typeface="Arial"/>
                <a:cs typeface="Arial"/>
              </a:rPr>
              <a:t>del </a:t>
            </a:r>
            <a:r>
              <a:rPr sz="1400" spc="-15" dirty="0">
                <a:latin typeface="Arial"/>
                <a:cs typeface="Arial"/>
              </a:rPr>
              <a:t>Proceso de</a:t>
            </a:r>
            <a:r>
              <a:rPr sz="1400" spc="175" dirty="0">
                <a:latin typeface="Arial"/>
                <a:cs typeface="Arial"/>
              </a:rPr>
              <a:t> </a:t>
            </a:r>
            <a:r>
              <a:rPr sz="1400" spc="-10" dirty="0">
                <a:latin typeface="Arial"/>
                <a:cs typeface="Arial"/>
              </a:rPr>
              <a:t>Ejecución</a:t>
            </a:r>
            <a:endParaRPr sz="1400">
              <a:latin typeface="Arial"/>
              <a:cs typeface="Arial"/>
            </a:endParaRPr>
          </a:p>
          <a:p>
            <a:pPr marL="241300" indent="-229235">
              <a:lnSpc>
                <a:spcPct val="100000"/>
              </a:lnSpc>
              <a:spcBef>
                <a:spcPts val="1200"/>
              </a:spcBef>
              <a:buClr>
                <a:srgbClr val="AC66BA"/>
              </a:buClr>
              <a:buSzPct val="85714"/>
              <a:buFont typeface="Wingdings 2"/>
              <a:buChar char=""/>
              <a:tabLst>
                <a:tab pos="241300" algn="l"/>
                <a:tab pos="241935" algn="l"/>
              </a:tabLst>
            </a:pPr>
            <a:r>
              <a:rPr sz="1400" spc="-10" dirty="0">
                <a:latin typeface="Arial"/>
                <a:cs typeface="Arial"/>
              </a:rPr>
              <a:t>Grupo </a:t>
            </a:r>
            <a:r>
              <a:rPr sz="1400" spc="-30" dirty="0">
                <a:latin typeface="Arial"/>
                <a:cs typeface="Arial"/>
              </a:rPr>
              <a:t>del </a:t>
            </a:r>
            <a:r>
              <a:rPr sz="1400" spc="-15" dirty="0">
                <a:latin typeface="Arial"/>
                <a:cs typeface="Arial"/>
              </a:rPr>
              <a:t>Proceso de</a:t>
            </a:r>
            <a:r>
              <a:rPr sz="1400" spc="165" dirty="0">
                <a:latin typeface="Arial"/>
                <a:cs typeface="Arial"/>
              </a:rPr>
              <a:t> </a:t>
            </a:r>
            <a:r>
              <a:rPr sz="1400" spc="-20" dirty="0">
                <a:latin typeface="Arial"/>
                <a:cs typeface="Arial"/>
              </a:rPr>
              <a:t>Seguimiento</a:t>
            </a:r>
            <a:endParaRPr sz="1400">
              <a:latin typeface="Arial"/>
              <a:cs typeface="Arial"/>
            </a:endParaRPr>
          </a:p>
          <a:p>
            <a:pPr marL="241300">
              <a:lnSpc>
                <a:spcPct val="100000"/>
              </a:lnSpc>
              <a:spcBef>
                <a:spcPts val="5"/>
              </a:spcBef>
            </a:pPr>
            <a:r>
              <a:rPr sz="1400" dirty="0">
                <a:latin typeface="Arial"/>
                <a:cs typeface="Arial"/>
              </a:rPr>
              <a:t>y</a:t>
            </a:r>
            <a:r>
              <a:rPr sz="1400" spc="-20" dirty="0">
                <a:latin typeface="Arial"/>
                <a:cs typeface="Arial"/>
              </a:rPr>
              <a:t> </a:t>
            </a:r>
            <a:r>
              <a:rPr sz="1400" spc="-25" dirty="0">
                <a:latin typeface="Arial"/>
                <a:cs typeface="Arial"/>
              </a:rPr>
              <a:t>Control</a:t>
            </a:r>
            <a:endParaRPr sz="1400">
              <a:latin typeface="Arial"/>
              <a:cs typeface="Arial"/>
            </a:endParaRPr>
          </a:p>
          <a:p>
            <a:pPr marL="241300" indent="-229235">
              <a:lnSpc>
                <a:spcPct val="100000"/>
              </a:lnSpc>
              <a:spcBef>
                <a:spcPts val="1200"/>
              </a:spcBef>
              <a:buClr>
                <a:srgbClr val="AC66BA"/>
              </a:buClr>
              <a:buSzPct val="85714"/>
              <a:buFont typeface="Wingdings 2"/>
              <a:buChar char=""/>
              <a:tabLst>
                <a:tab pos="241300" algn="l"/>
                <a:tab pos="241935" algn="l"/>
              </a:tabLst>
            </a:pPr>
            <a:r>
              <a:rPr sz="1400" spc="-10" dirty="0">
                <a:latin typeface="Arial"/>
                <a:cs typeface="Arial"/>
              </a:rPr>
              <a:t>Grupo </a:t>
            </a:r>
            <a:r>
              <a:rPr sz="1400" spc="-30" dirty="0">
                <a:latin typeface="Arial"/>
                <a:cs typeface="Arial"/>
              </a:rPr>
              <a:t>del </a:t>
            </a:r>
            <a:r>
              <a:rPr sz="1400" spc="-15" dirty="0">
                <a:latin typeface="Arial"/>
                <a:cs typeface="Arial"/>
              </a:rPr>
              <a:t>Proceso de</a:t>
            </a:r>
            <a:r>
              <a:rPr sz="1400" spc="190" dirty="0">
                <a:latin typeface="Arial"/>
                <a:cs typeface="Arial"/>
              </a:rPr>
              <a:t> </a:t>
            </a:r>
            <a:r>
              <a:rPr sz="1400" spc="-20" dirty="0">
                <a:latin typeface="Arial"/>
                <a:cs typeface="Arial"/>
              </a:rPr>
              <a:t>Cierre</a:t>
            </a:r>
            <a:endParaRPr sz="14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E0E7C4-666D-4F74-B0F2-B81C16AEAF85}"/>
              </a:ext>
            </a:extLst>
          </p:cNvPr>
          <p:cNvSpPr>
            <a:spLocks noGrp="1"/>
          </p:cNvSpPr>
          <p:nvPr>
            <p:ph type="ctrTitle"/>
          </p:nvPr>
        </p:nvSpPr>
        <p:spPr>
          <a:xfrm>
            <a:off x="-1" y="2081460"/>
            <a:ext cx="9024079" cy="1470025"/>
          </a:xfrm>
        </p:spPr>
        <p:txBody>
          <a:bodyPr>
            <a:normAutofit fontScale="90000"/>
          </a:bodyPr>
          <a:lstStyle/>
          <a:p>
            <a:r>
              <a:rPr lang="es-CO" dirty="0"/>
              <a:t>Integración del sistema de salud y seguridad en el trabajo con el estándar PMI de Gerencia de Proyectos</a:t>
            </a:r>
            <a:br>
              <a:rPr lang="es-CO" dirty="0"/>
            </a:br>
            <a:endParaRPr lang="es-CO" dirty="0"/>
          </a:p>
        </p:txBody>
      </p:sp>
      <p:sp>
        <p:nvSpPr>
          <p:cNvPr id="3" name="Subtítulo 2">
            <a:extLst>
              <a:ext uri="{FF2B5EF4-FFF2-40B4-BE49-F238E27FC236}">
                <a16:creationId xmlns:a16="http://schemas.microsoft.com/office/drawing/2014/main" id="{7D532007-83D3-41E2-91C9-5A2413343F89}"/>
              </a:ext>
            </a:extLst>
          </p:cNvPr>
          <p:cNvSpPr>
            <a:spLocks noGrp="1"/>
          </p:cNvSpPr>
          <p:nvPr>
            <p:ph type="subTitle" idx="1"/>
          </p:nvPr>
        </p:nvSpPr>
        <p:spPr>
          <a:xfrm>
            <a:off x="1004341" y="4041527"/>
            <a:ext cx="7135318" cy="1278467"/>
          </a:xfrm>
        </p:spPr>
        <p:txBody>
          <a:bodyPr/>
          <a:lstStyle/>
          <a:p>
            <a:r>
              <a:rPr lang="es-CO" dirty="0" err="1"/>
              <a:t>Msc</a:t>
            </a:r>
            <a:r>
              <a:rPr lang="es-CO" dirty="0"/>
              <a:t>, PMP. Ing. Miguel Angel Ospina Usaquén</a:t>
            </a:r>
          </a:p>
        </p:txBody>
      </p:sp>
    </p:spTree>
    <p:extLst>
      <p:ext uri="{BB962C8B-B14F-4D97-AF65-F5344CB8AC3E}">
        <p14:creationId xmlns:p14="http://schemas.microsoft.com/office/powerpoint/2010/main" val="116725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7657" y="404177"/>
            <a:ext cx="8430895" cy="732155"/>
          </a:xfrm>
          <a:prstGeom prst="rect">
            <a:avLst/>
          </a:prstGeom>
        </p:spPr>
        <p:txBody>
          <a:bodyPr vert="horz" wrap="square" lIns="0" tIns="12700" rIns="0" bIns="0" rtlCol="0">
            <a:spAutoFit/>
          </a:bodyPr>
          <a:lstStyle/>
          <a:p>
            <a:pPr marL="12700">
              <a:lnSpc>
                <a:spcPct val="100000"/>
              </a:lnSpc>
              <a:spcBef>
                <a:spcPts val="100"/>
              </a:spcBef>
            </a:pPr>
            <a:r>
              <a:rPr spc="5" dirty="0"/>
              <a:t>Nivel </a:t>
            </a:r>
            <a:r>
              <a:rPr spc="-10" dirty="0"/>
              <a:t>de </a:t>
            </a:r>
            <a:r>
              <a:rPr spc="-5" dirty="0"/>
              <a:t>Actividad </a:t>
            </a:r>
            <a:r>
              <a:rPr dirty="0"/>
              <a:t>e </a:t>
            </a:r>
            <a:r>
              <a:rPr spc="-10" dirty="0"/>
              <a:t>interacción entre</a:t>
            </a:r>
            <a:r>
              <a:rPr spc="-204" dirty="0"/>
              <a:t> </a:t>
            </a:r>
            <a:r>
              <a:rPr spc="-10" dirty="0"/>
              <a:t>procesos</a:t>
            </a:r>
          </a:p>
          <a:p>
            <a:pPr marL="12700">
              <a:lnSpc>
                <a:spcPct val="100000"/>
              </a:lnSpc>
              <a:spcBef>
                <a:spcPts val="45"/>
              </a:spcBef>
            </a:pPr>
            <a:r>
              <a:rPr sz="1400" spc="-10" dirty="0"/>
              <a:t>(PMBOK®</a:t>
            </a:r>
            <a:r>
              <a:rPr sz="1400" spc="50" dirty="0"/>
              <a:t> </a:t>
            </a:r>
            <a:r>
              <a:rPr sz="1400" spc="-25" dirty="0"/>
              <a:t>Guide)</a:t>
            </a:r>
            <a:endParaRPr sz="1400"/>
          </a:p>
        </p:txBody>
      </p:sp>
      <p:sp>
        <p:nvSpPr>
          <p:cNvPr id="3" name="object 3"/>
          <p:cNvSpPr/>
          <p:nvPr/>
        </p:nvSpPr>
        <p:spPr>
          <a:xfrm>
            <a:off x="1585211" y="4245885"/>
            <a:ext cx="1612900" cy="504190"/>
          </a:xfrm>
          <a:custGeom>
            <a:avLst/>
            <a:gdLst/>
            <a:ahLst/>
            <a:cxnLst/>
            <a:rect l="l" t="t" r="r" b="b"/>
            <a:pathLst>
              <a:path w="1612900" h="504189">
                <a:moveTo>
                  <a:pt x="0" y="504186"/>
                </a:moveTo>
                <a:lnTo>
                  <a:pt x="34342" y="460436"/>
                </a:lnTo>
                <a:lnTo>
                  <a:pt x="68746" y="417078"/>
                </a:lnTo>
                <a:lnTo>
                  <a:pt x="103274" y="374505"/>
                </a:lnTo>
                <a:lnTo>
                  <a:pt x="137987" y="333107"/>
                </a:lnTo>
                <a:lnTo>
                  <a:pt x="172946" y="293277"/>
                </a:lnTo>
                <a:lnTo>
                  <a:pt x="208214" y="255407"/>
                </a:lnTo>
                <a:lnTo>
                  <a:pt x="243851" y="219889"/>
                </a:lnTo>
                <a:lnTo>
                  <a:pt x="279921" y="187114"/>
                </a:lnTo>
                <a:lnTo>
                  <a:pt x="316484" y="157476"/>
                </a:lnTo>
                <a:lnTo>
                  <a:pt x="357504" y="126038"/>
                </a:lnTo>
                <a:lnTo>
                  <a:pt x="398071" y="95375"/>
                </a:lnTo>
                <a:lnTo>
                  <a:pt x="438742" y="66810"/>
                </a:lnTo>
                <a:lnTo>
                  <a:pt x="480075" y="41668"/>
                </a:lnTo>
                <a:lnTo>
                  <a:pt x="522629" y="21270"/>
                </a:lnTo>
                <a:lnTo>
                  <a:pt x="566961" y="6939"/>
                </a:lnTo>
                <a:lnTo>
                  <a:pt x="613630" y="0"/>
                </a:lnTo>
                <a:lnTo>
                  <a:pt x="663194" y="1774"/>
                </a:lnTo>
                <a:lnTo>
                  <a:pt x="701368" y="9939"/>
                </a:lnTo>
                <a:lnTo>
                  <a:pt x="741310" y="24212"/>
                </a:lnTo>
                <a:lnTo>
                  <a:pt x="782747" y="43594"/>
                </a:lnTo>
                <a:lnTo>
                  <a:pt x="825408" y="67090"/>
                </a:lnTo>
                <a:lnTo>
                  <a:pt x="869018" y="93703"/>
                </a:lnTo>
                <a:lnTo>
                  <a:pt x="913307" y="122435"/>
                </a:lnTo>
                <a:lnTo>
                  <a:pt x="958001" y="152291"/>
                </a:lnTo>
                <a:lnTo>
                  <a:pt x="1002828" y="182274"/>
                </a:lnTo>
                <a:lnTo>
                  <a:pt x="1047515" y="211386"/>
                </a:lnTo>
                <a:lnTo>
                  <a:pt x="1091789" y="238631"/>
                </a:lnTo>
                <a:lnTo>
                  <a:pt x="1135380" y="263013"/>
                </a:lnTo>
                <a:lnTo>
                  <a:pt x="1180219" y="286714"/>
                </a:lnTo>
                <a:lnTo>
                  <a:pt x="1227758" y="312108"/>
                </a:lnTo>
                <a:lnTo>
                  <a:pt x="1277002" y="338481"/>
                </a:lnTo>
                <a:lnTo>
                  <a:pt x="1326955" y="365119"/>
                </a:lnTo>
                <a:lnTo>
                  <a:pt x="1376619" y="391310"/>
                </a:lnTo>
                <a:lnTo>
                  <a:pt x="1424999" y="416340"/>
                </a:lnTo>
                <a:lnTo>
                  <a:pt x="1471099" y="439495"/>
                </a:lnTo>
                <a:lnTo>
                  <a:pt x="1513922" y="460063"/>
                </a:lnTo>
                <a:lnTo>
                  <a:pt x="1552473" y="477329"/>
                </a:lnTo>
                <a:lnTo>
                  <a:pt x="1585755" y="490581"/>
                </a:lnTo>
                <a:lnTo>
                  <a:pt x="1612772" y="499106"/>
                </a:lnTo>
              </a:path>
            </a:pathLst>
          </a:custGeom>
          <a:ln w="31750">
            <a:solidFill>
              <a:srgbClr val="FF0000"/>
            </a:solidFill>
          </a:ln>
        </p:spPr>
        <p:txBody>
          <a:bodyPr wrap="square" lIns="0" tIns="0" rIns="0" bIns="0" rtlCol="0"/>
          <a:lstStyle/>
          <a:p>
            <a:endParaRPr/>
          </a:p>
        </p:txBody>
      </p:sp>
      <p:sp>
        <p:nvSpPr>
          <p:cNvPr id="4" name="object 4"/>
          <p:cNvSpPr/>
          <p:nvPr/>
        </p:nvSpPr>
        <p:spPr>
          <a:xfrm>
            <a:off x="1575177" y="3754793"/>
            <a:ext cx="5647055" cy="1000760"/>
          </a:xfrm>
          <a:custGeom>
            <a:avLst/>
            <a:gdLst/>
            <a:ahLst/>
            <a:cxnLst/>
            <a:rect l="l" t="t" r="r" b="b"/>
            <a:pathLst>
              <a:path w="5647055" h="1000760">
                <a:moveTo>
                  <a:pt x="0" y="1000358"/>
                </a:moveTo>
                <a:lnTo>
                  <a:pt x="36991" y="979248"/>
                </a:lnTo>
                <a:lnTo>
                  <a:pt x="83716" y="954878"/>
                </a:lnTo>
                <a:lnTo>
                  <a:pt x="149907" y="923967"/>
                </a:lnTo>
                <a:lnTo>
                  <a:pt x="193344" y="905034"/>
                </a:lnTo>
                <a:lnTo>
                  <a:pt x="245298" y="883236"/>
                </a:lnTo>
                <a:lnTo>
                  <a:pt x="306984" y="858162"/>
                </a:lnTo>
                <a:lnTo>
                  <a:pt x="379621" y="829402"/>
                </a:lnTo>
                <a:lnTo>
                  <a:pt x="464424" y="796546"/>
                </a:lnTo>
                <a:lnTo>
                  <a:pt x="562609" y="759185"/>
                </a:lnTo>
                <a:lnTo>
                  <a:pt x="594521" y="747025"/>
                </a:lnTo>
                <a:lnTo>
                  <a:pt x="664566" y="719773"/>
                </a:lnTo>
                <a:lnTo>
                  <a:pt x="702500" y="704795"/>
                </a:lnTo>
                <a:lnTo>
                  <a:pt x="742239" y="688990"/>
                </a:lnTo>
                <a:lnTo>
                  <a:pt x="783684" y="672416"/>
                </a:lnTo>
                <a:lnTo>
                  <a:pt x="826733" y="655128"/>
                </a:lnTo>
                <a:lnTo>
                  <a:pt x="871287" y="637183"/>
                </a:lnTo>
                <a:lnTo>
                  <a:pt x="917245" y="618637"/>
                </a:lnTo>
                <a:lnTo>
                  <a:pt x="964505" y="599547"/>
                </a:lnTo>
                <a:lnTo>
                  <a:pt x="1012969" y="579969"/>
                </a:lnTo>
                <a:lnTo>
                  <a:pt x="1062534" y="559960"/>
                </a:lnTo>
                <a:lnTo>
                  <a:pt x="1113100" y="539576"/>
                </a:lnTo>
                <a:lnTo>
                  <a:pt x="1164567" y="518873"/>
                </a:lnTo>
                <a:lnTo>
                  <a:pt x="1216834" y="497908"/>
                </a:lnTo>
                <a:lnTo>
                  <a:pt x="1269801" y="476738"/>
                </a:lnTo>
                <a:lnTo>
                  <a:pt x="1323366" y="455418"/>
                </a:lnTo>
                <a:lnTo>
                  <a:pt x="1377430" y="434006"/>
                </a:lnTo>
                <a:lnTo>
                  <a:pt x="1431892" y="412557"/>
                </a:lnTo>
                <a:lnTo>
                  <a:pt x="1486650" y="391128"/>
                </a:lnTo>
                <a:lnTo>
                  <a:pt x="1541605" y="369776"/>
                </a:lnTo>
                <a:lnTo>
                  <a:pt x="1596656" y="348557"/>
                </a:lnTo>
                <a:lnTo>
                  <a:pt x="1651702" y="327527"/>
                </a:lnTo>
                <a:lnTo>
                  <a:pt x="1706643" y="306743"/>
                </a:lnTo>
                <a:lnTo>
                  <a:pt x="1761378" y="286261"/>
                </a:lnTo>
                <a:lnTo>
                  <a:pt x="1815807" y="266138"/>
                </a:lnTo>
                <a:lnTo>
                  <a:pt x="1869828" y="246429"/>
                </a:lnTo>
                <a:lnTo>
                  <a:pt x="1923342" y="227193"/>
                </a:lnTo>
                <a:lnTo>
                  <a:pt x="1976247" y="208484"/>
                </a:lnTo>
                <a:lnTo>
                  <a:pt x="2028444" y="190359"/>
                </a:lnTo>
                <a:lnTo>
                  <a:pt x="2079831" y="172876"/>
                </a:lnTo>
                <a:lnTo>
                  <a:pt x="2130308" y="156090"/>
                </a:lnTo>
                <a:lnTo>
                  <a:pt x="2179774" y="140057"/>
                </a:lnTo>
                <a:lnTo>
                  <a:pt x="2228129" y="124834"/>
                </a:lnTo>
                <a:lnTo>
                  <a:pt x="2275272" y="110478"/>
                </a:lnTo>
                <a:lnTo>
                  <a:pt x="2321102" y="97045"/>
                </a:lnTo>
                <a:lnTo>
                  <a:pt x="2365519" y="84591"/>
                </a:lnTo>
                <a:lnTo>
                  <a:pt x="2408423" y="73173"/>
                </a:lnTo>
                <a:lnTo>
                  <a:pt x="2449712" y="62848"/>
                </a:lnTo>
                <a:lnTo>
                  <a:pt x="2489287" y="53671"/>
                </a:lnTo>
                <a:lnTo>
                  <a:pt x="2527046" y="45699"/>
                </a:lnTo>
                <a:lnTo>
                  <a:pt x="2593375" y="33094"/>
                </a:lnTo>
                <a:lnTo>
                  <a:pt x="2655360" y="22630"/>
                </a:lnTo>
                <a:lnTo>
                  <a:pt x="2713389" y="14238"/>
                </a:lnTo>
                <a:lnTo>
                  <a:pt x="2767853" y="7848"/>
                </a:lnTo>
                <a:lnTo>
                  <a:pt x="2819139" y="3391"/>
                </a:lnTo>
                <a:lnTo>
                  <a:pt x="2867637" y="798"/>
                </a:lnTo>
                <a:lnTo>
                  <a:pt x="2913737" y="0"/>
                </a:lnTo>
                <a:lnTo>
                  <a:pt x="2957828" y="926"/>
                </a:lnTo>
                <a:lnTo>
                  <a:pt x="3000300" y="3508"/>
                </a:lnTo>
                <a:lnTo>
                  <a:pt x="3041541" y="7676"/>
                </a:lnTo>
                <a:lnTo>
                  <a:pt x="3081940" y="13362"/>
                </a:lnTo>
                <a:lnTo>
                  <a:pt x="3121888" y="20495"/>
                </a:lnTo>
                <a:lnTo>
                  <a:pt x="3161773" y="29006"/>
                </a:lnTo>
                <a:lnTo>
                  <a:pt x="3201986" y="38826"/>
                </a:lnTo>
                <a:lnTo>
                  <a:pt x="3242914" y="49886"/>
                </a:lnTo>
                <a:lnTo>
                  <a:pt x="3284947" y="62116"/>
                </a:lnTo>
                <a:lnTo>
                  <a:pt x="3328475" y="75447"/>
                </a:lnTo>
                <a:lnTo>
                  <a:pt x="3373887" y="89810"/>
                </a:lnTo>
                <a:lnTo>
                  <a:pt x="3421573" y="105134"/>
                </a:lnTo>
                <a:lnTo>
                  <a:pt x="3471921" y="121352"/>
                </a:lnTo>
                <a:lnTo>
                  <a:pt x="3525321" y="138393"/>
                </a:lnTo>
                <a:lnTo>
                  <a:pt x="3582162" y="156189"/>
                </a:lnTo>
                <a:lnTo>
                  <a:pt x="3622157" y="169064"/>
                </a:lnTo>
                <a:lnTo>
                  <a:pt x="3663807" y="183405"/>
                </a:lnTo>
                <a:lnTo>
                  <a:pt x="3706990" y="199117"/>
                </a:lnTo>
                <a:lnTo>
                  <a:pt x="3751582" y="216108"/>
                </a:lnTo>
                <a:lnTo>
                  <a:pt x="3797464" y="234284"/>
                </a:lnTo>
                <a:lnTo>
                  <a:pt x="3844511" y="253551"/>
                </a:lnTo>
                <a:lnTo>
                  <a:pt x="3892603" y="273816"/>
                </a:lnTo>
                <a:lnTo>
                  <a:pt x="3941616" y="294985"/>
                </a:lnTo>
                <a:lnTo>
                  <a:pt x="3991430" y="316965"/>
                </a:lnTo>
                <a:lnTo>
                  <a:pt x="4041922" y="339662"/>
                </a:lnTo>
                <a:lnTo>
                  <a:pt x="4092970" y="362983"/>
                </a:lnTo>
                <a:lnTo>
                  <a:pt x="4144451" y="386834"/>
                </a:lnTo>
                <a:lnTo>
                  <a:pt x="4196244" y="411121"/>
                </a:lnTo>
                <a:lnTo>
                  <a:pt x="4248227" y="435752"/>
                </a:lnTo>
                <a:lnTo>
                  <a:pt x="4300278" y="460632"/>
                </a:lnTo>
                <a:lnTo>
                  <a:pt x="4352274" y="485668"/>
                </a:lnTo>
                <a:lnTo>
                  <a:pt x="4404093" y="510767"/>
                </a:lnTo>
                <a:lnTo>
                  <a:pt x="4455614" y="535835"/>
                </a:lnTo>
                <a:lnTo>
                  <a:pt x="4506715" y="560778"/>
                </a:lnTo>
                <a:lnTo>
                  <a:pt x="4557272" y="585503"/>
                </a:lnTo>
                <a:lnTo>
                  <a:pt x="4607165" y="609917"/>
                </a:lnTo>
                <a:lnTo>
                  <a:pt x="4656271" y="633925"/>
                </a:lnTo>
                <a:lnTo>
                  <a:pt x="4704468" y="657435"/>
                </a:lnTo>
                <a:lnTo>
                  <a:pt x="4751634" y="680353"/>
                </a:lnTo>
                <a:lnTo>
                  <a:pt x="4797647" y="702584"/>
                </a:lnTo>
                <a:lnTo>
                  <a:pt x="4842385" y="724037"/>
                </a:lnTo>
                <a:lnTo>
                  <a:pt x="4885725" y="744617"/>
                </a:lnTo>
                <a:lnTo>
                  <a:pt x="4927546" y="764230"/>
                </a:lnTo>
                <a:lnTo>
                  <a:pt x="4967726" y="782784"/>
                </a:lnTo>
                <a:lnTo>
                  <a:pt x="5006143" y="800184"/>
                </a:lnTo>
                <a:lnTo>
                  <a:pt x="5042673" y="816337"/>
                </a:lnTo>
                <a:lnTo>
                  <a:pt x="5109591" y="844529"/>
                </a:lnTo>
                <a:lnTo>
                  <a:pt x="5197475" y="879192"/>
                </a:lnTo>
                <a:lnTo>
                  <a:pt x="5274213" y="907734"/>
                </a:lnTo>
                <a:lnTo>
                  <a:pt x="5340918" y="930769"/>
                </a:lnTo>
                <a:lnTo>
                  <a:pt x="5398704" y="948908"/>
                </a:lnTo>
                <a:lnTo>
                  <a:pt x="5448684" y="962762"/>
                </a:lnTo>
                <a:lnTo>
                  <a:pt x="5491974" y="972945"/>
                </a:lnTo>
                <a:lnTo>
                  <a:pt x="5529687" y="980068"/>
                </a:lnTo>
                <a:lnTo>
                  <a:pt x="5592840" y="987581"/>
                </a:lnTo>
                <a:lnTo>
                  <a:pt x="5620507" y="989195"/>
                </a:lnTo>
                <a:lnTo>
                  <a:pt x="5647055" y="990198"/>
                </a:lnTo>
              </a:path>
            </a:pathLst>
          </a:custGeom>
          <a:ln w="31750">
            <a:solidFill>
              <a:srgbClr val="005A79"/>
            </a:solidFill>
          </a:ln>
        </p:spPr>
        <p:txBody>
          <a:bodyPr wrap="square" lIns="0" tIns="0" rIns="0" bIns="0" rtlCol="0"/>
          <a:lstStyle/>
          <a:p>
            <a:endParaRPr/>
          </a:p>
        </p:txBody>
      </p:sp>
      <p:sp>
        <p:nvSpPr>
          <p:cNvPr id="5" name="object 5"/>
          <p:cNvSpPr/>
          <p:nvPr/>
        </p:nvSpPr>
        <p:spPr>
          <a:xfrm>
            <a:off x="1600196" y="3256900"/>
            <a:ext cx="4547235" cy="1493520"/>
          </a:xfrm>
          <a:custGeom>
            <a:avLst/>
            <a:gdLst/>
            <a:ahLst/>
            <a:cxnLst/>
            <a:rect l="l" t="t" r="r" b="b"/>
            <a:pathLst>
              <a:path w="4547234" h="1493520">
                <a:moveTo>
                  <a:pt x="0" y="1493171"/>
                </a:moveTo>
                <a:lnTo>
                  <a:pt x="45931" y="1490496"/>
                </a:lnTo>
                <a:lnTo>
                  <a:pt x="92273" y="1486887"/>
                </a:lnTo>
                <a:lnTo>
                  <a:pt x="139437" y="1481400"/>
                </a:lnTo>
                <a:lnTo>
                  <a:pt x="187832" y="1473089"/>
                </a:lnTo>
                <a:lnTo>
                  <a:pt x="237871" y="1461011"/>
                </a:lnTo>
                <a:lnTo>
                  <a:pt x="289964" y="1444219"/>
                </a:lnTo>
                <a:lnTo>
                  <a:pt x="344522" y="1421768"/>
                </a:lnTo>
                <a:lnTo>
                  <a:pt x="401955" y="1392714"/>
                </a:lnTo>
                <a:lnTo>
                  <a:pt x="436939" y="1372844"/>
                </a:lnTo>
                <a:lnTo>
                  <a:pt x="474129" y="1350689"/>
                </a:lnTo>
                <a:lnTo>
                  <a:pt x="513120" y="1326425"/>
                </a:lnTo>
                <a:lnTo>
                  <a:pt x="553504" y="1300229"/>
                </a:lnTo>
                <a:lnTo>
                  <a:pt x="594876" y="1272275"/>
                </a:lnTo>
                <a:lnTo>
                  <a:pt x="636829" y="1242741"/>
                </a:lnTo>
                <a:lnTo>
                  <a:pt x="678957" y="1211803"/>
                </a:lnTo>
                <a:lnTo>
                  <a:pt x="720854" y="1179636"/>
                </a:lnTo>
                <a:lnTo>
                  <a:pt x="762113" y="1146416"/>
                </a:lnTo>
                <a:lnTo>
                  <a:pt x="802328" y="1112320"/>
                </a:lnTo>
                <a:lnTo>
                  <a:pt x="841094" y="1077524"/>
                </a:lnTo>
                <a:lnTo>
                  <a:pt x="878002" y="1042203"/>
                </a:lnTo>
                <a:lnTo>
                  <a:pt x="912648" y="1006534"/>
                </a:lnTo>
                <a:lnTo>
                  <a:pt x="944626" y="970693"/>
                </a:lnTo>
                <a:lnTo>
                  <a:pt x="973601" y="933460"/>
                </a:lnTo>
                <a:lnTo>
                  <a:pt x="999804" y="893836"/>
                </a:lnTo>
                <a:lnTo>
                  <a:pt x="1023668" y="852251"/>
                </a:lnTo>
                <a:lnTo>
                  <a:pt x="1045628" y="809132"/>
                </a:lnTo>
                <a:lnTo>
                  <a:pt x="1066117" y="764909"/>
                </a:lnTo>
                <a:lnTo>
                  <a:pt x="1085571" y="720010"/>
                </a:lnTo>
                <a:lnTo>
                  <a:pt x="1104423" y="674863"/>
                </a:lnTo>
                <a:lnTo>
                  <a:pt x="1123108" y="629896"/>
                </a:lnTo>
                <a:lnTo>
                  <a:pt x="1142060" y="585539"/>
                </a:lnTo>
                <a:lnTo>
                  <a:pt x="1161714" y="542220"/>
                </a:lnTo>
                <a:lnTo>
                  <a:pt x="1182503" y="500367"/>
                </a:lnTo>
                <a:lnTo>
                  <a:pt x="1204863" y="460409"/>
                </a:lnTo>
                <a:lnTo>
                  <a:pt x="1229227" y="422774"/>
                </a:lnTo>
                <a:lnTo>
                  <a:pt x="1256030" y="387890"/>
                </a:lnTo>
                <a:lnTo>
                  <a:pt x="1288999" y="349291"/>
                </a:lnTo>
                <a:lnTo>
                  <a:pt x="1322304" y="311570"/>
                </a:lnTo>
                <a:lnTo>
                  <a:pt x="1356215" y="274970"/>
                </a:lnTo>
                <a:lnTo>
                  <a:pt x="1391002" y="239733"/>
                </a:lnTo>
                <a:lnTo>
                  <a:pt x="1426938" y="206104"/>
                </a:lnTo>
                <a:lnTo>
                  <a:pt x="1464294" y="174324"/>
                </a:lnTo>
                <a:lnTo>
                  <a:pt x="1503340" y="144637"/>
                </a:lnTo>
                <a:lnTo>
                  <a:pt x="1544348" y="117286"/>
                </a:lnTo>
                <a:lnTo>
                  <a:pt x="1587589" y="92514"/>
                </a:lnTo>
                <a:lnTo>
                  <a:pt x="1633334" y="70564"/>
                </a:lnTo>
                <a:lnTo>
                  <a:pt x="1681855" y="51678"/>
                </a:lnTo>
                <a:lnTo>
                  <a:pt x="1733422" y="36100"/>
                </a:lnTo>
                <a:lnTo>
                  <a:pt x="1774779" y="26496"/>
                </a:lnTo>
                <a:lnTo>
                  <a:pt x="1818894" y="18393"/>
                </a:lnTo>
                <a:lnTo>
                  <a:pt x="1865421" y="11779"/>
                </a:lnTo>
                <a:lnTo>
                  <a:pt x="1914015" y="6644"/>
                </a:lnTo>
                <a:lnTo>
                  <a:pt x="1964327" y="2977"/>
                </a:lnTo>
                <a:lnTo>
                  <a:pt x="2016014" y="766"/>
                </a:lnTo>
                <a:lnTo>
                  <a:pt x="2068727" y="0"/>
                </a:lnTo>
                <a:lnTo>
                  <a:pt x="2122122" y="667"/>
                </a:lnTo>
                <a:lnTo>
                  <a:pt x="2175851" y="2758"/>
                </a:lnTo>
                <a:lnTo>
                  <a:pt x="2229570" y="6260"/>
                </a:lnTo>
                <a:lnTo>
                  <a:pt x="2282930" y="11163"/>
                </a:lnTo>
                <a:lnTo>
                  <a:pt x="2335587" y="17455"/>
                </a:lnTo>
                <a:lnTo>
                  <a:pt x="2387194" y="25125"/>
                </a:lnTo>
                <a:lnTo>
                  <a:pt x="2437405" y="34163"/>
                </a:lnTo>
                <a:lnTo>
                  <a:pt x="2485873" y="44556"/>
                </a:lnTo>
                <a:lnTo>
                  <a:pt x="2532253" y="56293"/>
                </a:lnTo>
                <a:lnTo>
                  <a:pt x="2579464" y="70267"/>
                </a:lnTo>
                <a:lnTo>
                  <a:pt x="2624827" y="85736"/>
                </a:lnTo>
                <a:lnTo>
                  <a:pt x="2668635" y="102724"/>
                </a:lnTo>
                <a:lnTo>
                  <a:pt x="2711184" y="121251"/>
                </a:lnTo>
                <a:lnTo>
                  <a:pt x="2752767" y="141341"/>
                </a:lnTo>
                <a:lnTo>
                  <a:pt x="2793679" y="163016"/>
                </a:lnTo>
                <a:lnTo>
                  <a:pt x="2834216" y="186298"/>
                </a:lnTo>
                <a:lnTo>
                  <a:pt x="2874672" y="211210"/>
                </a:lnTo>
                <a:lnTo>
                  <a:pt x="2915340" y="237774"/>
                </a:lnTo>
                <a:lnTo>
                  <a:pt x="2956517" y="266013"/>
                </a:lnTo>
                <a:lnTo>
                  <a:pt x="2998497" y="295948"/>
                </a:lnTo>
                <a:lnTo>
                  <a:pt x="3041573" y="327602"/>
                </a:lnTo>
                <a:lnTo>
                  <a:pt x="3086042" y="360998"/>
                </a:lnTo>
                <a:lnTo>
                  <a:pt x="3132197" y="396157"/>
                </a:lnTo>
                <a:lnTo>
                  <a:pt x="3180334" y="433102"/>
                </a:lnTo>
                <a:lnTo>
                  <a:pt x="3214565" y="460133"/>
                </a:lnTo>
                <a:lnTo>
                  <a:pt x="3250012" y="489460"/>
                </a:lnTo>
                <a:lnTo>
                  <a:pt x="3286540" y="520844"/>
                </a:lnTo>
                <a:lnTo>
                  <a:pt x="3324017" y="554047"/>
                </a:lnTo>
                <a:lnTo>
                  <a:pt x="3362311" y="588832"/>
                </a:lnTo>
                <a:lnTo>
                  <a:pt x="3401287" y="624961"/>
                </a:lnTo>
                <a:lnTo>
                  <a:pt x="3440814" y="662195"/>
                </a:lnTo>
                <a:lnTo>
                  <a:pt x="3480758" y="700298"/>
                </a:lnTo>
                <a:lnTo>
                  <a:pt x="3520987" y="739031"/>
                </a:lnTo>
                <a:lnTo>
                  <a:pt x="3561368" y="778156"/>
                </a:lnTo>
                <a:lnTo>
                  <a:pt x="3601767" y="817436"/>
                </a:lnTo>
                <a:lnTo>
                  <a:pt x="3642052" y="856632"/>
                </a:lnTo>
                <a:lnTo>
                  <a:pt x="3682090" y="895507"/>
                </a:lnTo>
                <a:lnTo>
                  <a:pt x="3721749" y="933823"/>
                </a:lnTo>
                <a:lnTo>
                  <a:pt x="3760894" y="971342"/>
                </a:lnTo>
                <a:lnTo>
                  <a:pt x="3799394" y="1007826"/>
                </a:lnTo>
                <a:lnTo>
                  <a:pt x="3837115" y="1043036"/>
                </a:lnTo>
                <a:lnTo>
                  <a:pt x="3873924" y="1076737"/>
                </a:lnTo>
                <a:lnTo>
                  <a:pt x="3909689" y="1108688"/>
                </a:lnTo>
                <a:lnTo>
                  <a:pt x="3944277" y="1138654"/>
                </a:lnTo>
                <a:lnTo>
                  <a:pt x="3977555" y="1166395"/>
                </a:lnTo>
                <a:lnTo>
                  <a:pt x="4009390" y="1191673"/>
                </a:lnTo>
                <a:lnTo>
                  <a:pt x="4064843" y="1233306"/>
                </a:lnTo>
                <a:lnTo>
                  <a:pt x="4117518" y="1270524"/>
                </a:lnTo>
                <a:lnTo>
                  <a:pt x="4167665" y="1303729"/>
                </a:lnTo>
                <a:lnTo>
                  <a:pt x="4215539" y="1333321"/>
                </a:lnTo>
                <a:lnTo>
                  <a:pt x="4261391" y="1359700"/>
                </a:lnTo>
                <a:lnTo>
                  <a:pt x="4305474" y="1383269"/>
                </a:lnTo>
                <a:lnTo>
                  <a:pt x="4348041" y="1404427"/>
                </a:lnTo>
                <a:lnTo>
                  <a:pt x="4389345" y="1423575"/>
                </a:lnTo>
                <a:lnTo>
                  <a:pt x="4429638" y="1441115"/>
                </a:lnTo>
                <a:lnTo>
                  <a:pt x="4469174" y="1457447"/>
                </a:lnTo>
                <a:lnTo>
                  <a:pt x="4508203" y="1472972"/>
                </a:lnTo>
                <a:lnTo>
                  <a:pt x="4546981" y="1488091"/>
                </a:lnTo>
              </a:path>
            </a:pathLst>
          </a:custGeom>
          <a:ln w="31749">
            <a:solidFill>
              <a:srgbClr val="008000"/>
            </a:solidFill>
          </a:ln>
        </p:spPr>
        <p:txBody>
          <a:bodyPr wrap="square" lIns="0" tIns="0" rIns="0" bIns="0" rtlCol="0"/>
          <a:lstStyle/>
          <a:p>
            <a:endParaRPr dirty="0"/>
          </a:p>
        </p:txBody>
      </p:sp>
      <p:sp>
        <p:nvSpPr>
          <p:cNvPr id="6" name="object 6"/>
          <p:cNvSpPr/>
          <p:nvPr/>
        </p:nvSpPr>
        <p:spPr>
          <a:xfrm>
            <a:off x="1660521" y="2987718"/>
            <a:ext cx="5175250" cy="1773555"/>
          </a:xfrm>
          <a:custGeom>
            <a:avLst/>
            <a:gdLst/>
            <a:ahLst/>
            <a:cxnLst/>
            <a:rect l="l" t="t" r="r" b="b"/>
            <a:pathLst>
              <a:path w="5175250" h="1773554">
                <a:moveTo>
                  <a:pt x="0" y="1767433"/>
                </a:moveTo>
                <a:lnTo>
                  <a:pt x="43996" y="1769586"/>
                </a:lnTo>
                <a:lnTo>
                  <a:pt x="88201" y="1771458"/>
                </a:lnTo>
                <a:lnTo>
                  <a:pt x="132825" y="1772765"/>
                </a:lnTo>
                <a:lnTo>
                  <a:pt x="178077" y="1773221"/>
                </a:lnTo>
                <a:lnTo>
                  <a:pt x="224164" y="1772540"/>
                </a:lnTo>
                <a:lnTo>
                  <a:pt x="271298" y="1770439"/>
                </a:lnTo>
                <a:lnTo>
                  <a:pt x="319686" y="1766632"/>
                </a:lnTo>
                <a:lnTo>
                  <a:pt x="369539" y="1760834"/>
                </a:lnTo>
                <a:lnTo>
                  <a:pt x="421064" y="1752759"/>
                </a:lnTo>
                <a:lnTo>
                  <a:pt x="474472" y="1742123"/>
                </a:lnTo>
                <a:lnTo>
                  <a:pt x="529971" y="1728640"/>
                </a:lnTo>
                <a:lnTo>
                  <a:pt x="587771" y="1712026"/>
                </a:lnTo>
                <a:lnTo>
                  <a:pt x="648081" y="1691995"/>
                </a:lnTo>
                <a:lnTo>
                  <a:pt x="686806" y="1678120"/>
                </a:lnTo>
                <a:lnTo>
                  <a:pt x="726596" y="1663503"/>
                </a:lnTo>
                <a:lnTo>
                  <a:pt x="767390" y="1648112"/>
                </a:lnTo>
                <a:lnTo>
                  <a:pt x="809124" y="1631912"/>
                </a:lnTo>
                <a:lnTo>
                  <a:pt x="851738" y="1614868"/>
                </a:lnTo>
                <a:lnTo>
                  <a:pt x="895170" y="1596947"/>
                </a:lnTo>
                <a:lnTo>
                  <a:pt x="939357" y="1578114"/>
                </a:lnTo>
                <a:lnTo>
                  <a:pt x="984239" y="1558335"/>
                </a:lnTo>
                <a:lnTo>
                  <a:pt x="1029753" y="1537577"/>
                </a:lnTo>
                <a:lnTo>
                  <a:pt x="1075837" y="1515804"/>
                </a:lnTo>
                <a:lnTo>
                  <a:pt x="1122430" y="1492984"/>
                </a:lnTo>
                <a:lnTo>
                  <a:pt x="1169469" y="1469081"/>
                </a:lnTo>
                <a:lnTo>
                  <a:pt x="1216894" y="1444062"/>
                </a:lnTo>
                <a:lnTo>
                  <a:pt x="1264642" y="1417892"/>
                </a:lnTo>
                <a:lnTo>
                  <a:pt x="1312652" y="1390537"/>
                </a:lnTo>
                <a:lnTo>
                  <a:pt x="1360861" y="1361963"/>
                </a:lnTo>
                <a:lnTo>
                  <a:pt x="1409208" y="1332136"/>
                </a:lnTo>
                <a:lnTo>
                  <a:pt x="1457631" y="1301023"/>
                </a:lnTo>
                <a:lnTo>
                  <a:pt x="1506069" y="1268587"/>
                </a:lnTo>
                <a:lnTo>
                  <a:pt x="1554459" y="1234797"/>
                </a:lnTo>
                <a:lnTo>
                  <a:pt x="1602740" y="1199616"/>
                </a:lnTo>
                <a:lnTo>
                  <a:pt x="1637932" y="1172511"/>
                </a:lnTo>
                <a:lnTo>
                  <a:pt x="1673663" y="1143285"/>
                </a:lnTo>
                <a:lnTo>
                  <a:pt x="1709887" y="1112111"/>
                </a:lnTo>
                <a:lnTo>
                  <a:pt x="1746558" y="1079162"/>
                </a:lnTo>
                <a:lnTo>
                  <a:pt x="1783628" y="1044611"/>
                </a:lnTo>
                <a:lnTo>
                  <a:pt x="1821052" y="1008631"/>
                </a:lnTo>
                <a:lnTo>
                  <a:pt x="1858783" y="971395"/>
                </a:lnTo>
                <a:lnTo>
                  <a:pt x="1896776" y="933076"/>
                </a:lnTo>
                <a:lnTo>
                  <a:pt x="1934983" y="893848"/>
                </a:lnTo>
                <a:lnTo>
                  <a:pt x="1973358" y="853883"/>
                </a:lnTo>
                <a:lnTo>
                  <a:pt x="2011855" y="813355"/>
                </a:lnTo>
                <a:lnTo>
                  <a:pt x="2050428" y="772436"/>
                </a:lnTo>
                <a:lnTo>
                  <a:pt x="2089030" y="731300"/>
                </a:lnTo>
                <a:lnTo>
                  <a:pt x="2127615" y="690119"/>
                </a:lnTo>
                <a:lnTo>
                  <a:pt x="2166137" y="649067"/>
                </a:lnTo>
                <a:lnTo>
                  <a:pt x="2204549" y="608316"/>
                </a:lnTo>
                <a:lnTo>
                  <a:pt x="2242805" y="568041"/>
                </a:lnTo>
                <a:lnTo>
                  <a:pt x="2280859" y="528413"/>
                </a:lnTo>
                <a:lnTo>
                  <a:pt x="2318664" y="489606"/>
                </a:lnTo>
                <a:lnTo>
                  <a:pt x="2356174" y="451793"/>
                </a:lnTo>
                <a:lnTo>
                  <a:pt x="2393342" y="415147"/>
                </a:lnTo>
                <a:lnTo>
                  <a:pt x="2430123" y="379841"/>
                </a:lnTo>
                <a:lnTo>
                  <a:pt x="2466470" y="346049"/>
                </a:lnTo>
                <a:lnTo>
                  <a:pt x="2502336" y="313942"/>
                </a:lnTo>
                <a:lnTo>
                  <a:pt x="2537676" y="283695"/>
                </a:lnTo>
                <a:lnTo>
                  <a:pt x="2572443" y="255480"/>
                </a:lnTo>
                <a:lnTo>
                  <a:pt x="2606590" y="229470"/>
                </a:lnTo>
                <a:lnTo>
                  <a:pt x="2640072" y="205839"/>
                </a:lnTo>
                <a:lnTo>
                  <a:pt x="2672842" y="184759"/>
                </a:lnTo>
                <a:lnTo>
                  <a:pt x="2727329" y="152620"/>
                </a:lnTo>
                <a:lnTo>
                  <a:pt x="2780339" y="123567"/>
                </a:lnTo>
                <a:lnTo>
                  <a:pt x="2831994" y="97595"/>
                </a:lnTo>
                <a:lnTo>
                  <a:pt x="2882418" y="74698"/>
                </a:lnTo>
                <a:lnTo>
                  <a:pt x="2931732" y="54869"/>
                </a:lnTo>
                <a:lnTo>
                  <a:pt x="2980060" y="38103"/>
                </a:lnTo>
                <a:lnTo>
                  <a:pt x="3027524" y="24393"/>
                </a:lnTo>
                <a:lnTo>
                  <a:pt x="3074248" y="13734"/>
                </a:lnTo>
                <a:lnTo>
                  <a:pt x="3120354" y="6120"/>
                </a:lnTo>
                <a:lnTo>
                  <a:pt x="3165965" y="1543"/>
                </a:lnTo>
                <a:lnTo>
                  <a:pt x="3211205" y="0"/>
                </a:lnTo>
                <a:lnTo>
                  <a:pt x="3256194" y="1482"/>
                </a:lnTo>
                <a:lnTo>
                  <a:pt x="3301058" y="5984"/>
                </a:lnTo>
                <a:lnTo>
                  <a:pt x="3345918" y="13501"/>
                </a:lnTo>
                <a:lnTo>
                  <a:pt x="3390897" y="24026"/>
                </a:lnTo>
                <a:lnTo>
                  <a:pt x="3436118" y="37553"/>
                </a:lnTo>
                <a:lnTo>
                  <a:pt x="3481704" y="54076"/>
                </a:lnTo>
                <a:lnTo>
                  <a:pt x="3519078" y="70790"/>
                </a:lnTo>
                <a:lnTo>
                  <a:pt x="3556960" y="91496"/>
                </a:lnTo>
                <a:lnTo>
                  <a:pt x="3595241" y="115860"/>
                </a:lnTo>
                <a:lnTo>
                  <a:pt x="3633816" y="143547"/>
                </a:lnTo>
                <a:lnTo>
                  <a:pt x="3672577" y="174221"/>
                </a:lnTo>
                <a:lnTo>
                  <a:pt x="3711415" y="207546"/>
                </a:lnTo>
                <a:lnTo>
                  <a:pt x="3750225" y="243189"/>
                </a:lnTo>
                <a:lnTo>
                  <a:pt x="3788898" y="280812"/>
                </a:lnTo>
                <a:lnTo>
                  <a:pt x="3827327" y="320082"/>
                </a:lnTo>
                <a:lnTo>
                  <a:pt x="3865405" y="360662"/>
                </a:lnTo>
                <a:lnTo>
                  <a:pt x="3903024" y="402218"/>
                </a:lnTo>
                <a:lnTo>
                  <a:pt x="3940077" y="444414"/>
                </a:lnTo>
                <a:lnTo>
                  <a:pt x="3976457" y="486915"/>
                </a:lnTo>
                <a:lnTo>
                  <a:pt x="4012057" y="529385"/>
                </a:lnTo>
                <a:lnTo>
                  <a:pt x="4046767" y="571490"/>
                </a:lnTo>
                <a:lnTo>
                  <a:pt x="4080483" y="612894"/>
                </a:lnTo>
                <a:lnTo>
                  <a:pt x="4113096" y="653261"/>
                </a:lnTo>
                <a:lnTo>
                  <a:pt x="4144498" y="692257"/>
                </a:lnTo>
                <a:lnTo>
                  <a:pt x="4174583" y="729546"/>
                </a:lnTo>
                <a:lnTo>
                  <a:pt x="4203242" y="764792"/>
                </a:lnTo>
                <a:lnTo>
                  <a:pt x="4230370" y="797661"/>
                </a:lnTo>
                <a:lnTo>
                  <a:pt x="4268344" y="844999"/>
                </a:lnTo>
                <a:lnTo>
                  <a:pt x="4303449" y="892140"/>
                </a:lnTo>
                <a:lnTo>
                  <a:pt x="4335921" y="938913"/>
                </a:lnTo>
                <a:lnTo>
                  <a:pt x="4365997" y="985148"/>
                </a:lnTo>
                <a:lnTo>
                  <a:pt x="4393915" y="1030675"/>
                </a:lnTo>
                <a:lnTo>
                  <a:pt x="4419911" y="1075324"/>
                </a:lnTo>
                <a:lnTo>
                  <a:pt x="4444222" y="1118924"/>
                </a:lnTo>
                <a:lnTo>
                  <a:pt x="4467084" y="1161305"/>
                </a:lnTo>
                <a:lnTo>
                  <a:pt x="4488735" y="1202297"/>
                </a:lnTo>
                <a:lnTo>
                  <a:pt x="4509412" y="1241730"/>
                </a:lnTo>
                <a:lnTo>
                  <a:pt x="4529351" y="1279433"/>
                </a:lnTo>
                <a:lnTo>
                  <a:pt x="4548790" y="1315237"/>
                </a:lnTo>
                <a:lnTo>
                  <a:pt x="4567965" y="1348971"/>
                </a:lnTo>
                <a:lnTo>
                  <a:pt x="4587112" y="1380464"/>
                </a:lnTo>
                <a:lnTo>
                  <a:pt x="4620177" y="1436465"/>
                </a:lnTo>
                <a:lnTo>
                  <a:pt x="4644970" y="1484058"/>
                </a:lnTo>
                <a:lnTo>
                  <a:pt x="4665010" y="1524699"/>
                </a:lnTo>
                <a:lnTo>
                  <a:pt x="4683812" y="1559839"/>
                </a:lnTo>
                <a:lnTo>
                  <a:pt x="4731770" y="1619428"/>
                </a:lnTo>
                <a:lnTo>
                  <a:pt x="4767960" y="1646783"/>
                </a:lnTo>
                <a:lnTo>
                  <a:pt x="4807224" y="1668954"/>
                </a:lnTo>
                <a:lnTo>
                  <a:pt x="4851132" y="1688040"/>
                </a:lnTo>
                <a:lnTo>
                  <a:pt x="4899019" y="1704480"/>
                </a:lnTo>
                <a:lnTo>
                  <a:pt x="4950221" y="1718713"/>
                </a:lnTo>
                <a:lnTo>
                  <a:pt x="5004073" y="1731177"/>
                </a:lnTo>
                <a:lnTo>
                  <a:pt x="5059908" y="1742313"/>
                </a:lnTo>
                <a:lnTo>
                  <a:pt x="5117061" y="1752559"/>
                </a:lnTo>
                <a:lnTo>
                  <a:pt x="5174868" y="1762353"/>
                </a:lnTo>
              </a:path>
            </a:pathLst>
          </a:custGeom>
          <a:ln w="31750">
            <a:solidFill>
              <a:srgbClr val="E26305"/>
            </a:solidFill>
          </a:ln>
        </p:spPr>
        <p:txBody>
          <a:bodyPr wrap="square" lIns="0" tIns="0" rIns="0" bIns="0" rtlCol="0"/>
          <a:lstStyle/>
          <a:p>
            <a:endParaRPr/>
          </a:p>
        </p:txBody>
      </p:sp>
      <p:sp>
        <p:nvSpPr>
          <p:cNvPr id="7" name="object 7"/>
          <p:cNvSpPr/>
          <p:nvPr/>
        </p:nvSpPr>
        <p:spPr>
          <a:xfrm>
            <a:off x="3715382" y="4044812"/>
            <a:ext cx="3577590" cy="719455"/>
          </a:xfrm>
          <a:custGeom>
            <a:avLst/>
            <a:gdLst/>
            <a:ahLst/>
            <a:cxnLst/>
            <a:rect l="l" t="t" r="r" b="b"/>
            <a:pathLst>
              <a:path w="3577590" h="719454">
                <a:moveTo>
                  <a:pt x="0" y="700180"/>
                </a:moveTo>
                <a:lnTo>
                  <a:pt x="50249" y="699982"/>
                </a:lnTo>
                <a:lnTo>
                  <a:pt x="100499" y="699744"/>
                </a:lnTo>
                <a:lnTo>
                  <a:pt x="150748" y="699429"/>
                </a:lnTo>
                <a:lnTo>
                  <a:pt x="200997" y="699000"/>
                </a:lnTo>
                <a:lnTo>
                  <a:pt x="251245" y="698419"/>
                </a:lnTo>
                <a:lnTo>
                  <a:pt x="301493" y="697649"/>
                </a:lnTo>
                <a:lnTo>
                  <a:pt x="351740" y="696652"/>
                </a:lnTo>
                <a:lnTo>
                  <a:pt x="401986" y="695391"/>
                </a:lnTo>
                <a:lnTo>
                  <a:pt x="452231" y="693830"/>
                </a:lnTo>
                <a:lnTo>
                  <a:pt x="502474" y="691929"/>
                </a:lnTo>
                <a:lnTo>
                  <a:pt x="552717" y="689652"/>
                </a:lnTo>
                <a:lnTo>
                  <a:pt x="602958" y="686962"/>
                </a:lnTo>
                <a:lnTo>
                  <a:pt x="653197" y="683821"/>
                </a:lnTo>
                <a:lnTo>
                  <a:pt x="703435" y="680192"/>
                </a:lnTo>
                <a:lnTo>
                  <a:pt x="753671" y="676038"/>
                </a:lnTo>
                <a:lnTo>
                  <a:pt x="803905" y="671320"/>
                </a:lnTo>
                <a:lnTo>
                  <a:pt x="854137" y="666003"/>
                </a:lnTo>
                <a:lnTo>
                  <a:pt x="904367" y="660048"/>
                </a:lnTo>
                <a:lnTo>
                  <a:pt x="955040" y="653727"/>
                </a:lnTo>
                <a:lnTo>
                  <a:pt x="1006463" y="647295"/>
                </a:lnTo>
                <a:lnTo>
                  <a:pt x="1058484" y="640684"/>
                </a:lnTo>
                <a:lnTo>
                  <a:pt x="1110954" y="633825"/>
                </a:lnTo>
                <a:lnTo>
                  <a:pt x="1163723" y="626652"/>
                </a:lnTo>
                <a:lnTo>
                  <a:pt x="1216641" y="619097"/>
                </a:lnTo>
                <a:lnTo>
                  <a:pt x="1269558" y="611093"/>
                </a:lnTo>
                <a:lnTo>
                  <a:pt x="1322324" y="602572"/>
                </a:lnTo>
                <a:lnTo>
                  <a:pt x="1374790" y="593468"/>
                </a:lnTo>
                <a:lnTo>
                  <a:pt x="1426806" y="583712"/>
                </a:lnTo>
                <a:lnTo>
                  <a:pt x="1478221" y="573237"/>
                </a:lnTo>
                <a:lnTo>
                  <a:pt x="1528887" y="561975"/>
                </a:lnTo>
                <a:lnTo>
                  <a:pt x="1578652" y="549860"/>
                </a:lnTo>
                <a:lnTo>
                  <a:pt x="1627367" y="536824"/>
                </a:lnTo>
                <a:lnTo>
                  <a:pt x="1674883" y="522799"/>
                </a:lnTo>
                <a:lnTo>
                  <a:pt x="1721049" y="507719"/>
                </a:lnTo>
                <a:lnTo>
                  <a:pt x="1765716" y="491514"/>
                </a:lnTo>
                <a:lnTo>
                  <a:pt x="1808734" y="474120"/>
                </a:lnTo>
                <a:lnTo>
                  <a:pt x="1855585" y="451719"/>
                </a:lnTo>
                <a:lnTo>
                  <a:pt x="1901317" y="425430"/>
                </a:lnTo>
                <a:lnTo>
                  <a:pt x="1945924" y="395900"/>
                </a:lnTo>
                <a:lnTo>
                  <a:pt x="1989403" y="363778"/>
                </a:lnTo>
                <a:lnTo>
                  <a:pt x="2031749" y="329712"/>
                </a:lnTo>
                <a:lnTo>
                  <a:pt x="2072958" y="294349"/>
                </a:lnTo>
                <a:lnTo>
                  <a:pt x="2113027" y="258338"/>
                </a:lnTo>
                <a:lnTo>
                  <a:pt x="2151951" y="222326"/>
                </a:lnTo>
                <a:lnTo>
                  <a:pt x="2189726" y="186962"/>
                </a:lnTo>
                <a:lnTo>
                  <a:pt x="2226348" y="152893"/>
                </a:lnTo>
                <a:lnTo>
                  <a:pt x="2261812" y="120767"/>
                </a:lnTo>
                <a:lnTo>
                  <a:pt x="2296116" y="91232"/>
                </a:lnTo>
                <a:lnTo>
                  <a:pt x="2329254" y="64937"/>
                </a:lnTo>
                <a:lnTo>
                  <a:pt x="2361223" y="42529"/>
                </a:lnTo>
                <a:lnTo>
                  <a:pt x="2421636" y="11967"/>
                </a:lnTo>
                <a:lnTo>
                  <a:pt x="2475292" y="0"/>
                </a:lnTo>
                <a:lnTo>
                  <a:pt x="2521273" y="1955"/>
                </a:lnTo>
                <a:lnTo>
                  <a:pt x="2561405" y="15183"/>
                </a:lnTo>
                <a:lnTo>
                  <a:pt x="2597515" y="37033"/>
                </a:lnTo>
                <a:lnTo>
                  <a:pt x="2631427" y="64854"/>
                </a:lnTo>
                <a:lnTo>
                  <a:pt x="2664969" y="95995"/>
                </a:lnTo>
                <a:lnTo>
                  <a:pt x="2699967" y="127806"/>
                </a:lnTo>
                <a:lnTo>
                  <a:pt x="2738247" y="157636"/>
                </a:lnTo>
                <a:lnTo>
                  <a:pt x="2773446" y="184687"/>
                </a:lnTo>
                <a:lnTo>
                  <a:pt x="2807518" y="215521"/>
                </a:lnTo>
                <a:lnTo>
                  <a:pt x="2841121" y="249207"/>
                </a:lnTo>
                <a:lnTo>
                  <a:pt x="2874916" y="284816"/>
                </a:lnTo>
                <a:lnTo>
                  <a:pt x="2909561" y="321417"/>
                </a:lnTo>
                <a:lnTo>
                  <a:pt x="2945717" y="358079"/>
                </a:lnTo>
                <a:lnTo>
                  <a:pt x="2984043" y="393873"/>
                </a:lnTo>
                <a:lnTo>
                  <a:pt x="3025199" y="427868"/>
                </a:lnTo>
                <a:lnTo>
                  <a:pt x="3069844" y="459134"/>
                </a:lnTo>
                <a:lnTo>
                  <a:pt x="3102588" y="480546"/>
                </a:lnTo>
                <a:lnTo>
                  <a:pt x="3140176" y="505994"/>
                </a:lnTo>
                <a:lnTo>
                  <a:pt x="3181532" y="534279"/>
                </a:lnTo>
                <a:lnTo>
                  <a:pt x="3225580" y="564204"/>
                </a:lnTo>
                <a:lnTo>
                  <a:pt x="3271241" y="594571"/>
                </a:lnTo>
                <a:lnTo>
                  <a:pt x="3317441" y="624182"/>
                </a:lnTo>
                <a:lnTo>
                  <a:pt x="3363102" y="651840"/>
                </a:lnTo>
                <a:lnTo>
                  <a:pt x="3407148" y="676347"/>
                </a:lnTo>
                <a:lnTo>
                  <a:pt x="3448502" y="696506"/>
                </a:lnTo>
                <a:lnTo>
                  <a:pt x="3486087" y="711117"/>
                </a:lnTo>
                <a:lnTo>
                  <a:pt x="3518827" y="718985"/>
                </a:lnTo>
                <a:lnTo>
                  <a:pt x="3545645" y="718911"/>
                </a:lnTo>
                <a:lnTo>
                  <a:pt x="3565464" y="709697"/>
                </a:lnTo>
                <a:lnTo>
                  <a:pt x="3577208" y="690147"/>
                </a:lnTo>
              </a:path>
            </a:pathLst>
          </a:custGeom>
          <a:ln w="31749">
            <a:solidFill>
              <a:srgbClr val="852A49"/>
            </a:solidFill>
          </a:ln>
        </p:spPr>
        <p:txBody>
          <a:bodyPr wrap="square" lIns="0" tIns="0" rIns="0" bIns="0" rtlCol="0"/>
          <a:lstStyle/>
          <a:p>
            <a:endParaRPr/>
          </a:p>
        </p:txBody>
      </p:sp>
      <p:sp>
        <p:nvSpPr>
          <p:cNvPr id="8" name="object 8"/>
          <p:cNvSpPr/>
          <p:nvPr/>
        </p:nvSpPr>
        <p:spPr>
          <a:xfrm>
            <a:off x="1489528" y="1881142"/>
            <a:ext cx="171450" cy="2880360"/>
          </a:xfrm>
          <a:custGeom>
            <a:avLst/>
            <a:gdLst/>
            <a:ahLst/>
            <a:cxnLst/>
            <a:rect l="l" t="t" r="r" b="b"/>
            <a:pathLst>
              <a:path w="171450" h="2880360">
                <a:moveTo>
                  <a:pt x="85586" y="75692"/>
                </a:moveTo>
                <a:lnTo>
                  <a:pt x="66599" y="108240"/>
                </a:lnTo>
                <a:lnTo>
                  <a:pt x="66599" y="2879852"/>
                </a:lnTo>
                <a:lnTo>
                  <a:pt x="104699" y="2879852"/>
                </a:lnTo>
                <a:lnTo>
                  <a:pt x="104572" y="108240"/>
                </a:lnTo>
                <a:lnTo>
                  <a:pt x="85586" y="75692"/>
                </a:lnTo>
                <a:close/>
              </a:path>
              <a:path w="171450" h="2880360">
                <a:moveTo>
                  <a:pt x="85649" y="0"/>
                </a:moveTo>
                <a:lnTo>
                  <a:pt x="2464" y="142493"/>
                </a:lnTo>
                <a:lnTo>
                  <a:pt x="0" y="149689"/>
                </a:lnTo>
                <a:lnTo>
                  <a:pt x="464" y="157003"/>
                </a:lnTo>
                <a:lnTo>
                  <a:pt x="3643" y="163603"/>
                </a:lnTo>
                <a:lnTo>
                  <a:pt x="9322" y="168655"/>
                </a:lnTo>
                <a:lnTo>
                  <a:pt x="16498" y="171049"/>
                </a:lnTo>
                <a:lnTo>
                  <a:pt x="23768" y="170561"/>
                </a:lnTo>
                <a:lnTo>
                  <a:pt x="30325" y="167405"/>
                </a:lnTo>
                <a:lnTo>
                  <a:pt x="35357" y="161798"/>
                </a:lnTo>
                <a:lnTo>
                  <a:pt x="66472" y="108458"/>
                </a:lnTo>
                <a:lnTo>
                  <a:pt x="66599" y="37846"/>
                </a:lnTo>
                <a:lnTo>
                  <a:pt x="107709" y="37846"/>
                </a:lnTo>
                <a:lnTo>
                  <a:pt x="85649" y="0"/>
                </a:lnTo>
                <a:close/>
              </a:path>
              <a:path w="171450" h="2880360">
                <a:moveTo>
                  <a:pt x="107709" y="37846"/>
                </a:moveTo>
                <a:lnTo>
                  <a:pt x="104699" y="37846"/>
                </a:lnTo>
                <a:lnTo>
                  <a:pt x="104699" y="108458"/>
                </a:lnTo>
                <a:lnTo>
                  <a:pt x="135814" y="161798"/>
                </a:lnTo>
                <a:lnTo>
                  <a:pt x="140864" y="167405"/>
                </a:lnTo>
                <a:lnTo>
                  <a:pt x="147450" y="170561"/>
                </a:lnTo>
                <a:lnTo>
                  <a:pt x="154727" y="171049"/>
                </a:lnTo>
                <a:lnTo>
                  <a:pt x="161849" y="168655"/>
                </a:lnTo>
                <a:lnTo>
                  <a:pt x="167528" y="163603"/>
                </a:lnTo>
                <a:lnTo>
                  <a:pt x="170707" y="157003"/>
                </a:lnTo>
                <a:lnTo>
                  <a:pt x="171172" y="149689"/>
                </a:lnTo>
                <a:lnTo>
                  <a:pt x="168707" y="142493"/>
                </a:lnTo>
                <a:lnTo>
                  <a:pt x="107709" y="37846"/>
                </a:lnTo>
                <a:close/>
              </a:path>
              <a:path w="171450" h="2880360">
                <a:moveTo>
                  <a:pt x="104699" y="47498"/>
                </a:moveTo>
                <a:lnTo>
                  <a:pt x="102032" y="47498"/>
                </a:lnTo>
                <a:lnTo>
                  <a:pt x="85586" y="75692"/>
                </a:lnTo>
                <a:lnTo>
                  <a:pt x="104699" y="108458"/>
                </a:lnTo>
                <a:lnTo>
                  <a:pt x="104699" y="47498"/>
                </a:lnTo>
                <a:close/>
              </a:path>
              <a:path w="171450" h="2880360">
                <a:moveTo>
                  <a:pt x="104699" y="37846"/>
                </a:moveTo>
                <a:lnTo>
                  <a:pt x="66599" y="37846"/>
                </a:lnTo>
                <a:lnTo>
                  <a:pt x="66599" y="108240"/>
                </a:lnTo>
                <a:lnTo>
                  <a:pt x="85586" y="75692"/>
                </a:lnTo>
                <a:lnTo>
                  <a:pt x="69139" y="47498"/>
                </a:lnTo>
                <a:lnTo>
                  <a:pt x="104699" y="47498"/>
                </a:lnTo>
                <a:lnTo>
                  <a:pt x="104699" y="37846"/>
                </a:lnTo>
                <a:close/>
              </a:path>
              <a:path w="171450" h="2880360">
                <a:moveTo>
                  <a:pt x="102032" y="47498"/>
                </a:moveTo>
                <a:lnTo>
                  <a:pt x="69139" y="47498"/>
                </a:lnTo>
                <a:lnTo>
                  <a:pt x="85586" y="75692"/>
                </a:lnTo>
                <a:lnTo>
                  <a:pt x="102032" y="47498"/>
                </a:lnTo>
                <a:close/>
              </a:path>
            </a:pathLst>
          </a:custGeom>
          <a:solidFill>
            <a:srgbClr val="000000"/>
          </a:solidFill>
        </p:spPr>
        <p:txBody>
          <a:bodyPr wrap="square" lIns="0" tIns="0" rIns="0" bIns="0" rtlCol="0"/>
          <a:lstStyle/>
          <a:p>
            <a:endParaRPr/>
          </a:p>
        </p:txBody>
      </p:sp>
      <p:sp>
        <p:nvSpPr>
          <p:cNvPr id="9" name="object 9"/>
          <p:cNvSpPr/>
          <p:nvPr/>
        </p:nvSpPr>
        <p:spPr>
          <a:xfrm>
            <a:off x="1575051" y="4679225"/>
            <a:ext cx="6418580" cy="171450"/>
          </a:xfrm>
          <a:custGeom>
            <a:avLst/>
            <a:gdLst/>
            <a:ahLst/>
            <a:cxnLst/>
            <a:rect l="l" t="t" r="r" b="b"/>
            <a:pathLst>
              <a:path w="6418580" h="171450">
                <a:moveTo>
                  <a:pt x="6268910" y="0"/>
                </a:moveTo>
                <a:lnTo>
                  <a:pt x="6261639" y="488"/>
                </a:lnTo>
                <a:lnTo>
                  <a:pt x="6255083" y="3643"/>
                </a:lnTo>
                <a:lnTo>
                  <a:pt x="6250051" y="9251"/>
                </a:lnTo>
                <a:lnTo>
                  <a:pt x="6247586" y="16444"/>
                </a:lnTo>
                <a:lnTo>
                  <a:pt x="6248050" y="23745"/>
                </a:lnTo>
                <a:lnTo>
                  <a:pt x="6251229" y="30307"/>
                </a:lnTo>
                <a:lnTo>
                  <a:pt x="6256908" y="35286"/>
                </a:lnTo>
                <a:lnTo>
                  <a:pt x="6310233" y="66485"/>
                </a:lnTo>
                <a:lnTo>
                  <a:pt x="6380860" y="66528"/>
                </a:lnTo>
                <a:lnTo>
                  <a:pt x="6380733" y="104628"/>
                </a:lnTo>
                <a:lnTo>
                  <a:pt x="6310223" y="104628"/>
                </a:lnTo>
                <a:lnTo>
                  <a:pt x="6256782" y="135743"/>
                </a:lnTo>
                <a:lnTo>
                  <a:pt x="6251156" y="140793"/>
                </a:lnTo>
                <a:lnTo>
                  <a:pt x="6247971" y="147379"/>
                </a:lnTo>
                <a:lnTo>
                  <a:pt x="6247477" y="154656"/>
                </a:lnTo>
                <a:lnTo>
                  <a:pt x="6249924" y="161778"/>
                </a:lnTo>
                <a:lnTo>
                  <a:pt x="6254974" y="167457"/>
                </a:lnTo>
                <a:lnTo>
                  <a:pt x="6261560" y="170636"/>
                </a:lnTo>
                <a:lnTo>
                  <a:pt x="6268837" y="171100"/>
                </a:lnTo>
                <a:lnTo>
                  <a:pt x="6275958" y="168636"/>
                </a:lnTo>
                <a:lnTo>
                  <a:pt x="6386037" y="104628"/>
                </a:lnTo>
                <a:lnTo>
                  <a:pt x="6380733" y="104628"/>
                </a:lnTo>
                <a:lnTo>
                  <a:pt x="6386109" y="104586"/>
                </a:lnTo>
                <a:lnTo>
                  <a:pt x="6418580" y="85705"/>
                </a:lnTo>
                <a:lnTo>
                  <a:pt x="6276085" y="2393"/>
                </a:lnTo>
                <a:lnTo>
                  <a:pt x="6268910" y="0"/>
                </a:lnTo>
                <a:close/>
              </a:path>
              <a:path w="6418580" h="171450">
                <a:moveTo>
                  <a:pt x="6342903" y="85601"/>
                </a:moveTo>
                <a:lnTo>
                  <a:pt x="6310296" y="104586"/>
                </a:lnTo>
                <a:lnTo>
                  <a:pt x="6380733" y="104628"/>
                </a:lnTo>
                <a:lnTo>
                  <a:pt x="6380742" y="102088"/>
                </a:lnTo>
                <a:lnTo>
                  <a:pt x="6371082" y="102088"/>
                </a:lnTo>
                <a:lnTo>
                  <a:pt x="6342903" y="85601"/>
                </a:lnTo>
                <a:close/>
              </a:path>
              <a:path w="6418580" h="171450">
                <a:moveTo>
                  <a:pt x="126" y="62718"/>
                </a:moveTo>
                <a:lnTo>
                  <a:pt x="0" y="100818"/>
                </a:lnTo>
                <a:lnTo>
                  <a:pt x="6310296" y="104586"/>
                </a:lnTo>
                <a:lnTo>
                  <a:pt x="6342903" y="85601"/>
                </a:lnTo>
                <a:lnTo>
                  <a:pt x="6310233" y="66485"/>
                </a:lnTo>
                <a:lnTo>
                  <a:pt x="126" y="62718"/>
                </a:lnTo>
                <a:close/>
              </a:path>
              <a:path w="6418580" h="171450">
                <a:moveTo>
                  <a:pt x="6371082" y="69195"/>
                </a:moveTo>
                <a:lnTo>
                  <a:pt x="6342903" y="85601"/>
                </a:lnTo>
                <a:lnTo>
                  <a:pt x="6371082" y="102088"/>
                </a:lnTo>
                <a:lnTo>
                  <a:pt x="6371082" y="69195"/>
                </a:lnTo>
                <a:close/>
              </a:path>
              <a:path w="6418580" h="171450">
                <a:moveTo>
                  <a:pt x="6380852" y="69195"/>
                </a:moveTo>
                <a:lnTo>
                  <a:pt x="6371082" y="69195"/>
                </a:lnTo>
                <a:lnTo>
                  <a:pt x="6371082" y="102088"/>
                </a:lnTo>
                <a:lnTo>
                  <a:pt x="6380742" y="102088"/>
                </a:lnTo>
                <a:lnTo>
                  <a:pt x="6380852" y="69195"/>
                </a:lnTo>
                <a:close/>
              </a:path>
              <a:path w="6418580" h="171450">
                <a:moveTo>
                  <a:pt x="6310233" y="66485"/>
                </a:moveTo>
                <a:lnTo>
                  <a:pt x="6342903" y="85601"/>
                </a:lnTo>
                <a:lnTo>
                  <a:pt x="6371082" y="69195"/>
                </a:lnTo>
                <a:lnTo>
                  <a:pt x="6380852" y="69195"/>
                </a:lnTo>
                <a:lnTo>
                  <a:pt x="6380860" y="66528"/>
                </a:lnTo>
                <a:lnTo>
                  <a:pt x="6310233" y="66485"/>
                </a:lnTo>
                <a:close/>
              </a:path>
            </a:pathLst>
          </a:custGeom>
          <a:solidFill>
            <a:srgbClr val="000000"/>
          </a:solidFill>
        </p:spPr>
        <p:txBody>
          <a:bodyPr wrap="square" lIns="0" tIns="0" rIns="0" bIns="0" rtlCol="0"/>
          <a:lstStyle/>
          <a:p>
            <a:endParaRPr/>
          </a:p>
        </p:txBody>
      </p:sp>
      <p:sp>
        <p:nvSpPr>
          <p:cNvPr id="10" name="object 10"/>
          <p:cNvSpPr txBox="1"/>
          <p:nvPr/>
        </p:nvSpPr>
        <p:spPr>
          <a:xfrm>
            <a:off x="1680333" y="2147333"/>
            <a:ext cx="586740" cy="440690"/>
          </a:xfrm>
          <a:prstGeom prst="rect">
            <a:avLst/>
          </a:prstGeom>
        </p:spPr>
        <p:txBody>
          <a:bodyPr vert="horz" wrap="square" lIns="0" tIns="15240" rIns="0" bIns="0" rtlCol="0">
            <a:spAutoFit/>
          </a:bodyPr>
          <a:lstStyle/>
          <a:p>
            <a:pPr marL="12700" marR="5080">
              <a:lnSpc>
                <a:spcPct val="100000"/>
              </a:lnSpc>
              <a:spcBef>
                <a:spcPts val="120"/>
              </a:spcBef>
            </a:pPr>
            <a:r>
              <a:rPr sz="900" b="1" spc="10" dirty="0">
                <a:solidFill>
                  <a:srgbClr val="FF0000"/>
                </a:solidFill>
                <a:latin typeface="Arial Narrow"/>
                <a:cs typeface="Arial Narrow"/>
              </a:rPr>
              <a:t>Grupo </a:t>
            </a:r>
            <a:r>
              <a:rPr sz="900" b="1" spc="15" dirty="0">
                <a:solidFill>
                  <a:srgbClr val="FF0000"/>
                </a:solidFill>
                <a:latin typeface="Arial Narrow"/>
                <a:cs typeface="Arial Narrow"/>
              </a:rPr>
              <a:t>de  </a:t>
            </a:r>
            <a:r>
              <a:rPr sz="900" b="1" spc="5" dirty="0">
                <a:solidFill>
                  <a:srgbClr val="FF0000"/>
                </a:solidFill>
                <a:latin typeface="Arial Narrow"/>
                <a:cs typeface="Arial Narrow"/>
              </a:rPr>
              <a:t>Procesos</a:t>
            </a:r>
            <a:r>
              <a:rPr sz="900" b="1" spc="-150" dirty="0">
                <a:solidFill>
                  <a:srgbClr val="FF0000"/>
                </a:solidFill>
                <a:latin typeface="Arial Narrow"/>
                <a:cs typeface="Arial Narrow"/>
              </a:rPr>
              <a:t> </a:t>
            </a:r>
            <a:r>
              <a:rPr sz="900" b="1" spc="15" dirty="0">
                <a:solidFill>
                  <a:srgbClr val="FF0000"/>
                </a:solidFill>
                <a:latin typeface="Arial Narrow"/>
                <a:cs typeface="Arial Narrow"/>
              </a:rPr>
              <a:t>de  </a:t>
            </a:r>
            <a:r>
              <a:rPr sz="900" b="1" spc="5" dirty="0">
                <a:solidFill>
                  <a:srgbClr val="FF0000"/>
                </a:solidFill>
                <a:latin typeface="Arial Narrow"/>
                <a:cs typeface="Arial Narrow"/>
              </a:rPr>
              <a:t>Iniciación</a:t>
            </a:r>
            <a:endParaRPr sz="900">
              <a:latin typeface="Arial Narrow"/>
              <a:cs typeface="Arial Narrow"/>
            </a:endParaRPr>
          </a:p>
        </p:txBody>
      </p:sp>
      <p:sp>
        <p:nvSpPr>
          <p:cNvPr id="11" name="object 11"/>
          <p:cNvSpPr txBox="1"/>
          <p:nvPr/>
        </p:nvSpPr>
        <p:spPr>
          <a:xfrm>
            <a:off x="2816349" y="2165494"/>
            <a:ext cx="607060" cy="440055"/>
          </a:xfrm>
          <a:prstGeom prst="rect">
            <a:avLst/>
          </a:prstGeom>
        </p:spPr>
        <p:txBody>
          <a:bodyPr vert="horz" wrap="square" lIns="0" tIns="15240" rIns="0" bIns="0" rtlCol="0">
            <a:spAutoFit/>
          </a:bodyPr>
          <a:lstStyle/>
          <a:p>
            <a:pPr marL="12700" marR="5080">
              <a:lnSpc>
                <a:spcPct val="100000"/>
              </a:lnSpc>
              <a:spcBef>
                <a:spcPts val="120"/>
              </a:spcBef>
            </a:pPr>
            <a:r>
              <a:rPr sz="900" b="1" spc="10" dirty="0">
                <a:solidFill>
                  <a:srgbClr val="008000"/>
                </a:solidFill>
                <a:latin typeface="Arial Narrow"/>
                <a:cs typeface="Arial Narrow"/>
              </a:rPr>
              <a:t>Grupo </a:t>
            </a:r>
            <a:r>
              <a:rPr sz="900" b="1" spc="15" dirty="0">
                <a:solidFill>
                  <a:srgbClr val="008000"/>
                </a:solidFill>
                <a:latin typeface="Arial Narrow"/>
                <a:cs typeface="Arial Narrow"/>
              </a:rPr>
              <a:t>de  </a:t>
            </a:r>
            <a:r>
              <a:rPr sz="900" b="1" spc="5" dirty="0">
                <a:solidFill>
                  <a:srgbClr val="008000"/>
                </a:solidFill>
                <a:latin typeface="Arial Narrow"/>
                <a:cs typeface="Arial Narrow"/>
              </a:rPr>
              <a:t>Procesos </a:t>
            </a:r>
            <a:r>
              <a:rPr sz="900" b="1" spc="15" dirty="0">
                <a:solidFill>
                  <a:srgbClr val="008000"/>
                </a:solidFill>
                <a:latin typeface="Arial Narrow"/>
                <a:cs typeface="Arial Narrow"/>
              </a:rPr>
              <a:t>de  </a:t>
            </a:r>
            <a:r>
              <a:rPr sz="900" b="1" spc="25" dirty="0">
                <a:solidFill>
                  <a:srgbClr val="008000"/>
                </a:solidFill>
                <a:latin typeface="Arial Narrow"/>
                <a:cs typeface="Arial Narrow"/>
              </a:rPr>
              <a:t>P</a:t>
            </a:r>
            <a:r>
              <a:rPr sz="900" b="1" spc="-15" dirty="0">
                <a:solidFill>
                  <a:srgbClr val="008000"/>
                </a:solidFill>
                <a:latin typeface="Arial Narrow"/>
                <a:cs typeface="Arial Narrow"/>
              </a:rPr>
              <a:t>la</a:t>
            </a:r>
            <a:r>
              <a:rPr sz="900" b="1" spc="25" dirty="0">
                <a:solidFill>
                  <a:srgbClr val="008000"/>
                </a:solidFill>
                <a:latin typeface="Arial Narrow"/>
                <a:cs typeface="Arial Narrow"/>
              </a:rPr>
              <a:t>n</a:t>
            </a:r>
            <a:r>
              <a:rPr sz="900" b="1" spc="-15" dirty="0">
                <a:solidFill>
                  <a:srgbClr val="008000"/>
                </a:solidFill>
                <a:latin typeface="Arial Narrow"/>
                <a:cs typeface="Arial Narrow"/>
              </a:rPr>
              <a:t>ifi</a:t>
            </a:r>
            <a:r>
              <a:rPr sz="900" b="1" spc="20" dirty="0">
                <a:solidFill>
                  <a:srgbClr val="008000"/>
                </a:solidFill>
                <a:latin typeface="Arial Narrow"/>
                <a:cs typeface="Arial Narrow"/>
              </a:rPr>
              <a:t>c</a:t>
            </a:r>
            <a:r>
              <a:rPr sz="900" b="1" spc="-15" dirty="0">
                <a:solidFill>
                  <a:srgbClr val="008000"/>
                </a:solidFill>
                <a:latin typeface="Arial Narrow"/>
                <a:cs typeface="Arial Narrow"/>
              </a:rPr>
              <a:t>a</a:t>
            </a:r>
            <a:r>
              <a:rPr sz="900" b="1" spc="20" dirty="0">
                <a:solidFill>
                  <a:srgbClr val="008000"/>
                </a:solidFill>
                <a:latin typeface="Arial Narrow"/>
                <a:cs typeface="Arial Narrow"/>
              </a:rPr>
              <a:t>c</a:t>
            </a:r>
            <a:r>
              <a:rPr sz="900" b="1" spc="-50" dirty="0">
                <a:solidFill>
                  <a:srgbClr val="008000"/>
                </a:solidFill>
                <a:latin typeface="Arial Narrow"/>
                <a:cs typeface="Arial Narrow"/>
              </a:rPr>
              <a:t>i</a:t>
            </a:r>
            <a:r>
              <a:rPr sz="900" b="1" spc="-15" dirty="0">
                <a:solidFill>
                  <a:srgbClr val="008000"/>
                </a:solidFill>
                <a:latin typeface="Arial Narrow"/>
                <a:cs typeface="Arial Narrow"/>
              </a:rPr>
              <a:t>ó</a:t>
            </a:r>
            <a:r>
              <a:rPr sz="900" b="1" spc="10" dirty="0">
                <a:solidFill>
                  <a:srgbClr val="008000"/>
                </a:solidFill>
                <a:latin typeface="Arial Narrow"/>
                <a:cs typeface="Arial Narrow"/>
              </a:rPr>
              <a:t>n</a:t>
            </a:r>
            <a:endParaRPr sz="900" dirty="0">
              <a:latin typeface="Arial Narrow"/>
              <a:cs typeface="Arial Narrow"/>
            </a:endParaRPr>
          </a:p>
        </p:txBody>
      </p:sp>
      <p:sp>
        <p:nvSpPr>
          <p:cNvPr id="12" name="object 12"/>
          <p:cNvSpPr txBox="1"/>
          <p:nvPr/>
        </p:nvSpPr>
        <p:spPr>
          <a:xfrm>
            <a:off x="4035930" y="2165494"/>
            <a:ext cx="586740" cy="440055"/>
          </a:xfrm>
          <a:prstGeom prst="rect">
            <a:avLst/>
          </a:prstGeom>
        </p:spPr>
        <p:txBody>
          <a:bodyPr vert="horz" wrap="square" lIns="0" tIns="15240" rIns="0" bIns="0" rtlCol="0">
            <a:spAutoFit/>
          </a:bodyPr>
          <a:lstStyle/>
          <a:p>
            <a:pPr marL="12700" marR="5080">
              <a:lnSpc>
                <a:spcPct val="100000"/>
              </a:lnSpc>
              <a:spcBef>
                <a:spcPts val="120"/>
              </a:spcBef>
            </a:pPr>
            <a:r>
              <a:rPr sz="900" b="1" spc="10" dirty="0">
                <a:solidFill>
                  <a:srgbClr val="E26305"/>
                </a:solidFill>
                <a:latin typeface="Arial Narrow"/>
                <a:cs typeface="Arial Narrow"/>
              </a:rPr>
              <a:t>Grupo </a:t>
            </a:r>
            <a:r>
              <a:rPr sz="900" b="1" spc="15" dirty="0">
                <a:solidFill>
                  <a:srgbClr val="E26305"/>
                </a:solidFill>
                <a:latin typeface="Arial Narrow"/>
                <a:cs typeface="Arial Narrow"/>
              </a:rPr>
              <a:t>de  </a:t>
            </a:r>
            <a:r>
              <a:rPr sz="900" b="1" spc="5" dirty="0">
                <a:solidFill>
                  <a:srgbClr val="E26305"/>
                </a:solidFill>
                <a:latin typeface="Arial Narrow"/>
                <a:cs typeface="Arial Narrow"/>
              </a:rPr>
              <a:t>Procesos</a:t>
            </a:r>
            <a:r>
              <a:rPr sz="900" b="1" spc="-150" dirty="0">
                <a:solidFill>
                  <a:srgbClr val="E26305"/>
                </a:solidFill>
                <a:latin typeface="Arial Narrow"/>
                <a:cs typeface="Arial Narrow"/>
              </a:rPr>
              <a:t> </a:t>
            </a:r>
            <a:r>
              <a:rPr sz="900" b="1" spc="15" dirty="0">
                <a:solidFill>
                  <a:srgbClr val="E26305"/>
                </a:solidFill>
                <a:latin typeface="Arial Narrow"/>
                <a:cs typeface="Arial Narrow"/>
              </a:rPr>
              <a:t>de  </a:t>
            </a:r>
            <a:r>
              <a:rPr sz="900" b="1" spc="10" dirty="0">
                <a:solidFill>
                  <a:srgbClr val="E26305"/>
                </a:solidFill>
                <a:latin typeface="Arial Narrow"/>
                <a:cs typeface="Arial Narrow"/>
              </a:rPr>
              <a:t>Ejecución</a:t>
            </a:r>
            <a:endParaRPr sz="900">
              <a:latin typeface="Arial Narrow"/>
              <a:cs typeface="Arial Narrow"/>
            </a:endParaRPr>
          </a:p>
        </p:txBody>
      </p:sp>
      <p:sp>
        <p:nvSpPr>
          <p:cNvPr id="13" name="object 13"/>
          <p:cNvSpPr txBox="1"/>
          <p:nvPr/>
        </p:nvSpPr>
        <p:spPr>
          <a:xfrm>
            <a:off x="5044944" y="2165494"/>
            <a:ext cx="890905" cy="440055"/>
          </a:xfrm>
          <a:prstGeom prst="rect">
            <a:avLst/>
          </a:prstGeom>
        </p:spPr>
        <p:txBody>
          <a:bodyPr vert="horz" wrap="square" lIns="0" tIns="15240" rIns="0" bIns="0" rtlCol="0">
            <a:spAutoFit/>
          </a:bodyPr>
          <a:lstStyle/>
          <a:p>
            <a:pPr marL="12700" marR="5080">
              <a:lnSpc>
                <a:spcPct val="100000"/>
              </a:lnSpc>
              <a:spcBef>
                <a:spcPts val="120"/>
              </a:spcBef>
            </a:pPr>
            <a:r>
              <a:rPr sz="900" b="1" spc="10" dirty="0">
                <a:solidFill>
                  <a:srgbClr val="005A79"/>
                </a:solidFill>
                <a:latin typeface="Arial Narrow"/>
                <a:cs typeface="Arial Narrow"/>
              </a:rPr>
              <a:t>Grupo</a:t>
            </a:r>
            <a:r>
              <a:rPr sz="900" b="1" spc="-85" dirty="0">
                <a:solidFill>
                  <a:srgbClr val="005A79"/>
                </a:solidFill>
                <a:latin typeface="Arial Narrow"/>
                <a:cs typeface="Arial Narrow"/>
              </a:rPr>
              <a:t> </a:t>
            </a:r>
            <a:r>
              <a:rPr sz="900" b="1" spc="15" dirty="0">
                <a:solidFill>
                  <a:srgbClr val="005A79"/>
                </a:solidFill>
                <a:latin typeface="Arial Narrow"/>
                <a:cs typeface="Arial Narrow"/>
              </a:rPr>
              <a:t>de</a:t>
            </a:r>
            <a:r>
              <a:rPr sz="900" b="1" spc="-80" dirty="0">
                <a:solidFill>
                  <a:srgbClr val="005A79"/>
                </a:solidFill>
                <a:latin typeface="Arial Narrow"/>
                <a:cs typeface="Arial Narrow"/>
              </a:rPr>
              <a:t> </a:t>
            </a:r>
            <a:r>
              <a:rPr sz="900" b="1" spc="-5" dirty="0">
                <a:solidFill>
                  <a:srgbClr val="005A79"/>
                </a:solidFill>
                <a:latin typeface="Arial Narrow"/>
                <a:cs typeface="Arial Narrow"/>
              </a:rPr>
              <a:t>Procesos  </a:t>
            </a:r>
            <a:r>
              <a:rPr sz="900" b="1" spc="15" dirty="0">
                <a:solidFill>
                  <a:srgbClr val="005A79"/>
                </a:solidFill>
                <a:latin typeface="Arial Narrow"/>
                <a:cs typeface="Arial Narrow"/>
              </a:rPr>
              <a:t>de </a:t>
            </a:r>
            <a:r>
              <a:rPr sz="900" b="1" dirty="0">
                <a:solidFill>
                  <a:srgbClr val="005A79"/>
                </a:solidFill>
                <a:latin typeface="Arial Narrow"/>
                <a:cs typeface="Arial Narrow"/>
              </a:rPr>
              <a:t>Seguimiento </a:t>
            </a:r>
            <a:r>
              <a:rPr sz="900" b="1" spc="5" dirty="0">
                <a:solidFill>
                  <a:srgbClr val="005A79"/>
                </a:solidFill>
                <a:latin typeface="Arial Narrow"/>
                <a:cs typeface="Arial Narrow"/>
              </a:rPr>
              <a:t>y  </a:t>
            </a:r>
            <a:r>
              <a:rPr sz="900" b="1" spc="10" dirty="0">
                <a:solidFill>
                  <a:srgbClr val="005A79"/>
                </a:solidFill>
                <a:latin typeface="Arial Narrow"/>
                <a:cs typeface="Arial Narrow"/>
              </a:rPr>
              <a:t>Control</a:t>
            </a:r>
            <a:endParaRPr sz="900">
              <a:latin typeface="Arial Narrow"/>
              <a:cs typeface="Arial Narrow"/>
            </a:endParaRPr>
          </a:p>
        </p:txBody>
      </p:sp>
      <p:sp>
        <p:nvSpPr>
          <p:cNvPr id="14" name="object 14"/>
          <p:cNvSpPr txBox="1"/>
          <p:nvPr/>
        </p:nvSpPr>
        <p:spPr>
          <a:xfrm>
            <a:off x="6399654" y="2169813"/>
            <a:ext cx="586740" cy="440690"/>
          </a:xfrm>
          <a:prstGeom prst="rect">
            <a:avLst/>
          </a:prstGeom>
        </p:spPr>
        <p:txBody>
          <a:bodyPr vert="horz" wrap="square" lIns="0" tIns="15240" rIns="0" bIns="0" rtlCol="0">
            <a:spAutoFit/>
          </a:bodyPr>
          <a:lstStyle/>
          <a:p>
            <a:pPr marL="12700" marR="5080">
              <a:lnSpc>
                <a:spcPct val="100000"/>
              </a:lnSpc>
              <a:spcBef>
                <a:spcPts val="120"/>
              </a:spcBef>
            </a:pPr>
            <a:r>
              <a:rPr sz="900" b="1" spc="10" dirty="0">
                <a:solidFill>
                  <a:srgbClr val="852A49"/>
                </a:solidFill>
                <a:latin typeface="Arial Narrow"/>
                <a:cs typeface="Arial Narrow"/>
              </a:rPr>
              <a:t>Grupo </a:t>
            </a:r>
            <a:r>
              <a:rPr sz="900" b="1" spc="15" dirty="0">
                <a:solidFill>
                  <a:srgbClr val="852A49"/>
                </a:solidFill>
                <a:latin typeface="Arial Narrow"/>
                <a:cs typeface="Arial Narrow"/>
              </a:rPr>
              <a:t>de  </a:t>
            </a:r>
            <a:r>
              <a:rPr sz="900" b="1" spc="5" dirty="0">
                <a:solidFill>
                  <a:srgbClr val="852A49"/>
                </a:solidFill>
                <a:latin typeface="Arial Narrow"/>
                <a:cs typeface="Arial Narrow"/>
              </a:rPr>
              <a:t>Procesos</a:t>
            </a:r>
            <a:r>
              <a:rPr sz="900" b="1" spc="-150" dirty="0">
                <a:solidFill>
                  <a:srgbClr val="852A49"/>
                </a:solidFill>
                <a:latin typeface="Arial Narrow"/>
                <a:cs typeface="Arial Narrow"/>
              </a:rPr>
              <a:t> </a:t>
            </a:r>
            <a:r>
              <a:rPr sz="900" b="1" spc="15" dirty="0">
                <a:solidFill>
                  <a:srgbClr val="852A49"/>
                </a:solidFill>
                <a:latin typeface="Arial Narrow"/>
                <a:cs typeface="Arial Narrow"/>
              </a:rPr>
              <a:t>de  </a:t>
            </a:r>
            <a:r>
              <a:rPr sz="900" b="1" spc="-5" dirty="0">
                <a:solidFill>
                  <a:srgbClr val="852A49"/>
                </a:solidFill>
                <a:latin typeface="Arial Narrow"/>
                <a:cs typeface="Arial Narrow"/>
              </a:rPr>
              <a:t>Cierre</a:t>
            </a:r>
            <a:endParaRPr sz="900">
              <a:latin typeface="Arial Narrow"/>
              <a:cs typeface="Arial Narrow"/>
            </a:endParaRPr>
          </a:p>
        </p:txBody>
      </p:sp>
      <p:sp>
        <p:nvSpPr>
          <p:cNvPr id="15" name="object 15"/>
          <p:cNvSpPr txBox="1"/>
          <p:nvPr/>
        </p:nvSpPr>
        <p:spPr>
          <a:xfrm>
            <a:off x="7238488" y="4845829"/>
            <a:ext cx="680720" cy="165735"/>
          </a:xfrm>
          <a:prstGeom prst="rect">
            <a:avLst/>
          </a:prstGeom>
        </p:spPr>
        <p:txBody>
          <a:bodyPr vert="horz" wrap="square" lIns="0" tIns="15240" rIns="0" bIns="0" rtlCol="0">
            <a:spAutoFit/>
          </a:bodyPr>
          <a:lstStyle/>
          <a:p>
            <a:pPr marL="12700">
              <a:lnSpc>
                <a:spcPct val="100000"/>
              </a:lnSpc>
              <a:spcBef>
                <a:spcPts val="120"/>
              </a:spcBef>
            </a:pPr>
            <a:r>
              <a:rPr sz="900" b="1" spc="-5" dirty="0">
                <a:latin typeface="Arial"/>
                <a:cs typeface="Arial"/>
              </a:rPr>
              <a:t>Finalización</a:t>
            </a:r>
            <a:endParaRPr sz="900">
              <a:latin typeface="Arial"/>
              <a:cs typeface="Arial"/>
            </a:endParaRPr>
          </a:p>
        </p:txBody>
      </p:sp>
      <p:sp>
        <p:nvSpPr>
          <p:cNvPr id="16" name="object 16"/>
          <p:cNvSpPr txBox="1"/>
          <p:nvPr/>
        </p:nvSpPr>
        <p:spPr>
          <a:xfrm>
            <a:off x="1557143" y="4838845"/>
            <a:ext cx="335280" cy="165735"/>
          </a:xfrm>
          <a:prstGeom prst="rect">
            <a:avLst/>
          </a:prstGeom>
        </p:spPr>
        <p:txBody>
          <a:bodyPr vert="horz" wrap="square" lIns="0" tIns="15240" rIns="0" bIns="0" rtlCol="0">
            <a:spAutoFit/>
          </a:bodyPr>
          <a:lstStyle/>
          <a:p>
            <a:pPr marL="12700">
              <a:lnSpc>
                <a:spcPct val="100000"/>
              </a:lnSpc>
              <a:spcBef>
                <a:spcPts val="120"/>
              </a:spcBef>
            </a:pPr>
            <a:r>
              <a:rPr sz="900" b="1" spc="-55" dirty="0">
                <a:latin typeface="Arial"/>
                <a:cs typeface="Arial"/>
              </a:rPr>
              <a:t>I</a:t>
            </a:r>
            <a:r>
              <a:rPr sz="900" b="1" spc="45" dirty="0">
                <a:latin typeface="Arial"/>
                <a:cs typeface="Arial"/>
              </a:rPr>
              <a:t>n</a:t>
            </a:r>
            <a:r>
              <a:rPr sz="900" b="1" spc="25" dirty="0">
                <a:latin typeface="Arial"/>
                <a:cs typeface="Arial"/>
              </a:rPr>
              <a:t>i</a:t>
            </a:r>
            <a:r>
              <a:rPr sz="900" b="1" spc="15" dirty="0">
                <a:latin typeface="Arial"/>
                <a:cs typeface="Arial"/>
              </a:rPr>
              <a:t>c</a:t>
            </a:r>
            <a:r>
              <a:rPr sz="900" b="1" spc="25" dirty="0">
                <a:latin typeface="Arial"/>
                <a:cs typeface="Arial"/>
              </a:rPr>
              <a:t>i</a:t>
            </a:r>
            <a:r>
              <a:rPr sz="900" b="1" spc="10" dirty="0">
                <a:latin typeface="Arial"/>
                <a:cs typeface="Arial"/>
              </a:rPr>
              <a:t>o</a:t>
            </a:r>
            <a:endParaRPr sz="900">
              <a:latin typeface="Arial"/>
              <a:cs typeface="Arial"/>
            </a:endParaRPr>
          </a:p>
        </p:txBody>
      </p:sp>
      <p:sp>
        <p:nvSpPr>
          <p:cNvPr id="17" name="object 17"/>
          <p:cNvSpPr txBox="1"/>
          <p:nvPr/>
        </p:nvSpPr>
        <p:spPr>
          <a:xfrm>
            <a:off x="4487149" y="4887553"/>
            <a:ext cx="578485" cy="177800"/>
          </a:xfrm>
          <a:prstGeom prst="rect">
            <a:avLst/>
          </a:prstGeom>
        </p:spPr>
        <p:txBody>
          <a:bodyPr vert="horz" wrap="square" lIns="0" tIns="12700" rIns="0" bIns="0" rtlCol="0">
            <a:spAutoFit/>
          </a:bodyPr>
          <a:lstStyle/>
          <a:p>
            <a:pPr marL="12700">
              <a:lnSpc>
                <a:spcPct val="100000"/>
              </a:lnSpc>
              <a:spcBef>
                <a:spcPts val="100"/>
              </a:spcBef>
            </a:pPr>
            <a:r>
              <a:rPr sz="1000" spc="-5" dirty="0">
                <a:latin typeface="Arial Black"/>
                <a:cs typeface="Arial Black"/>
              </a:rPr>
              <a:t>TIEMPO</a:t>
            </a:r>
            <a:endParaRPr sz="1000" dirty="0">
              <a:latin typeface="Arial Black"/>
              <a:cs typeface="Arial Black"/>
            </a:endParaRPr>
          </a:p>
        </p:txBody>
      </p:sp>
      <p:sp>
        <p:nvSpPr>
          <p:cNvPr id="18" name="object 18"/>
          <p:cNvSpPr txBox="1"/>
          <p:nvPr/>
        </p:nvSpPr>
        <p:spPr>
          <a:xfrm>
            <a:off x="689734" y="2722644"/>
            <a:ext cx="824230" cy="635635"/>
          </a:xfrm>
          <a:prstGeom prst="rect">
            <a:avLst/>
          </a:prstGeom>
        </p:spPr>
        <p:txBody>
          <a:bodyPr vert="horz" wrap="square" lIns="0" tIns="12700" rIns="0" bIns="0" rtlCol="0">
            <a:spAutoFit/>
          </a:bodyPr>
          <a:lstStyle/>
          <a:p>
            <a:pPr marL="12700" marR="5080">
              <a:lnSpc>
                <a:spcPct val="100000"/>
              </a:lnSpc>
              <a:spcBef>
                <a:spcPts val="100"/>
              </a:spcBef>
            </a:pPr>
            <a:r>
              <a:rPr sz="1000" spc="-5" dirty="0">
                <a:latin typeface="Arial Black"/>
                <a:cs typeface="Arial Black"/>
              </a:rPr>
              <a:t>Nivel </a:t>
            </a:r>
            <a:r>
              <a:rPr sz="1000" spc="5" dirty="0">
                <a:latin typeface="Arial Black"/>
                <a:cs typeface="Arial Black"/>
              </a:rPr>
              <a:t>de  </a:t>
            </a:r>
            <a:r>
              <a:rPr sz="1000" spc="10" dirty="0">
                <a:latin typeface="Arial Black"/>
                <a:cs typeface="Arial Black"/>
              </a:rPr>
              <a:t>I</a:t>
            </a:r>
            <a:r>
              <a:rPr sz="1000" spc="15" dirty="0">
                <a:latin typeface="Arial Black"/>
                <a:cs typeface="Arial Black"/>
              </a:rPr>
              <a:t>n</a:t>
            </a:r>
            <a:r>
              <a:rPr sz="1000" dirty="0">
                <a:latin typeface="Arial Black"/>
                <a:cs typeface="Arial Black"/>
              </a:rPr>
              <a:t>t</a:t>
            </a:r>
            <a:r>
              <a:rPr sz="1000" spc="10" dirty="0">
                <a:latin typeface="Arial Black"/>
                <a:cs typeface="Arial Black"/>
              </a:rPr>
              <a:t>e</a:t>
            </a:r>
            <a:r>
              <a:rPr sz="1000" dirty="0">
                <a:latin typeface="Arial Black"/>
                <a:cs typeface="Arial Black"/>
              </a:rPr>
              <a:t>r</a:t>
            </a:r>
            <a:r>
              <a:rPr sz="1000" spc="10" dirty="0">
                <a:latin typeface="Arial Black"/>
                <a:cs typeface="Arial Black"/>
              </a:rPr>
              <a:t>a</a:t>
            </a:r>
            <a:r>
              <a:rPr sz="1000" spc="15" dirty="0">
                <a:latin typeface="Arial Black"/>
                <a:cs typeface="Arial Black"/>
              </a:rPr>
              <a:t>cc</a:t>
            </a:r>
            <a:r>
              <a:rPr sz="1000" spc="-55" dirty="0">
                <a:latin typeface="Arial Black"/>
                <a:cs typeface="Arial Black"/>
              </a:rPr>
              <a:t>i</a:t>
            </a:r>
            <a:r>
              <a:rPr sz="1000" spc="-25" dirty="0">
                <a:latin typeface="Arial Black"/>
                <a:cs typeface="Arial Black"/>
              </a:rPr>
              <a:t>ó</a:t>
            </a:r>
            <a:r>
              <a:rPr sz="1000" dirty="0">
                <a:latin typeface="Arial Black"/>
                <a:cs typeface="Arial Black"/>
              </a:rPr>
              <a:t>n  entre  Procesos</a:t>
            </a:r>
            <a:endParaRPr sz="1000">
              <a:latin typeface="Arial Black"/>
              <a:cs typeface="Arial Black"/>
            </a:endParaRPr>
          </a:p>
        </p:txBody>
      </p:sp>
      <p:sp>
        <p:nvSpPr>
          <p:cNvPr id="19" name="object 19"/>
          <p:cNvSpPr/>
          <p:nvPr/>
        </p:nvSpPr>
        <p:spPr>
          <a:xfrm>
            <a:off x="1981324" y="2625235"/>
            <a:ext cx="0" cy="1694814"/>
          </a:xfrm>
          <a:custGeom>
            <a:avLst/>
            <a:gdLst/>
            <a:ahLst/>
            <a:cxnLst/>
            <a:rect l="l" t="t" r="r" b="b"/>
            <a:pathLst>
              <a:path h="1694814">
                <a:moveTo>
                  <a:pt x="0" y="1694434"/>
                </a:moveTo>
                <a:lnTo>
                  <a:pt x="0" y="0"/>
                </a:lnTo>
              </a:path>
            </a:pathLst>
          </a:custGeom>
          <a:ln w="9525">
            <a:solidFill>
              <a:srgbClr val="000000"/>
            </a:solidFill>
          </a:ln>
        </p:spPr>
        <p:txBody>
          <a:bodyPr wrap="square" lIns="0" tIns="0" rIns="0" bIns="0" rtlCol="0"/>
          <a:lstStyle/>
          <a:p>
            <a:endParaRPr/>
          </a:p>
        </p:txBody>
      </p:sp>
      <p:sp>
        <p:nvSpPr>
          <p:cNvPr id="20" name="object 20"/>
          <p:cNvSpPr/>
          <p:nvPr/>
        </p:nvSpPr>
        <p:spPr>
          <a:xfrm>
            <a:off x="3116704" y="2643269"/>
            <a:ext cx="635" cy="762000"/>
          </a:xfrm>
          <a:custGeom>
            <a:avLst/>
            <a:gdLst/>
            <a:ahLst/>
            <a:cxnLst/>
            <a:rect l="l" t="t" r="r" b="b"/>
            <a:pathLst>
              <a:path w="635" h="762000">
                <a:moveTo>
                  <a:pt x="0" y="762000"/>
                </a:moveTo>
                <a:lnTo>
                  <a:pt x="126" y="0"/>
                </a:lnTo>
              </a:path>
            </a:pathLst>
          </a:custGeom>
          <a:ln w="9525">
            <a:solidFill>
              <a:srgbClr val="000000"/>
            </a:solidFill>
          </a:ln>
        </p:spPr>
        <p:txBody>
          <a:bodyPr wrap="square" lIns="0" tIns="0" rIns="0" bIns="0" rtlCol="0"/>
          <a:lstStyle/>
          <a:p>
            <a:endParaRPr/>
          </a:p>
        </p:txBody>
      </p:sp>
      <p:sp>
        <p:nvSpPr>
          <p:cNvPr id="21" name="object 21"/>
          <p:cNvSpPr/>
          <p:nvPr/>
        </p:nvSpPr>
        <p:spPr>
          <a:xfrm>
            <a:off x="4333363" y="2643269"/>
            <a:ext cx="2540" cy="529590"/>
          </a:xfrm>
          <a:custGeom>
            <a:avLst/>
            <a:gdLst/>
            <a:ahLst/>
            <a:cxnLst/>
            <a:rect l="l" t="t" r="r" b="b"/>
            <a:pathLst>
              <a:path w="2539" h="529589">
                <a:moveTo>
                  <a:pt x="0" y="529209"/>
                </a:moveTo>
                <a:lnTo>
                  <a:pt x="2412" y="0"/>
                </a:lnTo>
              </a:path>
            </a:pathLst>
          </a:custGeom>
          <a:ln w="9525">
            <a:solidFill>
              <a:srgbClr val="000000"/>
            </a:solidFill>
          </a:ln>
        </p:spPr>
        <p:txBody>
          <a:bodyPr wrap="square" lIns="0" tIns="0" rIns="0" bIns="0" rtlCol="0"/>
          <a:lstStyle/>
          <a:p>
            <a:endParaRPr/>
          </a:p>
        </p:txBody>
      </p:sp>
      <p:sp>
        <p:nvSpPr>
          <p:cNvPr id="22" name="object 22"/>
          <p:cNvSpPr/>
          <p:nvPr/>
        </p:nvSpPr>
        <p:spPr>
          <a:xfrm>
            <a:off x="5487667" y="2643269"/>
            <a:ext cx="0" cy="1400810"/>
          </a:xfrm>
          <a:custGeom>
            <a:avLst/>
            <a:gdLst/>
            <a:ahLst/>
            <a:cxnLst/>
            <a:rect l="l" t="t" r="r" b="b"/>
            <a:pathLst>
              <a:path h="1400810">
                <a:moveTo>
                  <a:pt x="0" y="1400810"/>
                </a:moveTo>
                <a:lnTo>
                  <a:pt x="0" y="0"/>
                </a:lnTo>
              </a:path>
            </a:pathLst>
          </a:custGeom>
          <a:ln w="9525">
            <a:solidFill>
              <a:srgbClr val="000000"/>
            </a:solidFill>
          </a:ln>
        </p:spPr>
        <p:txBody>
          <a:bodyPr wrap="square" lIns="0" tIns="0" rIns="0" bIns="0" rtlCol="0"/>
          <a:lstStyle/>
          <a:p>
            <a:endParaRPr/>
          </a:p>
        </p:txBody>
      </p:sp>
      <p:sp>
        <p:nvSpPr>
          <p:cNvPr id="23" name="object 23"/>
          <p:cNvSpPr/>
          <p:nvPr/>
        </p:nvSpPr>
        <p:spPr>
          <a:xfrm>
            <a:off x="6698231" y="2647841"/>
            <a:ext cx="0" cy="1757045"/>
          </a:xfrm>
          <a:custGeom>
            <a:avLst/>
            <a:gdLst/>
            <a:ahLst/>
            <a:cxnLst/>
            <a:rect l="l" t="t" r="r" b="b"/>
            <a:pathLst>
              <a:path h="1757045">
                <a:moveTo>
                  <a:pt x="0" y="1756664"/>
                </a:moveTo>
                <a:lnTo>
                  <a:pt x="0" y="0"/>
                </a:lnTo>
              </a:path>
            </a:pathLst>
          </a:custGeom>
          <a:ln w="9525">
            <a:solidFill>
              <a:srgbClr val="000000"/>
            </a:solidFill>
          </a:ln>
        </p:spPr>
        <p:txBody>
          <a:bodyPr wrap="square" lIns="0" tIns="0" rIns="0" bIns="0" rtlCol="0"/>
          <a:lstStyle/>
          <a:p>
            <a:endParaRPr/>
          </a:p>
        </p:txBody>
      </p:sp>
      <p:sp>
        <p:nvSpPr>
          <p:cNvPr id="24" name="object 24"/>
          <p:cNvSpPr/>
          <p:nvPr/>
        </p:nvSpPr>
        <p:spPr>
          <a:xfrm>
            <a:off x="1575177" y="4764930"/>
            <a:ext cx="0" cy="94615"/>
          </a:xfrm>
          <a:custGeom>
            <a:avLst/>
            <a:gdLst/>
            <a:ahLst/>
            <a:cxnLst/>
            <a:rect l="l" t="t" r="r" b="b"/>
            <a:pathLst>
              <a:path h="94614">
                <a:moveTo>
                  <a:pt x="0" y="94615"/>
                </a:moveTo>
                <a:lnTo>
                  <a:pt x="0" y="0"/>
                </a:lnTo>
              </a:path>
            </a:pathLst>
          </a:custGeom>
          <a:ln w="9525">
            <a:solidFill>
              <a:srgbClr val="000000"/>
            </a:solidFill>
          </a:ln>
        </p:spPr>
        <p:txBody>
          <a:bodyPr wrap="square" lIns="0" tIns="0" rIns="0" bIns="0" rtlCol="0"/>
          <a:lstStyle/>
          <a:p>
            <a:endParaRPr/>
          </a:p>
        </p:txBody>
      </p:sp>
      <p:sp>
        <p:nvSpPr>
          <p:cNvPr id="25" name="object 25"/>
          <p:cNvSpPr/>
          <p:nvPr/>
        </p:nvSpPr>
        <p:spPr>
          <a:xfrm>
            <a:off x="7254490" y="4776869"/>
            <a:ext cx="0" cy="94615"/>
          </a:xfrm>
          <a:custGeom>
            <a:avLst/>
            <a:gdLst/>
            <a:ahLst/>
            <a:cxnLst/>
            <a:rect l="l" t="t" r="r" b="b"/>
            <a:pathLst>
              <a:path h="94614">
                <a:moveTo>
                  <a:pt x="0" y="94615"/>
                </a:moveTo>
                <a:lnTo>
                  <a:pt x="0" y="0"/>
                </a:lnTo>
              </a:path>
            </a:pathLst>
          </a:custGeom>
          <a:ln w="9525">
            <a:solidFill>
              <a:srgbClr val="000000"/>
            </a:solidFill>
          </a:ln>
        </p:spPr>
        <p:txBody>
          <a:bodyPr wrap="square" lIns="0" tIns="0" rIns="0" bIns="0" rtlCol="0"/>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27379" y="1179344"/>
            <a:ext cx="7770495" cy="940435"/>
          </a:xfrm>
          <a:prstGeom prst="rect">
            <a:avLst/>
          </a:prstGeom>
        </p:spPr>
        <p:txBody>
          <a:bodyPr vert="horz" wrap="square" lIns="0" tIns="12700" rIns="0" bIns="0" rtlCol="0">
            <a:spAutoFit/>
          </a:bodyPr>
          <a:lstStyle/>
          <a:p>
            <a:pPr marL="287020" marR="5080" indent="-274320">
              <a:lnSpc>
                <a:spcPct val="100000"/>
              </a:lnSpc>
              <a:spcBef>
                <a:spcPts val="100"/>
              </a:spcBef>
              <a:buClr>
                <a:srgbClr val="B83C68"/>
              </a:buClr>
              <a:buSzPct val="85000"/>
              <a:buFont typeface="Wingdings 2"/>
              <a:buChar char=""/>
              <a:tabLst>
                <a:tab pos="286385" algn="l"/>
                <a:tab pos="287020" algn="l"/>
              </a:tabLst>
            </a:pPr>
            <a:r>
              <a:rPr sz="2000" spc="-10" dirty="0">
                <a:latin typeface="Arial"/>
                <a:cs typeface="Arial"/>
              </a:rPr>
              <a:t>Se</a:t>
            </a:r>
            <a:r>
              <a:rPr sz="2000" spc="5" dirty="0">
                <a:latin typeface="Arial"/>
                <a:cs typeface="Arial"/>
              </a:rPr>
              <a:t> </a:t>
            </a:r>
            <a:r>
              <a:rPr sz="2000" dirty="0">
                <a:latin typeface="Arial"/>
                <a:cs typeface="Arial"/>
              </a:rPr>
              <a:t>pueden</a:t>
            </a:r>
            <a:r>
              <a:rPr sz="2000" spc="-30" dirty="0">
                <a:latin typeface="Arial"/>
                <a:cs typeface="Arial"/>
              </a:rPr>
              <a:t> </a:t>
            </a:r>
            <a:r>
              <a:rPr sz="2000" spc="5" dirty="0">
                <a:latin typeface="Arial"/>
                <a:cs typeface="Arial"/>
              </a:rPr>
              <a:t>relacionar</a:t>
            </a:r>
            <a:r>
              <a:rPr sz="2000" spc="-145" dirty="0">
                <a:latin typeface="Arial"/>
                <a:cs typeface="Arial"/>
              </a:rPr>
              <a:t> </a:t>
            </a:r>
            <a:r>
              <a:rPr sz="2000" spc="10" dirty="0">
                <a:latin typeface="Arial"/>
                <a:cs typeface="Arial"/>
              </a:rPr>
              <a:t>las</a:t>
            </a:r>
            <a:r>
              <a:rPr sz="2000" spc="-35" dirty="0">
                <a:latin typeface="Arial"/>
                <a:cs typeface="Arial"/>
              </a:rPr>
              <a:t> </a:t>
            </a:r>
            <a:r>
              <a:rPr sz="2000" spc="5" dirty="0">
                <a:latin typeface="Arial"/>
                <a:cs typeface="Arial"/>
              </a:rPr>
              <a:t>principales</a:t>
            </a:r>
            <a:r>
              <a:rPr sz="2000" spc="-114" dirty="0">
                <a:latin typeface="Arial"/>
                <a:cs typeface="Arial"/>
              </a:rPr>
              <a:t> </a:t>
            </a:r>
            <a:r>
              <a:rPr sz="2000" spc="5" dirty="0">
                <a:latin typeface="Arial"/>
                <a:cs typeface="Arial"/>
              </a:rPr>
              <a:t>actividades</a:t>
            </a:r>
            <a:r>
              <a:rPr sz="2000" spc="-120" dirty="0">
                <a:latin typeface="Arial"/>
                <a:cs typeface="Arial"/>
              </a:rPr>
              <a:t> </a:t>
            </a:r>
            <a:r>
              <a:rPr sz="2000" dirty="0">
                <a:latin typeface="Arial"/>
                <a:cs typeface="Arial"/>
              </a:rPr>
              <a:t>de</a:t>
            </a:r>
            <a:r>
              <a:rPr sz="2000" spc="-30" dirty="0">
                <a:latin typeface="Arial"/>
                <a:cs typeface="Arial"/>
              </a:rPr>
              <a:t> </a:t>
            </a:r>
            <a:r>
              <a:rPr sz="2000" dirty="0">
                <a:latin typeface="Arial"/>
                <a:cs typeface="Arial"/>
              </a:rPr>
              <a:t>cada</a:t>
            </a:r>
            <a:r>
              <a:rPr sz="2000" spc="10" dirty="0">
                <a:latin typeface="Arial"/>
                <a:cs typeface="Arial"/>
              </a:rPr>
              <a:t> </a:t>
            </a:r>
            <a:r>
              <a:rPr sz="2000" dirty="0">
                <a:latin typeface="Arial"/>
                <a:cs typeface="Arial"/>
              </a:rPr>
              <a:t>grupo</a:t>
            </a:r>
            <a:r>
              <a:rPr sz="2000" spc="-75" dirty="0">
                <a:latin typeface="Arial"/>
                <a:cs typeface="Arial"/>
              </a:rPr>
              <a:t> </a:t>
            </a:r>
            <a:r>
              <a:rPr sz="2000" dirty="0">
                <a:latin typeface="Arial"/>
                <a:cs typeface="Arial"/>
              </a:rPr>
              <a:t>de  procesos de </a:t>
            </a:r>
            <a:r>
              <a:rPr sz="2000" spc="10" dirty="0">
                <a:latin typeface="Arial"/>
                <a:cs typeface="Arial"/>
              </a:rPr>
              <a:t>la </a:t>
            </a:r>
            <a:r>
              <a:rPr sz="2000" spc="5" dirty="0">
                <a:latin typeface="Arial"/>
                <a:cs typeface="Arial"/>
              </a:rPr>
              <a:t>dirección </a:t>
            </a:r>
            <a:r>
              <a:rPr sz="2000" dirty="0">
                <a:latin typeface="Arial"/>
                <a:cs typeface="Arial"/>
              </a:rPr>
              <a:t>de proyectos con </a:t>
            </a:r>
            <a:r>
              <a:rPr sz="2000" spc="10" dirty="0">
                <a:latin typeface="Arial"/>
                <a:cs typeface="Arial"/>
              </a:rPr>
              <a:t>las </a:t>
            </a:r>
            <a:r>
              <a:rPr sz="2000" dirty="0">
                <a:latin typeface="Arial"/>
                <a:cs typeface="Arial"/>
              </a:rPr>
              <a:t>nueve áreas de  conocimiento </a:t>
            </a:r>
            <a:r>
              <a:rPr sz="2000" spc="10" dirty="0">
                <a:latin typeface="Arial"/>
                <a:cs typeface="Arial"/>
              </a:rPr>
              <a:t>utilizadas </a:t>
            </a:r>
            <a:r>
              <a:rPr sz="2000" dirty="0">
                <a:latin typeface="Arial"/>
                <a:cs typeface="Arial"/>
              </a:rPr>
              <a:t>por </a:t>
            </a:r>
            <a:r>
              <a:rPr sz="2000" spc="10" dirty="0">
                <a:latin typeface="Arial"/>
                <a:cs typeface="Arial"/>
              </a:rPr>
              <a:t>la </a:t>
            </a:r>
            <a:r>
              <a:rPr sz="2000" dirty="0">
                <a:latin typeface="Arial"/>
                <a:cs typeface="Arial"/>
              </a:rPr>
              <a:t>Guía </a:t>
            </a:r>
            <a:r>
              <a:rPr sz="2000" spc="-15" dirty="0">
                <a:latin typeface="Arial"/>
                <a:cs typeface="Arial"/>
              </a:rPr>
              <a:t>PMBOK</a:t>
            </a:r>
            <a:r>
              <a:rPr sz="2000" spc="-270" dirty="0">
                <a:latin typeface="Arial"/>
                <a:cs typeface="Arial"/>
              </a:rPr>
              <a:t> </a:t>
            </a:r>
            <a:r>
              <a:rPr sz="2000" dirty="0">
                <a:latin typeface="Arial"/>
                <a:cs typeface="Arial"/>
              </a:rPr>
              <a:t>®</a:t>
            </a:r>
          </a:p>
        </p:txBody>
      </p:sp>
      <p:sp>
        <p:nvSpPr>
          <p:cNvPr id="3" name="object 3"/>
          <p:cNvSpPr txBox="1">
            <a:spLocks noGrp="1"/>
          </p:cNvSpPr>
          <p:nvPr>
            <p:ph type="title"/>
          </p:nvPr>
        </p:nvSpPr>
        <p:spPr>
          <a:xfrm>
            <a:off x="460057" y="388937"/>
            <a:ext cx="8105140" cy="361315"/>
          </a:xfrm>
          <a:prstGeom prst="rect">
            <a:avLst/>
          </a:prstGeom>
        </p:spPr>
        <p:txBody>
          <a:bodyPr vert="horz" wrap="square" lIns="0" tIns="12700" rIns="0" bIns="0" rtlCol="0">
            <a:spAutoFit/>
          </a:bodyPr>
          <a:lstStyle/>
          <a:p>
            <a:pPr marL="12700">
              <a:lnSpc>
                <a:spcPct val="100000"/>
              </a:lnSpc>
              <a:spcBef>
                <a:spcPts val="100"/>
              </a:spcBef>
            </a:pPr>
            <a:r>
              <a:rPr sz="2200" spc="-10" dirty="0"/>
              <a:t>Relación </a:t>
            </a:r>
            <a:r>
              <a:rPr sz="2200" spc="5" dirty="0"/>
              <a:t>de </a:t>
            </a:r>
            <a:r>
              <a:rPr sz="2200" spc="-15" dirty="0"/>
              <a:t>los </a:t>
            </a:r>
            <a:r>
              <a:rPr sz="2200" spc="5" dirty="0"/>
              <a:t>grupos de procesos </a:t>
            </a:r>
            <a:r>
              <a:rPr sz="2200" dirty="0"/>
              <a:t>y </a:t>
            </a:r>
            <a:r>
              <a:rPr sz="2200" spc="-15" dirty="0"/>
              <a:t>las </a:t>
            </a:r>
            <a:r>
              <a:rPr sz="2200" dirty="0"/>
              <a:t>Áreas </a:t>
            </a:r>
            <a:r>
              <a:rPr sz="2200" spc="5" dirty="0"/>
              <a:t>de</a:t>
            </a:r>
            <a:r>
              <a:rPr sz="2200" spc="-105" dirty="0"/>
              <a:t> </a:t>
            </a:r>
            <a:r>
              <a:rPr sz="2200" dirty="0"/>
              <a:t>Conocimiento</a:t>
            </a:r>
            <a:endParaRPr sz="2200"/>
          </a:p>
        </p:txBody>
      </p:sp>
      <p:sp>
        <p:nvSpPr>
          <p:cNvPr id="4" name="object 4"/>
          <p:cNvSpPr/>
          <p:nvPr/>
        </p:nvSpPr>
        <p:spPr>
          <a:xfrm>
            <a:off x="460057" y="2622230"/>
            <a:ext cx="3293709" cy="1542124"/>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3900538" y="2321317"/>
            <a:ext cx="5004107" cy="2700388"/>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3986F8C-1732-41F5-AEFC-B3E79EA3A061}"/>
              </a:ext>
            </a:extLst>
          </p:cNvPr>
          <p:cNvSpPr>
            <a:spLocks noGrp="1"/>
          </p:cNvSpPr>
          <p:nvPr>
            <p:ph type="title"/>
          </p:nvPr>
        </p:nvSpPr>
        <p:spPr>
          <a:xfrm>
            <a:off x="291627" y="156590"/>
            <a:ext cx="8229600" cy="1143000"/>
          </a:xfrm>
        </p:spPr>
        <p:txBody>
          <a:bodyPr/>
          <a:lstStyle/>
          <a:p>
            <a:r>
              <a:rPr lang="es-CO" dirty="0"/>
              <a:t>Áreas de conocimiento</a:t>
            </a:r>
          </a:p>
        </p:txBody>
      </p:sp>
      <p:pic>
        <p:nvPicPr>
          <p:cNvPr id="1026" name="Picture 2" descr="https://4.bp.blogspot.com/-8HWZ9O1ODwo/WguGg1oG3sI/AAAAAAAAAYM/diUC3eYKaXow3bSBvr4L4mtYlSFxTnC0QCLcBGAs/s400/Areas.png">
            <a:extLst>
              <a:ext uri="{FF2B5EF4-FFF2-40B4-BE49-F238E27FC236}">
                <a16:creationId xmlns:a16="http://schemas.microsoft.com/office/drawing/2014/main" id="{66B31521-65DF-49F2-84CC-3AA02A299CD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43217" y="1177795"/>
            <a:ext cx="7526421" cy="3989003"/>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A561B956-AA88-4121-95C0-C2222F1AE45F}"/>
              </a:ext>
            </a:extLst>
          </p:cNvPr>
          <p:cNvSpPr txBox="1"/>
          <p:nvPr/>
        </p:nvSpPr>
        <p:spPr>
          <a:xfrm>
            <a:off x="637301" y="5191994"/>
            <a:ext cx="7869398" cy="338554"/>
          </a:xfrm>
          <a:prstGeom prst="rect">
            <a:avLst/>
          </a:prstGeom>
          <a:noFill/>
        </p:spPr>
        <p:txBody>
          <a:bodyPr wrap="none" rtlCol="0">
            <a:spAutoFit/>
          </a:bodyPr>
          <a:lstStyle/>
          <a:p>
            <a:pPr algn="ctr"/>
            <a:r>
              <a:rPr lang="es-CO" sz="1600" dirty="0" err="1"/>
              <a:t>Fuente:</a:t>
            </a:r>
            <a:r>
              <a:rPr lang="es-CO" sz="1600" dirty="0" err="1">
                <a:hlinkClick r:id="rId3"/>
              </a:rPr>
              <a:t>http</a:t>
            </a:r>
            <a:r>
              <a:rPr lang="es-CO" sz="1600" dirty="0">
                <a:hlinkClick r:id="rId3"/>
              </a:rPr>
              <a:t>://alredsa.blogspot.com/2017/11/area-de-conocimiento-de-la-direccion-de.html</a:t>
            </a:r>
            <a:endParaRPr lang="es-CO" sz="1600" dirty="0"/>
          </a:p>
        </p:txBody>
      </p:sp>
    </p:spTree>
    <p:extLst>
      <p:ext uri="{BB962C8B-B14F-4D97-AF65-F5344CB8AC3E}">
        <p14:creationId xmlns:p14="http://schemas.microsoft.com/office/powerpoint/2010/main" val="25397605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B380B229-C604-4C02-B351-A9BC8F159A2C}"/>
              </a:ext>
            </a:extLst>
          </p:cNvPr>
          <p:cNvSpPr>
            <a:spLocks noGrp="1"/>
          </p:cNvSpPr>
          <p:nvPr>
            <p:ph type="title"/>
          </p:nvPr>
        </p:nvSpPr>
        <p:spPr>
          <a:xfrm>
            <a:off x="457200" y="70996"/>
            <a:ext cx="8229600" cy="1143000"/>
          </a:xfrm>
        </p:spPr>
        <p:txBody>
          <a:bodyPr/>
          <a:lstStyle/>
          <a:p>
            <a:r>
              <a:rPr lang="es-CO" dirty="0"/>
              <a:t>Aplicaciones</a:t>
            </a:r>
          </a:p>
        </p:txBody>
      </p:sp>
      <p:pic>
        <p:nvPicPr>
          <p:cNvPr id="16386" name="Picture 2" descr="Project Management in Construction, Seventh Edition (English Edition) de [Levy, Sidney M.]">
            <a:extLst>
              <a:ext uri="{FF2B5EF4-FFF2-40B4-BE49-F238E27FC236}">
                <a16:creationId xmlns:a16="http://schemas.microsoft.com/office/drawing/2014/main" id="{797D5419-4C67-4FAE-AA61-1654D2B98A7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4630" y="1307159"/>
            <a:ext cx="2739538" cy="4125811"/>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a:extLst>
              <a:ext uri="{FF2B5EF4-FFF2-40B4-BE49-F238E27FC236}">
                <a16:creationId xmlns:a16="http://schemas.microsoft.com/office/drawing/2014/main" id="{60324B4A-5F16-41E7-A5BA-8036B70DD913}"/>
              </a:ext>
            </a:extLst>
          </p:cNvPr>
          <p:cNvPicPr>
            <a:picLocks noChangeAspect="1"/>
          </p:cNvPicPr>
          <p:nvPr/>
        </p:nvPicPr>
        <p:blipFill rotWithShape="1">
          <a:blip r:embed="rId3"/>
          <a:srcRect l="38346" t="25580" r="36653" b="15521"/>
          <a:stretch/>
        </p:blipFill>
        <p:spPr>
          <a:xfrm>
            <a:off x="5786793" y="986127"/>
            <a:ext cx="3357207" cy="4446843"/>
          </a:xfrm>
          <a:prstGeom prst="rect">
            <a:avLst/>
          </a:prstGeom>
        </p:spPr>
      </p:pic>
      <p:pic>
        <p:nvPicPr>
          <p:cNvPr id="5" name="Imagen 4">
            <a:extLst>
              <a:ext uri="{FF2B5EF4-FFF2-40B4-BE49-F238E27FC236}">
                <a16:creationId xmlns:a16="http://schemas.microsoft.com/office/drawing/2014/main" id="{3808E936-EFDF-43BB-9D7D-9262A80854DE}"/>
              </a:ext>
            </a:extLst>
          </p:cNvPr>
          <p:cNvPicPr>
            <a:picLocks noChangeAspect="1"/>
          </p:cNvPicPr>
          <p:nvPr/>
        </p:nvPicPr>
        <p:blipFill rotWithShape="1">
          <a:blip r:embed="rId4"/>
          <a:srcRect l="26308" t="19747" r="26462" b="11020"/>
          <a:stretch/>
        </p:blipFill>
        <p:spPr>
          <a:xfrm>
            <a:off x="3129011" y="1674055"/>
            <a:ext cx="3229585" cy="2661635"/>
          </a:xfrm>
          <a:prstGeom prst="rect">
            <a:avLst/>
          </a:prstGeom>
        </p:spPr>
      </p:pic>
    </p:spTree>
    <p:extLst>
      <p:ext uri="{BB962C8B-B14F-4D97-AF65-F5344CB8AC3E}">
        <p14:creationId xmlns:p14="http://schemas.microsoft.com/office/powerpoint/2010/main" val="32074809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A443A49-89B5-4364-A5F2-FF49B49B23D2}"/>
              </a:ext>
            </a:extLst>
          </p:cNvPr>
          <p:cNvSpPr>
            <a:spLocks noGrp="1"/>
          </p:cNvSpPr>
          <p:nvPr>
            <p:ph type="title"/>
          </p:nvPr>
        </p:nvSpPr>
        <p:spPr>
          <a:xfrm>
            <a:off x="457199" y="313642"/>
            <a:ext cx="8229600" cy="1143000"/>
          </a:xfrm>
        </p:spPr>
        <p:txBody>
          <a:bodyPr/>
          <a:lstStyle/>
          <a:p>
            <a:r>
              <a:rPr lang="es-CO" dirty="0"/>
              <a:t>Hablamos de sistemas……..</a:t>
            </a:r>
          </a:p>
        </p:txBody>
      </p:sp>
      <p:pic>
        <p:nvPicPr>
          <p:cNvPr id="8194" name="Picture 2" descr="Resultado de imagen para Un sistema es una combinaciÃ³n de componentes que actÃºan juntos y realizan un objetivo determinado. Un sistema no necesariamente es fÃ­sico. El concepto de sistema se">
            <a:extLst>
              <a:ext uri="{FF2B5EF4-FFF2-40B4-BE49-F238E27FC236}">
                <a16:creationId xmlns:a16="http://schemas.microsoft.com/office/drawing/2014/main" id="{0A5F59F5-A975-4080-8D89-2F11D1A7C93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64108" y="1594925"/>
            <a:ext cx="7215783" cy="3395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43810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3124809B-BC98-48FE-867E-F711774A17B3}"/>
              </a:ext>
            </a:extLst>
          </p:cNvPr>
          <p:cNvPicPr>
            <a:picLocks noGrp="1" noChangeAspect="1"/>
          </p:cNvPicPr>
          <p:nvPr>
            <p:ph idx="1"/>
          </p:nvPr>
        </p:nvPicPr>
        <p:blipFill rotWithShape="1">
          <a:blip r:embed="rId2"/>
          <a:srcRect l="15744" t="13923" r="18308" b="62037"/>
          <a:stretch/>
        </p:blipFill>
        <p:spPr>
          <a:xfrm>
            <a:off x="1617784" y="1575581"/>
            <a:ext cx="7272997" cy="1490579"/>
          </a:xfrm>
          <a:prstGeom prst="rect">
            <a:avLst/>
          </a:prstGeom>
        </p:spPr>
      </p:pic>
      <p:sp>
        <p:nvSpPr>
          <p:cNvPr id="3" name="Título 2">
            <a:extLst>
              <a:ext uri="{FF2B5EF4-FFF2-40B4-BE49-F238E27FC236}">
                <a16:creationId xmlns:a16="http://schemas.microsoft.com/office/drawing/2014/main" id="{DE65ECC6-CD84-45FD-882F-896A070D81C1}"/>
              </a:ext>
            </a:extLst>
          </p:cNvPr>
          <p:cNvSpPr>
            <a:spLocks noGrp="1"/>
          </p:cNvSpPr>
          <p:nvPr>
            <p:ph type="title"/>
          </p:nvPr>
        </p:nvSpPr>
        <p:spPr>
          <a:xfrm>
            <a:off x="457200" y="142435"/>
            <a:ext cx="8229600" cy="1143000"/>
          </a:xfrm>
        </p:spPr>
        <p:txBody>
          <a:bodyPr/>
          <a:lstStyle/>
          <a:p>
            <a:r>
              <a:rPr lang="es-CO" dirty="0"/>
              <a:t>Propuesta</a:t>
            </a:r>
          </a:p>
        </p:txBody>
      </p:sp>
      <p:sp>
        <p:nvSpPr>
          <p:cNvPr id="5" name="CuadroTexto 4">
            <a:extLst>
              <a:ext uri="{FF2B5EF4-FFF2-40B4-BE49-F238E27FC236}">
                <a16:creationId xmlns:a16="http://schemas.microsoft.com/office/drawing/2014/main" id="{CA72FC64-9D19-4F2A-9CB0-F07D756CE4C0}"/>
              </a:ext>
            </a:extLst>
          </p:cNvPr>
          <p:cNvSpPr txBox="1"/>
          <p:nvPr/>
        </p:nvSpPr>
        <p:spPr>
          <a:xfrm>
            <a:off x="457200" y="1871003"/>
            <a:ext cx="949569" cy="646331"/>
          </a:xfrm>
          <a:prstGeom prst="rect">
            <a:avLst/>
          </a:prstGeom>
          <a:noFill/>
        </p:spPr>
        <p:txBody>
          <a:bodyPr wrap="square" rtlCol="0">
            <a:spAutoFit/>
          </a:bodyPr>
          <a:lstStyle/>
          <a:p>
            <a:r>
              <a:rPr lang="es-CO" b="1" dirty="0">
                <a:solidFill>
                  <a:srgbClr val="CC0099"/>
                </a:solidFill>
              </a:rPr>
              <a:t>FASES</a:t>
            </a:r>
          </a:p>
          <a:p>
            <a:r>
              <a:rPr lang="es-CO" b="1" dirty="0">
                <a:solidFill>
                  <a:srgbClr val="CC0099"/>
                </a:solidFill>
              </a:rPr>
              <a:t>SG-SST</a:t>
            </a:r>
          </a:p>
        </p:txBody>
      </p:sp>
      <p:sp>
        <p:nvSpPr>
          <p:cNvPr id="6" name="CuadroTexto 5">
            <a:extLst>
              <a:ext uri="{FF2B5EF4-FFF2-40B4-BE49-F238E27FC236}">
                <a16:creationId xmlns:a16="http://schemas.microsoft.com/office/drawing/2014/main" id="{D008D2B4-FC1C-4637-BAC6-221E42D8A52A}"/>
              </a:ext>
            </a:extLst>
          </p:cNvPr>
          <p:cNvSpPr txBox="1"/>
          <p:nvPr/>
        </p:nvSpPr>
        <p:spPr>
          <a:xfrm>
            <a:off x="297178" y="4179671"/>
            <a:ext cx="1320605" cy="923330"/>
          </a:xfrm>
          <a:prstGeom prst="rect">
            <a:avLst/>
          </a:prstGeom>
          <a:noFill/>
        </p:spPr>
        <p:txBody>
          <a:bodyPr wrap="square" rtlCol="0">
            <a:spAutoFit/>
          </a:bodyPr>
          <a:lstStyle/>
          <a:p>
            <a:r>
              <a:rPr lang="es-CO" b="1" dirty="0">
                <a:solidFill>
                  <a:srgbClr val="00B0F0"/>
                </a:solidFill>
              </a:rPr>
              <a:t>GRUPO DE PROCESOS</a:t>
            </a:r>
          </a:p>
          <a:p>
            <a:pPr algn="ctr"/>
            <a:r>
              <a:rPr lang="es-CO" b="1" dirty="0">
                <a:solidFill>
                  <a:srgbClr val="00B0F0"/>
                </a:solidFill>
              </a:rPr>
              <a:t>- PMI</a:t>
            </a:r>
          </a:p>
        </p:txBody>
      </p:sp>
      <p:pic>
        <p:nvPicPr>
          <p:cNvPr id="17410" name="Picture 2" descr="procesos-pmbok">
            <a:extLst>
              <a:ext uri="{FF2B5EF4-FFF2-40B4-BE49-F238E27FC236}">
                <a16:creationId xmlns:a16="http://schemas.microsoft.com/office/drawing/2014/main" id="{B0020C66-A258-4576-8865-EF16F08B5E4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0506" r="29839" b="82380"/>
          <a:stretch/>
        </p:blipFill>
        <p:spPr bwMode="auto">
          <a:xfrm>
            <a:off x="1768912" y="4223783"/>
            <a:ext cx="1030559" cy="661264"/>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procesos-pmbok">
            <a:extLst>
              <a:ext uri="{FF2B5EF4-FFF2-40B4-BE49-F238E27FC236}">
                <a16:creationId xmlns:a16="http://schemas.microsoft.com/office/drawing/2014/main" id="{71D1184C-E5D0-40E8-98B6-AB3A1A632AA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0076" t="19759" r="22963" b="64005"/>
          <a:stretch/>
        </p:blipFill>
        <p:spPr bwMode="auto">
          <a:xfrm>
            <a:off x="2914420" y="4175245"/>
            <a:ext cx="1657580" cy="557875"/>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procesos-pmbok">
            <a:extLst>
              <a:ext uri="{FF2B5EF4-FFF2-40B4-BE49-F238E27FC236}">
                <a16:creationId xmlns:a16="http://schemas.microsoft.com/office/drawing/2014/main" id="{D87C03E1-82C3-4013-8AAB-640F3686B5E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1288" t="84940" r="29318"/>
          <a:stretch/>
        </p:blipFill>
        <p:spPr bwMode="auto">
          <a:xfrm>
            <a:off x="7792298" y="4132490"/>
            <a:ext cx="1065549" cy="600630"/>
          </a:xfrm>
          <a:prstGeom prst="rect">
            <a:avLst/>
          </a:prstGeom>
          <a:noFill/>
          <a:extLst>
            <a:ext uri="{909E8E84-426E-40DD-AFC4-6F175D3DCCD1}">
              <a14:hiddenFill xmlns:a14="http://schemas.microsoft.com/office/drawing/2010/main">
                <a:solidFill>
                  <a:srgbClr val="FFFFFF"/>
                </a:solidFill>
              </a14:hiddenFill>
            </a:ext>
          </a:extLst>
        </p:spPr>
      </p:pic>
      <p:pic>
        <p:nvPicPr>
          <p:cNvPr id="17416" name="Picture 8" descr="procesos-pmbok">
            <a:extLst>
              <a:ext uri="{FF2B5EF4-FFF2-40B4-BE49-F238E27FC236}">
                <a16:creationId xmlns:a16="http://schemas.microsoft.com/office/drawing/2014/main" id="{C0F24E74-A5E9-4A15-986D-B9FD29C84D8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9293" t="39699" r="27399" b="43754"/>
          <a:stretch/>
        </p:blipFill>
        <p:spPr bwMode="auto">
          <a:xfrm>
            <a:off x="4529794" y="4186108"/>
            <a:ext cx="1448975" cy="633455"/>
          </a:xfrm>
          <a:prstGeom prst="rect">
            <a:avLst/>
          </a:prstGeom>
          <a:noFill/>
          <a:extLst>
            <a:ext uri="{909E8E84-426E-40DD-AFC4-6F175D3DCCD1}">
              <a14:hiddenFill xmlns:a14="http://schemas.microsoft.com/office/drawing/2010/main">
                <a:solidFill>
                  <a:srgbClr val="FFFFFF"/>
                </a:solidFill>
              </a14:hiddenFill>
            </a:ext>
          </a:extLst>
        </p:spPr>
      </p:pic>
      <p:pic>
        <p:nvPicPr>
          <p:cNvPr id="17418" name="Picture 10" descr="procesos-pmbok">
            <a:extLst>
              <a:ext uri="{FF2B5EF4-FFF2-40B4-BE49-F238E27FC236}">
                <a16:creationId xmlns:a16="http://schemas.microsoft.com/office/drawing/2014/main" id="{15324B9E-E3FE-41E4-AAAB-2A238A766F8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0337" t="58439" r="20875" b="14843"/>
          <a:stretch/>
        </p:blipFill>
        <p:spPr bwMode="auto">
          <a:xfrm>
            <a:off x="6104177" y="4146558"/>
            <a:ext cx="1448975" cy="724486"/>
          </a:xfrm>
          <a:prstGeom prst="rect">
            <a:avLst/>
          </a:prstGeom>
          <a:noFill/>
          <a:extLst>
            <a:ext uri="{909E8E84-426E-40DD-AFC4-6F175D3DCCD1}">
              <a14:hiddenFill xmlns:a14="http://schemas.microsoft.com/office/drawing/2010/main">
                <a:solidFill>
                  <a:srgbClr val="FFFFFF"/>
                </a:solidFill>
              </a14:hiddenFill>
            </a:ext>
          </a:extLst>
        </p:spPr>
      </p:pic>
      <p:sp>
        <p:nvSpPr>
          <p:cNvPr id="7" name="Flecha: hacia arriba 6">
            <a:extLst>
              <a:ext uri="{FF2B5EF4-FFF2-40B4-BE49-F238E27FC236}">
                <a16:creationId xmlns:a16="http://schemas.microsoft.com/office/drawing/2014/main" id="{B53EFA22-322E-4512-9FEF-3A4F60444731}"/>
              </a:ext>
            </a:extLst>
          </p:cNvPr>
          <p:cNvSpPr/>
          <p:nvPr/>
        </p:nvSpPr>
        <p:spPr>
          <a:xfrm>
            <a:off x="2174262" y="3020440"/>
            <a:ext cx="219858" cy="929065"/>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3" name="Flecha: hacia arriba 12">
            <a:extLst>
              <a:ext uri="{FF2B5EF4-FFF2-40B4-BE49-F238E27FC236}">
                <a16:creationId xmlns:a16="http://schemas.microsoft.com/office/drawing/2014/main" id="{0B67BF2F-232C-485D-A31F-77D2A95B1AD5}"/>
              </a:ext>
            </a:extLst>
          </p:cNvPr>
          <p:cNvSpPr/>
          <p:nvPr/>
        </p:nvSpPr>
        <p:spPr>
          <a:xfrm>
            <a:off x="3613592" y="3077022"/>
            <a:ext cx="219858" cy="929065"/>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4" name="Flecha: hacia arriba 13">
            <a:extLst>
              <a:ext uri="{FF2B5EF4-FFF2-40B4-BE49-F238E27FC236}">
                <a16:creationId xmlns:a16="http://schemas.microsoft.com/office/drawing/2014/main" id="{086662D3-13CE-44B0-96BC-67A6CF8B36FE}"/>
              </a:ext>
            </a:extLst>
          </p:cNvPr>
          <p:cNvSpPr/>
          <p:nvPr/>
        </p:nvSpPr>
        <p:spPr>
          <a:xfrm>
            <a:off x="5221128" y="3077023"/>
            <a:ext cx="219858" cy="929065"/>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5" name="Flecha: hacia arriba 14">
            <a:extLst>
              <a:ext uri="{FF2B5EF4-FFF2-40B4-BE49-F238E27FC236}">
                <a16:creationId xmlns:a16="http://schemas.microsoft.com/office/drawing/2014/main" id="{FBF968B0-9661-4CA5-BDAA-126C51E0D1A9}"/>
              </a:ext>
            </a:extLst>
          </p:cNvPr>
          <p:cNvSpPr/>
          <p:nvPr/>
        </p:nvSpPr>
        <p:spPr>
          <a:xfrm>
            <a:off x="6718735" y="3066160"/>
            <a:ext cx="219858" cy="929065"/>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6" name="Flecha: hacia arriba 15">
            <a:extLst>
              <a:ext uri="{FF2B5EF4-FFF2-40B4-BE49-F238E27FC236}">
                <a16:creationId xmlns:a16="http://schemas.microsoft.com/office/drawing/2014/main" id="{492F3BB4-EF4D-4F0F-9AF2-A3DEA7B7B399}"/>
              </a:ext>
            </a:extLst>
          </p:cNvPr>
          <p:cNvSpPr/>
          <p:nvPr/>
        </p:nvSpPr>
        <p:spPr>
          <a:xfrm>
            <a:off x="8326271" y="3020440"/>
            <a:ext cx="219858" cy="929065"/>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6575069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0DEFCA67-1906-4740-A54F-3B2A5C3AF6BE}"/>
              </a:ext>
            </a:extLst>
          </p:cNvPr>
          <p:cNvGraphicFramePr>
            <a:graphicFrameLocks noGrp="1"/>
          </p:cNvGraphicFramePr>
          <p:nvPr>
            <p:ph idx="1"/>
            <p:extLst>
              <p:ext uri="{D42A27DB-BD31-4B8C-83A1-F6EECF244321}">
                <p14:modId xmlns:p14="http://schemas.microsoft.com/office/powerpoint/2010/main" val="2892865556"/>
              </p:ext>
            </p:extLst>
          </p:nvPr>
        </p:nvGraphicFramePr>
        <p:xfrm>
          <a:off x="457200" y="1125390"/>
          <a:ext cx="8229600" cy="4316211"/>
        </p:xfrm>
        <a:graphic>
          <a:graphicData uri="http://schemas.openxmlformats.org/drawingml/2006/table">
            <a:tbl>
              <a:tblPr firstRow="1" bandRow="1">
                <a:tableStyleId>{5C22544A-7EE6-4342-B048-85BDC9FD1C3A}</a:tableStyleId>
              </a:tblPr>
              <a:tblGrid>
                <a:gridCol w="3875649">
                  <a:extLst>
                    <a:ext uri="{9D8B030D-6E8A-4147-A177-3AD203B41FA5}">
                      <a16:colId xmlns:a16="http://schemas.microsoft.com/office/drawing/2014/main" val="1928873760"/>
                    </a:ext>
                  </a:extLst>
                </a:gridCol>
                <a:gridCol w="4353951">
                  <a:extLst>
                    <a:ext uri="{9D8B030D-6E8A-4147-A177-3AD203B41FA5}">
                      <a16:colId xmlns:a16="http://schemas.microsoft.com/office/drawing/2014/main" val="1922276905"/>
                    </a:ext>
                  </a:extLst>
                </a:gridCol>
              </a:tblGrid>
              <a:tr h="384291">
                <a:tc>
                  <a:txBody>
                    <a:bodyPr/>
                    <a:lstStyle/>
                    <a:p>
                      <a:pPr algn="ctr"/>
                      <a:r>
                        <a:rPr lang="es-CO" dirty="0"/>
                        <a:t>SG-SST</a:t>
                      </a:r>
                    </a:p>
                  </a:txBody>
                  <a:tcPr/>
                </a:tc>
                <a:tc>
                  <a:txBody>
                    <a:bodyPr/>
                    <a:lstStyle/>
                    <a:p>
                      <a:pPr algn="ctr"/>
                      <a:r>
                        <a:rPr lang="es-CO" dirty="0"/>
                        <a:t>PMI</a:t>
                      </a:r>
                    </a:p>
                  </a:txBody>
                  <a:tcPr/>
                </a:tc>
                <a:extLst>
                  <a:ext uri="{0D108BD9-81ED-4DB2-BD59-A6C34878D82A}">
                    <a16:rowId xmlns:a16="http://schemas.microsoft.com/office/drawing/2014/main" val="1373906505"/>
                  </a:ext>
                </a:extLst>
              </a:tr>
              <a:tr h="3554688">
                <a:tc>
                  <a:txBody>
                    <a:bodyPr/>
                    <a:lstStyle/>
                    <a:p>
                      <a:pPr algn="just"/>
                      <a:r>
                        <a:rPr lang="es-CO" b="1" dirty="0"/>
                        <a:t>ACTIVIDAD</a:t>
                      </a:r>
                      <a:r>
                        <a:rPr lang="es-CO" dirty="0"/>
                        <a:t>: Es la autoevaluación realizada por la empresa con el fin de identificar las prioridades y necesidades en SST para establecer el plan de trabajo anual de la empresa del año 2018, conforme al artículo 2.2.4.6.16. del Decreto 1072 de 2015. </a:t>
                      </a:r>
                    </a:p>
                    <a:p>
                      <a:pPr algn="just"/>
                      <a:r>
                        <a:rPr lang="es-CO" b="1" dirty="0"/>
                        <a:t>RESPONSABLES: </a:t>
                      </a:r>
                      <a:r>
                        <a:rPr lang="es-CO" dirty="0"/>
                        <a:t>Las empresas, personas o entidades encargadas de implementar y ejecutar los SG-SST, con la asesoría de las Administradoras de Riesgos Laborales y según los estándares mínimos.</a:t>
                      </a:r>
                    </a:p>
                  </a:txBody>
                  <a:tcPr/>
                </a:tc>
                <a:tc>
                  <a:txBody>
                    <a:bodyPr/>
                    <a:lstStyle/>
                    <a:p>
                      <a:pPr fontAlgn="base"/>
                      <a:r>
                        <a:rPr lang="es-CO" sz="1800" b="1" i="0" kern="1200" cap="all" dirty="0">
                          <a:solidFill>
                            <a:schemeClr val="dk1"/>
                          </a:solidFill>
                          <a:effectLst/>
                          <a:latin typeface="+mn-lt"/>
                          <a:ea typeface="+mn-ea"/>
                          <a:cs typeface="+mn-cs"/>
                        </a:rPr>
                        <a:t>DESARROLLAR EL ACTA DE CONSTITUCIÓN DEL PROYECTO:</a:t>
                      </a:r>
                    </a:p>
                    <a:p>
                      <a:pPr fontAlgn="base"/>
                      <a:r>
                        <a:rPr lang="es-CO" sz="1800" b="0" i="0" kern="1200" dirty="0">
                          <a:solidFill>
                            <a:schemeClr val="dk1"/>
                          </a:solidFill>
                          <a:effectLst/>
                          <a:latin typeface="+mn-lt"/>
                          <a:ea typeface="+mn-ea"/>
                          <a:cs typeface="+mn-cs"/>
                        </a:rPr>
                        <a:t>Es un proceso que consiste en desarrollar un documento que autoriza formalmente un proyecto o una fase, y en documentar los requisitos iníciales que satisfacen las necesidades y expectativas de los interesados.</a:t>
                      </a:r>
                    </a:p>
                    <a:p>
                      <a:r>
                        <a:rPr lang="es-CO" sz="1800" b="1" i="0" kern="1200" cap="all" dirty="0">
                          <a:solidFill>
                            <a:schemeClr val="dk1"/>
                          </a:solidFill>
                          <a:effectLst/>
                          <a:latin typeface="+mn-lt"/>
                          <a:ea typeface="+mn-ea"/>
                          <a:cs typeface="+mn-cs"/>
                        </a:rPr>
                        <a:t> IDENTIFICAR A LOS INTERESADOS:</a:t>
                      </a:r>
                    </a:p>
                    <a:p>
                      <a:r>
                        <a:rPr lang="es-CO" sz="1800" b="0" i="0" kern="1200" dirty="0">
                          <a:solidFill>
                            <a:schemeClr val="dk1"/>
                          </a:solidFill>
                          <a:effectLst/>
                          <a:latin typeface="+mn-lt"/>
                          <a:ea typeface="+mn-ea"/>
                          <a:cs typeface="+mn-cs"/>
                        </a:rPr>
                        <a:t> Consiste en identificar a todas las personas u organizaciones que reciben impacto en el proyecto y en documentar información relativa de sus intereses, participación e impacto en el éxito del proyecto.</a:t>
                      </a:r>
                      <a:endParaRPr lang="es-CO" b="0" dirty="0"/>
                    </a:p>
                  </a:txBody>
                  <a:tcPr/>
                </a:tc>
                <a:extLst>
                  <a:ext uri="{0D108BD9-81ED-4DB2-BD59-A6C34878D82A}">
                    <a16:rowId xmlns:a16="http://schemas.microsoft.com/office/drawing/2014/main" val="72815356"/>
                  </a:ext>
                </a:extLst>
              </a:tr>
            </a:tbl>
          </a:graphicData>
        </a:graphic>
      </p:graphicFrame>
      <p:sp>
        <p:nvSpPr>
          <p:cNvPr id="3" name="Título 2">
            <a:extLst>
              <a:ext uri="{FF2B5EF4-FFF2-40B4-BE49-F238E27FC236}">
                <a16:creationId xmlns:a16="http://schemas.microsoft.com/office/drawing/2014/main" id="{5656CAAF-01D1-4107-9B66-9E665CF04E80}"/>
              </a:ext>
            </a:extLst>
          </p:cNvPr>
          <p:cNvSpPr>
            <a:spLocks noGrp="1"/>
          </p:cNvSpPr>
          <p:nvPr>
            <p:ph type="title"/>
          </p:nvPr>
        </p:nvSpPr>
        <p:spPr>
          <a:xfrm>
            <a:off x="457200" y="148167"/>
            <a:ext cx="8229600" cy="1143000"/>
          </a:xfrm>
        </p:spPr>
        <p:txBody>
          <a:bodyPr/>
          <a:lstStyle/>
          <a:p>
            <a:r>
              <a:rPr lang="es-CO" dirty="0"/>
              <a:t>Fase 1 – Evaluación Inicial</a:t>
            </a:r>
          </a:p>
        </p:txBody>
      </p:sp>
    </p:spTree>
    <p:extLst>
      <p:ext uri="{BB962C8B-B14F-4D97-AF65-F5344CB8AC3E}">
        <p14:creationId xmlns:p14="http://schemas.microsoft.com/office/powerpoint/2010/main" val="1902076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0DEFCA67-1906-4740-A54F-3B2A5C3AF6BE}"/>
              </a:ext>
            </a:extLst>
          </p:cNvPr>
          <p:cNvGraphicFramePr>
            <a:graphicFrameLocks noGrp="1"/>
          </p:cNvGraphicFramePr>
          <p:nvPr>
            <p:ph idx="1"/>
            <p:extLst>
              <p:ext uri="{D42A27DB-BD31-4B8C-83A1-F6EECF244321}">
                <p14:modId xmlns:p14="http://schemas.microsoft.com/office/powerpoint/2010/main" val="2849443777"/>
              </p:ext>
            </p:extLst>
          </p:nvPr>
        </p:nvGraphicFramePr>
        <p:xfrm>
          <a:off x="213360" y="834014"/>
          <a:ext cx="8717280" cy="4742931"/>
        </p:xfrm>
        <a:graphic>
          <a:graphicData uri="http://schemas.openxmlformats.org/drawingml/2006/table">
            <a:tbl>
              <a:tblPr firstRow="1" bandRow="1">
                <a:tableStyleId>{5C22544A-7EE6-4342-B048-85BDC9FD1C3A}</a:tableStyleId>
              </a:tblPr>
              <a:tblGrid>
                <a:gridCol w="4513385">
                  <a:extLst>
                    <a:ext uri="{9D8B030D-6E8A-4147-A177-3AD203B41FA5}">
                      <a16:colId xmlns:a16="http://schemas.microsoft.com/office/drawing/2014/main" val="1928873760"/>
                    </a:ext>
                  </a:extLst>
                </a:gridCol>
                <a:gridCol w="4203895">
                  <a:extLst>
                    <a:ext uri="{9D8B030D-6E8A-4147-A177-3AD203B41FA5}">
                      <a16:colId xmlns:a16="http://schemas.microsoft.com/office/drawing/2014/main" val="1922276905"/>
                    </a:ext>
                  </a:extLst>
                </a:gridCol>
              </a:tblGrid>
              <a:tr h="384291">
                <a:tc>
                  <a:txBody>
                    <a:bodyPr/>
                    <a:lstStyle/>
                    <a:p>
                      <a:pPr algn="ctr"/>
                      <a:r>
                        <a:rPr lang="es-CO" dirty="0"/>
                        <a:t>SG-SST</a:t>
                      </a:r>
                    </a:p>
                  </a:txBody>
                  <a:tcPr/>
                </a:tc>
                <a:tc>
                  <a:txBody>
                    <a:bodyPr/>
                    <a:lstStyle/>
                    <a:p>
                      <a:pPr algn="ctr"/>
                      <a:r>
                        <a:rPr lang="es-CO" dirty="0"/>
                        <a:t>PMI</a:t>
                      </a:r>
                    </a:p>
                  </a:txBody>
                  <a:tcPr/>
                </a:tc>
                <a:extLst>
                  <a:ext uri="{0D108BD9-81ED-4DB2-BD59-A6C34878D82A}">
                    <a16:rowId xmlns:a16="http://schemas.microsoft.com/office/drawing/2014/main" val="1373906505"/>
                  </a:ext>
                </a:extLst>
              </a:tr>
              <a:tr h="3554688">
                <a:tc>
                  <a:txBody>
                    <a:bodyPr/>
                    <a:lstStyle/>
                    <a:p>
                      <a:pPr algn="just"/>
                      <a:r>
                        <a:rPr lang="es-CO" sz="2000" b="1" dirty="0"/>
                        <a:t>ACTIVIDAD: </a:t>
                      </a:r>
                      <a:r>
                        <a:rPr lang="es-CO" sz="2000" dirty="0"/>
                        <a:t>Es el conjunto de elementos de control que consolida las acciones de mejoramiento necesarias para corregir las debilidades encontradas en la autoevaluación. Durante este período las empresas o entidades deben: Realizar autoevaluación, Establecer Plan de Mejora, Diseñar el SG-SST </a:t>
                      </a:r>
                      <a:r>
                        <a:rPr lang="es-CO" sz="2000" b="1" dirty="0"/>
                        <a:t>RESPONSABLES: </a:t>
                      </a:r>
                      <a:r>
                        <a:rPr lang="es-CO" sz="2000" dirty="0"/>
                        <a:t>Las empresas, personas o entidades encargadas de implementar los SG-SST, con la asesoría de las Administradoras de Riesgos Laborales y según los estándares mínimos.</a:t>
                      </a:r>
                    </a:p>
                  </a:txBody>
                  <a:tcPr/>
                </a:tc>
                <a:tc>
                  <a:txBody>
                    <a:bodyPr/>
                    <a:lstStyle/>
                    <a:p>
                      <a:pPr fontAlgn="base"/>
                      <a:r>
                        <a:rPr lang="es-CO" sz="2000" b="0" i="0" kern="1200" dirty="0">
                          <a:solidFill>
                            <a:schemeClr val="dk1"/>
                          </a:solidFill>
                          <a:effectLst/>
                          <a:latin typeface="+mn-lt"/>
                          <a:ea typeface="+mn-ea"/>
                          <a:cs typeface="+mn-cs"/>
                        </a:rPr>
                        <a:t>Desarrollar el Plan para la Dirección del Proyecto. </a:t>
                      </a:r>
                    </a:p>
                    <a:p>
                      <a:pPr fontAlgn="base"/>
                      <a:r>
                        <a:rPr lang="es-CO" sz="2000" b="0" i="0" kern="1200" dirty="0">
                          <a:solidFill>
                            <a:schemeClr val="dk1"/>
                          </a:solidFill>
                          <a:effectLst/>
                          <a:latin typeface="+mn-lt"/>
                          <a:ea typeface="+mn-ea"/>
                          <a:cs typeface="+mn-cs"/>
                        </a:rPr>
                        <a:t>Plan de gestión del Alcance.</a:t>
                      </a:r>
                    </a:p>
                    <a:p>
                      <a:pPr fontAlgn="base"/>
                      <a:r>
                        <a:rPr lang="es-CO" sz="2000" b="0" i="0" kern="1200" dirty="0">
                          <a:solidFill>
                            <a:schemeClr val="dk1"/>
                          </a:solidFill>
                          <a:effectLst/>
                          <a:latin typeface="+mn-lt"/>
                          <a:ea typeface="+mn-ea"/>
                          <a:cs typeface="+mn-cs"/>
                        </a:rPr>
                        <a:t>Plan de gestión de requisitos.</a:t>
                      </a:r>
                    </a:p>
                    <a:p>
                      <a:pPr fontAlgn="base"/>
                      <a:r>
                        <a:rPr lang="es-CO" sz="2000" b="0" i="0" kern="1200" dirty="0">
                          <a:solidFill>
                            <a:schemeClr val="dk1"/>
                          </a:solidFill>
                          <a:effectLst/>
                          <a:latin typeface="+mn-lt"/>
                          <a:ea typeface="+mn-ea"/>
                          <a:cs typeface="+mn-cs"/>
                        </a:rPr>
                        <a:t>Plan para la gestión temporal.</a:t>
                      </a:r>
                    </a:p>
                    <a:p>
                      <a:pPr fontAlgn="base"/>
                      <a:r>
                        <a:rPr lang="es-CO" sz="2000" b="0" i="0" kern="1200" dirty="0">
                          <a:solidFill>
                            <a:schemeClr val="dk1"/>
                          </a:solidFill>
                          <a:effectLst/>
                          <a:latin typeface="+mn-lt"/>
                          <a:ea typeface="+mn-ea"/>
                          <a:cs typeface="+mn-cs"/>
                        </a:rPr>
                        <a:t>Plan de mejora de procesos.</a:t>
                      </a:r>
                    </a:p>
                    <a:p>
                      <a:pPr fontAlgn="base"/>
                      <a:r>
                        <a:rPr lang="es-CO" sz="2000" b="0" i="0" kern="1200" dirty="0">
                          <a:solidFill>
                            <a:schemeClr val="dk1"/>
                          </a:solidFill>
                          <a:effectLst/>
                          <a:latin typeface="+mn-lt"/>
                          <a:ea typeface="+mn-ea"/>
                          <a:cs typeface="+mn-cs"/>
                        </a:rPr>
                        <a:t>Plan de gestión  de la calidad</a:t>
                      </a:r>
                    </a:p>
                    <a:p>
                      <a:pPr fontAlgn="base"/>
                      <a:r>
                        <a:rPr lang="es-CO" sz="2000" b="0" i="0" kern="1200" dirty="0">
                          <a:solidFill>
                            <a:schemeClr val="dk1"/>
                          </a:solidFill>
                          <a:effectLst/>
                          <a:latin typeface="+mn-lt"/>
                          <a:ea typeface="+mn-ea"/>
                          <a:cs typeface="+mn-cs"/>
                        </a:rPr>
                        <a:t>Plan para la gestión de coste.</a:t>
                      </a:r>
                    </a:p>
                    <a:p>
                      <a:pPr fontAlgn="base"/>
                      <a:r>
                        <a:rPr lang="es-CO" sz="2000" b="0" i="0" kern="1200" dirty="0">
                          <a:solidFill>
                            <a:schemeClr val="dk1"/>
                          </a:solidFill>
                          <a:effectLst/>
                          <a:latin typeface="+mn-lt"/>
                          <a:ea typeface="+mn-ea"/>
                          <a:cs typeface="+mn-cs"/>
                        </a:rPr>
                        <a:t>Plan de reclutamiento y formación de los recursos humanos.</a:t>
                      </a:r>
                    </a:p>
                    <a:p>
                      <a:pPr fontAlgn="base"/>
                      <a:r>
                        <a:rPr lang="es-CO" sz="2000" b="0" i="0" kern="1200" dirty="0">
                          <a:solidFill>
                            <a:schemeClr val="dk1"/>
                          </a:solidFill>
                          <a:effectLst/>
                          <a:latin typeface="+mn-lt"/>
                          <a:ea typeface="+mn-ea"/>
                          <a:cs typeface="+mn-cs"/>
                        </a:rPr>
                        <a:t>Plan de gestión de riesgo</a:t>
                      </a:r>
                    </a:p>
                    <a:p>
                      <a:pPr fontAlgn="base"/>
                      <a:r>
                        <a:rPr lang="es-CO" sz="2000" b="0" i="0" kern="1200" dirty="0">
                          <a:solidFill>
                            <a:schemeClr val="dk1"/>
                          </a:solidFill>
                          <a:effectLst/>
                          <a:latin typeface="+mn-lt"/>
                          <a:ea typeface="+mn-ea"/>
                          <a:cs typeface="+mn-cs"/>
                        </a:rPr>
                        <a:t>Plan de gestión de la comunicación.</a:t>
                      </a:r>
                    </a:p>
                    <a:p>
                      <a:pPr fontAlgn="base"/>
                      <a:r>
                        <a:rPr lang="es-CO" sz="2000" b="0" i="0" kern="1200" dirty="0">
                          <a:solidFill>
                            <a:schemeClr val="dk1"/>
                          </a:solidFill>
                          <a:effectLst/>
                          <a:latin typeface="+mn-lt"/>
                          <a:ea typeface="+mn-ea"/>
                          <a:cs typeface="+mn-cs"/>
                        </a:rPr>
                        <a:t>Plan de gestión de adquisiciones.</a:t>
                      </a:r>
                    </a:p>
                    <a:p>
                      <a:pPr fontAlgn="base"/>
                      <a:r>
                        <a:rPr lang="es-CO" sz="2000" b="0" i="0" kern="1200" dirty="0">
                          <a:solidFill>
                            <a:schemeClr val="dk1"/>
                          </a:solidFill>
                          <a:effectLst/>
                          <a:latin typeface="+mn-lt"/>
                          <a:ea typeface="+mn-ea"/>
                          <a:cs typeface="+mn-cs"/>
                        </a:rPr>
                        <a:t>Plan de gestión de interesados.</a:t>
                      </a:r>
                    </a:p>
                  </a:txBody>
                  <a:tcPr/>
                </a:tc>
                <a:extLst>
                  <a:ext uri="{0D108BD9-81ED-4DB2-BD59-A6C34878D82A}">
                    <a16:rowId xmlns:a16="http://schemas.microsoft.com/office/drawing/2014/main" val="72815356"/>
                  </a:ext>
                </a:extLst>
              </a:tr>
            </a:tbl>
          </a:graphicData>
        </a:graphic>
      </p:graphicFrame>
      <p:sp>
        <p:nvSpPr>
          <p:cNvPr id="3" name="Título 2">
            <a:extLst>
              <a:ext uri="{FF2B5EF4-FFF2-40B4-BE49-F238E27FC236}">
                <a16:creationId xmlns:a16="http://schemas.microsoft.com/office/drawing/2014/main" id="{5656CAAF-01D1-4107-9B66-9E665CF04E80}"/>
              </a:ext>
            </a:extLst>
          </p:cNvPr>
          <p:cNvSpPr>
            <a:spLocks noGrp="1"/>
          </p:cNvSpPr>
          <p:nvPr>
            <p:ph type="title"/>
          </p:nvPr>
        </p:nvSpPr>
        <p:spPr>
          <a:xfrm>
            <a:off x="457200" y="-17610"/>
            <a:ext cx="8229600" cy="1143000"/>
          </a:xfrm>
        </p:spPr>
        <p:txBody>
          <a:bodyPr/>
          <a:lstStyle/>
          <a:p>
            <a:r>
              <a:rPr lang="es-CO" dirty="0"/>
              <a:t>Fase 2 – Plan de Mejoramiento</a:t>
            </a:r>
          </a:p>
        </p:txBody>
      </p:sp>
    </p:spTree>
    <p:extLst>
      <p:ext uri="{BB962C8B-B14F-4D97-AF65-F5344CB8AC3E}">
        <p14:creationId xmlns:p14="http://schemas.microsoft.com/office/powerpoint/2010/main" val="2108382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0DEFCA67-1906-4740-A54F-3B2A5C3AF6BE}"/>
              </a:ext>
            </a:extLst>
          </p:cNvPr>
          <p:cNvGraphicFramePr>
            <a:graphicFrameLocks noGrp="1"/>
          </p:cNvGraphicFramePr>
          <p:nvPr>
            <p:ph idx="1"/>
            <p:extLst>
              <p:ext uri="{D42A27DB-BD31-4B8C-83A1-F6EECF244321}">
                <p14:modId xmlns:p14="http://schemas.microsoft.com/office/powerpoint/2010/main" val="749856196"/>
              </p:ext>
            </p:extLst>
          </p:nvPr>
        </p:nvGraphicFramePr>
        <p:xfrm>
          <a:off x="213360" y="834014"/>
          <a:ext cx="8717280" cy="3938979"/>
        </p:xfrm>
        <a:graphic>
          <a:graphicData uri="http://schemas.openxmlformats.org/drawingml/2006/table">
            <a:tbl>
              <a:tblPr firstRow="1" bandRow="1">
                <a:tableStyleId>{5C22544A-7EE6-4342-B048-85BDC9FD1C3A}</a:tableStyleId>
              </a:tblPr>
              <a:tblGrid>
                <a:gridCol w="4035083">
                  <a:extLst>
                    <a:ext uri="{9D8B030D-6E8A-4147-A177-3AD203B41FA5}">
                      <a16:colId xmlns:a16="http://schemas.microsoft.com/office/drawing/2014/main" val="1928873760"/>
                    </a:ext>
                  </a:extLst>
                </a:gridCol>
                <a:gridCol w="4682197">
                  <a:extLst>
                    <a:ext uri="{9D8B030D-6E8A-4147-A177-3AD203B41FA5}">
                      <a16:colId xmlns:a16="http://schemas.microsoft.com/office/drawing/2014/main" val="1922276905"/>
                    </a:ext>
                  </a:extLst>
                </a:gridCol>
              </a:tblGrid>
              <a:tr h="384291">
                <a:tc>
                  <a:txBody>
                    <a:bodyPr/>
                    <a:lstStyle/>
                    <a:p>
                      <a:pPr algn="ctr"/>
                      <a:r>
                        <a:rPr lang="es-CO" dirty="0"/>
                        <a:t>SG-SST</a:t>
                      </a:r>
                    </a:p>
                  </a:txBody>
                  <a:tcPr/>
                </a:tc>
                <a:tc>
                  <a:txBody>
                    <a:bodyPr/>
                    <a:lstStyle/>
                    <a:p>
                      <a:pPr algn="ctr"/>
                      <a:r>
                        <a:rPr lang="es-CO" dirty="0"/>
                        <a:t>PMI</a:t>
                      </a:r>
                    </a:p>
                  </a:txBody>
                  <a:tcPr/>
                </a:tc>
                <a:extLst>
                  <a:ext uri="{0D108BD9-81ED-4DB2-BD59-A6C34878D82A}">
                    <a16:rowId xmlns:a16="http://schemas.microsoft.com/office/drawing/2014/main" val="1373906505"/>
                  </a:ext>
                </a:extLst>
              </a:tr>
              <a:tr h="3554688">
                <a:tc>
                  <a:txBody>
                    <a:bodyPr/>
                    <a:lstStyle/>
                    <a:p>
                      <a:pPr algn="just"/>
                      <a:r>
                        <a:rPr lang="es-CO" sz="2000" b="1" dirty="0"/>
                        <a:t>ACTIVIDAD</a:t>
                      </a:r>
                      <a:r>
                        <a:rPr lang="es-CO" sz="2000" dirty="0"/>
                        <a:t>: Es la puesta en marcha del SG-SST en coherencia con la autoevaluación y el plan de mejoramiento. </a:t>
                      </a:r>
                    </a:p>
                    <a:p>
                      <a:pPr algn="just"/>
                      <a:r>
                        <a:rPr lang="es-CO" sz="2000" b="1" dirty="0"/>
                        <a:t>RESPONSABLES</a:t>
                      </a:r>
                      <a:r>
                        <a:rPr lang="es-CO" sz="2000" dirty="0"/>
                        <a:t>: Las empresas, personas o entidades encargadas de implementar los SG-SST, con la asesoría de las Administradoras de Riesgos Laborales y según los estándares mínimos. </a:t>
                      </a:r>
                    </a:p>
                  </a:txBody>
                  <a:tcPr/>
                </a:tc>
                <a:tc>
                  <a:txBody>
                    <a:bodyPr/>
                    <a:lstStyle/>
                    <a:p>
                      <a:pPr fontAlgn="base"/>
                      <a:r>
                        <a:rPr lang="es-CO" sz="2000" b="0" i="0" kern="1200" dirty="0">
                          <a:solidFill>
                            <a:schemeClr val="dk1"/>
                          </a:solidFill>
                          <a:effectLst/>
                          <a:latin typeface="+mn-lt"/>
                          <a:ea typeface="+mn-ea"/>
                          <a:cs typeface="+mn-cs"/>
                        </a:rPr>
                        <a:t>Gestionar las comunicaciones</a:t>
                      </a:r>
                    </a:p>
                    <a:p>
                      <a:pPr fontAlgn="base"/>
                      <a:r>
                        <a:rPr lang="es-CO" sz="2000" b="0" i="0" kern="1200" dirty="0">
                          <a:solidFill>
                            <a:schemeClr val="dk1"/>
                          </a:solidFill>
                          <a:effectLst/>
                          <a:latin typeface="+mn-lt"/>
                          <a:ea typeface="+mn-ea"/>
                          <a:cs typeface="+mn-cs"/>
                        </a:rPr>
                        <a:t>Implementar la respuesta a los riesgos</a:t>
                      </a:r>
                    </a:p>
                    <a:p>
                      <a:pPr fontAlgn="base"/>
                      <a:r>
                        <a:rPr lang="es-CO" sz="2000" b="0" i="0" kern="1200" dirty="0">
                          <a:solidFill>
                            <a:schemeClr val="dk1"/>
                          </a:solidFill>
                          <a:effectLst/>
                          <a:latin typeface="+mn-lt"/>
                          <a:ea typeface="+mn-ea"/>
                          <a:cs typeface="+mn-cs"/>
                        </a:rPr>
                        <a:t>Efectuar las adquisiciones</a:t>
                      </a:r>
                    </a:p>
                    <a:p>
                      <a:pPr fontAlgn="base"/>
                      <a:r>
                        <a:rPr lang="es-CO" sz="2000" b="0" i="0" kern="1200" dirty="0">
                          <a:solidFill>
                            <a:schemeClr val="dk1"/>
                          </a:solidFill>
                          <a:effectLst/>
                          <a:latin typeface="+mn-lt"/>
                          <a:ea typeface="+mn-ea"/>
                          <a:cs typeface="+mn-cs"/>
                        </a:rPr>
                        <a:t>Gestionar el involucramiento de los interesados</a:t>
                      </a:r>
                    </a:p>
                    <a:p>
                      <a:pPr fontAlgn="base"/>
                      <a:r>
                        <a:rPr lang="es-CO" sz="2000" b="0" i="0" kern="1200" dirty="0">
                          <a:solidFill>
                            <a:schemeClr val="dk1"/>
                          </a:solidFill>
                          <a:effectLst/>
                          <a:latin typeface="+mn-lt"/>
                          <a:ea typeface="+mn-ea"/>
                          <a:cs typeface="+mn-cs"/>
                        </a:rPr>
                        <a:t>Dirigir y gestionar el trabajo del proyecto</a:t>
                      </a:r>
                    </a:p>
                    <a:p>
                      <a:pPr fontAlgn="base"/>
                      <a:r>
                        <a:rPr lang="es-CO" sz="2000" b="0" i="0" kern="1200" dirty="0">
                          <a:solidFill>
                            <a:schemeClr val="dk1"/>
                          </a:solidFill>
                          <a:effectLst/>
                          <a:latin typeface="+mn-lt"/>
                          <a:ea typeface="+mn-ea"/>
                          <a:cs typeface="+mn-cs"/>
                        </a:rPr>
                        <a:t>Gestionar el conocimiento del proyecto</a:t>
                      </a:r>
                    </a:p>
                    <a:p>
                      <a:pPr fontAlgn="base"/>
                      <a:r>
                        <a:rPr lang="es-CO" sz="2000" b="0" i="0" kern="1200" dirty="0">
                          <a:solidFill>
                            <a:schemeClr val="dk1"/>
                          </a:solidFill>
                          <a:effectLst/>
                          <a:latin typeface="+mn-lt"/>
                          <a:ea typeface="+mn-ea"/>
                          <a:cs typeface="+mn-cs"/>
                        </a:rPr>
                        <a:t>Gestionar la calidad</a:t>
                      </a:r>
                    </a:p>
                    <a:p>
                      <a:pPr fontAlgn="base"/>
                      <a:r>
                        <a:rPr lang="es-CO" sz="2000" b="0" i="0" kern="1200" dirty="0">
                          <a:solidFill>
                            <a:schemeClr val="dk1"/>
                          </a:solidFill>
                          <a:effectLst/>
                          <a:latin typeface="+mn-lt"/>
                          <a:ea typeface="+mn-ea"/>
                          <a:cs typeface="+mn-cs"/>
                        </a:rPr>
                        <a:t>Adquirir recursos</a:t>
                      </a:r>
                    </a:p>
                    <a:p>
                      <a:pPr fontAlgn="base"/>
                      <a:r>
                        <a:rPr lang="es-CO" sz="2000" b="0" i="0" kern="1200" dirty="0">
                          <a:solidFill>
                            <a:schemeClr val="dk1"/>
                          </a:solidFill>
                          <a:effectLst/>
                          <a:latin typeface="+mn-lt"/>
                          <a:ea typeface="+mn-ea"/>
                          <a:cs typeface="+mn-cs"/>
                        </a:rPr>
                        <a:t>Desarrollar el equipo</a:t>
                      </a:r>
                    </a:p>
                    <a:p>
                      <a:pPr fontAlgn="base"/>
                      <a:r>
                        <a:rPr lang="es-CO" sz="2000" b="0" i="0" kern="1200" dirty="0">
                          <a:solidFill>
                            <a:schemeClr val="dk1"/>
                          </a:solidFill>
                          <a:effectLst/>
                          <a:latin typeface="+mn-lt"/>
                          <a:ea typeface="+mn-ea"/>
                          <a:cs typeface="+mn-cs"/>
                        </a:rPr>
                        <a:t>Dirigir al equipo</a:t>
                      </a:r>
                    </a:p>
                  </a:txBody>
                  <a:tcPr/>
                </a:tc>
                <a:extLst>
                  <a:ext uri="{0D108BD9-81ED-4DB2-BD59-A6C34878D82A}">
                    <a16:rowId xmlns:a16="http://schemas.microsoft.com/office/drawing/2014/main" val="72815356"/>
                  </a:ext>
                </a:extLst>
              </a:tr>
            </a:tbl>
          </a:graphicData>
        </a:graphic>
      </p:graphicFrame>
      <p:sp>
        <p:nvSpPr>
          <p:cNvPr id="3" name="Título 2">
            <a:extLst>
              <a:ext uri="{FF2B5EF4-FFF2-40B4-BE49-F238E27FC236}">
                <a16:creationId xmlns:a16="http://schemas.microsoft.com/office/drawing/2014/main" id="{5656CAAF-01D1-4107-9B66-9E665CF04E80}"/>
              </a:ext>
            </a:extLst>
          </p:cNvPr>
          <p:cNvSpPr>
            <a:spLocks noGrp="1"/>
          </p:cNvSpPr>
          <p:nvPr>
            <p:ph type="title"/>
          </p:nvPr>
        </p:nvSpPr>
        <p:spPr>
          <a:xfrm>
            <a:off x="457200" y="-17610"/>
            <a:ext cx="8229600" cy="1143000"/>
          </a:xfrm>
        </p:spPr>
        <p:txBody>
          <a:bodyPr/>
          <a:lstStyle/>
          <a:p>
            <a:r>
              <a:rPr lang="es-CO" dirty="0"/>
              <a:t>Fase 3 – Ejecución del SG-SST</a:t>
            </a:r>
          </a:p>
        </p:txBody>
      </p:sp>
    </p:spTree>
    <p:extLst>
      <p:ext uri="{BB962C8B-B14F-4D97-AF65-F5344CB8AC3E}">
        <p14:creationId xmlns:p14="http://schemas.microsoft.com/office/powerpoint/2010/main" val="28182009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0DEFCA67-1906-4740-A54F-3B2A5C3AF6BE}"/>
              </a:ext>
            </a:extLst>
          </p:cNvPr>
          <p:cNvGraphicFramePr>
            <a:graphicFrameLocks noGrp="1"/>
          </p:cNvGraphicFramePr>
          <p:nvPr>
            <p:ph idx="1"/>
            <p:extLst>
              <p:ext uri="{D42A27DB-BD31-4B8C-83A1-F6EECF244321}">
                <p14:modId xmlns:p14="http://schemas.microsoft.com/office/powerpoint/2010/main" val="3742133409"/>
              </p:ext>
            </p:extLst>
          </p:nvPr>
        </p:nvGraphicFramePr>
        <p:xfrm>
          <a:off x="213360" y="834014"/>
          <a:ext cx="8717280" cy="5029200"/>
        </p:xfrm>
        <a:graphic>
          <a:graphicData uri="http://schemas.openxmlformats.org/drawingml/2006/table">
            <a:tbl>
              <a:tblPr firstRow="1" bandRow="1">
                <a:tableStyleId>{5C22544A-7EE6-4342-B048-85BDC9FD1C3A}</a:tableStyleId>
              </a:tblPr>
              <a:tblGrid>
                <a:gridCol w="4611858">
                  <a:extLst>
                    <a:ext uri="{9D8B030D-6E8A-4147-A177-3AD203B41FA5}">
                      <a16:colId xmlns:a16="http://schemas.microsoft.com/office/drawing/2014/main" val="1928873760"/>
                    </a:ext>
                  </a:extLst>
                </a:gridCol>
                <a:gridCol w="4105422">
                  <a:extLst>
                    <a:ext uri="{9D8B030D-6E8A-4147-A177-3AD203B41FA5}">
                      <a16:colId xmlns:a16="http://schemas.microsoft.com/office/drawing/2014/main" val="1922276905"/>
                    </a:ext>
                  </a:extLst>
                </a:gridCol>
              </a:tblGrid>
              <a:tr h="344124">
                <a:tc>
                  <a:txBody>
                    <a:bodyPr/>
                    <a:lstStyle/>
                    <a:p>
                      <a:pPr algn="ctr"/>
                      <a:r>
                        <a:rPr lang="es-CO" dirty="0"/>
                        <a:t>SG-SST</a:t>
                      </a:r>
                    </a:p>
                  </a:txBody>
                  <a:tcPr/>
                </a:tc>
                <a:tc>
                  <a:txBody>
                    <a:bodyPr/>
                    <a:lstStyle/>
                    <a:p>
                      <a:pPr algn="ctr"/>
                      <a:r>
                        <a:rPr lang="es-CO" dirty="0"/>
                        <a:t>PMI</a:t>
                      </a:r>
                    </a:p>
                  </a:txBody>
                  <a:tcPr/>
                </a:tc>
                <a:extLst>
                  <a:ext uri="{0D108BD9-81ED-4DB2-BD59-A6C34878D82A}">
                    <a16:rowId xmlns:a16="http://schemas.microsoft.com/office/drawing/2014/main" val="1373906505"/>
                  </a:ext>
                </a:extLst>
              </a:tr>
              <a:tr h="4448939">
                <a:tc>
                  <a:txBody>
                    <a:bodyPr/>
                    <a:lstStyle/>
                    <a:p>
                      <a:pPr algn="just"/>
                      <a:r>
                        <a:rPr lang="es-CO" sz="2000" b="1" dirty="0"/>
                        <a:t>ACTIVIDAD</a:t>
                      </a:r>
                      <a:r>
                        <a:rPr lang="es-CO" sz="2000" dirty="0"/>
                        <a:t>: Es el momento de vigilancia preventiva de la ejecución, desarrollo e implementación del SG-SST. En esta fase la empresa deberá: Realizar autoevaluación, Establecer Plan de Mejora e incorporarlo al SG-SST del año 2019.</a:t>
                      </a:r>
                    </a:p>
                    <a:p>
                      <a:pPr algn="just"/>
                      <a:r>
                        <a:rPr lang="es-CO" sz="2000" b="1" dirty="0"/>
                        <a:t>RESPONSABLES: </a:t>
                      </a:r>
                      <a:r>
                        <a:rPr lang="es-CO" sz="2000" dirty="0"/>
                        <a:t>Las empresas, personas o entidades encargadas de implementar los SG-SST, con la asesoría de las Administradoras de Riesgos Laborales y según los estándares mínimos. Ministerio del trabajo y </a:t>
                      </a:r>
                      <a:r>
                        <a:rPr lang="es-CO" sz="2000" dirty="0" err="1"/>
                        <a:t>ARLs</a:t>
                      </a:r>
                      <a:r>
                        <a:rPr lang="es-CO" sz="2000" dirty="0"/>
                        <a:t> harán el seguimiento al SG-SST y al cumplimiento al Plan de Mejora.</a:t>
                      </a:r>
                    </a:p>
                  </a:txBody>
                  <a:tcPr/>
                </a:tc>
                <a:tc>
                  <a:txBody>
                    <a:bodyPr/>
                    <a:lstStyle/>
                    <a:p>
                      <a:pPr fontAlgn="base"/>
                      <a:r>
                        <a:rPr lang="es-CO" sz="2000" b="0" i="0" kern="1200" dirty="0">
                          <a:solidFill>
                            <a:schemeClr val="dk1"/>
                          </a:solidFill>
                          <a:effectLst/>
                          <a:latin typeface="+mn-lt"/>
                          <a:ea typeface="+mn-ea"/>
                          <a:cs typeface="+mn-cs"/>
                        </a:rPr>
                        <a:t>Monitorear las comunicaciones</a:t>
                      </a:r>
                    </a:p>
                    <a:p>
                      <a:pPr fontAlgn="base"/>
                      <a:r>
                        <a:rPr lang="es-CO" sz="2000" b="0" i="0" kern="1200" dirty="0">
                          <a:solidFill>
                            <a:schemeClr val="dk1"/>
                          </a:solidFill>
                          <a:effectLst/>
                          <a:latin typeface="+mn-lt"/>
                          <a:ea typeface="+mn-ea"/>
                          <a:cs typeface="+mn-cs"/>
                        </a:rPr>
                        <a:t>Monitorear los riesgos</a:t>
                      </a:r>
                    </a:p>
                    <a:p>
                      <a:pPr fontAlgn="base"/>
                      <a:r>
                        <a:rPr lang="es-CO" sz="2000" b="0" i="0" kern="1200" dirty="0">
                          <a:solidFill>
                            <a:schemeClr val="dk1"/>
                          </a:solidFill>
                          <a:effectLst/>
                          <a:latin typeface="+mn-lt"/>
                          <a:ea typeface="+mn-ea"/>
                          <a:cs typeface="+mn-cs"/>
                        </a:rPr>
                        <a:t>Controlar las adquisiciones</a:t>
                      </a:r>
                    </a:p>
                    <a:p>
                      <a:pPr fontAlgn="base"/>
                      <a:r>
                        <a:rPr lang="es-CO" sz="2000" b="0" i="0" kern="1200" dirty="0">
                          <a:solidFill>
                            <a:schemeClr val="dk1"/>
                          </a:solidFill>
                          <a:effectLst/>
                          <a:latin typeface="+mn-lt"/>
                          <a:ea typeface="+mn-ea"/>
                          <a:cs typeface="+mn-cs"/>
                        </a:rPr>
                        <a:t>Monitorear el involucramiento de los interesados</a:t>
                      </a:r>
                    </a:p>
                    <a:p>
                      <a:pPr fontAlgn="base"/>
                      <a:r>
                        <a:rPr lang="es-CO" sz="2000" b="0" i="0" kern="1200" dirty="0">
                          <a:solidFill>
                            <a:schemeClr val="dk1"/>
                          </a:solidFill>
                          <a:effectLst/>
                          <a:latin typeface="+mn-lt"/>
                          <a:ea typeface="+mn-ea"/>
                          <a:cs typeface="+mn-cs"/>
                        </a:rPr>
                        <a:t>Monitorear y controlar el trabajo del proyecto</a:t>
                      </a:r>
                    </a:p>
                    <a:p>
                      <a:pPr fontAlgn="base"/>
                      <a:r>
                        <a:rPr lang="es-CO" sz="2000" b="0" i="0" kern="1200" dirty="0">
                          <a:solidFill>
                            <a:schemeClr val="dk1"/>
                          </a:solidFill>
                          <a:effectLst/>
                          <a:latin typeface="+mn-lt"/>
                          <a:ea typeface="+mn-ea"/>
                          <a:cs typeface="+mn-cs"/>
                        </a:rPr>
                        <a:t>Realizar el control integrado de cambios</a:t>
                      </a:r>
                    </a:p>
                    <a:p>
                      <a:pPr fontAlgn="base"/>
                      <a:r>
                        <a:rPr lang="es-CO" sz="2000" b="0" i="0" kern="1200" dirty="0">
                          <a:solidFill>
                            <a:schemeClr val="dk1"/>
                          </a:solidFill>
                          <a:effectLst/>
                          <a:latin typeface="+mn-lt"/>
                          <a:ea typeface="+mn-ea"/>
                          <a:cs typeface="+mn-cs"/>
                        </a:rPr>
                        <a:t>Validar el alcance</a:t>
                      </a:r>
                    </a:p>
                    <a:p>
                      <a:pPr fontAlgn="base"/>
                      <a:r>
                        <a:rPr lang="es-CO" sz="2000" b="0" i="0" kern="1200" dirty="0">
                          <a:solidFill>
                            <a:schemeClr val="dk1"/>
                          </a:solidFill>
                          <a:effectLst/>
                          <a:latin typeface="+mn-lt"/>
                          <a:ea typeface="+mn-ea"/>
                          <a:cs typeface="+mn-cs"/>
                        </a:rPr>
                        <a:t>Controlar el alcance</a:t>
                      </a:r>
                    </a:p>
                    <a:p>
                      <a:pPr fontAlgn="base"/>
                      <a:r>
                        <a:rPr lang="es-CO" sz="2000" b="0" i="0" kern="1200" dirty="0">
                          <a:solidFill>
                            <a:schemeClr val="dk1"/>
                          </a:solidFill>
                          <a:effectLst/>
                          <a:latin typeface="+mn-lt"/>
                          <a:ea typeface="+mn-ea"/>
                          <a:cs typeface="+mn-cs"/>
                        </a:rPr>
                        <a:t>Controlar el cronograma</a:t>
                      </a:r>
                    </a:p>
                    <a:p>
                      <a:pPr fontAlgn="base"/>
                      <a:r>
                        <a:rPr lang="es-CO" sz="2000" b="0" i="0" kern="1200" dirty="0">
                          <a:solidFill>
                            <a:schemeClr val="dk1"/>
                          </a:solidFill>
                          <a:effectLst/>
                          <a:latin typeface="+mn-lt"/>
                          <a:ea typeface="+mn-ea"/>
                          <a:cs typeface="+mn-cs"/>
                        </a:rPr>
                        <a:t>Controlar los costos</a:t>
                      </a:r>
                    </a:p>
                    <a:p>
                      <a:pPr fontAlgn="base"/>
                      <a:r>
                        <a:rPr lang="es-CO" sz="2000" b="0" i="0" kern="1200" dirty="0">
                          <a:solidFill>
                            <a:schemeClr val="dk1"/>
                          </a:solidFill>
                          <a:effectLst/>
                          <a:latin typeface="+mn-lt"/>
                          <a:ea typeface="+mn-ea"/>
                          <a:cs typeface="+mn-cs"/>
                        </a:rPr>
                        <a:t>Controlar la calidad</a:t>
                      </a:r>
                    </a:p>
                    <a:p>
                      <a:pPr fontAlgn="base"/>
                      <a:r>
                        <a:rPr lang="es-CO" sz="2000" b="0" i="0" kern="1200" dirty="0">
                          <a:solidFill>
                            <a:schemeClr val="dk1"/>
                          </a:solidFill>
                          <a:effectLst/>
                          <a:latin typeface="+mn-lt"/>
                          <a:ea typeface="+mn-ea"/>
                          <a:cs typeface="+mn-cs"/>
                        </a:rPr>
                        <a:t>Controlar los recursos</a:t>
                      </a:r>
                    </a:p>
                  </a:txBody>
                  <a:tcPr/>
                </a:tc>
                <a:extLst>
                  <a:ext uri="{0D108BD9-81ED-4DB2-BD59-A6C34878D82A}">
                    <a16:rowId xmlns:a16="http://schemas.microsoft.com/office/drawing/2014/main" val="72815356"/>
                  </a:ext>
                </a:extLst>
              </a:tr>
            </a:tbl>
          </a:graphicData>
        </a:graphic>
      </p:graphicFrame>
      <p:sp>
        <p:nvSpPr>
          <p:cNvPr id="3" name="Título 2">
            <a:extLst>
              <a:ext uri="{FF2B5EF4-FFF2-40B4-BE49-F238E27FC236}">
                <a16:creationId xmlns:a16="http://schemas.microsoft.com/office/drawing/2014/main" id="{5656CAAF-01D1-4107-9B66-9E665CF04E80}"/>
              </a:ext>
            </a:extLst>
          </p:cNvPr>
          <p:cNvSpPr>
            <a:spLocks noGrp="1"/>
          </p:cNvSpPr>
          <p:nvPr>
            <p:ph type="title"/>
          </p:nvPr>
        </p:nvSpPr>
        <p:spPr>
          <a:xfrm>
            <a:off x="213359" y="-17610"/>
            <a:ext cx="8717279" cy="1143000"/>
          </a:xfrm>
        </p:spPr>
        <p:txBody>
          <a:bodyPr>
            <a:normAutofit fontScale="90000"/>
          </a:bodyPr>
          <a:lstStyle/>
          <a:p>
            <a:r>
              <a:rPr lang="es-CO" dirty="0"/>
              <a:t>Fase 4 – Seguimiento y plan de mejora</a:t>
            </a:r>
          </a:p>
        </p:txBody>
      </p:sp>
    </p:spTree>
    <p:extLst>
      <p:ext uri="{BB962C8B-B14F-4D97-AF65-F5344CB8AC3E}">
        <p14:creationId xmlns:p14="http://schemas.microsoft.com/office/powerpoint/2010/main" val="3249225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a:extLst>
              <a:ext uri="{FF2B5EF4-FFF2-40B4-BE49-F238E27FC236}">
                <a16:creationId xmlns:a16="http://schemas.microsoft.com/office/drawing/2014/main" id="{A94305F6-3C7B-4CE3-805F-2D4D0388DD71}"/>
              </a:ext>
            </a:extLst>
          </p:cNvPr>
          <p:cNvSpPr>
            <a:spLocks noGrp="1"/>
          </p:cNvSpPr>
          <p:nvPr>
            <p:ph idx="1"/>
          </p:nvPr>
        </p:nvSpPr>
        <p:spPr>
          <a:xfrm>
            <a:off x="457200" y="1449494"/>
            <a:ext cx="8229600" cy="3692134"/>
          </a:xfrm>
        </p:spPr>
        <p:txBody>
          <a:bodyPr>
            <a:normAutofit/>
          </a:bodyPr>
          <a:lstStyle/>
          <a:p>
            <a:pPr marL="0" indent="0">
              <a:buNone/>
            </a:pPr>
            <a:r>
              <a:rPr lang="es-CO" sz="2400" dirty="0"/>
              <a:t>Esta conferencia evalúa los beneficios de integrar el Sistema de Gestión de Seguridad y Salud en el trabajo SG-SST y la gerencia de proyectos.</a:t>
            </a:r>
          </a:p>
          <a:p>
            <a:pPr marL="0" indent="0">
              <a:buNone/>
            </a:pPr>
            <a:r>
              <a:rPr lang="es-CO" sz="2400" dirty="0"/>
              <a:t>La importancia de esta propuesta radica en el logro de mejores resultados financieros, mayores estándares de Seguridad y Salud en el Trabajo  y en el cumplimiento de todos los requisitos de la legislación. Hay algunos ejemplos prácticos en la literatura que explican cómo se puede utilizar un proyecto para organizar un sistema integrado de gestión de proyectos que incorpore SG-SST. </a:t>
            </a:r>
          </a:p>
        </p:txBody>
      </p:sp>
      <p:sp>
        <p:nvSpPr>
          <p:cNvPr id="4" name="Título 3">
            <a:extLst>
              <a:ext uri="{FF2B5EF4-FFF2-40B4-BE49-F238E27FC236}">
                <a16:creationId xmlns:a16="http://schemas.microsoft.com/office/drawing/2014/main" id="{7C022C07-71D3-460D-A5F8-B45635B27640}"/>
              </a:ext>
            </a:extLst>
          </p:cNvPr>
          <p:cNvSpPr>
            <a:spLocks noGrp="1"/>
          </p:cNvSpPr>
          <p:nvPr>
            <p:ph type="title"/>
          </p:nvPr>
        </p:nvSpPr>
        <p:spPr>
          <a:xfrm>
            <a:off x="457200" y="21679"/>
            <a:ext cx="8229600" cy="1143000"/>
          </a:xfrm>
        </p:spPr>
        <p:txBody>
          <a:bodyPr/>
          <a:lstStyle/>
          <a:p>
            <a:r>
              <a:rPr lang="es-CO" dirty="0"/>
              <a:t>Introducción</a:t>
            </a:r>
          </a:p>
        </p:txBody>
      </p:sp>
    </p:spTree>
    <p:extLst>
      <p:ext uri="{BB962C8B-B14F-4D97-AF65-F5344CB8AC3E}">
        <p14:creationId xmlns:p14="http://schemas.microsoft.com/office/powerpoint/2010/main" val="24978143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0DEFCA67-1906-4740-A54F-3B2A5C3AF6BE}"/>
              </a:ext>
            </a:extLst>
          </p:cNvPr>
          <p:cNvGraphicFramePr>
            <a:graphicFrameLocks noGrp="1"/>
          </p:cNvGraphicFramePr>
          <p:nvPr>
            <p:ph idx="1"/>
            <p:extLst>
              <p:ext uri="{D42A27DB-BD31-4B8C-83A1-F6EECF244321}">
                <p14:modId xmlns:p14="http://schemas.microsoft.com/office/powerpoint/2010/main" val="2374685072"/>
              </p:ext>
            </p:extLst>
          </p:nvPr>
        </p:nvGraphicFramePr>
        <p:xfrm>
          <a:off x="213360" y="834014"/>
          <a:ext cx="8717280" cy="3938979"/>
        </p:xfrm>
        <a:graphic>
          <a:graphicData uri="http://schemas.openxmlformats.org/drawingml/2006/table">
            <a:tbl>
              <a:tblPr firstRow="1" bandRow="1">
                <a:tableStyleId>{5C22544A-7EE6-4342-B048-85BDC9FD1C3A}</a:tableStyleId>
              </a:tblPr>
              <a:tblGrid>
                <a:gridCol w="4035083">
                  <a:extLst>
                    <a:ext uri="{9D8B030D-6E8A-4147-A177-3AD203B41FA5}">
                      <a16:colId xmlns:a16="http://schemas.microsoft.com/office/drawing/2014/main" val="1928873760"/>
                    </a:ext>
                  </a:extLst>
                </a:gridCol>
                <a:gridCol w="4682197">
                  <a:extLst>
                    <a:ext uri="{9D8B030D-6E8A-4147-A177-3AD203B41FA5}">
                      <a16:colId xmlns:a16="http://schemas.microsoft.com/office/drawing/2014/main" val="1922276905"/>
                    </a:ext>
                  </a:extLst>
                </a:gridCol>
              </a:tblGrid>
              <a:tr h="384291">
                <a:tc>
                  <a:txBody>
                    <a:bodyPr/>
                    <a:lstStyle/>
                    <a:p>
                      <a:pPr algn="ctr"/>
                      <a:r>
                        <a:rPr lang="es-CO" dirty="0"/>
                        <a:t>SG-SST</a:t>
                      </a:r>
                    </a:p>
                  </a:txBody>
                  <a:tcPr/>
                </a:tc>
                <a:tc>
                  <a:txBody>
                    <a:bodyPr/>
                    <a:lstStyle/>
                    <a:p>
                      <a:pPr algn="ctr"/>
                      <a:r>
                        <a:rPr lang="es-CO" dirty="0"/>
                        <a:t>PMI</a:t>
                      </a:r>
                    </a:p>
                  </a:txBody>
                  <a:tcPr/>
                </a:tc>
                <a:extLst>
                  <a:ext uri="{0D108BD9-81ED-4DB2-BD59-A6C34878D82A}">
                    <a16:rowId xmlns:a16="http://schemas.microsoft.com/office/drawing/2014/main" val="1373906505"/>
                  </a:ext>
                </a:extLst>
              </a:tr>
              <a:tr h="3554688">
                <a:tc>
                  <a:txBody>
                    <a:bodyPr/>
                    <a:lstStyle/>
                    <a:p>
                      <a:pPr algn="just"/>
                      <a:r>
                        <a:rPr lang="es-CO" sz="2000" b="1" dirty="0"/>
                        <a:t>ACTIVIDAD: </a:t>
                      </a:r>
                      <a:r>
                        <a:rPr lang="es-CO" sz="2000" dirty="0"/>
                        <a:t>Fase de verificación del cumplimiento de la normatividad vigente sobre el SG-SST (Visitas y actividades de Inspección, Vigilancia y Control del Sistema.) </a:t>
                      </a:r>
                      <a:r>
                        <a:rPr lang="es-CO" sz="2000" b="1" dirty="0"/>
                        <a:t>RESPONSABLES</a:t>
                      </a:r>
                      <a:r>
                        <a:rPr lang="es-CO" sz="2000" dirty="0"/>
                        <a:t>: La efectúa el Ministerio del Trabajo conforme a los estándares mínimos.</a:t>
                      </a:r>
                    </a:p>
                  </a:txBody>
                  <a:tcPr/>
                </a:tc>
                <a:tc>
                  <a:txBody>
                    <a:bodyPr/>
                    <a:lstStyle/>
                    <a:p>
                      <a:pPr fontAlgn="base"/>
                      <a:r>
                        <a:rPr lang="es-CO" sz="2000" b="0" i="0" kern="1200" dirty="0">
                          <a:solidFill>
                            <a:schemeClr val="dk1"/>
                          </a:solidFill>
                          <a:effectLst/>
                          <a:latin typeface="+mn-lt"/>
                          <a:ea typeface="+mn-ea"/>
                          <a:cs typeface="+mn-cs"/>
                        </a:rPr>
                        <a:t>Cerrar el proyecto o fase</a:t>
                      </a:r>
                    </a:p>
                  </a:txBody>
                  <a:tcPr/>
                </a:tc>
                <a:extLst>
                  <a:ext uri="{0D108BD9-81ED-4DB2-BD59-A6C34878D82A}">
                    <a16:rowId xmlns:a16="http://schemas.microsoft.com/office/drawing/2014/main" val="72815356"/>
                  </a:ext>
                </a:extLst>
              </a:tr>
            </a:tbl>
          </a:graphicData>
        </a:graphic>
      </p:graphicFrame>
      <p:sp>
        <p:nvSpPr>
          <p:cNvPr id="3" name="Título 2">
            <a:extLst>
              <a:ext uri="{FF2B5EF4-FFF2-40B4-BE49-F238E27FC236}">
                <a16:creationId xmlns:a16="http://schemas.microsoft.com/office/drawing/2014/main" id="{5656CAAF-01D1-4107-9B66-9E665CF04E80}"/>
              </a:ext>
            </a:extLst>
          </p:cNvPr>
          <p:cNvSpPr>
            <a:spLocks noGrp="1"/>
          </p:cNvSpPr>
          <p:nvPr>
            <p:ph type="title"/>
          </p:nvPr>
        </p:nvSpPr>
        <p:spPr>
          <a:xfrm>
            <a:off x="112542" y="-17610"/>
            <a:ext cx="8818098" cy="1143000"/>
          </a:xfrm>
        </p:spPr>
        <p:txBody>
          <a:bodyPr>
            <a:normAutofit fontScale="90000"/>
          </a:bodyPr>
          <a:lstStyle/>
          <a:p>
            <a:r>
              <a:rPr lang="es-CO" dirty="0"/>
              <a:t>Fase 5 – Inspección, Vigilancia y Control </a:t>
            </a:r>
          </a:p>
        </p:txBody>
      </p:sp>
    </p:spTree>
    <p:extLst>
      <p:ext uri="{BB962C8B-B14F-4D97-AF65-F5344CB8AC3E}">
        <p14:creationId xmlns:p14="http://schemas.microsoft.com/office/powerpoint/2010/main" val="13189008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Resultado de imagen para frases cambia la forma">
            <a:extLst>
              <a:ext uri="{FF2B5EF4-FFF2-40B4-BE49-F238E27FC236}">
                <a16:creationId xmlns:a16="http://schemas.microsoft.com/office/drawing/2014/main" id="{68001581-F11B-47EB-A4B7-1255C58A44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258929" cy="568238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379388F9-6DB8-4935-B970-EAE0F59D6AAC}"/>
              </a:ext>
            </a:extLst>
          </p:cNvPr>
          <p:cNvSpPr/>
          <p:nvPr/>
        </p:nvSpPr>
        <p:spPr>
          <a:xfrm rot="5400000">
            <a:off x="5656772" y="2281051"/>
            <a:ext cx="5061258" cy="923330"/>
          </a:xfrm>
          <a:prstGeom prst="rect">
            <a:avLst/>
          </a:prstGeom>
          <a:noFill/>
        </p:spPr>
        <p:txBody>
          <a:bodyPr wrap="none" lIns="91440" tIns="45720" rIns="91440" bIns="45720">
            <a:spAutoFit/>
          </a:bodyPr>
          <a:lstStyle/>
          <a:p>
            <a:pPr algn="ctr"/>
            <a:r>
              <a:rPr lang="es-ES" sz="5400" b="0" cap="none" spc="0" dirty="0">
                <a:ln w="0"/>
                <a:solidFill>
                  <a:schemeClr val="accent1"/>
                </a:solidFill>
                <a:effectLst>
                  <a:outerShdw blurRad="38100" dist="25400" dir="5400000" algn="ctr" rotWithShape="0">
                    <a:srgbClr val="6E747A">
                      <a:alpha val="43000"/>
                    </a:srgbClr>
                  </a:outerShdw>
                </a:effectLst>
              </a:rPr>
              <a:t>Muchas Gracias!!</a:t>
            </a:r>
          </a:p>
        </p:txBody>
      </p:sp>
    </p:spTree>
    <p:extLst>
      <p:ext uri="{BB962C8B-B14F-4D97-AF65-F5344CB8AC3E}">
        <p14:creationId xmlns:p14="http://schemas.microsoft.com/office/powerpoint/2010/main" val="2688000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a:extLst>
              <a:ext uri="{FF2B5EF4-FFF2-40B4-BE49-F238E27FC236}">
                <a16:creationId xmlns:a16="http://schemas.microsoft.com/office/drawing/2014/main" id="{A94305F6-3C7B-4CE3-805F-2D4D0388DD71}"/>
              </a:ext>
            </a:extLst>
          </p:cNvPr>
          <p:cNvSpPr>
            <a:spLocks noGrp="1"/>
          </p:cNvSpPr>
          <p:nvPr>
            <p:ph idx="1"/>
          </p:nvPr>
        </p:nvSpPr>
        <p:spPr>
          <a:xfrm>
            <a:off x="457201" y="1929179"/>
            <a:ext cx="8431967" cy="1833352"/>
          </a:xfrm>
        </p:spPr>
        <p:txBody>
          <a:bodyPr>
            <a:normAutofit/>
          </a:bodyPr>
          <a:lstStyle/>
          <a:p>
            <a:pPr marL="0" indent="0">
              <a:buNone/>
            </a:pPr>
            <a:r>
              <a:rPr lang="es-CO" sz="2400" dirty="0"/>
              <a:t>¿Qué tanto más aumentaría la efectividad e el cumplimiento de los tiempos de implementación del SG-SST, si integráramos más de cerca  el SG-SST en la gestión de proyectos?</a:t>
            </a:r>
          </a:p>
        </p:txBody>
      </p:sp>
      <p:sp>
        <p:nvSpPr>
          <p:cNvPr id="4" name="Título 3">
            <a:extLst>
              <a:ext uri="{FF2B5EF4-FFF2-40B4-BE49-F238E27FC236}">
                <a16:creationId xmlns:a16="http://schemas.microsoft.com/office/drawing/2014/main" id="{7C022C07-71D3-460D-A5F8-B45635B27640}"/>
              </a:ext>
            </a:extLst>
          </p:cNvPr>
          <p:cNvSpPr>
            <a:spLocks noGrp="1"/>
          </p:cNvSpPr>
          <p:nvPr>
            <p:ph type="title"/>
          </p:nvPr>
        </p:nvSpPr>
        <p:spPr>
          <a:xfrm>
            <a:off x="457201" y="471384"/>
            <a:ext cx="8229600" cy="1143000"/>
          </a:xfrm>
        </p:spPr>
        <p:txBody>
          <a:bodyPr/>
          <a:lstStyle/>
          <a:p>
            <a:r>
              <a:rPr lang="es-CO" dirty="0"/>
              <a:t>Pregunta</a:t>
            </a:r>
          </a:p>
        </p:txBody>
      </p:sp>
    </p:spTree>
    <p:extLst>
      <p:ext uri="{BB962C8B-B14F-4D97-AF65-F5344CB8AC3E}">
        <p14:creationId xmlns:p14="http://schemas.microsoft.com/office/powerpoint/2010/main" val="192752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8B652E4A-D800-4762-866A-10E9CAF9A3CE}"/>
              </a:ext>
            </a:extLst>
          </p:cNvPr>
          <p:cNvSpPr>
            <a:spLocks noGrp="1"/>
          </p:cNvSpPr>
          <p:nvPr>
            <p:ph idx="1"/>
          </p:nvPr>
        </p:nvSpPr>
        <p:spPr>
          <a:xfrm>
            <a:off x="457200" y="1467163"/>
            <a:ext cx="8229600" cy="3395133"/>
          </a:xfrm>
        </p:spPr>
        <p:txBody>
          <a:bodyPr>
            <a:normAutofit fontScale="92500" lnSpcReduction="10000"/>
          </a:bodyPr>
          <a:lstStyle/>
          <a:p>
            <a:r>
              <a:rPr lang="es-CO" sz="2800" dirty="0"/>
              <a:t>El Sistema de Gestión de Seguridad y Salud en el Trabajo, debe ser implementado por todos los empleadores y consiste en el desarrollo de un proceso lógico y por etapas, basado en la mejora continua, que incluye la política, la organización, la planificación, la aplicación, la evaluación, la auditoría y las acciones de mejora con el objetivo de anticipar, reconocer, evaluar y controlar los riesgos que puedan afectar la seguridad y la salud en el trabajo.</a:t>
            </a:r>
          </a:p>
        </p:txBody>
      </p:sp>
      <p:sp>
        <p:nvSpPr>
          <p:cNvPr id="3" name="Título 2">
            <a:extLst>
              <a:ext uri="{FF2B5EF4-FFF2-40B4-BE49-F238E27FC236}">
                <a16:creationId xmlns:a16="http://schemas.microsoft.com/office/drawing/2014/main" id="{04368F8A-5BFA-494A-8C1F-3982E996F8D6}"/>
              </a:ext>
            </a:extLst>
          </p:cNvPr>
          <p:cNvSpPr>
            <a:spLocks noGrp="1"/>
          </p:cNvSpPr>
          <p:nvPr>
            <p:ph type="title"/>
          </p:nvPr>
        </p:nvSpPr>
        <p:spPr>
          <a:xfrm>
            <a:off x="457200" y="441403"/>
            <a:ext cx="8229600" cy="1143000"/>
          </a:xfrm>
        </p:spPr>
        <p:txBody>
          <a:bodyPr/>
          <a:lstStyle/>
          <a:p>
            <a:r>
              <a:rPr lang="es-CO" dirty="0"/>
              <a:t>EL SG-SST</a:t>
            </a:r>
          </a:p>
        </p:txBody>
      </p:sp>
    </p:spTree>
    <p:extLst>
      <p:ext uri="{BB962C8B-B14F-4D97-AF65-F5344CB8AC3E}">
        <p14:creationId xmlns:p14="http://schemas.microsoft.com/office/powerpoint/2010/main" val="1092182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a:extLst>
              <a:ext uri="{FF2B5EF4-FFF2-40B4-BE49-F238E27FC236}">
                <a16:creationId xmlns:a16="http://schemas.microsoft.com/office/drawing/2014/main" id="{41A41C3F-7132-4375-B17B-4771C7E3AC83}"/>
              </a:ext>
            </a:extLst>
          </p:cNvPr>
          <p:cNvSpPr>
            <a:spLocks noGrp="1"/>
          </p:cNvSpPr>
          <p:nvPr>
            <p:ph sz="half" idx="2"/>
          </p:nvPr>
        </p:nvSpPr>
        <p:spPr>
          <a:xfrm>
            <a:off x="4648199" y="1600200"/>
            <a:ext cx="4225977" cy="3977217"/>
          </a:xfrm>
        </p:spPr>
        <p:txBody>
          <a:bodyPr>
            <a:normAutofit/>
          </a:bodyPr>
          <a:lstStyle/>
          <a:p>
            <a:r>
              <a:rPr lang="es-CO" dirty="0"/>
              <a:t>Se debe cumplir por más de 670.000 empresas, sin desconocer el cumplimiento de las normas aplicables a cada sector económico de manera específica.</a:t>
            </a:r>
          </a:p>
        </p:txBody>
      </p:sp>
      <p:sp>
        <p:nvSpPr>
          <p:cNvPr id="4" name="Título 3">
            <a:extLst>
              <a:ext uri="{FF2B5EF4-FFF2-40B4-BE49-F238E27FC236}">
                <a16:creationId xmlns:a16="http://schemas.microsoft.com/office/drawing/2014/main" id="{9E89A460-DAA6-466C-8A78-BB8ED594B1C3}"/>
              </a:ext>
            </a:extLst>
          </p:cNvPr>
          <p:cNvSpPr>
            <a:spLocks noGrp="1"/>
          </p:cNvSpPr>
          <p:nvPr>
            <p:ph type="title"/>
          </p:nvPr>
        </p:nvSpPr>
        <p:spPr/>
        <p:txBody>
          <a:bodyPr>
            <a:normAutofit fontScale="90000"/>
          </a:bodyPr>
          <a:lstStyle/>
          <a:p>
            <a:r>
              <a:rPr lang="es-CO" dirty="0"/>
              <a:t>Retos en la implementación del SG-SST</a:t>
            </a:r>
          </a:p>
        </p:txBody>
      </p:sp>
      <p:sp>
        <p:nvSpPr>
          <p:cNvPr id="5" name="Marcador de contenido 4">
            <a:extLst>
              <a:ext uri="{FF2B5EF4-FFF2-40B4-BE49-F238E27FC236}">
                <a16:creationId xmlns:a16="http://schemas.microsoft.com/office/drawing/2014/main" id="{3F328679-7BCC-4886-B968-ECE03B0A3E51}"/>
              </a:ext>
            </a:extLst>
          </p:cNvPr>
          <p:cNvSpPr>
            <a:spLocks noGrp="1"/>
          </p:cNvSpPr>
          <p:nvPr>
            <p:ph sz="half" idx="1"/>
          </p:nvPr>
        </p:nvSpPr>
        <p:spPr/>
        <p:txBody>
          <a:bodyPr>
            <a:normAutofit/>
          </a:bodyPr>
          <a:lstStyle/>
          <a:p>
            <a:pPr algn="just"/>
            <a:r>
              <a:rPr lang="es-CO" dirty="0"/>
              <a:t>Los estándares mínimos refuerzan la protección en salud y vida de más de 10 millones de trabajadores afiliados al Sistema General de Riesgos Laborales</a:t>
            </a:r>
          </a:p>
        </p:txBody>
      </p:sp>
    </p:spTree>
    <p:extLst>
      <p:ext uri="{BB962C8B-B14F-4D97-AF65-F5344CB8AC3E}">
        <p14:creationId xmlns:p14="http://schemas.microsoft.com/office/powerpoint/2010/main" val="1412212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24E6CB80-9550-44A0-9551-60B833BED26C}"/>
              </a:ext>
            </a:extLst>
          </p:cNvPr>
          <p:cNvSpPr>
            <a:spLocks noGrp="1"/>
          </p:cNvSpPr>
          <p:nvPr>
            <p:ph sz="half" idx="2"/>
          </p:nvPr>
        </p:nvSpPr>
        <p:spPr/>
        <p:txBody>
          <a:bodyPr/>
          <a:lstStyle/>
          <a:p>
            <a:r>
              <a:rPr lang="es-CO" dirty="0"/>
              <a:t>Modelo económico Colombiano enfocado al aprovechamiento de recursos naturales, incremento del sector servicios, informalidad en las pymes (gestión), desempleo, etc.</a:t>
            </a:r>
          </a:p>
        </p:txBody>
      </p:sp>
      <p:sp>
        <p:nvSpPr>
          <p:cNvPr id="3" name="Título 2">
            <a:extLst>
              <a:ext uri="{FF2B5EF4-FFF2-40B4-BE49-F238E27FC236}">
                <a16:creationId xmlns:a16="http://schemas.microsoft.com/office/drawing/2014/main" id="{B4B1E8EC-8114-488E-BB2F-94928BC4CE56}"/>
              </a:ext>
            </a:extLst>
          </p:cNvPr>
          <p:cNvSpPr>
            <a:spLocks noGrp="1"/>
          </p:cNvSpPr>
          <p:nvPr>
            <p:ph type="title"/>
          </p:nvPr>
        </p:nvSpPr>
        <p:spPr/>
        <p:txBody>
          <a:bodyPr/>
          <a:lstStyle/>
          <a:p>
            <a:r>
              <a:rPr lang="es-CO" dirty="0"/>
              <a:t>Condiciones actuales</a:t>
            </a:r>
          </a:p>
        </p:txBody>
      </p:sp>
      <p:sp>
        <p:nvSpPr>
          <p:cNvPr id="4" name="Marcador de contenido 3">
            <a:extLst>
              <a:ext uri="{FF2B5EF4-FFF2-40B4-BE49-F238E27FC236}">
                <a16:creationId xmlns:a16="http://schemas.microsoft.com/office/drawing/2014/main" id="{7C86D4FF-D433-474D-85DA-E5C23FEAB821}"/>
              </a:ext>
            </a:extLst>
          </p:cNvPr>
          <p:cNvSpPr>
            <a:spLocks noGrp="1"/>
          </p:cNvSpPr>
          <p:nvPr>
            <p:ph sz="half" idx="1"/>
          </p:nvPr>
        </p:nvSpPr>
        <p:spPr>
          <a:xfrm>
            <a:off x="457200" y="1600200"/>
            <a:ext cx="4038600" cy="2686987"/>
          </a:xfrm>
        </p:spPr>
        <p:txBody>
          <a:bodyPr/>
          <a:lstStyle/>
          <a:p>
            <a:pPr algn="just"/>
            <a:r>
              <a:rPr lang="es-CO" dirty="0"/>
              <a:t>Las empresas ven las medidas de protección como un gasto más que una inversión en productividad y eficiencia. </a:t>
            </a:r>
          </a:p>
        </p:txBody>
      </p:sp>
      <p:sp>
        <p:nvSpPr>
          <p:cNvPr id="5" name="CuadroTexto 4">
            <a:extLst>
              <a:ext uri="{FF2B5EF4-FFF2-40B4-BE49-F238E27FC236}">
                <a16:creationId xmlns:a16="http://schemas.microsoft.com/office/drawing/2014/main" id="{94418DE7-A917-44A5-82EA-67F56FF397DF}"/>
              </a:ext>
            </a:extLst>
          </p:cNvPr>
          <p:cNvSpPr txBox="1"/>
          <p:nvPr/>
        </p:nvSpPr>
        <p:spPr>
          <a:xfrm>
            <a:off x="457200" y="4377088"/>
            <a:ext cx="4038600" cy="954107"/>
          </a:xfrm>
          <a:prstGeom prst="rect">
            <a:avLst/>
          </a:prstGeom>
          <a:noFill/>
        </p:spPr>
        <p:txBody>
          <a:bodyPr wrap="square" rtlCol="0">
            <a:spAutoFit/>
          </a:bodyPr>
          <a:lstStyle/>
          <a:p>
            <a:r>
              <a:rPr lang="es-CO" sz="1400" dirty="0">
                <a:hlinkClick r:id="rId2"/>
              </a:rPr>
              <a:t>Fuente: https://oiss.org/wp-content/uploads/2018/11/2-Breve_historia_sobre_la_salud_ocupacional_en_Colombia1.pdf</a:t>
            </a:r>
            <a:endParaRPr lang="es-CO" sz="1400" dirty="0"/>
          </a:p>
        </p:txBody>
      </p:sp>
    </p:spTree>
    <p:extLst>
      <p:ext uri="{BB962C8B-B14F-4D97-AF65-F5344CB8AC3E}">
        <p14:creationId xmlns:p14="http://schemas.microsoft.com/office/powerpoint/2010/main" val="4221763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908A6644-E2EC-4807-90AE-972C77378641}"/>
              </a:ext>
            </a:extLst>
          </p:cNvPr>
          <p:cNvSpPr>
            <a:spLocks noGrp="1"/>
          </p:cNvSpPr>
          <p:nvPr>
            <p:ph sz="half" idx="2"/>
          </p:nvPr>
        </p:nvSpPr>
        <p:spPr>
          <a:xfrm>
            <a:off x="457200" y="1045564"/>
            <a:ext cx="8536898" cy="4123412"/>
          </a:xfrm>
        </p:spPr>
        <p:txBody>
          <a:bodyPr>
            <a:normAutofit/>
          </a:bodyPr>
          <a:lstStyle/>
          <a:p>
            <a:r>
              <a:rPr lang="es-CO" dirty="0"/>
              <a:t>Falta de asesorías personalizadas y flexibles a las necesidades del cliente</a:t>
            </a:r>
          </a:p>
          <a:p>
            <a:r>
              <a:rPr lang="es-CO" dirty="0"/>
              <a:t>Falta de foco en la cultura y las partes interesadas</a:t>
            </a:r>
          </a:p>
          <a:p>
            <a:r>
              <a:rPr lang="es-CO" dirty="0"/>
              <a:t>No aplicación de metodologías de trabajo eficiente</a:t>
            </a:r>
          </a:p>
          <a:p>
            <a:r>
              <a:rPr lang="es-CO" dirty="0"/>
              <a:t>Excesivo uso de recursos  de tiempo y costo por el poco tiempo disponible.</a:t>
            </a:r>
          </a:p>
          <a:p>
            <a:r>
              <a:rPr lang="es-CO" dirty="0"/>
              <a:t>Marco Normativo exigente: </a:t>
            </a:r>
            <a:r>
              <a:rPr lang="es-CO" sz="2000" dirty="0"/>
              <a:t>“Las empresas que no cumplan con la implementación  del sistema  al XX-XX-XXX serán sancionadas con multas de hasta 1.000 salarios mínimos mensuales legales vigentes”.</a:t>
            </a:r>
          </a:p>
          <a:p>
            <a:endParaRPr lang="es-CO" dirty="0"/>
          </a:p>
        </p:txBody>
      </p:sp>
      <p:sp>
        <p:nvSpPr>
          <p:cNvPr id="3" name="Título 2">
            <a:extLst>
              <a:ext uri="{FF2B5EF4-FFF2-40B4-BE49-F238E27FC236}">
                <a16:creationId xmlns:a16="http://schemas.microsoft.com/office/drawing/2014/main" id="{13988979-2A48-4F25-9CAC-880B81D51192}"/>
              </a:ext>
            </a:extLst>
          </p:cNvPr>
          <p:cNvSpPr>
            <a:spLocks noGrp="1"/>
          </p:cNvSpPr>
          <p:nvPr>
            <p:ph type="title"/>
          </p:nvPr>
        </p:nvSpPr>
        <p:spPr>
          <a:xfrm>
            <a:off x="457200" y="34795"/>
            <a:ext cx="8229600" cy="1143000"/>
          </a:xfrm>
        </p:spPr>
        <p:txBody>
          <a:bodyPr/>
          <a:lstStyle/>
          <a:p>
            <a:r>
              <a:rPr lang="es-CO" dirty="0"/>
              <a:t>Problemas</a:t>
            </a:r>
          </a:p>
        </p:txBody>
      </p:sp>
      <p:sp>
        <p:nvSpPr>
          <p:cNvPr id="5" name="Rectángulo 4">
            <a:extLst>
              <a:ext uri="{FF2B5EF4-FFF2-40B4-BE49-F238E27FC236}">
                <a16:creationId xmlns:a16="http://schemas.microsoft.com/office/drawing/2014/main" id="{C252F045-F65A-4AB3-A2F1-0EC5802C2125}"/>
              </a:ext>
            </a:extLst>
          </p:cNvPr>
          <p:cNvSpPr/>
          <p:nvPr/>
        </p:nvSpPr>
        <p:spPr>
          <a:xfrm>
            <a:off x="1536492" y="5353642"/>
            <a:ext cx="6708098" cy="369332"/>
          </a:xfrm>
          <a:prstGeom prst="rect">
            <a:avLst/>
          </a:prstGeom>
        </p:spPr>
        <p:txBody>
          <a:bodyPr wrap="square">
            <a:spAutoFit/>
          </a:bodyPr>
          <a:lstStyle/>
          <a:p>
            <a:r>
              <a:rPr lang="es-CO" dirty="0">
                <a:hlinkClick r:id="rId2"/>
              </a:rPr>
              <a:t>Fuente: http://tangara.uis.edu.co/biblioweb/tesis/2016/164901.pdf</a:t>
            </a:r>
            <a:endParaRPr lang="es-CO" dirty="0"/>
          </a:p>
        </p:txBody>
      </p:sp>
    </p:spTree>
    <p:extLst>
      <p:ext uri="{BB962C8B-B14F-4D97-AF65-F5344CB8AC3E}">
        <p14:creationId xmlns:p14="http://schemas.microsoft.com/office/powerpoint/2010/main" val="1593737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BFD5FD2-FD27-4359-980B-A2A01B623D9B}"/>
              </a:ext>
            </a:extLst>
          </p:cNvPr>
          <p:cNvSpPr>
            <a:spLocks noGrp="1"/>
          </p:cNvSpPr>
          <p:nvPr>
            <p:ph type="title"/>
          </p:nvPr>
        </p:nvSpPr>
        <p:spPr>
          <a:xfrm>
            <a:off x="917185" y="234074"/>
            <a:ext cx="7772400" cy="770268"/>
          </a:xfrm>
        </p:spPr>
        <p:txBody>
          <a:bodyPr/>
          <a:lstStyle/>
          <a:p>
            <a:r>
              <a:rPr lang="es-CO" dirty="0"/>
              <a:t>ACCIDENTALIDAD LABORAL 2018</a:t>
            </a:r>
          </a:p>
        </p:txBody>
      </p:sp>
      <p:pic>
        <p:nvPicPr>
          <p:cNvPr id="3074" name="Picture 2" descr="MinerÃ­a">
            <a:extLst>
              <a:ext uri="{FF2B5EF4-FFF2-40B4-BE49-F238E27FC236}">
                <a16:creationId xmlns:a16="http://schemas.microsoft.com/office/drawing/2014/main" id="{0D62F781-7C0C-45A8-AF9D-B8FAB9D2BD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958" y="2247299"/>
            <a:ext cx="4330944" cy="325439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OTO STOCK">
            <a:extLst>
              <a:ext uri="{FF2B5EF4-FFF2-40B4-BE49-F238E27FC236}">
                <a16:creationId xmlns:a16="http://schemas.microsoft.com/office/drawing/2014/main" id="{D7891CB9-2183-476F-B700-2D18AE62C1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3195" y="1900855"/>
            <a:ext cx="3654069" cy="2417789"/>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72D1E823-168D-43C8-9302-B42168DF1070}"/>
              </a:ext>
            </a:extLst>
          </p:cNvPr>
          <p:cNvSpPr txBox="1"/>
          <p:nvPr/>
        </p:nvSpPr>
        <p:spPr>
          <a:xfrm>
            <a:off x="5443195" y="4471182"/>
            <a:ext cx="3852473" cy="338554"/>
          </a:xfrm>
          <a:prstGeom prst="rect">
            <a:avLst/>
          </a:prstGeom>
          <a:noFill/>
        </p:spPr>
        <p:txBody>
          <a:bodyPr wrap="square" rtlCol="0">
            <a:spAutoFit/>
          </a:bodyPr>
          <a:lstStyle/>
          <a:p>
            <a:r>
              <a:rPr lang="es-CO" sz="1600" dirty="0"/>
              <a:t>Fuente Imagen: Foto Stock</a:t>
            </a:r>
            <a:endParaRPr lang="es-CO" dirty="0"/>
          </a:p>
        </p:txBody>
      </p:sp>
      <p:sp>
        <p:nvSpPr>
          <p:cNvPr id="8" name="Marcador de texto 2">
            <a:extLst>
              <a:ext uri="{FF2B5EF4-FFF2-40B4-BE49-F238E27FC236}">
                <a16:creationId xmlns:a16="http://schemas.microsoft.com/office/drawing/2014/main" id="{12C5301F-CA4E-42F8-AC79-E2FFF646E77E}"/>
              </a:ext>
            </a:extLst>
          </p:cNvPr>
          <p:cNvSpPr>
            <a:spLocks noGrp="1"/>
          </p:cNvSpPr>
          <p:nvPr>
            <p:ph type="body" idx="1"/>
          </p:nvPr>
        </p:nvSpPr>
        <p:spPr>
          <a:xfrm>
            <a:off x="241056" y="910141"/>
            <a:ext cx="5020492" cy="1173491"/>
          </a:xfrm>
        </p:spPr>
        <p:txBody>
          <a:bodyPr>
            <a:normAutofit fontScale="92500" lnSpcReduction="20000"/>
          </a:bodyPr>
          <a:lstStyle/>
          <a:p>
            <a:r>
              <a:rPr lang="es-CO" dirty="0"/>
              <a:t>13 accidentes por cada 100 trabajadores.</a:t>
            </a:r>
          </a:p>
          <a:p>
            <a:r>
              <a:rPr lang="es-CO" dirty="0"/>
              <a:t>319 trabajadores con enfermedad laboral calificada por cada 100.000 afilia­dos al SGRL.</a:t>
            </a:r>
          </a:p>
          <a:p>
            <a:r>
              <a:rPr lang="es-CO" dirty="0"/>
              <a:t>73 casos de muerte laboral por cada 100.000  </a:t>
            </a:r>
          </a:p>
        </p:txBody>
      </p:sp>
      <p:sp>
        <p:nvSpPr>
          <p:cNvPr id="9" name="Marcador de texto 2">
            <a:extLst>
              <a:ext uri="{FF2B5EF4-FFF2-40B4-BE49-F238E27FC236}">
                <a16:creationId xmlns:a16="http://schemas.microsoft.com/office/drawing/2014/main" id="{C89EDBF4-37E8-4943-82BE-C0E465831108}"/>
              </a:ext>
            </a:extLst>
          </p:cNvPr>
          <p:cNvSpPr txBox="1">
            <a:spLocks/>
          </p:cNvSpPr>
          <p:nvPr/>
        </p:nvSpPr>
        <p:spPr>
          <a:xfrm>
            <a:off x="5716840" y="1161671"/>
            <a:ext cx="3611104" cy="586646"/>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s-CO" dirty="0"/>
              <a:t>19 accidentes por cada 100 </a:t>
            </a:r>
          </a:p>
        </p:txBody>
      </p:sp>
      <p:sp>
        <p:nvSpPr>
          <p:cNvPr id="10" name="CuadroTexto 9">
            <a:extLst>
              <a:ext uri="{FF2B5EF4-FFF2-40B4-BE49-F238E27FC236}">
                <a16:creationId xmlns:a16="http://schemas.microsoft.com/office/drawing/2014/main" id="{125EE47F-B5D8-404D-A93B-0CBF5F6F354B}"/>
              </a:ext>
            </a:extLst>
          </p:cNvPr>
          <p:cNvSpPr txBox="1"/>
          <p:nvPr/>
        </p:nvSpPr>
        <p:spPr>
          <a:xfrm>
            <a:off x="5343992" y="4962136"/>
            <a:ext cx="3852473" cy="338554"/>
          </a:xfrm>
          <a:prstGeom prst="rect">
            <a:avLst/>
          </a:prstGeom>
          <a:noFill/>
        </p:spPr>
        <p:txBody>
          <a:bodyPr wrap="square" rtlCol="0">
            <a:spAutoFit/>
          </a:bodyPr>
          <a:lstStyle/>
          <a:p>
            <a:r>
              <a:rPr lang="es-CO" sz="1600" dirty="0"/>
              <a:t>Fuente: Consejo Colombiano de Seguridad</a:t>
            </a:r>
            <a:endParaRPr lang="es-CO" dirty="0"/>
          </a:p>
        </p:txBody>
      </p:sp>
    </p:spTree>
    <p:extLst>
      <p:ext uri="{BB962C8B-B14F-4D97-AF65-F5344CB8AC3E}">
        <p14:creationId xmlns:p14="http://schemas.microsoft.com/office/powerpoint/2010/main" val="374104115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1504</TotalTime>
  <Words>1893</Words>
  <Application>Microsoft Office PowerPoint</Application>
  <PresentationFormat>Presentación en pantalla (4:3)</PresentationFormat>
  <Paragraphs>161</Paragraphs>
  <Slides>31</Slides>
  <Notes>6</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31</vt:i4>
      </vt:variant>
    </vt:vector>
  </HeadingPairs>
  <TitlesOfParts>
    <vt:vector size="37" baseType="lpstr">
      <vt:lpstr>Arial</vt:lpstr>
      <vt:lpstr>Arial Black</vt:lpstr>
      <vt:lpstr>Arial Narrow</vt:lpstr>
      <vt:lpstr>Calibri</vt:lpstr>
      <vt:lpstr>Wingdings 2</vt:lpstr>
      <vt:lpstr>Tema de Office</vt:lpstr>
      <vt:lpstr>Presentación de PowerPoint</vt:lpstr>
      <vt:lpstr>Integración del sistema de salud y seguridad en el trabajo con el estándar PMI de Gerencia de Proyectos </vt:lpstr>
      <vt:lpstr>Introducción</vt:lpstr>
      <vt:lpstr>Pregunta</vt:lpstr>
      <vt:lpstr>EL SG-SST</vt:lpstr>
      <vt:lpstr>Retos en la implementación del SG-SST</vt:lpstr>
      <vt:lpstr>Condiciones actuales</vt:lpstr>
      <vt:lpstr>Problemas</vt:lpstr>
      <vt:lpstr>ACCIDENTALIDAD LABORAL 2018</vt:lpstr>
      <vt:lpstr>Presentación de PowerPoint</vt:lpstr>
      <vt:lpstr>Presentación de PowerPoint</vt:lpstr>
      <vt:lpstr>Marco legal</vt:lpstr>
      <vt:lpstr>Presentación de PowerPoint</vt:lpstr>
      <vt:lpstr>Presentación de PowerPoint</vt:lpstr>
      <vt:lpstr>Tasa de accidentes de trabajo en Colombia 2009-2017.</vt:lpstr>
      <vt:lpstr>Presentación de PowerPoint</vt:lpstr>
      <vt:lpstr>Que se viene?</vt:lpstr>
      <vt:lpstr>LA GERENCIA DE PROYECTOS</vt:lpstr>
      <vt:lpstr>Grupos de Procesos de la Dirección de  Proyectos</vt:lpstr>
      <vt:lpstr>Nivel de Actividad e interacción entre procesos (PMBOK® Guide)</vt:lpstr>
      <vt:lpstr>Relación de los grupos de procesos y las Áreas de Conocimiento</vt:lpstr>
      <vt:lpstr>Áreas de conocimiento</vt:lpstr>
      <vt:lpstr>Aplicaciones</vt:lpstr>
      <vt:lpstr>Hablamos de sistemas……..</vt:lpstr>
      <vt:lpstr>Propuesta</vt:lpstr>
      <vt:lpstr>Fase 1 – Evaluación Inicial</vt:lpstr>
      <vt:lpstr>Fase 2 – Plan de Mejoramiento</vt:lpstr>
      <vt:lpstr>Fase 3 – Ejecución del SG-SST</vt:lpstr>
      <vt:lpstr>Fase 4 – Seguimiento y plan de mejora</vt:lpstr>
      <vt:lpstr>Fase 5 – Inspección, Vigilancia y Control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Comunicaciones</dc:creator>
  <cp:lastModifiedBy>Miguel Angel Ospina Usaquén</cp:lastModifiedBy>
  <cp:revision>55</cp:revision>
  <dcterms:created xsi:type="dcterms:W3CDTF">2016-03-28T17:24:36Z</dcterms:created>
  <dcterms:modified xsi:type="dcterms:W3CDTF">2019-05-08T20:29:26Z</dcterms:modified>
</cp:coreProperties>
</file>