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7" r:id="rId2"/>
    <p:sldId id="258" r:id="rId3"/>
    <p:sldId id="284" r:id="rId4"/>
    <p:sldId id="259" r:id="rId5"/>
    <p:sldId id="260" r:id="rId6"/>
    <p:sldId id="261" r:id="rId7"/>
    <p:sldId id="266" r:id="rId8"/>
    <p:sldId id="267" r:id="rId9"/>
    <p:sldId id="263" r:id="rId10"/>
    <p:sldId id="268" r:id="rId11"/>
    <p:sldId id="269" r:id="rId12"/>
    <p:sldId id="270" r:id="rId13"/>
    <p:sldId id="271" r:id="rId14"/>
    <p:sldId id="265" r:id="rId15"/>
    <p:sldId id="272" r:id="rId16"/>
    <p:sldId id="273" r:id="rId17"/>
    <p:sldId id="274" r:id="rId18"/>
    <p:sldId id="275" r:id="rId19"/>
    <p:sldId id="276" r:id="rId20"/>
    <p:sldId id="277" r:id="rId21"/>
    <p:sldId id="278" r:id="rId22"/>
    <p:sldId id="279" r:id="rId23"/>
    <p:sldId id="280" r:id="rId24"/>
    <p:sldId id="285" r:id="rId25"/>
    <p:sldId id="281" r:id="rId26"/>
    <p:sldId id="282" r:id="rId27"/>
    <p:sldId id="283" r:id="rId28"/>
    <p:sldId id="286" r:id="rId29"/>
  </p:sldIdLst>
  <p:sldSz cx="12192000" cy="6858000"/>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819" autoAdjust="0"/>
    <p:restoredTop sz="94660"/>
  </p:normalViewPr>
  <p:slideViewPr>
    <p:cSldViewPr snapToGrid="0">
      <p:cViewPr varScale="1">
        <p:scale>
          <a:sx n="73" d="100"/>
          <a:sy n="73" d="100"/>
        </p:scale>
        <p:origin x="38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fecha 2"/>
          <p:cNvSpPr>
            <a:spLocks noGrp="1"/>
          </p:cNvSpPr>
          <p:nvPr>
            <p:ph type="dt" sz="half" idx="10"/>
          </p:nvPr>
        </p:nvSpPr>
        <p:spPr/>
        <p:txBody>
          <a:bodyPr/>
          <a:lstStyle/>
          <a:p>
            <a:fld id="{D12A6402-77B3-4F37-96BE-32844AFD7AE7}" type="datetimeFigureOut">
              <a:rPr lang="es-CO" smtClean="0"/>
              <a:t>19/10/2017</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628A1E14-162A-4393-BB2C-071B6C0C41AA}" type="slidenum">
              <a:rPr lang="es-CO" smtClean="0"/>
              <a:t>‹Nº›</a:t>
            </a:fld>
            <a:endParaRPr lang="es-CO"/>
          </a:p>
        </p:txBody>
      </p:sp>
      <p:pic>
        <p:nvPicPr>
          <p:cNvPr id="8" name="Imagen 7" descr="PROPUESTA 3_ PPT-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37371"/>
          </a:xfrm>
          <a:prstGeom prst="rect">
            <a:avLst/>
          </a:prstGeom>
        </p:spPr>
      </p:pic>
    </p:spTree>
    <p:extLst>
      <p:ext uri="{BB962C8B-B14F-4D97-AF65-F5344CB8AC3E}">
        <p14:creationId xmlns:p14="http://schemas.microsoft.com/office/powerpoint/2010/main" val="3531650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3" name="Imagen 2" descr="PROPUESTA 3_ PPT-0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39" y="47386"/>
            <a:ext cx="12192000" cy="6840215"/>
          </a:xfrm>
          <a:prstGeom prst="rect">
            <a:avLst/>
          </a:prstGeom>
        </p:spPr>
      </p:pic>
    </p:spTree>
    <p:extLst>
      <p:ext uri="{BB962C8B-B14F-4D97-AF65-F5344CB8AC3E}">
        <p14:creationId xmlns:p14="http://schemas.microsoft.com/office/powerpoint/2010/main" val="2480478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09601" y="273050"/>
            <a:ext cx="4011084" cy="1162050"/>
          </a:xfrm>
        </p:spPr>
        <p:txBody>
          <a:bodyPr anchor="b"/>
          <a:lstStyle>
            <a:lvl1pPr algn="l">
              <a:defRPr sz="2000" b="1"/>
            </a:lvl1pPr>
          </a:lstStyle>
          <a:p>
            <a:r>
              <a:rPr lang="es-ES"/>
              <a:t>Haga clic para modificar el estilo de título del patrón</a:t>
            </a:r>
          </a:p>
        </p:txBody>
      </p:sp>
      <p:sp>
        <p:nvSpPr>
          <p:cNvPr id="3" name="Marcador de contenido 2"/>
          <p:cNvSpPr>
            <a:spLocks noGrp="1"/>
          </p:cNvSpPr>
          <p:nvPr>
            <p:ph idx="1"/>
          </p:nvPr>
        </p:nvSpPr>
        <p:spPr>
          <a:xfrm>
            <a:off x="4766733" y="273051"/>
            <a:ext cx="6815667" cy="52197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S" dirty="0"/>
          </a:p>
        </p:txBody>
      </p:sp>
      <p:sp>
        <p:nvSpPr>
          <p:cNvPr id="4" name="Marcador de texto 3"/>
          <p:cNvSpPr>
            <a:spLocks noGrp="1"/>
          </p:cNvSpPr>
          <p:nvPr>
            <p:ph type="body" sz="half" idx="2"/>
          </p:nvPr>
        </p:nvSpPr>
        <p:spPr>
          <a:xfrm>
            <a:off x="609601" y="1604434"/>
            <a:ext cx="4011084" cy="38883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a:t>
            </a:r>
          </a:p>
        </p:txBody>
      </p:sp>
    </p:spTree>
    <p:extLst>
      <p:ext uri="{BB962C8B-B14F-4D97-AF65-F5344CB8AC3E}">
        <p14:creationId xmlns:p14="http://schemas.microsoft.com/office/powerpoint/2010/main" val="4029428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ítulo vertical y texto">
    <p:spTree>
      <p:nvGrpSpPr>
        <p:cNvPr id="1" name=""/>
        <p:cNvGrpSpPr/>
        <p:nvPr/>
      </p:nvGrpSpPr>
      <p:grpSpPr>
        <a:xfrm>
          <a:off x="0" y="0"/>
          <a:ext cx="0" cy="0"/>
          <a:chOff x="0" y="0"/>
          <a:chExt cx="0" cy="0"/>
        </a:xfrm>
      </p:grpSpPr>
      <p:pic>
        <p:nvPicPr>
          <p:cNvPr id="8" name="Imagen 7" descr="PROPUESTA 3_ PPT-0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49"/>
            <a:ext cx="12192000" cy="6858000"/>
          </a:xfrm>
          <a:prstGeom prst="rect">
            <a:avLst/>
          </a:prstGeom>
        </p:spPr>
      </p:pic>
      <p:sp>
        <p:nvSpPr>
          <p:cNvPr id="2" name="Título vertical 1"/>
          <p:cNvSpPr>
            <a:spLocks noGrp="1"/>
          </p:cNvSpPr>
          <p:nvPr>
            <p:ph type="title" orient="vert"/>
          </p:nvPr>
        </p:nvSpPr>
        <p:spPr>
          <a:xfrm rot="16200000">
            <a:off x="1994445" y="-630865"/>
            <a:ext cx="2057400" cy="4819264"/>
          </a:xfrm>
        </p:spPr>
        <p:txBody>
          <a:bodyPr vert="eaVert"/>
          <a:lstStyle>
            <a:lvl1pPr>
              <a:defRPr b="1">
                <a:solidFill>
                  <a:srgbClr val="404040"/>
                </a:solidFill>
              </a:defRPr>
            </a:lvl1pPr>
          </a:lstStyle>
          <a:p>
            <a:r>
              <a:rPr lang="es-ES"/>
              <a:t>Haga clic para modificar el estilo de título del patrón</a:t>
            </a:r>
            <a:endParaRPr lang="es-ES" dirty="0"/>
          </a:p>
        </p:txBody>
      </p:sp>
      <p:sp>
        <p:nvSpPr>
          <p:cNvPr id="3" name="Marcador de texto vertical 2"/>
          <p:cNvSpPr>
            <a:spLocks noGrp="1"/>
          </p:cNvSpPr>
          <p:nvPr>
            <p:ph type="body" orient="vert" idx="1"/>
          </p:nvPr>
        </p:nvSpPr>
        <p:spPr>
          <a:xfrm rot="16200000">
            <a:off x="5939261" y="449544"/>
            <a:ext cx="5102649" cy="5494724"/>
          </a:xfrm>
        </p:spPr>
        <p:txBody>
          <a:bodyPr vert="eaVert"/>
          <a:lstStyle>
            <a:lvl1pPr>
              <a:defRPr sz="2400"/>
            </a:lvl1pPr>
            <a:lvl2pPr>
              <a:defRPr sz="2400"/>
            </a:lvl2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S" dirty="0"/>
          </a:p>
        </p:txBody>
      </p:sp>
      <p:sp>
        <p:nvSpPr>
          <p:cNvPr id="9" name="Marcador de posición de imagen 2"/>
          <p:cNvSpPr>
            <a:spLocks noGrp="1"/>
          </p:cNvSpPr>
          <p:nvPr>
            <p:ph type="pic" idx="10"/>
          </p:nvPr>
        </p:nvSpPr>
        <p:spPr>
          <a:xfrm>
            <a:off x="613512" y="2995083"/>
            <a:ext cx="4819267" cy="275314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s-ES" dirty="0"/>
          </a:p>
        </p:txBody>
      </p:sp>
    </p:spTree>
    <p:extLst>
      <p:ext uri="{BB962C8B-B14F-4D97-AF65-F5344CB8AC3E}">
        <p14:creationId xmlns:p14="http://schemas.microsoft.com/office/powerpoint/2010/main" val="819718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82512" y="1865843"/>
            <a:ext cx="10363200" cy="1470025"/>
          </a:xfrm>
        </p:spPr>
        <p:txBody>
          <a:bodyPr/>
          <a:lstStyle>
            <a:lvl1pPr>
              <a:defRPr b="1">
                <a:solidFill>
                  <a:schemeClr val="tx1">
                    <a:lumMod val="75000"/>
                    <a:lumOff val="25000"/>
                  </a:schemeClr>
                </a:solidFill>
              </a:defRPr>
            </a:lvl1pPr>
          </a:lstStyle>
          <a:p>
            <a:r>
              <a:rPr lang="es-ES"/>
              <a:t>Haga clic para modificar el estilo de título del patrón</a:t>
            </a:r>
            <a:endParaRPr lang="es-ES" dirty="0"/>
          </a:p>
        </p:txBody>
      </p:sp>
      <p:sp>
        <p:nvSpPr>
          <p:cNvPr id="3" name="Subtítulo 2"/>
          <p:cNvSpPr>
            <a:spLocks noGrp="1"/>
          </p:cNvSpPr>
          <p:nvPr>
            <p:ph type="subTitle" idx="1"/>
          </p:nvPr>
        </p:nvSpPr>
        <p:spPr>
          <a:xfrm>
            <a:off x="1988731" y="3636794"/>
            <a:ext cx="8534400" cy="1278467"/>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ES" dirty="0"/>
          </a:p>
        </p:txBody>
      </p:sp>
      <p:pic>
        <p:nvPicPr>
          <p:cNvPr id="5" name="Imagen 4" descr="PROPUESTA 3_ PPT-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740"/>
            <a:ext cx="12192000" cy="6840215"/>
          </a:xfrm>
          <a:prstGeom prst="rect">
            <a:avLst/>
          </a:prstGeom>
        </p:spPr>
      </p:pic>
    </p:spTree>
    <p:extLst>
      <p:ext uri="{BB962C8B-B14F-4D97-AF65-F5344CB8AC3E}">
        <p14:creationId xmlns:p14="http://schemas.microsoft.com/office/powerpoint/2010/main" val="3398142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Imagen con título">
    <p:spTree>
      <p:nvGrpSpPr>
        <p:cNvPr id="1" name=""/>
        <p:cNvGrpSpPr/>
        <p:nvPr/>
      </p:nvGrpSpPr>
      <p:grpSpPr>
        <a:xfrm>
          <a:off x="0" y="0"/>
          <a:ext cx="0" cy="0"/>
          <a:chOff x="0" y="0"/>
          <a:chExt cx="0" cy="0"/>
        </a:xfrm>
      </p:grpSpPr>
      <p:pic>
        <p:nvPicPr>
          <p:cNvPr id="8" name="Imagen 7" descr="PROPUESTA 3_ PPT-0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535"/>
            <a:ext cx="12192000" cy="6840215"/>
          </a:xfrm>
          <a:prstGeom prst="rect">
            <a:avLst/>
          </a:prstGeom>
        </p:spPr>
      </p:pic>
      <p:sp>
        <p:nvSpPr>
          <p:cNvPr id="3" name="Marcador de posición de imagen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s-ES" dirty="0"/>
          </a:p>
        </p:txBody>
      </p:sp>
      <p:sp>
        <p:nvSpPr>
          <p:cNvPr id="2" name="Título 1"/>
          <p:cNvSpPr>
            <a:spLocks noGrp="1"/>
          </p:cNvSpPr>
          <p:nvPr>
            <p:ph type="title"/>
          </p:nvPr>
        </p:nvSpPr>
        <p:spPr>
          <a:xfrm>
            <a:off x="2389717" y="4959350"/>
            <a:ext cx="7315200" cy="566738"/>
          </a:xfrm>
        </p:spPr>
        <p:txBody>
          <a:bodyPr anchor="b"/>
          <a:lstStyle>
            <a:lvl1pPr algn="l">
              <a:defRPr sz="2000" b="1"/>
            </a:lvl1pPr>
          </a:lstStyle>
          <a:p>
            <a:r>
              <a:rPr lang="es-ES"/>
              <a:t>Haga clic para modificar el estilo de título del patrón</a:t>
            </a:r>
            <a:endParaRPr lang="es-ES" dirty="0"/>
          </a:p>
        </p:txBody>
      </p:sp>
    </p:spTree>
    <p:extLst>
      <p:ext uri="{BB962C8B-B14F-4D97-AF65-F5344CB8AC3E}">
        <p14:creationId xmlns:p14="http://schemas.microsoft.com/office/powerpoint/2010/main" val="2862545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963084" y="2812785"/>
            <a:ext cx="10363200" cy="218254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los estilos de texto del patrón</a:t>
            </a:r>
          </a:p>
        </p:txBody>
      </p:sp>
      <p:sp>
        <p:nvSpPr>
          <p:cNvPr id="2" name="Título 1"/>
          <p:cNvSpPr>
            <a:spLocks noGrp="1"/>
          </p:cNvSpPr>
          <p:nvPr>
            <p:ph type="title"/>
          </p:nvPr>
        </p:nvSpPr>
        <p:spPr>
          <a:xfrm>
            <a:off x="963084" y="1104901"/>
            <a:ext cx="10363200" cy="1362075"/>
          </a:xfrm>
        </p:spPr>
        <p:txBody>
          <a:bodyPr anchor="t"/>
          <a:lstStyle>
            <a:lvl1pPr algn="l">
              <a:defRPr sz="4000" b="1" cap="all">
                <a:solidFill>
                  <a:srgbClr val="404040"/>
                </a:solidFill>
              </a:defRPr>
            </a:lvl1pPr>
          </a:lstStyle>
          <a:p>
            <a:r>
              <a:rPr lang="es-ES"/>
              <a:t>Haga clic para modificar el estilo de título del patrón</a:t>
            </a:r>
            <a:endParaRPr lang="es-ES" dirty="0"/>
          </a:p>
        </p:txBody>
      </p:sp>
    </p:spTree>
    <p:extLst>
      <p:ext uri="{BB962C8B-B14F-4D97-AF65-F5344CB8AC3E}">
        <p14:creationId xmlns:p14="http://schemas.microsoft.com/office/powerpoint/2010/main" val="3921392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pic>
        <p:nvPicPr>
          <p:cNvPr id="5" name="Imagen 4" descr="PROPUESTA 3_ PPT-0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39" y="47386"/>
            <a:ext cx="12192000" cy="6840215"/>
          </a:xfrm>
          <a:prstGeom prst="rect">
            <a:avLst/>
          </a:prstGeom>
        </p:spPr>
      </p:pic>
      <p:sp>
        <p:nvSpPr>
          <p:cNvPr id="4" name="Marcador de contenido 3"/>
          <p:cNvSpPr>
            <a:spLocks noGrp="1"/>
          </p:cNvSpPr>
          <p:nvPr>
            <p:ph sz="half" idx="2"/>
          </p:nvPr>
        </p:nvSpPr>
        <p:spPr>
          <a:xfrm>
            <a:off x="6197600" y="1600201"/>
            <a:ext cx="5384800" cy="39772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2" name="Título 1"/>
          <p:cNvSpPr>
            <a:spLocks noGrp="1"/>
          </p:cNvSpPr>
          <p:nvPr>
            <p:ph type="title"/>
          </p:nvPr>
        </p:nvSpPr>
        <p:spPr/>
        <p:txBody>
          <a:bodyPr/>
          <a:lstStyle>
            <a:lvl1pPr>
              <a:defRPr b="1">
                <a:solidFill>
                  <a:srgbClr val="404040"/>
                </a:solidFill>
              </a:defRPr>
            </a:lvl1pPr>
          </a:lstStyle>
          <a:p>
            <a:r>
              <a:rPr lang="es-ES"/>
              <a:t>Haga clic para modificar el estilo de título del patrón</a:t>
            </a:r>
            <a:endParaRPr lang="es-ES" dirty="0"/>
          </a:p>
        </p:txBody>
      </p:sp>
      <p:sp>
        <p:nvSpPr>
          <p:cNvPr id="3" name="Marcador de contenido 2"/>
          <p:cNvSpPr>
            <a:spLocks noGrp="1"/>
          </p:cNvSpPr>
          <p:nvPr>
            <p:ph sz="half" idx="1"/>
          </p:nvPr>
        </p:nvSpPr>
        <p:spPr>
          <a:xfrm>
            <a:off x="609600" y="1600201"/>
            <a:ext cx="5384800" cy="39772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S" dirty="0"/>
          </a:p>
        </p:txBody>
      </p:sp>
    </p:spTree>
    <p:extLst>
      <p:ext uri="{BB962C8B-B14F-4D97-AF65-F5344CB8AC3E}">
        <p14:creationId xmlns:p14="http://schemas.microsoft.com/office/powerpoint/2010/main" val="3395538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7" name="Imagen 6" descr="PROPUESTA 3_ PPT-0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954"/>
            <a:ext cx="12217275" cy="6858000"/>
          </a:xfrm>
          <a:prstGeom prst="rect">
            <a:avLst/>
          </a:prstGeom>
        </p:spPr>
      </p:pic>
      <p:sp>
        <p:nvSpPr>
          <p:cNvPr id="3" name="Marcador de contenido 2"/>
          <p:cNvSpPr>
            <a:spLocks noGrp="1"/>
          </p:cNvSpPr>
          <p:nvPr>
            <p:ph idx="1"/>
          </p:nvPr>
        </p:nvSpPr>
        <p:spPr>
          <a:xfrm>
            <a:off x="609600" y="2171701"/>
            <a:ext cx="10972800" cy="3395133"/>
          </a:xfrm>
        </p:spPr>
        <p:txBody>
          <a:bodyPr/>
          <a:lstStyle>
            <a:lvl1pPr>
              <a:defRPr sz="2000"/>
            </a:lvl1pPr>
            <a:lvl2pPr>
              <a:defRPr sz="2400"/>
            </a:lvl2pPr>
            <a:lvl3pPr>
              <a:defRPr sz="2000"/>
            </a:lvl3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S" dirty="0"/>
          </a:p>
        </p:txBody>
      </p:sp>
      <p:sp>
        <p:nvSpPr>
          <p:cNvPr id="2" name="Título 1"/>
          <p:cNvSpPr>
            <a:spLocks noGrp="1"/>
          </p:cNvSpPr>
          <p:nvPr>
            <p:ph type="title"/>
          </p:nvPr>
        </p:nvSpPr>
        <p:spPr>
          <a:xfrm>
            <a:off x="609600" y="846138"/>
            <a:ext cx="10972800" cy="1143000"/>
          </a:xfrm>
        </p:spPr>
        <p:txBody>
          <a:bodyPr/>
          <a:lstStyle>
            <a:lvl1pPr>
              <a:defRPr b="1">
                <a:solidFill>
                  <a:srgbClr val="404040"/>
                </a:solidFill>
              </a:defRPr>
            </a:lvl1pPr>
          </a:lstStyle>
          <a:p>
            <a:r>
              <a:rPr lang="es-ES"/>
              <a:t>Haga clic para modificar el estilo de título del patrón</a:t>
            </a:r>
            <a:endParaRPr lang="es-ES" dirty="0"/>
          </a:p>
        </p:txBody>
      </p:sp>
    </p:spTree>
    <p:extLst>
      <p:ext uri="{BB962C8B-B14F-4D97-AF65-F5344CB8AC3E}">
        <p14:creationId xmlns:p14="http://schemas.microsoft.com/office/powerpoint/2010/main" val="2843953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b="1">
                <a:solidFill>
                  <a:srgbClr val="404040"/>
                </a:solidFill>
              </a:defRPr>
            </a:lvl1pPr>
          </a:lstStyle>
          <a:p>
            <a:r>
              <a:rPr lang="es-ES"/>
              <a:t>Haga clic para modificar el estilo de título del patrón</a:t>
            </a:r>
            <a:endParaRPr lang="es-ES" dirty="0"/>
          </a:p>
        </p:txBody>
      </p:sp>
      <p:sp>
        <p:nvSpPr>
          <p:cNvPr id="3" name="Marcador de texto 2"/>
          <p:cNvSpPr>
            <a:spLocks noGrp="1"/>
          </p:cNvSpPr>
          <p:nvPr>
            <p:ph type="body" idx="1"/>
          </p:nvPr>
        </p:nvSpPr>
        <p:spPr>
          <a:xfrm>
            <a:off x="609600" y="1535113"/>
            <a:ext cx="5386917" cy="639762"/>
          </a:xfrm>
        </p:spPr>
        <p:txBody>
          <a:bodyPr anchor="b">
            <a:noAutofit/>
          </a:bodyPr>
          <a:lstStyle>
            <a:lvl1pPr marL="0" indent="0">
              <a:buNone/>
              <a:defRPr sz="1800" b="1">
                <a:solidFill>
                  <a:srgbClr val="40404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p:cNvSpPr>
            <a:spLocks noGrp="1"/>
          </p:cNvSpPr>
          <p:nvPr>
            <p:ph sz="half" idx="2"/>
          </p:nvPr>
        </p:nvSpPr>
        <p:spPr>
          <a:xfrm>
            <a:off x="609600" y="2174875"/>
            <a:ext cx="5386917" cy="336020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S" dirty="0"/>
          </a:p>
        </p:txBody>
      </p:sp>
      <p:sp>
        <p:nvSpPr>
          <p:cNvPr id="5" name="Marcador de texto 4"/>
          <p:cNvSpPr>
            <a:spLocks noGrp="1"/>
          </p:cNvSpPr>
          <p:nvPr>
            <p:ph type="body" sz="quarter" idx="3"/>
          </p:nvPr>
        </p:nvSpPr>
        <p:spPr>
          <a:xfrm>
            <a:off x="6193368" y="1535113"/>
            <a:ext cx="5389033" cy="639762"/>
          </a:xfrm>
        </p:spPr>
        <p:txBody>
          <a:bodyPr anchor="b">
            <a:noAutofit/>
          </a:bodyPr>
          <a:lstStyle>
            <a:lvl1pPr marL="0" indent="0">
              <a:buNone/>
              <a:defRPr sz="1800" b="1">
                <a:solidFill>
                  <a:srgbClr val="40404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p:cNvSpPr>
            <a:spLocks noGrp="1"/>
          </p:cNvSpPr>
          <p:nvPr>
            <p:ph sz="quarter" idx="4"/>
          </p:nvPr>
        </p:nvSpPr>
        <p:spPr>
          <a:xfrm>
            <a:off x="6193368" y="2174875"/>
            <a:ext cx="5389033" cy="336020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S" dirty="0"/>
          </a:p>
        </p:txBody>
      </p:sp>
    </p:spTree>
    <p:extLst>
      <p:ext uri="{BB962C8B-B14F-4D97-AF65-F5344CB8AC3E}">
        <p14:creationId xmlns:p14="http://schemas.microsoft.com/office/powerpoint/2010/main" val="2919789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pic>
        <p:nvPicPr>
          <p:cNvPr id="7" name="Imagen 6" descr="PROPUESTA 3_ PPT-0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535"/>
            <a:ext cx="12192000" cy="6840215"/>
          </a:xfrm>
          <a:prstGeom prst="rect">
            <a:avLst/>
          </a:prstGeom>
        </p:spPr>
      </p:pic>
      <p:sp>
        <p:nvSpPr>
          <p:cNvPr id="2" name="Título 1"/>
          <p:cNvSpPr>
            <a:spLocks noGrp="1"/>
          </p:cNvSpPr>
          <p:nvPr>
            <p:ph type="title"/>
          </p:nvPr>
        </p:nvSpPr>
        <p:spPr>
          <a:xfrm>
            <a:off x="609600" y="645054"/>
            <a:ext cx="10972800" cy="1143000"/>
          </a:xfrm>
        </p:spPr>
        <p:txBody>
          <a:bodyPr/>
          <a:lstStyle>
            <a:lvl1pPr>
              <a:defRPr b="1">
                <a:solidFill>
                  <a:srgbClr val="404040"/>
                </a:solidFill>
              </a:defRPr>
            </a:lvl1pPr>
          </a:lstStyle>
          <a:p>
            <a:r>
              <a:rPr lang="es-ES"/>
              <a:t>Haga clic para modificar el estilo de título del patrón</a:t>
            </a:r>
            <a:endParaRPr lang="es-ES" dirty="0"/>
          </a:p>
        </p:txBody>
      </p:sp>
    </p:spTree>
    <p:extLst>
      <p:ext uri="{BB962C8B-B14F-4D97-AF65-F5344CB8AC3E}">
        <p14:creationId xmlns:p14="http://schemas.microsoft.com/office/powerpoint/2010/main" val="1367663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ítulo y texto vertical">
    <p:spTree>
      <p:nvGrpSpPr>
        <p:cNvPr id="1" name=""/>
        <p:cNvGrpSpPr/>
        <p:nvPr/>
      </p:nvGrpSpPr>
      <p:grpSpPr>
        <a:xfrm>
          <a:off x="0" y="0"/>
          <a:ext cx="0" cy="0"/>
          <a:chOff x="0" y="0"/>
          <a:chExt cx="0" cy="0"/>
        </a:xfrm>
      </p:grpSpPr>
      <p:sp>
        <p:nvSpPr>
          <p:cNvPr id="8" name="Marcador de contenido 2"/>
          <p:cNvSpPr>
            <a:spLocks noGrp="1"/>
          </p:cNvSpPr>
          <p:nvPr>
            <p:ph idx="1"/>
          </p:nvPr>
        </p:nvSpPr>
        <p:spPr>
          <a:xfrm>
            <a:off x="609600" y="1847851"/>
            <a:ext cx="10972801" cy="3655482"/>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S" dirty="0"/>
          </a:p>
        </p:txBody>
      </p:sp>
      <p:sp>
        <p:nvSpPr>
          <p:cNvPr id="2" name="Título 1"/>
          <p:cNvSpPr>
            <a:spLocks noGrp="1"/>
          </p:cNvSpPr>
          <p:nvPr>
            <p:ph type="title"/>
          </p:nvPr>
        </p:nvSpPr>
        <p:spPr>
          <a:xfrm>
            <a:off x="609600" y="465138"/>
            <a:ext cx="10972800" cy="1143000"/>
          </a:xfrm>
        </p:spPr>
        <p:txBody>
          <a:bodyPr/>
          <a:lstStyle>
            <a:lvl1pPr>
              <a:defRPr b="1">
                <a:solidFill>
                  <a:srgbClr val="404040"/>
                </a:solidFill>
              </a:defRPr>
            </a:lvl1pPr>
          </a:lstStyle>
          <a:p>
            <a:r>
              <a:rPr lang="es-ES"/>
              <a:t>Haga clic para modificar el estilo de título del patrón</a:t>
            </a:r>
            <a:endParaRPr lang="es-ES" dirty="0"/>
          </a:p>
        </p:txBody>
      </p:sp>
    </p:spTree>
    <p:extLst>
      <p:ext uri="{BB962C8B-B14F-4D97-AF65-F5344CB8AC3E}">
        <p14:creationId xmlns:p14="http://schemas.microsoft.com/office/powerpoint/2010/main" val="3867858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A01AB0-D7EC-499D-9F8A-22FDB7318349}" type="datetimeFigureOut">
              <a:rPr lang="es-CO" smtClean="0"/>
              <a:t>19/10/2017</a:t>
            </a:fld>
            <a:endParaRPr lang="es-CO"/>
          </a:p>
        </p:txBody>
      </p:sp>
      <p:sp>
        <p:nvSpPr>
          <p:cNvPr id="5" name="Marcador de pie de página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CA7AC-865F-4112-ADAD-4A659CA2448C}" type="slidenum">
              <a:rPr lang="es-CO" smtClean="0"/>
              <a:t>‹Nº›</a:t>
            </a:fld>
            <a:endParaRPr lang="es-CO"/>
          </a:p>
        </p:txBody>
      </p:sp>
      <p:pic>
        <p:nvPicPr>
          <p:cNvPr id="9" name="Imagen 8" descr="PROPUESTA 3_ PPT-03.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38952"/>
            <a:ext cx="12192000" cy="6840215"/>
          </a:xfrm>
          <a:prstGeom prst="rect">
            <a:avLst/>
          </a:prstGeom>
        </p:spPr>
      </p:pic>
    </p:spTree>
    <p:extLst>
      <p:ext uri="{BB962C8B-B14F-4D97-AF65-F5344CB8AC3E}">
        <p14:creationId xmlns:p14="http://schemas.microsoft.com/office/powerpoint/2010/main" val="182497178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89308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9B42084F-963F-4F60-BC39-CA54BA2ACD76}"/>
              </a:ext>
            </a:extLst>
          </p:cNvPr>
          <p:cNvSpPr>
            <a:spLocks noGrp="1"/>
          </p:cNvSpPr>
          <p:nvPr>
            <p:ph idx="1"/>
          </p:nvPr>
        </p:nvSpPr>
        <p:spPr>
          <a:xfrm>
            <a:off x="721217" y="2377763"/>
            <a:ext cx="10749566" cy="3057121"/>
          </a:xfrm>
        </p:spPr>
        <p:txBody>
          <a:bodyPr>
            <a:normAutofit/>
          </a:bodyPr>
          <a:lstStyle/>
          <a:p>
            <a:r>
              <a:rPr lang="es-CO" dirty="0"/>
              <a:t>Cardona &amp; Zambrano (2014) realizó un análisis bibliográfico con 15 años de anticipación en el que encontraron 21 dimensiones evaluadas en todos los cuestionarios que analizaron, a continuación, una tabla que resume las dimensiones y sus cuestionarios respectivos.</a:t>
            </a:r>
          </a:p>
          <a:p>
            <a:endParaRPr lang="es-CO" dirty="0"/>
          </a:p>
          <a:p>
            <a:r>
              <a:rPr lang="es-CO" dirty="0"/>
              <a:t>Entre las dimensiones que más se evalúan están, el factor de toma de decisiones, el</a:t>
            </a:r>
            <a:r>
              <a:rPr lang="es-CO" dirty="0">
                <a:solidFill>
                  <a:srgbClr val="0070C0"/>
                </a:solidFill>
              </a:rPr>
              <a:t> </a:t>
            </a:r>
            <a:r>
              <a:rPr lang="es-CO" b="1" i="1" dirty="0">
                <a:solidFill>
                  <a:srgbClr val="0070C0"/>
                </a:solidFill>
              </a:rPr>
              <a:t>factor de claridad organizacional, el factor liderazgo, la interacción social, la motivación, el sistema de recompensas e incentivos, la apertura organizacional.</a:t>
            </a:r>
          </a:p>
        </p:txBody>
      </p:sp>
      <p:sp>
        <p:nvSpPr>
          <p:cNvPr id="6" name="Título 5">
            <a:extLst>
              <a:ext uri="{FF2B5EF4-FFF2-40B4-BE49-F238E27FC236}">
                <a16:creationId xmlns:a16="http://schemas.microsoft.com/office/drawing/2014/main" id="{6339080A-8BB4-48E8-87C2-031557AE6BC8}"/>
              </a:ext>
            </a:extLst>
          </p:cNvPr>
          <p:cNvSpPr>
            <a:spLocks noGrp="1"/>
          </p:cNvSpPr>
          <p:nvPr>
            <p:ph type="title"/>
          </p:nvPr>
        </p:nvSpPr>
        <p:spPr/>
        <p:txBody>
          <a:bodyPr>
            <a:normAutofit fontScale="90000"/>
          </a:bodyPr>
          <a:lstStyle/>
          <a:p>
            <a:r>
              <a:rPr lang="es-CO" dirty="0"/>
              <a:t>INSTRUMENTOS VALIDADOS PARA MEDIR EL CLIMA ORGANIZACIONAL.</a:t>
            </a:r>
          </a:p>
        </p:txBody>
      </p:sp>
    </p:spTree>
    <p:extLst>
      <p:ext uri="{BB962C8B-B14F-4D97-AF65-F5344CB8AC3E}">
        <p14:creationId xmlns:p14="http://schemas.microsoft.com/office/powerpoint/2010/main" val="274684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A3C5CEF1-FF27-464C-879E-093D1169C4C9}"/>
              </a:ext>
            </a:extLst>
          </p:cNvPr>
          <p:cNvSpPr>
            <a:spLocks noGrp="1"/>
          </p:cNvSpPr>
          <p:nvPr>
            <p:ph idx="1"/>
          </p:nvPr>
        </p:nvSpPr>
        <p:spPr>
          <a:xfrm>
            <a:off x="888643" y="471689"/>
            <a:ext cx="10779616" cy="3395133"/>
          </a:xfrm>
        </p:spPr>
        <p:txBody>
          <a:bodyPr/>
          <a:lstStyle/>
          <a:p>
            <a:pPr marL="0" indent="0" algn="just">
              <a:buNone/>
            </a:pPr>
            <a:r>
              <a:rPr lang="es-CO" dirty="0"/>
              <a:t>(Echeverri, D. R. C &amp; Cruz, R. Z., 2014).  Del Artículo “Revisión de instrumentos de evaluación de clima organizacional”. Presenta una caracterización de diferentes instrumentos de evaluación del clima organizacional. Se estudiaron 10 artículos que presentaban instrumentos de evaluación de clima organizacional, de los cuales se realizó un análisis de las propiedades psicométricas y de las dimensiones evaluadas.</a:t>
            </a:r>
          </a:p>
        </p:txBody>
      </p:sp>
      <p:sp>
        <p:nvSpPr>
          <p:cNvPr id="8" name="Rectangle 5">
            <a:extLst>
              <a:ext uri="{FF2B5EF4-FFF2-40B4-BE49-F238E27FC236}">
                <a16:creationId xmlns:a16="http://schemas.microsoft.com/office/drawing/2014/main" id="{266CB8C9-AB50-4E01-8408-8EAD7AA80674}"/>
              </a:ext>
            </a:extLst>
          </p:cNvPr>
          <p:cNvSpPr>
            <a:spLocks noChangeArrowheads="1"/>
          </p:cNvSpPr>
          <p:nvPr/>
        </p:nvSpPr>
        <p:spPr bwMode="auto">
          <a:xfrm>
            <a:off x="1790164" y="307805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pic>
        <p:nvPicPr>
          <p:cNvPr id="2052" name="Imagen 4">
            <a:extLst>
              <a:ext uri="{FF2B5EF4-FFF2-40B4-BE49-F238E27FC236}">
                <a16:creationId xmlns:a16="http://schemas.microsoft.com/office/drawing/2014/main" id="{340F6803-9540-417E-B151-98588DACA8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980" y="2463163"/>
            <a:ext cx="10646942" cy="214417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a:extLst>
              <a:ext uri="{FF2B5EF4-FFF2-40B4-BE49-F238E27FC236}">
                <a16:creationId xmlns:a16="http://schemas.microsoft.com/office/drawing/2014/main" id="{F6130EC6-1D0C-4745-A1AE-8326EC83491A}"/>
              </a:ext>
            </a:extLst>
          </p:cNvPr>
          <p:cNvSpPr>
            <a:spLocks noChangeArrowheads="1"/>
          </p:cNvSpPr>
          <p:nvPr/>
        </p:nvSpPr>
        <p:spPr bwMode="auto">
          <a:xfrm>
            <a:off x="1790164" y="4713191"/>
            <a:ext cx="891218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180975" algn="ctr" defTabSz="914400" rtl="0" eaLnBrk="0" fontAlgn="base" latinLnBrk="0" hangingPunct="0">
              <a:lnSpc>
                <a:spcPct val="100000"/>
              </a:lnSpc>
              <a:spcBef>
                <a:spcPct val="0"/>
              </a:spcBef>
              <a:spcAft>
                <a:spcPct val="0"/>
              </a:spcAft>
              <a:buClrTx/>
              <a:buSzTx/>
              <a:buFontTx/>
              <a:buNone/>
              <a:tabLst/>
            </a:pPr>
            <a:r>
              <a:rPr kumimoji="0" lang="es-CO" altLang="es-CO" sz="14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Fuente: D.R Cardona Echeverri, R. Zambrano Cruz / Estudios Gerenciales 30 (2014) 187</a:t>
            </a:r>
            <a:endParaRPr kumimoji="0" lang="es-CO" altLang="es-CO"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13467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CED5C38E-476D-4E85-9297-CC962E1701E5}"/>
              </a:ext>
            </a:extLst>
          </p:cNvPr>
          <p:cNvSpPr>
            <a:spLocks noGrp="1"/>
          </p:cNvSpPr>
          <p:nvPr>
            <p:ph idx="1"/>
          </p:nvPr>
        </p:nvSpPr>
        <p:spPr/>
        <p:txBody>
          <a:bodyPr/>
          <a:lstStyle/>
          <a:p>
            <a:pPr marL="0" indent="0">
              <a:buNone/>
            </a:pPr>
            <a:r>
              <a:rPr lang="es-CO" dirty="0"/>
              <a:t>De acuerdo al contexto de la medición y las dimensiones evaluadas se escogió como instrumento guía IPAO Gómez (2004) para la definición de las dimensiones  y la validación del instrumento.</a:t>
            </a:r>
          </a:p>
          <a:p>
            <a:pPr marL="0" indent="0">
              <a:buNone/>
            </a:pPr>
            <a:endParaRPr lang="es-CO" dirty="0"/>
          </a:p>
          <a:p>
            <a:pPr marL="0" indent="0">
              <a:buNone/>
            </a:pPr>
            <a:r>
              <a:rPr lang="es-CO" dirty="0"/>
              <a:t>El instrumento fue construido a partir del modelo de clima organizacional desarrollado por </a:t>
            </a:r>
            <a:r>
              <a:rPr lang="es-CO" b="1" i="1" dirty="0" err="1"/>
              <a:t>Pritchard</a:t>
            </a:r>
            <a:r>
              <a:rPr lang="es-CO" b="1" i="1" dirty="0"/>
              <a:t> y </a:t>
            </a:r>
            <a:r>
              <a:rPr lang="es-CO" b="1" i="1" dirty="0" err="1"/>
              <a:t>Karasick</a:t>
            </a:r>
            <a:r>
              <a:rPr lang="es-CO" dirty="0"/>
              <a:t>, en los años setenta. Conformado por 40 </a:t>
            </a:r>
            <a:r>
              <a:rPr lang="es-CO" dirty="0" err="1"/>
              <a:t>items</a:t>
            </a:r>
            <a:r>
              <a:rPr lang="es-CO" dirty="0"/>
              <a:t> que evalúan el clima a través de 6 dimensiones: </a:t>
            </a:r>
            <a:r>
              <a:rPr lang="es-CO" dirty="0">
                <a:solidFill>
                  <a:srgbClr val="0070C0"/>
                </a:solidFill>
              </a:rPr>
              <a:t>claridad organizacional, sistema de recompensas e incentivos, toma de decisiones/autonomía, liderazgo, interacción social y apertura organizacional.</a:t>
            </a:r>
          </a:p>
          <a:p>
            <a:pPr marL="0" indent="0">
              <a:buNone/>
            </a:pPr>
            <a:endParaRPr lang="es-CO" dirty="0">
              <a:solidFill>
                <a:srgbClr val="0070C0"/>
              </a:solidFill>
            </a:endParaRPr>
          </a:p>
          <a:p>
            <a:pPr marL="0" indent="0">
              <a:buNone/>
            </a:pPr>
            <a:r>
              <a:rPr lang="es-CO" b="1" dirty="0"/>
              <a:t>Adicionalmente se incluyen en el instrumento las siguientes dimensiones: Sentido de Pertenencia, Comportamiento Individual.</a:t>
            </a:r>
          </a:p>
        </p:txBody>
      </p:sp>
      <p:sp>
        <p:nvSpPr>
          <p:cNvPr id="3" name="Título 2">
            <a:extLst>
              <a:ext uri="{FF2B5EF4-FFF2-40B4-BE49-F238E27FC236}">
                <a16:creationId xmlns:a16="http://schemas.microsoft.com/office/drawing/2014/main" id="{0E37A392-9224-4D55-96F6-F2D2F44B0BE8}"/>
              </a:ext>
            </a:extLst>
          </p:cNvPr>
          <p:cNvSpPr>
            <a:spLocks noGrp="1"/>
          </p:cNvSpPr>
          <p:nvPr>
            <p:ph type="title"/>
          </p:nvPr>
        </p:nvSpPr>
        <p:spPr/>
        <p:txBody>
          <a:bodyPr>
            <a:normAutofit fontScale="90000"/>
          </a:bodyPr>
          <a:lstStyle/>
          <a:p>
            <a:r>
              <a:rPr lang="es-CO" dirty="0"/>
              <a:t>Construcción de Instrumento a partir de referencias.</a:t>
            </a:r>
          </a:p>
        </p:txBody>
      </p:sp>
    </p:spTree>
    <p:extLst>
      <p:ext uri="{BB962C8B-B14F-4D97-AF65-F5344CB8AC3E}">
        <p14:creationId xmlns:p14="http://schemas.microsoft.com/office/powerpoint/2010/main" val="177232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4A6A51AB-902F-4362-87D2-7CA74634517F}"/>
              </a:ext>
            </a:extLst>
          </p:cNvPr>
          <p:cNvSpPr>
            <a:spLocks noGrp="1"/>
          </p:cNvSpPr>
          <p:nvPr>
            <p:ph idx="1"/>
          </p:nvPr>
        </p:nvSpPr>
        <p:spPr>
          <a:xfrm>
            <a:off x="609600" y="2768958"/>
            <a:ext cx="10972800" cy="1429555"/>
          </a:xfrm>
        </p:spPr>
        <p:txBody>
          <a:bodyPr/>
          <a:lstStyle/>
          <a:p>
            <a:pPr marL="0" indent="0">
              <a:buNone/>
            </a:pPr>
            <a:r>
              <a:rPr lang="es-CO" dirty="0"/>
              <a:t>Cada dimensión contará con un mínimo de 3 criterios que representaran cada ítem (pregunta) que se incluirá dentro del cuestionario. Para la asignación y definición de criterios el instrumento se basa en el artículo “Instrumento para evaluar el clima organizacional en los grupos de control de vectores” de </a:t>
            </a:r>
            <a:r>
              <a:rPr lang="es-CO" b="1" dirty="0"/>
              <a:t>Noriega y </a:t>
            </a:r>
            <a:r>
              <a:rPr lang="es-CO" b="1" dirty="0" err="1"/>
              <a:t>Pría</a:t>
            </a:r>
            <a:r>
              <a:rPr lang="es-CO" b="1" dirty="0"/>
              <a:t> (2011) .</a:t>
            </a:r>
          </a:p>
        </p:txBody>
      </p:sp>
      <p:sp>
        <p:nvSpPr>
          <p:cNvPr id="3" name="Título 2">
            <a:extLst>
              <a:ext uri="{FF2B5EF4-FFF2-40B4-BE49-F238E27FC236}">
                <a16:creationId xmlns:a16="http://schemas.microsoft.com/office/drawing/2014/main" id="{B4042611-6D2B-4832-A1F5-2594C1F8C736}"/>
              </a:ext>
            </a:extLst>
          </p:cNvPr>
          <p:cNvSpPr>
            <a:spLocks noGrp="1"/>
          </p:cNvSpPr>
          <p:nvPr>
            <p:ph type="title"/>
          </p:nvPr>
        </p:nvSpPr>
        <p:spPr>
          <a:xfrm>
            <a:off x="609600" y="231819"/>
            <a:ext cx="10972800" cy="953037"/>
          </a:xfrm>
        </p:spPr>
        <p:txBody>
          <a:bodyPr/>
          <a:lstStyle/>
          <a:p>
            <a:r>
              <a:rPr lang="es-CO" dirty="0"/>
              <a:t>Selección de Criterios</a:t>
            </a:r>
          </a:p>
        </p:txBody>
      </p:sp>
    </p:spTree>
    <p:extLst>
      <p:ext uri="{BB962C8B-B14F-4D97-AF65-F5344CB8AC3E}">
        <p14:creationId xmlns:p14="http://schemas.microsoft.com/office/powerpoint/2010/main" val="1872937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20239" y="3801290"/>
            <a:ext cx="2278990" cy="2087555"/>
          </a:xfrm>
          <a:prstGeom prst="rect">
            <a:avLst/>
          </a:prstGeom>
        </p:spPr>
      </p:pic>
      <p:sp>
        <p:nvSpPr>
          <p:cNvPr id="2" name="Título 1"/>
          <p:cNvSpPr>
            <a:spLocks noGrp="1"/>
          </p:cNvSpPr>
          <p:nvPr>
            <p:ph type="title"/>
          </p:nvPr>
        </p:nvSpPr>
        <p:spPr>
          <a:xfrm>
            <a:off x="3335776" y="187597"/>
            <a:ext cx="5829602" cy="736962"/>
          </a:xfrm>
        </p:spPr>
        <p:txBody>
          <a:bodyPr>
            <a:normAutofit fontScale="90000"/>
          </a:bodyPr>
          <a:lstStyle/>
          <a:p>
            <a:r>
              <a:rPr lang="es-CO" dirty="0"/>
              <a:t>Problemática a abordar</a:t>
            </a:r>
          </a:p>
        </p:txBody>
      </p:sp>
      <p:sp>
        <p:nvSpPr>
          <p:cNvPr id="4" name="Redondear rectángulo de esquina diagonal 3"/>
          <p:cNvSpPr/>
          <p:nvPr/>
        </p:nvSpPr>
        <p:spPr>
          <a:xfrm>
            <a:off x="4519746" y="924559"/>
            <a:ext cx="2717073" cy="770708"/>
          </a:xfrm>
          <a:prstGeom prst="round2Diag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s-CO" dirty="0"/>
              <a:t>CLIMA ORGANIZACIONAL</a:t>
            </a:r>
          </a:p>
        </p:txBody>
      </p:sp>
      <p:sp>
        <p:nvSpPr>
          <p:cNvPr id="5" name="Flecha arriba 4"/>
          <p:cNvSpPr/>
          <p:nvPr/>
        </p:nvSpPr>
        <p:spPr>
          <a:xfrm>
            <a:off x="5976257" y="1825895"/>
            <a:ext cx="235131" cy="300446"/>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6" name="CuadroTexto 5"/>
          <p:cNvSpPr txBox="1"/>
          <p:nvPr/>
        </p:nvSpPr>
        <p:spPr>
          <a:xfrm>
            <a:off x="4650374" y="2415065"/>
            <a:ext cx="2495006" cy="92333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es-CO" dirty="0"/>
              <a:t>APLICABILIDAD TRADICIONAL DEL CUESTIONARIO</a:t>
            </a:r>
          </a:p>
        </p:txBody>
      </p:sp>
      <p:sp>
        <p:nvSpPr>
          <p:cNvPr id="7" name="CuadroTexto 6"/>
          <p:cNvSpPr txBox="1"/>
          <p:nvPr/>
        </p:nvSpPr>
        <p:spPr>
          <a:xfrm>
            <a:off x="8219799" y="2660970"/>
            <a:ext cx="1371601"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s-CO" dirty="0"/>
              <a:t>ALTO SESGO</a:t>
            </a:r>
          </a:p>
        </p:txBody>
      </p:sp>
      <p:sp>
        <p:nvSpPr>
          <p:cNvPr id="8" name="Flecha derecha 7"/>
          <p:cNvSpPr/>
          <p:nvPr/>
        </p:nvSpPr>
        <p:spPr>
          <a:xfrm>
            <a:off x="7514407" y="2721010"/>
            <a:ext cx="326572" cy="21347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9" name="CuadroTexto 8"/>
          <p:cNvSpPr txBox="1"/>
          <p:nvPr/>
        </p:nvSpPr>
        <p:spPr>
          <a:xfrm>
            <a:off x="992779" y="2426789"/>
            <a:ext cx="2952206"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CO" dirty="0"/>
              <a:t>DIMENSIONES DE ACUERDO AL CONTEXTO DE LA ORGANIZACIÓN</a:t>
            </a:r>
          </a:p>
        </p:txBody>
      </p:sp>
      <p:sp>
        <p:nvSpPr>
          <p:cNvPr id="10" name="Flecha derecha 9"/>
          <p:cNvSpPr/>
          <p:nvPr/>
        </p:nvSpPr>
        <p:spPr>
          <a:xfrm>
            <a:off x="4098476" y="2723101"/>
            <a:ext cx="326572" cy="21347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1" name="CuadroTexto 10"/>
          <p:cNvSpPr txBox="1"/>
          <p:nvPr/>
        </p:nvSpPr>
        <p:spPr>
          <a:xfrm>
            <a:off x="5375361" y="4058193"/>
            <a:ext cx="3722915"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s-CO" dirty="0"/>
              <a:t>APORTAR AL MEJORAMIENTO DEL AMBIENTE ORGANIZACIONAL</a:t>
            </a:r>
          </a:p>
        </p:txBody>
      </p:sp>
      <p:cxnSp>
        <p:nvCxnSpPr>
          <p:cNvPr id="13" name="Conector angular 12"/>
          <p:cNvCxnSpPr>
            <a:stCxn id="11" idx="3"/>
            <a:endCxn id="4" idx="0"/>
          </p:cNvCxnSpPr>
          <p:nvPr/>
        </p:nvCxnSpPr>
        <p:spPr>
          <a:xfrm flipH="1" flipV="1">
            <a:off x="7236819" y="1309913"/>
            <a:ext cx="1861457" cy="3071446"/>
          </a:xfrm>
          <a:prstGeom prst="bentConnector3">
            <a:avLst>
              <a:gd name="adj1" fmla="val -49474"/>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CuadroTexto 13"/>
          <p:cNvSpPr txBox="1"/>
          <p:nvPr/>
        </p:nvSpPr>
        <p:spPr>
          <a:xfrm>
            <a:off x="868682" y="3454621"/>
            <a:ext cx="3905024" cy="2308324"/>
          </a:xfrm>
          <a:prstGeom prst="rect">
            <a:avLst/>
          </a:prstGeom>
          <a:noFill/>
        </p:spPr>
        <p:txBody>
          <a:bodyPr wrap="square" rtlCol="0">
            <a:spAutoFit/>
          </a:bodyPr>
          <a:lstStyle/>
          <a:p>
            <a:pPr marL="285750" indent="-285750">
              <a:buFont typeface="Arial" panose="020B0604020202020204" pitchFamily="34" charset="0"/>
              <a:buChar char="•"/>
            </a:pPr>
            <a:r>
              <a:rPr lang="es-CO" sz="1600" dirty="0"/>
              <a:t>Claridad Organizacional.</a:t>
            </a:r>
          </a:p>
          <a:p>
            <a:pPr marL="285750" indent="-285750">
              <a:buFont typeface="Arial" panose="020B0604020202020204" pitchFamily="34" charset="0"/>
              <a:buChar char="•"/>
            </a:pPr>
            <a:r>
              <a:rPr lang="es-CO" sz="1600" dirty="0"/>
              <a:t>Sistema de recompensas e incentivos.</a:t>
            </a:r>
          </a:p>
          <a:p>
            <a:pPr marL="285750" indent="-285750">
              <a:buFont typeface="Arial" panose="020B0604020202020204" pitchFamily="34" charset="0"/>
              <a:buChar char="•"/>
            </a:pPr>
            <a:r>
              <a:rPr lang="es-CO" sz="1600" dirty="0"/>
              <a:t>Toma de Decisiones/Autonomía.</a:t>
            </a:r>
          </a:p>
          <a:p>
            <a:pPr marL="285750" indent="-285750">
              <a:buFont typeface="Arial" panose="020B0604020202020204" pitchFamily="34" charset="0"/>
              <a:buChar char="•"/>
            </a:pPr>
            <a:r>
              <a:rPr lang="es-CO" sz="1600" dirty="0"/>
              <a:t>Liderazgo.</a:t>
            </a:r>
          </a:p>
          <a:p>
            <a:pPr marL="285750" indent="-285750">
              <a:buFont typeface="Arial" panose="020B0604020202020204" pitchFamily="34" charset="0"/>
              <a:buChar char="•"/>
            </a:pPr>
            <a:r>
              <a:rPr lang="es-CO" sz="1600" dirty="0"/>
              <a:t>Interacción Social.</a:t>
            </a:r>
          </a:p>
          <a:p>
            <a:pPr marL="285750" indent="-285750">
              <a:buFont typeface="Arial" panose="020B0604020202020204" pitchFamily="34" charset="0"/>
              <a:buChar char="•"/>
            </a:pPr>
            <a:r>
              <a:rPr lang="es-CO" sz="1600" dirty="0"/>
              <a:t>Apertura Organizacional.</a:t>
            </a:r>
          </a:p>
          <a:p>
            <a:pPr marL="285750" indent="-285750">
              <a:buFont typeface="Arial" panose="020B0604020202020204" pitchFamily="34" charset="0"/>
              <a:buChar char="•"/>
            </a:pPr>
            <a:r>
              <a:rPr lang="es-CO" sz="1600" dirty="0"/>
              <a:t>Sentido de Pertenencia (Filosofía Institucional).</a:t>
            </a:r>
          </a:p>
          <a:p>
            <a:pPr marL="285750" indent="-285750">
              <a:buFont typeface="Arial" panose="020B0604020202020204" pitchFamily="34" charset="0"/>
              <a:buChar char="•"/>
            </a:pPr>
            <a:r>
              <a:rPr lang="es-CO" sz="1600" dirty="0"/>
              <a:t>Comportamiento Individual.</a:t>
            </a:r>
          </a:p>
        </p:txBody>
      </p:sp>
    </p:spTree>
    <p:extLst>
      <p:ext uri="{BB962C8B-B14F-4D97-AF65-F5344CB8AC3E}">
        <p14:creationId xmlns:p14="http://schemas.microsoft.com/office/powerpoint/2010/main" val="529263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AB2AB101-7B25-463C-9784-2AB42F2068E9}"/>
              </a:ext>
            </a:extLst>
          </p:cNvPr>
          <p:cNvSpPr>
            <a:spLocks noGrp="1"/>
          </p:cNvSpPr>
          <p:nvPr>
            <p:ph idx="1"/>
          </p:nvPr>
        </p:nvSpPr>
        <p:spPr>
          <a:xfrm>
            <a:off x="609600" y="2386237"/>
            <a:ext cx="10972800" cy="3180598"/>
          </a:xfrm>
        </p:spPr>
        <p:txBody>
          <a:bodyPr/>
          <a:lstStyle/>
          <a:p>
            <a:pPr marL="0" indent="0">
              <a:buNone/>
            </a:pPr>
            <a:r>
              <a:rPr lang="es-CO" dirty="0"/>
              <a:t>Entendida como el grado en que el trabajador percibe que existen en la organización parámetros de acción precisos y confiables, tanto en nivel macro como en el micro y la comunicación efectiva de los mismos a sus colaboradores.</a:t>
            </a:r>
          </a:p>
          <a:p>
            <a:pPr marL="0" indent="0">
              <a:buNone/>
            </a:pPr>
            <a:r>
              <a:rPr lang="es-CO" sz="2800" b="1" dirty="0"/>
              <a:t>Criterios:</a:t>
            </a:r>
          </a:p>
          <a:p>
            <a:pPr marL="514350" indent="-514350">
              <a:buFont typeface="+mj-lt"/>
              <a:buAutoNum type="arabicPeriod"/>
            </a:pPr>
            <a:r>
              <a:rPr lang="es-CO" b="1" dirty="0"/>
              <a:t>Contenido del trabajo</a:t>
            </a:r>
          </a:p>
          <a:p>
            <a:pPr marL="514350" indent="-514350">
              <a:buFont typeface="+mj-lt"/>
              <a:buAutoNum type="arabicPeriod"/>
            </a:pPr>
            <a:r>
              <a:rPr lang="es-CO" b="1" dirty="0"/>
              <a:t>Comunicación de tareas</a:t>
            </a:r>
          </a:p>
          <a:p>
            <a:pPr marL="514350" indent="-514350">
              <a:buFont typeface="+mj-lt"/>
              <a:buAutoNum type="arabicPeriod"/>
            </a:pPr>
            <a:r>
              <a:rPr lang="es-CO" b="1" dirty="0"/>
              <a:t>Coordinación</a:t>
            </a:r>
          </a:p>
          <a:p>
            <a:pPr marL="514350" indent="-514350">
              <a:buFont typeface="+mj-lt"/>
              <a:buAutoNum type="arabicPeriod"/>
            </a:pPr>
            <a:r>
              <a:rPr lang="es-CO" b="1" dirty="0"/>
              <a:t>Control</a:t>
            </a:r>
          </a:p>
          <a:p>
            <a:pPr marL="514350" indent="-514350">
              <a:buFont typeface="+mj-lt"/>
              <a:buAutoNum type="arabicPeriod"/>
            </a:pPr>
            <a:endParaRPr lang="es-CO" sz="2800" b="1" dirty="0"/>
          </a:p>
        </p:txBody>
      </p:sp>
      <p:sp>
        <p:nvSpPr>
          <p:cNvPr id="3" name="Título 2">
            <a:extLst>
              <a:ext uri="{FF2B5EF4-FFF2-40B4-BE49-F238E27FC236}">
                <a16:creationId xmlns:a16="http://schemas.microsoft.com/office/drawing/2014/main" id="{4FE51E18-6ACF-4532-AFC8-05A982F6F405}"/>
              </a:ext>
            </a:extLst>
          </p:cNvPr>
          <p:cNvSpPr>
            <a:spLocks noGrp="1"/>
          </p:cNvSpPr>
          <p:nvPr>
            <p:ph type="title"/>
          </p:nvPr>
        </p:nvSpPr>
        <p:spPr>
          <a:xfrm>
            <a:off x="609600" y="305224"/>
            <a:ext cx="10972800" cy="1143000"/>
          </a:xfrm>
        </p:spPr>
        <p:txBody>
          <a:bodyPr/>
          <a:lstStyle/>
          <a:p>
            <a:r>
              <a:rPr lang="es-CO" dirty="0"/>
              <a:t>Definición de las dimensiones</a:t>
            </a:r>
          </a:p>
        </p:txBody>
      </p:sp>
      <p:sp>
        <p:nvSpPr>
          <p:cNvPr id="4" name="Título 2">
            <a:extLst>
              <a:ext uri="{FF2B5EF4-FFF2-40B4-BE49-F238E27FC236}">
                <a16:creationId xmlns:a16="http://schemas.microsoft.com/office/drawing/2014/main" id="{D90E8E4D-5FEC-4032-9BA2-D5910D37E3D1}"/>
              </a:ext>
            </a:extLst>
          </p:cNvPr>
          <p:cNvSpPr txBox="1">
            <a:spLocks/>
          </p:cNvSpPr>
          <p:nvPr/>
        </p:nvSpPr>
        <p:spPr>
          <a:xfrm>
            <a:off x="609600" y="1243236"/>
            <a:ext cx="10972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kern="1200">
                <a:solidFill>
                  <a:srgbClr val="404040"/>
                </a:solidFill>
                <a:latin typeface="+mj-lt"/>
                <a:ea typeface="+mj-ea"/>
                <a:cs typeface="+mj-cs"/>
              </a:defRPr>
            </a:lvl1pPr>
          </a:lstStyle>
          <a:p>
            <a:r>
              <a:rPr lang="es-CO" dirty="0"/>
              <a:t>1.Claridad Organizacional</a:t>
            </a:r>
          </a:p>
        </p:txBody>
      </p:sp>
      <p:pic>
        <p:nvPicPr>
          <p:cNvPr id="3074" name="Picture 2" descr="Resultado de imagen para png detective">
            <a:extLst>
              <a:ext uri="{FF2B5EF4-FFF2-40B4-BE49-F238E27FC236}">
                <a16:creationId xmlns:a16="http://schemas.microsoft.com/office/drawing/2014/main" id="{A29FB3C8-778A-4BFB-99D4-B65E34D77D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7918" y="3472166"/>
            <a:ext cx="3074894" cy="2504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3267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AB2AB101-7B25-463C-9784-2AB42F2068E9}"/>
              </a:ext>
            </a:extLst>
          </p:cNvPr>
          <p:cNvSpPr>
            <a:spLocks noGrp="1"/>
          </p:cNvSpPr>
          <p:nvPr>
            <p:ph idx="1"/>
          </p:nvPr>
        </p:nvSpPr>
        <p:spPr>
          <a:xfrm>
            <a:off x="609600" y="2386237"/>
            <a:ext cx="10972800" cy="3180598"/>
          </a:xfrm>
        </p:spPr>
        <p:txBody>
          <a:bodyPr/>
          <a:lstStyle/>
          <a:p>
            <a:pPr marL="0" indent="0">
              <a:buNone/>
            </a:pPr>
            <a:r>
              <a:rPr lang="es-CO" dirty="0"/>
              <a:t>Entendido como el grado en el cual el trabajador percibe que la organización otorga beneficios que se corresponden en la calidad, cantidad y equidad suficiente con la contribución de sus colaboradores.</a:t>
            </a:r>
          </a:p>
          <a:p>
            <a:pPr marL="0" indent="0">
              <a:buNone/>
            </a:pPr>
            <a:r>
              <a:rPr lang="es-CO" sz="2800" b="1" dirty="0"/>
              <a:t>Criterios:</a:t>
            </a:r>
          </a:p>
          <a:p>
            <a:pPr marL="514350" indent="-514350">
              <a:buFont typeface="+mj-lt"/>
              <a:buAutoNum type="arabicPeriod"/>
            </a:pPr>
            <a:r>
              <a:rPr lang="es-CO" b="1" dirty="0"/>
              <a:t>Remuneración</a:t>
            </a:r>
          </a:p>
          <a:p>
            <a:pPr marL="514350" indent="-514350">
              <a:buFont typeface="+mj-lt"/>
              <a:buAutoNum type="arabicPeriod"/>
            </a:pPr>
            <a:r>
              <a:rPr lang="es-CO" b="1" dirty="0"/>
              <a:t>Reconocimiento</a:t>
            </a:r>
          </a:p>
          <a:p>
            <a:pPr marL="514350" indent="-514350">
              <a:buFont typeface="+mj-lt"/>
              <a:buAutoNum type="arabicPeriod"/>
            </a:pPr>
            <a:r>
              <a:rPr lang="es-CO" b="1" dirty="0"/>
              <a:t>Estabilidad Laboral</a:t>
            </a:r>
          </a:p>
          <a:p>
            <a:pPr marL="514350" indent="-514350">
              <a:buFont typeface="+mj-lt"/>
              <a:buAutoNum type="arabicPeriod"/>
            </a:pPr>
            <a:r>
              <a:rPr lang="es-CO" b="1" dirty="0"/>
              <a:t>Estimulación</a:t>
            </a:r>
          </a:p>
          <a:p>
            <a:pPr marL="514350" indent="-514350">
              <a:buFont typeface="+mj-lt"/>
              <a:buAutoNum type="arabicPeriod"/>
            </a:pPr>
            <a:endParaRPr lang="es-CO" sz="2800" b="1" dirty="0"/>
          </a:p>
        </p:txBody>
      </p:sp>
      <p:sp>
        <p:nvSpPr>
          <p:cNvPr id="3" name="Título 2">
            <a:extLst>
              <a:ext uri="{FF2B5EF4-FFF2-40B4-BE49-F238E27FC236}">
                <a16:creationId xmlns:a16="http://schemas.microsoft.com/office/drawing/2014/main" id="{4FE51E18-6ACF-4532-AFC8-05A982F6F405}"/>
              </a:ext>
            </a:extLst>
          </p:cNvPr>
          <p:cNvSpPr>
            <a:spLocks noGrp="1"/>
          </p:cNvSpPr>
          <p:nvPr>
            <p:ph type="title"/>
          </p:nvPr>
        </p:nvSpPr>
        <p:spPr>
          <a:xfrm>
            <a:off x="609600" y="305224"/>
            <a:ext cx="10972800" cy="1143000"/>
          </a:xfrm>
        </p:spPr>
        <p:txBody>
          <a:bodyPr/>
          <a:lstStyle/>
          <a:p>
            <a:r>
              <a:rPr lang="es-CO" dirty="0"/>
              <a:t>Definición de las dimensiones</a:t>
            </a:r>
          </a:p>
        </p:txBody>
      </p:sp>
      <p:sp>
        <p:nvSpPr>
          <p:cNvPr id="4" name="Título 2">
            <a:extLst>
              <a:ext uri="{FF2B5EF4-FFF2-40B4-BE49-F238E27FC236}">
                <a16:creationId xmlns:a16="http://schemas.microsoft.com/office/drawing/2014/main" id="{D90E8E4D-5FEC-4032-9BA2-D5910D37E3D1}"/>
              </a:ext>
            </a:extLst>
          </p:cNvPr>
          <p:cNvSpPr txBox="1">
            <a:spLocks/>
          </p:cNvSpPr>
          <p:nvPr/>
        </p:nvSpPr>
        <p:spPr>
          <a:xfrm>
            <a:off x="609600" y="1243236"/>
            <a:ext cx="10972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kern="1200">
                <a:solidFill>
                  <a:srgbClr val="404040"/>
                </a:solidFill>
                <a:latin typeface="+mj-lt"/>
                <a:ea typeface="+mj-ea"/>
                <a:cs typeface="+mj-cs"/>
              </a:defRPr>
            </a:lvl1pPr>
          </a:lstStyle>
          <a:p>
            <a:r>
              <a:rPr lang="es-CO" dirty="0"/>
              <a:t>2. Sistema de Recompensas e Incentivos</a:t>
            </a:r>
          </a:p>
        </p:txBody>
      </p:sp>
      <p:pic>
        <p:nvPicPr>
          <p:cNvPr id="5" name="Picture 2" descr="Resultado de imagen para png detective">
            <a:extLst>
              <a:ext uri="{FF2B5EF4-FFF2-40B4-BE49-F238E27FC236}">
                <a16:creationId xmlns:a16="http://schemas.microsoft.com/office/drawing/2014/main" id="{85CC9CAE-1BB3-47FA-804E-6FA0F8901C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399" y="3324248"/>
            <a:ext cx="3074894" cy="2504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76994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AB2AB101-7B25-463C-9784-2AB42F2068E9}"/>
              </a:ext>
            </a:extLst>
          </p:cNvPr>
          <p:cNvSpPr>
            <a:spLocks noGrp="1"/>
          </p:cNvSpPr>
          <p:nvPr>
            <p:ph idx="1"/>
          </p:nvPr>
        </p:nvSpPr>
        <p:spPr>
          <a:xfrm>
            <a:off x="609600" y="2386237"/>
            <a:ext cx="10972800" cy="3180598"/>
          </a:xfrm>
        </p:spPr>
        <p:txBody>
          <a:bodyPr/>
          <a:lstStyle/>
          <a:p>
            <a:pPr marL="0" lvl="0" indent="0">
              <a:buNone/>
            </a:pPr>
            <a:r>
              <a:rPr lang="es-CO" dirty="0"/>
              <a:t>Entendida como el grado en el cual la organización involucra a sus empleados en las decisiones que afectan globalmente a la empresa y la autonomía que concede a sus colaboradores en el ejercicio de sus funciones.</a:t>
            </a:r>
          </a:p>
          <a:p>
            <a:pPr marL="0" indent="0">
              <a:buNone/>
            </a:pPr>
            <a:r>
              <a:rPr lang="es-CO" sz="2800" b="1" dirty="0"/>
              <a:t>Criterios:</a:t>
            </a:r>
          </a:p>
          <a:p>
            <a:pPr marL="514350" indent="-514350">
              <a:buFont typeface="+mj-lt"/>
              <a:buAutoNum type="arabicPeriod"/>
            </a:pPr>
            <a:r>
              <a:rPr lang="es-CO" b="1" dirty="0"/>
              <a:t>Participación</a:t>
            </a:r>
          </a:p>
          <a:p>
            <a:pPr marL="514350" indent="-514350">
              <a:buFont typeface="+mj-lt"/>
              <a:buAutoNum type="arabicPeriod"/>
            </a:pPr>
            <a:r>
              <a:rPr lang="es-CO" b="1" dirty="0"/>
              <a:t>Capacidad Resolutiva</a:t>
            </a:r>
          </a:p>
          <a:p>
            <a:pPr marL="514350" indent="-514350">
              <a:buFont typeface="+mj-lt"/>
              <a:buAutoNum type="arabicPeriod"/>
            </a:pPr>
            <a:r>
              <a:rPr lang="es-CO" b="1" dirty="0"/>
              <a:t>Empoderamiento</a:t>
            </a:r>
          </a:p>
          <a:p>
            <a:pPr marL="514350" indent="-514350">
              <a:buFont typeface="+mj-lt"/>
              <a:buAutoNum type="arabicPeriod"/>
            </a:pPr>
            <a:endParaRPr lang="es-CO" sz="2800" b="1" dirty="0"/>
          </a:p>
        </p:txBody>
      </p:sp>
      <p:sp>
        <p:nvSpPr>
          <p:cNvPr id="3" name="Título 2">
            <a:extLst>
              <a:ext uri="{FF2B5EF4-FFF2-40B4-BE49-F238E27FC236}">
                <a16:creationId xmlns:a16="http://schemas.microsoft.com/office/drawing/2014/main" id="{4FE51E18-6ACF-4532-AFC8-05A982F6F405}"/>
              </a:ext>
            </a:extLst>
          </p:cNvPr>
          <p:cNvSpPr>
            <a:spLocks noGrp="1"/>
          </p:cNvSpPr>
          <p:nvPr>
            <p:ph type="title"/>
          </p:nvPr>
        </p:nvSpPr>
        <p:spPr>
          <a:xfrm>
            <a:off x="609600" y="305224"/>
            <a:ext cx="10972800" cy="1143000"/>
          </a:xfrm>
        </p:spPr>
        <p:txBody>
          <a:bodyPr/>
          <a:lstStyle/>
          <a:p>
            <a:r>
              <a:rPr lang="es-CO" dirty="0"/>
              <a:t>Definición de las dimensiones</a:t>
            </a:r>
          </a:p>
        </p:txBody>
      </p:sp>
      <p:sp>
        <p:nvSpPr>
          <p:cNvPr id="4" name="Título 2">
            <a:extLst>
              <a:ext uri="{FF2B5EF4-FFF2-40B4-BE49-F238E27FC236}">
                <a16:creationId xmlns:a16="http://schemas.microsoft.com/office/drawing/2014/main" id="{D90E8E4D-5FEC-4032-9BA2-D5910D37E3D1}"/>
              </a:ext>
            </a:extLst>
          </p:cNvPr>
          <p:cNvSpPr txBox="1">
            <a:spLocks/>
          </p:cNvSpPr>
          <p:nvPr/>
        </p:nvSpPr>
        <p:spPr>
          <a:xfrm>
            <a:off x="609600" y="1243236"/>
            <a:ext cx="10972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kern="1200">
                <a:solidFill>
                  <a:srgbClr val="404040"/>
                </a:solidFill>
                <a:latin typeface="+mj-lt"/>
                <a:ea typeface="+mj-ea"/>
                <a:cs typeface="+mj-cs"/>
              </a:defRPr>
            </a:lvl1pPr>
          </a:lstStyle>
          <a:p>
            <a:r>
              <a:rPr lang="es-CO" dirty="0"/>
              <a:t>3. Toma de decisiones / autonomía</a:t>
            </a:r>
          </a:p>
        </p:txBody>
      </p:sp>
      <p:pic>
        <p:nvPicPr>
          <p:cNvPr id="5" name="Picture 2" descr="Resultado de imagen para png detective">
            <a:extLst>
              <a:ext uri="{FF2B5EF4-FFF2-40B4-BE49-F238E27FC236}">
                <a16:creationId xmlns:a16="http://schemas.microsoft.com/office/drawing/2014/main" id="{5AA836B9-15C9-4A05-8E92-277498F702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5011" y="3324248"/>
            <a:ext cx="3074894" cy="2504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0594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AB2AB101-7B25-463C-9784-2AB42F2068E9}"/>
              </a:ext>
            </a:extLst>
          </p:cNvPr>
          <p:cNvSpPr>
            <a:spLocks noGrp="1"/>
          </p:cNvSpPr>
          <p:nvPr>
            <p:ph idx="1"/>
          </p:nvPr>
        </p:nvSpPr>
        <p:spPr>
          <a:xfrm>
            <a:off x="609600" y="2386237"/>
            <a:ext cx="10972800" cy="3180598"/>
          </a:xfrm>
        </p:spPr>
        <p:txBody>
          <a:bodyPr/>
          <a:lstStyle/>
          <a:p>
            <a:pPr marL="0" indent="0">
              <a:buNone/>
            </a:pPr>
            <a:r>
              <a:rPr lang="es-CO" dirty="0"/>
              <a:t>Entendido como el grado en el cual los empleados reciben apoyo y orientación efectiva de sus jefes en el desarrollo de sus actividades laborales.</a:t>
            </a:r>
          </a:p>
          <a:p>
            <a:pPr marL="0" indent="0">
              <a:buNone/>
            </a:pPr>
            <a:r>
              <a:rPr lang="es-CO" sz="2800" b="1" dirty="0"/>
              <a:t>Criterios:</a:t>
            </a:r>
          </a:p>
          <a:p>
            <a:pPr marL="514350" indent="-514350">
              <a:buFont typeface="+mj-lt"/>
              <a:buAutoNum type="arabicPeriod"/>
            </a:pPr>
            <a:r>
              <a:rPr lang="es-CO" b="1" dirty="0"/>
              <a:t>Estímulo de trabajo en equipo</a:t>
            </a:r>
          </a:p>
          <a:p>
            <a:pPr marL="514350" indent="-514350">
              <a:buFont typeface="+mj-lt"/>
              <a:buAutoNum type="arabicPeriod"/>
            </a:pPr>
            <a:r>
              <a:rPr lang="es-CO" b="1" dirty="0"/>
              <a:t>Estímulo de excelencia</a:t>
            </a:r>
          </a:p>
          <a:p>
            <a:pPr marL="514350" indent="-514350">
              <a:buFont typeface="+mj-lt"/>
              <a:buAutoNum type="arabicPeriod"/>
            </a:pPr>
            <a:r>
              <a:rPr lang="es-CO" b="1" dirty="0"/>
              <a:t>Poder de influencia</a:t>
            </a:r>
          </a:p>
          <a:p>
            <a:pPr marL="514350" indent="-514350">
              <a:buFont typeface="+mj-lt"/>
              <a:buAutoNum type="arabicPeriod"/>
            </a:pPr>
            <a:endParaRPr lang="es-CO" sz="2800" b="1" dirty="0"/>
          </a:p>
        </p:txBody>
      </p:sp>
      <p:sp>
        <p:nvSpPr>
          <p:cNvPr id="3" name="Título 2">
            <a:extLst>
              <a:ext uri="{FF2B5EF4-FFF2-40B4-BE49-F238E27FC236}">
                <a16:creationId xmlns:a16="http://schemas.microsoft.com/office/drawing/2014/main" id="{4FE51E18-6ACF-4532-AFC8-05A982F6F405}"/>
              </a:ext>
            </a:extLst>
          </p:cNvPr>
          <p:cNvSpPr>
            <a:spLocks noGrp="1"/>
          </p:cNvSpPr>
          <p:nvPr>
            <p:ph type="title"/>
          </p:nvPr>
        </p:nvSpPr>
        <p:spPr>
          <a:xfrm>
            <a:off x="609600" y="305224"/>
            <a:ext cx="10972800" cy="1143000"/>
          </a:xfrm>
        </p:spPr>
        <p:txBody>
          <a:bodyPr/>
          <a:lstStyle/>
          <a:p>
            <a:r>
              <a:rPr lang="es-CO" dirty="0"/>
              <a:t>Definición de las dimensiones</a:t>
            </a:r>
          </a:p>
        </p:txBody>
      </p:sp>
      <p:sp>
        <p:nvSpPr>
          <p:cNvPr id="4" name="Título 2">
            <a:extLst>
              <a:ext uri="{FF2B5EF4-FFF2-40B4-BE49-F238E27FC236}">
                <a16:creationId xmlns:a16="http://schemas.microsoft.com/office/drawing/2014/main" id="{D90E8E4D-5FEC-4032-9BA2-D5910D37E3D1}"/>
              </a:ext>
            </a:extLst>
          </p:cNvPr>
          <p:cNvSpPr txBox="1">
            <a:spLocks/>
          </p:cNvSpPr>
          <p:nvPr/>
        </p:nvSpPr>
        <p:spPr>
          <a:xfrm>
            <a:off x="609600" y="1243236"/>
            <a:ext cx="10972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kern="1200">
                <a:solidFill>
                  <a:srgbClr val="404040"/>
                </a:solidFill>
                <a:latin typeface="+mj-lt"/>
                <a:ea typeface="+mj-ea"/>
                <a:cs typeface="+mj-cs"/>
              </a:defRPr>
            </a:lvl1pPr>
          </a:lstStyle>
          <a:p>
            <a:r>
              <a:rPr lang="es-CO" dirty="0"/>
              <a:t>4.Liderazgo</a:t>
            </a:r>
          </a:p>
        </p:txBody>
      </p:sp>
      <p:pic>
        <p:nvPicPr>
          <p:cNvPr id="5" name="Picture 2" descr="Resultado de imagen para png detective">
            <a:extLst>
              <a:ext uri="{FF2B5EF4-FFF2-40B4-BE49-F238E27FC236}">
                <a16:creationId xmlns:a16="http://schemas.microsoft.com/office/drawing/2014/main" id="{577E6BE7-C32C-48F6-922B-0D576C188A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3324248"/>
            <a:ext cx="3074894" cy="2504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9704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AB2AB101-7B25-463C-9784-2AB42F2068E9}"/>
              </a:ext>
            </a:extLst>
          </p:cNvPr>
          <p:cNvSpPr>
            <a:spLocks noGrp="1"/>
          </p:cNvSpPr>
          <p:nvPr>
            <p:ph idx="1"/>
          </p:nvPr>
        </p:nvSpPr>
        <p:spPr>
          <a:xfrm>
            <a:off x="609600" y="2386237"/>
            <a:ext cx="10972800" cy="3180598"/>
          </a:xfrm>
        </p:spPr>
        <p:txBody>
          <a:bodyPr/>
          <a:lstStyle/>
          <a:p>
            <a:pPr marL="0" indent="0">
              <a:buNone/>
            </a:pPr>
            <a:r>
              <a:rPr lang="es-CO" dirty="0"/>
              <a:t>Entendida como el grado en que el trabajador percibe que existen en la organización parámetros de acción precisos y confiables, tanto en nivel macro como en el micro y la comunicación efectiva de los mismos a sus colaboradores.</a:t>
            </a:r>
          </a:p>
          <a:p>
            <a:pPr marL="0" indent="0">
              <a:buNone/>
            </a:pPr>
            <a:r>
              <a:rPr lang="es-CO" sz="2800" b="1" dirty="0"/>
              <a:t>Criterios:</a:t>
            </a:r>
          </a:p>
          <a:p>
            <a:pPr marL="514350" indent="-514350">
              <a:buFont typeface="+mj-lt"/>
              <a:buAutoNum type="arabicPeriod"/>
            </a:pPr>
            <a:r>
              <a:rPr lang="es-CO" b="1" dirty="0"/>
              <a:t>Cooperación afectiva</a:t>
            </a:r>
          </a:p>
          <a:p>
            <a:pPr marL="514350" indent="-514350">
              <a:buFont typeface="+mj-lt"/>
              <a:buAutoNum type="arabicPeriod"/>
            </a:pPr>
            <a:r>
              <a:rPr lang="es-CO" b="1" dirty="0"/>
              <a:t>Integración social</a:t>
            </a:r>
          </a:p>
          <a:p>
            <a:pPr marL="514350" indent="-514350">
              <a:buFont typeface="+mj-lt"/>
              <a:buAutoNum type="arabicPeriod"/>
            </a:pPr>
            <a:r>
              <a:rPr lang="es-CO" b="1" dirty="0"/>
              <a:t>Solución de conflictos</a:t>
            </a:r>
          </a:p>
          <a:p>
            <a:pPr marL="514350" indent="-514350">
              <a:buFont typeface="+mj-lt"/>
              <a:buAutoNum type="arabicPeriod"/>
            </a:pPr>
            <a:endParaRPr lang="es-CO" sz="2800" b="1" dirty="0"/>
          </a:p>
        </p:txBody>
      </p:sp>
      <p:sp>
        <p:nvSpPr>
          <p:cNvPr id="3" name="Título 2">
            <a:extLst>
              <a:ext uri="{FF2B5EF4-FFF2-40B4-BE49-F238E27FC236}">
                <a16:creationId xmlns:a16="http://schemas.microsoft.com/office/drawing/2014/main" id="{4FE51E18-6ACF-4532-AFC8-05A982F6F405}"/>
              </a:ext>
            </a:extLst>
          </p:cNvPr>
          <p:cNvSpPr>
            <a:spLocks noGrp="1"/>
          </p:cNvSpPr>
          <p:nvPr>
            <p:ph type="title"/>
          </p:nvPr>
        </p:nvSpPr>
        <p:spPr>
          <a:xfrm>
            <a:off x="609600" y="305224"/>
            <a:ext cx="10972800" cy="1143000"/>
          </a:xfrm>
        </p:spPr>
        <p:txBody>
          <a:bodyPr/>
          <a:lstStyle/>
          <a:p>
            <a:r>
              <a:rPr lang="es-CO" dirty="0"/>
              <a:t>Definición de las dimensiones</a:t>
            </a:r>
          </a:p>
        </p:txBody>
      </p:sp>
      <p:sp>
        <p:nvSpPr>
          <p:cNvPr id="4" name="Título 2">
            <a:extLst>
              <a:ext uri="{FF2B5EF4-FFF2-40B4-BE49-F238E27FC236}">
                <a16:creationId xmlns:a16="http://schemas.microsoft.com/office/drawing/2014/main" id="{D90E8E4D-5FEC-4032-9BA2-D5910D37E3D1}"/>
              </a:ext>
            </a:extLst>
          </p:cNvPr>
          <p:cNvSpPr txBox="1">
            <a:spLocks/>
          </p:cNvSpPr>
          <p:nvPr/>
        </p:nvSpPr>
        <p:spPr>
          <a:xfrm>
            <a:off x="609600" y="1243236"/>
            <a:ext cx="10972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kern="1200">
                <a:solidFill>
                  <a:srgbClr val="404040"/>
                </a:solidFill>
                <a:latin typeface="+mj-lt"/>
                <a:ea typeface="+mj-ea"/>
                <a:cs typeface="+mj-cs"/>
              </a:defRPr>
            </a:lvl1pPr>
          </a:lstStyle>
          <a:p>
            <a:r>
              <a:rPr lang="es-CO" dirty="0"/>
              <a:t>5. Interacción Social</a:t>
            </a:r>
          </a:p>
        </p:txBody>
      </p:sp>
      <p:pic>
        <p:nvPicPr>
          <p:cNvPr id="5" name="Picture 2" descr="Resultado de imagen para png detective">
            <a:extLst>
              <a:ext uri="{FF2B5EF4-FFF2-40B4-BE49-F238E27FC236}">
                <a16:creationId xmlns:a16="http://schemas.microsoft.com/office/drawing/2014/main" id="{B97F2659-1776-435F-AAC8-832B5E4575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6647" y="3324248"/>
            <a:ext cx="3074894" cy="2504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953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idx="4294967295"/>
          </p:nvPr>
        </p:nvSpPr>
        <p:spPr>
          <a:xfrm>
            <a:off x="991673" y="1161781"/>
            <a:ext cx="10363200" cy="4011110"/>
          </a:xfrm>
        </p:spPr>
        <p:txBody>
          <a:bodyPr>
            <a:normAutofit fontScale="90000"/>
          </a:bodyPr>
          <a:lstStyle/>
          <a:p>
            <a:r>
              <a:rPr lang="es-CO" dirty="0">
                <a:solidFill>
                  <a:schemeClr val="accent1">
                    <a:lumMod val="50000"/>
                  </a:schemeClr>
                </a:solidFill>
              </a:rPr>
              <a:t>Metodología de Medición y Mejora del Ambiente Organizacional</a:t>
            </a:r>
            <a:r>
              <a:rPr lang="es-CO" dirty="0"/>
              <a:t/>
            </a:r>
            <a:br>
              <a:rPr lang="es-CO" dirty="0"/>
            </a:br>
            <a:r>
              <a:rPr lang="es-CO" sz="5300" b="1" dirty="0"/>
              <a:t>Departamento de Gestión de Talento Humano</a:t>
            </a:r>
            <a:r>
              <a:rPr lang="es-CO" sz="5300" b="1" dirty="0" smtClean="0"/>
              <a:t>.</a:t>
            </a:r>
            <a:r>
              <a:rPr lang="es-CO" sz="6700" b="1" dirty="0" smtClean="0"/>
              <a:t/>
            </a:r>
            <a:br>
              <a:rPr lang="es-CO" sz="6700" b="1" dirty="0" smtClean="0"/>
            </a:br>
            <a:r>
              <a:rPr lang="es-CO" sz="4000" dirty="0" err="1" smtClean="0"/>
              <a:t>Jhonatan</a:t>
            </a:r>
            <a:r>
              <a:rPr lang="es-CO" sz="4000" dirty="0" smtClean="0"/>
              <a:t> </a:t>
            </a:r>
            <a:r>
              <a:rPr lang="es-CO" sz="4000" dirty="0" err="1" smtClean="0"/>
              <a:t>Stivers</a:t>
            </a:r>
            <a:r>
              <a:rPr lang="es-CO" sz="4000" dirty="0" smtClean="0"/>
              <a:t> Garzón </a:t>
            </a:r>
            <a:r>
              <a:rPr lang="es-CO" sz="4000" dirty="0" err="1" smtClean="0"/>
              <a:t>Estupiñán</a:t>
            </a:r>
            <a:r>
              <a:rPr lang="es-CO" sz="4000" dirty="0" smtClean="0"/>
              <a:t/>
            </a:r>
            <a:br>
              <a:rPr lang="es-CO" sz="4000" dirty="0" smtClean="0"/>
            </a:br>
            <a:r>
              <a:rPr lang="es-CO" sz="4000" dirty="0" smtClean="0"/>
              <a:t>Estudiante de Ingeniería Industrial.</a:t>
            </a:r>
            <a:endParaRPr lang="es-CO" sz="2200" dirty="0"/>
          </a:p>
        </p:txBody>
      </p:sp>
    </p:spTree>
    <p:extLst>
      <p:ext uri="{BB962C8B-B14F-4D97-AF65-F5344CB8AC3E}">
        <p14:creationId xmlns:p14="http://schemas.microsoft.com/office/powerpoint/2010/main" val="15692033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AB2AB101-7B25-463C-9784-2AB42F2068E9}"/>
              </a:ext>
            </a:extLst>
          </p:cNvPr>
          <p:cNvSpPr>
            <a:spLocks noGrp="1"/>
          </p:cNvSpPr>
          <p:nvPr>
            <p:ph idx="1"/>
          </p:nvPr>
        </p:nvSpPr>
        <p:spPr>
          <a:xfrm>
            <a:off x="609600" y="2386237"/>
            <a:ext cx="10972800" cy="3180598"/>
          </a:xfrm>
        </p:spPr>
        <p:txBody>
          <a:bodyPr/>
          <a:lstStyle/>
          <a:p>
            <a:pPr marL="0" indent="0">
              <a:buNone/>
            </a:pPr>
            <a:r>
              <a:rPr lang="es-CO" dirty="0"/>
              <a:t>Entendida como el grado en el cual el trabajador percibe que la organización promueve en sus colaboradores el desarrollo de ideas, iniciativas y proyectos novedosos que redunden en el mejoramiento de los procesos internos y de los productos y servicios que ofrece. </a:t>
            </a:r>
          </a:p>
          <a:p>
            <a:pPr marL="0" indent="0">
              <a:buNone/>
            </a:pPr>
            <a:r>
              <a:rPr lang="es-CO" sz="2800" b="1" dirty="0"/>
              <a:t>Criterios:</a:t>
            </a:r>
          </a:p>
          <a:p>
            <a:pPr marL="514350" indent="-514350">
              <a:buFont typeface="+mj-lt"/>
              <a:buAutoNum type="arabicPeriod"/>
            </a:pPr>
            <a:r>
              <a:rPr lang="es-CO" b="1" dirty="0"/>
              <a:t>Comunicación (Circulación de información)</a:t>
            </a:r>
          </a:p>
          <a:p>
            <a:pPr marL="514350" indent="-514350">
              <a:buFont typeface="+mj-lt"/>
              <a:buAutoNum type="arabicPeriod"/>
            </a:pPr>
            <a:r>
              <a:rPr lang="es-CO" b="1" dirty="0"/>
              <a:t>Desarrollo de ideas</a:t>
            </a:r>
          </a:p>
          <a:p>
            <a:pPr marL="514350" indent="-514350">
              <a:buFont typeface="+mj-lt"/>
              <a:buAutoNum type="arabicPeriod"/>
            </a:pPr>
            <a:r>
              <a:rPr lang="es-CO" b="1" dirty="0"/>
              <a:t>Innovación</a:t>
            </a:r>
          </a:p>
          <a:p>
            <a:pPr marL="514350" indent="-514350">
              <a:buFont typeface="+mj-lt"/>
              <a:buAutoNum type="arabicPeriod"/>
            </a:pPr>
            <a:r>
              <a:rPr lang="es-CO" b="1" dirty="0"/>
              <a:t>Iniciativa</a:t>
            </a:r>
          </a:p>
          <a:p>
            <a:pPr marL="514350" indent="-514350">
              <a:buFont typeface="+mj-lt"/>
              <a:buAutoNum type="arabicPeriod"/>
            </a:pPr>
            <a:endParaRPr lang="es-CO" sz="2800" b="1" dirty="0"/>
          </a:p>
        </p:txBody>
      </p:sp>
      <p:sp>
        <p:nvSpPr>
          <p:cNvPr id="3" name="Título 2">
            <a:extLst>
              <a:ext uri="{FF2B5EF4-FFF2-40B4-BE49-F238E27FC236}">
                <a16:creationId xmlns:a16="http://schemas.microsoft.com/office/drawing/2014/main" id="{4FE51E18-6ACF-4532-AFC8-05A982F6F405}"/>
              </a:ext>
            </a:extLst>
          </p:cNvPr>
          <p:cNvSpPr>
            <a:spLocks noGrp="1"/>
          </p:cNvSpPr>
          <p:nvPr>
            <p:ph type="title"/>
          </p:nvPr>
        </p:nvSpPr>
        <p:spPr>
          <a:xfrm>
            <a:off x="609600" y="305224"/>
            <a:ext cx="10972800" cy="1143000"/>
          </a:xfrm>
        </p:spPr>
        <p:txBody>
          <a:bodyPr/>
          <a:lstStyle/>
          <a:p>
            <a:r>
              <a:rPr lang="es-CO" dirty="0"/>
              <a:t>Definición de las dimensiones</a:t>
            </a:r>
          </a:p>
        </p:txBody>
      </p:sp>
      <p:sp>
        <p:nvSpPr>
          <p:cNvPr id="4" name="Título 2">
            <a:extLst>
              <a:ext uri="{FF2B5EF4-FFF2-40B4-BE49-F238E27FC236}">
                <a16:creationId xmlns:a16="http://schemas.microsoft.com/office/drawing/2014/main" id="{D90E8E4D-5FEC-4032-9BA2-D5910D37E3D1}"/>
              </a:ext>
            </a:extLst>
          </p:cNvPr>
          <p:cNvSpPr txBox="1">
            <a:spLocks/>
          </p:cNvSpPr>
          <p:nvPr/>
        </p:nvSpPr>
        <p:spPr>
          <a:xfrm>
            <a:off x="609600" y="1243236"/>
            <a:ext cx="10972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kern="1200">
                <a:solidFill>
                  <a:srgbClr val="404040"/>
                </a:solidFill>
                <a:latin typeface="+mj-lt"/>
                <a:ea typeface="+mj-ea"/>
                <a:cs typeface="+mj-cs"/>
              </a:defRPr>
            </a:lvl1pPr>
          </a:lstStyle>
          <a:p>
            <a:r>
              <a:rPr lang="es-CO" dirty="0"/>
              <a:t>6. Apertura Organizacional</a:t>
            </a:r>
          </a:p>
        </p:txBody>
      </p:sp>
      <p:pic>
        <p:nvPicPr>
          <p:cNvPr id="5" name="Picture 2" descr="Resultado de imagen para png detective">
            <a:extLst>
              <a:ext uri="{FF2B5EF4-FFF2-40B4-BE49-F238E27FC236}">
                <a16:creationId xmlns:a16="http://schemas.microsoft.com/office/drawing/2014/main" id="{D769746A-F5D8-4CCF-9741-8304F13E02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2788" y="3324248"/>
            <a:ext cx="3074894" cy="2504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8755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AB2AB101-7B25-463C-9784-2AB42F2068E9}"/>
              </a:ext>
            </a:extLst>
          </p:cNvPr>
          <p:cNvSpPr>
            <a:spLocks noGrp="1"/>
          </p:cNvSpPr>
          <p:nvPr>
            <p:ph idx="1"/>
          </p:nvPr>
        </p:nvSpPr>
        <p:spPr>
          <a:xfrm>
            <a:off x="609600" y="2386237"/>
            <a:ext cx="10972800" cy="3180598"/>
          </a:xfrm>
        </p:spPr>
        <p:txBody>
          <a:bodyPr/>
          <a:lstStyle/>
          <a:p>
            <a:pPr marL="0" indent="0">
              <a:buNone/>
            </a:pPr>
            <a:r>
              <a:rPr lang="es-CO" dirty="0"/>
              <a:t>Describe la postura y el compromiso que tienen los colaboradores con relación a la institución. Esta definición incluye la percepción y el sentido de pertenencia que se tiene sobre los principios, valores y la misión institucional.</a:t>
            </a:r>
          </a:p>
          <a:p>
            <a:pPr marL="0" indent="0">
              <a:buNone/>
            </a:pPr>
            <a:r>
              <a:rPr lang="es-CO" sz="2800" b="1" dirty="0"/>
              <a:t>Criterios:</a:t>
            </a:r>
          </a:p>
          <a:p>
            <a:pPr marL="514350" indent="-514350">
              <a:buFont typeface="+mj-lt"/>
              <a:buAutoNum type="arabicPeriod"/>
            </a:pPr>
            <a:r>
              <a:rPr lang="es-CO" b="1" dirty="0"/>
              <a:t>Identidad</a:t>
            </a:r>
          </a:p>
          <a:p>
            <a:pPr marL="514350" indent="-514350">
              <a:buFont typeface="+mj-lt"/>
              <a:buAutoNum type="arabicPeriod"/>
            </a:pPr>
            <a:r>
              <a:rPr lang="es-CO" b="1" dirty="0"/>
              <a:t>Misión y Visión</a:t>
            </a:r>
          </a:p>
          <a:p>
            <a:pPr marL="514350" indent="-514350">
              <a:buFont typeface="+mj-lt"/>
              <a:buAutoNum type="arabicPeriod"/>
            </a:pPr>
            <a:r>
              <a:rPr lang="es-CO" b="1" dirty="0"/>
              <a:t>Compromiso</a:t>
            </a:r>
          </a:p>
          <a:p>
            <a:pPr marL="514350" indent="-514350">
              <a:buFont typeface="+mj-lt"/>
              <a:buAutoNum type="arabicPeriod"/>
            </a:pPr>
            <a:r>
              <a:rPr lang="es-CO" b="1" dirty="0"/>
              <a:t>Valores Institucionales</a:t>
            </a:r>
          </a:p>
          <a:p>
            <a:pPr marL="514350" indent="-514350">
              <a:buFont typeface="+mj-lt"/>
              <a:buAutoNum type="arabicPeriod"/>
            </a:pPr>
            <a:endParaRPr lang="es-CO" sz="2800" b="1" dirty="0"/>
          </a:p>
        </p:txBody>
      </p:sp>
      <p:sp>
        <p:nvSpPr>
          <p:cNvPr id="3" name="Título 2">
            <a:extLst>
              <a:ext uri="{FF2B5EF4-FFF2-40B4-BE49-F238E27FC236}">
                <a16:creationId xmlns:a16="http://schemas.microsoft.com/office/drawing/2014/main" id="{4FE51E18-6ACF-4532-AFC8-05A982F6F405}"/>
              </a:ext>
            </a:extLst>
          </p:cNvPr>
          <p:cNvSpPr>
            <a:spLocks noGrp="1"/>
          </p:cNvSpPr>
          <p:nvPr>
            <p:ph type="title"/>
          </p:nvPr>
        </p:nvSpPr>
        <p:spPr>
          <a:xfrm>
            <a:off x="609600" y="305224"/>
            <a:ext cx="10972800" cy="1143000"/>
          </a:xfrm>
        </p:spPr>
        <p:txBody>
          <a:bodyPr/>
          <a:lstStyle/>
          <a:p>
            <a:r>
              <a:rPr lang="es-CO" dirty="0"/>
              <a:t>Definición de las dimensiones</a:t>
            </a:r>
          </a:p>
        </p:txBody>
      </p:sp>
      <p:sp>
        <p:nvSpPr>
          <p:cNvPr id="4" name="Título 2">
            <a:extLst>
              <a:ext uri="{FF2B5EF4-FFF2-40B4-BE49-F238E27FC236}">
                <a16:creationId xmlns:a16="http://schemas.microsoft.com/office/drawing/2014/main" id="{D90E8E4D-5FEC-4032-9BA2-D5910D37E3D1}"/>
              </a:ext>
            </a:extLst>
          </p:cNvPr>
          <p:cNvSpPr txBox="1">
            <a:spLocks/>
          </p:cNvSpPr>
          <p:nvPr/>
        </p:nvSpPr>
        <p:spPr>
          <a:xfrm>
            <a:off x="609600" y="1243236"/>
            <a:ext cx="10972800" cy="1143000"/>
          </a:xfrm>
          <a:prstGeom prst="rect">
            <a:avLst/>
          </a:prstGeom>
        </p:spPr>
        <p:txBody>
          <a:bodyPr vert="horz" lIns="91440" tIns="45720" rIns="91440" bIns="45720" rtlCol="0" anchor="ctr">
            <a:normAutofit fontScale="92500"/>
          </a:bodyPr>
          <a:lstStyle>
            <a:lvl1pPr algn="ctr" defTabSz="457200" rtl="0" eaLnBrk="1" latinLnBrk="0" hangingPunct="1">
              <a:spcBef>
                <a:spcPct val="0"/>
              </a:spcBef>
              <a:buNone/>
              <a:defRPr sz="4400" b="1" kern="1200">
                <a:solidFill>
                  <a:srgbClr val="404040"/>
                </a:solidFill>
                <a:latin typeface="+mj-lt"/>
                <a:ea typeface="+mj-ea"/>
                <a:cs typeface="+mj-cs"/>
              </a:defRPr>
            </a:lvl1pPr>
          </a:lstStyle>
          <a:p>
            <a:r>
              <a:rPr lang="es-CO" dirty="0"/>
              <a:t>7.Sentido de Pertenencia (Filosofía Institucional)</a:t>
            </a:r>
          </a:p>
        </p:txBody>
      </p:sp>
      <p:pic>
        <p:nvPicPr>
          <p:cNvPr id="5" name="Picture 2" descr="Resultado de imagen para png detective">
            <a:extLst>
              <a:ext uri="{FF2B5EF4-FFF2-40B4-BE49-F238E27FC236}">
                <a16:creationId xmlns:a16="http://schemas.microsoft.com/office/drawing/2014/main" id="{5D973279-8256-418F-A081-E2DB37F11F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8929" y="3324248"/>
            <a:ext cx="3074894" cy="2504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12566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AB2AB101-7B25-463C-9784-2AB42F2068E9}"/>
              </a:ext>
            </a:extLst>
          </p:cNvPr>
          <p:cNvSpPr>
            <a:spLocks noGrp="1"/>
          </p:cNvSpPr>
          <p:nvPr>
            <p:ph idx="1"/>
          </p:nvPr>
        </p:nvSpPr>
        <p:spPr>
          <a:xfrm>
            <a:off x="609600" y="2386237"/>
            <a:ext cx="10972800" cy="3180598"/>
          </a:xfrm>
        </p:spPr>
        <p:txBody>
          <a:bodyPr/>
          <a:lstStyle/>
          <a:p>
            <a:pPr marL="0" indent="0">
              <a:buNone/>
            </a:pPr>
            <a:r>
              <a:rPr lang="es-CO" dirty="0"/>
              <a:t>Se refiere a conductas personales y actuaciones que influyen y/o determinan en la labor desempeñada por el grupo. </a:t>
            </a:r>
          </a:p>
          <a:p>
            <a:pPr marL="0" indent="0">
              <a:buNone/>
            </a:pPr>
            <a:r>
              <a:rPr lang="es-CO" sz="2800" b="1" dirty="0"/>
              <a:t>Criterios:</a:t>
            </a:r>
          </a:p>
          <a:p>
            <a:pPr marL="514350" indent="-514350">
              <a:buFont typeface="+mj-lt"/>
              <a:buAutoNum type="arabicPeriod"/>
            </a:pPr>
            <a:r>
              <a:rPr lang="es-CO" b="1" dirty="0"/>
              <a:t>Adaptación al medio</a:t>
            </a:r>
          </a:p>
          <a:p>
            <a:pPr marL="514350" indent="-514350">
              <a:buFont typeface="+mj-lt"/>
              <a:buAutoNum type="arabicPeriod"/>
            </a:pPr>
            <a:r>
              <a:rPr lang="es-CO" b="1" dirty="0"/>
              <a:t>Disciplina</a:t>
            </a:r>
          </a:p>
          <a:p>
            <a:pPr marL="514350" indent="-514350">
              <a:buFont typeface="+mj-lt"/>
              <a:buAutoNum type="arabicPeriod"/>
            </a:pPr>
            <a:r>
              <a:rPr lang="es-CO" b="1" dirty="0"/>
              <a:t>Responsabilidad</a:t>
            </a:r>
          </a:p>
          <a:p>
            <a:pPr marL="514350" indent="-514350">
              <a:buFont typeface="+mj-lt"/>
              <a:buAutoNum type="arabicPeriod"/>
            </a:pPr>
            <a:endParaRPr lang="es-CO" sz="2800" b="1" dirty="0"/>
          </a:p>
        </p:txBody>
      </p:sp>
      <p:sp>
        <p:nvSpPr>
          <p:cNvPr id="3" name="Título 2">
            <a:extLst>
              <a:ext uri="{FF2B5EF4-FFF2-40B4-BE49-F238E27FC236}">
                <a16:creationId xmlns:a16="http://schemas.microsoft.com/office/drawing/2014/main" id="{4FE51E18-6ACF-4532-AFC8-05A982F6F405}"/>
              </a:ext>
            </a:extLst>
          </p:cNvPr>
          <p:cNvSpPr>
            <a:spLocks noGrp="1"/>
          </p:cNvSpPr>
          <p:nvPr>
            <p:ph type="title"/>
          </p:nvPr>
        </p:nvSpPr>
        <p:spPr>
          <a:xfrm>
            <a:off x="609600" y="305224"/>
            <a:ext cx="10972800" cy="1143000"/>
          </a:xfrm>
        </p:spPr>
        <p:txBody>
          <a:bodyPr/>
          <a:lstStyle/>
          <a:p>
            <a:r>
              <a:rPr lang="es-CO" dirty="0"/>
              <a:t>Definición de las dimensiones</a:t>
            </a:r>
          </a:p>
        </p:txBody>
      </p:sp>
      <p:sp>
        <p:nvSpPr>
          <p:cNvPr id="4" name="Título 2">
            <a:extLst>
              <a:ext uri="{FF2B5EF4-FFF2-40B4-BE49-F238E27FC236}">
                <a16:creationId xmlns:a16="http://schemas.microsoft.com/office/drawing/2014/main" id="{D90E8E4D-5FEC-4032-9BA2-D5910D37E3D1}"/>
              </a:ext>
            </a:extLst>
          </p:cNvPr>
          <p:cNvSpPr txBox="1">
            <a:spLocks/>
          </p:cNvSpPr>
          <p:nvPr/>
        </p:nvSpPr>
        <p:spPr>
          <a:xfrm>
            <a:off x="609600" y="1243236"/>
            <a:ext cx="10972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kern="1200">
                <a:solidFill>
                  <a:srgbClr val="404040"/>
                </a:solidFill>
                <a:latin typeface="+mj-lt"/>
                <a:ea typeface="+mj-ea"/>
                <a:cs typeface="+mj-cs"/>
              </a:defRPr>
            </a:lvl1pPr>
          </a:lstStyle>
          <a:p>
            <a:r>
              <a:rPr lang="es-CO" dirty="0"/>
              <a:t>8. Comportamiento Individual</a:t>
            </a:r>
          </a:p>
        </p:txBody>
      </p:sp>
      <p:pic>
        <p:nvPicPr>
          <p:cNvPr id="5" name="Picture 2" descr="Resultado de imagen para png detective">
            <a:extLst>
              <a:ext uri="{FF2B5EF4-FFF2-40B4-BE49-F238E27FC236}">
                <a16:creationId xmlns:a16="http://schemas.microsoft.com/office/drawing/2014/main" id="{3D585C3F-2215-4457-9B67-AFEC5A25A1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58518" y="3324248"/>
            <a:ext cx="3074894" cy="2504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11435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533895" y="385909"/>
            <a:ext cx="6103922" cy="697773"/>
          </a:xfrm>
        </p:spPr>
        <p:txBody>
          <a:bodyPr>
            <a:normAutofit fontScale="90000"/>
          </a:bodyPr>
          <a:lstStyle/>
          <a:p>
            <a:r>
              <a:rPr lang="es-CO" dirty="0"/>
              <a:t>Presentación de la idea</a:t>
            </a:r>
          </a:p>
        </p:txBody>
      </p:sp>
      <p:sp>
        <p:nvSpPr>
          <p:cNvPr id="4" name="CuadroTexto 3"/>
          <p:cNvSpPr txBox="1"/>
          <p:nvPr/>
        </p:nvSpPr>
        <p:spPr>
          <a:xfrm>
            <a:off x="5238204" y="1226964"/>
            <a:ext cx="2103121" cy="646331"/>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s-CO" dirty="0"/>
              <a:t>MEDIR EL CLIMA ORGANIZACIONAL</a:t>
            </a:r>
          </a:p>
        </p:txBody>
      </p:sp>
      <p:sp>
        <p:nvSpPr>
          <p:cNvPr id="5" name="CuadroTexto 4"/>
          <p:cNvSpPr txBox="1"/>
          <p:nvPr/>
        </p:nvSpPr>
        <p:spPr>
          <a:xfrm>
            <a:off x="4293325" y="2113532"/>
            <a:ext cx="3635829"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CO" dirty="0"/>
              <a:t>DE ACUERDO A LA DIMENSIONES DE CO PERTINENTES EN LA INSTITUCIÓN</a:t>
            </a:r>
          </a:p>
        </p:txBody>
      </p:sp>
      <p:sp>
        <p:nvSpPr>
          <p:cNvPr id="6" name="CuadroTexto 5"/>
          <p:cNvSpPr txBox="1"/>
          <p:nvPr/>
        </p:nvSpPr>
        <p:spPr>
          <a:xfrm>
            <a:off x="3085010" y="3000100"/>
            <a:ext cx="2416630"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s-CO" dirty="0"/>
              <a:t>CONSTRUCCIÓN DE UN CUESTIONARIO</a:t>
            </a:r>
          </a:p>
        </p:txBody>
      </p:sp>
      <p:sp>
        <p:nvSpPr>
          <p:cNvPr id="7" name="CuadroTexto 6"/>
          <p:cNvSpPr txBox="1"/>
          <p:nvPr/>
        </p:nvSpPr>
        <p:spPr>
          <a:xfrm>
            <a:off x="6585856" y="2993180"/>
            <a:ext cx="3635829"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s-CO" dirty="0"/>
              <a:t>CAMPAÑA DE MEJORAMIENTO DEL CLIMA ORGANIZACIONAL </a:t>
            </a:r>
          </a:p>
        </p:txBody>
      </p:sp>
      <p:sp>
        <p:nvSpPr>
          <p:cNvPr id="8" name="CuadroTexto 7"/>
          <p:cNvSpPr txBox="1"/>
          <p:nvPr/>
        </p:nvSpPr>
        <p:spPr>
          <a:xfrm>
            <a:off x="5159826" y="5223150"/>
            <a:ext cx="2259876"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s-CO" dirty="0"/>
              <a:t>CON ESTRATEGIAS DE NEUROMARKETING</a:t>
            </a:r>
          </a:p>
        </p:txBody>
      </p:sp>
      <p:sp>
        <p:nvSpPr>
          <p:cNvPr id="9" name="CuadroTexto 8"/>
          <p:cNvSpPr txBox="1"/>
          <p:nvPr/>
        </p:nvSpPr>
        <p:spPr>
          <a:xfrm>
            <a:off x="3939537" y="3879748"/>
            <a:ext cx="4343403" cy="12003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s-CO" dirty="0"/>
              <a:t>DE FORMA VIRTUAL / ANÓNIMA / POR GRUPOS DE INTERÉS (ADMINISTRATIVOS/DOCENTES/DIRECTIVOS/SERVICIOS)</a:t>
            </a:r>
          </a:p>
        </p:txBody>
      </p:sp>
      <p:sp>
        <p:nvSpPr>
          <p:cNvPr id="10" name="CuadroTexto 9"/>
          <p:cNvSpPr txBox="1"/>
          <p:nvPr/>
        </p:nvSpPr>
        <p:spPr>
          <a:xfrm>
            <a:off x="657496" y="1355820"/>
            <a:ext cx="3635829"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CO" dirty="0"/>
              <a:t>TRACKING DE CLICS A ENLACES</a:t>
            </a:r>
          </a:p>
        </p:txBody>
      </p:sp>
      <p:sp>
        <p:nvSpPr>
          <p:cNvPr id="11" name="CuadroTexto 10"/>
          <p:cNvSpPr txBox="1"/>
          <p:nvPr/>
        </p:nvSpPr>
        <p:spPr>
          <a:xfrm>
            <a:off x="8101148" y="1365463"/>
            <a:ext cx="3635829"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CO" dirty="0"/>
              <a:t>RESPUESTAS DE LOS USUARIOS</a:t>
            </a:r>
          </a:p>
        </p:txBody>
      </p:sp>
      <p:cxnSp>
        <p:nvCxnSpPr>
          <p:cNvPr id="13" name="Conector recto de flecha 12"/>
          <p:cNvCxnSpPr>
            <a:stCxn id="4" idx="1"/>
            <a:endCxn id="10" idx="3"/>
          </p:cNvCxnSpPr>
          <p:nvPr/>
        </p:nvCxnSpPr>
        <p:spPr>
          <a:xfrm flipH="1" flipV="1">
            <a:off x="4293325" y="1540486"/>
            <a:ext cx="944879" cy="96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Conector angular 14"/>
          <p:cNvCxnSpPr>
            <a:stCxn id="4" idx="3"/>
            <a:endCxn id="11" idx="1"/>
          </p:cNvCxnSpPr>
          <p:nvPr/>
        </p:nvCxnSpPr>
        <p:spPr>
          <a:xfrm flipV="1">
            <a:off x="7341325" y="1550129"/>
            <a:ext cx="759823" cy="1"/>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Conector angular 18"/>
          <p:cNvCxnSpPr>
            <a:stCxn id="8" idx="1"/>
            <a:endCxn id="10" idx="2"/>
          </p:cNvCxnSpPr>
          <p:nvPr/>
        </p:nvCxnSpPr>
        <p:spPr>
          <a:xfrm rot="10800000">
            <a:off x="2475412" y="1725152"/>
            <a:ext cx="2684415" cy="3821164"/>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Conector angular 20"/>
          <p:cNvCxnSpPr>
            <a:stCxn id="8" idx="3"/>
          </p:cNvCxnSpPr>
          <p:nvPr/>
        </p:nvCxnSpPr>
        <p:spPr>
          <a:xfrm flipV="1">
            <a:off x="7419702" y="1740671"/>
            <a:ext cx="3087190" cy="3805645"/>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Conector angular 23"/>
          <p:cNvCxnSpPr>
            <a:stCxn id="6" idx="3"/>
            <a:endCxn id="9" idx="0"/>
          </p:cNvCxnSpPr>
          <p:nvPr/>
        </p:nvCxnSpPr>
        <p:spPr>
          <a:xfrm>
            <a:off x="5501640" y="3323266"/>
            <a:ext cx="609599" cy="556482"/>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Conector angular 25"/>
          <p:cNvCxnSpPr>
            <a:stCxn id="7" idx="1"/>
            <a:endCxn id="9" idx="0"/>
          </p:cNvCxnSpPr>
          <p:nvPr/>
        </p:nvCxnSpPr>
        <p:spPr>
          <a:xfrm rot="10800000" flipV="1">
            <a:off x="6111240" y="3316346"/>
            <a:ext cx="474617" cy="563402"/>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749" y="3879748"/>
            <a:ext cx="3028150" cy="2415547"/>
          </a:xfrm>
          <a:prstGeom prst="rect">
            <a:avLst/>
          </a:prstGeom>
        </p:spPr>
      </p:pic>
    </p:spTree>
    <p:extLst>
      <p:ext uri="{BB962C8B-B14F-4D97-AF65-F5344CB8AC3E}">
        <p14:creationId xmlns:p14="http://schemas.microsoft.com/office/powerpoint/2010/main" val="19144735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5236655" y="0"/>
            <a:ext cx="6813212" cy="923330"/>
          </a:xfrm>
          <a:prstGeom prst="rect">
            <a:avLst/>
          </a:prstGeom>
          <a:noFill/>
        </p:spPr>
        <p:txBody>
          <a:bodyPr wrap="none" lIns="91440" tIns="45720" rIns="91440" bIns="45720">
            <a:spAutoFit/>
          </a:bodyPr>
          <a:lstStyle/>
          <a:p>
            <a:pPr algn="ctr"/>
            <a:r>
              <a:rPr lang="es-ES" sz="5400" b="1" dirty="0" smtClean="0">
                <a:ln w="9525">
                  <a:solidFill>
                    <a:schemeClr val="bg1"/>
                  </a:solidFill>
                  <a:prstDash val="solid"/>
                </a:ln>
                <a:effectLst>
                  <a:outerShdw blurRad="12700" dist="38100" dir="2700000" algn="tl" rotWithShape="0">
                    <a:schemeClr val="bg1">
                      <a:lumMod val="50000"/>
                    </a:schemeClr>
                  </a:outerShdw>
                </a:effectLst>
              </a:rPr>
              <a:t>LOGO DE LA CAMPAÑA</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98" y="558444"/>
            <a:ext cx="12192000" cy="5741111"/>
          </a:xfrm>
          <a:prstGeom prst="rect">
            <a:avLst/>
          </a:prstGeom>
        </p:spPr>
      </p:pic>
    </p:spTree>
    <p:extLst>
      <p:ext uri="{BB962C8B-B14F-4D97-AF65-F5344CB8AC3E}">
        <p14:creationId xmlns:p14="http://schemas.microsoft.com/office/powerpoint/2010/main" val="4950222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4085107" y="242753"/>
            <a:ext cx="5137270" cy="671648"/>
          </a:xfrm>
        </p:spPr>
        <p:txBody>
          <a:bodyPr>
            <a:normAutofit fontScale="90000"/>
          </a:bodyPr>
          <a:lstStyle/>
          <a:p>
            <a:r>
              <a:rPr lang="es-CO" dirty="0"/>
              <a:t>Modelo de medición</a:t>
            </a:r>
          </a:p>
        </p:txBody>
      </p:sp>
      <p:sp>
        <p:nvSpPr>
          <p:cNvPr id="4" name="CuadroTexto 3"/>
          <p:cNvSpPr txBox="1"/>
          <p:nvPr/>
        </p:nvSpPr>
        <p:spPr>
          <a:xfrm>
            <a:off x="745174" y="1024093"/>
            <a:ext cx="2769326"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s-CO" dirty="0" smtClean="0"/>
              <a:t>CAMPAÑA DE CONCIENTIZACIÓN Y MEJORAMIENTO DE CLIMA ORGANIZACIONAL.</a:t>
            </a:r>
            <a:endParaRPr lang="es-CO" dirty="0"/>
          </a:p>
        </p:txBody>
      </p:sp>
      <p:sp>
        <p:nvSpPr>
          <p:cNvPr id="5" name="CuadroTexto 4"/>
          <p:cNvSpPr txBox="1"/>
          <p:nvPr/>
        </p:nvSpPr>
        <p:spPr>
          <a:xfrm>
            <a:off x="4349931" y="2527235"/>
            <a:ext cx="3213463"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CO" dirty="0"/>
              <a:t>DISTRIBUCIÓN DE LA CAMPAÑA POR GRUPOS DE INTERÉS</a:t>
            </a:r>
          </a:p>
        </p:txBody>
      </p:sp>
      <p:sp>
        <p:nvSpPr>
          <p:cNvPr id="6" name="CuadroTexto 5"/>
          <p:cNvSpPr txBox="1"/>
          <p:nvPr/>
        </p:nvSpPr>
        <p:spPr>
          <a:xfrm>
            <a:off x="4310743" y="1023781"/>
            <a:ext cx="3257400"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s-CO" dirty="0" smtClean="0"/>
              <a:t>SUSTENTADA EN RETOS QUE AYUDEN PROMOVER LAS BUENAS PRÁCTICAS EN EL AMBIENTE LABORAL.</a:t>
            </a:r>
            <a:endParaRPr lang="es-CO" dirty="0"/>
          </a:p>
        </p:txBody>
      </p:sp>
      <p:sp>
        <p:nvSpPr>
          <p:cNvPr id="7" name="CuadroTexto 6"/>
          <p:cNvSpPr txBox="1"/>
          <p:nvPr/>
        </p:nvSpPr>
        <p:spPr>
          <a:xfrm>
            <a:off x="5734595" y="3265899"/>
            <a:ext cx="1119837" cy="369332"/>
          </a:xfrm>
          <a:prstGeom prst="rect">
            <a:avLst/>
          </a:prstGeom>
          <a:noFill/>
        </p:spPr>
        <p:txBody>
          <a:bodyPr wrap="square" rtlCol="0">
            <a:spAutoFit/>
          </a:bodyPr>
          <a:lstStyle/>
          <a:p>
            <a:r>
              <a:rPr lang="es-CO" dirty="0"/>
              <a:t>SE MIDE:</a:t>
            </a:r>
          </a:p>
        </p:txBody>
      </p:sp>
      <p:sp>
        <p:nvSpPr>
          <p:cNvPr id="8" name="CuadroTexto 7"/>
          <p:cNvSpPr txBox="1"/>
          <p:nvPr/>
        </p:nvSpPr>
        <p:spPr>
          <a:xfrm>
            <a:off x="4493024" y="3727564"/>
            <a:ext cx="3028208"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buFont typeface="+mj-lt"/>
              <a:buAutoNum type="arabicPeriod"/>
            </a:pPr>
            <a:r>
              <a:rPr lang="es-CO" dirty="0" smtClean="0"/>
              <a:t>RESPUESTAS </a:t>
            </a:r>
            <a:r>
              <a:rPr lang="es-CO" dirty="0"/>
              <a:t>DEL CUESTIONARIO.</a:t>
            </a:r>
          </a:p>
          <a:p>
            <a:pPr marL="342900" indent="-342900">
              <a:buFont typeface="+mj-lt"/>
              <a:buAutoNum type="arabicPeriod"/>
            </a:pPr>
            <a:r>
              <a:rPr lang="es-CO" dirty="0"/>
              <a:t>APLICABILIDAD DE LOS CONSEJOS (MEJORAMIENTO DE CO)</a:t>
            </a:r>
          </a:p>
        </p:txBody>
      </p:sp>
      <p:sp>
        <p:nvSpPr>
          <p:cNvPr id="9" name="CuadroTexto 8"/>
          <p:cNvSpPr txBox="1"/>
          <p:nvPr/>
        </p:nvSpPr>
        <p:spPr>
          <a:xfrm>
            <a:off x="7903027" y="1031963"/>
            <a:ext cx="3788229"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s-CO" dirty="0" smtClean="0"/>
              <a:t>CUESTIONARIO AL FINAL DE LA CAMPAÑA Y MEDICIÓN DE LA APLICABILIDAD DE LOS RETOS DURANTE LA CAMPAÑA.</a:t>
            </a:r>
            <a:endParaRPr lang="es-CO" dirty="0"/>
          </a:p>
        </p:txBody>
      </p:sp>
      <p:cxnSp>
        <p:nvCxnSpPr>
          <p:cNvPr id="11" name="Conector angular 10"/>
          <p:cNvCxnSpPr>
            <a:stCxn id="4" idx="3"/>
            <a:endCxn id="6" idx="1"/>
          </p:cNvCxnSpPr>
          <p:nvPr/>
        </p:nvCxnSpPr>
        <p:spPr>
          <a:xfrm flipV="1">
            <a:off x="3514500" y="1623946"/>
            <a:ext cx="796243" cy="312"/>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Conector angular 12"/>
          <p:cNvCxnSpPr>
            <a:stCxn id="6" idx="3"/>
            <a:endCxn id="9" idx="1"/>
          </p:cNvCxnSpPr>
          <p:nvPr/>
        </p:nvCxnSpPr>
        <p:spPr>
          <a:xfrm>
            <a:off x="7568143" y="1623946"/>
            <a:ext cx="334884" cy="8182"/>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Conector recto de flecha 15"/>
          <p:cNvCxnSpPr>
            <a:stCxn id="6" idx="2"/>
            <a:endCxn id="5" idx="0"/>
          </p:cNvCxnSpPr>
          <p:nvPr/>
        </p:nvCxnSpPr>
        <p:spPr>
          <a:xfrm>
            <a:off x="5939443" y="2224110"/>
            <a:ext cx="17220" cy="30312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2" name="Imagen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174" y="2574231"/>
            <a:ext cx="3565569" cy="3461657"/>
          </a:xfrm>
          <a:prstGeom prst="rect">
            <a:avLst/>
          </a:prstGeom>
        </p:spPr>
      </p:pic>
    </p:spTree>
    <p:extLst>
      <p:ext uri="{BB962C8B-B14F-4D97-AF65-F5344CB8AC3E}">
        <p14:creationId xmlns:p14="http://schemas.microsoft.com/office/powerpoint/2010/main" val="11802426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5071746" y="268879"/>
            <a:ext cx="2145876" cy="645522"/>
          </a:xfrm>
        </p:spPr>
        <p:txBody>
          <a:bodyPr>
            <a:normAutofit fontScale="90000"/>
          </a:bodyPr>
          <a:lstStyle/>
          <a:p>
            <a:r>
              <a:rPr lang="es-CO" dirty="0"/>
              <a:t>Proceso</a:t>
            </a:r>
          </a:p>
        </p:txBody>
      </p:sp>
      <p:sp>
        <p:nvSpPr>
          <p:cNvPr id="4" name="CuadroTexto 3"/>
          <p:cNvSpPr txBox="1"/>
          <p:nvPr/>
        </p:nvSpPr>
        <p:spPr>
          <a:xfrm>
            <a:off x="4650377" y="1097280"/>
            <a:ext cx="2690948"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s-CO" dirty="0"/>
              <a:t>CAPTAR LA ATENCIÓN DEL </a:t>
            </a:r>
            <a:r>
              <a:rPr lang="es-CO" dirty="0" smtClean="0"/>
              <a:t>USUARIO </a:t>
            </a:r>
            <a:endParaRPr lang="es-CO" dirty="0"/>
          </a:p>
        </p:txBody>
      </p:sp>
      <p:sp>
        <p:nvSpPr>
          <p:cNvPr id="6" name="CuadroTexto 5"/>
          <p:cNvSpPr txBox="1"/>
          <p:nvPr/>
        </p:nvSpPr>
        <p:spPr>
          <a:xfrm>
            <a:off x="4611188" y="2131292"/>
            <a:ext cx="2769326" cy="1477328"/>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s-CO" b="1" dirty="0">
                <a:solidFill>
                  <a:srgbClr val="7030A0"/>
                </a:solidFill>
              </a:rPr>
              <a:t>IMAGEN DE LA CAMPAÑA: </a:t>
            </a:r>
            <a:r>
              <a:rPr lang="es-CO" dirty="0"/>
              <a:t>INCLUYE UNA FRASE Y TAREA (reto) A REALIZAR </a:t>
            </a:r>
            <a:r>
              <a:rPr lang="es-CO" dirty="0" smtClean="0"/>
              <a:t>PARA CONTRIBUIR AL MEJORAMIENTO DEL CO</a:t>
            </a:r>
            <a:endParaRPr lang="es-CO" dirty="0"/>
          </a:p>
        </p:txBody>
      </p:sp>
      <p:sp>
        <p:nvSpPr>
          <p:cNvPr id="7" name="CuadroTexto 6"/>
          <p:cNvSpPr txBox="1"/>
          <p:nvPr/>
        </p:nvSpPr>
        <p:spPr>
          <a:xfrm>
            <a:off x="4624250" y="3993891"/>
            <a:ext cx="2769326"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s-CO" dirty="0" smtClean="0"/>
              <a:t>La medición de la aplicabilidad de las tareas de la campaña se hará mediante tracking de clics.</a:t>
            </a:r>
            <a:endParaRPr lang="es-CO" dirty="0"/>
          </a:p>
        </p:txBody>
      </p:sp>
      <p:cxnSp>
        <p:nvCxnSpPr>
          <p:cNvPr id="9" name="Conector recto de flecha 8"/>
          <p:cNvCxnSpPr>
            <a:stCxn id="4" idx="2"/>
            <a:endCxn id="6" idx="0"/>
          </p:cNvCxnSpPr>
          <p:nvPr/>
        </p:nvCxnSpPr>
        <p:spPr>
          <a:xfrm>
            <a:off x="5995851" y="1743611"/>
            <a:ext cx="0" cy="38768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Conector recto de flecha 14"/>
          <p:cNvCxnSpPr>
            <a:stCxn id="6" idx="2"/>
            <a:endCxn id="7" idx="0"/>
          </p:cNvCxnSpPr>
          <p:nvPr/>
        </p:nvCxnSpPr>
        <p:spPr>
          <a:xfrm>
            <a:off x="5995851" y="3608620"/>
            <a:ext cx="13062" cy="38527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CuadroTexto 16"/>
          <p:cNvSpPr txBox="1"/>
          <p:nvPr/>
        </p:nvSpPr>
        <p:spPr>
          <a:xfrm>
            <a:off x="1197428" y="3055353"/>
            <a:ext cx="2690948"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s-CO" dirty="0"/>
              <a:t>E-MAIL </a:t>
            </a:r>
            <a:r>
              <a:rPr lang="es-CO" dirty="0">
                <a:sym typeface="Wingdings" panose="05000000000000000000" pitchFamily="2" charset="2"/>
              </a:rPr>
              <a:t> CAMPAÑA</a:t>
            </a:r>
            <a:endParaRPr lang="es-CO" dirty="0"/>
          </a:p>
        </p:txBody>
      </p:sp>
      <p:sp>
        <p:nvSpPr>
          <p:cNvPr id="18" name="CuadroTexto 17"/>
          <p:cNvSpPr txBox="1"/>
          <p:nvPr/>
        </p:nvSpPr>
        <p:spPr>
          <a:xfrm>
            <a:off x="8125096" y="3055353"/>
            <a:ext cx="2690948"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s-CO" dirty="0"/>
              <a:t>Google </a:t>
            </a:r>
            <a:r>
              <a:rPr lang="es-CO" dirty="0" err="1"/>
              <a:t>Forms</a:t>
            </a:r>
            <a:r>
              <a:rPr lang="es-CO" dirty="0"/>
              <a:t> (</a:t>
            </a:r>
            <a:r>
              <a:rPr lang="es-CO" dirty="0" smtClean="0"/>
              <a:t>Cuestionario)</a:t>
            </a:r>
            <a:endParaRPr lang="es-CO" dirty="0"/>
          </a:p>
        </p:txBody>
      </p:sp>
      <p:pic>
        <p:nvPicPr>
          <p:cNvPr id="20" name="Imagen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99" y="3378518"/>
            <a:ext cx="4883336" cy="2648721"/>
          </a:xfrm>
          <a:prstGeom prst="rect">
            <a:avLst/>
          </a:prstGeom>
        </p:spPr>
      </p:pic>
      <p:pic>
        <p:nvPicPr>
          <p:cNvPr id="4098" name="Picture 2" descr="https://www.orrasis.com/img/google-for-work/form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52754" y="3701684"/>
            <a:ext cx="2233751" cy="2104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782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idx="1"/>
          </p:nvPr>
        </p:nvSpPr>
        <p:spPr>
          <a:xfrm>
            <a:off x="3028438" y="379651"/>
            <a:ext cx="6627222" cy="2839963"/>
          </a:xfrm>
        </p:spPr>
        <p:txBody>
          <a:bodyPr>
            <a:noAutofit/>
          </a:bodyPr>
          <a:lstStyle/>
          <a:p>
            <a:r>
              <a:rPr lang="es-CO" sz="2400" b="1" dirty="0">
                <a:solidFill>
                  <a:srgbClr val="FF0000"/>
                </a:solidFill>
              </a:rPr>
              <a:t>Nunca: </a:t>
            </a:r>
            <a:r>
              <a:rPr lang="es-CO" sz="2400" b="1" dirty="0">
                <a:solidFill>
                  <a:schemeClr val="tx2">
                    <a:lumMod val="75000"/>
                  </a:schemeClr>
                </a:solidFill>
              </a:rPr>
              <a:t>No se cumple del </a:t>
            </a:r>
            <a:r>
              <a:rPr lang="es-CO" sz="2400" b="1" dirty="0" err="1">
                <a:solidFill>
                  <a:schemeClr val="tx2">
                    <a:lumMod val="75000"/>
                  </a:schemeClr>
                </a:solidFill>
              </a:rPr>
              <a:t>item</a:t>
            </a:r>
            <a:r>
              <a:rPr lang="es-CO" sz="2400" b="1" dirty="0">
                <a:solidFill>
                  <a:schemeClr val="tx2">
                    <a:lumMod val="75000"/>
                  </a:schemeClr>
                </a:solidFill>
              </a:rPr>
              <a:t> 		</a:t>
            </a:r>
            <a:r>
              <a:rPr lang="es-CO" sz="2400" b="1" dirty="0">
                <a:solidFill>
                  <a:srgbClr val="FF0000"/>
                </a:solidFill>
              </a:rPr>
              <a:t>= 			1</a:t>
            </a:r>
          </a:p>
          <a:p>
            <a:r>
              <a:rPr lang="es-CO" sz="2400" b="1" dirty="0">
                <a:solidFill>
                  <a:srgbClr val="FF0000"/>
                </a:solidFill>
              </a:rPr>
              <a:t>Casi Nunca: </a:t>
            </a:r>
            <a:r>
              <a:rPr lang="es-CO" sz="2400" b="1" dirty="0">
                <a:solidFill>
                  <a:schemeClr val="tx2">
                    <a:lumMod val="75000"/>
                  </a:schemeClr>
                </a:solidFill>
              </a:rPr>
              <a:t>Algunas veces se cumple el </a:t>
            </a:r>
            <a:r>
              <a:rPr lang="es-CO" sz="2400" b="1" dirty="0" err="1">
                <a:solidFill>
                  <a:schemeClr val="tx2">
                    <a:lumMod val="75000"/>
                  </a:schemeClr>
                </a:solidFill>
              </a:rPr>
              <a:t>item</a:t>
            </a:r>
            <a:r>
              <a:rPr lang="es-CO" sz="2400" b="1" dirty="0">
                <a:solidFill>
                  <a:schemeClr val="tx2">
                    <a:lumMod val="75000"/>
                  </a:schemeClr>
                </a:solidFill>
              </a:rPr>
              <a:t> </a:t>
            </a:r>
            <a:r>
              <a:rPr lang="es-CO" sz="2400" b="1" dirty="0">
                <a:solidFill>
                  <a:srgbClr val="FF0000"/>
                </a:solidFill>
              </a:rPr>
              <a:t>= 	2</a:t>
            </a:r>
          </a:p>
          <a:p>
            <a:r>
              <a:rPr lang="es-CO" sz="2400" b="1" dirty="0">
                <a:solidFill>
                  <a:srgbClr val="FF0000"/>
                </a:solidFill>
              </a:rPr>
              <a:t>Casi Siempre: </a:t>
            </a:r>
            <a:r>
              <a:rPr lang="es-CO" sz="2400" b="1" dirty="0">
                <a:solidFill>
                  <a:schemeClr val="tx2">
                    <a:lumMod val="75000"/>
                  </a:schemeClr>
                </a:solidFill>
              </a:rPr>
              <a:t>Se cumple varias veces  	</a:t>
            </a:r>
            <a:r>
              <a:rPr lang="es-CO" sz="2400" b="1" dirty="0">
                <a:solidFill>
                  <a:srgbClr val="FF0000"/>
                </a:solidFill>
              </a:rPr>
              <a:t>=		3</a:t>
            </a:r>
          </a:p>
          <a:p>
            <a:r>
              <a:rPr lang="es-CO" sz="2400" b="1" dirty="0">
                <a:solidFill>
                  <a:srgbClr val="FF0000"/>
                </a:solidFill>
              </a:rPr>
              <a:t>Siempre: </a:t>
            </a:r>
            <a:r>
              <a:rPr lang="es-CO" sz="2400" b="1" dirty="0">
                <a:solidFill>
                  <a:schemeClr val="tx2">
                    <a:lumMod val="75000"/>
                  </a:schemeClr>
                </a:solidFill>
              </a:rPr>
              <a:t>Se cumple normalmente		</a:t>
            </a:r>
            <a:r>
              <a:rPr lang="es-CO" sz="2400" b="1" dirty="0">
                <a:solidFill>
                  <a:srgbClr val="FF0000"/>
                </a:solidFill>
              </a:rPr>
              <a:t>=		4</a:t>
            </a:r>
          </a:p>
        </p:txBody>
      </p:sp>
      <p:sp>
        <p:nvSpPr>
          <p:cNvPr id="3" name="Título 2"/>
          <p:cNvSpPr>
            <a:spLocks noGrp="1"/>
          </p:cNvSpPr>
          <p:nvPr>
            <p:ph type="title"/>
          </p:nvPr>
        </p:nvSpPr>
        <p:spPr>
          <a:xfrm>
            <a:off x="3162909" y="3631800"/>
            <a:ext cx="5790413" cy="789213"/>
          </a:xfrm>
        </p:spPr>
        <p:txBody>
          <a:bodyPr/>
          <a:lstStyle/>
          <a:p>
            <a:pPr algn="ctr"/>
            <a:r>
              <a:rPr lang="es-CO" dirty="0"/>
              <a:t>Escala de medición</a:t>
            </a:r>
          </a:p>
        </p:txBody>
      </p:sp>
    </p:spTree>
    <p:extLst>
      <p:ext uri="{BB962C8B-B14F-4D97-AF65-F5344CB8AC3E}">
        <p14:creationId xmlns:p14="http://schemas.microsoft.com/office/powerpoint/2010/main" val="150657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contenido 3"/>
          <p:cNvSpPr>
            <a:spLocks noGrp="1"/>
          </p:cNvSpPr>
          <p:nvPr>
            <p:ph idx="1"/>
          </p:nvPr>
        </p:nvSpPr>
        <p:spPr>
          <a:xfrm>
            <a:off x="609600" y="1397726"/>
            <a:ext cx="10972800" cy="4010297"/>
          </a:xfrm>
        </p:spPr>
        <p:txBody>
          <a:bodyPr/>
          <a:lstStyle/>
          <a:p>
            <a:pPr marL="457200" indent="-457200">
              <a:buAutoNum type="arabicPeriod"/>
            </a:pPr>
            <a:r>
              <a:rPr lang="es-CO" dirty="0" smtClean="0"/>
              <a:t>Levantamiento y estudio de la información</a:t>
            </a:r>
            <a:r>
              <a:rPr lang="es-CO" b="1" dirty="0" smtClean="0">
                <a:solidFill>
                  <a:srgbClr val="FF0000"/>
                </a:solidFill>
              </a:rPr>
              <a:t>.  (28 Agosto – 24 Septiembre).</a:t>
            </a:r>
          </a:p>
          <a:p>
            <a:pPr marL="457200" indent="-457200">
              <a:buAutoNum type="arabicPeriod"/>
            </a:pPr>
            <a:r>
              <a:rPr lang="es-CO" dirty="0" smtClean="0"/>
              <a:t>Definición de Dimensiones y Criterios. </a:t>
            </a:r>
            <a:r>
              <a:rPr lang="es-CO" b="1" dirty="0" smtClean="0">
                <a:solidFill>
                  <a:srgbClr val="FF0000"/>
                </a:solidFill>
              </a:rPr>
              <a:t>(22 Septiembre -  3 Octubre)</a:t>
            </a:r>
          </a:p>
          <a:p>
            <a:pPr marL="457200" indent="-457200">
              <a:buAutoNum type="arabicPeriod"/>
            </a:pPr>
            <a:r>
              <a:rPr lang="es-CO" dirty="0" smtClean="0"/>
              <a:t>Construcción del cuestionario. </a:t>
            </a:r>
            <a:r>
              <a:rPr lang="es-CO" b="1" dirty="0" smtClean="0">
                <a:solidFill>
                  <a:srgbClr val="FF0000"/>
                </a:solidFill>
              </a:rPr>
              <a:t>( 4 Octubre – 13 Octubre)</a:t>
            </a:r>
          </a:p>
          <a:p>
            <a:pPr marL="457200" indent="-457200">
              <a:buAutoNum type="arabicPeriod"/>
            </a:pPr>
            <a:r>
              <a:rPr lang="es-CO" dirty="0" smtClean="0"/>
              <a:t>Diseño de la campaña de mejoramiento. (Imágenes, retos , google </a:t>
            </a:r>
            <a:r>
              <a:rPr lang="es-CO" dirty="0" err="1" smtClean="0"/>
              <a:t>form</a:t>
            </a:r>
            <a:r>
              <a:rPr lang="es-CO" dirty="0" smtClean="0"/>
              <a:t> , enlaces acortados).        </a:t>
            </a:r>
            <a:r>
              <a:rPr lang="es-CO" b="1" dirty="0" smtClean="0">
                <a:solidFill>
                  <a:srgbClr val="FF0000"/>
                </a:solidFill>
              </a:rPr>
              <a:t>(16 Octubre – 30 Octubre)</a:t>
            </a:r>
          </a:p>
          <a:p>
            <a:pPr marL="457200" indent="-457200">
              <a:buAutoNum type="arabicPeriod"/>
            </a:pPr>
            <a:r>
              <a:rPr lang="es-CO" dirty="0" smtClean="0"/>
              <a:t>Aplicación de la Campaña. </a:t>
            </a:r>
            <a:r>
              <a:rPr lang="es-CO" b="1" dirty="0" smtClean="0">
                <a:solidFill>
                  <a:srgbClr val="FF0000"/>
                </a:solidFill>
              </a:rPr>
              <a:t>( 6 Noviembre – 17 Noviembre)</a:t>
            </a:r>
          </a:p>
          <a:p>
            <a:pPr marL="457200" indent="-457200">
              <a:buAutoNum type="arabicPeriod"/>
            </a:pPr>
            <a:r>
              <a:rPr lang="es-CO" dirty="0" smtClean="0"/>
              <a:t>Aplicación del Cuestionario. </a:t>
            </a:r>
            <a:r>
              <a:rPr lang="es-CO" b="1" dirty="0" smtClean="0">
                <a:solidFill>
                  <a:srgbClr val="FF0000"/>
                </a:solidFill>
              </a:rPr>
              <a:t>( 20 Noviembre – 30 Noviembre)</a:t>
            </a:r>
          </a:p>
          <a:p>
            <a:pPr marL="457200" indent="-457200">
              <a:buAutoNum type="arabicPeriod"/>
            </a:pPr>
            <a:r>
              <a:rPr lang="es-CO" dirty="0" smtClean="0"/>
              <a:t>Medición del éxito de la campaña y las respuestas del cuestionario. </a:t>
            </a:r>
            <a:r>
              <a:rPr lang="es-CO" b="1" dirty="0" smtClean="0">
                <a:solidFill>
                  <a:srgbClr val="FF0000"/>
                </a:solidFill>
              </a:rPr>
              <a:t>(4 Diciembre – 15 Diciembre)</a:t>
            </a:r>
          </a:p>
          <a:p>
            <a:pPr marL="457200" indent="-457200">
              <a:buAutoNum type="arabicPeriod"/>
            </a:pPr>
            <a:r>
              <a:rPr lang="es-CO" dirty="0" smtClean="0"/>
              <a:t>Análisis de los resultados.  </a:t>
            </a:r>
            <a:r>
              <a:rPr lang="es-CO" b="1" dirty="0" smtClean="0">
                <a:solidFill>
                  <a:srgbClr val="FF0000"/>
                </a:solidFill>
              </a:rPr>
              <a:t>( 18 Diciembre – 5 Enero)</a:t>
            </a:r>
          </a:p>
          <a:p>
            <a:pPr marL="457200" indent="-457200">
              <a:buAutoNum type="arabicPeriod"/>
            </a:pPr>
            <a:r>
              <a:rPr lang="es-CO" dirty="0" smtClean="0"/>
              <a:t>Sustentación.</a:t>
            </a:r>
            <a:endParaRPr lang="es-CO" dirty="0"/>
          </a:p>
        </p:txBody>
      </p:sp>
      <p:sp>
        <p:nvSpPr>
          <p:cNvPr id="3" name="Título 2"/>
          <p:cNvSpPr>
            <a:spLocks noGrp="1"/>
          </p:cNvSpPr>
          <p:nvPr>
            <p:ph type="title"/>
          </p:nvPr>
        </p:nvSpPr>
        <p:spPr>
          <a:xfrm>
            <a:off x="609600" y="418011"/>
            <a:ext cx="10972800" cy="722041"/>
          </a:xfrm>
        </p:spPr>
        <p:txBody>
          <a:bodyPr>
            <a:normAutofit fontScale="90000"/>
          </a:bodyPr>
          <a:lstStyle/>
          <a:p>
            <a:pPr algn="ctr"/>
            <a:r>
              <a:rPr lang="es-CO" dirty="0" smtClean="0"/>
              <a:t>Cronograma de proyecto.</a:t>
            </a:r>
            <a:endParaRPr lang="es-CO" dirty="0"/>
          </a:p>
        </p:txBody>
      </p:sp>
    </p:spTree>
    <p:extLst>
      <p:ext uri="{BB962C8B-B14F-4D97-AF65-F5344CB8AC3E}">
        <p14:creationId xmlns:p14="http://schemas.microsoft.com/office/powerpoint/2010/main" val="1091853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822262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idx="1"/>
          </p:nvPr>
        </p:nvSpPr>
        <p:spPr>
          <a:xfrm>
            <a:off x="761003" y="2107391"/>
            <a:ext cx="10767362" cy="3026312"/>
          </a:xfrm>
        </p:spPr>
        <p:txBody>
          <a:bodyPr>
            <a:normAutofit/>
          </a:bodyPr>
          <a:lstStyle/>
          <a:p>
            <a:pPr algn="ctr"/>
            <a:r>
              <a:rPr lang="es-CO" sz="3600" b="1" dirty="0">
                <a:solidFill>
                  <a:schemeClr val="tx2">
                    <a:lumMod val="75000"/>
                  </a:schemeClr>
                </a:solidFill>
              </a:rPr>
              <a:t>Línea 2: Compromiso con el proyecto educativo.</a:t>
            </a:r>
          </a:p>
          <a:p>
            <a:pPr algn="ctr"/>
            <a:endParaRPr lang="es-CO" sz="3600" b="1" dirty="0">
              <a:solidFill>
                <a:schemeClr val="tx2">
                  <a:lumMod val="75000"/>
                </a:schemeClr>
              </a:solidFill>
            </a:endParaRPr>
          </a:p>
          <a:p>
            <a:pPr algn="ctr"/>
            <a:r>
              <a:rPr lang="es-CO" b="1" dirty="0">
                <a:solidFill>
                  <a:schemeClr val="tx2">
                    <a:lumMod val="75000"/>
                  </a:schemeClr>
                </a:solidFill>
              </a:rPr>
              <a:t>Sub-Objetivo 2.6: </a:t>
            </a:r>
            <a:r>
              <a:rPr lang="es-CO" b="1" dirty="0">
                <a:solidFill>
                  <a:schemeClr val="tx1"/>
                </a:solidFill>
              </a:rPr>
              <a:t>Fortalecer la identidad y sentido de pertenencia institucional.</a:t>
            </a:r>
          </a:p>
          <a:p>
            <a:endParaRPr lang="es-CO" b="1" dirty="0">
              <a:solidFill>
                <a:schemeClr val="tx1"/>
              </a:solidFill>
            </a:endParaRPr>
          </a:p>
          <a:p>
            <a:endParaRPr lang="es-CO" b="1" dirty="0">
              <a:solidFill>
                <a:schemeClr val="tx1"/>
              </a:solidFill>
            </a:endParaRPr>
          </a:p>
          <a:p>
            <a:r>
              <a:rPr lang="es-CO" b="1" dirty="0">
                <a:solidFill>
                  <a:schemeClr val="tx1"/>
                </a:solidFill>
              </a:rPr>
              <a:t>Proyecto No. 8:</a:t>
            </a:r>
            <a:r>
              <a:rPr lang="es-CO" dirty="0"/>
              <a:t> </a:t>
            </a:r>
            <a:r>
              <a:rPr lang="es-CO" sz="2800" b="1" dirty="0">
                <a:solidFill>
                  <a:schemeClr val="tx2">
                    <a:lumMod val="75000"/>
                  </a:schemeClr>
                </a:solidFill>
              </a:rPr>
              <a:t>Estudio de evaluación y seguimiento del clima institucional.</a:t>
            </a:r>
            <a:endParaRPr lang="es-CO" b="1" dirty="0">
              <a:solidFill>
                <a:schemeClr val="tx2">
                  <a:lumMod val="75000"/>
                </a:schemeClr>
              </a:solidFill>
            </a:endParaRPr>
          </a:p>
        </p:txBody>
      </p:sp>
      <p:sp>
        <p:nvSpPr>
          <p:cNvPr id="3" name="Título 2"/>
          <p:cNvSpPr>
            <a:spLocks noGrp="1"/>
          </p:cNvSpPr>
          <p:nvPr>
            <p:ph type="title"/>
          </p:nvPr>
        </p:nvSpPr>
        <p:spPr>
          <a:xfrm>
            <a:off x="963084" y="373381"/>
            <a:ext cx="10363200" cy="1362075"/>
          </a:xfrm>
        </p:spPr>
        <p:txBody>
          <a:bodyPr>
            <a:normAutofit/>
          </a:bodyPr>
          <a:lstStyle/>
          <a:p>
            <a:pPr algn="ctr"/>
            <a:r>
              <a:rPr lang="es-CO" dirty="0"/>
              <a:t>PLAN DE DESARROLLO SECCIONAL</a:t>
            </a:r>
            <a:br>
              <a:rPr lang="es-CO" dirty="0"/>
            </a:br>
            <a:r>
              <a:rPr lang="es-CO" dirty="0"/>
              <a:t>2017-2019</a:t>
            </a:r>
          </a:p>
        </p:txBody>
      </p:sp>
    </p:spTree>
    <p:extLst>
      <p:ext uri="{BB962C8B-B14F-4D97-AF65-F5344CB8AC3E}">
        <p14:creationId xmlns:p14="http://schemas.microsoft.com/office/powerpoint/2010/main" val="2149614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693" y="2866381"/>
            <a:ext cx="4010297" cy="3199003"/>
          </a:xfrm>
          <a:prstGeom prst="rect">
            <a:avLst/>
          </a:prstGeom>
        </p:spPr>
      </p:pic>
      <p:sp>
        <p:nvSpPr>
          <p:cNvPr id="2" name="Marcador de texto 1"/>
          <p:cNvSpPr>
            <a:spLocks noGrp="1"/>
          </p:cNvSpPr>
          <p:nvPr>
            <p:ph type="body" idx="1"/>
          </p:nvPr>
        </p:nvSpPr>
        <p:spPr>
          <a:xfrm>
            <a:off x="4584879" y="618185"/>
            <a:ext cx="7146353" cy="4997003"/>
          </a:xfrm>
        </p:spPr>
        <p:txBody>
          <a:bodyPr>
            <a:normAutofit/>
          </a:bodyPr>
          <a:lstStyle/>
          <a:p>
            <a:pPr algn="just"/>
            <a:r>
              <a:rPr lang="es-CO" sz="3200" b="1" dirty="0">
                <a:solidFill>
                  <a:srgbClr val="00B050"/>
                </a:solidFill>
              </a:rPr>
              <a:t>Realizar la medición </a:t>
            </a:r>
            <a:r>
              <a:rPr lang="es-CO" sz="3200" b="1" dirty="0">
                <a:solidFill>
                  <a:srgbClr val="0070C0"/>
                </a:solidFill>
              </a:rPr>
              <a:t>del </a:t>
            </a:r>
            <a:r>
              <a:rPr lang="es-CO" sz="3200" b="1" dirty="0">
                <a:solidFill>
                  <a:srgbClr val="00B050"/>
                </a:solidFill>
              </a:rPr>
              <a:t>clima organizacional </a:t>
            </a:r>
            <a:r>
              <a:rPr lang="es-CO" sz="3200" b="1" dirty="0">
                <a:solidFill>
                  <a:srgbClr val="0070C0"/>
                </a:solidFill>
              </a:rPr>
              <a:t>por medio de un instrumento sustentado en una campaña de </a:t>
            </a:r>
            <a:r>
              <a:rPr lang="es-CO" sz="3200" b="1" dirty="0" err="1">
                <a:solidFill>
                  <a:srgbClr val="00B050"/>
                </a:solidFill>
              </a:rPr>
              <a:t>Neuromarketing</a:t>
            </a:r>
            <a:r>
              <a:rPr lang="es-CO" sz="3200" b="1" dirty="0">
                <a:solidFill>
                  <a:srgbClr val="0070C0"/>
                </a:solidFill>
              </a:rPr>
              <a:t> que permita conocer la percepción en los colaboradores y </a:t>
            </a:r>
            <a:r>
              <a:rPr lang="es-CO" sz="3200" b="1" dirty="0">
                <a:solidFill>
                  <a:srgbClr val="00B050"/>
                </a:solidFill>
              </a:rPr>
              <a:t>promueva las buenas prácticas </a:t>
            </a:r>
            <a:r>
              <a:rPr lang="es-CO" sz="3200" b="1" dirty="0">
                <a:solidFill>
                  <a:srgbClr val="0070C0"/>
                </a:solidFill>
              </a:rPr>
              <a:t>del ambiente laboral en la Universidad Santo Tomás Seccional Bucaramanga.</a:t>
            </a:r>
          </a:p>
          <a:p>
            <a:endParaRPr lang="es-CO" dirty="0"/>
          </a:p>
        </p:txBody>
      </p:sp>
      <p:sp>
        <p:nvSpPr>
          <p:cNvPr id="3" name="Título 2"/>
          <p:cNvSpPr>
            <a:spLocks noGrp="1"/>
          </p:cNvSpPr>
          <p:nvPr>
            <p:ph type="title"/>
          </p:nvPr>
        </p:nvSpPr>
        <p:spPr>
          <a:xfrm>
            <a:off x="59978" y="2300036"/>
            <a:ext cx="4872629" cy="750025"/>
          </a:xfrm>
        </p:spPr>
        <p:txBody>
          <a:bodyPr>
            <a:normAutofit/>
          </a:bodyPr>
          <a:lstStyle/>
          <a:p>
            <a:r>
              <a:rPr lang="es-CO" dirty="0"/>
              <a:t>Objetivo general</a:t>
            </a:r>
          </a:p>
        </p:txBody>
      </p:sp>
    </p:spTree>
    <p:extLst>
      <p:ext uri="{BB962C8B-B14F-4D97-AF65-F5344CB8AC3E}">
        <p14:creationId xmlns:p14="http://schemas.microsoft.com/office/powerpoint/2010/main" val="2460780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7229928" y="3844389"/>
            <a:ext cx="2250379" cy="710836"/>
          </a:xfrm>
        </p:spPr>
        <p:txBody>
          <a:bodyPr>
            <a:normAutofit/>
          </a:bodyPr>
          <a:lstStyle/>
          <a:p>
            <a:r>
              <a:rPr lang="es-CO" dirty="0"/>
              <a:t>ALCANCE</a:t>
            </a:r>
          </a:p>
        </p:txBody>
      </p:sp>
      <p:sp>
        <p:nvSpPr>
          <p:cNvPr id="4" name="CuadroTexto 3"/>
          <p:cNvSpPr txBox="1"/>
          <p:nvPr/>
        </p:nvSpPr>
        <p:spPr>
          <a:xfrm>
            <a:off x="4496625" y="174393"/>
            <a:ext cx="7258334" cy="677108"/>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s-CO" dirty="0"/>
              <a:t>ANÁLISIS DE RESULTADOS A NIVEL </a:t>
            </a:r>
            <a:r>
              <a:rPr lang="es-CO" sz="2000" dirty="0"/>
              <a:t>GENERAL</a:t>
            </a:r>
            <a:r>
              <a:rPr lang="es-CO" dirty="0"/>
              <a:t>  DE ACUERDO A LA MEDICIÓN</a:t>
            </a:r>
          </a:p>
          <a:p>
            <a:r>
              <a:rPr lang="es-CO" dirty="0"/>
              <a:t>DE LOS CRITERIOS EN CADA UNO DE LOS GRUPOS DE INTERÉS</a:t>
            </a:r>
          </a:p>
        </p:txBody>
      </p:sp>
      <p:sp>
        <p:nvSpPr>
          <p:cNvPr id="6" name="CuadroTexto 5"/>
          <p:cNvSpPr txBox="1"/>
          <p:nvPr/>
        </p:nvSpPr>
        <p:spPr>
          <a:xfrm>
            <a:off x="4955277" y="2273534"/>
            <a:ext cx="6799682" cy="646331"/>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s-CO" dirty="0"/>
              <a:t>CONTRIBUIR AL MEJORAMIENTO DEL AMBIENTE LABORAL POR MEDIO</a:t>
            </a:r>
          </a:p>
          <a:p>
            <a:r>
              <a:rPr lang="es-CO" dirty="0"/>
              <a:t> DE MENSAJES Y RETOS SOCIALIZADOS EN LA CAMPAÑA</a:t>
            </a:r>
          </a:p>
        </p:txBody>
      </p:sp>
      <p:sp>
        <p:nvSpPr>
          <p:cNvPr id="8" name="CuadroTexto 7"/>
          <p:cNvSpPr txBox="1"/>
          <p:nvPr/>
        </p:nvSpPr>
        <p:spPr>
          <a:xfrm>
            <a:off x="4266306" y="3030717"/>
            <a:ext cx="7488653" cy="646331"/>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s-CO" dirty="0"/>
              <a:t>DE ACUERDO A LA CONFIABILIDAD QUE SE EVIDENCIE EN EL INSTRUMENTO </a:t>
            </a:r>
          </a:p>
          <a:p>
            <a:r>
              <a:rPr lang="es-CO" dirty="0">
                <a:sym typeface="Wingdings" panose="05000000000000000000" pitchFamily="2" charset="2"/>
              </a:rPr>
              <a:t> DESARROLLAR Y PUBLICAR UN ARTÍCULO SOBRE EL MODELO DE MEDICIÓN</a:t>
            </a:r>
            <a:endParaRPr lang="es-CO" dirty="0"/>
          </a:p>
        </p:txBody>
      </p:sp>
      <p:sp>
        <p:nvSpPr>
          <p:cNvPr id="2" name="CuadroTexto 1"/>
          <p:cNvSpPr txBox="1"/>
          <p:nvPr/>
        </p:nvSpPr>
        <p:spPr>
          <a:xfrm>
            <a:off x="9765632" y="962353"/>
            <a:ext cx="1989327" cy="1200329"/>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pPr marL="342900" indent="-342900">
              <a:buFont typeface="Arial" panose="020B0604020202020204" pitchFamily="34" charset="0"/>
              <a:buChar char="•"/>
            </a:pPr>
            <a:r>
              <a:rPr lang="es-CO" dirty="0"/>
              <a:t>Docentes</a:t>
            </a:r>
          </a:p>
          <a:p>
            <a:pPr marL="342900" indent="-342900">
              <a:buFont typeface="Arial" panose="020B0604020202020204" pitchFamily="34" charset="0"/>
              <a:buChar char="•"/>
            </a:pPr>
            <a:r>
              <a:rPr lang="es-CO" dirty="0"/>
              <a:t>Directivos</a:t>
            </a:r>
          </a:p>
          <a:p>
            <a:pPr marL="342900" indent="-342900">
              <a:buFont typeface="Arial" panose="020B0604020202020204" pitchFamily="34" charset="0"/>
              <a:buChar char="•"/>
            </a:pPr>
            <a:r>
              <a:rPr lang="es-CO" dirty="0"/>
              <a:t>Administrativos</a:t>
            </a:r>
          </a:p>
          <a:p>
            <a:pPr marL="342900" indent="-342900">
              <a:buFont typeface="Arial" panose="020B0604020202020204" pitchFamily="34" charset="0"/>
              <a:buChar char="•"/>
            </a:pPr>
            <a:r>
              <a:rPr lang="es-CO" dirty="0"/>
              <a:t>Servicios</a:t>
            </a:r>
          </a:p>
        </p:txBody>
      </p:sp>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032" y="1562517"/>
            <a:ext cx="5791200" cy="4619625"/>
          </a:xfrm>
          <a:prstGeom prst="rect">
            <a:avLst/>
          </a:prstGeom>
        </p:spPr>
      </p:pic>
    </p:spTree>
    <p:extLst>
      <p:ext uri="{BB962C8B-B14F-4D97-AF65-F5344CB8AC3E}">
        <p14:creationId xmlns:p14="http://schemas.microsoft.com/office/powerpoint/2010/main" val="4262969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573787C8-AA24-449E-BB23-CF4BA0797EA0}"/>
              </a:ext>
            </a:extLst>
          </p:cNvPr>
          <p:cNvSpPr>
            <a:spLocks noGrp="1"/>
          </p:cNvSpPr>
          <p:nvPr>
            <p:ph type="body" idx="1"/>
          </p:nvPr>
        </p:nvSpPr>
        <p:spPr>
          <a:xfrm>
            <a:off x="963084" y="1030309"/>
            <a:ext cx="10363200" cy="4121239"/>
          </a:xfrm>
        </p:spPr>
        <p:txBody>
          <a:bodyPr>
            <a:normAutofit fontScale="92500" lnSpcReduction="10000"/>
          </a:bodyPr>
          <a:lstStyle/>
          <a:p>
            <a:r>
              <a:rPr lang="es-CO" sz="2400" b="1" dirty="0" err="1">
                <a:solidFill>
                  <a:srgbClr val="0070C0"/>
                </a:solidFill>
              </a:rPr>
              <a:t>Forehand</a:t>
            </a:r>
            <a:r>
              <a:rPr lang="es-CO" sz="2400" b="1" dirty="0">
                <a:solidFill>
                  <a:srgbClr val="0070C0"/>
                </a:solidFill>
              </a:rPr>
              <a:t> y Gilmer </a:t>
            </a:r>
            <a:r>
              <a:rPr lang="es-CO" sz="2400" b="1" dirty="0">
                <a:solidFill>
                  <a:schemeClr val="accent1">
                    <a:lumMod val="50000"/>
                  </a:schemeClr>
                </a:solidFill>
              </a:rPr>
              <a:t>definen el clima como: “El conjunto de características permanentes que describen una organización, la distinguen de otra e influye en el comportamiento de las personas que la forman”.</a:t>
            </a:r>
          </a:p>
          <a:p>
            <a:endParaRPr lang="es-CO" sz="2400" b="1" dirty="0">
              <a:solidFill>
                <a:schemeClr val="accent1">
                  <a:lumMod val="50000"/>
                </a:schemeClr>
              </a:solidFill>
            </a:endParaRPr>
          </a:p>
          <a:p>
            <a:r>
              <a:rPr lang="es-CO" sz="2400" b="1" dirty="0" err="1">
                <a:solidFill>
                  <a:srgbClr val="0070C0"/>
                </a:solidFill>
              </a:rPr>
              <a:t>Halpin</a:t>
            </a:r>
            <a:r>
              <a:rPr lang="es-CO" sz="2400" b="1" dirty="0">
                <a:solidFill>
                  <a:srgbClr val="0070C0"/>
                </a:solidFill>
              </a:rPr>
              <a:t> y </a:t>
            </a:r>
            <a:r>
              <a:rPr lang="es-CO" sz="2400" b="1" dirty="0" err="1">
                <a:solidFill>
                  <a:srgbClr val="0070C0"/>
                </a:solidFill>
              </a:rPr>
              <a:t>Crofts</a:t>
            </a:r>
            <a:r>
              <a:rPr lang="es-CO" sz="2400" b="1" dirty="0">
                <a:solidFill>
                  <a:srgbClr val="0070C0"/>
                </a:solidFill>
              </a:rPr>
              <a:t> </a:t>
            </a:r>
            <a:r>
              <a:rPr lang="es-CO" sz="2400" b="1" dirty="0">
                <a:solidFill>
                  <a:schemeClr val="accent1">
                    <a:lumMod val="50000"/>
                  </a:schemeClr>
                </a:solidFill>
              </a:rPr>
              <a:t>definen el clima como: “La opinión que el empleado se forma de la organización”. </a:t>
            </a:r>
          </a:p>
          <a:p>
            <a:endParaRPr lang="es-CO" sz="2400" b="1" dirty="0">
              <a:solidFill>
                <a:schemeClr val="accent1">
                  <a:lumMod val="50000"/>
                </a:schemeClr>
              </a:solidFill>
            </a:endParaRPr>
          </a:p>
          <a:p>
            <a:r>
              <a:rPr lang="es-CO" sz="2400" b="1" dirty="0" err="1">
                <a:solidFill>
                  <a:srgbClr val="0070C0"/>
                </a:solidFill>
              </a:rPr>
              <a:t>Litwin</a:t>
            </a:r>
            <a:r>
              <a:rPr lang="es-CO" sz="2400" b="1" dirty="0">
                <a:solidFill>
                  <a:srgbClr val="0070C0"/>
                </a:solidFill>
              </a:rPr>
              <a:t> y </a:t>
            </a:r>
            <a:r>
              <a:rPr lang="es-CO" sz="2400" b="1" dirty="0" err="1">
                <a:solidFill>
                  <a:srgbClr val="0070C0"/>
                </a:solidFill>
              </a:rPr>
              <a:t>Stringer</a:t>
            </a:r>
            <a:r>
              <a:rPr lang="es-CO" sz="2400" b="1" dirty="0">
                <a:solidFill>
                  <a:srgbClr val="0070C0"/>
                </a:solidFill>
              </a:rPr>
              <a:t> </a:t>
            </a:r>
            <a:r>
              <a:rPr lang="es-CO" sz="2400" b="1" dirty="0">
                <a:solidFill>
                  <a:schemeClr val="accent1">
                    <a:lumMod val="50000"/>
                  </a:schemeClr>
                </a:solidFill>
              </a:rPr>
              <a:t>definen el clima organizacional desde el punto de vista subjetivo y estructural como: “Los efectos subjetivos, percibidos del sistema formal, el “estilo” informal de los administradores y de otros factores ambientales importantes sobre las actitudes, creencias, valores y motivación de las personas que trabajan en la organización”. </a:t>
            </a:r>
          </a:p>
        </p:txBody>
      </p:sp>
      <p:sp>
        <p:nvSpPr>
          <p:cNvPr id="3" name="Título 2">
            <a:extLst>
              <a:ext uri="{FF2B5EF4-FFF2-40B4-BE49-F238E27FC236}">
                <a16:creationId xmlns:a16="http://schemas.microsoft.com/office/drawing/2014/main" id="{824A9566-FFFE-4D60-B823-B6CD8FE8CE1C}"/>
              </a:ext>
            </a:extLst>
          </p:cNvPr>
          <p:cNvSpPr>
            <a:spLocks noGrp="1"/>
          </p:cNvSpPr>
          <p:nvPr>
            <p:ph type="title"/>
          </p:nvPr>
        </p:nvSpPr>
        <p:spPr>
          <a:xfrm>
            <a:off x="963084" y="190502"/>
            <a:ext cx="10363200" cy="685262"/>
          </a:xfrm>
        </p:spPr>
        <p:txBody>
          <a:bodyPr>
            <a:normAutofit fontScale="90000"/>
          </a:bodyPr>
          <a:lstStyle/>
          <a:p>
            <a:pPr algn="ctr"/>
            <a:r>
              <a:rPr lang="es-CO" dirty="0"/>
              <a:t>DEFICIONES DE CLIMA ORGANIZACIONAL</a:t>
            </a:r>
          </a:p>
        </p:txBody>
      </p:sp>
    </p:spTree>
    <p:extLst>
      <p:ext uri="{BB962C8B-B14F-4D97-AF65-F5344CB8AC3E}">
        <p14:creationId xmlns:p14="http://schemas.microsoft.com/office/powerpoint/2010/main" val="3569730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contenido 4">
            <a:extLst>
              <a:ext uri="{FF2B5EF4-FFF2-40B4-BE49-F238E27FC236}">
                <a16:creationId xmlns:a16="http://schemas.microsoft.com/office/drawing/2014/main" id="{9EAAA521-7DA6-4115-B6F2-555AB2F392ED}"/>
              </a:ext>
            </a:extLst>
          </p:cNvPr>
          <p:cNvSpPr>
            <a:spLocks noGrp="1"/>
          </p:cNvSpPr>
          <p:nvPr>
            <p:ph idx="1"/>
          </p:nvPr>
        </p:nvSpPr>
        <p:spPr>
          <a:xfrm>
            <a:off x="699752" y="2532310"/>
            <a:ext cx="10972800" cy="2181358"/>
          </a:xfrm>
        </p:spPr>
        <p:txBody>
          <a:bodyPr>
            <a:normAutofit lnSpcReduction="10000"/>
          </a:bodyPr>
          <a:lstStyle/>
          <a:p>
            <a:pPr marL="0" indent="0" algn="just">
              <a:buNone/>
            </a:pPr>
            <a:r>
              <a:rPr lang="es-CO" sz="2800" dirty="0"/>
              <a:t>La identificación de un conjunto de características que describen a la organización y los individuos que la componen desde un punto de vista psicológico y humano en dónde el pilar de estudio es la percepción del individuo dentro de su contexto organizacional. Estas características influyen en el comportamiento de los individuos de la organización.</a:t>
            </a:r>
          </a:p>
        </p:txBody>
      </p:sp>
      <p:sp>
        <p:nvSpPr>
          <p:cNvPr id="4" name="Título 3">
            <a:extLst>
              <a:ext uri="{FF2B5EF4-FFF2-40B4-BE49-F238E27FC236}">
                <a16:creationId xmlns:a16="http://schemas.microsoft.com/office/drawing/2014/main" id="{43061B9D-2464-41FC-8B9A-84111D2D03FD}"/>
              </a:ext>
            </a:extLst>
          </p:cNvPr>
          <p:cNvSpPr>
            <a:spLocks noGrp="1"/>
          </p:cNvSpPr>
          <p:nvPr>
            <p:ph type="title"/>
          </p:nvPr>
        </p:nvSpPr>
        <p:spPr/>
        <p:txBody>
          <a:bodyPr>
            <a:normAutofit fontScale="90000"/>
          </a:bodyPr>
          <a:lstStyle/>
          <a:p>
            <a:r>
              <a:rPr lang="es-CO" dirty="0"/>
              <a:t>EL CLIMA ORGANIZACIONAL SE PUEDE ENTENDER COMO</a:t>
            </a:r>
          </a:p>
        </p:txBody>
      </p:sp>
    </p:spTree>
    <p:extLst>
      <p:ext uri="{BB962C8B-B14F-4D97-AF65-F5344CB8AC3E}">
        <p14:creationId xmlns:p14="http://schemas.microsoft.com/office/powerpoint/2010/main" val="36284367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519062" y="2144821"/>
            <a:ext cx="3661167" cy="776150"/>
          </a:xfrm>
        </p:spPr>
        <p:txBody>
          <a:bodyPr/>
          <a:lstStyle/>
          <a:p>
            <a:r>
              <a:rPr lang="es-CO" dirty="0"/>
              <a:t>INTRODUCCIÓN</a:t>
            </a:r>
          </a:p>
        </p:txBody>
      </p:sp>
      <p:sp>
        <p:nvSpPr>
          <p:cNvPr id="4" name="Redondear rectángulo de esquina diagonal 3"/>
          <p:cNvSpPr/>
          <p:nvPr/>
        </p:nvSpPr>
        <p:spPr>
          <a:xfrm>
            <a:off x="6777035" y="1160811"/>
            <a:ext cx="2903406" cy="757645"/>
          </a:xfrm>
          <a:prstGeom prst="round2Diag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s-CO" dirty="0"/>
              <a:t>CLIMA ORGANIZACIONAL</a:t>
            </a:r>
          </a:p>
        </p:txBody>
      </p:sp>
      <p:sp>
        <p:nvSpPr>
          <p:cNvPr id="5" name="CuadroTexto 4"/>
          <p:cNvSpPr txBox="1"/>
          <p:nvPr/>
        </p:nvSpPr>
        <p:spPr>
          <a:xfrm>
            <a:off x="6844939" y="2440968"/>
            <a:ext cx="2965268"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s-CO" dirty="0"/>
              <a:t>Características que describen a la Organización</a:t>
            </a:r>
          </a:p>
        </p:txBody>
      </p:sp>
      <p:sp>
        <p:nvSpPr>
          <p:cNvPr id="2" name="Flecha abajo 1"/>
          <p:cNvSpPr/>
          <p:nvPr/>
        </p:nvSpPr>
        <p:spPr>
          <a:xfrm>
            <a:off x="8197807" y="2011680"/>
            <a:ext cx="259532" cy="32478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6" name="Flecha abajo 5"/>
          <p:cNvSpPr/>
          <p:nvPr/>
        </p:nvSpPr>
        <p:spPr>
          <a:xfrm>
            <a:off x="8228738" y="3191802"/>
            <a:ext cx="259532" cy="32478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7" name="CuadroTexto 6"/>
          <p:cNvSpPr txBox="1"/>
          <p:nvPr/>
        </p:nvSpPr>
        <p:spPr>
          <a:xfrm>
            <a:off x="6769642" y="3621089"/>
            <a:ext cx="3115862"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CO" dirty="0"/>
              <a:t>E influyen en el comportamiento del personal</a:t>
            </a:r>
          </a:p>
        </p:txBody>
      </p:sp>
      <p:cxnSp>
        <p:nvCxnSpPr>
          <p:cNvPr id="9" name="Conector angular 8"/>
          <p:cNvCxnSpPr>
            <a:stCxn id="11" idx="0"/>
            <a:endCxn id="4" idx="0"/>
          </p:cNvCxnSpPr>
          <p:nvPr/>
        </p:nvCxnSpPr>
        <p:spPr>
          <a:xfrm rot="16200000" flipV="1">
            <a:off x="9849510" y="1370565"/>
            <a:ext cx="901334" cy="1239472"/>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CuadroTexto 10"/>
          <p:cNvSpPr txBox="1"/>
          <p:nvPr/>
        </p:nvSpPr>
        <p:spPr>
          <a:xfrm>
            <a:off x="10187756" y="2440968"/>
            <a:ext cx="1464313" cy="369332"/>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CO" dirty="0"/>
              <a:t>PERCEPCIÓN </a:t>
            </a:r>
          </a:p>
        </p:txBody>
      </p:sp>
      <p:cxnSp>
        <p:nvCxnSpPr>
          <p:cNvPr id="13" name="Conector angular 12"/>
          <p:cNvCxnSpPr>
            <a:stCxn id="14" idx="0"/>
            <a:endCxn id="4" idx="2"/>
          </p:cNvCxnSpPr>
          <p:nvPr/>
        </p:nvCxnSpPr>
        <p:spPr>
          <a:xfrm rot="5400000" flipH="1" flipV="1">
            <a:off x="5621832" y="1396436"/>
            <a:ext cx="1012005" cy="1298402"/>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Rectángulo 13"/>
          <p:cNvSpPr/>
          <p:nvPr/>
        </p:nvSpPr>
        <p:spPr>
          <a:xfrm>
            <a:off x="4716565" y="2551639"/>
            <a:ext cx="1524135" cy="369332"/>
          </a:xfrm>
          <a:prstGeom prst="rect">
            <a:avLst/>
          </a:prstGeom>
        </p:spPr>
        <p:style>
          <a:lnRef idx="3">
            <a:schemeClr val="lt1"/>
          </a:lnRef>
          <a:fillRef idx="1">
            <a:schemeClr val="accent1"/>
          </a:fillRef>
          <a:effectRef idx="1">
            <a:schemeClr val="accent1"/>
          </a:effectRef>
          <a:fontRef idx="minor">
            <a:schemeClr val="lt1"/>
          </a:fontRef>
        </p:style>
        <p:txBody>
          <a:bodyPr wrap="none">
            <a:spAutoFit/>
          </a:bodyPr>
          <a:lstStyle/>
          <a:p>
            <a:r>
              <a:rPr lang="es-CO" dirty="0"/>
              <a:t>DIMENSIONES</a:t>
            </a:r>
          </a:p>
        </p:txBody>
      </p:sp>
      <p:cxnSp>
        <p:nvCxnSpPr>
          <p:cNvPr id="16" name="Conector angular 15"/>
          <p:cNvCxnSpPr>
            <a:stCxn id="14" idx="2"/>
            <a:endCxn id="11" idx="2"/>
          </p:cNvCxnSpPr>
          <p:nvPr/>
        </p:nvCxnSpPr>
        <p:spPr>
          <a:xfrm rot="5400000" flipH="1" flipV="1">
            <a:off x="8143937" y="144996"/>
            <a:ext cx="110671" cy="5441280"/>
          </a:xfrm>
          <a:prstGeom prst="bentConnector3">
            <a:avLst>
              <a:gd name="adj1" fmla="val -24728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Conector angular 17"/>
          <p:cNvCxnSpPr>
            <a:stCxn id="11" idx="2"/>
          </p:cNvCxnSpPr>
          <p:nvPr/>
        </p:nvCxnSpPr>
        <p:spPr>
          <a:xfrm rot="5400000">
            <a:off x="8143938" y="144995"/>
            <a:ext cx="110671" cy="5441280"/>
          </a:xfrm>
          <a:prstGeom prst="bentConnector3">
            <a:avLst>
              <a:gd name="adj1" fmla="val 25846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Conector recto 27"/>
          <p:cNvCxnSpPr>
            <a:stCxn id="7" idx="3"/>
          </p:cNvCxnSpPr>
          <p:nvPr/>
        </p:nvCxnSpPr>
        <p:spPr>
          <a:xfrm flipV="1">
            <a:off x="9885504" y="3944254"/>
            <a:ext cx="1034408" cy="1"/>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Conector recto 29"/>
          <p:cNvCxnSpPr>
            <a:stCxn id="7" idx="1"/>
          </p:cNvCxnSpPr>
          <p:nvPr/>
        </p:nvCxnSpPr>
        <p:spPr>
          <a:xfrm flipH="1" flipV="1">
            <a:off x="5478632" y="3944254"/>
            <a:ext cx="1291010" cy="1"/>
          </a:xfrm>
          <a:prstGeom prst="line">
            <a:avLst/>
          </a:prstGeom>
        </p:spPr>
        <p:style>
          <a:lnRef idx="2">
            <a:schemeClr val="accent1"/>
          </a:lnRef>
          <a:fillRef idx="0">
            <a:schemeClr val="accent1"/>
          </a:fillRef>
          <a:effectRef idx="1">
            <a:schemeClr val="accent1"/>
          </a:effectRef>
          <a:fontRef idx="minor">
            <a:schemeClr val="tx1"/>
          </a:fontRef>
        </p:style>
      </p:cxnSp>
      <p:pic>
        <p:nvPicPr>
          <p:cNvPr id="17" name="Imagen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692" y="2702227"/>
            <a:ext cx="4010297" cy="3349205"/>
          </a:xfrm>
          <a:prstGeom prst="rect">
            <a:avLst/>
          </a:prstGeom>
        </p:spPr>
      </p:pic>
    </p:spTree>
    <p:extLst>
      <p:ext uri="{BB962C8B-B14F-4D97-AF65-F5344CB8AC3E}">
        <p14:creationId xmlns:p14="http://schemas.microsoft.com/office/powerpoint/2010/main" val="2731558185"/>
      </p:ext>
    </p:extLst>
  </p:cSld>
  <p:clrMapOvr>
    <a:masterClrMapping/>
  </p:clrMapOvr>
</p:sld>
</file>

<file path=ppt/theme/theme1.xml><?xml version="1.0" encoding="utf-8"?>
<a:theme xmlns:a="http://schemas.openxmlformats.org/drawingml/2006/main" name="PLANTILLA UNIVERSIDA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 UNIVERSIDAD" id="{E91B28AB-FE7E-46E2-9619-FBA7AD15F3DF}" vid="{95561E09-165E-4A27-8100-298854B35286}"/>
    </a:ext>
  </a:extLst>
</a:theme>
</file>

<file path=docProps/app.xml><?xml version="1.0" encoding="utf-8"?>
<Properties xmlns="http://schemas.openxmlformats.org/officeDocument/2006/extended-properties" xmlns:vt="http://schemas.openxmlformats.org/officeDocument/2006/docPropsVTypes">
  <Template>PLANTILLA UNIVERSIDAD</Template>
  <TotalTime>147</TotalTime>
  <Words>1505</Words>
  <Application>Microsoft Office PowerPoint</Application>
  <PresentationFormat>Panorámica</PresentationFormat>
  <Paragraphs>162</Paragraphs>
  <Slides>28</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28</vt:i4>
      </vt:variant>
    </vt:vector>
  </HeadingPairs>
  <TitlesOfParts>
    <vt:vector size="33" baseType="lpstr">
      <vt:lpstr>Arial</vt:lpstr>
      <vt:lpstr>Calibri</vt:lpstr>
      <vt:lpstr>Times New Roman</vt:lpstr>
      <vt:lpstr>Wingdings</vt:lpstr>
      <vt:lpstr>PLANTILLA UNIVERSIDAD</vt:lpstr>
      <vt:lpstr>Presentación de PowerPoint</vt:lpstr>
      <vt:lpstr>Metodología de Medición y Mejora del Ambiente Organizacional Departamento de Gestión de Talento Humano. Jhonatan Stivers Garzón Estupiñán Estudiante de Ingeniería Industrial.</vt:lpstr>
      <vt:lpstr>Presentación de PowerPoint</vt:lpstr>
      <vt:lpstr>PLAN DE DESARROLLO SECCIONAL 2017-2019</vt:lpstr>
      <vt:lpstr>Objetivo general</vt:lpstr>
      <vt:lpstr>ALCANCE</vt:lpstr>
      <vt:lpstr>DEFICIONES DE CLIMA ORGANIZACIONAL</vt:lpstr>
      <vt:lpstr>EL CLIMA ORGANIZACIONAL SE PUEDE ENTENDER COMO</vt:lpstr>
      <vt:lpstr>INTRODUCCIÓN</vt:lpstr>
      <vt:lpstr>INSTRUMENTOS VALIDADOS PARA MEDIR EL CLIMA ORGANIZACIONAL.</vt:lpstr>
      <vt:lpstr>Presentación de PowerPoint</vt:lpstr>
      <vt:lpstr>Construcción de Instrumento a partir de referencias.</vt:lpstr>
      <vt:lpstr>Selección de Criterios</vt:lpstr>
      <vt:lpstr>Problemática a abordar</vt:lpstr>
      <vt:lpstr>Definición de las dimensiones</vt:lpstr>
      <vt:lpstr>Definición de las dimensiones</vt:lpstr>
      <vt:lpstr>Definición de las dimensiones</vt:lpstr>
      <vt:lpstr>Definición de las dimensiones</vt:lpstr>
      <vt:lpstr>Definición de las dimensiones</vt:lpstr>
      <vt:lpstr>Definición de las dimensiones</vt:lpstr>
      <vt:lpstr>Definición de las dimensiones</vt:lpstr>
      <vt:lpstr>Definición de las dimensiones</vt:lpstr>
      <vt:lpstr>Presentación de la idea</vt:lpstr>
      <vt:lpstr>Presentación de PowerPoint</vt:lpstr>
      <vt:lpstr>Modelo de medición</vt:lpstr>
      <vt:lpstr>Proceso</vt:lpstr>
      <vt:lpstr>Escala de medición</vt:lpstr>
      <vt:lpstr>Cronograma de proyecto.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JHONATAN STIVERS GARZON ESTUPIÑAN</dc:creator>
  <cp:lastModifiedBy>Jonathan Garzón</cp:lastModifiedBy>
  <cp:revision>17</cp:revision>
  <dcterms:created xsi:type="dcterms:W3CDTF">2017-10-17T14:17:12Z</dcterms:created>
  <dcterms:modified xsi:type="dcterms:W3CDTF">2017-10-19T14:02:26Z</dcterms:modified>
</cp:coreProperties>
</file>