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9" r:id="rId4"/>
    <p:sldId id="264" r:id="rId5"/>
    <p:sldId id="272" r:id="rId6"/>
    <p:sldId id="259" r:id="rId7"/>
    <p:sldId id="321" r:id="rId8"/>
    <p:sldId id="271" r:id="rId9"/>
    <p:sldId id="275" r:id="rId10"/>
    <p:sldId id="303" r:id="rId11"/>
    <p:sldId id="319" r:id="rId12"/>
    <p:sldId id="273" r:id="rId13"/>
    <p:sldId id="320" r:id="rId14"/>
    <p:sldId id="322" r:id="rId15"/>
    <p:sldId id="276" r:id="rId16"/>
    <p:sldId id="270" r:id="rId17"/>
    <p:sldId id="277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23" r:id="rId26"/>
    <p:sldId id="281" r:id="rId27"/>
    <p:sldId id="283" r:id="rId28"/>
    <p:sldId id="284" r:id="rId29"/>
    <p:sldId id="285" r:id="rId30"/>
    <p:sldId id="324" r:id="rId31"/>
    <p:sldId id="325" r:id="rId32"/>
    <p:sldId id="326" r:id="rId33"/>
    <p:sldId id="288" r:id="rId34"/>
    <p:sldId id="327" r:id="rId35"/>
    <p:sldId id="289" r:id="rId36"/>
    <p:sldId id="290" r:id="rId37"/>
    <p:sldId id="291" r:id="rId38"/>
    <p:sldId id="292" r:id="rId39"/>
    <p:sldId id="311" r:id="rId40"/>
    <p:sldId id="312" r:id="rId41"/>
    <p:sldId id="313" r:id="rId42"/>
    <p:sldId id="314" r:id="rId43"/>
    <p:sldId id="315" r:id="rId44"/>
    <p:sldId id="316" r:id="rId45"/>
    <p:sldId id="329" r:id="rId46"/>
    <p:sldId id="328" r:id="rId47"/>
    <p:sldId id="330" r:id="rId48"/>
    <p:sldId id="331" r:id="rId49"/>
    <p:sldId id="332" r:id="rId50"/>
    <p:sldId id="279" r:id="rId51"/>
    <p:sldId id="333" r:id="rId5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A6402-77B3-4F37-96BE-32844AFD7AE7}" type="datetimeFigureOut">
              <a:rPr lang="es-CO" smtClean="0"/>
              <a:t>14/03/2018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A1E14-162A-4393-BB2C-071B6C0C41AA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 descr="PROPUESTA 3_ PPT-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3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60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ROPUESTA 3_ PPT-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9" y="47386"/>
            <a:ext cx="12192000" cy="684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20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2197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09601" y="1604434"/>
            <a:ext cx="4011084" cy="38883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156348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PROPUESTA 3_ PPT-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49"/>
            <a:ext cx="12192000" cy="6858000"/>
          </a:xfrm>
          <a:prstGeom prst="rect">
            <a:avLst/>
          </a:prstGeom>
        </p:spPr>
      </p:pic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 rot="16200000">
            <a:off x="1994445" y="-630865"/>
            <a:ext cx="2057400" cy="4819264"/>
          </a:xfrm>
        </p:spPr>
        <p:txBody>
          <a:bodyPr vert="eaVert"/>
          <a:lstStyle>
            <a:lvl1pPr>
              <a:defRPr b="1">
                <a:solidFill>
                  <a:srgbClr val="40404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 rot="16200000">
            <a:off x="5939261" y="449544"/>
            <a:ext cx="5102649" cy="5494724"/>
          </a:xfrm>
        </p:spPr>
        <p:txBody>
          <a:bodyPr vert="eaVert"/>
          <a:lstStyle>
            <a:lvl1pPr>
              <a:defRPr sz="2400"/>
            </a:lvl1pPr>
            <a:lvl2pPr>
              <a:defRPr sz="2400"/>
            </a:lvl2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9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613512" y="2995083"/>
            <a:ext cx="4819267" cy="275314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5299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82512" y="1865843"/>
            <a:ext cx="10363200" cy="1470025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88731" y="3636794"/>
            <a:ext cx="8534400" cy="12784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editar el estilo de subtítulo del patrón</a:t>
            </a:r>
            <a:endParaRPr lang="es-ES" dirty="0"/>
          </a:p>
        </p:txBody>
      </p:sp>
      <p:pic>
        <p:nvPicPr>
          <p:cNvPr id="5" name="Imagen 4" descr="PROPUESTA 3_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40"/>
            <a:ext cx="12192000" cy="684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37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PROPUESTA 3_ PPT-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535"/>
            <a:ext cx="12192000" cy="6840215"/>
          </a:xfrm>
          <a:prstGeom prst="rect">
            <a:avLst/>
          </a:prstGeom>
        </p:spPr>
      </p:pic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95935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11619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963084" y="2812785"/>
            <a:ext cx="10363200" cy="218254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1104901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40404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11281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PROPUESTA 3_ PPT-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9" y="47386"/>
            <a:ext cx="12192000" cy="6840215"/>
          </a:xfrm>
          <a:prstGeom prst="rect">
            <a:avLst/>
          </a:prstGeom>
        </p:spPr>
      </p:pic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39772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40404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39772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03526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ROPUESTA 3_ PPT-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54"/>
            <a:ext cx="12217275" cy="6858000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9600" y="2171701"/>
            <a:ext cx="10972800" cy="3395133"/>
          </a:xfrm>
        </p:spPr>
        <p:txBody>
          <a:bodyPr/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846138"/>
            <a:ext cx="10972800" cy="1143000"/>
          </a:xfrm>
        </p:spPr>
        <p:txBody>
          <a:bodyPr/>
          <a:lstStyle>
            <a:lvl1pPr>
              <a:defRPr b="1">
                <a:solidFill>
                  <a:srgbClr val="40404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73234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40404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0404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36020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0404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36020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33860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ROPUESTA 3_ PPT-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535"/>
            <a:ext cx="12192000" cy="6840215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645054"/>
            <a:ext cx="10972800" cy="1143000"/>
          </a:xfrm>
        </p:spPr>
        <p:txBody>
          <a:bodyPr/>
          <a:lstStyle>
            <a:lvl1pPr>
              <a:defRPr b="1">
                <a:solidFill>
                  <a:srgbClr val="40404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0739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contenido 2"/>
          <p:cNvSpPr>
            <a:spLocks noGrp="1"/>
          </p:cNvSpPr>
          <p:nvPr>
            <p:ph idx="1"/>
          </p:nvPr>
        </p:nvSpPr>
        <p:spPr>
          <a:xfrm>
            <a:off x="609600" y="1847851"/>
            <a:ext cx="10972801" cy="365548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465138"/>
            <a:ext cx="10972800" cy="1143000"/>
          </a:xfrm>
        </p:spPr>
        <p:txBody>
          <a:bodyPr/>
          <a:lstStyle>
            <a:lvl1pPr>
              <a:defRPr b="1">
                <a:solidFill>
                  <a:srgbClr val="40404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94629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A6402-77B3-4F37-96BE-32844AFD7AE7}" type="datetimeFigureOut">
              <a:rPr lang="es-CO" smtClean="0"/>
              <a:t>14/03/2018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A1E14-162A-4393-BB2C-071B6C0C41AA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 descr="PROPUESTA 3_ PPT-03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52"/>
            <a:ext cx="12192000" cy="684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91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930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82B593C8-77B9-4F12-B76D-B7215CF47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198890"/>
            <a:ext cx="10363200" cy="1362075"/>
          </a:xfrm>
        </p:spPr>
        <p:txBody>
          <a:bodyPr>
            <a:normAutofit/>
          </a:bodyPr>
          <a:lstStyle/>
          <a:p>
            <a:pPr algn="ctr"/>
            <a:r>
              <a:rPr lang="es-CO" sz="3600" cap="none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TARJETAS DE DESAFÍOS DE LA CAMPAÑA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1778E59-5039-4173-911D-F750345BD3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95" y="1040027"/>
            <a:ext cx="3218950" cy="4504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FCE91B9-5DB0-4392-BA10-A5BD01EC82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464" y="1040027"/>
            <a:ext cx="3218949" cy="4504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F9F2812-35F5-418A-ACCB-2480C43D55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831" y="1040027"/>
            <a:ext cx="3218949" cy="4504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6049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82B593C8-77B9-4F12-B76D-B7215CF47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380" y="532266"/>
            <a:ext cx="10363200" cy="982645"/>
          </a:xfrm>
        </p:spPr>
        <p:txBody>
          <a:bodyPr>
            <a:normAutofit/>
          </a:bodyPr>
          <a:lstStyle/>
          <a:p>
            <a:pPr algn="ctr"/>
            <a:r>
              <a:rPr lang="es-CO" sz="3600" cap="none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TARJETAS DE DESAFÍOS DE LA CAMPAÑA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16547E9-6503-44B5-9153-4B26B2474F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089" y="1323826"/>
            <a:ext cx="2979453" cy="4169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02D4E8D-5A45-47A1-B956-4C8D11EBBD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33" y="1323827"/>
            <a:ext cx="2979452" cy="4169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0C834FF-6487-46C2-B542-EC1CDEEB8B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185" y="1323826"/>
            <a:ext cx="2979452" cy="4169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9625A27-EDAC-4AFD-8469-2110EA043C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637" y="1323826"/>
            <a:ext cx="2979453" cy="4169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1805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1ADEAA3-B4B3-41EE-93D7-23731F98E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57" y="361687"/>
            <a:ext cx="10363200" cy="656787"/>
          </a:xfrm>
        </p:spPr>
        <p:txBody>
          <a:bodyPr>
            <a:normAutofit fontScale="90000"/>
          </a:bodyPr>
          <a:lstStyle/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Resultados de la campaña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F609F4A-0787-4B4D-A333-7EEE82A84807}"/>
              </a:ext>
            </a:extLst>
          </p:cNvPr>
          <p:cNvSpPr txBox="1"/>
          <p:nvPr/>
        </p:nvSpPr>
        <p:spPr>
          <a:xfrm>
            <a:off x="315936" y="1114684"/>
            <a:ext cx="4597258" cy="4616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sz="2400" b="1" dirty="0"/>
              <a:t>Encuesta de satisfacción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BBC98E9-DF6C-48F1-8843-1C53DE54B67F}"/>
              </a:ext>
            </a:extLst>
          </p:cNvPr>
          <p:cNvSpPr txBox="1"/>
          <p:nvPr/>
        </p:nvSpPr>
        <p:spPr>
          <a:xfrm>
            <a:off x="259309" y="1753630"/>
            <a:ext cx="1179166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000" b="1" dirty="0">
                <a:solidFill>
                  <a:srgbClr val="00B050"/>
                </a:solidFill>
              </a:rPr>
              <a:t>Buena acogida de la campaña</a:t>
            </a:r>
            <a:r>
              <a:rPr lang="es-CO" sz="2000" b="1" dirty="0">
                <a:solidFill>
                  <a:srgbClr val="C00000"/>
                </a:solidFill>
              </a:rPr>
              <a:t>. </a:t>
            </a:r>
            <a:r>
              <a:rPr lang="es-CO" sz="2000" dirty="0"/>
              <a:t>Se despertó el interés por este tipo de iniciativas.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CO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000" b="1" dirty="0">
                <a:solidFill>
                  <a:srgbClr val="00B050"/>
                </a:solidFill>
              </a:rPr>
              <a:t>Alta participación y sentido de pertenencia </a:t>
            </a:r>
            <a:r>
              <a:rPr lang="es-CO" sz="2000" dirty="0"/>
              <a:t>con la temática tratada.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CO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000" dirty="0"/>
              <a:t>Se percibieron </a:t>
            </a:r>
            <a:r>
              <a:rPr lang="es-CO" sz="2000" b="1" dirty="0">
                <a:solidFill>
                  <a:srgbClr val="00B050"/>
                </a:solidFill>
              </a:rPr>
              <a:t>mejoras en las relaciones interpersonales y laborales al interior de la organización.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CO" sz="2000" b="1" dirty="0">
              <a:solidFill>
                <a:srgbClr val="00B05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000" dirty="0"/>
              <a:t>La campaña llegó al personal Directivo – Administrativo, Administrativo y Docente con acceso a la plataformas de correo personal e institucional.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CO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000" dirty="0"/>
              <a:t>Algunos trabajadores se mostraron inconformes porque no se inauguró la campaña de forma institucional.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CO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000" dirty="0"/>
              <a:t>Los trabajadores sienten que el clima laboral se ve perjudicado por la falta de </a:t>
            </a:r>
            <a:r>
              <a:rPr lang="es-CO" sz="2000" b="1" dirty="0">
                <a:solidFill>
                  <a:srgbClr val="00B050"/>
                </a:solidFill>
              </a:rPr>
              <a:t>liderazgo en los equipos de trabajo, los mecanismos ineficientes de comunicación y posibilidades de crecimiento laboral limitadas</a:t>
            </a:r>
            <a:r>
              <a:rPr lang="es-CO" sz="2000" dirty="0">
                <a:solidFill>
                  <a:srgbClr val="00B050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995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1ADEAA3-B4B3-41EE-93D7-23731F98E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5806"/>
            <a:ext cx="10363200" cy="1071562"/>
          </a:xfrm>
        </p:spPr>
        <p:txBody>
          <a:bodyPr>
            <a:normAutofit/>
          </a:bodyPr>
          <a:lstStyle/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Resultados de la campaña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BBC98E9-DF6C-48F1-8843-1C53DE54B67F}"/>
              </a:ext>
            </a:extLst>
          </p:cNvPr>
          <p:cNvSpPr txBox="1"/>
          <p:nvPr/>
        </p:nvSpPr>
        <p:spPr>
          <a:xfrm>
            <a:off x="1496696" y="1358485"/>
            <a:ext cx="10363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s-CO" sz="1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400" dirty="0">
              <a:solidFill>
                <a:schemeClr val="tx2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494A737-CB43-46E4-A3A2-2990D4884539}"/>
              </a:ext>
            </a:extLst>
          </p:cNvPr>
          <p:cNvSpPr txBox="1"/>
          <p:nvPr/>
        </p:nvSpPr>
        <p:spPr>
          <a:xfrm>
            <a:off x="914400" y="2393494"/>
            <a:ext cx="1051332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/>
              <a:t>En cuanto a la medición de clics se logró identificar la participación de</a:t>
            </a:r>
            <a:r>
              <a:rPr lang="es-CO" sz="3200" dirty="0"/>
              <a:t> </a:t>
            </a:r>
            <a:r>
              <a:rPr lang="es-CO" sz="3200" b="1" dirty="0">
                <a:solidFill>
                  <a:srgbClr val="00B050"/>
                </a:solidFill>
              </a:rPr>
              <a:t>297</a:t>
            </a:r>
            <a:r>
              <a:rPr lang="es-CO" sz="3200" b="1" dirty="0">
                <a:solidFill>
                  <a:srgbClr val="C00000"/>
                </a:solidFill>
              </a:rPr>
              <a:t> </a:t>
            </a:r>
            <a:r>
              <a:rPr lang="es-CO" sz="2400" u="sng" dirty="0"/>
              <a:t>colaboradores en al menos un desafío, quienes acumularon un total de</a:t>
            </a:r>
            <a:r>
              <a:rPr lang="es-CO" sz="2400" b="1" u="sng" dirty="0"/>
              <a:t> </a:t>
            </a:r>
            <a:r>
              <a:rPr lang="es-CO" sz="3200" b="1" dirty="0">
                <a:solidFill>
                  <a:srgbClr val="00B050"/>
                </a:solidFill>
              </a:rPr>
              <a:t>680</a:t>
            </a:r>
            <a:r>
              <a:rPr lang="es-CO" sz="2400" b="1" u="sng" dirty="0"/>
              <a:t> </a:t>
            </a:r>
            <a:r>
              <a:rPr lang="es-CO" sz="2400" u="sng" dirty="0"/>
              <a:t>entradas.</a:t>
            </a:r>
            <a:endParaRPr lang="es-CO" u="sng" dirty="0"/>
          </a:p>
          <a:p>
            <a:endParaRPr lang="es-CO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3D75801-F221-4751-BCFB-6C467DEE5F8F}"/>
              </a:ext>
            </a:extLst>
          </p:cNvPr>
          <p:cNvSpPr txBox="1"/>
          <p:nvPr/>
        </p:nvSpPr>
        <p:spPr>
          <a:xfrm>
            <a:off x="1325874" y="1746427"/>
            <a:ext cx="2386321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sz="2400" b="1" dirty="0"/>
              <a:t>Medición de Clics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E53152A-9764-4F93-9091-720F15217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437" y="3647304"/>
            <a:ext cx="1854035" cy="18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34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BABD2B6F-A34F-421E-9D16-D97A0C046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858880"/>
            <a:ext cx="10363200" cy="3643562"/>
          </a:xfrm>
        </p:spPr>
        <p:txBody>
          <a:bodyPr>
            <a:normAutofit/>
          </a:bodyPr>
          <a:lstStyle/>
          <a:p>
            <a:pPr algn="ctr"/>
            <a:r>
              <a:rPr lang="es-CO" sz="5400" dirty="0">
                <a:solidFill>
                  <a:srgbClr val="0070C0"/>
                </a:solidFill>
              </a:rPr>
              <a:t>Diseño y aplicación del instrumento de medición de clima laboral</a:t>
            </a:r>
          </a:p>
        </p:txBody>
      </p:sp>
    </p:spTree>
    <p:extLst>
      <p:ext uri="{BB962C8B-B14F-4D97-AF65-F5344CB8AC3E}">
        <p14:creationId xmlns:p14="http://schemas.microsoft.com/office/powerpoint/2010/main" val="3878216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3C962244-0502-4384-81A8-DA4CABF86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17" y="509657"/>
            <a:ext cx="11477766" cy="1111171"/>
          </a:xfrm>
        </p:spPr>
        <p:txBody>
          <a:bodyPr>
            <a:normAutofit/>
          </a:bodyPr>
          <a:lstStyle/>
          <a:p>
            <a:pPr algn="ctr"/>
            <a:r>
              <a:rPr lang="es-CO" sz="36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Aplicación del instrumento de medición del clima laboral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969577A-73F4-4394-A51C-8AF64D281BB3}"/>
              </a:ext>
            </a:extLst>
          </p:cNvPr>
          <p:cNvSpPr txBox="1"/>
          <p:nvPr/>
        </p:nvSpPr>
        <p:spPr>
          <a:xfrm>
            <a:off x="4681347" y="2362937"/>
            <a:ext cx="2385845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2800" b="1" u="sng" dirty="0"/>
              <a:t>Instrumento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A56F980-700B-4D8E-B51E-AC11AB207485}"/>
              </a:ext>
            </a:extLst>
          </p:cNvPr>
          <p:cNvSpPr txBox="1"/>
          <p:nvPr/>
        </p:nvSpPr>
        <p:spPr>
          <a:xfrm>
            <a:off x="4681347" y="1544188"/>
            <a:ext cx="238584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Seccional Bucaramanga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844A3C5-0CA6-4981-BE42-55F38FCBE03A}"/>
              </a:ext>
            </a:extLst>
          </p:cNvPr>
          <p:cNvSpPr txBox="1"/>
          <p:nvPr/>
        </p:nvSpPr>
        <p:spPr>
          <a:xfrm flipH="1">
            <a:off x="3314528" y="1519766"/>
            <a:ext cx="1388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Se aplicó en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6EAC72B-5E35-4FCE-9A0E-55E1EF7135CF}"/>
              </a:ext>
            </a:extLst>
          </p:cNvPr>
          <p:cNvSpPr txBox="1"/>
          <p:nvPr/>
        </p:nvSpPr>
        <p:spPr>
          <a:xfrm flipH="1">
            <a:off x="7173518" y="1505850"/>
            <a:ext cx="1004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Durante</a:t>
            </a:r>
            <a:endParaRPr lang="es-CO" sz="16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87C1820-ADEA-4CB6-8134-100BB9FEB23B}"/>
              </a:ext>
            </a:extLst>
          </p:cNvPr>
          <p:cNvSpPr txBox="1"/>
          <p:nvPr/>
        </p:nvSpPr>
        <p:spPr>
          <a:xfrm>
            <a:off x="8200090" y="1357184"/>
            <a:ext cx="182639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Enero – Febrero 2018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BD36CBF-4433-4003-B138-8731F676C2BA}"/>
              </a:ext>
            </a:extLst>
          </p:cNvPr>
          <p:cNvSpPr txBox="1"/>
          <p:nvPr/>
        </p:nvSpPr>
        <p:spPr>
          <a:xfrm>
            <a:off x="1010638" y="3179899"/>
            <a:ext cx="3029984" cy="1631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Presencial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Inmediata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Anónima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Visitando pequeños subgrupos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1CBA24E-234D-495C-90FF-850CC67F2FB3}"/>
              </a:ext>
            </a:extLst>
          </p:cNvPr>
          <p:cNvSpPr txBox="1"/>
          <p:nvPr/>
        </p:nvSpPr>
        <p:spPr>
          <a:xfrm>
            <a:off x="930980" y="2501436"/>
            <a:ext cx="15821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0070C0"/>
                </a:solidFill>
              </a:rPr>
              <a:t>Metodología de aplicación</a:t>
            </a:r>
          </a:p>
        </p:txBody>
      </p:sp>
      <p:cxnSp>
        <p:nvCxnSpPr>
          <p:cNvPr id="27" name="Conector: angular 26">
            <a:extLst>
              <a:ext uri="{FF2B5EF4-FFF2-40B4-BE49-F238E27FC236}">
                <a16:creationId xmlns:a16="http://schemas.microsoft.com/office/drawing/2014/main" id="{35D14C34-F987-4B3A-879D-D9CF116FCC99}"/>
              </a:ext>
            </a:extLst>
          </p:cNvPr>
          <p:cNvCxnSpPr>
            <a:cxnSpLocks/>
            <a:stCxn id="4" idx="1"/>
            <a:endCxn id="13" idx="0"/>
          </p:cNvCxnSpPr>
          <p:nvPr/>
        </p:nvCxnSpPr>
        <p:spPr>
          <a:xfrm rot="10800000" flipV="1">
            <a:off x="2525631" y="2624547"/>
            <a:ext cx="2155717" cy="555352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CuadroTexto 29">
            <a:extLst>
              <a:ext uri="{FF2B5EF4-FFF2-40B4-BE49-F238E27FC236}">
                <a16:creationId xmlns:a16="http://schemas.microsoft.com/office/drawing/2014/main" id="{44553918-3124-4981-BAFA-A9E6E06180B6}"/>
              </a:ext>
            </a:extLst>
          </p:cNvPr>
          <p:cNvSpPr txBox="1"/>
          <p:nvPr/>
        </p:nvSpPr>
        <p:spPr>
          <a:xfrm>
            <a:off x="8065609" y="2892653"/>
            <a:ext cx="1394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0070C0"/>
                </a:solidFill>
              </a:rPr>
              <a:t>Estructura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71B3759C-058D-4276-9E97-11E07727C083}"/>
              </a:ext>
            </a:extLst>
          </p:cNvPr>
          <p:cNvSpPr txBox="1"/>
          <p:nvPr/>
        </p:nvSpPr>
        <p:spPr>
          <a:xfrm>
            <a:off x="8151541" y="3263263"/>
            <a:ext cx="3040191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31 ítems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8 dimensiones de clima laboral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/>
              <a:t>Vinculación laboral</a:t>
            </a:r>
          </a:p>
        </p:txBody>
      </p:sp>
      <p:cxnSp>
        <p:nvCxnSpPr>
          <p:cNvPr id="33" name="Conector: angular 32">
            <a:extLst>
              <a:ext uri="{FF2B5EF4-FFF2-40B4-BE49-F238E27FC236}">
                <a16:creationId xmlns:a16="http://schemas.microsoft.com/office/drawing/2014/main" id="{A4626164-8FA3-4C48-BFA6-C009E1E2AFB4}"/>
              </a:ext>
            </a:extLst>
          </p:cNvPr>
          <p:cNvCxnSpPr>
            <a:cxnSpLocks/>
            <a:stCxn id="4" idx="3"/>
            <a:endCxn id="31" idx="0"/>
          </p:cNvCxnSpPr>
          <p:nvPr/>
        </p:nvCxnSpPr>
        <p:spPr>
          <a:xfrm>
            <a:off x="7067192" y="2624547"/>
            <a:ext cx="2604445" cy="638716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CuadroTexto 36">
            <a:extLst>
              <a:ext uri="{FF2B5EF4-FFF2-40B4-BE49-F238E27FC236}">
                <a16:creationId xmlns:a16="http://schemas.microsoft.com/office/drawing/2014/main" id="{FEA6614E-FBED-4E29-9891-DD6E48827728}"/>
              </a:ext>
            </a:extLst>
          </p:cNvPr>
          <p:cNvSpPr txBox="1"/>
          <p:nvPr/>
        </p:nvSpPr>
        <p:spPr>
          <a:xfrm>
            <a:off x="4970738" y="3493408"/>
            <a:ext cx="2161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0070C0"/>
                </a:solidFill>
              </a:rPr>
              <a:t>Escala de medición</a:t>
            </a:r>
          </a:p>
        </p:txBody>
      </p: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80343874-93D7-4C2C-8771-D0B2296C822A}"/>
              </a:ext>
            </a:extLst>
          </p:cNvPr>
          <p:cNvCxnSpPr>
            <a:cxnSpLocks/>
          </p:cNvCxnSpPr>
          <p:nvPr/>
        </p:nvCxnSpPr>
        <p:spPr>
          <a:xfrm flipV="1">
            <a:off x="7067193" y="1885066"/>
            <a:ext cx="1078305" cy="75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Conector recto de flecha 40">
            <a:extLst>
              <a:ext uri="{FF2B5EF4-FFF2-40B4-BE49-F238E27FC236}">
                <a16:creationId xmlns:a16="http://schemas.microsoft.com/office/drawing/2014/main" id="{B42B5207-6D76-4A83-8C58-63A5C98AC624}"/>
              </a:ext>
            </a:extLst>
          </p:cNvPr>
          <p:cNvCxnSpPr>
            <a:cxnSpLocks/>
          </p:cNvCxnSpPr>
          <p:nvPr/>
        </p:nvCxnSpPr>
        <p:spPr>
          <a:xfrm flipV="1">
            <a:off x="5773002" y="1913521"/>
            <a:ext cx="0" cy="4494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Conector recto de flecha 45">
            <a:extLst>
              <a:ext uri="{FF2B5EF4-FFF2-40B4-BE49-F238E27FC236}">
                <a16:creationId xmlns:a16="http://schemas.microsoft.com/office/drawing/2014/main" id="{9EE4AC37-D561-4073-9E1C-AFAD2E0D1981}"/>
              </a:ext>
            </a:extLst>
          </p:cNvPr>
          <p:cNvCxnSpPr>
            <a:cxnSpLocks/>
          </p:cNvCxnSpPr>
          <p:nvPr/>
        </p:nvCxnSpPr>
        <p:spPr>
          <a:xfrm>
            <a:off x="5792379" y="2824602"/>
            <a:ext cx="0" cy="62828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A9644CE-4D21-4D8A-8E88-787FF58F2327}"/>
              </a:ext>
            </a:extLst>
          </p:cNvPr>
          <p:cNvSpPr txBox="1"/>
          <p:nvPr/>
        </p:nvSpPr>
        <p:spPr>
          <a:xfrm>
            <a:off x="4503678" y="3865725"/>
            <a:ext cx="3029984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/>
              <a:t>LIKERT (1-4)</a:t>
            </a:r>
          </a:p>
          <a:p>
            <a:pPr algn="ctr"/>
            <a:endParaRPr lang="es-CO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sz="2000" dirty="0"/>
              <a:t>1 = Nunca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sz="2000" dirty="0"/>
              <a:t>2= Casi Nunca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sz="2000" dirty="0"/>
              <a:t>3= Casi Siempre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sz="2000" dirty="0"/>
              <a:t>4= Siempre</a:t>
            </a:r>
          </a:p>
        </p:txBody>
      </p:sp>
    </p:spTree>
    <p:extLst>
      <p:ext uri="{BB962C8B-B14F-4D97-AF65-F5344CB8AC3E}">
        <p14:creationId xmlns:p14="http://schemas.microsoft.com/office/powerpoint/2010/main" val="3961799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B194998B-81F2-45B9-95FE-C2C687E9B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3084" y="1935853"/>
            <a:ext cx="10363200" cy="1052169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CO" sz="2400" dirty="0">
                <a:solidFill>
                  <a:schemeClr val="tx1"/>
                </a:solidFill>
              </a:rPr>
              <a:t>El tamaño de la muestra es de un total de </a:t>
            </a:r>
            <a:r>
              <a:rPr lang="es-CO" sz="3200" b="1" dirty="0">
                <a:solidFill>
                  <a:srgbClr val="00B050"/>
                </a:solidFill>
              </a:rPr>
              <a:t>262</a:t>
            </a:r>
            <a:r>
              <a:rPr lang="es-CO" sz="2400" dirty="0">
                <a:solidFill>
                  <a:schemeClr val="tx1"/>
                </a:solidFill>
              </a:rPr>
              <a:t> colaboradores que se dividen en 4 grupos de interés principales denominados </a:t>
            </a:r>
            <a:r>
              <a:rPr lang="es-CO" sz="2400" b="1" dirty="0">
                <a:solidFill>
                  <a:srgbClr val="00B050"/>
                </a:solidFill>
              </a:rPr>
              <a:t>“vinculaciones laborales”.</a:t>
            </a:r>
            <a:endParaRPr lang="es-CO" sz="2400" dirty="0">
              <a:solidFill>
                <a:srgbClr val="00B050"/>
              </a:solidFill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E40F8431-BE97-4DEE-9A62-B8E556B82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596" y="1199437"/>
            <a:ext cx="10602953" cy="733725"/>
          </a:xfrm>
        </p:spPr>
        <p:txBody>
          <a:bodyPr/>
          <a:lstStyle/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TAMAÑO DE LA MUESTRA Y GRUPOS DE INTERÉS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2C69B62-C467-4A30-8481-D9D14702270E}"/>
              </a:ext>
            </a:extLst>
          </p:cNvPr>
          <p:cNvSpPr txBox="1"/>
          <p:nvPr/>
        </p:nvSpPr>
        <p:spPr>
          <a:xfrm>
            <a:off x="2320121" y="3542430"/>
            <a:ext cx="7745291" cy="20621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rgbClr val="00B050"/>
                </a:solidFill>
              </a:rPr>
              <a:t>Directivos Administrativos </a:t>
            </a:r>
            <a:r>
              <a:rPr lang="es-CO" sz="2800" dirty="0"/>
              <a:t>(</a:t>
            </a:r>
            <a:r>
              <a:rPr lang="es-CO" sz="3200" dirty="0"/>
              <a:t>14</a:t>
            </a:r>
            <a:r>
              <a:rPr lang="es-CO" sz="2800" dirty="0"/>
              <a:t> registros)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rgbClr val="00B050"/>
                </a:solidFill>
              </a:rPr>
              <a:t>Administrativos</a:t>
            </a:r>
            <a:r>
              <a:rPr lang="es-CO" sz="2800" dirty="0">
                <a:solidFill>
                  <a:schemeClr val="tx2"/>
                </a:solidFill>
              </a:rPr>
              <a:t> </a:t>
            </a:r>
            <a:r>
              <a:rPr lang="es-CO" sz="2800" dirty="0"/>
              <a:t>(</a:t>
            </a:r>
            <a:r>
              <a:rPr lang="es-CO" sz="3200" dirty="0"/>
              <a:t>114</a:t>
            </a:r>
            <a:r>
              <a:rPr lang="es-CO" sz="2800" dirty="0"/>
              <a:t> registros)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rgbClr val="00B050"/>
                </a:solidFill>
              </a:rPr>
              <a:t>Docentes </a:t>
            </a:r>
            <a:r>
              <a:rPr lang="es-CO" sz="2800" dirty="0"/>
              <a:t>(</a:t>
            </a:r>
            <a:r>
              <a:rPr lang="es-CO" sz="3200" dirty="0"/>
              <a:t>104</a:t>
            </a:r>
            <a:r>
              <a:rPr lang="es-CO" sz="2800" dirty="0"/>
              <a:t> registros)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rgbClr val="00B050"/>
                </a:solidFill>
              </a:rPr>
              <a:t>Vigilancia y Servicios </a:t>
            </a:r>
            <a:r>
              <a:rPr lang="es-CO" sz="2800" dirty="0"/>
              <a:t>(</a:t>
            </a:r>
            <a:r>
              <a:rPr lang="es-CO" sz="3200" dirty="0"/>
              <a:t>30</a:t>
            </a:r>
            <a:r>
              <a:rPr lang="es-CO" sz="2800" dirty="0"/>
              <a:t> registros)</a:t>
            </a:r>
          </a:p>
        </p:txBody>
      </p:sp>
      <p:cxnSp>
        <p:nvCxnSpPr>
          <p:cNvPr id="6" name="Conector: angular 5">
            <a:extLst>
              <a:ext uri="{FF2B5EF4-FFF2-40B4-BE49-F238E27FC236}">
                <a16:creationId xmlns:a16="http://schemas.microsoft.com/office/drawing/2014/main" id="{4EDA545D-DDC7-4570-B075-CCEBFDE11337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71442" y="3275697"/>
            <a:ext cx="445228" cy="635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7827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3053F019-6C7B-4950-B91B-F740E5357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58997"/>
            <a:ext cx="10363200" cy="1012083"/>
          </a:xfrm>
        </p:spPr>
        <p:txBody>
          <a:bodyPr>
            <a:normAutofit/>
          </a:bodyPr>
          <a:lstStyle/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Dimensiones de clima laboral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6FD45AC-53DD-4DC1-8C61-6A1CA9C82F78}"/>
              </a:ext>
            </a:extLst>
          </p:cNvPr>
          <p:cNvSpPr txBox="1"/>
          <p:nvPr/>
        </p:nvSpPr>
        <p:spPr>
          <a:xfrm>
            <a:off x="494951" y="5415093"/>
            <a:ext cx="11266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/>
              <a:t>Basado en instrumento IPAO del artículo “Diseño, construcción y validación de un instrumento de clima organizacional para medir el clima organizacional en las empresas colombianas” (Gómez, 2004).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53120E3-C384-48A0-9027-95E44BEEA36D}"/>
              </a:ext>
            </a:extLst>
          </p:cNvPr>
          <p:cNvSpPr txBox="1"/>
          <p:nvPr/>
        </p:nvSpPr>
        <p:spPr>
          <a:xfrm>
            <a:off x="5656387" y="2077046"/>
            <a:ext cx="5196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00B050"/>
                </a:solidFill>
              </a:rPr>
              <a:t>Claridad Organizacional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26154A6-6FD1-4F2F-94D9-A95B318D3135}"/>
              </a:ext>
            </a:extLst>
          </p:cNvPr>
          <p:cNvSpPr txBox="1"/>
          <p:nvPr/>
        </p:nvSpPr>
        <p:spPr>
          <a:xfrm>
            <a:off x="4658949" y="2743808"/>
            <a:ext cx="67531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/>
            <a:r>
              <a:rPr lang="es-CO" sz="2400" dirty="0"/>
              <a:t>Entendida como el grado en que el trabajador percibe que existen en la organización </a:t>
            </a:r>
            <a:r>
              <a:rPr lang="es-CO" sz="2400" b="1" u="sng" dirty="0"/>
              <a:t>parámetros de acción precisos y confiables</a:t>
            </a:r>
            <a:r>
              <a:rPr lang="es-CO" sz="2400" dirty="0"/>
              <a:t>, tanto en nivel macro como en el micro y la comunicación efectiva de los mismos a sus colaboradores.</a:t>
            </a:r>
            <a:endParaRPr lang="es-CO" sz="2400" dirty="0">
              <a:latin typeface="Calibri" panose="020F0502020204030204" pitchFamily="34" charset="0"/>
            </a:endParaRPr>
          </a:p>
        </p:txBody>
      </p:sp>
      <p:pic>
        <p:nvPicPr>
          <p:cNvPr id="2050" name="Picture 2" descr="Resultado de imagen para claridad organizacional">
            <a:extLst>
              <a:ext uri="{FF2B5EF4-FFF2-40B4-BE49-F238E27FC236}">
                <a16:creationId xmlns:a16="http://schemas.microsoft.com/office/drawing/2014/main" id="{D6931913-39C4-4658-9D3A-361282700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052" y="2328205"/>
            <a:ext cx="3457488" cy="2593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26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6FD45AC-53DD-4DC1-8C61-6A1CA9C82F78}"/>
              </a:ext>
            </a:extLst>
          </p:cNvPr>
          <p:cNvSpPr txBox="1"/>
          <p:nvPr/>
        </p:nvSpPr>
        <p:spPr>
          <a:xfrm>
            <a:off x="494951" y="5415093"/>
            <a:ext cx="11266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/>
              <a:t>Basado en instrumento IPAO del artículo “Diseño, construcción y validación de un instrumento de clima organizacional para medir el clima organizacional en las empresas colombianas” (Gómez, 2004).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53120E3-C384-48A0-9027-95E44BEEA36D}"/>
              </a:ext>
            </a:extLst>
          </p:cNvPr>
          <p:cNvSpPr txBox="1"/>
          <p:nvPr/>
        </p:nvSpPr>
        <p:spPr>
          <a:xfrm>
            <a:off x="3529303" y="1975659"/>
            <a:ext cx="748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00B050"/>
                </a:solidFill>
              </a:rPr>
              <a:t>Sistema de recompensas e incentivos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26154A6-6FD1-4F2F-94D9-A95B318D3135}"/>
              </a:ext>
            </a:extLst>
          </p:cNvPr>
          <p:cNvSpPr txBox="1"/>
          <p:nvPr/>
        </p:nvSpPr>
        <p:spPr>
          <a:xfrm>
            <a:off x="3649211" y="2762341"/>
            <a:ext cx="70642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/>
            <a:r>
              <a:rPr lang="es-CO" sz="2400" dirty="0"/>
              <a:t>Entendido como el grado en el cual el trabajador percibe que la organización otorga </a:t>
            </a:r>
            <a:r>
              <a:rPr lang="es-CO" sz="2400" b="1" u="sng" dirty="0"/>
              <a:t>beneficios</a:t>
            </a:r>
            <a:r>
              <a:rPr lang="es-CO" sz="2400" dirty="0"/>
              <a:t> que se corresponden en la calidad, cantidad y equidad suficiente con la contribución de sus colaboradores.</a:t>
            </a:r>
            <a:endParaRPr lang="es-CO" sz="2400" dirty="0">
              <a:latin typeface="Calibri" panose="020F0502020204030204" pitchFamily="34" charset="0"/>
            </a:endParaRPr>
          </a:p>
        </p:txBody>
      </p:sp>
      <p:pic>
        <p:nvPicPr>
          <p:cNvPr id="4098" name="Picture 2" descr="Resultado de imagen para recompensa laboral">
            <a:extLst>
              <a:ext uri="{FF2B5EF4-FFF2-40B4-BE49-F238E27FC236}">
                <a16:creationId xmlns:a16="http://schemas.microsoft.com/office/drawing/2014/main" id="{EBDE547D-DEBA-4BC3-8624-A5AFEDC24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890" y="1734682"/>
            <a:ext cx="1857375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ítulo 2">
            <a:extLst>
              <a:ext uri="{FF2B5EF4-FFF2-40B4-BE49-F238E27FC236}">
                <a16:creationId xmlns:a16="http://schemas.microsoft.com/office/drawing/2014/main" id="{8F4E0458-2EB1-4926-9455-F7E1D5DEE7B9}"/>
              </a:ext>
            </a:extLst>
          </p:cNvPr>
          <p:cNvSpPr txBox="1">
            <a:spLocks/>
          </p:cNvSpPr>
          <p:nvPr/>
        </p:nvSpPr>
        <p:spPr>
          <a:xfrm>
            <a:off x="1064525" y="963486"/>
            <a:ext cx="10363200" cy="10120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Dimensiones de clima laboral</a:t>
            </a:r>
          </a:p>
        </p:txBody>
      </p:sp>
    </p:spTree>
    <p:extLst>
      <p:ext uri="{BB962C8B-B14F-4D97-AF65-F5344CB8AC3E}">
        <p14:creationId xmlns:p14="http://schemas.microsoft.com/office/powerpoint/2010/main" val="6428770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6FD45AC-53DD-4DC1-8C61-6A1CA9C82F78}"/>
              </a:ext>
            </a:extLst>
          </p:cNvPr>
          <p:cNvSpPr txBox="1"/>
          <p:nvPr/>
        </p:nvSpPr>
        <p:spPr>
          <a:xfrm>
            <a:off x="494951" y="5415093"/>
            <a:ext cx="11266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/>
              <a:t>Basado en instrumento IPAO del artículo “Diseño, construcción y validación de un instrumento de clima organizacional para medir el clima organizacional en las empresas colombianas” (Gómez, 2004).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53120E3-C384-48A0-9027-95E44BEEA36D}"/>
              </a:ext>
            </a:extLst>
          </p:cNvPr>
          <p:cNvSpPr txBox="1"/>
          <p:nvPr/>
        </p:nvSpPr>
        <p:spPr>
          <a:xfrm>
            <a:off x="3841594" y="2038584"/>
            <a:ext cx="68504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00B050"/>
                </a:solidFill>
              </a:rPr>
              <a:t>Toma de decisiones / Autonomía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26154A6-6FD1-4F2F-94D9-A95B318D3135}"/>
              </a:ext>
            </a:extLst>
          </p:cNvPr>
          <p:cNvSpPr txBox="1"/>
          <p:nvPr/>
        </p:nvSpPr>
        <p:spPr>
          <a:xfrm>
            <a:off x="3684897" y="2684915"/>
            <a:ext cx="67531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/>
            <a:r>
              <a:rPr lang="es-CO" sz="2400" dirty="0">
                <a:solidFill>
                  <a:srgbClr val="002060"/>
                </a:solidFill>
              </a:rPr>
              <a:t>Entendida como el grado en el cual la organización </a:t>
            </a:r>
            <a:r>
              <a:rPr lang="es-CO" sz="2400" b="1" u="sng" dirty="0"/>
              <a:t>involucra a sus colaboradores en las decisiones</a:t>
            </a:r>
            <a:r>
              <a:rPr lang="es-CO" sz="2400" u="sng" dirty="0"/>
              <a:t> </a:t>
            </a:r>
            <a:r>
              <a:rPr lang="es-CO" sz="2400" dirty="0">
                <a:solidFill>
                  <a:srgbClr val="002060"/>
                </a:solidFill>
              </a:rPr>
              <a:t>que afectan globalmente a la empresa y la </a:t>
            </a:r>
            <a:r>
              <a:rPr lang="es-CO" sz="2400" b="1" u="sng" dirty="0"/>
              <a:t>autonomía</a:t>
            </a:r>
            <a:r>
              <a:rPr lang="es-CO" sz="2400" dirty="0">
                <a:solidFill>
                  <a:srgbClr val="002060"/>
                </a:solidFill>
              </a:rPr>
              <a:t> que concede a los mismos en el ejercicio de sus funciones.</a:t>
            </a:r>
            <a:endParaRPr lang="es-CO" sz="24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5122" name="Picture 2" descr="Resultado de imagen para reunión laboral">
            <a:extLst>
              <a:ext uri="{FF2B5EF4-FFF2-40B4-BE49-F238E27FC236}">
                <a16:creationId xmlns:a16="http://schemas.microsoft.com/office/drawing/2014/main" id="{B487ACA5-B661-4CC4-89D2-A28D48DDF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88" y="189727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ítulo 2">
            <a:extLst>
              <a:ext uri="{FF2B5EF4-FFF2-40B4-BE49-F238E27FC236}">
                <a16:creationId xmlns:a16="http://schemas.microsoft.com/office/drawing/2014/main" id="{9DDED8B1-1453-413A-B815-E7FC2F878B1D}"/>
              </a:ext>
            </a:extLst>
          </p:cNvPr>
          <p:cNvSpPr txBox="1">
            <a:spLocks/>
          </p:cNvSpPr>
          <p:nvPr/>
        </p:nvSpPr>
        <p:spPr>
          <a:xfrm>
            <a:off x="2047166" y="1189734"/>
            <a:ext cx="8052179" cy="10120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Dimensiones de clima laboral</a:t>
            </a:r>
          </a:p>
        </p:txBody>
      </p:sp>
    </p:spTree>
    <p:extLst>
      <p:ext uri="{BB962C8B-B14F-4D97-AF65-F5344CB8AC3E}">
        <p14:creationId xmlns:p14="http://schemas.microsoft.com/office/powerpoint/2010/main" val="506313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76815" y="1569151"/>
            <a:ext cx="10838369" cy="2142699"/>
          </a:xfrm>
        </p:spPr>
        <p:txBody>
          <a:bodyPr>
            <a:normAutofit fontScale="90000"/>
          </a:bodyPr>
          <a:lstStyle/>
          <a:p>
            <a:r>
              <a:rPr lang="es-CO" sz="490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Diseño y aplicación de un instrumento de medición del clima laboral</a:t>
            </a:r>
            <a:br>
              <a:rPr lang="es-CO" sz="3200" dirty="0">
                <a:solidFill>
                  <a:schemeClr val="tx1"/>
                </a:solidFill>
              </a:rPr>
            </a:br>
            <a:br>
              <a:rPr lang="es-CO" sz="3200" dirty="0">
                <a:solidFill>
                  <a:schemeClr val="tx1"/>
                </a:solidFill>
              </a:rPr>
            </a:br>
            <a:r>
              <a:rPr lang="es-CO" sz="3200" dirty="0">
                <a:solidFill>
                  <a:schemeClr val="tx1"/>
                </a:solidFill>
              </a:rPr>
              <a:t>Departamento de Gestión de Talento Humano</a:t>
            </a:r>
            <a:br>
              <a:rPr lang="es-CO" sz="3200" dirty="0">
                <a:solidFill>
                  <a:schemeClr val="tx1"/>
                </a:solidFill>
              </a:rPr>
            </a:br>
            <a:r>
              <a:rPr lang="es-CO" sz="3200" dirty="0">
                <a:solidFill>
                  <a:schemeClr val="tx1"/>
                </a:solidFill>
              </a:rPr>
              <a:t>Área de Psicología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17335" y="4216823"/>
            <a:ext cx="8534400" cy="1828824"/>
          </a:xfrm>
        </p:spPr>
        <p:txBody>
          <a:bodyPr>
            <a:normAutofit/>
          </a:bodyPr>
          <a:lstStyle/>
          <a:p>
            <a:r>
              <a:rPr lang="es-CO" sz="2400" b="1" dirty="0" err="1">
                <a:solidFill>
                  <a:srgbClr val="002060"/>
                </a:solidFill>
              </a:rPr>
              <a:t>Jhonatan</a:t>
            </a:r>
            <a:r>
              <a:rPr lang="es-CO" sz="2400" b="1" dirty="0">
                <a:solidFill>
                  <a:srgbClr val="002060"/>
                </a:solidFill>
              </a:rPr>
              <a:t> </a:t>
            </a:r>
            <a:r>
              <a:rPr lang="es-CO" sz="2400" b="1" dirty="0" err="1">
                <a:solidFill>
                  <a:srgbClr val="002060"/>
                </a:solidFill>
              </a:rPr>
              <a:t>Stivers</a:t>
            </a:r>
            <a:r>
              <a:rPr lang="es-CO" sz="2400" b="1" dirty="0">
                <a:solidFill>
                  <a:srgbClr val="002060"/>
                </a:solidFill>
              </a:rPr>
              <a:t> Garzón </a:t>
            </a:r>
            <a:r>
              <a:rPr lang="es-CO" sz="2400" b="1" dirty="0" err="1">
                <a:solidFill>
                  <a:srgbClr val="002060"/>
                </a:solidFill>
              </a:rPr>
              <a:t>Estupiñán</a:t>
            </a:r>
            <a:endParaRPr lang="es-CO" sz="2400" b="1" dirty="0">
              <a:solidFill>
                <a:srgbClr val="002060"/>
              </a:solidFill>
            </a:endParaRPr>
          </a:p>
          <a:p>
            <a:r>
              <a:rPr lang="es-CO" sz="2400" dirty="0">
                <a:solidFill>
                  <a:srgbClr val="002060"/>
                </a:solidFill>
              </a:rPr>
              <a:t>Facultad de Ingeniería Industrial.</a:t>
            </a:r>
          </a:p>
          <a:p>
            <a:r>
              <a:rPr lang="es-CO" sz="2400" dirty="0">
                <a:solidFill>
                  <a:srgbClr val="002060"/>
                </a:solidFill>
              </a:rPr>
              <a:t>Bucaramanga, 2018</a:t>
            </a:r>
          </a:p>
        </p:txBody>
      </p:sp>
    </p:spTree>
    <p:extLst>
      <p:ext uri="{BB962C8B-B14F-4D97-AF65-F5344CB8AC3E}">
        <p14:creationId xmlns:p14="http://schemas.microsoft.com/office/powerpoint/2010/main" val="15692033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6FD45AC-53DD-4DC1-8C61-6A1CA9C82F78}"/>
              </a:ext>
            </a:extLst>
          </p:cNvPr>
          <p:cNvSpPr txBox="1"/>
          <p:nvPr/>
        </p:nvSpPr>
        <p:spPr>
          <a:xfrm>
            <a:off x="494951" y="5415093"/>
            <a:ext cx="11266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/>
              <a:t>Basado en instrumento IPAO del artículo “Diseño, construcción y validación de un instrumento de clima organizacional para medir el clima organizacional en las empresas colombianas” (Gómez, 2004).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53120E3-C384-48A0-9027-95E44BEEA36D}"/>
              </a:ext>
            </a:extLst>
          </p:cNvPr>
          <p:cNvSpPr txBox="1"/>
          <p:nvPr/>
        </p:nvSpPr>
        <p:spPr>
          <a:xfrm>
            <a:off x="6110568" y="2299651"/>
            <a:ext cx="2719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00B050"/>
                </a:solidFill>
              </a:rPr>
              <a:t>Liderazgo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26154A6-6FD1-4F2F-94D9-A95B318D3135}"/>
              </a:ext>
            </a:extLst>
          </p:cNvPr>
          <p:cNvSpPr txBox="1"/>
          <p:nvPr/>
        </p:nvSpPr>
        <p:spPr>
          <a:xfrm>
            <a:off x="4131136" y="2788275"/>
            <a:ext cx="6753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es-CO" sz="2400" dirty="0">
                <a:solidFill>
                  <a:srgbClr val="002060"/>
                </a:solidFill>
              </a:rPr>
              <a:t>Entendido como el grado en el cual los empleados </a:t>
            </a:r>
            <a:r>
              <a:rPr lang="es-CO" sz="2400" b="1" u="sng" dirty="0"/>
              <a:t>reciben apoyo y orientación efectiva de sus jefes</a:t>
            </a:r>
            <a:r>
              <a:rPr lang="es-CO" sz="2400" u="sng" dirty="0"/>
              <a:t> </a:t>
            </a:r>
            <a:r>
              <a:rPr lang="es-CO" sz="2400" dirty="0">
                <a:solidFill>
                  <a:srgbClr val="002060"/>
                </a:solidFill>
              </a:rPr>
              <a:t>en el desarrollo de sus actividades laborales.</a:t>
            </a:r>
            <a:endParaRPr lang="es-CO" sz="24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Título 2">
            <a:extLst>
              <a:ext uri="{FF2B5EF4-FFF2-40B4-BE49-F238E27FC236}">
                <a16:creationId xmlns:a16="http://schemas.microsoft.com/office/drawing/2014/main" id="{DD6F3E5D-8264-4421-B3A1-F13ED9DC4422}"/>
              </a:ext>
            </a:extLst>
          </p:cNvPr>
          <p:cNvSpPr txBox="1">
            <a:spLocks/>
          </p:cNvSpPr>
          <p:nvPr/>
        </p:nvSpPr>
        <p:spPr>
          <a:xfrm>
            <a:off x="914400" y="1476340"/>
            <a:ext cx="10363200" cy="10120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Dimensiones de clima laboral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5EB11A9-3ADE-4517-B2F5-1D7A4297F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8" y="2554959"/>
            <a:ext cx="3288488" cy="18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0390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6FD45AC-53DD-4DC1-8C61-6A1CA9C82F78}"/>
              </a:ext>
            </a:extLst>
          </p:cNvPr>
          <p:cNvSpPr txBox="1"/>
          <p:nvPr/>
        </p:nvSpPr>
        <p:spPr>
          <a:xfrm>
            <a:off x="494951" y="5415093"/>
            <a:ext cx="11266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/>
              <a:t>Basado en instrumento IPAO del artículo “Diseño, construcción y validación de un instrumento de clima organizacional para medir el clima organizacional en las empresas colombianas” (Gómez, 2004).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53120E3-C384-48A0-9027-95E44BEEA36D}"/>
              </a:ext>
            </a:extLst>
          </p:cNvPr>
          <p:cNvSpPr txBox="1"/>
          <p:nvPr/>
        </p:nvSpPr>
        <p:spPr>
          <a:xfrm>
            <a:off x="6096000" y="1861348"/>
            <a:ext cx="3845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00B050"/>
                </a:solidFill>
              </a:rPr>
              <a:t>Interacción Social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26154A6-6FD1-4F2F-94D9-A95B318D3135}"/>
              </a:ext>
            </a:extLst>
          </p:cNvPr>
          <p:cNvSpPr txBox="1"/>
          <p:nvPr/>
        </p:nvSpPr>
        <p:spPr>
          <a:xfrm>
            <a:off x="4243724" y="2414382"/>
            <a:ext cx="72312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/>
            <a:r>
              <a:rPr lang="es-CO" sz="2400" dirty="0"/>
              <a:t>Entendida como el grado en el cual el trabajador percibe que predominan </a:t>
            </a:r>
            <a:r>
              <a:rPr lang="es-CO" sz="2400" b="1" u="sng" dirty="0"/>
              <a:t>las relaciones </a:t>
            </a:r>
            <a:r>
              <a:rPr lang="es-CO" sz="2400" dirty="0"/>
              <a:t>entre miembros caracterizadas por el respeto mutuo, cooperación efectiva, metas-consensuadas, solidaridad, integración social y mecanismos claros y equitativos en la solución de conflictos.</a:t>
            </a:r>
            <a:endParaRPr lang="es-CO" sz="2400" dirty="0">
              <a:latin typeface="Calibri" panose="020F0502020204030204" pitchFamily="34" charset="0"/>
            </a:endParaRPr>
          </a:p>
        </p:txBody>
      </p:sp>
      <p:sp>
        <p:nvSpPr>
          <p:cNvPr id="8" name="Título 2">
            <a:extLst>
              <a:ext uri="{FF2B5EF4-FFF2-40B4-BE49-F238E27FC236}">
                <a16:creationId xmlns:a16="http://schemas.microsoft.com/office/drawing/2014/main" id="{ACCD07B9-6B17-45AA-9133-A1AB0DD47140}"/>
              </a:ext>
            </a:extLst>
          </p:cNvPr>
          <p:cNvSpPr txBox="1">
            <a:spLocks/>
          </p:cNvSpPr>
          <p:nvPr/>
        </p:nvSpPr>
        <p:spPr>
          <a:xfrm>
            <a:off x="914400" y="1039605"/>
            <a:ext cx="10363200" cy="10120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Dimensiones de clima laboral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1D631B8-57B5-49F0-A30A-B3FEFE68E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52" y="2215464"/>
            <a:ext cx="3462551" cy="246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8338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6FD45AC-53DD-4DC1-8C61-6A1CA9C82F78}"/>
              </a:ext>
            </a:extLst>
          </p:cNvPr>
          <p:cNvSpPr txBox="1"/>
          <p:nvPr/>
        </p:nvSpPr>
        <p:spPr>
          <a:xfrm>
            <a:off x="494951" y="5415093"/>
            <a:ext cx="11266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/>
              <a:t>Basado en instrumento IPAO del artículo “Diseño, construcción y validación de un instrumento de clima organizacional para medir el clima organizacional en las empresas colombianas” (Gómez, 2004).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53120E3-C384-48A0-9027-95E44BEEA36D}"/>
              </a:ext>
            </a:extLst>
          </p:cNvPr>
          <p:cNvSpPr txBox="1"/>
          <p:nvPr/>
        </p:nvSpPr>
        <p:spPr>
          <a:xfrm>
            <a:off x="5513696" y="1833696"/>
            <a:ext cx="4804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00B050"/>
                </a:solidFill>
              </a:rPr>
              <a:t>Apertura Organizacional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26154A6-6FD1-4F2F-94D9-A95B318D3135}"/>
              </a:ext>
            </a:extLst>
          </p:cNvPr>
          <p:cNvSpPr txBox="1"/>
          <p:nvPr/>
        </p:nvSpPr>
        <p:spPr>
          <a:xfrm>
            <a:off x="4585648" y="2561914"/>
            <a:ext cx="6714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/>
            <a:r>
              <a:rPr lang="es-CO" sz="2400" dirty="0"/>
              <a:t>Entendida como el grado en el cual el trabajador percibe que la </a:t>
            </a:r>
            <a:r>
              <a:rPr lang="es-CO" sz="2400" b="1" u="sng" dirty="0"/>
              <a:t>organización promueve </a:t>
            </a:r>
            <a:r>
              <a:rPr lang="es-CO" sz="2400" dirty="0"/>
              <a:t>en sus colaboradores </a:t>
            </a:r>
            <a:r>
              <a:rPr lang="es-CO" sz="2400" b="1" u="sng" dirty="0"/>
              <a:t>el desarrollo de ideas, iniciativas y proyectos novedosos</a:t>
            </a:r>
            <a:r>
              <a:rPr lang="es-CO" sz="2400" u="sng" dirty="0"/>
              <a:t> </a:t>
            </a:r>
            <a:r>
              <a:rPr lang="es-CO" sz="2400" dirty="0"/>
              <a:t>que redunden en el mejoramiento de los procesos internos y de los productos y servicios que ofrece. </a:t>
            </a:r>
            <a:endParaRPr lang="es-CO" sz="2400" dirty="0">
              <a:latin typeface="Calibri" panose="020F0502020204030204" pitchFamily="34" charset="0"/>
            </a:endParaRPr>
          </a:p>
        </p:txBody>
      </p:sp>
      <p:sp>
        <p:nvSpPr>
          <p:cNvPr id="8" name="Título 2">
            <a:extLst>
              <a:ext uri="{FF2B5EF4-FFF2-40B4-BE49-F238E27FC236}">
                <a16:creationId xmlns:a16="http://schemas.microsoft.com/office/drawing/2014/main" id="{B8FD1B2D-EAAC-42B5-920F-C2A63678CA2B}"/>
              </a:ext>
            </a:extLst>
          </p:cNvPr>
          <p:cNvSpPr txBox="1">
            <a:spLocks/>
          </p:cNvSpPr>
          <p:nvPr/>
        </p:nvSpPr>
        <p:spPr>
          <a:xfrm>
            <a:off x="914400" y="978753"/>
            <a:ext cx="10363200" cy="10120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Dimensiones de clima laboral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9DDA12C-D521-4595-A35C-0D02C8428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166" y="1833696"/>
            <a:ext cx="3462267" cy="319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5849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6FD45AC-53DD-4DC1-8C61-6A1CA9C82F78}"/>
              </a:ext>
            </a:extLst>
          </p:cNvPr>
          <p:cNvSpPr txBox="1"/>
          <p:nvPr/>
        </p:nvSpPr>
        <p:spPr>
          <a:xfrm>
            <a:off x="494951" y="5415093"/>
            <a:ext cx="11266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/>
              <a:t>Basado en instrumento IPAO del artículo “Diseño, construcción y validación de un instrumento de clima organizacional para medir el clima organizacional en las empresas colombianas” (Gómez, 2004).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53120E3-C384-48A0-9027-95E44BEEA36D}"/>
              </a:ext>
            </a:extLst>
          </p:cNvPr>
          <p:cNvSpPr txBox="1"/>
          <p:nvPr/>
        </p:nvSpPr>
        <p:spPr>
          <a:xfrm>
            <a:off x="1833349" y="1723407"/>
            <a:ext cx="92804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00B050"/>
                </a:solidFill>
              </a:rPr>
              <a:t>Filosofía Institucional / Sentido de Pertenencia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26154A6-6FD1-4F2F-94D9-A95B318D3135}"/>
              </a:ext>
            </a:extLst>
          </p:cNvPr>
          <p:cNvSpPr txBox="1"/>
          <p:nvPr/>
        </p:nvSpPr>
        <p:spPr>
          <a:xfrm>
            <a:off x="3910808" y="2402867"/>
            <a:ext cx="6741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/>
            <a:r>
              <a:rPr lang="es-CO" sz="2400" dirty="0"/>
              <a:t>Describe </a:t>
            </a:r>
            <a:r>
              <a:rPr lang="es-CO" sz="2400" b="1" u="sng" dirty="0"/>
              <a:t>la postura y el compromiso </a:t>
            </a:r>
            <a:r>
              <a:rPr lang="es-CO" sz="2400" dirty="0"/>
              <a:t>que tienen los colaboradores con relación a la </a:t>
            </a:r>
            <a:r>
              <a:rPr lang="es-CO" sz="2400" b="1" dirty="0"/>
              <a:t>institución</a:t>
            </a:r>
            <a:r>
              <a:rPr lang="es-CO" sz="2400" dirty="0"/>
              <a:t>. Esta definición incluye el sentido de pertenencia que se tiene sobre los </a:t>
            </a:r>
            <a:r>
              <a:rPr lang="es-CO" sz="2400" b="1" u="sng" dirty="0"/>
              <a:t>principios, valores y la misión institucional.</a:t>
            </a:r>
            <a:endParaRPr lang="es-CO" sz="2400" b="1" u="sng" dirty="0">
              <a:latin typeface="Calibri" panose="020F0502020204030204" pitchFamily="34" charset="0"/>
            </a:endParaRPr>
          </a:p>
        </p:txBody>
      </p:sp>
      <p:sp>
        <p:nvSpPr>
          <p:cNvPr id="8" name="Título 2">
            <a:extLst>
              <a:ext uri="{FF2B5EF4-FFF2-40B4-BE49-F238E27FC236}">
                <a16:creationId xmlns:a16="http://schemas.microsoft.com/office/drawing/2014/main" id="{87810704-263B-4250-ABCF-162617230C9A}"/>
              </a:ext>
            </a:extLst>
          </p:cNvPr>
          <p:cNvSpPr txBox="1">
            <a:spLocks/>
          </p:cNvSpPr>
          <p:nvPr/>
        </p:nvSpPr>
        <p:spPr>
          <a:xfrm>
            <a:off x="944659" y="808912"/>
            <a:ext cx="10363200" cy="10120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Dimensiones de clima laboral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DD60768-410D-4879-B1A5-0929453DA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884" y="2402867"/>
            <a:ext cx="2483749" cy="2483749"/>
          </a:xfrm>
          <a:prstGeom prst="rect">
            <a:avLst/>
          </a:prstGeom>
        </p:spPr>
      </p:pic>
      <p:pic>
        <p:nvPicPr>
          <p:cNvPr id="4098" name="Picture 2" descr="Resultado de imagen para universidad santo tomas">
            <a:extLst>
              <a:ext uri="{FF2B5EF4-FFF2-40B4-BE49-F238E27FC236}">
                <a16:creationId xmlns:a16="http://schemas.microsoft.com/office/drawing/2014/main" id="{C982F7B8-1BF8-4640-90B8-5C438C3B30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293" y="2406901"/>
            <a:ext cx="1050737" cy="104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4229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6FD45AC-53DD-4DC1-8C61-6A1CA9C82F78}"/>
              </a:ext>
            </a:extLst>
          </p:cNvPr>
          <p:cNvSpPr txBox="1"/>
          <p:nvPr/>
        </p:nvSpPr>
        <p:spPr>
          <a:xfrm>
            <a:off x="494951" y="5415093"/>
            <a:ext cx="11266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/>
              <a:t>Basado en instrumento IPAO del artículo “Diseño, construcción y validación de un instrumento de clima organizacional para medir el clima organizacional en las empresas colombianas” (Gómez, 2004).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53120E3-C384-48A0-9027-95E44BEEA36D}"/>
              </a:ext>
            </a:extLst>
          </p:cNvPr>
          <p:cNvSpPr txBox="1"/>
          <p:nvPr/>
        </p:nvSpPr>
        <p:spPr>
          <a:xfrm>
            <a:off x="5263486" y="2205371"/>
            <a:ext cx="6283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00B050"/>
                </a:solidFill>
              </a:rPr>
              <a:t>Comportamiento Individual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26154A6-6FD1-4F2F-94D9-A95B318D3135}"/>
              </a:ext>
            </a:extLst>
          </p:cNvPr>
          <p:cNvSpPr txBox="1"/>
          <p:nvPr/>
        </p:nvSpPr>
        <p:spPr>
          <a:xfrm>
            <a:off x="4815282" y="2851702"/>
            <a:ext cx="6283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/>
            <a:r>
              <a:rPr lang="es-CO" sz="2400" dirty="0"/>
              <a:t>Se refiere a la percepción que el colaborador tiene sobre las </a:t>
            </a:r>
            <a:r>
              <a:rPr lang="es-CO" sz="2400" b="1" u="sng" dirty="0"/>
              <a:t>conductas personales y actuaciones</a:t>
            </a:r>
            <a:r>
              <a:rPr lang="es-CO" sz="2400" b="1" dirty="0"/>
              <a:t> </a:t>
            </a:r>
            <a:r>
              <a:rPr lang="es-CO" sz="2400" dirty="0"/>
              <a:t>que él mismo refleja y cómo influyen en el ambiente del espacio de trabajo. </a:t>
            </a:r>
            <a:endParaRPr lang="es-CO" sz="2400" dirty="0">
              <a:latin typeface="Calibri" panose="020F0502020204030204" pitchFamily="34" charset="0"/>
            </a:endParaRPr>
          </a:p>
        </p:txBody>
      </p:sp>
      <p:pic>
        <p:nvPicPr>
          <p:cNvPr id="9218" name="Picture 2" descr="Resultado de imagen para comportamiento individual">
            <a:extLst>
              <a:ext uri="{FF2B5EF4-FFF2-40B4-BE49-F238E27FC236}">
                <a16:creationId xmlns:a16="http://schemas.microsoft.com/office/drawing/2014/main" id="{0A4EC4F3-0668-446F-A1D0-4F5AD6642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252" y="2593157"/>
            <a:ext cx="3518001" cy="177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2">
            <a:extLst>
              <a:ext uri="{FF2B5EF4-FFF2-40B4-BE49-F238E27FC236}">
                <a16:creationId xmlns:a16="http://schemas.microsoft.com/office/drawing/2014/main" id="{18DD0272-FC9E-4D83-8002-6A4FF1AE3F6B}"/>
              </a:ext>
            </a:extLst>
          </p:cNvPr>
          <p:cNvSpPr txBox="1">
            <a:spLocks/>
          </p:cNvSpPr>
          <p:nvPr/>
        </p:nvSpPr>
        <p:spPr>
          <a:xfrm>
            <a:off x="743823" y="1408942"/>
            <a:ext cx="10363200" cy="10120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Dimensiones de clima laboral</a:t>
            </a:r>
          </a:p>
        </p:txBody>
      </p:sp>
    </p:spTree>
    <p:extLst>
      <p:ext uri="{BB962C8B-B14F-4D97-AF65-F5344CB8AC3E}">
        <p14:creationId xmlns:p14="http://schemas.microsoft.com/office/powerpoint/2010/main" val="42291134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3631C9BC-5C52-47B6-A3B3-17AD03C62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226" y="1930066"/>
            <a:ext cx="10707548" cy="2997867"/>
          </a:xfrm>
        </p:spPr>
        <p:txBody>
          <a:bodyPr>
            <a:normAutofit/>
          </a:bodyPr>
          <a:lstStyle/>
          <a:p>
            <a:pPr algn="ctr"/>
            <a:r>
              <a:rPr lang="es-CO" sz="4800" dirty="0">
                <a:solidFill>
                  <a:srgbClr val="0070C0"/>
                </a:solidFill>
              </a:rPr>
              <a:t>ANÁLISIS DE RESULTADOS DEL INSTRUMENTO DE MEDICIÓN DE CLIMA LABORAL</a:t>
            </a:r>
          </a:p>
        </p:txBody>
      </p:sp>
    </p:spTree>
    <p:extLst>
      <p:ext uri="{BB962C8B-B14F-4D97-AF65-F5344CB8AC3E}">
        <p14:creationId xmlns:p14="http://schemas.microsoft.com/office/powerpoint/2010/main" val="20461164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0630EA94-9BE5-4EEA-A2B4-88D93D9A6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878" y="64771"/>
            <a:ext cx="10716117" cy="715510"/>
          </a:xfrm>
        </p:spPr>
        <p:txBody>
          <a:bodyPr>
            <a:normAutofit/>
          </a:bodyPr>
          <a:lstStyle/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Confiabilidad del instrumento de medición de CL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BCCE299-9244-473F-B995-14B50FF60C7B}"/>
              </a:ext>
            </a:extLst>
          </p:cNvPr>
          <p:cNvSpPr txBox="1"/>
          <p:nvPr/>
        </p:nvSpPr>
        <p:spPr>
          <a:xfrm>
            <a:off x="622447" y="805933"/>
            <a:ext cx="1926939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s-CO" dirty="0"/>
              <a:t>Confiabilidad</a:t>
            </a:r>
          </a:p>
          <a:p>
            <a:pPr algn="ctr"/>
            <a:r>
              <a:rPr lang="es-CO" dirty="0">
                <a:solidFill>
                  <a:srgbClr val="FFFF00"/>
                </a:solidFill>
              </a:rPr>
              <a:t>(Alfa de Cronbach)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FE113B1-90EC-4BE9-8357-5727BC460615}"/>
              </a:ext>
            </a:extLst>
          </p:cNvPr>
          <p:cNvSpPr txBox="1"/>
          <p:nvPr/>
        </p:nvSpPr>
        <p:spPr>
          <a:xfrm>
            <a:off x="688834" y="2743193"/>
            <a:ext cx="1731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>
                <a:solidFill>
                  <a:srgbClr val="00B0F0"/>
                </a:solidFill>
              </a:rPr>
              <a:t>Instrumento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EC81FDF-C1EC-457C-99FD-A5F8B09D58FF}"/>
              </a:ext>
            </a:extLst>
          </p:cNvPr>
          <p:cNvSpPr txBox="1"/>
          <p:nvPr/>
        </p:nvSpPr>
        <p:spPr>
          <a:xfrm>
            <a:off x="963084" y="3293683"/>
            <a:ext cx="1018346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sz="2800" b="1" dirty="0"/>
              <a:t>0,900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6EBE160-42D2-4C22-B4A1-C7739AF5E665}"/>
              </a:ext>
            </a:extLst>
          </p:cNvPr>
          <p:cNvSpPr txBox="1"/>
          <p:nvPr/>
        </p:nvSpPr>
        <p:spPr>
          <a:xfrm>
            <a:off x="605174" y="3973320"/>
            <a:ext cx="23163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/>
              <a:t>Alta consistencia interna entre todos los ítems del instrumento.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FF6E0BE4-0F11-4379-997D-A86B094AA0FA}"/>
              </a:ext>
            </a:extLst>
          </p:cNvPr>
          <p:cNvSpPr txBox="1"/>
          <p:nvPr/>
        </p:nvSpPr>
        <p:spPr>
          <a:xfrm>
            <a:off x="8350558" y="2332578"/>
            <a:ext cx="31526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/>
              <a:t>En fase exploratoria un Alfa de Cronbach de 0,5 es suficiente.</a:t>
            </a:r>
          </a:p>
          <a:p>
            <a:pPr algn="just"/>
            <a:endParaRPr lang="es-CO" dirty="0"/>
          </a:p>
          <a:p>
            <a:pPr algn="just"/>
            <a:r>
              <a:rPr lang="es-CO" dirty="0"/>
              <a:t>Por debajo del 0,4 se considera la consistencia interna es muy baja, es decir de confiabilidad dudosa.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D27F0A08-B75E-4ACE-8941-7A38FF075B02}"/>
              </a:ext>
            </a:extLst>
          </p:cNvPr>
          <p:cNvSpPr txBox="1"/>
          <p:nvPr/>
        </p:nvSpPr>
        <p:spPr>
          <a:xfrm>
            <a:off x="8364130" y="4451650"/>
            <a:ext cx="310623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dirty="0" err="1"/>
              <a:t>Nunnally</a:t>
            </a:r>
            <a:r>
              <a:rPr lang="es-CO" sz="1400" dirty="0"/>
              <a:t>, J. C., &amp; Bernstein, I. H. (1978). </a:t>
            </a:r>
          </a:p>
          <a:p>
            <a:r>
              <a:rPr lang="en-US" sz="1400" dirty="0"/>
              <a:t>Psychometric theory.</a:t>
            </a:r>
            <a:endParaRPr lang="es-CO" sz="1400" dirty="0"/>
          </a:p>
          <a:p>
            <a:endParaRPr lang="es-CO" dirty="0"/>
          </a:p>
        </p:txBody>
      </p: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91B2F1ED-B7E8-4393-B057-AB9929F5AD4B}"/>
              </a:ext>
            </a:extLst>
          </p:cNvPr>
          <p:cNvCxnSpPr>
            <a:cxnSpLocks/>
          </p:cNvCxnSpPr>
          <p:nvPr/>
        </p:nvCxnSpPr>
        <p:spPr>
          <a:xfrm>
            <a:off x="1501254" y="1552337"/>
            <a:ext cx="0" cy="108166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CuadroTexto 29">
            <a:extLst>
              <a:ext uri="{FF2B5EF4-FFF2-40B4-BE49-F238E27FC236}">
                <a16:creationId xmlns:a16="http://schemas.microsoft.com/office/drawing/2014/main" id="{96A84D9F-168C-4AA0-A2A0-85EC7227EF00}"/>
              </a:ext>
            </a:extLst>
          </p:cNvPr>
          <p:cNvSpPr txBox="1"/>
          <p:nvPr/>
        </p:nvSpPr>
        <p:spPr>
          <a:xfrm>
            <a:off x="7202181" y="1385455"/>
            <a:ext cx="769763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sz="2000" b="1" dirty="0"/>
              <a:t>0,486</a:t>
            </a:r>
            <a:endParaRPr lang="es-CO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480D2E3A-61CA-4944-9A3A-8F4DA4CB8BA4}"/>
              </a:ext>
            </a:extLst>
          </p:cNvPr>
          <p:cNvSpPr txBox="1"/>
          <p:nvPr/>
        </p:nvSpPr>
        <p:spPr>
          <a:xfrm>
            <a:off x="7192292" y="1973461"/>
            <a:ext cx="769763" cy="40011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CO" sz="2000" b="1" dirty="0"/>
              <a:t>0,645</a:t>
            </a:r>
            <a:endParaRPr lang="es-CO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CC8A510C-10F5-4A33-BC26-6BA955AC3D70}"/>
              </a:ext>
            </a:extLst>
          </p:cNvPr>
          <p:cNvSpPr txBox="1"/>
          <p:nvPr/>
        </p:nvSpPr>
        <p:spPr>
          <a:xfrm>
            <a:off x="7180787" y="2634006"/>
            <a:ext cx="769763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CO" sz="2000" b="1" dirty="0"/>
              <a:t>0,426</a:t>
            </a:r>
            <a:endParaRPr lang="es-CO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3D320BCD-350F-48C6-9E23-DB0336079120}"/>
              </a:ext>
            </a:extLst>
          </p:cNvPr>
          <p:cNvSpPr txBox="1"/>
          <p:nvPr/>
        </p:nvSpPr>
        <p:spPr>
          <a:xfrm>
            <a:off x="7185073" y="3253140"/>
            <a:ext cx="769763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CO" sz="2000" b="1" dirty="0"/>
              <a:t>0,502</a:t>
            </a:r>
            <a:endParaRPr lang="es-CO" sz="2000" dirty="0"/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6DF7725B-CAD1-4940-9DF9-44531ECC34CC}"/>
              </a:ext>
            </a:extLst>
          </p:cNvPr>
          <p:cNvSpPr txBox="1"/>
          <p:nvPr/>
        </p:nvSpPr>
        <p:spPr>
          <a:xfrm>
            <a:off x="7193310" y="3769447"/>
            <a:ext cx="769763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CO" sz="2000" b="1" dirty="0"/>
              <a:t>0,366</a:t>
            </a:r>
            <a:endParaRPr lang="es-CO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2805BBD0-B538-40EF-9290-E7814CE6F2CF}"/>
              </a:ext>
            </a:extLst>
          </p:cNvPr>
          <p:cNvSpPr txBox="1"/>
          <p:nvPr/>
        </p:nvSpPr>
        <p:spPr>
          <a:xfrm>
            <a:off x="7192365" y="4319406"/>
            <a:ext cx="769763" cy="40011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CO" sz="2000" b="1" dirty="0"/>
              <a:t>0,641</a:t>
            </a:r>
            <a:endParaRPr lang="es-CO" sz="1600" dirty="0"/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5B429BF3-1776-4849-ACBD-D50E800B2C76}"/>
              </a:ext>
            </a:extLst>
          </p:cNvPr>
          <p:cNvSpPr txBox="1"/>
          <p:nvPr/>
        </p:nvSpPr>
        <p:spPr>
          <a:xfrm>
            <a:off x="7179904" y="4826740"/>
            <a:ext cx="769763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CO" sz="2000" b="1" dirty="0"/>
              <a:t>0,559</a:t>
            </a:r>
            <a:endParaRPr lang="es-CO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F6D7821B-A83C-4173-BC84-A519AC605BF4}"/>
              </a:ext>
            </a:extLst>
          </p:cNvPr>
          <p:cNvSpPr txBox="1"/>
          <p:nvPr/>
        </p:nvSpPr>
        <p:spPr>
          <a:xfrm>
            <a:off x="7178717" y="5391180"/>
            <a:ext cx="769763" cy="4001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CO" sz="2000" b="1" dirty="0"/>
              <a:t>0,422</a:t>
            </a:r>
            <a:endParaRPr lang="es-CO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33E9BC23-B0D7-4541-A607-AFC0FB4085A2}"/>
              </a:ext>
            </a:extLst>
          </p:cNvPr>
          <p:cNvSpPr txBox="1"/>
          <p:nvPr/>
        </p:nvSpPr>
        <p:spPr>
          <a:xfrm>
            <a:off x="3731058" y="793241"/>
            <a:ext cx="1794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>
                <a:solidFill>
                  <a:srgbClr val="00B0F0"/>
                </a:solidFill>
              </a:rPr>
              <a:t>Dimensiones</a:t>
            </a:r>
          </a:p>
        </p:txBody>
      </p: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id="{BD3C6CB1-1091-493A-9015-80B69087404A}"/>
              </a:ext>
            </a:extLst>
          </p:cNvPr>
          <p:cNvCxnSpPr>
            <a:cxnSpLocks/>
          </p:cNvCxnSpPr>
          <p:nvPr/>
        </p:nvCxnSpPr>
        <p:spPr>
          <a:xfrm flipV="1">
            <a:off x="2527767" y="1047211"/>
            <a:ext cx="1075242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CuadroTexto 40">
            <a:extLst>
              <a:ext uri="{FF2B5EF4-FFF2-40B4-BE49-F238E27FC236}">
                <a16:creationId xmlns:a16="http://schemas.microsoft.com/office/drawing/2014/main" id="{9E7309A2-E044-41E9-A42F-ADEAE917C3DF}"/>
              </a:ext>
            </a:extLst>
          </p:cNvPr>
          <p:cNvSpPr txBox="1"/>
          <p:nvPr/>
        </p:nvSpPr>
        <p:spPr>
          <a:xfrm>
            <a:off x="3321621" y="1342428"/>
            <a:ext cx="2762151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2000" dirty="0"/>
              <a:t>Claridad Organizacional</a:t>
            </a: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99879692-A6BB-481B-9525-562808937684}"/>
              </a:ext>
            </a:extLst>
          </p:cNvPr>
          <p:cNvSpPr/>
          <p:nvPr/>
        </p:nvSpPr>
        <p:spPr>
          <a:xfrm>
            <a:off x="3321622" y="1805006"/>
            <a:ext cx="2763962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CO" sz="2000" dirty="0"/>
              <a:t>Sistema de recompensas</a:t>
            </a:r>
            <a:br>
              <a:rPr lang="es-CO" sz="2000" dirty="0"/>
            </a:br>
            <a:r>
              <a:rPr lang="es-CO" sz="2000" dirty="0"/>
              <a:t>e incentivos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428A0EF5-FE29-4043-99CD-AE441477D938}"/>
              </a:ext>
            </a:extLst>
          </p:cNvPr>
          <p:cNvSpPr txBox="1"/>
          <p:nvPr/>
        </p:nvSpPr>
        <p:spPr>
          <a:xfrm>
            <a:off x="3320200" y="2547649"/>
            <a:ext cx="276215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2000" dirty="0"/>
              <a:t>Toma de decisiones</a:t>
            </a:r>
            <a:br>
              <a:rPr lang="es-CO" sz="2000" dirty="0"/>
            </a:br>
            <a:r>
              <a:rPr lang="es-CO" sz="2000" dirty="0"/>
              <a:t>/Autonomía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DB41C3BA-8DB9-4D5B-A623-2C96925B941D}"/>
              </a:ext>
            </a:extLst>
          </p:cNvPr>
          <p:cNvSpPr txBox="1"/>
          <p:nvPr/>
        </p:nvSpPr>
        <p:spPr>
          <a:xfrm>
            <a:off x="3320200" y="3302745"/>
            <a:ext cx="2785645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2000" dirty="0"/>
              <a:t>Liderazgo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2DBD67B5-9061-4908-8C86-EBDFB56C3413}"/>
              </a:ext>
            </a:extLst>
          </p:cNvPr>
          <p:cNvSpPr txBox="1"/>
          <p:nvPr/>
        </p:nvSpPr>
        <p:spPr>
          <a:xfrm>
            <a:off x="3310850" y="3765713"/>
            <a:ext cx="276769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2000" dirty="0">
                <a:solidFill>
                  <a:schemeClr val="tx1"/>
                </a:solidFill>
              </a:rPr>
              <a:t>Interacción Social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D0E7779F-D8AD-43A2-A050-D36ECCAF554F}"/>
              </a:ext>
            </a:extLst>
          </p:cNvPr>
          <p:cNvSpPr txBox="1"/>
          <p:nvPr/>
        </p:nvSpPr>
        <p:spPr>
          <a:xfrm>
            <a:off x="3310849" y="4290077"/>
            <a:ext cx="2767699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2000" dirty="0"/>
              <a:t>Apertura Organizacional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4943CC0B-696B-4FFC-BFD8-2D2A4D389CEC}"/>
              </a:ext>
            </a:extLst>
          </p:cNvPr>
          <p:cNvSpPr txBox="1"/>
          <p:nvPr/>
        </p:nvSpPr>
        <p:spPr>
          <a:xfrm>
            <a:off x="3311972" y="4813019"/>
            <a:ext cx="2773612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2000" dirty="0"/>
              <a:t>Filosofía Institucional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0AEEB8B1-5469-4563-B773-A56CEA9D467A}"/>
              </a:ext>
            </a:extLst>
          </p:cNvPr>
          <p:cNvSpPr txBox="1"/>
          <p:nvPr/>
        </p:nvSpPr>
        <p:spPr>
          <a:xfrm>
            <a:off x="3298320" y="5283675"/>
            <a:ext cx="2787264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2000" dirty="0"/>
              <a:t>Comportamiento Individual</a:t>
            </a:r>
          </a:p>
        </p:txBody>
      </p:sp>
      <p:cxnSp>
        <p:nvCxnSpPr>
          <p:cNvPr id="50" name="Conector recto de flecha 49">
            <a:extLst>
              <a:ext uri="{FF2B5EF4-FFF2-40B4-BE49-F238E27FC236}">
                <a16:creationId xmlns:a16="http://schemas.microsoft.com/office/drawing/2014/main" id="{1DF5E298-1871-4B6C-BD37-BCD650C72F92}"/>
              </a:ext>
            </a:extLst>
          </p:cNvPr>
          <p:cNvCxnSpPr/>
          <p:nvPr/>
        </p:nvCxnSpPr>
        <p:spPr>
          <a:xfrm>
            <a:off x="6291618" y="1542483"/>
            <a:ext cx="6141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cto de flecha 50">
            <a:extLst>
              <a:ext uri="{FF2B5EF4-FFF2-40B4-BE49-F238E27FC236}">
                <a16:creationId xmlns:a16="http://schemas.microsoft.com/office/drawing/2014/main" id="{FF311542-AD76-4A7B-BF44-EB077134E097}"/>
              </a:ext>
            </a:extLst>
          </p:cNvPr>
          <p:cNvCxnSpPr/>
          <p:nvPr/>
        </p:nvCxnSpPr>
        <p:spPr>
          <a:xfrm>
            <a:off x="6300716" y="2145250"/>
            <a:ext cx="6141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cto de flecha 51">
            <a:extLst>
              <a:ext uri="{FF2B5EF4-FFF2-40B4-BE49-F238E27FC236}">
                <a16:creationId xmlns:a16="http://schemas.microsoft.com/office/drawing/2014/main" id="{3D71C1BC-DE3A-40F6-95D9-7444271CC591}"/>
              </a:ext>
            </a:extLst>
          </p:cNvPr>
          <p:cNvCxnSpPr/>
          <p:nvPr/>
        </p:nvCxnSpPr>
        <p:spPr>
          <a:xfrm>
            <a:off x="6291617" y="2834061"/>
            <a:ext cx="6141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de flecha 52">
            <a:extLst>
              <a:ext uri="{FF2B5EF4-FFF2-40B4-BE49-F238E27FC236}">
                <a16:creationId xmlns:a16="http://schemas.microsoft.com/office/drawing/2014/main" id="{E72FA3AA-D056-4A90-83C5-E933D6D4C520}"/>
              </a:ext>
            </a:extLst>
          </p:cNvPr>
          <p:cNvCxnSpPr/>
          <p:nvPr/>
        </p:nvCxnSpPr>
        <p:spPr>
          <a:xfrm>
            <a:off x="6309814" y="3532980"/>
            <a:ext cx="6141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cto de flecha 53">
            <a:extLst>
              <a:ext uri="{FF2B5EF4-FFF2-40B4-BE49-F238E27FC236}">
                <a16:creationId xmlns:a16="http://schemas.microsoft.com/office/drawing/2014/main" id="{FBF10601-2776-494C-B9CD-F1E695DBC157}"/>
              </a:ext>
            </a:extLst>
          </p:cNvPr>
          <p:cNvCxnSpPr/>
          <p:nvPr/>
        </p:nvCxnSpPr>
        <p:spPr>
          <a:xfrm>
            <a:off x="6309814" y="3982505"/>
            <a:ext cx="6141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de flecha 54">
            <a:extLst>
              <a:ext uri="{FF2B5EF4-FFF2-40B4-BE49-F238E27FC236}">
                <a16:creationId xmlns:a16="http://schemas.microsoft.com/office/drawing/2014/main" id="{99934ED7-5B09-4FAE-88FA-0EB80112E84D}"/>
              </a:ext>
            </a:extLst>
          </p:cNvPr>
          <p:cNvCxnSpPr/>
          <p:nvPr/>
        </p:nvCxnSpPr>
        <p:spPr>
          <a:xfrm>
            <a:off x="6309813" y="4481506"/>
            <a:ext cx="6141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de flecha 55">
            <a:extLst>
              <a:ext uri="{FF2B5EF4-FFF2-40B4-BE49-F238E27FC236}">
                <a16:creationId xmlns:a16="http://schemas.microsoft.com/office/drawing/2014/main" id="{07FA31DD-0EC6-4925-9F72-5C89F3F4CAC2}"/>
              </a:ext>
            </a:extLst>
          </p:cNvPr>
          <p:cNvCxnSpPr/>
          <p:nvPr/>
        </p:nvCxnSpPr>
        <p:spPr>
          <a:xfrm>
            <a:off x="6309812" y="5013074"/>
            <a:ext cx="6141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cto de flecha 56">
            <a:extLst>
              <a:ext uri="{FF2B5EF4-FFF2-40B4-BE49-F238E27FC236}">
                <a16:creationId xmlns:a16="http://schemas.microsoft.com/office/drawing/2014/main" id="{DDD4AB50-2149-4E7D-A1DA-91C6C3828C61}"/>
              </a:ext>
            </a:extLst>
          </p:cNvPr>
          <p:cNvCxnSpPr/>
          <p:nvPr/>
        </p:nvCxnSpPr>
        <p:spPr>
          <a:xfrm>
            <a:off x="6309812" y="5618531"/>
            <a:ext cx="6141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01980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BAD88E39-225E-432B-9103-4C42AA33D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6860" y="672427"/>
            <a:ext cx="9225886" cy="782622"/>
          </a:xfrm>
        </p:spPr>
        <p:txBody>
          <a:bodyPr>
            <a:normAutofit/>
          </a:bodyPr>
          <a:lstStyle/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Escala de valoración para resultados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59F5C55-51EB-4743-A555-2BEBB7EECB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495520"/>
              </p:ext>
            </p:extLst>
          </p:nvPr>
        </p:nvGraphicFramePr>
        <p:xfrm>
          <a:off x="2459593" y="2533318"/>
          <a:ext cx="6828751" cy="2351725"/>
        </p:xfrm>
        <a:graphic>
          <a:graphicData uri="http://schemas.openxmlformats.org/drawingml/2006/table">
            <a:tbl>
              <a:tblPr firstRow="1">
                <a:tableStyleId>{2A488322-F2BA-4B5B-9748-0D474271808F}</a:tableStyleId>
              </a:tblPr>
              <a:tblGrid>
                <a:gridCol w="2695926">
                  <a:extLst>
                    <a:ext uri="{9D8B030D-6E8A-4147-A177-3AD203B41FA5}">
                      <a16:colId xmlns:a16="http://schemas.microsoft.com/office/drawing/2014/main" val="2669117556"/>
                    </a:ext>
                  </a:extLst>
                </a:gridCol>
                <a:gridCol w="1281129">
                  <a:extLst>
                    <a:ext uri="{9D8B030D-6E8A-4147-A177-3AD203B41FA5}">
                      <a16:colId xmlns:a16="http://schemas.microsoft.com/office/drawing/2014/main" val="2007820340"/>
                    </a:ext>
                  </a:extLst>
                </a:gridCol>
                <a:gridCol w="2851696">
                  <a:extLst>
                    <a:ext uri="{9D8B030D-6E8A-4147-A177-3AD203B41FA5}">
                      <a16:colId xmlns:a16="http://schemas.microsoft.com/office/drawing/2014/main" val="167030363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rgbClr val="0070C0"/>
                          </a:solidFill>
                          <a:effectLst/>
                        </a:rPr>
                        <a:t>Criterio</a:t>
                      </a:r>
                      <a:endParaRPr lang="es-CO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rgbClr val="0070C0"/>
                          </a:solidFill>
                          <a:effectLst/>
                        </a:rPr>
                        <a:t>Valor</a:t>
                      </a:r>
                      <a:endParaRPr lang="es-CO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rgbClr val="0070C0"/>
                          </a:solidFill>
                          <a:effectLst/>
                        </a:rPr>
                        <a:t>Escala Correspondiente</a:t>
                      </a:r>
                      <a:endParaRPr lang="es-CO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42998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Deficiente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</a:rPr>
                        <a:t>1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</a:rPr>
                        <a:t>Nunca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4525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Regular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Casi Nunca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6143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</a:rPr>
                        <a:t>Bueno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3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Siempre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7336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Excelente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</a:rPr>
                        <a:t>4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Casi Siempre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767434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58EF3D69-C1EB-4501-ADEE-367875798C07}"/>
              </a:ext>
            </a:extLst>
          </p:cNvPr>
          <p:cNvSpPr txBox="1"/>
          <p:nvPr/>
        </p:nvSpPr>
        <p:spPr>
          <a:xfrm>
            <a:off x="1104696" y="1455049"/>
            <a:ext cx="10395284" cy="83099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tx1"/>
                </a:solidFill>
              </a:rPr>
              <a:t>Para el análisis de resultados se utilizó una escala de valoración por actitudes equivalente a la escala de medición.</a:t>
            </a:r>
          </a:p>
        </p:txBody>
      </p:sp>
    </p:spTree>
    <p:extLst>
      <p:ext uri="{BB962C8B-B14F-4D97-AF65-F5344CB8AC3E}">
        <p14:creationId xmlns:p14="http://schemas.microsoft.com/office/powerpoint/2010/main" val="32409714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D2E567E-B487-4B7D-BCB7-31393D428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391" y="1375110"/>
            <a:ext cx="9908709" cy="397364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36CDAA0-A9EC-46FC-AD07-C489FB3C14AC}"/>
              </a:ext>
            </a:extLst>
          </p:cNvPr>
          <p:cNvSpPr txBox="1"/>
          <p:nvPr/>
        </p:nvSpPr>
        <p:spPr>
          <a:xfrm>
            <a:off x="982975" y="5228441"/>
            <a:ext cx="92394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Por encima del 15% una valoración toma una relevancia significativa en el análisis de resultados. </a:t>
            </a:r>
            <a:br>
              <a:rPr lang="es-CO" dirty="0"/>
            </a:br>
            <a:r>
              <a:rPr lang="es-CO" dirty="0"/>
              <a:t>Por  debajo del 15% una valoración pierde relevancia significativa en el análisis de resultados.</a:t>
            </a:r>
          </a:p>
          <a:p>
            <a:r>
              <a:rPr lang="es-CO" dirty="0"/>
              <a:t>Por encima del 30% una valoración es influyente y toma una relevancia importante.</a:t>
            </a:r>
          </a:p>
        </p:txBody>
      </p:sp>
      <p:sp>
        <p:nvSpPr>
          <p:cNvPr id="6" name="Título 2">
            <a:extLst>
              <a:ext uri="{FF2B5EF4-FFF2-40B4-BE49-F238E27FC236}">
                <a16:creationId xmlns:a16="http://schemas.microsoft.com/office/drawing/2014/main" id="{4F71A7A2-164C-4240-BBEC-3EC972A2C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569" y="247959"/>
            <a:ext cx="11730790" cy="782622"/>
          </a:xfrm>
        </p:spPr>
        <p:txBody>
          <a:bodyPr>
            <a:normAutofit fontScale="90000"/>
          </a:bodyPr>
          <a:lstStyle/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Análisis de resultados de valoración de dimensiones – Población General</a:t>
            </a:r>
          </a:p>
        </p:txBody>
      </p:sp>
    </p:spTree>
    <p:extLst>
      <p:ext uri="{BB962C8B-B14F-4D97-AF65-F5344CB8AC3E}">
        <p14:creationId xmlns:p14="http://schemas.microsoft.com/office/powerpoint/2010/main" val="35806576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3CB0FB02-813F-4076-B532-48ABE99725E3}"/>
              </a:ext>
            </a:extLst>
          </p:cNvPr>
          <p:cNvSpPr/>
          <p:nvPr/>
        </p:nvSpPr>
        <p:spPr>
          <a:xfrm>
            <a:off x="3783435" y="4965507"/>
            <a:ext cx="830510" cy="142613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32210B8-A875-4E88-B739-E77BF7E66BC1}"/>
              </a:ext>
            </a:extLst>
          </p:cNvPr>
          <p:cNvSpPr/>
          <p:nvPr/>
        </p:nvSpPr>
        <p:spPr>
          <a:xfrm>
            <a:off x="3783435" y="5235278"/>
            <a:ext cx="830510" cy="142613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DE3A6FE-01A1-4097-8C02-07487BEA845E}"/>
              </a:ext>
            </a:extLst>
          </p:cNvPr>
          <p:cNvSpPr/>
          <p:nvPr/>
        </p:nvSpPr>
        <p:spPr>
          <a:xfrm>
            <a:off x="3783435" y="4638371"/>
            <a:ext cx="830510" cy="142613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0F1313BD-FDFF-401A-B2F9-9AED4A526ABB}"/>
              </a:ext>
            </a:extLst>
          </p:cNvPr>
          <p:cNvCxnSpPr>
            <a:cxnSpLocks/>
          </p:cNvCxnSpPr>
          <p:nvPr/>
        </p:nvCxnSpPr>
        <p:spPr>
          <a:xfrm>
            <a:off x="4739780" y="4709677"/>
            <a:ext cx="6878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96751585-70E1-4CFB-BB60-70FBFFE19D1C}"/>
              </a:ext>
            </a:extLst>
          </p:cNvPr>
          <p:cNvCxnSpPr>
            <a:cxnSpLocks/>
          </p:cNvCxnSpPr>
          <p:nvPr/>
        </p:nvCxnSpPr>
        <p:spPr>
          <a:xfrm>
            <a:off x="4739779" y="5022871"/>
            <a:ext cx="68789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F1430B1E-E1CF-4656-A702-D2DE8642648F}"/>
              </a:ext>
            </a:extLst>
          </p:cNvPr>
          <p:cNvCxnSpPr>
            <a:cxnSpLocks/>
          </p:cNvCxnSpPr>
          <p:nvPr/>
        </p:nvCxnSpPr>
        <p:spPr>
          <a:xfrm flipV="1">
            <a:off x="4739779" y="5306584"/>
            <a:ext cx="687897" cy="7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55A228D-A585-4926-9DC5-2FEF8B089410}"/>
              </a:ext>
            </a:extLst>
          </p:cNvPr>
          <p:cNvSpPr txBox="1"/>
          <p:nvPr/>
        </p:nvSpPr>
        <p:spPr>
          <a:xfrm>
            <a:off x="5437565" y="4525011"/>
            <a:ext cx="2852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No se requiere intervención.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F597E45-C4F7-4B39-9BBE-017D6DF90937}"/>
              </a:ext>
            </a:extLst>
          </p:cNvPr>
          <p:cNvSpPr txBox="1"/>
          <p:nvPr/>
        </p:nvSpPr>
        <p:spPr>
          <a:xfrm>
            <a:off x="5452738" y="4838205"/>
            <a:ext cx="2393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Oportunidad de mejora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BA7478A-56E8-488F-9FCC-C960E5096159}"/>
              </a:ext>
            </a:extLst>
          </p:cNvPr>
          <p:cNvSpPr txBox="1"/>
          <p:nvPr/>
        </p:nvSpPr>
        <p:spPr>
          <a:xfrm>
            <a:off x="5452738" y="5134723"/>
            <a:ext cx="222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Necesidad de mejora.</a:t>
            </a:r>
          </a:p>
        </p:txBody>
      </p:sp>
      <p:graphicFrame>
        <p:nvGraphicFramePr>
          <p:cNvPr id="24" name="Tabla 23">
            <a:extLst>
              <a:ext uri="{FF2B5EF4-FFF2-40B4-BE49-F238E27FC236}">
                <a16:creationId xmlns:a16="http://schemas.microsoft.com/office/drawing/2014/main" id="{C8EA3B2E-DC5E-49B5-B85F-BFC71A0ADB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847483"/>
              </p:ext>
            </p:extLst>
          </p:nvPr>
        </p:nvGraphicFramePr>
        <p:xfrm>
          <a:off x="1121328" y="1302493"/>
          <a:ext cx="9563448" cy="3158939"/>
        </p:xfrm>
        <a:graphic>
          <a:graphicData uri="http://schemas.openxmlformats.org/drawingml/2006/table">
            <a:tbl>
              <a:tblPr firstRow="1" firstCol="1" bandRow="1"/>
              <a:tblGrid>
                <a:gridCol w="1762677">
                  <a:extLst>
                    <a:ext uri="{9D8B030D-6E8A-4147-A177-3AD203B41FA5}">
                      <a16:colId xmlns:a16="http://schemas.microsoft.com/office/drawing/2014/main" val="3134922714"/>
                    </a:ext>
                  </a:extLst>
                </a:gridCol>
                <a:gridCol w="1901020">
                  <a:extLst>
                    <a:ext uri="{9D8B030D-6E8A-4147-A177-3AD203B41FA5}">
                      <a16:colId xmlns:a16="http://schemas.microsoft.com/office/drawing/2014/main" val="1435062250"/>
                    </a:ext>
                  </a:extLst>
                </a:gridCol>
                <a:gridCol w="1080507">
                  <a:extLst>
                    <a:ext uri="{9D8B030D-6E8A-4147-A177-3AD203B41FA5}">
                      <a16:colId xmlns:a16="http://schemas.microsoft.com/office/drawing/2014/main" val="1257284363"/>
                    </a:ext>
                  </a:extLst>
                </a:gridCol>
                <a:gridCol w="2478717">
                  <a:extLst>
                    <a:ext uri="{9D8B030D-6E8A-4147-A177-3AD203B41FA5}">
                      <a16:colId xmlns:a16="http://schemas.microsoft.com/office/drawing/2014/main" val="1831767591"/>
                    </a:ext>
                  </a:extLst>
                </a:gridCol>
                <a:gridCol w="2340527">
                  <a:extLst>
                    <a:ext uri="{9D8B030D-6E8A-4147-A177-3AD203B41FA5}">
                      <a16:colId xmlns:a16="http://schemas.microsoft.com/office/drawing/2014/main" val="3240148368"/>
                    </a:ext>
                  </a:extLst>
                </a:gridCol>
              </a:tblGrid>
              <a:tr h="312013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Dimensión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Estado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Item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Criterio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Observación de mejora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0369071"/>
                  </a:ext>
                </a:extLst>
              </a:tr>
              <a:tr h="301742">
                <a:tc rowSpan="3"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u="sng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Claridad Organizacional</a:t>
                      </a:r>
                      <a:endParaRPr lang="es-CO" sz="2400" u="sng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Contenido de trabajo</a:t>
                      </a:r>
                      <a:endParaRPr lang="es-CO" sz="2000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530793"/>
                  </a:ext>
                </a:extLst>
              </a:tr>
              <a:tr h="29567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Comunicación de tareas</a:t>
                      </a:r>
                      <a:endParaRPr lang="es-CO" sz="2000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270982"/>
                  </a:ext>
                </a:extLst>
              </a:tr>
              <a:tr h="2903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Coordinación </a:t>
                      </a:r>
                      <a:endParaRPr lang="es-CO" sz="2000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642024"/>
                  </a:ext>
                </a:extLst>
              </a:tr>
              <a:tr h="189401">
                <a:tc rowSpan="5"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u="sng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Sistema de Recompensas e incentivos</a:t>
                      </a:r>
                      <a:endParaRPr lang="es-CO" sz="2400" u="sng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Remuneración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31013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Reconocimiento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88303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s-CO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Estabilidad Laboral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482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Estimulación</a:t>
                      </a:r>
                      <a:endParaRPr lang="es-CO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532765"/>
                  </a:ext>
                </a:extLst>
              </a:tr>
              <a:tr h="32429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5938334"/>
                  </a:ext>
                </a:extLst>
              </a:tr>
            </a:tbl>
          </a:graphicData>
        </a:graphic>
      </p:graphicFrame>
      <p:sp>
        <p:nvSpPr>
          <p:cNvPr id="27" name="Título 2">
            <a:extLst>
              <a:ext uri="{FF2B5EF4-FFF2-40B4-BE49-F238E27FC236}">
                <a16:creationId xmlns:a16="http://schemas.microsoft.com/office/drawing/2014/main" id="{354C6761-FE90-4978-93C5-E00F77795651}"/>
              </a:ext>
            </a:extLst>
          </p:cNvPr>
          <p:cNvSpPr txBox="1">
            <a:spLocks/>
          </p:cNvSpPr>
          <p:nvPr/>
        </p:nvSpPr>
        <p:spPr>
          <a:xfrm>
            <a:off x="675773" y="68259"/>
            <a:ext cx="10840453" cy="11585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Identificación oportunidades y necesidades de mejora para la población general</a:t>
            </a:r>
          </a:p>
        </p:txBody>
      </p:sp>
    </p:spTree>
    <p:extLst>
      <p:ext uri="{BB962C8B-B14F-4D97-AF65-F5344CB8AC3E}">
        <p14:creationId xmlns:p14="http://schemas.microsoft.com/office/powerpoint/2010/main" val="3860433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64274" y="1478340"/>
            <a:ext cx="10780685" cy="3523003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>
                <a:solidFill>
                  <a:srgbClr val="0070C0"/>
                </a:solidFill>
              </a:rPr>
              <a:t>Línea 2</a:t>
            </a:r>
            <a:r>
              <a:rPr lang="es-CO" sz="2400" dirty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s-CO" sz="2400" dirty="0">
                <a:solidFill>
                  <a:schemeClr val="tx1"/>
                </a:solidFill>
              </a:rPr>
              <a:t>Compromiso con el proyecto educativo.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CO" sz="2400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>
                <a:solidFill>
                  <a:srgbClr val="0070C0"/>
                </a:solidFill>
              </a:rPr>
              <a:t>Sub-Objetivo 2.6</a:t>
            </a:r>
            <a:r>
              <a:rPr lang="es-CO" sz="2400" dirty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s-CO" sz="2400" dirty="0">
                <a:solidFill>
                  <a:schemeClr val="tx1"/>
                </a:solidFill>
              </a:rPr>
              <a:t>Fortalecer la identidad y sentido de pertenencia institucional.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CO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>
                <a:solidFill>
                  <a:srgbClr val="0070C0"/>
                </a:solidFill>
              </a:rPr>
              <a:t>Proyecto No. 8</a:t>
            </a:r>
            <a:r>
              <a:rPr lang="es-CO" sz="2400" dirty="0">
                <a:solidFill>
                  <a:schemeClr val="tx1"/>
                </a:solidFill>
              </a:rPr>
              <a:t>:</a:t>
            </a:r>
            <a:r>
              <a:rPr lang="es-CO" sz="2400" dirty="0"/>
              <a:t> </a:t>
            </a:r>
            <a:r>
              <a:rPr lang="es-CO" sz="2400" dirty="0">
                <a:solidFill>
                  <a:schemeClr val="tx1"/>
                </a:solidFill>
              </a:rPr>
              <a:t>Estudio de evaluación y seguimiento del clima institucional.</a:t>
            </a: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1181760" y="1175624"/>
            <a:ext cx="10363200" cy="1362075"/>
          </a:xfrm>
        </p:spPr>
        <p:txBody>
          <a:bodyPr>
            <a:normAutofit/>
          </a:bodyPr>
          <a:lstStyle/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APORTE AL PLAN DE DESARROLLO SECCIONAL</a:t>
            </a:r>
            <a:b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</a:br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2017-2019</a:t>
            </a:r>
          </a:p>
        </p:txBody>
      </p:sp>
    </p:spTree>
    <p:extLst>
      <p:ext uri="{BB962C8B-B14F-4D97-AF65-F5344CB8AC3E}">
        <p14:creationId xmlns:p14="http://schemas.microsoft.com/office/powerpoint/2010/main" val="21496141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3CB0FB02-813F-4076-B532-48ABE99725E3}"/>
              </a:ext>
            </a:extLst>
          </p:cNvPr>
          <p:cNvSpPr/>
          <p:nvPr/>
        </p:nvSpPr>
        <p:spPr>
          <a:xfrm>
            <a:off x="3682767" y="5514362"/>
            <a:ext cx="830510" cy="142613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32210B8-A875-4E88-B739-E77BF7E66BC1}"/>
              </a:ext>
            </a:extLst>
          </p:cNvPr>
          <p:cNvSpPr/>
          <p:nvPr/>
        </p:nvSpPr>
        <p:spPr>
          <a:xfrm>
            <a:off x="3682767" y="5784133"/>
            <a:ext cx="830510" cy="142613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DE3A6FE-01A1-4097-8C02-07487BEA845E}"/>
              </a:ext>
            </a:extLst>
          </p:cNvPr>
          <p:cNvSpPr/>
          <p:nvPr/>
        </p:nvSpPr>
        <p:spPr>
          <a:xfrm>
            <a:off x="3682767" y="5187226"/>
            <a:ext cx="830510" cy="142613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0F1313BD-FDFF-401A-B2F9-9AED4A526ABB}"/>
              </a:ext>
            </a:extLst>
          </p:cNvPr>
          <p:cNvCxnSpPr>
            <a:cxnSpLocks/>
          </p:cNvCxnSpPr>
          <p:nvPr/>
        </p:nvCxnSpPr>
        <p:spPr>
          <a:xfrm>
            <a:off x="4639112" y="5258532"/>
            <a:ext cx="6878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96751585-70E1-4CFB-BB60-70FBFFE19D1C}"/>
              </a:ext>
            </a:extLst>
          </p:cNvPr>
          <p:cNvCxnSpPr>
            <a:cxnSpLocks/>
          </p:cNvCxnSpPr>
          <p:nvPr/>
        </p:nvCxnSpPr>
        <p:spPr>
          <a:xfrm>
            <a:off x="4639111" y="5571726"/>
            <a:ext cx="68789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F1430B1E-E1CF-4656-A702-D2DE8642648F}"/>
              </a:ext>
            </a:extLst>
          </p:cNvPr>
          <p:cNvCxnSpPr>
            <a:cxnSpLocks/>
          </p:cNvCxnSpPr>
          <p:nvPr/>
        </p:nvCxnSpPr>
        <p:spPr>
          <a:xfrm flipV="1">
            <a:off x="4639111" y="5855439"/>
            <a:ext cx="687897" cy="7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55A228D-A585-4926-9DC5-2FEF8B089410}"/>
              </a:ext>
            </a:extLst>
          </p:cNvPr>
          <p:cNvSpPr txBox="1"/>
          <p:nvPr/>
        </p:nvSpPr>
        <p:spPr>
          <a:xfrm>
            <a:off x="5336897" y="5073866"/>
            <a:ext cx="2852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No se requiere intervención.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F597E45-C4F7-4B39-9BBE-017D6DF90937}"/>
              </a:ext>
            </a:extLst>
          </p:cNvPr>
          <p:cNvSpPr txBox="1"/>
          <p:nvPr/>
        </p:nvSpPr>
        <p:spPr>
          <a:xfrm>
            <a:off x="5352070" y="5387060"/>
            <a:ext cx="2393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Oportunidad de mejora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BA7478A-56E8-488F-9FCC-C960E5096159}"/>
              </a:ext>
            </a:extLst>
          </p:cNvPr>
          <p:cNvSpPr txBox="1"/>
          <p:nvPr/>
        </p:nvSpPr>
        <p:spPr>
          <a:xfrm>
            <a:off x="5352070" y="5683578"/>
            <a:ext cx="222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Necesidad de mejora.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D7846D03-9C15-41C9-B5A5-42A9EA9D6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166559"/>
              </p:ext>
            </p:extLst>
          </p:nvPr>
        </p:nvGraphicFramePr>
        <p:xfrm>
          <a:off x="1043031" y="2162645"/>
          <a:ext cx="9882231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2139193">
                  <a:extLst>
                    <a:ext uri="{9D8B030D-6E8A-4147-A177-3AD203B41FA5}">
                      <a16:colId xmlns:a16="http://schemas.microsoft.com/office/drawing/2014/main" val="161581651"/>
                    </a:ext>
                  </a:extLst>
                </a:gridCol>
                <a:gridCol w="1381387">
                  <a:extLst>
                    <a:ext uri="{9D8B030D-6E8A-4147-A177-3AD203B41FA5}">
                      <a16:colId xmlns:a16="http://schemas.microsoft.com/office/drawing/2014/main" val="991494728"/>
                    </a:ext>
                  </a:extLst>
                </a:gridCol>
                <a:gridCol w="925585">
                  <a:extLst>
                    <a:ext uri="{9D8B030D-6E8A-4147-A177-3AD203B41FA5}">
                      <a16:colId xmlns:a16="http://schemas.microsoft.com/office/drawing/2014/main" val="2738984170"/>
                    </a:ext>
                  </a:extLst>
                </a:gridCol>
                <a:gridCol w="3453468">
                  <a:extLst>
                    <a:ext uri="{9D8B030D-6E8A-4147-A177-3AD203B41FA5}">
                      <a16:colId xmlns:a16="http://schemas.microsoft.com/office/drawing/2014/main" val="2538260175"/>
                    </a:ext>
                  </a:extLst>
                </a:gridCol>
                <a:gridCol w="1982598">
                  <a:extLst>
                    <a:ext uri="{9D8B030D-6E8A-4147-A177-3AD203B41FA5}">
                      <a16:colId xmlns:a16="http://schemas.microsoft.com/office/drawing/2014/main" val="1573278787"/>
                    </a:ext>
                  </a:extLst>
                </a:gridCol>
              </a:tblGrid>
              <a:tr h="382270">
                <a:tc rowSpan="2">
                  <a:txBody>
                    <a:bodyPr/>
                    <a:lstStyle/>
                    <a:p>
                      <a:pPr indent="1803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CO" sz="1600" u="sng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Toma de decisiones/autonomía</a:t>
                      </a:r>
                      <a:endParaRPr lang="es-CO" sz="1600" u="sng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s-CO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Participación</a:t>
                      </a:r>
                      <a:endParaRPr lang="es-CO" sz="1800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7776332"/>
                  </a:ext>
                </a:extLst>
              </a:tr>
              <a:tr h="38227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Empoderamiento</a:t>
                      </a:r>
                      <a:endParaRPr lang="es-CO" sz="1800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387960"/>
                  </a:ext>
                </a:extLst>
              </a:tr>
              <a:tr h="382270">
                <a:tc rowSpan="3"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u="sng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Liderazgo</a:t>
                      </a:r>
                      <a:endParaRPr lang="es-CO" sz="1600" u="sng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s-CO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Estímulo trabajo en equipo</a:t>
                      </a:r>
                      <a:endParaRPr lang="es-CO" sz="18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884122"/>
                  </a:ext>
                </a:extLst>
              </a:tr>
              <a:tr h="38227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s-CO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Estímulo de excelencia</a:t>
                      </a:r>
                      <a:endParaRPr lang="es-CO" sz="18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74117"/>
                  </a:ext>
                </a:extLst>
              </a:tr>
              <a:tr h="38227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Poder de influencia</a:t>
                      </a:r>
                      <a:endParaRPr lang="es-CO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435774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4423AC46-0129-469A-85DD-3A6079D181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957705"/>
              </p:ext>
            </p:extLst>
          </p:nvPr>
        </p:nvGraphicFramePr>
        <p:xfrm>
          <a:off x="1043030" y="1736599"/>
          <a:ext cx="9882231" cy="426720"/>
        </p:xfrm>
        <a:graphic>
          <a:graphicData uri="http://schemas.openxmlformats.org/drawingml/2006/table">
            <a:tbl>
              <a:tblPr firstRow="1" firstCol="1" bandRow="1"/>
              <a:tblGrid>
                <a:gridCol w="2128009">
                  <a:extLst>
                    <a:ext uri="{9D8B030D-6E8A-4147-A177-3AD203B41FA5}">
                      <a16:colId xmlns:a16="http://schemas.microsoft.com/office/drawing/2014/main" val="3939394301"/>
                    </a:ext>
                  </a:extLst>
                </a:gridCol>
                <a:gridCol w="1400961">
                  <a:extLst>
                    <a:ext uri="{9D8B030D-6E8A-4147-A177-3AD203B41FA5}">
                      <a16:colId xmlns:a16="http://schemas.microsoft.com/office/drawing/2014/main" val="2219868883"/>
                    </a:ext>
                  </a:extLst>
                </a:gridCol>
                <a:gridCol w="906011">
                  <a:extLst>
                    <a:ext uri="{9D8B030D-6E8A-4147-A177-3AD203B41FA5}">
                      <a16:colId xmlns:a16="http://schemas.microsoft.com/office/drawing/2014/main" val="876058366"/>
                    </a:ext>
                  </a:extLst>
                </a:gridCol>
                <a:gridCol w="3447874">
                  <a:extLst>
                    <a:ext uri="{9D8B030D-6E8A-4147-A177-3AD203B41FA5}">
                      <a16:colId xmlns:a16="http://schemas.microsoft.com/office/drawing/2014/main" val="945094183"/>
                    </a:ext>
                  </a:extLst>
                </a:gridCol>
                <a:gridCol w="1999376">
                  <a:extLst>
                    <a:ext uri="{9D8B030D-6E8A-4147-A177-3AD203B41FA5}">
                      <a16:colId xmlns:a16="http://schemas.microsoft.com/office/drawing/2014/main" val="4839854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Dimensión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Estado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Item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Criterio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Observación de mejora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4654478"/>
                  </a:ext>
                </a:extLst>
              </a:tr>
            </a:tbl>
          </a:graphicData>
        </a:graphic>
      </p:graphicFrame>
      <p:sp>
        <p:nvSpPr>
          <p:cNvPr id="19" name="Título 2">
            <a:extLst>
              <a:ext uri="{FF2B5EF4-FFF2-40B4-BE49-F238E27FC236}">
                <a16:creationId xmlns:a16="http://schemas.microsoft.com/office/drawing/2014/main" id="{B817F3F2-0428-474D-B29C-E67F0833DB0A}"/>
              </a:ext>
            </a:extLst>
          </p:cNvPr>
          <p:cNvSpPr txBox="1">
            <a:spLocks/>
          </p:cNvSpPr>
          <p:nvPr/>
        </p:nvSpPr>
        <p:spPr>
          <a:xfrm>
            <a:off x="675773" y="502828"/>
            <a:ext cx="10840453" cy="11585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Identificación oportunidades y necesidades de mejora para la población general</a:t>
            </a:r>
          </a:p>
        </p:txBody>
      </p:sp>
    </p:spTree>
    <p:extLst>
      <p:ext uri="{BB962C8B-B14F-4D97-AF65-F5344CB8AC3E}">
        <p14:creationId xmlns:p14="http://schemas.microsoft.com/office/powerpoint/2010/main" val="2117501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3CB0FB02-813F-4076-B532-48ABE99725E3}"/>
              </a:ext>
            </a:extLst>
          </p:cNvPr>
          <p:cNvSpPr/>
          <p:nvPr/>
        </p:nvSpPr>
        <p:spPr>
          <a:xfrm>
            <a:off x="3682767" y="5665364"/>
            <a:ext cx="830510" cy="142613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32210B8-A875-4E88-B739-E77BF7E66BC1}"/>
              </a:ext>
            </a:extLst>
          </p:cNvPr>
          <p:cNvSpPr/>
          <p:nvPr/>
        </p:nvSpPr>
        <p:spPr>
          <a:xfrm>
            <a:off x="3682767" y="5935135"/>
            <a:ext cx="830510" cy="142613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DE3A6FE-01A1-4097-8C02-07487BEA845E}"/>
              </a:ext>
            </a:extLst>
          </p:cNvPr>
          <p:cNvSpPr/>
          <p:nvPr/>
        </p:nvSpPr>
        <p:spPr>
          <a:xfrm>
            <a:off x="3682767" y="5338228"/>
            <a:ext cx="830510" cy="142613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0F1313BD-FDFF-401A-B2F9-9AED4A526ABB}"/>
              </a:ext>
            </a:extLst>
          </p:cNvPr>
          <p:cNvCxnSpPr>
            <a:cxnSpLocks/>
          </p:cNvCxnSpPr>
          <p:nvPr/>
        </p:nvCxnSpPr>
        <p:spPr>
          <a:xfrm>
            <a:off x="4639112" y="5409534"/>
            <a:ext cx="6878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96751585-70E1-4CFB-BB60-70FBFFE19D1C}"/>
              </a:ext>
            </a:extLst>
          </p:cNvPr>
          <p:cNvCxnSpPr>
            <a:cxnSpLocks/>
          </p:cNvCxnSpPr>
          <p:nvPr/>
        </p:nvCxnSpPr>
        <p:spPr>
          <a:xfrm>
            <a:off x="4639111" y="5722728"/>
            <a:ext cx="68789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F1430B1E-E1CF-4656-A702-D2DE8642648F}"/>
              </a:ext>
            </a:extLst>
          </p:cNvPr>
          <p:cNvCxnSpPr>
            <a:cxnSpLocks/>
          </p:cNvCxnSpPr>
          <p:nvPr/>
        </p:nvCxnSpPr>
        <p:spPr>
          <a:xfrm flipV="1">
            <a:off x="4639111" y="6006441"/>
            <a:ext cx="687897" cy="7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55A228D-A585-4926-9DC5-2FEF8B089410}"/>
              </a:ext>
            </a:extLst>
          </p:cNvPr>
          <p:cNvSpPr txBox="1"/>
          <p:nvPr/>
        </p:nvSpPr>
        <p:spPr>
          <a:xfrm>
            <a:off x="5315822" y="5224868"/>
            <a:ext cx="2852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No se requiere intervención.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F597E45-C4F7-4B39-9BBE-017D6DF90937}"/>
              </a:ext>
            </a:extLst>
          </p:cNvPr>
          <p:cNvSpPr txBox="1"/>
          <p:nvPr/>
        </p:nvSpPr>
        <p:spPr>
          <a:xfrm>
            <a:off x="5352070" y="5538062"/>
            <a:ext cx="2393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Oportunidad de mejora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BA7478A-56E8-488F-9FCC-C960E5096159}"/>
              </a:ext>
            </a:extLst>
          </p:cNvPr>
          <p:cNvSpPr txBox="1"/>
          <p:nvPr/>
        </p:nvSpPr>
        <p:spPr>
          <a:xfrm>
            <a:off x="5352070" y="5834580"/>
            <a:ext cx="222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Necesidad de mejora.</a:t>
            </a:r>
          </a:p>
        </p:txBody>
      </p:sp>
      <p:graphicFrame>
        <p:nvGraphicFramePr>
          <p:cNvPr id="24" name="Tabla 23">
            <a:extLst>
              <a:ext uri="{FF2B5EF4-FFF2-40B4-BE49-F238E27FC236}">
                <a16:creationId xmlns:a16="http://schemas.microsoft.com/office/drawing/2014/main" id="{C8EA3B2E-DC5E-49B5-B85F-BFC71A0ADB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790498"/>
              </p:ext>
            </p:extLst>
          </p:nvPr>
        </p:nvGraphicFramePr>
        <p:xfrm>
          <a:off x="1247163" y="1353945"/>
          <a:ext cx="9563448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1762677">
                  <a:extLst>
                    <a:ext uri="{9D8B030D-6E8A-4147-A177-3AD203B41FA5}">
                      <a16:colId xmlns:a16="http://schemas.microsoft.com/office/drawing/2014/main" val="3134922714"/>
                    </a:ext>
                  </a:extLst>
                </a:gridCol>
                <a:gridCol w="1901020">
                  <a:extLst>
                    <a:ext uri="{9D8B030D-6E8A-4147-A177-3AD203B41FA5}">
                      <a16:colId xmlns:a16="http://schemas.microsoft.com/office/drawing/2014/main" val="1435062250"/>
                    </a:ext>
                  </a:extLst>
                </a:gridCol>
                <a:gridCol w="1080507">
                  <a:extLst>
                    <a:ext uri="{9D8B030D-6E8A-4147-A177-3AD203B41FA5}">
                      <a16:colId xmlns:a16="http://schemas.microsoft.com/office/drawing/2014/main" val="1257284363"/>
                    </a:ext>
                  </a:extLst>
                </a:gridCol>
                <a:gridCol w="2478717">
                  <a:extLst>
                    <a:ext uri="{9D8B030D-6E8A-4147-A177-3AD203B41FA5}">
                      <a16:colId xmlns:a16="http://schemas.microsoft.com/office/drawing/2014/main" val="1831767591"/>
                    </a:ext>
                  </a:extLst>
                </a:gridCol>
                <a:gridCol w="2340527">
                  <a:extLst>
                    <a:ext uri="{9D8B030D-6E8A-4147-A177-3AD203B41FA5}">
                      <a16:colId xmlns:a16="http://schemas.microsoft.com/office/drawing/2014/main" val="3240148368"/>
                    </a:ext>
                  </a:extLst>
                </a:gridCol>
              </a:tblGrid>
              <a:tr h="312013"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Dimensión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Estado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Item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Criterio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Observación de mejora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0369071"/>
                  </a:ext>
                </a:extLst>
              </a:tr>
              <a:tr h="312013">
                <a:tc rowSpan="3"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u="sng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Interacción Social</a:t>
                      </a:r>
                      <a:endParaRPr lang="es-CO" sz="1600" u="sng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Cooperación afectiva</a:t>
                      </a:r>
                      <a:endParaRPr lang="es-CO" sz="16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550939"/>
                  </a:ext>
                </a:extLst>
              </a:tr>
              <a:tr h="3120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Integración Social</a:t>
                      </a:r>
                      <a:endParaRPr lang="es-CO" sz="16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555596"/>
                  </a:ext>
                </a:extLst>
              </a:tr>
              <a:tr h="3120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Solución de conflictos</a:t>
                      </a:r>
                      <a:endParaRPr lang="es-CO" sz="16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30640"/>
                  </a:ext>
                </a:extLst>
              </a:tr>
              <a:tr h="312013">
                <a:tc rowSpan="4"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u="sng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Apertura Organizacional</a:t>
                      </a:r>
                      <a:endParaRPr lang="es-CO" sz="1600" u="sng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s-CO" sz="1200" dirty="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s-CO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Desarrollo de ideas</a:t>
                      </a: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664110"/>
                  </a:ext>
                </a:extLst>
              </a:tr>
              <a:tr h="3120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s-CO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Comunicación </a:t>
                      </a: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3027761"/>
                  </a:ext>
                </a:extLst>
              </a:tr>
              <a:tr h="3120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s-CO" sz="1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Innovación</a:t>
                      </a: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778890"/>
                  </a:ext>
                </a:extLst>
              </a:tr>
              <a:tr h="3120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Iniciativa</a:t>
                      </a: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35428"/>
                  </a:ext>
                </a:extLst>
              </a:tr>
            </a:tbl>
          </a:graphicData>
        </a:graphic>
      </p:graphicFrame>
      <p:sp>
        <p:nvSpPr>
          <p:cNvPr id="15" name="Título 2">
            <a:extLst>
              <a:ext uri="{FF2B5EF4-FFF2-40B4-BE49-F238E27FC236}">
                <a16:creationId xmlns:a16="http://schemas.microsoft.com/office/drawing/2014/main" id="{6AEB4DE2-9584-4971-89DC-C9FB8A5A97BB}"/>
              </a:ext>
            </a:extLst>
          </p:cNvPr>
          <p:cNvSpPr txBox="1">
            <a:spLocks/>
          </p:cNvSpPr>
          <p:nvPr/>
        </p:nvSpPr>
        <p:spPr>
          <a:xfrm>
            <a:off x="675773" y="244010"/>
            <a:ext cx="10840453" cy="11585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Identificación oportunidades y necesidades de mejora para la población general</a:t>
            </a:r>
          </a:p>
        </p:txBody>
      </p:sp>
    </p:spTree>
    <p:extLst>
      <p:ext uri="{BB962C8B-B14F-4D97-AF65-F5344CB8AC3E}">
        <p14:creationId xmlns:p14="http://schemas.microsoft.com/office/powerpoint/2010/main" val="1502224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1730CBF2-9C09-46C6-87B9-CAD04C680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773" y="68259"/>
            <a:ext cx="10840453" cy="1158528"/>
          </a:xfrm>
        </p:spPr>
        <p:txBody>
          <a:bodyPr>
            <a:normAutofit fontScale="90000"/>
          </a:bodyPr>
          <a:lstStyle/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Identificación oportunidades y necesidades de mejora para la población general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3CB0FB02-813F-4076-B532-48ABE99725E3}"/>
              </a:ext>
            </a:extLst>
          </p:cNvPr>
          <p:cNvSpPr/>
          <p:nvPr/>
        </p:nvSpPr>
        <p:spPr>
          <a:xfrm>
            <a:off x="3682767" y="5623419"/>
            <a:ext cx="830510" cy="142613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32210B8-A875-4E88-B739-E77BF7E66BC1}"/>
              </a:ext>
            </a:extLst>
          </p:cNvPr>
          <p:cNvSpPr/>
          <p:nvPr/>
        </p:nvSpPr>
        <p:spPr>
          <a:xfrm>
            <a:off x="3682767" y="5893190"/>
            <a:ext cx="830510" cy="142613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DE3A6FE-01A1-4097-8C02-07487BEA845E}"/>
              </a:ext>
            </a:extLst>
          </p:cNvPr>
          <p:cNvSpPr/>
          <p:nvPr/>
        </p:nvSpPr>
        <p:spPr>
          <a:xfrm>
            <a:off x="3682767" y="5296283"/>
            <a:ext cx="830510" cy="142613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0F1313BD-FDFF-401A-B2F9-9AED4A526ABB}"/>
              </a:ext>
            </a:extLst>
          </p:cNvPr>
          <p:cNvCxnSpPr>
            <a:cxnSpLocks/>
          </p:cNvCxnSpPr>
          <p:nvPr/>
        </p:nvCxnSpPr>
        <p:spPr>
          <a:xfrm>
            <a:off x="4639112" y="5367589"/>
            <a:ext cx="6878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96751585-70E1-4CFB-BB60-70FBFFE19D1C}"/>
              </a:ext>
            </a:extLst>
          </p:cNvPr>
          <p:cNvCxnSpPr>
            <a:cxnSpLocks/>
          </p:cNvCxnSpPr>
          <p:nvPr/>
        </p:nvCxnSpPr>
        <p:spPr>
          <a:xfrm>
            <a:off x="4639111" y="5680783"/>
            <a:ext cx="68789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F1430B1E-E1CF-4656-A702-D2DE8642648F}"/>
              </a:ext>
            </a:extLst>
          </p:cNvPr>
          <p:cNvCxnSpPr>
            <a:cxnSpLocks/>
          </p:cNvCxnSpPr>
          <p:nvPr/>
        </p:nvCxnSpPr>
        <p:spPr>
          <a:xfrm flipV="1">
            <a:off x="4639111" y="5964496"/>
            <a:ext cx="687897" cy="7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55A228D-A585-4926-9DC5-2FEF8B089410}"/>
              </a:ext>
            </a:extLst>
          </p:cNvPr>
          <p:cNvSpPr txBox="1"/>
          <p:nvPr/>
        </p:nvSpPr>
        <p:spPr>
          <a:xfrm>
            <a:off x="5336897" y="5182923"/>
            <a:ext cx="2852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No se requiere intervención.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F597E45-C4F7-4B39-9BBE-017D6DF90937}"/>
              </a:ext>
            </a:extLst>
          </p:cNvPr>
          <p:cNvSpPr txBox="1"/>
          <p:nvPr/>
        </p:nvSpPr>
        <p:spPr>
          <a:xfrm>
            <a:off x="5352070" y="5496117"/>
            <a:ext cx="2393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Oportunidad de mejora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BA7478A-56E8-488F-9FCC-C960E5096159}"/>
              </a:ext>
            </a:extLst>
          </p:cNvPr>
          <p:cNvSpPr txBox="1"/>
          <p:nvPr/>
        </p:nvSpPr>
        <p:spPr>
          <a:xfrm>
            <a:off x="5352070" y="5792635"/>
            <a:ext cx="222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Necesidad de mejora.</a:t>
            </a:r>
          </a:p>
        </p:txBody>
      </p:sp>
      <p:graphicFrame>
        <p:nvGraphicFramePr>
          <p:cNvPr id="24" name="Tabla 23">
            <a:extLst>
              <a:ext uri="{FF2B5EF4-FFF2-40B4-BE49-F238E27FC236}">
                <a16:creationId xmlns:a16="http://schemas.microsoft.com/office/drawing/2014/main" id="{C8EA3B2E-DC5E-49B5-B85F-BFC71A0ADB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585856"/>
              </p:ext>
            </p:extLst>
          </p:nvPr>
        </p:nvGraphicFramePr>
        <p:xfrm>
          <a:off x="1247163" y="1301363"/>
          <a:ext cx="9563448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1762677">
                  <a:extLst>
                    <a:ext uri="{9D8B030D-6E8A-4147-A177-3AD203B41FA5}">
                      <a16:colId xmlns:a16="http://schemas.microsoft.com/office/drawing/2014/main" val="3134922714"/>
                    </a:ext>
                  </a:extLst>
                </a:gridCol>
                <a:gridCol w="1901020">
                  <a:extLst>
                    <a:ext uri="{9D8B030D-6E8A-4147-A177-3AD203B41FA5}">
                      <a16:colId xmlns:a16="http://schemas.microsoft.com/office/drawing/2014/main" val="1435062250"/>
                    </a:ext>
                  </a:extLst>
                </a:gridCol>
                <a:gridCol w="1080507">
                  <a:extLst>
                    <a:ext uri="{9D8B030D-6E8A-4147-A177-3AD203B41FA5}">
                      <a16:colId xmlns:a16="http://schemas.microsoft.com/office/drawing/2014/main" val="1257284363"/>
                    </a:ext>
                  </a:extLst>
                </a:gridCol>
                <a:gridCol w="2478717">
                  <a:extLst>
                    <a:ext uri="{9D8B030D-6E8A-4147-A177-3AD203B41FA5}">
                      <a16:colId xmlns:a16="http://schemas.microsoft.com/office/drawing/2014/main" val="1831767591"/>
                    </a:ext>
                  </a:extLst>
                </a:gridCol>
                <a:gridCol w="2340527">
                  <a:extLst>
                    <a:ext uri="{9D8B030D-6E8A-4147-A177-3AD203B41FA5}">
                      <a16:colId xmlns:a16="http://schemas.microsoft.com/office/drawing/2014/main" val="3240148368"/>
                    </a:ext>
                  </a:extLst>
                </a:gridCol>
              </a:tblGrid>
              <a:tr h="312013"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Dimensión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Estado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Item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Criterio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Observación de mejora</a:t>
                      </a:r>
                      <a:endParaRPr lang="es-CO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816" marR="4081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0369071"/>
                  </a:ext>
                </a:extLst>
              </a:tr>
              <a:tr h="312013">
                <a:tc rowSpan="4"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Sentido de Pertenencia</a:t>
                      </a:r>
                      <a:endParaRPr lang="es-CO" sz="1600" u="sng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s-CO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Valores institucionales</a:t>
                      </a:r>
                      <a:endParaRPr lang="es-CO" sz="16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550939"/>
                  </a:ext>
                </a:extLst>
              </a:tr>
              <a:tr h="3120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s-CO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Misión y visión</a:t>
                      </a:r>
                      <a:endParaRPr lang="es-CO" sz="16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555596"/>
                  </a:ext>
                </a:extLst>
              </a:tr>
              <a:tr h="3120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Compromiso</a:t>
                      </a:r>
                      <a:endParaRPr lang="es-CO" sz="16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30640"/>
                  </a:ext>
                </a:extLst>
              </a:tr>
              <a:tr h="3120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s-CO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Valores institucionales</a:t>
                      </a:r>
                      <a:endParaRPr lang="es-CO" sz="16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664110"/>
                  </a:ext>
                </a:extLst>
              </a:tr>
              <a:tr h="312013">
                <a:tc rowSpan="3"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Comportamiento Individual</a:t>
                      </a:r>
                      <a:endParaRPr lang="es-CO" sz="1600" u="sng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s-CO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es-CO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Adaptación al medio</a:t>
                      </a:r>
                      <a:endParaRPr lang="es-CO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3027761"/>
                  </a:ext>
                </a:extLst>
              </a:tr>
              <a:tr h="3120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Disciplina</a:t>
                      </a:r>
                      <a:endParaRPr lang="es-CO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778890"/>
                  </a:ext>
                </a:extLst>
              </a:tr>
              <a:tr h="3120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s-CO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Responsabilidad</a:t>
                      </a: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80340"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35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42419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75D23DE-879E-49B5-9D48-DD4DAE7812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807221"/>
              </p:ext>
            </p:extLst>
          </p:nvPr>
        </p:nvGraphicFramePr>
        <p:xfrm>
          <a:off x="86686" y="1466534"/>
          <a:ext cx="11912367" cy="3520440"/>
        </p:xfrm>
        <a:graphic>
          <a:graphicData uri="http://schemas.openxmlformats.org/drawingml/2006/table">
            <a:tbl>
              <a:tblPr firstRow="1" firstCol="1" bandRow="1"/>
              <a:tblGrid>
                <a:gridCol w="1652631">
                  <a:extLst>
                    <a:ext uri="{9D8B030D-6E8A-4147-A177-3AD203B41FA5}">
                      <a16:colId xmlns:a16="http://schemas.microsoft.com/office/drawing/2014/main" val="3975789071"/>
                    </a:ext>
                  </a:extLst>
                </a:gridCol>
                <a:gridCol w="1304486">
                  <a:extLst>
                    <a:ext uri="{9D8B030D-6E8A-4147-A177-3AD203B41FA5}">
                      <a16:colId xmlns:a16="http://schemas.microsoft.com/office/drawing/2014/main" val="3464113147"/>
                    </a:ext>
                  </a:extLst>
                </a:gridCol>
                <a:gridCol w="1451006">
                  <a:extLst>
                    <a:ext uri="{9D8B030D-6E8A-4147-A177-3AD203B41FA5}">
                      <a16:colId xmlns:a16="http://schemas.microsoft.com/office/drawing/2014/main" val="2261007568"/>
                    </a:ext>
                  </a:extLst>
                </a:gridCol>
                <a:gridCol w="1283805">
                  <a:extLst>
                    <a:ext uri="{9D8B030D-6E8A-4147-A177-3AD203B41FA5}">
                      <a16:colId xmlns:a16="http://schemas.microsoft.com/office/drawing/2014/main" val="215328533"/>
                    </a:ext>
                  </a:extLst>
                </a:gridCol>
                <a:gridCol w="1184248">
                  <a:extLst>
                    <a:ext uri="{9D8B030D-6E8A-4147-A177-3AD203B41FA5}">
                      <a16:colId xmlns:a16="http://schemas.microsoft.com/office/drawing/2014/main" val="3249338331"/>
                    </a:ext>
                  </a:extLst>
                </a:gridCol>
                <a:gridCol w="1098092">
                  <a:extLst>
                    <a:ext uri="{9D8B030D-6E8A-4147-A177-3AD203B41FA5}">
                      <a16:colId xmlns:a16="http://schemas.microsoft.com/office/drawing/2014/main" val="3033812052"/>
                    </a:ext>
                  </a:extLst>
                </a:gridCol>
                <a:gridCol w="1249425">
                  <a:extLst>
                    <a:ext uri="{9D8B030D-6E8A-4147-A177-3AD203B41FA5}">
                      <a16:colId xmlns:a16="http://schemas.microsoft.com/office/drawing/2014/main" val="882449963"/>
                    </a:ext>
                  </a:extLst>
                </a:gridCol>
                <a:gridCol w="1120152">
                  <a:extLst>
                    <a:ext uri="{9D8B030D-6E8A-4147-A177-3AD203B41FA5}">
                      <a16:colId xmlns:a16="http://schemas.microsoft.com/office/drawing/2014/main" val="4242516717"/>
                    </a:ext>
                  </a:extLst>
                </a:gridCol>
                <a:gridCol w="1568522">
                  <a:extLst>
                    <a:ext uri="{9D8B030D-6E8A-4147-A177-3AD203B41FA5}">
                      <a16:colId xmlns:a16="http://schemas.microsoft.com/office/drawing/2014/main" val="14142999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Vinculación Laboral</a:t>
                      </a:r>
                      <a:endParaRPr lang="es-CO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indent="1803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CO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Dimensión</a:t>
                      </a:r>
                      <a:endParaRPr lang="es-CO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108627"/>
                  </a:ext>
                </a:extLst>
              </a:tr>
              <a:tr h="55434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Claridad Organizacional</a:t>
                      </a:r>
                      <a:endParaRPr lang="es-CO" sz="1400" b="0" u="sng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Sistema de recompensas e incentivos</a:t>
                      </a:r>
                      <a:endParaRPr lang="es-CO" sz="1400" b="0" u="sng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Toma de decisiones/autonomía</a:t>
                      </a:r>
                      <a:endParaRPr lang="es-CO" sz="1400" b="0" u="sng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Liderazgo</a:t>
                      </a:r>
                      <a:endParaRPr lang="es-CO" sz="1400" b="0" u="sng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Interacción Social</a:t>
                      </a:r>
                      <a:endParaRPr lang="es-CO" sz="1400" b="0" u="sng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Apertura Organizacional</a:t>
                      </a:r>
                      <a:endParaRPr lang="es-CO" sz="1400" b="0" u="sng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Sentido de Pertenencia</a:t>
                      </a:r>
                      <a:endParaRPr lang="es-CO" sz="1400" b="0" u="sng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Comportamiento Individual</a:t>
                      </a:r>
                      <a:endParaRPr lang="es-CO" sz="1400" b="0" u="sng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2051067"/>
                  </a:ext>
                </a:extLst>
              </a:tr>
              <a:tr h="419579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Directivos Administrativos</a:t>
                      </a:r>
                      <a:endParaRPr lang="es-CO" sz="2800" b="0" u="sng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968999"/>
                  </a:ext>
                </a:extLst>
              </a:tr>
              <a:tr h="271996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Administrativos</a:t>
                      </a:r>
                      <a:endParaRPr lang="es-CO" sz="2800" b="0" u="sng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7017736"/>
                  </a:ext>
                </a:extLst>
              </a:tr>
              <a:tr h="419579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Docentes de tiempo completo</a:t>
                      </a:r>
                      <a:endParaRPr lang="es-CO" sz="2800" b="0" u="sng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207009"/>
                  </a:ext>
                </a:extLst>
              </a:tr>
              <a:tr h="304656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400" b="0" u="sng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Vigilancia y Servicios</a:t>
                      </a:r>
                      <a:endParaRPr lang="es-CO" sz="2800" b="0" u="sng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609545"/>
                  </a:ext>
                </a:extLst>
              </a:tr>
            </a:tbl>
          </a:graphicData>
        </a:graphic>
      </p:graphicFrame>
      <p:sp>
        <p:nvSpPr>
          <p:cNvPr id="7" name="Título 2">
            <a:extLst>
              <a:ext uri="{FF2B5EF4-FFF2-40B4-BE49-F238E27FC236}">
                <a16:creationId xmlns:a16="http://schemas.microsoft.com/office/drawing/2014/main" id="{E81C9BF2-7369-4FD4-8FF4-3BC91EB0F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86" y="314297"/>
            <a:ext cx="11691457" cy="1041079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2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Identificación oportunidades y necesidades de mejora para cada vinculación laboral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4A3A2893-3E00-4A4A-85D5-9ECF50741285}"/>
              </a:ext>
            </a:extLst>
          </p:cNvPr>
          <p:cNvSpPr/>
          <p:nvPr/>
        </p:nvSpPr>
        <p:spPr>
          <a:xfrm>
            <a:off x="3792417" y="5430238"/>
            <a:ext cx="830510" cy="142613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3D411B1F-A492-43AC-A9FC-63B7523BA514}"/>
              </a:ext>
            </a:extLst>
          </p:cNvPr>
          <p:cNvSpPr/>
          <p:nvPr/>
        </p:nvSpPr>
        <p:spPr>
          <a:xfrm>
            <a:off x="3792417" y="5697733"/>
            <a:ext cx="830510" cy="142613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6861C560-165D-43F3-917C-11908A4874E6}"/>
              </a:ext>
            </a:extLst>
          </p:cNvPr>
          <p:cNvSpPr/>
          <p:nvPr/>
        </p:nvSpPr>
        <p:spPr>
          <a:xfrm>
            <a:off x="3794620" y="5151995"/>
            <a:ext cx="830510" cy="142613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2470DD5E-3CE7-4869-9994-5F68A29EA8DD}"/>
              </a:ext>
            </a:extLst>
          </p:cNvPr>
          <p:cNvCxnSpPr>
            <a:cxnSpLocks/>
          </p:cNvCxnSpPr>
          <p:nvPr/>
        </p:nvCxnSpPr>
        <p:spPr>
          <a:xfrm>
            <a:off x="4692139" y="5219788"/>
            <a:ext cx="6878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0B025866-AF2B-4993-B53A-E4E12B60012B}"/>
              </a:ext>
            </a:extLst>
          </p:cNvPr>
          <p:cNvCxnSpPr>
            <a:cxnSpLocks/>
          </p:cNvCxnSpPr>
          <p:nvPr/>
        </p:nvCxnSpPr>
        <p:spPr>
          <a:xfrm>
            <a:off x="4678567" y="5484288"/>
            <a:ext cx="68789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C7E0FB25-21E6-4777-94C6-ACCC59311282}"/>
              </a:ext>
            </a:extLst>
          </p:cNvPr>
          <p:cNvCxnSpPr>
            <a:cxnSpLocks/>
          </p:cNvCxnSpPr>
          <p:nvPr/>
        </p:nvCxnSpPr>
        <p:spPr>
          <a:xfrm flipV="1">
            <a:off x="4703603" y="5745995"/>
            <a:ext cx="687897" cy="7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7B650CF-E835-4133-B7B0-87437D95C79F}"/>
              </a:ext>
            </a:extLst>
          </p:cNvPr>
          <p:cNvSpPr txBox="1"/>
          <p:nvPr/>
        </p:nvSpPr>
        <p:spPr>
          <a:xfrm>
            <a:off x="5366464" y="5052912"/>
            <a:ext cx="2553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600" dirty="0"/>
              <a:t>No se requiere intervención.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524F641-8ED9-4FDE-A5B4-EBB58DF39ED3}"/>
              </a:ext>
            </a:extLst>
          </p:cNvPr>
          <p:cNvSpPr txBox="1"/>
          <p:nvPr/>
        </p:nvSpPr>
        <p:spPr>
          <a:xfrm>
            <a:off x="5366464" y="5291094"/>
            <a:ext cx="2257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600" dirty="0"/>
              <a:t>Oportunidad</a:t>
            </a:r>
            <a:r>
              <a:rPr lang="es-CO" dirty="0"/>
              <a:t> de mejora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3E99428-6072-4851-BC7E-9B1421445EAB}"/>
              </a:ext>
            </a:extLst>
          </p:cNvPr>
          <p:cNvSpPr txBox="1"/>
          <p:nvPr/>
        </p:nvSpPr>
        <p:spPr>
          <a:xfrm>
            <a:off x="5364890" y="5561329"/>
            <a:ext cx="222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Necesidad de mejora.</a:t>
            </a:r>
          </a:p>
        </p:txBody>
      </p:sp>
    </p:spTree>
    <p:extLst>
      <p:ext uri="{BB962C8B-B14F-4D97-AF65-F5344CB8AC3E}">
        <p14:creationId xmlns:p14="http://schemas.microsoft.com/office/powerpoint/2010/main" val="34668354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3631C9BC-5C52-47B6-A3B3-17AD03C62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167" y="2089457"/>
            <a:ext cx="10707548" cy="1498933"/>
          </a:xfrm>
        </p:spPr>
        <p:txBody>
          <a:bodyPr>
            <a:normAutofit fontScale="90000"/>
          </a:bodyPr>
          <a:lstStyle/>
          <a:p>
            <a:pPr algn="ctr"/>
            <a:r>
              <a:rPr lang="es-CO" sz="4800" dirty="0">
                <a:solidFill>
                  <a:srgbClr val="0070C0"/>
                </a:solidFill>
              </a:rPr>
              <a:t>CONCLUSIONES del instrumento de  medición de clima laboral</a:t>
            </a:r>
          </a:p>
        </p:txBody>
      </p:sp>
    </p:spTree>
    <p:extLst>
      <p:ext uri="{BB962C8B-B14F-4D97-AF65-F5344CB8AC3E}">
        <p14:creationId xmlns:p14="http://schemas.microsoft.com/office/powerpoint/2010/main" val="64291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321C81EC-483B-40CD-ADB7-6A73799F2C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4028" y="1333848"/>
            <a:ext cx="10363200" cy="2575421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s-CO" dirty="0">
              <a:solidFill>
                <a:schemeClr val="tx2"/>
              </a:solidFill>
            </a:endParaRPr>
          </a:p>
          <a:p>
            <a:r>
              <a:rPr lang="es-CO" sz="2400" dirty="0">
                <a:solidFill>
                  <a:schemeClr val="tx1"/>
                </a:solidFill>
              </a:rPr>
              <a:t>La </a:t>
            </a:r>
            <a:r>
              <a:rPr lang="es-CO" sz="2400" b="1" dirty="0">
                <a:solidFill>
                  <a:srgbClr val="00B050"/>
                </a:solidFill>
              </a:rPr>
              <a:t>consistencia interna </a:t>
            </a:r>
            <a:r>
              <a:rPr lang="es-CO" sz="2400" dirty="0">
                <a:solidFill>
                  <a:schemeClr val="tx1"/>
                </a:solidFill>
              </a:rPr>
              <a:t>del instrumento es </a:t>
            </a:r>
            <a:r>
              <a:rPr lang="es-CO" sz="2400" u="sng" dirty="0">
                <a:solidFill>
                  <a:schemeClr val="tx1"/>
                </a:solidFill>
              </a:rPr>
              <a:t>excelente</a:t>
            </a:r>
            <a:r>
              <a:rPr lang="es-CO" sz="2400" dirty="0">
                <a:solidFill>
                  <a:schemeClr val="tx1"/>
                </a:solidFill>
              </a:rPr>
              <a:t> por lo tanto se puede inferir que es confiable.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sz="2400" dirty="0">
              <a:solidFill>
                <a:schemeClr val="tx1"/>
              </a:solidFill>
            </a:endParaRPr>
          </a:p>
          <a:p>
            <a:r>
              <a:rPr lang="es-CO" sz="2400" dirty="0">
                <a:solidFill>
                  <a:schemeClr val="tx1"/>
                </a:solidFill>
              </a:rPr>
              <a:t>La </a:t>
            </a:r>
            <a:r>
              <a:rPr lang="es-CO" sz="2400" b="1" dirty="0">
                <a:solidFill>
                  <a:srgbClr val="00B050"/>
                </a:solidFill>
              </a:rPr>
              <a:t>consistencia interna</a:t>
            </a:r>
            <a:r>
              <a:rPr lang="es-CO" sz="2400" dirty="0">
                <a:solidFill>
                  <a:schemeClr val="tx1"/>
                </a:solidFill>
              </a:rPr>
              <a:t> de las </a:t>
            </a:r>
            <a:r>
              <a:rPr lang="es-CO" sz="2400" u="sng" dirty="0">
                <a:solidFill>
                  <a:schemeClr val="tx1"/>
                </a:solidFill>
              </a:rPr>
              <a:t>dimensiones individuales de clima laboral es suficiente </a:t>
            </a:r>
            <a:r>
              <a:rPr lang="es-CO" sz="2400" dirty="0">
                <a:solidFill>
                  <a:schemeClr val="tx1"/>
                </a:solidFill>
              </a:rPr>
              <a:t>a excepción de la dimensión de </a:t>
            </a:r>
            <a:r>
              <a:rPr lang="es-CO" sz="2400" u="sng" dirty="0">
                <a:solidFill>
                  <a:schemeClr val="tx1"/>
                </a:solidFill>
              </a:rPr>
              <a:t>Interacción Social</a:t>
            </a:r>
            <a:r>
              <a:rPr lang="es-CO" sz="2400" dirty="0">
                <a:solidFill>
                  <a:schemeClr val="tx1"/>
                </a:solidFill>
              </a:rPr>
              <a:t>, lo cual indica que los resultados de esta dimensión son cuestionables.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EB6CE9C-1BD0-4961-8E08-853276720118}"/>
              </a:ext>
            </a:extLst>
          </p:cNvPr>
          <p:cNvSpPr txBox="1"/>
          <p:nvPr/>
        </p:nvSpPr>
        <p:spPr>
          <a:xfrm>
            <a:off x="4369577" y="616237"/>
            <a:ext cx="27245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6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Confiabilidad</a:t>
            </a:r>
          </a:p>
          <a:p>
            <a:endParaRPr lang="es-CO" sz="3600" b="1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074" name="Picture 2" descr="Resultado de imagen para confiabilidad png">
            <a:extLst>
              <a:ext uri="{FF2B5EF4-FFF2-40B4-BE49-F238E27FC236}">
                <a16:creationId xmlns:a16="http://schemas.microsoft.com/office/drawing/2014/main" id="{D16A01F3-DFEC-4ED4-B9C2-E74B7CAA5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278" y="3688098"/>
            <a:ext cx="1733550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45263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Resultado de imagen para colaborador">
            <a:extLst>
              <a:ext uri="{FF2B5EF4-FFF2-40B4-BE49-F238E27FC236}">
                <a16:creationId xmlns:a16="http://schemas.microsoft.com/office/drawing/2014/main" id="{A97DAEAC-403A-43C8-AC19-6CF8D55B27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042" y="1705237"/>
            <a:ext cx="5121130" cy="277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321C81EC-483B-40CD-ADB7-6A73799F2C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07" y="613428"/>
            <a:ext cx="10363200" cy="1719744"/>
          </a:xfrm>
        </p:spPr>
        <p:txBody>
          <a:bodyPr/>
          <a:lstStyle/>
          <a:p>
            <a:pPr algn="ctr"/>
            <a:r>
              <a:rPr lang="es-CO" sz="32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Vinculación Laboral de directivos administrativos.</a:t>
            </a:r>
            <a:endParaRPr lang="es-CO" b="1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s-CO" sz="2800" b="1" i="1" u="sng" dirty="0">
                <a:solidFill>
                  <a:srgbClr val="00B050"/>
                </a:solidFill>
              </a:rPr>
              <a:t>Características positivas.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s-CO" dirty="0">
              <a:solidFill>
                <a:schemeClr val="tx2"/>
              </a:solidFill>
            </a:endParaRPr>
          </a:p>
          <a:p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5E3BF7C-6702-49EE-9E21-F7C12D9DAA7C}"/>
              </a:ext>
            </a:extLst>
          </p:cNvPr>
          <p:cNvSpPr txBox="1"/>
          <p:nvPr/>
        </p:nvSpPr>
        <p:spPr>
          <a:xfrm>
            <a:off x="766040" y="2133326"/>
            <a:ext cx="32635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Está conforme con la retribución monetaria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388C113-CD3F-4727-BE5C-45EE2CB706D5}"/>
              </a:ext>
            </a:extLst>
          </p:cNvPr>
          <p:cNvSpPr txBox="1"/>
          <p:nvPr/>
        </p:nvSpPr>
        <p:spPr>
          <a:xfrm>
            <a:off x="758111" y="3465657"/>
            <a:ext cx="326354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Se siente capaz de tomar decisiones y solucionar problemas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53F2C98-40FD-40DD-B23F-90CE09CA7109}"/>
              </a:ext>
            </a:extLst>
          </p:cNvPr>
          <p:cNvSpPr txBox="1"/>
          <p:nvPr/>
        </p:nvSpPr>
        <p:spPr>
          <a:xfrm>
            <a:off x="7540226" y="2137895"/>
            <a:ext cx="4068661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Recibe el apoyo laboral y compromiso de</a:t>
            </a:r>
          </a:p>
          <a:p>
            <a:r>
              <a:rPr lang="es-CO" dirty="0"/>
              <a:t>su jefe inmediato.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879D1BE-8BC7-4314-A4F2-2466E47283FD}"/>
              </a:ext>
            </a:extLst>
          </p:cNvPr>
          <p:cNvSpPr txBox="1"/>
          <p:nvPr/>
        </p:nvSpPr>
        <p:spPr>
          <a:xfrm>
            <a:off x="7540226" y="3362256"/>
            <a:ext cx="4087741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Tiene una buena percepción del componente</a:t>
            </a:r>
          </a:p>
          <a:p>
            <a:r>
              <a:rPr lang="es-CO" dirty="0"/>
              <a:t>Humanístico y los valores institucionales.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055A4BB-101C-4F62-84E2-4980E41FF87B}"/>
              </a:ext>
            </a:extLst>
          </p:cNvPr>
          <p:cNvSpPr txBox="1"/>
          <p:nvPr/>
        </p:nvSpPr>
        <p:spPr>
          <a:xfrm>
            <a:off x="3563183" y="5001892"/>
            <a:ext cx="459388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/>
              <a:t>Considera que su conducta personal y acciones</a:t>
            </a:r>
          </a:p>
          <a:p>
            <a:r>
              <a:rPr lang="es-CO" dirty="0"/>
              <a:t>contribuyen a un ambiente laboral sano.</a:t>
            </a: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9CA2F4A3-9326-4F46-B32C-A31B551484B1}"/>
              </a:ext>
            </a:extLst>
          </p:cNvPr>
          <p:cNvCxnSpPr>
            <a:cxnSpLocks/>
          </p:cNvCxnSpPr>
          <p:nvPr/>
        </p:nvCxnSpPr>
        <p:spPr>
          <a:xfrm flipH="1" flipV="1">
            <a:off x="4222996" y="2432208"/>
            <a:ext cx="605285" cy="1859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2E23E800-99A5-40B8-95CE-E80596FB57B8}"/>
              </a:ext>
            </a:extLst>
          </p:cNvPr>
          <p:cNvCxnSpPr>
            <a:cxnSpLocks/>
          </p:cNvCxnSpPr>
          <p:nvPr/>
        </p:nvCxnSpPr>
        <p:spPr>
          <a:xfrm flipH="1">
            <a:off x="4222995" y="3823921"/>
            <a:ext cx="605286" cy="3199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60E3C87A-5001-4F89-A320-FBFBA1D5EE1E}"/>
              </a:ext>
            </a:extLst>
          </p:cNvPr>
          <p:cNvCxnSpPr>
            <a:cxnSpLocks/>
          </p:cNvCxnSpPr>
          <p:nvPr/>
        </p:nvCxnSpPr>
        <p:spPr>
          <a:xfrm flipV="1">
            <a:off x="6741533" y="2461061"/>
            <a:ext cx="662733" cy="2401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FAAA1FC2-D6AC-437E-839B-D25D6668FBFB}"/>
              </a:ext>
            </a:extLst>
          </p:cNvPr>
          <p:cNvCxnSpPr>
            <a:cxnSpLocks/>
          </p:cNvCxnSpPr>
          <p:nvPr/>
        </p:nvCxnSpPr>
        <p:spPr>
          <a:xfrm>
            <a:off x="6816471" y="3720571"/>
            <a:ext cx="704675" cy="1616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050E9AD1-37AF-4700-8FA0-140B50696CB4}"/>
              </a:ext>
            </a:extLst>
          </p:cNvPr>
          <p:cNvCxnSpPr>
            <a:cxnSpLocks/>
          </p:cNvCxnSpPr>
          <p:nvPr/>
        </p:nvCxnSpPr>
        <p:spPr>
          <a:xfrm>
            <a:off x="5680274" y="4365895"/>
            <a:ext cx="11246" cy="5081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96692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Resultado de imagen para trabajador vector">
            <a:extLst>
              <a:ext uri="{FF2B5EF4-FFF2-40B4-BE49-F238E27FC236}">
                <a16:creationId xmlns:a16="http://schemas.microsoft.com/office/drawing/2014/main" id="{D05010F2-07C3-402B-A3CB-0D5BBF376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394" y="1964903"/>
            <a:ext cx="3258769" cy="325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A791F69-BA5E-46FE-911D-F8A8166017F0}"/>
              </a:ext>
            </a:extLst>
          </p:cNvPr>
          <p:cNvSpPr txBox="1"/>
          <p:nvPr/>
        </p:nvSpPr>
        <p:spPr>
          <a:xfrm>
            <a:off x="714083" y="2797027"/>
            <a:ext cx="316948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Siente que </a:t>
            </a:r>
            <a:r>
              <a:rPr lang="es-CO" u="sng" dirty="0"/>
              <a:t>algunas veces </a:t>
            </a:r>
            <a:r>
              <a:rPr lang="es-CO" dirty="0"/>
              <a:t>en la SANTOTO no hay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cooperación</a:t>
            </a:r>
            <a:r>
              <a:rPr lang="es-CO" dirty="0"/>
              <a:t> en labores entre dependencias.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E61D7DC-6E29-40F3-9C29-1501035A7F98}"/>
              </a:ext>
            </a:extLst>
          </p:cNvPr>
          <p:cNvSpPr txBox="1"/>
          <p:nvPr/>
        </p:nvSpPr>
        <p:spPr>
          <a:xfrm>
            <a:off x="7446790" y="2290195"/>
            <a:ext cx="352337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Siente que en </a:t>
            </a:r>
            <a:r>
              <a:rPr lang="es-CO" u="sng" dirty="0"/>
              <a:t>algunos casos </a:t>
            </a:r>
            <a:r>
              <a:rPr lang="es-CO" b="1" dirty="0"/>
              <a:t>no</a:t>
            </a:r>
            <a:r>
              <a:rPr lang="es-CO" dirty="0"/>
              <a:t> se promueve el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desarrollo de ideas, nuevos proyectos e iniciativas.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E2D22CF-699C-4F90-B59F-B86FA0B682A3}"/>
              </a:ext>
            </a:extLst>
          </p:cNvPr>
          <p:cNvSpPr txBox="1"/>
          <p:nvPr/>
        </p:nvSpPr>
        <p:spPr>
          <a:xfrm>
            <a:off x="7446790" y="3704439"/>
            <a:ext cx="3582099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Considera que en la SANTOTO </a:t>
            </a:r>
            <a:r>
              <a:rPr lang="es-C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aún hay faltas</a:t>
            </a:r>
            <a:r>
              <a:rPr lang="es-CO" dirty="0"/>
              <a:t> en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la comunicación y discusión de ideas innovadoras</a:t>
            </a: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B8C248DB-C9FB-4DED-BF25-AD9BF349F2DD}"/>
              </a:ext>
            </a:extLst>
          </p:cNvPr>
          <p:cNvCxnSpPr>
            <a:cxnSpLocks/>
          </p:cNvCxnSpPr>
          <p:nvPr/>
        </p:nvCxnSpPr>
        <p:spPr>
          <a:xfrm flipH="1">
            <a:off x="3983013" y="3258692"/>
            <a:ext cx="536895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78CC3525-AB05-4FC0-A579-2127EF1E5CA8}"/>
              </a:ext>
            </a:extLst>
          </p:cNvPr>
          <p:cNvCxnSpPr>
            <a:cxnSpLocks/>
          </p:cNvCxnSpPr>
          <p:nvPr/>
        </p:nvCxnSpPr>
        <p:spPr>
          <a:xfrm flipV="1">
            <a:off x="6258365" y="2670366"/>
            <a:ext cx="903271" cy="39191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F67B692E-B370-44C4-AF9A-DCA482A34591}"/>
              </a:ext>
            </a:extLst>
          </p:cNvPr>
          <p:cNvCxnSpPr>
            <a:cxnSpLocks/>
          </p:cNvCxnSpPr>
          <p:nvPr/>
        </p:nvCxnSpPr>
        <p:spPr>
          <a:xfrm>
            <a:off x="6205057" y="3817002"/>
            <a:ext cx="920155" cy="3259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Marcador de texto 1">
            <a:extLst>
              <a:ext uri="{FF2B5EF4-FFF2-40B4-BE49-F238E27FC236}">
                <a16:creationId xmlns:a16="http://schemas.microsoft.com/office/drawing/2014/main" id="{6EEC0A77-D97D-4069-92D6-098B037346BC}"/>
              </a:ext>
            </a:extLst>
          </p:cNvPr>
          <p:cNvSpPr txBox="1">
            <a:spLocks/>
          </p:cNvSpPr>
          <p:nvPr/>
        </p:nvSpPr>
        <p:spPr>
          <a:xfrm>
            <a:off x="343179" y="807019"/>
            <a:ext cx="10363200" cy="11578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Vinculación Laboral de directivos administrativos.</a:t>
            </a:r>
            <a:endParaRPr lang="es-CO" b="1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s-CO" sz="2800" b="1" i="1" u="sng" dirty="0">
                <a:solidFill>
                  <a:srgbClr val="00B050"/>
                </a:solidFill>
              </a:rPr>
              <a:t>Inconformidades Leves</a:t>
            </a:r>
          </a:p>
        </p:txBody>
      </p:sp>
    </p:spTree>
    <p:extLst>
      <p:ext uri="{BB962C8B-B14F-4D97-AF65-F5344CB8AC3E}">
        <p14:creationId xmlns:p14="http://schemas.microsoft.com/office/powerpoint/2010/main" val="21342044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5E4A00E8-7804-4676-8561-59C1E64C1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691" y="1926276"/>
            <a:ext cx="3257550" cy="325755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8FB53B3C-A529-49BF-9527-4459B7FF3DF0}"/>
              </a:ext>
            </a:extLst>
          </p:cNvPr>
          <p:cNvSpPr txBox="1"/>
          <p:nvPr/>
        </p:nvSpPr>
        <p:spPr>
          <a:xfrm>
            <a:off x="575586" y="2784363"/>
            <a:ext cx="3485877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Considera que en </a:t>
            </a:r>
            <a:r>
              <a:rPr lang="es-CO" u="sng" dirty="0"/>
              <a:t>varios casos </a:t>
            </a:r>
            <a:r>
              <a:rPr lang="es-CO" b="1" dirty="0"/>
              <a:t>no</a:t>
            </a:r>
            <a:r>
              <a:rPr lang="es-CO" dirty="0"/>
              <a:t> se reciben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instrucciones oportunas y frecuentes</a:t>
            </a:r>
            <a:r>
              <a:rPr lang="es-CO" dirty="0"/>
              <a:t> por parte del jefe inmediato.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3513BD0-E0EF-4F7D-84D0-44D7B32CC5C6}"/>
              </a:ext>
            </a:extLst>
          </p:cNvPr>
          <p:cNvSpPr txBox="1"/>
          <p:nvPr/>
        </p:nvSpPr>
        <p:spPr>
          <a:xfrm>
            <a:off x="7360027" y="2107808"/>
            <a:ext cx="4124501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O" dirty="0"/>
              <a:t>Considera que en </a:t>
            </a:r>
            <a:r>
              <a:rPr lang="es-CO" u="sng" dirty="0"/>
              <a:t>varios casos </a:t>
            </a:r>
            <a:r>
              <a:rPr lang="es-CO" dirty="0"/>
              <a:t>el jefe inmediato </a:t>
            </a:r>
            <a:r>
              <a:rPr lang="es-CO" b="1" dirty="0"/>
              <a:t>no</a:t>
            </a:r>
            <a:r>
              <a:rPr lang="es-CO" dirty="0"/>
              <a:t> tiene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pleno conocimiento de las dificultades</a:t>
            </a:r>
            <a:r>
              <a:rPr lang="es-CO" dirty="0"/>
              <a:t> que se presentan en el espacio de trabajo en cuanto a metas y objetivos.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10F099C-C7B5-423D-9BB9-AF5F2569702E}"/>
              </a:ext>
            </a:extLst>
          </p:cNvPr>
          <p:cNvSpPr txBox="1"/>
          <p:nvPr/>
        </p:nvSpPr>
        <p:spPr>
          <a:xfrm>
            <a:off x="7360027" y="3887270"/>
            <a:ext cx="4124501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Considera que en la SANTOTO </a:t>
            </a:r>
            <a:r>
              <a:rPr lang="es-CO" u="sng" dirty="0"/>
              <a:t>aún hay faltas</a:t>
            </a:r>
            <a:r>
              <a:rPr lang="es-CO" dirty="0"/>
              <a:t> en la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comunicación y discusión de ideas innovadoras</a:t>
            </a:r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4EE8DE32-672D-43CB-AF05-FF82761B2DDE}"/>
              </a:ext>
            </a:extLst>
          </p:cNvPr>
          <p:cNvCxnSpPr>
            <a:cxnSpLocks/>
          </p:cNvCxnSpPr>
          <p:nvPr/>
        </p:nvCxnSpPr>
        <p:spPr>
          <a:xfrm flipH="1">
            <a:off x="4169329" y="3425745"/>
            <a:ext cx="70467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6CEF277E-7B40-4405-A663-18C620B2B34A}"/>
              </a:ext>
            </a:extLst>
          </p:cNvPr>
          <p:cNvCxnSpPr>
            <a:cxnSpLocks/>
            <a:endCxn id="7" idx="1"/>
          </p:cNvCxnSpPr>
          <p:nvPr/>
        </p:nvCxnSpPr>
        <p:spPr>
          <a:xfrm flipV="1">
            <a:off x="6425967" y="2846472"/>
            <a:ext cx="934060" cy="26985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779813A3-A9CA-43BC-8A23-C180902FC561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6333688" y="4043494"/>
            <a:ext cx="1026339" cy="3054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Marcador de texto 1">
            <a:extLst>
              <a:ext uri="{FF2B5EF4-FFF2-40B4-BE49-F238E27FC236}">
                <a16:creationId xmlns:a16="http://schemas.microsoft.com/office/drawing/2014/main" id="{B1057446-220F-4705-93A1-BF899D84BB90}"/>
              </a:ext>
            </a:extLst>
          </p:cNvPr>
          <p:cNvSpPr txBox="1">
            <a:spLocks/>
          </p:cNvSpPr>
          <p:nvPr/>
        </p:nvSpPr>
        <p:spPr>
          <a:xfrm>
            <a:off x="343179" y="704298"/>
            <a:ext cx="10363200" cy="11578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Vinculación Laboral de directivos administrativos.</a:t>
            </a:r>
            <a:endParaRPr lang="es-CO" b="1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s-CO" sz="2800" b="1" i="1" u="sng" dirty="0">
                <a:solidFill>
                  <a:srgbClr val="00B050"/>
                </a:solidFill>
              </a:rPr>
              <a:t>Inconformidades Significativas</a:t>
            </a:r>
          </a:p>
        </p:txBody>
      </p:sp>
    </p:spTree>
    <p:extLst>
      <p:ext uri="{BB962C8B-B14F-4D97-AF65-F5344CB8AC3E}">
        <p14:creationId xmlns:p14="http://schemas.microsoft.com/office/powerpoint/2010/main" val="4492477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05E3BF7C-6702-49EE-9E21-F7C12D9DAA7C}"/>
              </a:ext>
            </a:extLst>
          </p:cNvPr>
          <p:cNvSpPr txBox="1"/>
          <p:nvPr/>
        </p:nvSpPr>
        <p:spPr>
          <a:xfrm>
            <a:off x="727463" y="2765601"/>
            <a:ext cx="3388283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Tiene </a:t>
            </a:r>
            <a:r>
              <a:rPr lang="es-CO" u="sng" dirty="0">
                <a:solidFill>
                  <a:schemeClr val="tx1"/>
                </a:solidFill>
              </a:rPr>
              <a:t>claridad</a:t>
            </a:r>
            <a:r>
              <a:rPr lang="es-CO" dirty="0"/>
              <a:t> de las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funciones</a:t>
            </a:r>
            <a:r>
              <a:rPr lang="es-CO" dirty="0"/>
              <a:t> del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cargo</a:t>
            </a:r>
            <a:r>
              <a:rPr lang="es-CO" dirty="0"/>
              <a:t> que desempeña.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388C113-CD3F-4727-BE5C-45EE2CB706D5}"/>
              </a:ext>
            </a:extLst>
          </p:cNvPr>
          <p:cNvSpPr txBox="1"/>
          <p:nvPr/>
        </p:nvSpPr>
        <p:spPr>
          <a:xfrm>
            <a:off x="727464" y="3769233"/>
            <a:ext cx="3388283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u="sng" dirty="0"/>
              <a:t>Se siente capaz </a:t>
            </a:r>
            <a:r>
              <a:rPr lang="es-CO" dirty="0"/>
              <a:t>de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tomar decisiones y solucionar problemas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055A4BB-101C-4F62-84E2-4980E41FF87B}"/>
              </a:ext>
            </a:extLst>
          </p:cNvPr>
          <p:cNvSpPr txBox="1"/>
          <p:nvPr/>
        </p:nvSpPr>
        <p:spPr>
          <a:xfrm>
            <a:off x="7379398" y="3159588"/>
            <a:ext cx="385086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u="sng" dirty="0"/>
              <a:t>Considera</a:t>
            </a:r>
            <a:r>
              <a:rPr lang="es-CO" dirty="0"/>
              <a:t> que su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conducta personal </a:t>
            </a:r>
            <a:r>
              <a:rPr lang="es-CO" dirty="0"/>
              <a:t>y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acciones</a:t>
            </a:r>
            <a:r>
              <a:rPr lang="es-CO" dirty="0"/>
              <a:t> contribuyen a un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 ambiente laboral sano</a:t>
            </a:r>
            <a:r>
              <a:rPr lang="es-CO" dirty="0"/>
              <a:t>.</a:t>
            </a: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9CA2F4A3-9326-4F46-B32C-A31B551484B1}"/>
              </a:ext>
            </a:extLst>
          </p:cNvPr>
          <p:cNvCxnSpPr>
            <a:cxnSpLocks/>
          </p:cNvCxnSpPr>
          <p:nvPr/>
        </p:nvCxnSpPr>
        <p:spPr>
          <a:xfrm flipH="1" flipV="1">
            <a:off x="4265707" y="3086795"/>
            <a:ext cx="511730" cy="8030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2E23E800-99A5-40B8-95CE-E80596FB57B8}"/>
              </a:ext>
            </a:extLst>
          </p:cNvPr>
          <p:cNvCxnSpPr>
            <a:cxnSpLocks/>
          </p:cNvCxnSpPr>
          <p:nvPr/>
        </p:nvCxnSpPr>
        <p:spPr>
          <a:xfrm flipH="1">
            <a:off x="4265707" y="3867325"/>
            <a:ext cx="583132" cy="2250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050E9AD1-37AF-4700-8FA0-140B50696CB4}"/>
              </a:ext>
            </a:extLst>
          </p:cNvPr>
          <p:cNvCxnSpPr>
            <a:cxnSpLocks/>
          </p:cNvCxnSpPr>
          <p:nvPr/>
        </p:nvCxnSpPr>
        <p:spPr>
          <a:xfrm>
            <a:off x="6761942" y="3621253"/>
            <a:ext cx="51161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Marcador de texto 1">
            <a:extLst>
              <a:ext uri="{FF2B5EF4-FFF2-40B4-BE49-F238E27FC236}">
                <a16:creationId xmlns:a16="http://schemas.microsoft.com/office/drawing/2014/main" id="{6A64FAC5-CF21-48A8-87CE-193AB04E381A}"/>
              </a:ext>
            </a:extLst>
          </p:cNvPr>
          <p:cNvSpPr txBox="1">
            <a:spLocks/>
          </p:cNvSpPr>
          <p:nvPr/>
        </p:nvSpPr>
        <p:spPr>
          <a:xfrm>
            <a:off x="494180" y="1095254"/>
            <a:ext cx="10363200" cy="11578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Vinculación Laboral de administrativos.</a:t>
            </a:r>
            <a:endParaRPr lang="es-CO" b="1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s-CO" sz="2800" b="1" i="1" u="sng" dirty="0">
                <a:solidFill>
                  <a:srgbClr val="00B050"/>
                </a:solidFill>
              </a:rPr>
              <a:t>Aspectos Positivos</a:t>
            </a: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5BDE238E-C60C-449E-A98D-A2F1815F89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357" y="2323750"/>
            <a:ext cx="2390391" cy="2531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600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n para clima laboral">
            <a:extLst>
              <a:ext uri="{FF2B5EF4-FFF2-40B4-BE49-F238E27FC236}">
                <a16:creationId xmlns:a16="http://schemas.microsoft.com/office/drawing/2014/main" id="{C4D1300E-249F-47DE-A5C3-1BE96F7D12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695" y="2651737"/>
            <a:ext cx="5162860" cy="314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820699" y="1655560"/>
            <a:ext cx="10550601" cy="120125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CO" sz="2800" dirty="0">
                <a:solidFill>
                  <a:schemeClr val="tx1"/>
                </a:solidFill>
              </a:rPr>
              <a:t>Realizar la medición de percepción del clima laboral por medio de un instrumento de medición sustentado con una campaña de mejoramiento del clima laboral.</a:t>
            </a:r>
            <a:endParaRPr lang="es-CO" sz="1600" dirty="0">
              <a:solidFill>
                <a:schemeClr val="tx1"/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346121" y="905535"/>
            <a:ext cx="7499757" cy="750025"/>
          </a:xfrm>
        </p:spPr>
        <p:txBody>
          <a:bodyPr>
            <a:normAutofit/>
          </a:bodyPr>
          <a:lstStyle/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Objetivo general del proyecto</a:t>
            </a:r>
          </a:p>
        </p:txBody>
      </p:sp>
    </p:spTree>
    <p:extLst>
      <p:ext uri="{BB962C8B-B14F-4D97-AF65-F5344CB8AC3E}">
        <p14:creationId xmlns:p14="http://schemas.microsoft.com/office/powerpoint/2010/main" val="24607801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DA791F69-BA5E-46FE-911D-F8A8166017F0}"/>
              </a:ext>
            </a:extLst>
          </p:cNvPr>
          <p:cNvSpPr txBox="1"/>
          <p:nvPr/>
        </p:nvSpPr>
        <p:spPr>
          <a:xfrm>
            <a:off x="7325349" y="4257288"/>
            <a:ext cx="3523373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600" dirty="0"/>
              <a:t>Siente que algunas veces en la SANTOTO no hay cooperación en labores entre dependencias.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E61D7DC-6E29-40F3-9C29-1501035A7F98}"/>
              </a:ext>
            </a:extLst>
          </p:cNvPr>
          <p:cNvSpPr txBox="1"/>
          <p:nvPr/>
        </p:nvSpPr>
        <p:spPr>
          <a:xfrm>
            <a:off x="7325350" y="1517812"/>
            <a:ext cx="3523373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600" dirty="0"/>
              <a:t>En algunos se percibe que no se expresa una buena imagen del valor institucional por fuera y por dentro de la Universidad.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E2D22CF-699C-4F90-B59F-B86FA0B682A3}"/>
              </a:ext>
            </a:extLst>
          </p:cNvPr>
          <p:cNvSpPr txBox="1"/>
          <p:nvPr/>
        </p:nvSpPr>
        <p:spPr>
          <a:xfrm>
            <a:off x="7325350" y="3056774"/>
            <a:ext cx="3523373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600" dirty="0"/>
              <a:t>Siente que en la SANTOTO algunas veces existe un bajo compromiso con el desarrollo de actividades.</a:t>
            </a: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B8C248DB-C9FB-4DED-BF25-AD9BF349F2DD}"/>
              </a:ext>
            </a:extLst>
          </p:cNvPr>
          <p:cNvCxnSpPr>
            <a:cxnSpLocks/>
          </p:cNvCxnSpPr>
          <p:nvPr/>
        </p:nvCxnSpPr>
        <p:spPr>
          <a:xfrm flipH="1">
            <a:off x="4068387" y="4612411"/>
            <a:ext cx="1070748" cy="1812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78CC3525-AB05-4FC0-A579-2127EF1E5CA8}"/>
              </a:ext>
            </a:extLst>
          </p:cNvPr>
          <p:cNvCxnSpPr>
            <a:endCxn id="9" idx="1"/>
          </p:cNvCxnSpPr>
          <p:nvPr/>
        </p:nvCxnSpPr>
        <p:spPr>
          <a:xfrm flipV="1">
            <a:off x="6526367" y="2056421"/>
            <a:ext cx="798983" cy="4298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F67B692E-B370-44C4-AF9A-DCA482A34591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6358852" y="3447920"/>
            <a:ext cx="966498" cy="243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CuadroTexto 3">
            <a:extLst>
              <a:ext uri="{FF2B5EF4-FFF2-40B4-BE49-F238E27FC236}">
                <a16:creationId xmlns:a16="http://schemas.microsoft.com/office/drawing/2014/main" id="{42312E18-3213-4FEE-AB56-EE3C4104F921}"/>
              </a:ext>
            </a:extLst>
          </p:cNvPr>
          <p:cNvSpPr txBox="1"/>
          <p:nvPr/>
        </p:nvSpPr>
        <p:spPr>
          <a:xfrm>
            <a:off x="702752" y="1517812"/>
            <a:ext cx="3424903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600" dirty="0"/>
              <a:t>Considera que en algunos casos no hay claridad acerca del plan de beneficios que ofrece la institución.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5789A5F-BFD5-4EB3-9656-8E48C039AC5F}"/>
              </a:ext>
            </a:extLst>
          </p:cNvPr>
          <p:cNvSpPr txBox="1"/>
          <p:nvPr/>
        </p:nvSpPr>
        <p:spPr>
          <a:xfrm>
            <a:off x="702752" y="2752050"/>
            <a:ext cx="342490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O" sz="1600" dirty="0"/>
              <a:t>En algunos casos no hay conformidad con el plan de beneficios que ofrece la Institución.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29B20D8-D9AB-4ED3-A490-57EC1296077A}"/>
              </a:ext>
            </a:extLst>
          </p:cNvPr>
          <p:cNvSpPr txBox="1"/>
          <p:nvPr/>
        </p:nvSpPr>
        <p:spPr>
          <a:xfrm>
            <a:off x="702752" y="4011067"/>
            <a:ext cx="3424902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O" sz="1600" dirty="0"/>
              <a:t>En algunos casos no se percibe una</a:t>
            </a:r>
            <a:br>
              <a:rPr lang="es-CO" sz="1600" dirty="0"/>
            </a:br>
            <a:r>
              <a:rPr lang="es-CO" sz="1600" dirty="0"/>
              <a:t>figura de liderazgo en el espacio de trabajo. Es decir que se perciben Jefes, no líderes.</a:t>
            </a:r>
          </a:p>
        </p:txBody>
      </p: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4553C812-37F5-49B2-9F05-FE99F476161C}"/>
              </a:ext>
            </a:extLst>
          </p:cNvPr>
          <p:cNvCxnSpPr>
            <a:cxnSpLocks/>
          </p:cNvCxnSpPr>
          <p:nvPr/>
        </p:nvCxnSpPr>
        <p:spPr>
          <a:xfrm flipH="1" flipV="1">
            <a:off x="4078964" y="3888795"/>
            <a:ext cx="907772" cy="1008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61FB5A2E-C866-4D51-BC0F-98E3E31BA5D4}"/>
              </a:ext>
            </a:extLst>
          </p:cNvPr>
          <p:cNvCxnSpPr>
            <a:cxnSpLocks/>
            <a:endCxn id="4" idx="3"/>
          </p:cNvCxnSpPr>
          <p:nvPr/>
        </p:nvCxnSpPr>
        <p:spPr>
          <a:xfrm flipH="1" flipV="1">
            <a:off x="4127655" y="1933311"/>
            <a:ext cx="785250" cy="5284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2FC51D38-0655-4F20-B23A-3CBFEE79A9FB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6132328" y="4275385"/>
            <a:ext cx="1193021" cy="39740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Marcador de texto 1">
            <a:extLst>
              <a:ext uri="{FF2B5EF4-FFF2-40B4-BE49-F238E27FC236}">
                <a16:creationId xmlns:a16="http://schemas.microsoft.com/office/drawing/2014/main" id="{61BB941E-309D-4DFB-98E4-EF4F4F123FD9}"/>
              </a:ext>
            </a:extLst>
          </p:cNvPr>
          <p:cNvSpPr txBox="1">
            <a:spLocks/>
          </p:cNvSpPr>
          <p:nvPr/>
        </p:nvSpPr>
        <p:spPr>
          <a:xfrm>
            <a:off x="526748" y="112199"/>
            <a:ext cx="10363200" cy="11578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Vinculación Laboral de administrativos.</a:t>
            </a:r>
            <a:endParaRPr lang="es-CO" b="1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s-CO" sz="2800" b="1" i="1" u="sng" dirty="0">
                <a:solidFill>
                  <a:srgbClr val="00B050"/>
                </a:solidFill>
              </a:rPr>
              <a:t>Inconformidades Leves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BD2ED0A3-AB7E-45AA-8793-87AEEE3F6E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905" y="1634268"/>
            <a:ext cx="1561481" cy="336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936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id="{33B3E00B-2A50-4065-ACB0-BF7011A60AE3}"/>
              </a:ext>
            </a:extLst>
          </p:cNvPr>
          <p:cNvSpPr txBox="1"/>
          <p:nvPr/>
        </p:nvSpPr>
        <p:spPr>
          <a:xfrm>
            <a:off x="709457" y="3169636"/>
            <a:ext cx="3716323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O" u="sng" dirty="0"/>
              <a:t>Considera</a:t>
            </a:r>
            <a:r>
              <a:rPr lang="es-CO" dirty="0"/>
              <a:t> que en varios casos </a:t>
            </a:r>
            <a:r>
              <a:rPr lang="es-CO" b="1" dirty="0"/>
              <a:t>no</a:t>
            </a:r>
            <a:r>
              <a:rPr lang="es-CO" dirty="0"/>
              <a:t> se promueve el desarrollo en la generación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de ideas, proyectos e iniciativas.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0C832A1-DF5F-4E53-AB8B-1C10FD488D54}"/>
              </a:ext>
            </a:extLst>
          </p:cNvPr>
          <p:cNvSpPr txBox="1"/>
          <p:nvPr/>
        </p:nvSpPr>
        <p:spPr>
          <a:xfrm>
            <a:off x="7195120" y="3294228"/>
            <a:ext cx="391294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u="sng" dirty="0"/>
              <a:t>Considera</a:t>
            </a:r>
            <a:r>
              <a:rPr lang="es-CO" dirty="0"/>
              <a:t> que en la SANTOTO </a:t>
            </a:r>
            <a:r>
              <a:rPr lang="es-CO" u="sng" dirty="0"/>
              <a:t>hay varias falta</a:t>
            </a:r>
            <a:r>
              <a:rPr lang="es-CO" dirty="0"/>
              <a:t>s en la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comunicación y discusión de ideas innovadoras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AB46D6B2-C691-4FE9-98C6-0ADB71840E83}"/>
              </a:ext>
            </a:extLst>
          </p:cNvPr>
          <p:cNvCxnSpPr/>
          <p:nvPr/>
        </p:nvCxnSpPr>
        <p:spPr>
          <a:xfrm flipH="1">
            <a:off x="4486461" y="3677468"/>
            <a:ext cx="44523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>
            <a:extLst>
              <a:ext uri="{FF2B5EF4-FFF2-40B4-BE49-F238E27FC236}">
                <a16:creationId xmlns:a16="http://schemas.microsoft.com/office/drawing/2014/main" id="{56F99197-9398-4286-A2BA-E02D2BB1453A}"/>
              </a:ext>
            </a:extLst>
          </p:cNvPr>
          <p:cNvCxnSpPr/>
          <p:nvPr/>
        </p:nvCxnSpPr>
        <p:spPr>
          <a:xfrm>
            <a:off x="6384022" y="3677468"/>
            <a:ext cx="66273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Marcador de texto 1">
            <a:extLst>
              <a:ext uri="{FF2B5EF4-FFF2-40B4-BE49-F238E27FC236}">
                <a16:creationId xmlns:a16="http://schemas.microsoft.com/office/drawing/2014/main" id="{F1C8C1E5-9465-4602-AA58-B42AF1D57510}"/>
              </a:ext>
            </a:extLst>
          </p:cNvPr>
          <p:cNvSpPr txBox="1">
            <a:spLocks/>
          </p:cNvSpPr>
          <p:nvPr/>
        </p:nvSpPr>
        <p:spPr>
          <a:xfrm>
            <a:off x="811974" y="979168"/>
            <a:ext cx="10363200" cy="11578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Vinculación Laboral de administrativos.</a:t>
            </a:r>
            <a:endParaRPr lang="es-CO" b="1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s-CO" sz="2800" b="1" i="1" u="sng" dirty="0">
                <a:solidFill>
                  <a:srgbClr val="00B050"/>
                </a:solidFill>
              </a:rPr>
              <a:t>Inconformidades Significativas</a:t>
            </a:r>
          </a:p>
        </p:txBody>
      </p:sp>
      <p:pic>
        <p:nvPicPr>
          <p:cNvPr id="12" name="Imagen 11" descr="Imagen que contiene objeto&#10;&#10;Descripción generada con confianza muy alta">
            <a:extLst>
              <a:ext uri="{FF2B5EF4-FFF2-40B4-BE49-F238E27FC236}">
                <a16:creationId xmlns:a16="http://schemas.microsoft.com/office/drawing/2014/main" id="{CD29DB4F-3E6D-4832-8F0D-120239E2B7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144" y="2230577"/>
            <a:ext cx="2263427" cy="239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844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Resultado de imagen para docente png">
            <a:extLst>
              <a:ext uri="{FF2B5EF4-FFF2-40B4-BE49-F238E27FC236}">
                <a16:creationId xmlns:a16="http://schemas.microsoft.com/office/drawing/2014/main" id="{21A4652E-F9F3-4FB7-A6EC-B3EF29F28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879" y="1900705"/>
            <a:ext cx="2436298" cy="304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9CA2F4A3-9326-4F46-B32C-A31B551484B1}"/>
              </a:ext>
            </a:extLst>
          </p:cNvPr>
          <p:cNvCxnSpPr/>
          <p:nvPr/>
        </p:nvCxnSpPr>
        <p:spPr>
          <a:xfrm flipH="1" flipV="1">
            <a:off x="4596253" y="2921422"/>
            <a:ext cx="453591" cy="11584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2E23E800-99A5-40B8-95CE-E80596FB57B8}"/>
              </a:ext>
            </a:extLst>
          </p:cNvPr>
          <p:cNvCxnSpPr>
            <a:cxnSpLocks/>
          </p:cNvCxnSpPr>
          <p:nvPr/>
        </p:nvCxnSpPr>
        <p:spPr>
          <a:xfrm flipH="1">
            <a:off x="4664443" y="4202888"/>
            <a:ext cx="523658" cy="16808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050E9AD1-37AF-4700-8FA0-140B50696CB4}"/>
              </a:ext>
            </a:extLst>
          </p:cNvPr>
          <p:cNvCxnSpPr>
            <a:cxnSpLocks/>
          </p:cNvCxnSpPr>
          <p:nvPr/>
        </p:nvCxnSpPr>
        <p:spPr>
          <a:xfrm>
            <a:off x="6390545" y="3285415"/>
            <a:ext cx="66779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8BE07FB-23D7-4901-948E-6D5696160157}"/>
              </a:ext>
            </a:extLst>
          </p:cNvPr>
          <p:cNvSpPr txBox="1"/>
          <p:nvPr/>
        </p:nvSpPr>
        <p:spPr>
          <a:xfrm>
            <a:off x="709686" y="2390934"/>
            <a:ext cx="368556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u="sng" dirty="0"/>
              <a:t>Está conforme </a:t>
            </a:r>
            <a:r>
              <a:rPr lang="es-CO" dirty="0"/>
              <a:t>con la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retribución monetaria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B5BDD14-16A4-44E6-B769-5BA9B410F030}"/>
              </a:ext>
            </a:extLst>
          </p:cNvPr>
          <p:cNvSpPr txBox="1"/>
          <p:nvPr/>
        </p:nvSpPr>
        <p:spPr>
          <a:xfrm>
            <a:off x="7226411" y="3087256"/>
            <a:ext cx="443871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/>
              <a:t>Tiene una </a:t>
            </a:r>
            <a:r>
              <a:rPr lang="es-CO" u="sng" dirty="0"/>
              <a:t>buena percepción </a:t>
            </a:r>
            <a:r>
              <a:rPr lang="es-CO" dirty="0"/>
              <a:t>del componente</a:t>
            </a:r>
          </a:p>
          <a:p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humanístico y los valores institucionales</a:t>
            </a:r>
            <a:r>
              <a:rPr lang="es-CO" dirty="0"/>
              <a:t>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C9B330E-9B12-44C9-81FE-2D908C103F89}"/>
              </a:ext>
            </a:extLst>
          </p:cNvPr>
          <p:cNvSpPr txBox="1"/>
          <p:nvPr/>
        </p:nvSpPr>
        <p:spPr>
          <a:xfrm>
            <a:off x="650506" y="3737728"/>
            <a:ext cx="399653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u="sng" dirty="0"/>
              <a:t>Considera</a:t>
            </a:r>
            <a:r>
              <a:rPr lang="es-CO" dirty="0"/>
              <a:t> que su conducta personal y acciones </a:t>
            </a:r>
            <a:r>
              <a:rPr lang="es-CO" u="sng" dirty="0"/>
              <a:t>contribuyen</a:t>
            </a:r>
            <a:r>
              <a:rPr lang="es-CO" dirty="0"/>
              <a:t> a un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ambiente laboral sano.</a:t>
            </a:r>
          </a:p>
        </p:txBody>
      </p:sp>
      <p:sp>
        <p:nvSpPr>
          <p:cNvPr id="17" name="Marcador de texto 1">
            <a:extLst>
              <a:ext uri="{FF2B5EF4-FFF2-40B4-BE49-F238E27FC236}">
                <a16:creationId xmlns:a16="http://schemas.microsoft.com/office/drawing/2014/main" id="{A4F6A336-F8EF-42F6-B1B7-A7201CB54EE4}"/>
              </a:ext>
            </a:extLst>
          </p:cNvPr>
          <p:cNvSpPr txBox="1">
            <a:spLocks/>
          </p:cNvSpPr>
          <p:nvPr/>
        </p:nvSpPr>
        <p:spPr>
          <a:xfrm>
            <a:off x="811974" y="979168"/>
            <a:ext cx="10363200" cy="11578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Vinculación Laboral de Docentes.</a:t>
            </a:r>
            <a:endParaRPr lang="es-CO" b="1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s-CO" sz="2800" b="1" i="1" u="sng" dirty="0">
                <a:solidFill>
                  <a:srgbClr val="00B050"/>
                </a:solidFill>
              </a:rPr>
              <a:t>Aspectos Positivos</a:t>
            </a:r>
          </a:p>
        </p:txBody>
      </p:sp>
    </p:spTree>
    <p:extLst>
      <p:ext uri="{BB962C8B-B14F-4D97-AF65-F5344CB8AC3E}">
        <p14:creationId xmlns:p14="http://schemas.microsoft.com/office/powerpoint/2010/main" val="5089846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juguete&#10;&#10;Descripción generada con confianza alta">
            <a:extLst>
              <a:ext uri="{FF2B5EF4-FFF2-40B4-BE49-F238E27FC236}">
                <a16:creationId xmlns:a16="http://schemas.microsoft.com/office/drawing/2014/main" id="{9E373BF1-7B63-4DE4-9700-2AAD81492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281" y="1574704"/>
            <a:ext cx="2190750" cy="3194627"/>
          </a:xfrm>
          <a:prstGeom prst="rect">
            <a:avLst/>
          </a:prstGeom>
        </p:spPr>
      </p:pic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B8C248DB-C9FB-4DED-BF25-AD9BF349F2DD}"/>
              </a:ext>
            </a:extLst>
          </p:cNvPr>
          <p:cNvCxnSpPr>
            <a:cxnSpLocks/>
            <a:endCxn id="23" idx="3"/>
          </p:cNvCxnSpPr>
          <p:nvPr/>
        </p:nvCxnSpPr>
        <p:spPr>
          <a:xfrm flipH="1">
            <a:off x="4293644" y="4034677"/>
            <a:ext cx="907530" cy="2667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78CC3525-AB05-4FC0-A579-2127EF1E5CA8}"/>
              </a:ext>
            </a:extLst>
          </p:cNvPr>
          <p:cNvCxnSpPr>
            <a:cxnSpLocks/>
            <a:endCxn id="19" idx="1"/>
          </p:cNvCxnSpPr>
          <p:nvPr/>
        </p:nvCxnSpPr>
        <p:spPr>
          <a:xfrm flipV="1">
            <a:off x="6994201" y="1954482"/>
            <a:ext cx="537887" cy="2830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F67B692E-B370-44C4-AF9A-DCA482A34591}"/>
              </a:ext>
            </a:extLst>
          </p:cNvPr>
          <p:cNvCxnSpPr>
            <a:cxnSpLocks/>
            <a:endCxn id="24" idx="1"/>
          </p:cNvCxnSpPr>
          <p:nvPr/>
        </p:nvCxnSpPr>
        <p:spPr>
          <a:xfrm flipV="1">
            <a:off x="6426725" y="3105111"/>
            <a:ext cx="1105363" cy="2291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4553C812-37F5-49B2-9F05-FE99F476161C}"/>
              </a:ext>
            </a:extLst>
          </p:cNvPr>
          <p:cNvCxnSpPr>
            <a:cxnSpLocks/>
            <a:endCxn id="21" idx="3"/>
          </p:cNvCxnSpPr>
          <p:nvPr/>
        </p:nvCxnSpPr>
        <p:spPr>
          <a:xfrm flipH="1" flipV="1">
            <a:off x="4246646" y="2952689"/>
            <a:ext cx="879027" cy="224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61FB5A2E-C866-4D51-BC0F-98E3E31BA5D4}"/>
              </a:ext>
            </a:extLst>
          </p:cNvPr>
          <p:cNvCxnSpPr>
            <a:cxnSpLocks/>
          </p:cNvCxnSpPr>
          <p:nvPr/>
        </p:nvCxnSpPr>
        <p:spPr>
          <a:xfrm flipH="1" flipV="1">
            <a:off x="4351019" y="1779487"/>
            <a:ext cx="920896" cy="4304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2FC51D38-0655-4F20-B23A-3CBFEE79A9FB}"/>
              </a:ext>
            </a:extLst>
          </p:cNvPr>
          <p:cNvCxnSpPr>
            <a:cxnSpLocks/>
          </p:cNvCxnSpPr>
          <p:nvPr/>
        </p:nvCxnSpPr>
        <p:spPr>
          <a:xfrm>
            <a:off x="6096000" y="4471329"/>
            <a:ext cx="0" cy="4781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70998B3-E477-40AB-BA6A-3F3F00B1E331}"/>
              </a:ext>
            </a:extLst>
          </p:cNvPr>
          <p:cNvSpPr txBox="1"/>
          <p:nvPr/>
        </p:nvSpPr>
        <p:spPr>
          <a:xfrm>
            <a:off x="669301" y="1390656"/>
            <a:ext cx="3577345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O" sz="1600" u="sng" dirty="0"/>
              <a:t>Considera</a:t>
            </a:r>
            <a:r>
              <a:rPr lang="es-CO" sz="1600" dirty="0"/>
              <a:t> que en </a:t>
            </a:r>
            <a:r>
              <a:rPr lang="es-CO" sz="1600" u="sng" dirty="0"/>
              <a:t>algunos casos </a:t>
            </a:r>
            <a:r>
              <a:rPr lang="es-CO" sz="1600" b="1" dirty="0"/>
              <a:t>no</a:t>
            </a:r>
            <a:r>
              <a:rPr lang="es-CO" sz="1600" dirty="0"/>
              <a:t> se reciben </a:t>
            </a:r>
            <a:r>
              <a:rPr lang="es-CO" sz="1600" dirty="0">
                <a:solidFill>
                  <a:schemeClr val="accent6">
                    <a:lumMod val="75000"/>
                  </a:schemeClr>
                </a:solidFill>
              </a:rPr>
              <a:t>instrucciones oportunas y frecuentes por parte</a:t>
            </a:r>
            <a:r>
              <a:rPr lang="es-CO" sz="1600" dirty="0"/>
              <a:t> del jefe inmediato.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CFD147B9-EC6E-49FF-A64C-E66F39DD80C9}"/>
              </a:ext>
            </a:extLst>
          </p:cNvPr>
          <p:cNvSpPr txBox="1"/>
          <p:nvPr/>
        </p:nvSpPr>
        <p:spPr>
          <a:xfrm>
            <a:off x="7532088" y="1415873"/>
            <a:ext cx="4026716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O" sz="1600" dirty="0"/>
              <a:t>Considera que en </a:t>
            </a:r>
            <a:r>
              <a:rPr lang="es-CO" sz="1600" u="sng" dirty="0"/>
              <a:t>varios casos </a:t>
            </a:r>
            <a:r>
              <a:rPr lang="es-CO" sz="1600" dirty="0"/>
              <a:t>el </a:t>
            </a:r>
            <a:r>
              <a:rPr lang="es-CO" sz="1600" u="sng" dirty="0"/>
              <a:t>jefe inmediato</a:t>
            </a:r>
            <a:r>
              <a:rPr lang="es-CO" sz="1600" dirty="0"/>
              <a:t> </a:t>
            </a:r>
            <a:r>
              <a:rPr lang="es-CO" sz="1600" b="1" dirty="0"/>
              <a:t>no</a:t>
            </a:r>
            <a:r>
              <a:rPr lang="es-CO" sz="1600" dirty="0"/>
              <a:t> </a:t>
            </a:r>
            <a:r>
              <a:rPr lang="es-CO" sz="1600" dirty="0">
                <a:solidFill>
                  <a:schemeClr val="accent6">
                    <a:lumMod val="75000"/>
                  </a:schemeClr>
                </a:solidFill>
              </a:rPr>
              <a:t>tiene pleno conocimiento de las dificultades que se presentan en el espacio de trabajo</a:t>
            </a:r>
            <a:r>
              <a:rPr lang="es-CO" sz="1600" dirty="0"/>
              <a:t> en cuanto a metas y objetivos.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FD6FA69F-9905-41DC-8A46-C4DCBCA6783D}"/>
              </a:ext>
            </a:extLst>
          </p:cNvPr>
          <p:cNvSpPr txBox="1"/>
          <p:nvPr/>
        </p:nvSpPr>
        <p:spPr>
          <a:xfrm>
            <a:off x="669301" y="2537190"/>
            <a:ext cx="357734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O" sz="1600" dirty="0"/>
              <a:t>Se percibe que </a:t>
            </a:r>
            <a:r>
              <a:rPr lang="es-CO" sz="1600" u="sng" dirty="0"/>
              <a:t>en algunos casos </a:t>
            </a:r>
            <a:r>
              <a:rPr lang="es-CO" sz="1600" dirty="0"/>
              <a:t>el </a:t>
            </a:r>
            <a:r>
              <a:rPr lang="es-CO" sz="1600" u="sng" dirty="0"/>
              <a:t>docente</a:t>
            </a:r>
            <a:r>
              <a:rPr lang="es-CO" sz="1600" dirty="0"/>
              <a:t> tiene una </a:t>
            </a:r>
            <a:r>
              <a:rPr lang="es-CO" sz="1600" dirty="0">
                <a:solidFill>
                  <a:schemeClr val="accent6">
                    <a:lumMod val="75000"/>
                  </a:schemeClr>
                </a:solidFill>
              </a:rPr>
              <a:t>baja participación en la toma de decisiones.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5BD84900-E5C9-4E45-A062-133CC151A5DB}"/>
              </a:ext>
            </a:extLst>
          </p:cNvPr>
          <p:cNvSpPr txBox="1"/>
          <p:nvPr/>
        </p:nvSpPr>
        <p:spPr>
          <a:xfrm>
            <a:off x="656320" y="3762797"/>
            <a:ext cx="3637324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600" u="sng" dirty="0"/>
              <a:t>En algunos casos </a:t>
            </a:r>
            <a:r>
              <a:rPr lang="es-CO" sz="1600" b="1" dirty="0"/>
              <a:t>no</a:t>
            </a:r>
            <a:r>
              <a:rPr lang="es-CO" sz="1600" dirty="0"/>
              <a:t> se percibe una</a:t>
            </a:r>
            <a:br>
              <a:rPr lang="es-CO" sz="1600" dirty="0"/>
            </a:br>
            <a:r>
              <a:rPr lang="es-CO" sz="1600" dirty="0">
                <a:solidFill>
                  <a:schemeClr val="accent6">
                    <a:lumMod val="75000"/>
                  </a:schemeClr>
                </a:solidFill>
              </a:rPr>
              <a:t>figura de liderazgo</a:t>
            </a:r>
            <a:r>
              <a:rPr lang="es-CO" sz="1600" dirty="0"/>
              <a:t> en el espacio de trabajo. Es decir que se perciben </a:t>
            </a:r>
            <a:r>
              <a:rPr lang="es-CO" sz="1600" dirty="0">
                <a:solidFill>
                  <a:schemeClr val="accent6">
                    <a:lumMod val="75000"/>
                  </a:schemeClr>
                </a:solidFill>
              </a:rPr>
              <a:t>Jefes, no líderes.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B2927E4-CF76-40E1-BE31-2A084FA65791}"/>
              </a:ext>
            </a:extLst>
          </p:cNvPr>
          <p:cNvSpPr txBox="1"/>
          <p:nvPr/>
        </p:nvSpPr>
        <p:spPr>
          <a:xfrm>
            <a:off x="7532088" y="2689612"/>
            <a:ext cx="400126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600" dirty="0"/>
              <a:t>Siente que en </a:t>
            </a:r>
            <a:r>
              <a:rPr lang="es-CO" sz="1600" u="sng" dirty="0"/>
              <a:t>algunos casos </a:t>
            </a:r>
            <a:r>
              <a:rPr lang="es-CO" sz="1600" b="1" dirty="0"/>
              <a:t>no</a:t>
            </a:r>
            <a:r>
              <a:rPr lang="es-CO" sz="1600" dirty="0"/>
              <a:t> se </a:t>
            </a:r>
            <a:r>
              <a:rPr lang="es-CO" sz="1600" dirty="0">
                <a:solidFill>
                  <a:schemeClr val="accent6">
                    <a:lumMod val="75000"/>
                  </a:schemeClr>
                </a:solidFill>
              </a:rPr>
              <a:t>promueve el desarrollo de ideas, nuevos proyectos e iniciativas.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64C7B41D-14D9-42FE-B181-346C6AFBD7E8}"/>
              </a:ext>
            </a:extLst>
          </p:cNvPr>
          <p:cNvSpPr txBox="1"/>
          <p:nvPr/>
        </p:nvSpPr>
        <p:spPr>
          <a:xfrm>
            <a:off x="7576246" y="3761392"/>
            <a:ext cx="3957108" cy="8466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600" dirty="0"/>
              <a:t>Considera que en la SANTOTO </a:t>
            </a:r>
            <a:r>
              <a:rPr lang="es-CO" sz="1600" u="sng" dirty="0"/>
              <a:t>aún hay faltas </a:t>
            </a:r>
            <a:r>
              <a:rPr lang="es-CO" sz="1600" dirty="0"/>
              <a:t>en la </a:t>
            </a:r>
            <a:r>
              <a:rPr lang="es-CO" sz="1600" dirty="0">
                <a:solidFill>
                  <a:schemeClr val="accent6">
                    <a:lumMod val="75000"/>
                  </a:schemeClr>
                </a:solidFill>
              </a:rPr>
              <a:t>comunicación y discusión de ideas innovadoras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F27E6133-378C-4B76-B79F-ED01D3E5E4FF}"/>
              </a:ext>
            </a:extLst>
          </p:cNvPr>
          <p:cNvSpPr txBox="1"/>
          <p:nvPr/>
        </p:nvSpPr>
        <p:spPr>
          <a:xfrm>
            <a:off x="4293644" y="5083795"/>
            <a:ext cx="4187385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600" dirty="0"/>
              <a:t>Siente que algunas veces en la SANTOTO no hay cooperación en labores entre  dependencias.</a:t>
            </a: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546C3F42-AB44-479D-8B9E-E77301C18982}"/>
              </a:ext>
            </a:extLst>
          </p:cNvPr>
          <p:cNvCxnSpPr>
            <a:cxnSpLocks/>
            <a:endCxn id="25" idx="1"/>
          </p:cNvCxnSpPr>
          <p:nvPr/>
        </p:nvCxnSpPr>
        <p:spPr>
          <a:xfrm>
            <a:off x="6426725" y="4056777"/>
            <a:ext cx="1149521" cy="1279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Marcador de texto 1">
            <a:extLst>
              <a:ext uri="{FF2B5EF4-FFF2-40B4-BE49-F238E27FC236}">
                <a16:creationId xmlns:a16="http://schemas.microsoft.com/office/drawing/2014/main" id="{335C8C16-0C9B-463F-ABBF-6C65A5B1B5B6}"/>
              </a:ext>
            </a:extLst>
          </p:cNvPr>
          <p:cNvSpPr txBox="1">
            <a:spLocks/>
          </p:cNvSpPr>
          <p:nvPr/>
        </p:nvSpPr>
        <p:spPr>
          <a:xfrm>
            <a:off x="669301" y="56366"/>
            <a:ext cx="10363200" cy="11578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Vinculación Laboral de Docentes.</a:t>
            </a:r>
            <a:endParaRPr lang="es-CO" b="1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s-CO" sz="2800" b="1" i="1" u="sng" dirty="0">
                <a:solidFill>
                  <a:srgbClr val="00B050"/>
                </a:solidFill>
              </a:rPr>
              <a:t>Inconformidades Leves</a:t>
            </a:r>
          </a:p>
        </p:txBody>
      </p:sp>
    </p:spTree>
    <p:extLst>
      <p:ext uri="{BB962C8B-B14F-4D97-AF65-F5344CB8AC3E}">
        <p14:creationId xmlns:p14="http://schemas.microsoft.com/office/powerpoint/2010/main" val="1649704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05E3BF7C-6702-49EE-9E21-F7C12D9DAA7C}"/>
              </a:ext>
            </a:extLst>
          </p:cNvPr>
          <p:cNvSpPr txBox="1"/>
          <p:nvPr/>
        </p:nvSpPr>
        <p:spPr>
          <a:xfrm>
            <a:off x="477129" y="2007419"/>
            <a:ext cx="397551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/>
              <a:t>Tiene </a:t>
            </a:r>
            <a:r>
              <a:rPr lang="es-CO" u="sng" dirty="0"/>
              <a:t>claridad</a:t>
            </a:r>
            <a:r>
              <a:rPr lang="es-CO" dirty="0"/>
              <a:t> de las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funciones del cargo</a:t>
            </a:r>
          </a:p>
          <a:p>
            <a:r>
              <a:rPr lang="es-CO" dirty="0"/>
              <a:t>que desempeña.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388C113-CD3F-4727-BE5C-45EE2CB706D5}"/>
              </a:ext>
            </a:extLst>
          </p:cNvPr>
          <p:cNvSpPr txBox="1"/>
          <p:nvPr/>
        </p:nvSpPr>
        <p:spPr>
          <a:xfrm>
            <a:off x="7735055" y="4395831"/>
            <a:ext cx="366558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Se siente capaz de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tomar decisiones y solucionar problemas.</a:t>
            </a: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9CA2F4A3-9326-4F46-B32C-A31B551484B1}"/>
              </a:ext>
            </a:extLst>
          </p:cNvPr>
          <p:cNvCxnSpPr>
            <a:cxnSpLocks/>
          </p:cNvCxnSpPr>
          <p:nvPr/>
        </p:nvCxnSpPr>
        <p:spPr>
          <a:xfrm flipH="1" flipV="1">
            <a:off x="4273200" y="2980342"/>
            <a:ext cx="886029" cy="2778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2E23E800-99A5-40B8-95CE-E80596FB57B8}"/>
              </a:ext>
            </a:extLst>
          </p:cNvPr>
          <p:cNvCxnSpPr>
            <a:cxnSpLocks/>
          </p:cNvCxnSpPr>
          <p:nvPr/>
        </p:nvCxnSpPr>
        <p:spPr>
          <a:xfrm flipH="1">
            <a:off x="4425378" y="4310137"/>
            <a:ext cx="901631" cy="5635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050E9AD1-37AF-4700-8FA0-140B50696CB4}"/>
              </a:ext>
            </a:extLst>
          </p:cNvPr>
          <p:cNvCxnSpPr>
            <a:cxnSpLocks/>
          </p:cNvCxnSpPr>
          <p:nvPr/>
        </p:nvCxnSpPr>
        <p:spPr>
          <a:xfrm>
            <a:off x="6982769" y="3828298"/>
            <a:ext cx="734781" cy="3457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8975E1A-9BB5-4844-8495-80E6581B2176}"/>
              </a:ext>
            </a:extLst>
          </p:cNvPr>
          <p:cNvSpPr txBox="1"/>
          <p:nvPr/>
        </p:nvSpPr>
        <p:spPr>
          <a:xfrm>
            <a:off x="491021" y="3119253"/>
            <a:ext cx="3821727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u="sng" dirty="0"/>
              <a:t>Está conforme </a:t>
            </a:r>
            <a:r>
              <a:rPr lang="es-CO" dirty="0"/>
              <a:t>con la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retribución monetaria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2D64FB9-7E35-4106-AF6C-1E5B727B730A}"/>
              </a:ext>
            </a:extLst>
          </p:cNvPr>
          <p:cNvSpPr txBox="1"/>
          <p:nvPr/>
        </p:nvSpPr>
        <p:spPr>
          <a:xfrm>
            <a:off x="516074" y="4163711"/>
            <a:ext cx="3771619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Siente que se reconoce el </a:t>
            </a:r>
            <a:r>
              <a:rPr lang="es-CO" u="sng" dirty="0"/>
              <a:t>esfuerzo</a:t>
            </a:r>
            <a:r>
              <a:rPr lang="es-CO" dirty="0"/>
              <a:t> </a:t>
            </a:r>
            <a:br>
              <a:rPr lang="es-CO" dirty="0"/>
            </a:br>
            <a:r>
              <a:rPr lang="es-CO" dirty="0"/>
              <a:t>por el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cumplimiento de metas y objetivos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AC16CA8-8E45-44B0-8871-F960AD7B4F52}"/>
              </a:ext>
            </a:extLst>
          </p:cNvPr>
          <p:cNvSpPr txBox="1"/>
          <p:nvPr/>
        </p:nvSpPr>
        <p:spPr>
          <a:xfrm>
            <a:off x="7717551" y="2015807"/>
            <a:ext cx="368308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Recibe el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apoyo laboral y compromiso</a:t>
            </a:r>
            <a:r>
              <a:rPr lang="es-CO" dirty="0"/>
              <a:t> de su </a:t>
            </a:r>
            <a:r>
              <a:rPr lang="es-CO" u="sng" dirty="0"/>
              <a:t>jefe inmediato</a:t>
            </a:r>
            <a:r>
              <a:rPr lang="es-CO" dirty="0"/>
              <a:t>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79B7B97-CBFC-429D-B295-F818B123ACA9}"/>
              </a:ext>
            </a:extLst>
          </p:cNvPr>
          <p:cNvSpPr txBox="1"/>
          <p:nvPr/>
        </p:nvSpPr>
        <p:spPr>
          <a:xfrm>
            <a:off x="7717550" y="3119253"/>
            <a:ext cx="3741811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Tiene una </a:t>
            </a:r>
            <a:r>
              <a:rPr lang="es-CO" u="sng" dirty="0"/>
              <a:t>buena percepción </a:t>
            </a:r>
            <a:r>
              <a:rPr lang="es-CO" dirty="0"/>
              <a:t>del componente </a:t>
            </a:r>
            <a:r>
              <a:rPr lang="es-CO" dirty="0">
                <a:solidFill>
                  <a:schemeClr val="accent6">
                    <a:lumMod val="75000"/>
                  </a:schemeClr>
                </a:solidFill>
              </a:rPr>
              <a:t>humanístico y los valores institucionales.</a:t>
            </a:r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27F0362E-3255-41BD-B97C-624957C60974}"/>
              </a:ext>
            </a:extLst>
          </p:cNvPr>
          <p:cNvCxnSpPr>
            <a:cxnSpLocks/>
          </p:cNvCxnSpPr>
          <p:nvPr/>
        </p:nvCxnSpPr>
        <p:spPr>
          <a:xfrm flipH="1">
            <a:off x="4395246" y="3775212"/>
            <a:ext cx="531190" cy="15573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C23EC8F1-05FD-46A3-8C7E-2339103EA02D}"/>
              </a:ext>
            </a:extLst>
          </p:cNvPr>
          <p:cNvCxnSpPr>
            <a:cxnSpLocks/>
          </p:cNvCxnSpPr>
          <p:nvPr/>
        </p:nvCxnSpPr>
        <p:spPr>
          <a:xfrm flipV="1">
            <a:off x="6989970" y="2791616"/>
            <a:ext cx="690438" cy="3774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B91BE9FA-3789-4282-AB1A-59907C69E656}"/>
              </a:ext>
            </a:extLst>
          </p:cNvPr>
          <p:cNvCxnSpPr>
            <a:cxnSpLocks/>
          </p:cNvCxnSpPr>
          <p:nvPr/>
        </p:nvCxnSpPr>
        <p:spPr>
          <a:xfrm>
            <a:off x="6694246" y="4429387"/>
            <a:ext cx="986162" cy="3602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Marcador de texto 1">
            <a:extLst>
              <a:ext uri="{FF2B5EF4-FFF2-40B4-BE49-F238E27FC236}">
                <a16:creationId xmlns:a16="http://schemas.microsoft.com/office/drawing/2014/main" id="{5C13EF36-E319-40B7-ACDC-EDF179D77C85}"/>
              </a:ext>
            </a:extLst>
          </p:cNvPr>
          <p:cNvSpPr txBox="1">
            <a:spLocks/>
          </p:cNvSpPr>
          <p:nvPr/>
        </p:nvSpPr>
        <p:spPr>
          <a:xfrm>
            <a:off x="638277" y="646866"/>
            <a:ext cx="10363200" cy="11578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b="1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Vinculación Vigilancia y Servicios</a:t>
            </a:r>
            <a:endParaRPr lang="es-CO" b="1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s-CO" sz="2800" b="1" i="1" u="sng" dirty="0">
                <a:solidFill>
                  <a:srgbClr val="00B050"/>
                </a:solidFill>
              </a:rPr>
              <a:t>Aspectos Positivos</a:t>
            </a:r>
          </a:p>
        </p:txBody>
      </p:sp>
      <p:pic>
        <p:nvPicPr>
          <p:cNvPr id="21" name="Imagen 20" descr="Imagen que contiene juguete, LEGO&#10;&#10;Descripción generada con confianza muy alta">
            <a:extLst>
              <a:ext uri="{FF2B5EF4-FFF2-40B4-BE49-F238E27FC236}">
                <a16:creationId xmlns:a16="http://schemas.microsoft.com/office/drawing/2014/main" id="{6EA72C4F-ED95-4D97-BBA6-7489023056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559" y="1813538"/>
            <a:ext cx="2688637" cy="327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730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>
            <a:extLst>
              <a:ext uri="{FF2B5EF4-FFF2-40B4-BE49-F238E27FC236}">
                <a16:creationId xmlns:a16="http://schemas.microsoft.com/office/drawing/2014/main" id="{9A422B6C-E30D-4B92-B656-A6DAAE527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9" y="412502"/>
            <a:ext cx="8569345" cy="832956"/>
          </a:xfrm>
        </p:spPr>
        <p:txBody>
          <a:bodyPr>
            <a:normAutofit/>
          </a:bodyPr>
          <a:lstStyle/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Recomendaciones y sugerencias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EC4E1F2-6026-4DC5-8D6B-ED7649DB6739}"/>
              </a:ext>
            </a:extLst>
          </p:cNvPr>
          <p:cNvSpPr txBox="1"/>
          <p:nvPr/>
        </p:nvSpPr>
        <p:spPr>
          <a:xfrm>
            <a:off x="2955428" y="1060906"/>
            <a:ext cx="54066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200" b="1" u="sng" dirty="0">
                <a:solidFill>
                  <a:srgbClr val="00B050"/>
                </a:solidFill>
              </a:rPr>
              <a:t>PARA LA POBLACIÓN GENERAL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A3DCC4D-B917-4EFD-8EA8-41C8AA49EC42}"/>
              </a:ext>
            </a:extLst>
          </p:cNvPr>
          <p:cNvSpPr txBox="1"/>
          <p:nvPr/>
        </p:nvSpPr>
        <p:spPr>
          <a:xfrm>
            <a:off x="741595" y="1678190"/>
            <a:ext cx="1013390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/>
              <a:t>Se sugiera la creación de un plan de mejora de la cultura organizacional con proyectos destinados al mejoramiento de aspecto específicos como: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CO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0070C0"/>
                </a:solidFill>
              </a:rPr>
              <a:t>Comunicación efectiva de objetivos y metas.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0070C0"/>
                </a:solidFill>
              </a:rPr>
              <a:t>Conocimiento del plan de beneficios.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0070C0"/>
                </a:solidFill>
              </a:rPr>
              <a:t>Empoderamiento.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0070C0"/>
                </a:solidFill>
              </a:rPr>
              <a:t>Liderazgo.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0070C0"/>
                </a:solidFill>
              </a:rPr>
              <a:t>Relaciones interpersonales y laborales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0070C0"/>
                </a:solidFill>
              </a:rPr>
              <a:t>Promoción y apoyo de ideas innovadoras.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0070C0"/>
                </a:solidFill>
              </a:rPr>
              <a:t>Reconocimiento Laboral.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CO" sz="2400" dirty="0"/>
          </a:p>
        </p:txBody>
      </p:sp>
      <p:pic>
        <p:nvPicPr>
          <p:cNvPr id="7" name="Picture 2" descr="Resultado de imagen para mejora">
            <a:extLst>
              <a:ext uri="{FF2B5EF4-FFF2-40B4-BE49-F238E27FC236}">
                <a16:creationId xmlns:a16="http://schemas.microsoft.com/office/drawing/2014/main" id="{770D5461-7125-4D45-9F02-43033CD09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832" y="2683181"/>
            <a:ext cx="3248312" cy="265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8127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>
            <a:extLst>
              <a:ext uri="{FF2B5EF4-FFF2-40B4-BE49-F238E27FC236}">
                <a16:creationId xmlns:a16="http://schemas.microsoft.com/office/drawing/2014/main" id="{9A422B6C-E30D-4B92-B656-A6DAAE527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8803" y="398172"/>
            <a:ext cx="9454392" cy="832956"/>
          </a:xfrm>
        </p:spPr>
        <p:txBody>
          <a:bodyPr>
            <a:normAutofit/>
          </a:bodyPr>
          <a:lstStyle/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Recomendaciones y sugerencias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EC4E1F2-6026-4DC5-8D6B-ED7649DB6739}"/>
              </a:ext>
            </a:extLst>
          </p:cNvPr>
          <p:cNvSpPr txBox="1"/>
          <p:nvPr/>
        </p:nvSpPr>
        <p:spPr>
          <a:xfrm>
            <a:off x="1050708" y="1164016"/>
            <a:ext cx="100905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200" b="1" u="sng" dirty="0">
                <a:solidFill>
                  <a:srgbClr val="00B050"/>
                </a:solidFill>
              </a:rPr>
              <a:t>PARA LA VINCULACIÓN DE DIRECTIVOS ADMINISTRATIVOS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A3DCC4D-B917-4EFD-8EA8-41C8AA49EC42}"/>
              </a:ext>
            </a:extLst>
          </p:cNvPr>
          <p:cNvSpPr txBox="1"/>
          <p:nvPr/>
        </p:nvSpPr>
        <p:spPr>
          <a:xfrm>
            <a:off x="838063" y="1755574"/>
            <a:ext cx="1013390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CO" sz="2000" dirty="0"/>
              <a:t>Se recomienda </a:t>
            </a:r>
            <a:r>
              <a:rPr lang="es-CO" sz="2000" u="sng" dirty="0"/>
              <a:t>fortalecer</a:t>
            </a:r>
            <a:r>
              <a:rPr lang="es-CO" sz="2000" dirty="0"/>
              <a:t> la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metodología de comunicación de tareas</a:t>
            </a:r>
            <a:r>
              <a:rPr lang="es-CO" sz="2000" dirty="0"/>
              <a:t>, lo cual implica una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circulación efectiva de la información </a:t>
            </a:r>
            <a:r>
              <a:rPr lang="es-CO" sz="2000" dirty="0"/>
              <a:t>respecto al </a:t>
            </a:r>
            <a:r>
              <a:rPr lang="es-CO" sz="2000" u="sng" dirty="0"/>
              <a:t>cumplimiento de objetivos de forma transversal y jerárquica </a:t>
            </a:r>
            <a:r>
              <a:rPr lang="es-CO" sz="2000" dirty="0"/>
              <a:t>desde los altos mandos hacia los cargos asociados.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CO" sz="2000" dirty="0"/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CO" sz="2000" dirty="0"/>
              <a:t>Se recomienda </a:t>
            </a:r>
            <a:r>
              <a:rPr lang="es-CO" sz="2000" u="sng" dirty="0"/>
              <a:t>fomentar la creación </a:t>
            </a:r>
            <a:r>
              <a:rPr lang="es-CO" sz="2000" dirty="0"/>
              <a:t>de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líderes</a:t>
            </a:r>
            <a:r>
              <a:rPr lang="es-CO" sz="2000" dirty="0"/>
              <a:t> que permitan la conformación de espacios para la </a:t>
            </a:r>
            <a:r>
              <a:rPr lang="es-CO" sz="2000" u="sng" dirty="0"/>
              <a:t>discusión de ideas, inconformidades y retroalimentación de metas cumplidas.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CO" sz="2000" u="sng" dirty="0"/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CO" sz="2000" dirty="0"/>
              <a:t>Se sugiere la institucionalización de </a:t>
            </a:r>
            <a:r>
              <a:rPr lang="es-CO" sz="2000" u="sng" dirty="0"/>
              <a:t>espacios laborales </a:t>
            </a:r>
            <a:r>
              <a:rPr lang="es-CO" sz="2000" dirty="0"/>
              <a:t>destinados a la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discusión de ideas e iniciativas innovadoras </a:t>
            </a:r>
            <a:r>
              <a:rPr lang="es-CO" sz="2000" dirty="0"/>
              <a:t>que permitan la creación de nuevos proyectos destinados al mejoramiento de los procesos y la toma de decisiones.</a:t>
            </a:r>
            <a:endParaRPr lang="es-CO" sz="2000" u="sng" dirty="0"/>
          </a:p>
        </p:txBody>
      </p:sp>
    </p:spTree>
    <p:extLst>
      <p:ext uri="{BB962C8B-B14F-4D97-AF65-F5344CB8AC3E}">
        <p14:creationId xmlns:p14="http://schemas.microsoft.com/office/powerpoint/2010/main" val="13370170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>
            <a:extLst>
              <a:ext uri="{FF2B5EF4-FFF2-40B4-BE49-F238E27FC236}">
                <a16:creationId xmlns:a16="http://schemas.microsoft.com/office/drawing/2014/main" id="{9A422B6C-E30D-4B92-B656-A6DAAE527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980" y="286740"/>
            <a:ext cx="9024147" cy="832956"/>
          </a:xfrm>
        </p:spPr>
        <p:txBody>
          <a:bodyPr>
            <a:noAutofit/>
          </a:bodyPr>
          <a:lstStyle/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Recomendaciones y sugerencias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EC4E1F2-6026-4DC5-8D6B-ED7649DB6739}"/>
              </a:ext>
            </a:extLst>
          </p:cNvPr>
          <p:cNvSpPr txBox="1"/>
          <p:nvPr/>
        </p:nvSpPr>
        <p:spPr>
          <a:xfrm>
            <a:off x="1990717" y="932552"/>
            <a:ext cx="7967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200" b="1" u="sng" dirty="0">
                <a:solidFill>
                  <a:srgbClr val="00B050"/>
                </a:solidFill>
              </a:rPr>
              <a:t>PARA LA VINCULACIÓN DE ADMINISTRATIVOS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E3CCF2F-750F-4BAA-9118-F8408D70BA9D}"/>
              </a:ext>
            </a:extLst>
          </p:cNvPr>
          <p:cNvSpPr txBox="1"/>
          <p:nvPr/>
        </p:nvSpPr>
        <p:spPr>
          <a:xfrm>
            <a:off x="984174" y="1555021"/>
            <a:ext cx="98377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CO" sz="2000" dirty="0"/>
              <a:t>Se recomienda </a:t>
            </a:r>
            <a:r>
              <a:rPr lang="es-CO" sz="2000" u="sng" dirty="0"/>
              <a:t>fortalecer</a:t>
            </a:r>
            <a:r>
              <a:rPr lang="es-CO" sz="2000" dirty="0"/>
              <a:t> la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metodología de comunicación de tareas</a:t>
            </a:r>
            <a:r>
              <a:rPr lang="es-CO" sz="2000" dirty="0"/>
              <a:t>, lo cual implica una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circulación efectiva de la información </a:t>
            </a:r>
            <a:r>
              <a:rPr lang="es-CO" sz="2000" dirty="0"/>
              <a:t>respecto al </a:t>
            </a:r>
            <a:r>
              <a:rPr lang="es-CO" sz="2000" u="sng" dirty="0"/>
              <a:t>cumplimiento de objetivos de forma transversal y jerárquica </a:t>
            </a:r>
            <a:r>
              <a:rPr lang="es-CO" sz="2000" dirty="0"/>
              <a:t>desde los altos mandos hacia los cargos asociados.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CO" sz="2000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CO" sz="2000" dirty="0"/>
              <a:t>Se sugiere asegurar la </a:t>
            </a:r>
            <a:r>
              <a:rPr lang="es-CO" sz="2000" u="sng" dirty="0"/>
              <a:t>claridad</a:t>
            </a:r>
            <a:r>
              <a:rPr lang="es-CO" sz="2000" dirty="0"/>
              <a:t> del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plan de beneficios </a:t>
            </a:r>
            <a:r>
              <a:rPr lang="es-CO" sz="2000" dirty="0"/>
              <a:t>que ofrece la institución a sus colaboradores, de forma que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sea claro, preciso, accesible </a:t>
            </a:r>
            <a:r>
              <a:rPr lang="es-CO" sz="2000" dirty="0"/>
              <a:t>y de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conocimiento general</a:t>
            </a:r>
            <a:r>
              <a:rPr lang="es-CO" sz="2000" dirty="0"/>
              <a:t>. Además, es necesario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distribuir</a:t>
            </a:r>
            <a:r>
              <a:rPr lang="es-CO" sz="2000" dirty="0"/>
              <a:t> la información del plan de beneficios a todos los colaboradores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CO" sz="2000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CO" sz="2000" dirty="0"/>
              <a:t>Se recomienda </a:t>
            </a:r>
            <a:r>
              <a:rPr lang="es-CO" sz="2000" u="sng" dirty="0"/>
              <a:t>la promoción </a:t>
            </a:r>
            <a:r>
              <a:rPr lang="es-CO" sz="2000" dirty="0"/>
              <a:t>de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la interiorización de los valores institucionales </a:t>
            </a:r>
            <a:r>
              <a:rPr lang="es-CO" sz="2000" dirty="0"/>
              <a:t>que permitan el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fortalecimiento del sentido de pertenencia </a:t>
            </a:r>
            <a:r>
              <a:rPr lang="es-CO" sz="2000" dirty="0"/>
              <a:t>de los colaboradores y su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compromiso</a:t>
            </a:r>
            <a:r>
              <a:rPr lang="es-CO" sz="2000" dirty="0"/>
              <a:t> con la Universidad Santo Tomás. </a:t>
            </a:r>
          </a:p>
        </p:txBody>
      </p:sp>
    </p:spTree>
    <p:extLst>
      <p:ext uri="{BB962C8B-B14F-4D97-AF65-F5344CB8AC3E}">
        <p14:creationId xmlns:p14="http://schemas.microsoft.com/office/powerpoint/2010/main" val="4172223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>
            <a:extLst>
              <a:ext uri="{FF2B5EF4-FFF2-40B4-BE49-F238E27FC236}">
                <a16:creationId xmlns:a16="http://schemas.microsoft.com/office/drawing/2014/main" id="{9A422B6C-E30D-4B92-B656-A6DAAE527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8793" y="908939"/>
            <a:ext cx="7954413" cy="832956"/>
          </a:xfrm>
        </p:spPr>
        <p:txBody>
          <a:bodyPr>
            <a:normAutofit/>
          </a:bodyPr>
          <a:lstStyle/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Recomendaciones</a:t>
            </a:r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y sugerencias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EC4E1F2-6026-4DC5-8D6B-ED7649DB6739}"/>
              </a:ext>
            </a:extLst>
          </p:cNvPr>
          <p:cNvSpPr txBox="1"/>
          <p:nvPr/>
        </p:nvSpPr>
        <p:spPr>
          <a:xfrm>
            <a:off x="2870534" y="1566952"/>
            <a:ext cx="65728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200" b="1" u="sng" dirty="0">
                <a:solidFill>
                  <a:srgbClr val="00B050"/>
                </a:solidFill>
              </a:rPr>
              <a:t>PARA LA VINCULACIÓN DE DOCENTES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E3CCF2F-750F-4BAA-9118-F8408D70BA9D}"/>
              </a:ext>
            </a:extLst>
          </p:cNvPr>
          <p:cNvSpPr txBox="1"/>
          <p:nvPr/>
        </p:nvSpPr>
        <p:spPr>
          <a:xfrm>
            <a:off x="942229" y="2151727"/>
            <a:ext cx="98377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CO" sz="2000" dirty="0"/>
              <a:t>Se recomienda la inclusión formal de la población docente en la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participación de la toma de decisiones y el desarrollo de metas </a:t>
            </a:r>
            <a:r>
              <a:rPr lang="es-CO" sz="2000" dirty="0"/>
              <a:t>consensuadas que promuevan la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autonomía del personal docente.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CO" sz="2000" dirty="0"/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CO" sz="2000" dirty="0"/>
              <a:t>Se sugiere la institucionalización de </a:t>
            </a:r>
            <a:r>
              <a:rPr lang="es-CO" sz="2000" u="sng" dirty="0"/>
              <a:t>espacios laborales </a:t>
            </a:r>
            <a:r>
              <a:rPr lang="es-CO" sz="2000" dirty="0"/>
              <a:t>destinados a la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discusión de ideas e iniciativas innovadoras </a:t>
            </a:r>
            <a:r>
              <a:rPr lang="es-CO" sz="2000" dirty="0"/>
              <a:t>que permitan la creación de nuevos proyectos destinados al mejoramiento de los procesos y la toma de decisiones.</a:t>
            </a:r>
            <a:endParaRPr lang="es-CO" sz="2000" u="sng" dirty="0"/>
          </a:p>
        </p:txBody>
      </p:sp>
    </p:spTree>
    <p:extLst>
      <p:ext uri="{BB962C8B-B14F-4D97-AF65-F5344CB8AC3E}">
        <p14:creationId xmlns:p14="http://schemas.microsoft.com/office/powerpoint/2010/main" val="5276996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0A207CC-6F63-46E7-9CF1-067F08D58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913" y="2044468"/>
            <a:ext cx="10363200" cy="3106372"/>
          </a:xfrm>
        </p:spPr>
        <p:txBody>
          <a:bodyPr>
            <a:normAutofit/>
          </a:bodyPr>
          <a:lstStyle/>
          <a:p>
            <a:pPr algn="ctr"/>
            <a:r>
              <a:rPr lang="es-CO" sz="48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Anexo. instrumento de medición de clima laboral aplicado.</a:t>
            </a:r>
          </a:p>
        </p:txBody>
      </p:sp>
    </p:spTree>
    <p:extLst>
      <p:ext uri="{BB962C8B-B14F-4D97-AF65-F5344CB8AC3E}">
        <p14:creationId xmlns:p14="http://schemas.microsoft.com/office/powerpoint/2010/main" val="3812047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073D6A01-CFDA-473B-979F-C4EF7E530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399" y="1703121"/>
            <a:ext cx="10363200" cy="3451758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sz="2400" b="1" dirty="0">
                <a:solidFill>
                  <a:schemeClr val="tx1"/>
                </a:solidFill>
              </a:rPr>
              <a:t>INTRODUCCIÓN AL CLIMA LABORAL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sz="2400" b="1" dirty="0">
                <a:solidFill>
                  <a:schemeClr val="tx1"/>
                </a:solidFill>
              </a:rPr>
              <a:t>APLICACIÓN Y RESULTADOS DE CAMPAÑA DE MEJORAMIENTO DE CLIMA LABORAL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sz="2400" b="1" dirty="0">
                <a:solidFill>
                  <a:schemeClr val="tx1"/>
                </a:solidFill>
              </a:rPr>
              <a:t>DISEÑO Y APLICACIÓN DEL INSTRUMENTO DE MEDICIÓN DE CLIMA LABORAL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sz="2400" b="1" dirty="0">
                <a:solidFill>
                  <a:schemeClr val="tx1"/>
                </a:solidFill>
              </a:rPr>
              <a:t>ANÁLISIS DE RESULTADOS DE LA MEDICIÓN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sz="2400" b="1" dirty="0">
                <a:solidFill>
                  <a:schemeClr val="tx1"/>
                </a:solidFill>
              </a:rPr>
              <a:t>CONCLUSIONES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sz="2400" b="1" dirty="0">
                <a:solidFill>
                  <a:schemeClr val="tx1"/>
                </a:solidFill>
              </a:rPr>
              <a:t>RECOMENDACIONES Y SUGERENCIAS.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11444551-7F1D-4D6D-8855-06DD31FB2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1950" y="1011683"/>
            <a:ext cx="9508097" cy="1114740"/>
          </a:xfrm>
        </p:spPr>
        <p:txBody>
          <a:bodyPr>
            <a:normAutofit/>
          </a:bodyPr>
          <a:lstStyle/>
          <a:p>
            <a:pPr algn="ctr"/>
            <a:r>
              <a:rPr lang="es-CO" sz="4400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Contenido de la presentación</a:t>
            </a:r>
          </a:p>
        </p:txBody>
      </p:sp>
    </p:spTree>
    <p:extLst>
      <p:ext uri="{BB962C8B-B14F-4D97-AF65-F5344CB8AC3E}">
        <p14:creationId xmlns:p14="http://schemas.microsoft.com/office/powerpoint/2010/main" val="413962636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FBABF03F-12C3-442E-B95E-7ECCB8FD3F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3EFED198-B298-4E39-86D7-A6EC8754AD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701878"/>
              </p:ext>
            </p:extLst>
          </p:nvPr>
        </p:nvGraphicFramePr>
        <p:xfrm>
          <a:off x="555323" y="181572"/>
          <a:ext cx="10770961" cy="6494856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523627">
                  <a:extLst>
                    <a:ext uri="{9D8B030D-6E8A-4147-A177-3AD203B41FA5}">
                      <a16:colId xmlns:a16="http://schemas.microsoft.com/office/drawing/2014/main" val="1523670630"/>
                    </a:ext>
                  </a:extLst>
                </a:gridCol>
                <a:gridCol w="1235876">
                  <a:extLst>
                    <a:ext uri="{9D8B030D-6E8A-4147-A177-3AD203B41FA5}">
                      <a16:colId xmlns:a16="http://schemas.microsoft.com/office/drawing/2014/main" val="1918804631"/>
                    </a:ext>
                  </a:extLst>
                </a:gridCol>
                <a:gridCol w="267050">
                  <a:extLst>
                    <a:ext uri="{9D8B030D-6E8A-4147-A177-3AD203B41FA5}">
                      <a16:colId xmlns:a16="http://schemas.microsoft.com/office/drawing/2014/main" val="1516133061"/>
                    </a:ext>
                  </a:extLst>
                </a:gridCol>
                <a:gridCol w="7744408">
                  <a:extLst>
                    <a:ext uri="{9D8B030D-6E8A-4147-A177-3AD203B41FA5}">
                      <a16:colId xmlns:a16="http://schemas.microsoft.com/office/drawing/2014/main" val="378883996"/>
                    </a:ext>
                  </a:extLst>
                </a:gridCol>
              </a:tblGrid>
              <a:tr h="14307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 dirty="0">
                          <a:effectLst/>
                        </a:rPr>
                        <a:t>Dimensión 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 dirty="0">
                          <a:effectLst/>
                        </a:rPr>
                        <a:t>Criterios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>
                          <a:effectLst/>
                        </a:rPr>
                        <a:t>#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1" u="none" strike="noStrike" dirty="0" err="1">
                          <a:effectLst/>
                        </a:rPr>
                        <a:t>Item</a:t>
                      </a:r>
                      <a:r>
                        <a:rPr lang="es-CO" sz="1000" b="1" u="none" strike="noStrike" dirty="0">
                          <a:effectLst/>
                        </a:rPr>
                        <a:t> 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951382874"/>
                  </a:ext>
                </a:extLst>
              </a:tr>
              <a:tr h="14307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 dirty="0">
                          <a:effectLst/>
                        </a:rPr>
                        <a:t>Claridad Organizacional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Contenido de trabajo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Tengo claridad de las funciones del cargo que estoy desempeñando.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540521041"/>
                  </a:ext>
                </a:extLst>
              </a:tr>
              <a:tr h="28230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Comunicación de tareas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Recibo instrucciones oportunas y frecuentes por parte de mi jefe inmediato para realizar eficientemente mi trabajo.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2542502915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 dirty="0">
                          <a:effectLst/>
                        </a:rPr>
                        <a:t>Coordinación 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Mi jefe inmediato conoce las dificultades en mi área de trabajo y realiza seguimiento sobre el cumplimiento de las metas y objetivos.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966003849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 dirty="0">
                          <a:effectLst/>
                        </a:rPr>
                        <a:t>Control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Mi jefe inmediato realiza seguimiento sobre el cumplimiento de las metas y objetivos.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3719993984"/>
                  </a:ext>
                </a:extLst>
              </a:tr>
              <a:tr h="143076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pt-BR" sz="1000" b="1" u="none" strike="noStrike">
                          <a:effectLst/>
                        </a:rPr>
                        <a:t>Sistema de Recompensas e incentivos</a:t>
                      </a:r>
                      <a:endParaRPr lang="pt-BR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Remuneración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Considero que mi labor es bien retribuida de acuerdo al cargo que desempeño.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2423171984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Reconocimiento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Siento que en la SANTOTO se reconoce el esfuerzo y cumplimiento de metas en las diferentes áreas de trabajo.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4184659987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Estabilidad Laboral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Considero que mi vinculación a la SANTOTO me brinda estabilidad laboral y personal con posibilidades de crecimiento laboral.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294787753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Estimulación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Conozco el plan de beneficios que tiene la SANTOTO para sus colaboradores.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3380751218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Me siento conforme con el plan de beneficios que brinda la SANTOTO a sus colaboradores.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3319821222"/>
                  </a:ext>
                </a:extLst>
              </a:tr>
              <a:tr h="14307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>
                          <a:effectLst/>
                        </a:rPr>
                        <a:t>Toma de decisiones/autonomía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Participación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Participo activamente en la toma de decisiones de mi equipo de trabajo.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619400706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Capacidad Resolutiva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Identifico y comunico oportunidades de mejora con mi jefe inmediato o equipo de trabajo.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2469875646"/>
                  </a:ext>
                </a:extLst>
              </a:tr>
              <a:tr h="24000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Empoderamiento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Tengo la capacidad para tomar decisiones y solucionar problemas de manera autónoma en mi equipo de trabajo.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4030343247"/>
                  </a:ext>
                </a:extLst>
              </a:tr>
              <a:tr h="28230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>
                          <a:effectLst/>
                        </a:rPr>
                        <a:t>Liderazgo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Estímulo trabajo en equipo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Considero que mi jefe inmediato promueve participación del equipo de trabajo en un ambiente de confianza.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238701431"/>
                  </a:ext>
                </a:extLst>
              </a:tr>
              <a:tr h="28230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Estímulo de excelencia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Recibo apoyo de mi jefe inmediato y me  siento comprometido con mi labor en la SANTOTO.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3636045796"/>
                  </a:ext>
                </a:extLst>
              </a:tr>
              <a:tr h="2975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Poder de influencia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Siento que mi jefe inmediato actúa como una figura de liderazgo que inspira confianza y promueve mi desarrollo laboral en la SANTOTO.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1221116561"/>
                  </a:ext>
                </a:extLst>
              </a:tr>
              <a:tr h="28230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>
                          <a:effectLst/>
                        </a:rPr>
                        <a:t>Interacción Social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Cooperación afectiva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Existe disposición entre los colaboradores de la SANTOTO para brindar soporte y apoyo en tareas que se desarrollan en conjunto con otras dependencias.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3608093297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Integración Social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Me siento parte de un equipo de trabajo en el que se establecen relaciones basadas en el respeto y la solidaridad.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3615760621"/>
                  </a:ext>
                </a:extLst>
              </a:tr>
              <a:tr h="28230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Solución de conflictos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Comunico mis inconformidades en el equipo de trabajo y establezco acuerdos que mejoran mi relación con el grupo.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3291797669"/>
                  </a:ext>
                </a:extLst>
              </a:tr>
              <a:tr h="28230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>
                          <a:effectLst/>
                        </a:rPr>
                        <a:t>Apertura Organizacional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Desarrollo de ideas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En la SANTOTO se promueve el desarrollo de ideas en los colaboradores para el mejoramiento de los objetivos y creación de proyectos.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875524242"/>
                  </a:ext>
                </a:extLst>
              </a:tr>
              <a:tr h="28230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Comunicación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En la SANTOTO existe una eficiente circulación de la información en cuanto a objetivos, proyectos y medidas de mejoramiento que pasa desde la alta dirección hasta todos los colaboradores.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1818745043"/>
                  </a:ext>
                </a:extLst>
              </a:tr>
              <a:tr h="28230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Innovación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Siento que para la SANTOTO la innovación es un componente de vital importancia para el mejoramiento significativo en los procesos realizados.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2387971196"/>
                  </a:ext>
                </a:extLst>
              </a:tr>
              <a:tr h="1775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Iniciativa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En la SANTOTO se tiene en cuenta la generación de iniciativas pertinentes al área de trabajo al que pertenece el colaborador.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2125234783"/>
                  </a:ext>
                </a:extLst>
              </a:tr>
              <a:tr h="143076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>
                          <a:effectLst/>
                        </a:rPr>
                        <a:t>Sentido de Pertenencia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Identidad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Me siento orgulloso de pertenecer al cuerpo laboral de la SANTOTO.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2530900984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Siento que la SANTOTO forma parte importante en el desarrollo de mi proyecto de vida.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3839734618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Expreso y comunico el sentido y valor institucional de la SANTOTO a mi núcleo social.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3973866882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Misión y visión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Considero que mi trabajo aporta al cumplimiento de la misión y visión institucional.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3329043539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Compromiso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Me siento comprometido con el desarrollo de mis actividades y el cumplimiento de los objetivos de la SANTOTO.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2133271399"/>
                  </a:ext>
                </a:extLst>
              </a:tr>
              <a:tr h="28230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Valores institucionales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En la SANTOTO se vive un ambiente direccionado al bien común, el humanismo, la cordialidad y la amabilidad entre las personas.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58346316"/>
                  </a:ext>
                </a:extLst>
              </a:tr>
              <a:tr h="14307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 dirty="0">
                          <a:effectLst/>
                        </a:rPr>
                        <a:t>Comportamiento Individual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Adaptación al medio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Se me facilita asimilar y ejecutar nuevas directrices y cambios en los procesos que influyen en el desarrollo de mis funciones.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1069089754"/>
                  </a:ext>
                </a:extLst>
              </a:tr>
              <a:tr h="408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Disciplina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Soy constante y realizo los esfuerzos requeridos para el desarrollo eficaz de mis funciones.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3797116325"/>
                  </a:ext>
                </a:extLst>
              </a:tr>
              <a:tr h="1430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u="none" strike="noStrike">
                          <a:effectLst/>
                        </a:rPr>
                        <a:t>Responsabilidad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Cumplo de manera oportuna y eficaz con las labores asignadas para el cumplimiento de metas y objetivos.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14" marR="4214" marT="4214" marB="0" anchor="b"/>
                </a:tc>
                <a:extLst>
                  <a:ext uri="{0D108BD9-81ED-4DB2-BD59-A6C34878D82A}">
                    <a16:rowId xmlns:a16="http://schemas.microsoft.com/office/drawing/2014/main" val="42286862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87401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Resultado de imagen para saludo vector  png">
            <a:extLst>
              <a:ext uri="{FF2B5EF4-FFF2-40B4-BE49-F238E27FC236}">
                <a16:creationId xmlns:a16="http://schemas.microsoft.com/office/drawing/2014/main" id="{37E6B8C9-CABF-4A60-8C8B-CBD08191A3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315" y="1561056"/>
            <a:ext cx="3489821" cy="348982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092599B-7CF7-4A20-A858-3AC81EE311F4}"/>
              </a:ext>
            </a:extLst>
          </p:cNvPr>
          <p:cNvSpPr txBox="1"/>
          <p:nvPr/>
        </p:nvSpPr>
        <p:spPr>
          <a:xfrm>
            <a:off x="3531764" y="268448"/>
            <a:ext cx="41749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2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¡GRACIAS!</a:t>
            </a:r>
          </a:p>
        </p:txBody>
      </p:sp>
    </p:spTree>
    <p:extLst>
      <p:ext uri="{BB962C8B-B14F-4D97-AF65-F5344CB8AC3E}">
        <p14:creationId xmlns:p14="http://schemas.microsoft.com/office/powerpoint/2010/main" val="1071460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1049383" y="1431236"/>
            <a:ext cx="3905720" cy="1154973"/>
          </a:xfrm>
        </p:spPr>
        <p:txBody>
          <a:bodyPr>
            <a:normAutofit fontScale="90000"/>
          </a:bodyPr>
          <a:lstStyle/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INTRODUCCIÓN AL CLIMA LABORAL</a:t>
            </a:r>
            <a:endParaRPr lang="es-CO" dirty="0">
              <a:solidFill>
                <a:srgbClr val="0070C0"/>
              </a:solidFill>
            </a:endParaRPr>
          </a:p>
        </p:txBody>
      </p:sp>
      <p:sp>
        <p:nvSpPr>
          <p:cNvPr id="4" name="Redondear rectángulo de esquina diagonal 3"/>
          <p:cNvSpPr/>
          <p:nvPr/>
        </p:nvSpPr>
        <p:spPr>
          <a:xfrm>
            <a:off x="7314166" y="1306052"/>
            <a:ext cx="2903406" cy="757645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400" dirty="0"/>
              <a:t>CLIMA LABORAL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7011710" y="2599860"/>
            <a:ext cx="3569507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sz="2000" dirty="0"/>
              <a:t>Características que describen a la organización</a:t>
            </a:r>
          </a:p>
        </p:txBody>
      </p:sp>
      <p:sp>
        <p:nvSpPr>
          <p:cNvPr id="2" name="Flecha abajo 1"/>
          <p:cNvSpPr/>
          <p:nvPr/>
        </p:nvSpPr>
        <p:spPr>
          <a:xfrm>
            <a:off x="8734938" y="2156921"/>
            <a:ext cx="259532" cy="32478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Flecha abajo 5"/>
          <p:cNvSpPr/>
          <p:nvPr/>
        </p:nvSpPr>
        <p:spPr>
          <a:xfrm>
            <a:off x="8765869" y="3337043"/>
            <a:ext cx="259532" cy="32478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/>
          <p:cNvSpPr txBox="1"/>
          <p:nvPr/>
        </p:nvSpPr>
        <p:spPr>
          <a:xfrm>
            <a:off x="7093598" y="3766330"/>
            <a:ext cx="3569507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2000" dirty="0"/>
              <a:t>E influyen en el comportamiento del personal</a:t>
            </a:r>
          </a:p>
        </p:txBody>
      </p:sp>
      <p:cxnSp>
        <p:nvCxnSpPr>
          <p:cNvPr id="9" name="Conector angular 8"/>
          <p:cNvCxnSpPr>
            <a:cxnSpLocks/>
            <a:stCxn id="11" idx="0"/>
            <a:endCxn id="4" idx="0"/>
          </p:cNvCxnSpPr>
          <p:nvPr/>
        </p:nvCxnSpPr>
        <p:spPr>
          <a:xfrm rot="16200000" flipV="1">
            <a:off x="10372993" y="1529454"/>
            <a:ext cx="955926" cy="1266768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uadroTexto 10"/>
          <p:cNvSpPr txBox="1"/>
          <p:nvPr/>
        </p:nvSpPr>
        <p:spPr>
          <a:xfrm>
            <a:off x="10752183" y="2640801"/>
            <a:ext cx="1464313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PERCEPCIÓN </a:t>
            </a:r>
          </a:p>
        </p:txBody>
      </p:sp>
      <p:cxnSp>
        <p:nvCxnSpPr>
          <p:cNvPr id="13" name="Conector angular 12"/>
          <p:cNvCxnSpPr>
            <a:cxnSpLocks/>
            <a:stCxn id="14" idx="0"/>
            <a:endCxn id="4" idx="2"/>
          </p:cNvCxnSpPr>
          <p:nvPr/>
        </p:nvCxnSpPr>
        <p:spPr>
          <a:xfrm rot="5400000" flipH="1" flipV="1">
            <a:off x="6158963" y="1541677"/>
            <a:ext cx="1012005" cy="1298402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5253696" y="2696880"/>
            <a:ext cx="1524135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CO" dirty="0"/>
              <a:t>DIMENSIONES</a:t>
            </a:r>
          </a:p>
        </p:txBody>
      </p:sp>
      <p:cxnSp>
        <p:nvCxnSpPr>
          <p:cNvPr id="18" name="Conector angular 17"/>
          <p:cNvCxnSpPr>
            <a:cxnSpLocks/>
            <a:stCxn id="11" idx="2"/>
          </p:cNvCxnSpPr>
          <p:nvPr/>
        </p:nvCxnSpPr>
        <p:spPr>
          <a:xfrm rot="5400000">
            <a:off x="8708365" y="344828"/>
            <a:ext cx="110671" cy="5441280"/>
          </a:xfrm>
          <a:prstGeom prst="bentConnector3">
            <a:avLst>
              <a:gd name="adj1" fmla="val 1721371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/>
          <p:cNvCxnSpPr>
            <a:cxnSpLocks/>
            <a:stCxn id="7" idx="3"/>
          </p:cNvCxnSpPr>
          <p:nvPr/>
        </p:nvCxnSpPr>
        <p:spPr>
          <a:xfrm>
            <a:off x="10663105" y="4120273"/>
            <a:ext cx="80758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/>
          <p:cNvCxnSpPr>
            <a:cxnSpLocks/>
            <a:stCxn id="7" idx="1"/>
          </p:cNvCxnSpPr>
          <p:nvPr/>
        </p:nvCxnSpPr>
        <p:spPr>
          <a:xfrm flipH="1">
            <a:off x="6029411" y="4120273"/>
            <a:ext cx="106418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Resultado de imagen para trabajadores  png">
            <a:extLst>
              <a:ext uri="{FF2B5EF4-FFF2-40B4-BE49-F238E27FC236}">
                <a16:creationId xmlns:a16="http://schemas.microsoft.com/office/drawing/2014/main" id="{5F164D58-0950-4D87-BC0B-49C4232B7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02" y="2691926"/>
            <a:ext cx="4150271" cy="212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558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367EE70F-2401-42E1-A321-5397721C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452438"/>
            <a:ext cx="10363200" cy="3082088"/>
          </a:xfrm>
        </p:spPr>
        <p:txBody>
          <a:bodyPr>
            <a:normAutofit fontScale="90000"/>
          </a:bodyPr>
          <a:lstStyle/>
          <a:p>
            <a:pPr algn="ctr"/>
            <a:r>
              <a:rPr lang="es-CO" sz="6600" dirty="0">
                <a:solidFill>
                  <a:srgbClr val="0070C0"/>
                </a:solidFill>
              </a:rPr>
              <a:t>CAMPAÑA DE  MEJORAMIENTO DEL CLIMA LABORAL</a:t>
            </a:r>
          </a:p>
        </p:txBody>
      </p:sp>
    </p:spTree>
    <p:extLst>
      <p:ext uri="{BB962C8B-B14F-4D97-AF65-F5344CB8AC3E}">
        <p14:creationId xmlns:p14="http://schemas.microsoft.com/office/powerpoint/2010/main" val="2280640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6133C249-46A3-4AC8-861B-EAC6C23E5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980" y="365071"/>
            <a:ext cx="10692101" cy="656787"/>
          </a:xfrm>
        </p:spPr>
        <p:txBody>
          <a:bodyPr>
            <a:noAutofit/>
          </a:bodyPr>
          <a:lstStyle/>
          <a:p>
            <a:pPr algn="ctr"/>
            <a:r>
              <a:rPr lang="es-CO" cap="none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Campaña de mejoramiento del ambiente laboral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7DD8127-F9E9-447A-B7D4-4B286AC1E298}"/>
              </a:ext>
            </a:extLst>
          </p:cNvPr>
          <p:cNvSpPr txBox="1"/>
          <p:nvPr/>
        </p:nvSpPr>
        <p:spPr>
          <a:xfrm>
            <a:off x="973123" y="4783339"/>
            <a:ext cx="10363191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El uso de la la plataforma de correos para la distribución de </a:t>
            </a:r>
            <a:r>
              <a:rPr lang="es-CO" sz="2000" b="1" dirty="0"/>
              <a:t>6 tarjetas</a:t>
            </a:r>
            <a:r>
              <a:rPr lang="es-CO" dirty="0"/>
              <a:t>, durante el mes de Noviembre – 2017.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3F78AD5-E885-4CF4-987E-58A4D0B875D7}"/>
              </a:ext>
            </a:extLst>
          </p:cNvPr>
          <p:cNvSpPr txBox="1"/>
          <p:nvPr/>
        </p:nvSpPr>
        <p:spPr>
          <a:xfrm>
            <a:off x="3259405" y="1436846"/>
            <a:ext cx="18711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000" b="1" dirty="0">
                <a:solidFill>
                  <a:srgbClr val="005426"/>
                </a:solidFill>
              </a:rPr>
              <a:t>La aplicación de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35420E7-29D6-455F-99CA-DFA6922FA691}"/>
              </a:ext>
            </a:extLst>
          </p:cNvPr>
          <p:cNvSpPr txBox="1"/>
          <p:nvPr/>
        </p:nvSpPr>
        <p:spPr>
          <a:xfrm>
            <a:off x="5060232" y="1404478"/>
            <a:ext cx="1898917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s-CO" sz="2400" dirty="0"/>
              <a:t>Una campaña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C0F0085-F68B-445D-8167-6710D38894D8}"/>
              </a:ext>
            </a:extLst>
          </p:cNvPr>
          <p:cNvSpPr txBox="1"/>
          <p:nvPr/>
        </p:nvSpPr>
        <p:spPr>
          <a:xfrm>
            <a:off x="5993682" y="1896919"/>
            <a:ext cx="965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>
                <a:solidFill>
                  <a:srgbClr val="005426"/>
                </a:solidFill>
              </a:rPr>
              <a:t>Titulada</a:t>
            </a: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6B8C08EE-AECF-47E4-A6C1-BEF28F250CE5}"/>
              </a:ext>
            </a:extLst>
          </p:cNvPr>
          <p:cNvCxnSpPr>
            <a:cxnSpLocks/>
          </p:cNvCxnSpPr>
          <p:nvPr/>
        </p:nvCxnSpPr>
        <p:spPr>
          <a:xfrm>
            <a:off x="5936787" y="1828402"/>
            <a:ext cx="0" cy="5115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A72CF4C-7848-42FC-96E4-A7438B445465}"/>
              </a:ext>
            </a:extLst>
          </p:cNvPr>
          <p:cNvSpPr txBox="1"/>
          <p:nvPr/>
        </p:nvSpPr>
        <p:spPr>
          <a:xfrm>
            <a:off x="3978990" y="2342643"/>
            <a:ext cx="4695222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En la SANTOTO el cambio me gusta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1183AEF-99C2-4974-A88C-D92ED9FE64CE}"/>
              </a:ext>
            </a:extLst>
          </p:cNvPr>
          <p:cNvSpPr txBox="1"/>
          <p:nvPr/>
        </p:nvSpPr>
        <p:spPr>
          <a:xfrm>
            <a:off x="5993682" y="2803216"/>
            <a:ext cx="2373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>
                <a:solidFill>
                  <a:srgbClr val="005426"/>
                </a:solidFill>
              </a:rPr>
              <a:t>Cuyos objetivos fueron</a:t>
            </a:r>
          </a:p>
        </p:txBody>
      </p: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9E1EE7D0-EF85-4C61-8076-0FD9363701BA}"/>
              </a:ext>
            </a:extLst>
          </p:cNvPr>
          <p:cNvCxnSpPr>
            <a:cxnSpLocks/>
          </p:cNvCxnSpPr>
          <p:nvPr/>
        </p:nvCxnSpPr>
        <p:spPr>
          <a:xfrm>
            <a:off x="5936787" y="2748347"/>
            <a:ext cx="0" cy="5115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6144EF7-BA44-48C7-8497-1920789C5894}"/>
              </a:ext>
            </a:extLst>
          </p:cNvPr>
          <p:cNvSpPr txBox="1"/>
          <p:nvPr/>
        </p:nvSpPr>
        <p:spPr>
          <a:xfrm>
            <a:off x="2331214" y="3291608"/>
            <a:ext cx="809394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/>
                </a:solidFill>
              </a:rPr>
              <a:t>La promoción de las buenas prácticas para el mejoramiento del ambiente laboral.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/>
                </a:solidFill>
              </a:rPr>
              <a:t>Familiarizar a la población con su percepción del ambiente laboral.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tx1"/>
                </a:solidFill>
              </a:rPr>
              <a:t>Medir la participación y acogida de la iniciativa.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794AE0EA-F009-4372-BD68-DC4800534BB2}"/>
              </a:ext>
            </a:extLst>
          </p:cNvPr>
          <p:cNvSpPr txBox="1"/>
          <p:nvPr/>
        </p:nvSpPr>
        <p:spPr>
          <a:xfrm>
            <a:off x="6005218" y="4308907"/>
            <a:ext cx="1341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>
                <a:solidFill>
                  <a:srgbClr val="005426"/>
                </a:solidFill>
              </a:rPr>
              <a:t>Consistió en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2EB9EFED-E052-46EB-AA02-A5AD2D15E4E1}"/>
              </a:ext>
            </a:extLst>
          </p:cNvPr>
          <p:cNvCxnSpPr>
            <a:cxnSpLocks/>
          </p:cNvCxnSpPr>
          <p:nvPr/>
        </p:nvCxnSpPr>
        <p:spPr>
          <a:xfrm>
            <a:off x="6005218" y="4242233"/>
            <a:ext cx="0" cy="5138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543F6F4-EE27-4E0A-A1E9-BEB335E37023}"/>
              </a:ext>
            </a:extLst>
          </p:cNvPr>
          <p:cNvSpPr txBox="1"/>
          <p:nvPr/>
        </p:nvSpPr>
        <p:spPr>
          <a:xfrm>
            <a:off x="1883486" y="1412263"/>
            <a:ext cx="137133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CO" sz="2400" dirty="0"/>
              <a:t>Se realizó</a:t>
            </a:r>
          </a:p>
        </p:txBody>
      </p: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F2A0ECB5-38DA-4076-8454-ED0D16CE897D}"/>
              </a:ext>
            </a:extLst>
          </p:cNvPr>
          <p:cNvCxnSpPr>
            <a:cxnSpLocks/>
          </p:cNvCxnSpPr>
          <p:nvPr/>
        </p:nvCxnSpPr>
        <p:spPr>
          <a:xfrm>
            <a:off x="3295765" y="1797132"/>
            <a:ext cx="166199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CuadroTexto 31">
            <a:extLst>
              <a:ext uri="{FF2B5EF4-FFF2-40B4-BE49-F238E27FC236}">
                <a16:creationId xmlns:a16="http://schemas.microsoft.com/office/drawing/2014/main" id="{7C7747DF-A4B4-46AC-A185-4B9C4F71010E}"/>
              </a:ext>
            </a:extLst>
          </p:cNvPr>
          <p:cNvSpPr txBox="1"/>
          <p:nvPr/>
        </p:nvSpPr>
        <p:spPr>
          <a:xfrm>
            <a:off x="973123" y="5328010"/>
            <a:ext cx="1036319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El contenido invitaba a los colaboradores en participar en un desafío específico por cada tarjeta.</a:t>
            </a:r>
          </a:p>
        </p:txBody>
      </p:sp>
    </p:spTree>
    <p:extLst>
      <p:ext uri="{BB962C8B-B14F-4D97-AF65-F5344CB8AC3E}">
        <p14:creationId xmlns:p14="http://schemas.microsoft.com/office/powerpoint/2010/main" val="792989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362F804B-E816-43D8-B07B-D6856F676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647146"/>
            <a:ext cx="10363200" cy="715510"/>
          </a:xfrm>
        </p:spPr>
        <p:txBody>
          <a:bodyPr/>
          <a:lstStyle/>
          <a:p>
            <a:pPr algn="ctr"/>
            <a:r>
              <a:rPr lang="es-CO" cap="none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LOGO DE LA CAMPAÑA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C7F7AD7-3896-4F41-B151-5C581CCCD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126" y="1048751"/>
            <a:ext cx="9331354" cy="439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642357"/>
      </p:ext>
    </p:extLst>
  </p:cSld>
  <p:clrMapOvr>
    <a:masterClrMapping/>
  </p:clrMapOvr>
</p:sld>
</file>

<file path=ppt/theme/theme1.xml><?xml version="1.0" encoding="utf-8"?>
<a:theme xmlns:a="http://schemas.openxmlformats.org/drawingml/2006/main" name="PLANTILLA UNIVERSIDA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 UNIVERSIDAD" id="{E91B28AB-FE7E-46E2-9619-FBA7AD15F3DF}" vid="{95561E09-165E-4A27-8100-298854B352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PLANTILLA-UNIVERSIDAD</Template>
  <TotalTime>4301</TotalTime>
  <Words>3337</Words>
  <Application>Microsoft Office PowerPoint</Application>
  <PresentationFormat>Panorámica</PresentationFormat>
  <Paragraphs>547</Paragraphs>
  <Slides>51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56" baseType="lpstr">
      <vt:lpstr>Arial</vt:lpstr>
      <vt:lpstr>Calibri</vt:lpstr>
      <vt:lpstr>Times New Roman</vt:lpstr>
      <vt:lpstr>Wingdings</vt:lpstr>
      <vt:lpstr>PLANTILLA UNIVERSIDAD</vt:lpstr>
      <vt:lpstr>Presentación de PowerPoint</vt:lpstr>
      <vt:lpstr>Diseño y aplicación de un instrumento de medición del clima laboral  Departamento de Gestión de Talento Humano Área de Psicología</vt:lpstr>
      <vt:lpstr>APORTE AL PLAN DE DESARROLLO SECCIONAL 2017-2019</vt:lpstr>
      <vt:lpstr>Objetivo general del proyecto</vt:lpstr>
      <vt:lpstr>Contenido de la presentación</vt:lpstr>
      <vt:lpstr>INTRODUCCIÓN AL CLIMA LABORAL</vt:lpstr>
      <vt:lpstr>CAMPAÑA DE  MEJORAMIENTO DEL CLIMA LABORAL</vt:lpstr>
      <vt:lpstr>Campaña de mejoramiento del ambiente laboral</vt:lpstr>
      <vt:lpstr>LOGO DE LA CAMPAÑA</vt:lpstr>
      <vt:lpstr>TARJETAS DE DESAFÍOS DE LA CAMPAÑA</vt:lpstr>
      <vt:lpstr>TARJETAS DE DESAFÍOS DE LA CAMPAÑA</vt:lpstr>
      <vt:lpstr>Resultados de la campaña</vt:lpstr>
      <vt:lpstr>Resultados de la campaña</vt:lpstr>
      <vt:lpstr>Diseño y aplicación del instrumento de medición de clima laboral</vt:lpstr>
      <vt:lpstr>Aplicación del instrumento de medición del clima laboral</vt:lpstr>
      <vt:lpstr>TAMAÑO DE LA MUESTRA Y GRUPOS DE INTERÉS</vt:lpstr>
      <vt:lpstr>Dimensiones de clima laboral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ANÁLISIS DE RESULTADOS DEL INSTRUMENTO DE MEDICIÓN DE CLIMA LABORAL</vt:lpstr>
      <vt:lpstr>Confiabilidad del instrumento de medición de CL</vt:lpstr>
      <vt:lpstr>Escala de valoración para resultados</vt:lpstr>
      <vt:lpstr>Análisis de resultados de valoración de dimensiones – Población General</vt:lpstr>
      <vt:lpstr>Presentación de PowerPoint</vt:lpstr>
      <vt:lpstr>Presentación de PowerPoint</vt:lpstr>
      <vt:lpstr>Presentación de PowerPoint</vt:lpstr>
      <vt:lpstr>Identificación oportunidades y necesidades de mejora para la población general</vt:lpstr>
      <vt:lpstr>Identificación oportunidades y necesidades de mejora para cada vinculación laboral</vt:lpstr>
      <vt:lpstr>CONCLUSIONES del instrumento de  medición de clima laboral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Recomendaciones y sugerencias</vt:lpstr>
      <vt:lpstr>Recomendaciones y sugerencias</vt:lpstr>
      <vt:lpstr>Recomendaciones y sugerencias</vt:lpstr>
      <vt:lpstr>Recomendaciones y sugerencias</vt:lpstr>
      <vt:lpstr>Anexo. instrumento de medición de clima laboral aplicado.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Jonathan Garzón</dc:creator>
  <cp:lastModifiedBy>Slayer</cp:lastModifiedBy>
  <cp:revision>150</cp:revision>
  <dcterms:created xsi:type="dcterms:W3CDTF">2017-09-27T14:08:46Z</dcterms:created>
  <dcterms:modified xsi:type="dcterms:W3CDTF">2018-03-15T00:54:11Z</dcterms:modified>
</cp:coreProperties>
</file>