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25199975" cy="359997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63"/>
  </p:normalViewPr>
  <p:slideViewPr>
    <p:cSldViewPr snapToGrid="0" snapToObjects="1">
      <p:cViewPr varScale="1">
        <p:scale>
          <a:sx n="22" d="100"/>
          <a:sy n="22" d="100"/>
        </p:scale>
        <p:origin x="97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G:\A.%20Producci&#243;n%20acad&#233;mica\AAA.%20Artigo%20DADOS\Revisao\Gr&#225;ficos%20finai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'Quantidade tipos'!$F$9</c:f>
              <c:strCache>
                <c:ptCount val="1"/>
                <c:pt idx="0">
                  <c:v>Delitos coletivos (n)</c:v>
                </c:pt>
              </c:strCache>
            </c:strRef>
          </c:tx>
          <c:spPr>
            <a:solidFill>
              <a:schemeClr val="accent1"/>
            </a:solidFill>
            <a:ln>
              <a:noFill/>
            </a:ln>
            <a:effectLst/>
          </c:spPr>
          <c:invertIfNegative val="0"/>
          <c:cat>
            <c:numRef>
              <c:f>'Quantidade tipos'!$E$10:$E$13</c:f>
              <c:numCache>
                <c:formatCode>General</c:formatCode>
                <c:ptCount val="4"/>
                <c:pt idx="0">
                  <c:v>1837</c:v>
                </c:pt>
                <c:pt idx="1">
                  <c:v>1873</c:v>
                </c:pt>
                <c:pt idx="2">
                  <c:v>1890</c:v>
                </c:pt>
                <c:pt idx="3">
                  <c:v>1936</c:v>
                </c:pt>
              </c:numCache>
            </c:numRef>
          </c:cat>
          <c:val>
            <c:numRef>
              <c:f>'Quantidade tipos'!$F$10:$F$13</c:f>
            </c:numRef>
          </c:val>
          <c:extLst xmlns:c16r2="http://schemas.microsoft.com/office/drawing/2015/06/chart">
            <c:ext xmlns:c16="http://schemas.microsoft.com/office/drawing/2014/chart" uri="{C3380CC4-5D6E-409C-BE32-E72D297353CC}">
              <c16:uniqueId val="{00000000-AC4A-4777-BF90-D8D38CB0316F}"/>
            </c:ext>
          </c:extLst>
        </c:ser>
        <c:ser>
          <c:idx val="1"/>
          <c:order val="1"/>
          <c:tx>
            <c:strRef>
              <c:f>'Quantidade tipos'!$G$9</c:f>
              <c:strCache>
                <c:ptCount val="1"/>
                <c:pt idx="0">
                  <c:v>Delitos individuais (n)</c:v>
                </c:pt>
              </c:strCache>
            </c:strRef>
          </c:tx>
          <c:spPr>
            <a:solidFill>
              <a:schemeClr val="accent2"/>
            </a:solidFill>
            <a:ln>
              <a:noFill/>
            </a:ln>
            <a:effectLst/>
          </c:spPr>
          <c:invertIfNegative val="0"/>
          <c:cat>
            <c:numRef>
              <c:f>'Quantidade tipos'!$E$10:$E$13</c:f>
              <c:numCache>
                <c:formatCode>General</c:formatCode>
                <c:ptCount val="4"/>
                <c:pt idx="0">
                  <c:v>1837</c:v>
                </c:pt>
                <c:pt idx="1">
                  <c:v>1873</c:v>
                </c:pt>
                <c:pt idx="2">
                  <c:v>1890</c:v>
                </c:pt>
                <c:pt idx="3">
                  <c:v>1936</c:v>
                </c:pt>
              </c:numCache>
            </c:numRef>
          </c:cat>
          <c:val>
            <c:numRef>
              <c:f>'Quantidade tipos'!$G$10:$G$13</c:f>
            </c:numRef>
          </c:val>
          <c:extLst xmlns:c16r2="http://schemas.microsoft.com/office/drawing/2015/06/chart">
            <c:ext xmlns:c16="http://schemas.microsoft.com/office/drawing/2014/chart" uri="{C3380CC4-5D6E-409C-BE32-E72D297353CC}">
              <c16:uniqueId val="{00000001-AC4A-4777-BF90-D8D38CB0316F}"/>
            </c:ext>
          </c:extLst>
        </c:ser>
        <c:ser>
          <c:idx val="2"/>
          <c:order val="2"/>
          <c:tx>
            <c:strRef>
              <c:f>'Quantidade tipos'!$H$9</c:f>
              <c:strCache>
                <c:ptCount val="1"/>
                <c:pt idx="0">
                  <c:v>Total tipos</c:v>
                </c:pt>
              </c:strCache>
            </c:strRef>
          </c:tx>
          <c:spPr>
            <a:solidFill>
              <a:schemeClr val="tx1">
                <a:lumMod val="50000"/>
                <a:lumOff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'Quantidade tipos'!$E$10:$E$13</c:f>
              <c:numCache>
                <c:formatCode>General</c:formatCode>
                <c:ptCount val="4"/>
                <c:pt idx="0">
                  <c:v>1837</c:v>
                </c:pt>
                <c:pt idx="1">
                  <c:v>1873</c:v>
                </c:pt>
                <c:pt idx="2">
                  <c:v>1890</c:v>
                </c:pt>
                <c:pt idx="3">
                  <c:v>1936</c:v>
                </c:pt>
              </c:numCache>
            </c:numRef>
          </c:cat>
          <c:val>
            <c:numRef>
              <c:f>'Quantidade tipos'!$H$10:$H$13</c:f>
              <c:numCache>
                <c:formatCode>General</c:formatCode>
                <c:ptCount val="4"/>
                <c:pt idx="0">
                  <c:v>702</c:v>
                </c:pt>
                <c:pt idx="1">
                  <c:v>508</c:v>
                </c:pt>
                <c:pt idx="2">
                  <c:v>812</c:v>
                </c:pt>
                <c:pt idx="3">
                  <c:v>334</c:v>
                </c:pt>
              </c:numCache>
            </c:numRef>
          </c:val>
          <c:extLst xmlns:c16r2="http://schemas.microsoft.com/office/drawing/2015/06/chart">
            <c:ext xmlns:c16="http://schemas.microsoft.com/office/drawing/2014/chart" uri="{C3380CC4-5D6E-409C-BE32-E72D297353CC}">
              <c16:uniqueId val="{00000002-AC4A-4777-BF90-D8D38CB0316F}"/>
            </c:ext>
          </c:extLst>
        </c:ser>
        <c:dLbls>
          <c:showLegendKey val="0"/>
          <c:showVal val="0"/>
          <c:showCatName val="0"/>
          <c:showSerName val="0"/>
          <c:showPercent val="0"/>
          <c:showBubbleSize val="0"/>
        </c:dLbls>
        <c:gapWidth val="219"/>
        <c:overlap val="-27"/>
        <c:axId val="2136154064"/>
        <c:axId val="2136151888"/>
      </c:barChart>
      <c:catAx>
        <c:axId val="21361540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s-CO"/>
          </a:p>
        </c:txPr>
        <c:crossAx val="2136151888"/>
        <c:crosses val="autoZero"/>
        <c:auto val="1"/>
        <c:lblAlgn val="ctr"/>
        <c:lblOffset val="100"/>
        <c:noMultiLvlLbl val="0"/>
      </c:catAx>
      <c:valAx>
        <c:axId val="21361518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s-CO"/>
          </a:p>
        </c:txPr>
        <c:crossAx val="21361540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label 0</c:f>
              <c:strCache>
                <c:ptCount val="1"/>
                <c:pt idx="0">
                  <c:v>Máxima</c:v>
                </c:pt>
              </c:strCache>
            </c:strRef>
          </c:tx>
          <c:spPr>
            <a:ln w="22225" cap="rnd" cmpd="sng" algn="ctr">
              <a:solidFill>
                <a:schemeClr val="accent1"/>
              </a:solidFill>
              <a:round/>
            </a:ln>
            <a:effectLst/>
          </c:spPr>
          <c:marker>
            <c:symbol val="none"/>
          </c:marker>
          <c:dLbls>
            <c:dLbl>
              <c:idx val="2"/>
              <c:layout>
                <c:manualLayout>
                  <c:x val="-9.0500414895958482E-17"/>
                  <c:y val="-4.5112781954887264E-2"/>
                </c:manualLayout>
              </c:layout>
              <c:dLblPos val="r"/>
              <c:showLegendKey val="0"/>
              <c:showVal val="1"/>
              <c:showCatName val="0"/>
              <c:showSerName val="0"/>
              <c:showPercent val="0"/>
              <c:showBubbleSize val="1"/>
              <c:extLst xmlns:c16r2="http://schemas.microsoft.com/office/drawing/2015/06/chart">
                <c:ext xmlns:c16="http://schemas.microsoft.com/office/drawing/2014/chart" uri="{C3380CC4-5D6E-409C-BE32-E72D297353CC}">
                  <c16:uniqueId val="{00000000-31A7-420E-8D17-7F7F9A826A59}"/>
                </c:ext>
                <c:ext xmlns:c15="http://schemas.microsoft.com/office/drawing/2012/chart" uri="{CE6537A1-D6FC-4f65-9D91-7224C49458BB}">
                  <c15:layout/>
                </c:ext>
              </c:extLst>
            </c:dLbl>
            <c:dLbl>
              <c:idx val="3"/>
              <c:layout>
                <c:manualLayout>
                  <c:x val="0"/>
                  <c:y val="-4.5112781954887264E-2"/>
                </c:manualLayout>
              </c:layout>
              <c:dLblPos val="r"/>
              <c:showLegendKey val="0"/>
              <c:showVal val="1"/>
              <c:showCatName val="0"/>
              <c:showSerName val="0"/>
              <c:showPercent val="0"/>
              <c:showBubbleSize val="1"/>
              <c:extLst xmlns:c16r2="http://schemas.microsoft.com/office/drawing/2015/06/chart">
                <c:ext xmlns:c16="http://schemas.microsoft.com/office/drawing/2014/chart" uri="{C3380CC4-5D6E-409C-BE32-E72D297353CC}">
                  <c16:uniqueId val="{00000001-31A7-420E-8D17-7F7F9A826A59}"/>
                </c:ex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es-CO"/>
              </a:p>
            </c:txPr>
            <c:dLblPos val="r"/>
            <c:showLegendKey val="0"/>
            <c:showVal val="1"/>
            <c:showCatName val="0"/>
            <c:showSerName val="0"/>
            <c:showPercent val="0"/>
            <c:showBubbleSize val="1"/>
            <c:showLeaderLines val="0"/>
            <c:extLst xmlns:c16r2="http://schemas.microsoft.com/office/drawing/2015/06/chart">
              <c:ext xmlns:c15="http://schemas.microsoft.com/office/drawing/2012/chart" uri="{CE6537A1-D6FC-4f65-9D91-7224C49458BB}">
                <c15:layout/>
                <c15:showLeaderLines val="0"/>
              </c:ext>
            </c:extLst>
          </c:dLbls>
          <c:cat>
            <c:strRef>
              <c:f>categories</c:f>
              <c:strCache>
                <c:ptCount val="4"/>
                <c:pt idx="0">
                  <c:v>1837</c:v>
                </c:pt>
                <c:pt idx="1">
                  <c:v>1873</c:v>
                </c:pt>
                <c:pt idx="2">
                  <c:v>1890</c:v>
                </c:pt>
                <c:pt idx="3">
                  <c:v>1936</c:v>
                </c:pt>
              </c:strCache>
            </c:strRef>
          </c:cat>
          <c:val>
            <c:numRef>
              <c:f>0</c:f>
              <c:numCache>
                <c:formatCode>General</c:formatCode>
                <c:ptCount val="4"/>
                <c:pt idx="0">
                  <c:v>6.0142857142857098</c:v>
                </c:pt>
                <c:pt idx="1">
                  <c:v>1.73314285714286</c:v>
                </c:pt>
                <c:pt idx="2">
                  <c:v>3.5</c:v>
                </c:pt>
                <c:pt idx="3">
                  <c:v>3.05714285714286</c:v>
                </c:pt>
              </c:numCache>
            </c:numRef>
          </c:val>
          <c:smooth val="0"/>
          <c:extLst xmlns:c16r2="http://schemas.microsoft.com/office/drawing/2015/06/chart">
            <c:ext xmlns:c16="http://schemas.microsoft.com/office/drawing/2014/chart" uri="{C3380CC4-5D6E-409C-BE32-E72D297353CC}">
              <c16:uniqueId val="{00000002-31A7-420E-8D17-7F7F9A826A59}"/>
            </c:ext>
          </c:extLst>
        </c:ser>
        <c:ser>
          <c:idx val="1"/>
          <c:order val="1"/>
          <c:tx>
            <c:strRef>
              <c:f>label 1</c:f>
              <c:strCache>
                <c:ptCount val="1"/>
                <c:pt idx="0">
                  <c:v>Mínima</c:v>
                </c:pt>
              </c:strCache>
            </c:strRef>
          </c:tx>
          <c:spPr>
            <a:ln w="22225" cap="rnd" cmpd="sng" algn="ctr">
              <a:solidFill>
                <a:schemeClr val="accent2"/>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es-CO"/>
              </a:p>
            </c:txPr>
            <c:dLblPos val="r"/>
            <c:showLegendKey val="0"/>
            <c:showVal val="1"/>
            <c:showCatName val="0"/>
            <c:showSerName val="0"/>
            <c:showPercent val="0"/>
            <c:showBubbleSize val="1"/>
            <c:showLeaderLines val="0"/>
            <c:extLst xmlns:c16r2="http://schemas.microsoft.com/office/drawing/2015/06/chart">
              <c:ext xmlns:c15="http://schemas.microsoft.com/office/drawing/2012/chart" uri="{CE6537A1-D6FC-4f65-9D91-7224C49458BB}">
                <c15:layout/>
                <c15:showLeaderLines val="0"/>
              </c:ext>
            </c:extLst>
          </c:dLbls>
          <c:cat>
            <c:strRef>
              <c:f>categories</c:f>
              <c:strCache>
                <c:ptCount val="4"/>
                <c:pt idx="0">
                  <c:v>1837</c:v>
                </c:pt>
                <c:pt idx="1">
                  <c:v>1873</c:v>
                </c:pt>
                <c:pt idx="2">
                  <c:v>1890</c:v>
                </c:pt>
                <c:pt idx="3">
                  <c:v>1936</c:v>
                </c:pt>
              </c:strCache>
            </c:strRef>
          </c:cat>
          <c:val>
            <c:numRef>
              <c:f>1</c:f>
              <c:numCache>
                <c:formatCode>General</c:formatCode>
                <c:ptCount val="4"/>
                <c:pt idx="0">
                  <c:v>3.8571428571428599</c:v>
                </c:pt>
                <c:pt idx="1">
                  <c:v>1.175</c:v>
                </c:pt>
                <c:pt idx="2">
                  <c:v>2.07271428571429</c:v>
                </c:pt>
                <c:pt idx="3">
                  <c:v>1.04285714285714</c:v>
                </c:pt>
              </c:numCache>
            </c:numRef>
          </c:val>
          <c:smooth val="0"/>
          <c:extLst xmlns:c16r2="http://schemas.microsoft.com/office/drawing/2015/06/chart">
            <c:ext xmlns:c16="http://schemas.microsoft.com/office/drawing/2014/chart" uri="{C3380CC4-5D6E-409C-BE32-E72D297353CC}">
              <c16:uniqueId val="{00000003-31A7-420E-8D17-7F7F9A826A59}"/>
            </c:ext>
          </c:extLst>
        </c:ser>
        <c:dLbls>
          <c:showLegendKey val="0"/>
          <c:showVal val="0"/>
          <c:showCatName val="0"/>
          <c:showSerName val="0"/>
          <c:showPercent val="0"/>
          <c:showBubbleSize val="0"/>
        </c:dLbls>
        <c:dropLines>
          <c:spPr>
            <a:ln w="9525" cap="flat" cmpd="sng" algn="ctr">
              <a:solidFill>
                <a:schemeClr val="dk1">
                  <a:lumMod val="35000"/>
                  <a:lumOff val="65000"/>
                  <a:alpha val="33000"/>
                </a:schemeClr>
              </a:solidFill>
              <a:round/>
            </a:ln>
            <a:effectLst/>
          </c:spPr>
        </c:dropLines>
        <c:hiLowLines>
          <c:spPr>
            <a:ln w="9525">
              <a:solidFill>
                <a:schemeClr val="dk1">
                  <a:lumMod val="35000"/>
                  <a:lumOff val="65000"/>
                </a:schemeClr>
              </a:solidFill>
            </a:ln>
            <a:effectLst/>
          </c:spPr>
        </c:hiLowLines>
        <c:smooth val="0"/>
        <c:axId val="2136150800"/>
        <c:axId val="2136158960"/>
      </c:lineChart>
      <c:catAx>
        <c:axId val="2136150800"/>
        <c:scaling>
          <c:orientation val="minMax"/>
        </c:scaling>
        <c:delete val="0"/>
        <c:axPos val="b"/>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400" b="0" i="0" u="none" strike="noStrike" kern="1200" spc="20" baseline="0">
                <a:solidFill>
                  <a:schemeClr val="dk1">
                    <a:lumMod val="65000"/>
                    <a:lumOff val="35000"/>
                  </a:schemeClr>
                </a:solidFill>
                <a:latin typeface="+mn-lt"/>
                <a:ea typeface="+mn-ea"/>
                <a:cs typeface="+mn-cs"/>
              </a:defRPr>
            </a:pPr>
            <a:endParaRPr lang="es-CO"/>
          </a:p>
        </c:txPr>
        <c:crossAx val="2136158960"/>
        <c:crosses val="autoZero"/>
        <c:auto val="1"/>
        <c:lblAlgn val="ctr"/>
        <c:lblOffset val="100"/>
        <c:noMultiLvlLbl val="1"/>
      </c:catAx>
      <c:valAx>
        <c:axId val="2136158960"/>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spc="20" baseline="0">
                <a:solidFill>
                  <a:schemeClr val="dk1">
                    <a:lumMod val="65000"/>
                    <a:lumOff val="35000"/>
                  </a:schemeClr>
                </a:solidFill>
                <a:latin typeface="+mn-lt"/>
                <a:ea typeface="+mn-ea"/>
                <a:cs typeface="+mn-cs"/>
              </a:defRPr>
            </a:pPr>
            <a:endParaRPr lang="es-CO"/>
          </a:p>
        </c:txPr>
        <c:crossAx val="2136150800"/>
        <c:crosses val="autoZero"/>
        <c:crossBetween val="midCat"/>
      </c:valAx>
      <c:spPr>
        <a:gradFill>
          <a:gsLst>
            <a:gs pos="100000">
              <a:schemeClr val="lt1">
                <a:lumMod val="95000"/>
              </a:schemeClr>
            </a:gs>
            <a:gs pos="0">
              <a:schemeClr val="lt1"/>
            </a:gs>
          </a:gsLst>
          <a:lin ang="5400000" scaled="0"/>
        </a:grad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s-CO"/>
        </a:p>
      </c:txPr>
    </c:legend>
    <c:plotVisOnly val="1"/>
    <c:dispBlanksAs val="gap"/>
    <c:showDLblsOverMax val="1"/>
  </c:chart>
  <c:spPr>
    <a:solidFill>
      <a:schemeClr val="lt1"/>
    </a:solidFill>
    <a:ln>
      <a:noFill/>
    </a:ln>
    <a:effectLst/>
  </c:spPr>
  <c:txPr>
    <a:bodyPr/>
    <a:lstStyle/>
    <a:p>
      <a:pPr>
        <a:defRPr/>
      </a:pPr>
      <a:endParaRPr lang="es-CO"/>
    </a:p>
  </c:txPr>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label 0</c:f>
              <c:strCache>
                <c:ptCount val="1"/>
                <c:pt idx="0">
                  <c:v>Máxima</c:v>
                </c:pt>
              </c:strCache>
            </c:strRef>
          </c:tx>
          <c:spPr>
            <a:ln w="22225" cap="rnd" cmpd="sng" algn="ctr">
              <a:solidFill>
                <a:schemeClr val="accent1"/>
              </a:solidFill>
              <a:round/>
            </a:ln>
            <a:effectLst/>
          </c:spPr>
          <c:marker>
            <c:symbol val="none"/>
          </c:marker>
          <c:dLbls>
            <c:dLbl>
              <c:idx val="1"/>
              <c:layout>
                <c:manualLayout>
                  <c:x val="3.9600104768781119E-2"/>
                  <c:y val="-1.6985571244440521E-2"/>
                </c:manualLayout>
              </c:layout>
              <c:dLblPos val="r"/>
              <c:showLegendKey val="0"/>
              <c:showVal val="1"/>
              <c:showCatName val="0"/>
              <c:showSerName val="0"/>
              <c:showPercent val="0"/>
              <c:showBubbleSize val="1"/>
              <c:extLst xmlns:c16r2="http://schemas.microsoft.com/office/drawing/2015/06/chart">
                <c:ext xmlns:c16="http://schemas.microsoft.com/office/drawing/2014/chart" uri="{C3380CC4-5D6E-409C-BE32-E72D297353CC}">
                  <c16:uniqueId val="{00000002-50A4-459E-B854-4FDCB2079B5C}"/>
                </c:ex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es-CO"/>
              </a:p>
            </c:txPr>
            <c:dLblPos val="r"/>
            <c:showLegendKey val="0"/>
            <c:showVal val="1"/>
            <c:showCatName val="0"/>
            <c:showSerName val="0"/>
            <c:showPercent val="0"/>
            <c:showBubbleSize val="1"/>
            <c:showLeaderLines val="0"/>
            <c:extLst xmlns:c16r2="http://schemas.microsoft.com/office/drawing/2015/06/chart">
              <c:ext xmlns:c15="http://schemas.microsoft.com/office/drawing/2012/chart" uri="{CE6537A1-D6FC-4f65-9D91-7224C49458BB}">
                <c15:layout/>
                <c15:showLeaderLines val="0"/>
              </c:ext>
            </c:extLst>
          </c:dLbls>
          <c:cat>
            <c:strRef>
              <c:f>categories</c:f>
              <c:strCache>
                <c:ptCount val="4"/>
                <c:pt idx="0">
                  <c:v>1837</c:v>
                </c:pt>
                <c:pt idx="1">
                  <c:v>1873</c:v>
                </c:pt>
                <c:pt idx="2">
                  <c:v>1890</c:v>
                </c:pt>
                <c:pt idx="3">
                  <c:v>1936</c:v>
                </c:pt>
              </c:strCache>
            </c:strRef>
          </c:cat>
          <c:val>
            <c:numRef>
              <c:f>0</c:f>
              <c:numCache>
                <c:formatCode>General</c:formatCode>
                <c:ptCount val="4"/>
                <c:pt idx="0">
                  <c:v>4.8714285714285701</c:v>
                </c:pt>
                <c:pt idx="1">
                  <c:v>2.0714285714285698</c:v>
                </c:pt>
                <c:pt idx="2">
                  <c:v>4.8571428571428603</c:v>
                </c:pt>
                <c:pt idx="3">
                  <c:v>3.72857142857143</c:v>
                </c:pt>
              </c:numCache>
            </c:numRef>
          </c:val>
          <c:smooth val="0"/>
          <c:extLst xmlns:c16r2="http://schemas.microsoft.com/office/drawing/2015/06/chart">
            <c:ext xmlns:c16="http://schemas.microsoft.com/office/drawing/2014/chart" uri="{C3380CC4-5D6E-409C-BE32-E72D297353CC}">
              <c16:uniqueId val="{00000000-50A4-459E-B854-4FDCB2079B5C}"/>
            </c:ext>
          </c:extLst>
        </c:ser>
        <c:ser>
          <c:idx val="1"/>
          <c:order val="1"/>
          <c:tx>
            <c:strRef>
              <c:f>label 1</c:f>
              <c:strCache>
                <c:ptCount val="1"/>
                <c:pt idx="0">
                  <c:v>Mínima</c:v>
                </c:pt>
              </c:strCache>
            </c:strRef>
          </c:tx>
          <c:spPr>
            <a:ln w="22225" cap="rnd" cmpd="sng" algn="ctr">
              <a:solidFill>
                <a:schemeClr val="accent2"/>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es-CO"/>
              </a:p>
            </c:txPr>
            <c:dLblPos val="r"/>
            <c:showLegendKey val="0"/>
            <c:showVal val="1"/>
            <c:showCatName val="0"/>
            <c:showSerName val="0"/>
            <c:showPercent val="0"/>
            <c:showBubbleSize val="1"/>
            <c:showLeaderLines val="0"/>
            <c:extLst xmlns:c16r2="http://schemas.microsoft.com/office/drawing/2015/06/chart">
              <c:ext xmlns:c15="http://schemas.microsoft.com/office/drawing/2012/chart" uri="{CE6537A1-D6FC-4f65-9D91-7224C49458BB}">
                <c15:layout/>
                <c15:showLeaderLines val="0"/>
              </c:ext>
            </c:extLst>
          </c:dLbls>
          <c:cat>
            <c:strRef>
              <c:f>categories</c:f>
              <c:strCache>
                <c:ptCount val="4"/>
                <c:pt idx="0">
                  <c:v>1837</c:v>
                </c:pt>
                <c:pt idx="1">
                  <c:v>1873</c:v>
                </c:pt>
                <c:pt idx="2">
                  <c:v>1890</c:v>
                </c:pt>
                <c:pt idx="3">
                  <c:v>1936</c:v>
                </c:pt>
              </c:strCache>
            </c:strRef>
          </c:cat>
          <c:val>
            <c:numRef>
              <c:f>1</c:f>
              <c:numCache>
                <c:formatCode>General</c:formatCode>
                <c:ptCount val="4"/>
                <c:pt idx="0">
                  <c:v>2.4857142857142902</c:v>
                </c:pt>
                <c:pt idx="1">
                  <c:v>1.1142857142857101</c:v>
                </c:pt>
                <c:pt idx="2">
                  <c:v>2.5</c:v>
                </c:pt>
                <c:pt idx="3">
                  <c:v>0.68571428571428605</c:v>
                </c:pt>
              </c:numCache>
            </c:numRef>
          </c:val>
          <c:smooth val="0"/>
          <c:extLst xmlns:c16r2="http://schemas.microsoft.com/office/drawing/2015/06/chart">
            <c:ext xmlns:c16="http://schemas.microsoft.com/office/drawing/2014/chart" uri="{C3380CC4-5D6E-409C-BE32-E72D297353CC}">
              <c16:uniqueId val="{00000001-50A4-459E-B854-4FDCB2079B5C}"/>
            </c:ext>
          </c:extLst>
        </c:ser>
        <c:dLbls>
          <c:showLegendKey val="0"/>
          <c:showVal val="0"/>
          <c:showCatName val="0"/>
          <c:showSerName val="0"/>
          <c:showPercent val="0"/>
          <c:showBubbleSize val="0"/>
        </c:dLbls>
        <c:dropLines>
          <c:spPr>
            <a:ln w="9525" cap="flat" cmpd="sng" algn="ctr">
              <a:solidFill>
                <a:schemeClr val="dk1">
                  <a:lumMod val="35000"/>
                  <a:lumOff val="65000"/>
                  <a:alpha val="33000"/>
                </a:schemeClr>
              </a:solidFill>
              <a:round/>
            </a:ln>
            <a:effectLst/>
          </c:spPr>
        </c:dropLines>
        <c:hiLowLines>
          <c:spPr>
            <a:ln w="9525">
              <a:solidFill>
                <a:schemeClr val="dk1">
                  <a:lumMod val="35000"/>
                  <a:lumOff val="65000"/>
                </a:schemeClr>
              </a:solidFill>
            </a:ln>
            <a:effectLst/>
          </c:spPr>
        </c:hiLowLines>
        <c:smooth val="0"/>
        <c:axId val="2136149168"/>
        <c:axId val="2136157328"/>
      </c:lineChart>
      <c:catAx>
        <c:axId val="2136149168"/>
        <c:scaling>
          <c:orientation val="minMax"/>
        </c:scaling>
        <c:delete val="0"/>
        <c:axPos val="b"/>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400" b="0" i="0" u="none" strike="noStrike" kern="1200" spc="20" baseline="0">
                <a:solidFill>
                  <a:schemeClr val="dk1">
                    <a:lumMod val="65000"/>
                    <a:lumOff val="35000"/>
                  </a:schemeClr>
                </a:solidFill>
                <a:latin typeface="+mn-lt"/>
                <a:ea typeface="+mn-ea"/>
                <a:cs typeface="+mn-cs"/>
              </a:defRPr>
            </a:pPr>
            <a:endParaRPr lang="es-CO"/>
          </a:p>
        </c:txPr>
        <c:crossAx val="2136157328"/>
        <c:crosses val="autoZero"/>
        <c:auto val="1"/>
        <c:lblAlgn val="ctr"/>
        <c:lblOffset val="100"/>
        <c:noMultiLvlLbl val="1"/>
      </c:catAx>
      <c:valAx>
        <c:axId val="2136157328"/>
        <c:scaling>
          <c:orientation val="minMax"/>
          <c:max val="7"/>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spc="20" baseline="0">
                <a:solidFill>
                  <a:schemeClr val="dk1">
                    <a:lumMod val="65000"/>
                    <a:lumOff val="35000"/>
                  </a:schemeClr>
                </a:solidFill>
                <a:latin typeface="+mn-lt"/>
                <a:ea typeface="+mn-ea"/>
                <a:cs typeface="+mn-cs"/>
              </a:defRPr>
            </a:pPr>
            <a:endParaRPr lang="es-CO"/>
          </a:p>
        </c:txPr>
        <c:crossAx val="2136149168"/>
        <c:crosses val="autoZero"/>
        <c:crossBetween val="midCat"/>
      </c:valAx>
      <c:spPr>
        <a:gradFill>
          <a:gsLst>
            <a:gs pos="100000">
              <a:schemeClr val="lt1">
                <a:lumMod val="95000"/>
              </a:schemeClr>
            </a:gs>
            <a:gs pos="0">
              <a:schemeClr val="lt1"/>
            </a:gs>
          </a:gsLst>
          <a:lin ang="5400000" scaled="0"/>
        </a:grad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s-CO"/>
        </a:p>
      </c:txPr>
    </c:legend>
    <c:plotVisOnly val="1"/>
    <c:dispBlanksAs val="gap"/>
    <c:showDLblsOverMax val="1"/>
  </c:chart>
  <c:spPr>
    <a:solidFill>
      <a:schemeClr val="lt1"/>
    </a:solidFill>
    <a:ln>
      <a:noFill/>
    </a:ln>
    <a:effectLst/>
  </c:spPr>
  <c:txPr>
    <a:bodyPr/>
    <a:lstStyle/>
    <a:p>
      <a:pPr>
        <a:defRPr/>
      </a:pPr>
      <a:endParaRPr lang="es-CO"/>
    </a:p>
  </c:txPr>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1197"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1197" kern="1200" spc="20" baseline="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1197"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1197" kern="1200" spc="20" baseline="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889998" y="5891626"/>
            <a:ext cx="21419979" cy="12533242"/>
          </a:xfrm>
        </p:spPr>
        <p:txBody>
          <a:bodyPr anchor="b"/>
          <a:lstStyle>
            <a:lvl1pPr algn="ctr">
              <a:defRPr sz="16535"/>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3149997" y="18908198"/>
            <a:ext cx="18899981" cy="8691601"/>
          </a:xfrm>
        </p:spPr>
        <p:txBody>
          <a:bodyPr/>
          <a:lstStyle>
            <a:lvl1pPr marL="0" indent="0" algn="ctr">
              <a:buNone/>
              <a:defRPr sz="6614"/>
            </a:lvl1pPr>
            <a:lvl2pPr marL="1259997" indent="0" algn="ctr">
              <a:buNone/>
              <a:defRPr sz="5512"/>
            </a:lvl2pPr>
            <a:lvl3pPr marL="2519995" indent="0" algn="ctr">
              <a:buNone/>
              <a:defRPr sz="4961"/>
            </a:lvl3pPr>
            <a:lvl4pPr marL="3779992" indent="0" algn="ctr">
              <a:buNone/>
              <a:defRPr sz="4409"/>
            </a:lvl4pPr>
            <a:lvl5pPr marL="5039990" indent="0" algn="ctr">
              <a:buNone/>
              <a:defRPr sz="4409"/>
            </a:lvl5pPr>
            <a:lvl6pPr marL="6299987" indent="0" algn="ctr">
              <a:buNone/>
              <a:defRPr sz="4409"/>
            </a:lvl6pPr>
            <a:lvl7pPr marL="7559985" indent="0" algn="ctr">
              <a:buNone/>
              <a:defRPr sz="4409"/>
            </a:lvl7pPr>
            <a:lvl8pPr marL="8819982" indent="0" algn="ctr">
              <a:buNone/>
              <a:defRPr sz="4409"/>
            </a:lvl8pPr>
            <a:lvl9pPr marL="10079980" indent="0" algn="ctr">
              <a:buNone/>
              <a:defRPr sz="4409"/>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439890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2249497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8033733" y="1916653"/>
            <a:ext cx="5433745" cy="30508114"/>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732500" y="1916653"/>
            <a:ext cx="15986234" cy="30508114"/>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2646331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3979181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719375" y="8974945"/>
            <a:ext cx="21734978" cy="14974888"/>
          </a:xfrm>
        </p:spPr>
        <p:txBody>
          <a:bodyPr anchor="b"/>
          <a:lstStyle>
            <a:lvl1pPr>
              <a:defRPr sz="16535"/>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719375" y="24091502"/>
            <a:ext cx="21734978" cy="7874940"/>
          </a:xfrm>
        </p:spPr>
        <p:txBody>
          <a:bodyPr/>
          <a:lstStyle>
            <a:lvl1pPr marL="0" indent="0">
              <a:buNone/>
              <a:defRPr sz="6614">
                <a:solidFill>
                  <a:schemeClr val="tx1"/>
                </a:solidFill>
              </a:defRPr>
            </a:lvl1pPr>
            <a:lvl2pPr marL="1259997" indent="0">
              <a:buNone/>
              <a:defRPr sz="5512">
                <a:solidFill>
                  <a:schemeClr val="tx1">
                    <a:tint val="75000"/>
                  </a:schemeClr>
                </a:solidFill>
              </a:defRPr>
            </a:lvl2pPr>
            <a:lvl3pPr marL="2519995" indent="0">
              <a:buNone/>
              <a:defRPr sz="4961">
                <a:solidFill>
                  <a:schemeClr val="tx1">
                    <a:tint val="75000"/>
                  </a:schemeClr>
                </a:solidFill>
              </a:defRPr>
            </a:lvl3pPr>
            <a:lvl4pPr marL="3779992" indent="0">
              <a:buNone/>
              <a:defRPr sz="4409">
                <a:solidFill>
                  <a:schemeClr val="tx1">
                    <a:tint val="75000"/>
                  </a:schemeClr>
                </a:solidFill>
              </a:defRPr>
            </a:lvl4pPr>
            <a:lvl5pPr marL="5039990" indent="0">
              <a:buNone/>
              <a:defRPr sz="4409">
                <a:solidFill>
                  <a:schemeClr val="tx1">
                    <a:tint val="75000"/>
                  </a:schemeClr>
                </a:solidFill>
              </a:defRPr>
            </a:lvl5pPr>
            <a:lvl6pPr marL="6299987" indent="0">
              <a:buNone/>
              <a:defRPr sz="4409">
                <a:solidFill>
                  <a:schemeClr val="tx1">
                    <a:tint val="75000"/>
                  </a:schemeClr>
                </a:solidFill>
              </a:defRPr>
            </a:lvl6pPr>
            <a:lvl7pPr marL="7559985" indent="0">
              <a:buNone/>
              <a:defRPr sz="4409">
                <a:solidFill>
                  <a:schemeClr val="tx1">
                    <a:tint val="75000"/>
                  </a:schemeClr>
                </a:solidFill>
              </a:defRPr>
            </a:lvl7pPr>
            <a:lvl8pPr marL="8819982" indent="0">
              <a:buNone/>
              <a:defRPr sz="4409">
                <a:solidFill>
                  <a:schemeClr val="tx1">
                    <a:tint val="75000"/>
                  </a:schemeClr>
                </a:solidFill>
              </a:defRPr>
            </a:lvl8pPr>
            <a:lvl9pPr marL="10079980" indent="0">
              <a:buNone/>
              <a:defRPr sz="4409">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1216984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732498" y="9583264"/>
            <a:ext cx="10709989" cy="2284150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12757488" y="9583264"/>
            <a:ext cx="10709989" cy="2284150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10087FC3-84CE-5B48-AAAE-24629BF77047}" type="datetimeFigureOut">
              <a:rPr lang="es-CO" smtClean="0"/>
              <a:t>9/12/2019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399541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735781" y="1916661"/>
            <a:ext cx="21734978" cy="6958285"/>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735783" y="8824938"/>
            <a:ext cx="10660769" cy="4324966"/>
          </a:xfrm>
        </p:spPr>
        <p:txBody>
          <a:bodyPr anchor="b"/>
          <a:lstStyle>
            <a:lvl1pPr marL="0" indent="0">
              <a:buNone/>
              <a:defRPr sz="6614" b="1"/>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es-ES"/>
              <a:t>Haga clic para modificar los estilos de texto del patrón</a:t>
            </a:r>
          </a:p>
        </p:txBody>
      </p:sp>
      <p:sp>
        <p:nvSpPr>
          <p:cNvPr id="4" name="Content Placeholder 3"/>
          <p:cNvSpPr>
            <a:spLocks noGrp="1"/>
          </p:cNvSpPr>
          <p:nvPr>
            <p:ph sz="half" idx="2"/>
          </p:nvPr>
        </p:nvSpPr>
        <p:spPr>
          <a:xfrm>
            <a:off x="1735783" y="13149904"/>
            <a:ext cx="10660769" cy="1934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12757489" y="8824938"/>
            <a:ext cx="10713272" cy="4324966"/>
          </a:xfrm>
        </p:spPr>
        <p:txBody>
          <a:bodyPr anchor="b"/>
          <a:lstStyle>
            <a:lvl1pPr marL="0" indent="0">
              <a:buNone/>
              <a:defRPr sz="6614" b="1"/>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es-ES"/>
              <a:t>Haga clic para modificar los estilos de texto del patrón</a:t>
            </a:r>
          </a:p>
        </p:txBody>
      </p:sp>
      <p:sp>
        <p:nvSpPr>
          <p:cNvPr id="6" name="Content Placeholder 5"/>
          <p:cNvSpPr>
            <a:spLocks noGrp="1"/>
          </p:cNvSpPr>
          <p:nvPr>
            <p:ph sz="quarter" idx="4"/>
          </p:nvPr>
        </p:nvSpPr>
        <p:spPr>
          <a:xfrm>
            <a:off x="12757489" y="13149904"/>
            <a:ext cx="10713272" cy="1934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10087FC3-84CE-5B48-AAAE-24629BF77047}" type="datetimeFigureOut">
              <a:rPr lang="es-CO" smtClean="0"/>
              <a:t>9/12/2019</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625074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10087FC3-84CE-5B48-AAAE-24629BF77047}" type="datetimeFigureOut">
              <a:rPr lang="es-CO" smtClean="0"/>
              <a:t>9/12/2019</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269188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087FC3-84CE-5B48-AAAE-24629BF77047}" type="datetimeFigureOut">
              <a:rPr lang="es-CO" smtClean="0"/>
              <a:t>9/12/2019</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894657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35780" y="2399982"/>
            <a:ext cx="8127648" cy="8399939"/>
          </a:xfrm>
        </p:spPr>
        <p:txBody>
          <a:bodyPr anchor="b"/>
          <a:lstStyle>
            <a:lvl1pPr>
              <a:defRPr sz="8819"/>
            </a:lvl1pPr>
          </a:lstStyle>
          <a:p>
            <a:r>
              <a:rPr lang="es-ES"/>
              <a:t>Haga clic para modificar el estilo de título del patrón</a:t>
            </a:r>
            <a:endParaRPr lang="en-US" dirty="0"/>
          </a:p>
        </p:txBody>
      </p:sp>
      <p:sp>
        <p:nvSpPr>
          <p:cNvPr id="3" name="Content Placeholder 2"/>
          <p:cNvSpPr>
            <a:spLocks noGrp="1"/>
          </p:cNvSpPr>
          <p:nvPr>
            <p:ph idx="1"/>
          </p:nvPr>
        </p:nvSpPr>
        <p:spPr>
          <a:xfrm>
            <a:off x="10713272" y="5183304"/>
            <a:ext cx="12757487" cy="25583147"/>
          </a:xfrm>
        </p:spPr>
        <p:txBody>
          <a:bodyPr/>
          <a:lstStyle>
            <a:lvl1pPr>
              <a:defRPr sz="8819"/>
            </a:lvl1pPr>
            <a:lvl2pPr>
              <a:defRPr sz="7717"/>
            </a:lvl2pPr>
            <a:lvl3pPr>
              <a:defRPr sz="6614"/>
            </a:lvl3pPr>
            <a:lvl4pPr>
              <a:defRPr sz="5512"/>
            </a:lvl4pPr>
            <a:lvl5pPr>
              <a:defRPr sz="5512"/>
            </a:lvl5pPr>
            <a:lvl6pPr>
              <a:defRPr sz="5512"/>
            </a:lvl6pPr>
            <a:lvl7pPr>
              <a:defRPr sz="5512"/>
            </a:lvl7pPr>
            <a:lvl8pPr>
              <a:defRPr sz="5512"/>
            </a:lvl8pPr>
            <a:lvl9pPr>
              <a:defRPr sz="5512"/>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735780" y="10799922"/>
            <a:ext cx="8127648" cy="20008190"/>
          </a:xfrm>
        </p:spPr>
        <p:txBody>
          <a:bodyPr/>
          <a:lstStyle>
            <a:lvl1pPr marL="0" indent="0">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10087FC3-84CE-5B48-AAAE-24629BF77047}" type="datetimeFigureOut">
              <a:rPr lang="es-CO" smtClean="0"/>
              <a:t>9/12/2019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1781667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35780" y="2399982"/>
            <a:ext cx="8127648" cy="8399939"/>
          </a:xfrm>
        </p:spPr>
        <p:txBody>
          <a:bodyPr anchor="b"/>
          <a:lstStyle>
            <a:lvl1pPr>
              <a:defRPr sz="8819"/>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0713272" y="5183304"/>
            <a:ext cx="12757487" cy="25583147"/>
          </a:xfrm>
        </p:spPr>
        <p:txBody>
          <a:bodyPr anchor="t"/>
          <a:lstStyle>
            <a:lvl1pPr marL="0" indent="0">
              <a:buNone/>
              <a:defRPr sz="8819"/>
            </a:lvl1pPr>
            <a:lvl2pPr marL="1259997" indent="0">
              <a:buNone/>
              <a:defRPr sz="7717"/>
            </a:lvl2pPr>
            <a:lvl3pPr marL="2519995" indent="0">
              <a:buNone/>
              <a:defRPr sz="6614"/>
            </a:lvl3pPr>
            <a:lvl4pPr marL="3779992" indent="0">
              <a:buNone/>
              <a:defRPr sz="5512"/>
            </a:lvl4pPr>
            <a:lvl5pPr marL="5039990" indent="0">
              <a:buNone/>
              <a:defRPr sz="5512"/>
            </a:lvl5pPr>
            <a:lvl6pPr marL="6299987" indent="0">
              <a:buNone/>
              <a:defRPr sz="5512"/>
            </a:lvl6pPr>
            <a:lvl7pPr marL="7559985" indent="0">
              <a:buNone/>
              <a:defRPr sz="5512"/>
            </a:lvl7pPr>
            <a:lvl8pPr marL="8819982" indent="0">
              <a:buNone/>
              <a:defRPr sz="5512"/>
            </a:lvl8pPr>
            <a:lvl9pPr marL="10079980" indent="0">
              <a:buNone/>
              <a:defRPr sz="5512"/>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735780" y="10799922"/>
            <a:ext cx="8127648" cy="20008190"/>
          </a:xfrm>
        </p:spPr>
        <p:txBody>
          <a:bodyPr/>
          <a:lstStyle>
            <a:lvl1pPr marL="0" indent="0">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10087FC3-84CE-5B48-AAAE-24629BF77047}" type="datetimeFigureOut">
              <a:rPr lang="es-CO" smtClean="0"/>
              <a:t>9/12/2019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873600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32499" y="1916661"/>
            <a:ext cx="21734978" cy="6958285"/>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732499" y="9583264"/>
            <a:ext cx="21734978" cy="2284150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732498" y="33366432"/>
            <a:ext cx="5669994" cy="1916653"/>
          </a:xfrm>
          <a:prstGeom prst="rect">
            <a:avLst/>
          </a:prstGeom>
        </p:spPr>
        <p:txBody>
          <a:bodyPr vert="horz" lIns="91440" tIns="45720" rIns="91440" bIns="45720" rtlCol="0" anchor="ctr"/>
          <a:lstStyle>
            <a:lvl1pPr algn="l">
              <a:defRPr sz="3307">
                <a:solidFill>
                  <a:schemeClr val="tx1">
                    <a:tint val="75000"/>
                  </a:schemeClr>
                </a:solidFill>
              </a:defRPr>
            </a:lvl1pPr>
          </a:lstStyle>
          <a:p>
            <a:fld id="{10087FC3-84CE-5B48-AAAE-24629BF77047}" type="datetimeFigureOut">
              <a:rPr lang="es-CO" smtClean="0"/>
              <a:t>9/12/2019</a:t>
            </a:fld>
            <a:endParaRPr lang="es-CO"/>
          </a:p>
        </p:txBody>
      </p:sp>
      <p:sp>
        <p:nvSpPr>
          <p:cNvPr id="5" name="Footer Placeholder 4"/>
          <p:cNvSpPr>
            <a:spLocks noGrp="1"/>
          </p:cNvSpPr>
          <p:nvPr>
            <p:ph type="ftr" sz="quarter" idx="3"/>
          </p:nvPr>
        </p:nvSpPr>
        <p:spPr>
          <a:xfrm>
            <a:off x="8347492" y="33366432"/>
            <a:ext cx="8504992" cy="1916653"/>
          </a:xfrm>
          <a:prstGeom prst="rect">
            <a:avLst/>
          </a:prstGeom>
        </p:spPr>
        <p:txBody>
          <a:bodyPr vert="horz" lIns="91440" tIns="45720" rIns="91440" bIns="45720" rtlCol="0" anchor="ctr"/>
          <a:lstStyle>
            <a:lvl1pPr algn="ctr">
              <a:defRPr sz="3307">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17797483" y="33366432"/>
            <a:ext cx="5669994" cy="1916653"/>
          </a:xfrm>
          <a:prstGeom prst="rect">
            <a:avLst/>
          </a:prstGeom>
        </p:spPr>
        <p:txBody>
          <a:bodyPr vert="horz" lIns="91440" tIns="45720" rIns="91440" bIns="45720" rtlCol="0" anchor="ctr"/>
          <a:lstStyle>
            <a:lvl1pPr algn="r">
              <a:defRPr sz="3307">
                <a:solidFill>
                  <a:schemeClr val="tx1">
                    <a:tint val="75000"/>
                  </a:schemeClr>
                </a:solidFill>
              </a:defRPr>
            </a:lvl1pPr>
          </a:lstStyle>
          <a:p>
            <a:fld id="{97C54345-BD8B-2043-9DA6-2893BEE98785}" type="slidenum">
              <a:rPr lang="es-CO" smtClean="0"/>
              <a:t>‹Nº›</a:t>
            </a:fld>
            <a:endParaRPr lang="es-CO"/>
          </a:p>
        </p:txBody>
      </p:sp>
    </p:spTree>
    <p:extLst>
      <p:ext uri="{BB962C8B-B14F-4D97-AF65-F5344CB8AC3E}">
        <p14:creationId xmlns:p14="http://schemas.microsoft.com/office/powerpoint/2010/main" val="12997182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519995" rtl="0" eaLnBrk="1" latinLnBrk="0" hangingPunct="1">
        <a:lnSpc>
          <a:spcPct val="90000"/>
        </a:lnSpc>
        <a:spcBef>
          <a:spcPct val="0"/>
        </a:spcBef>
        <a:buNone/>
        <a:defRPr sz="12126" kern="1200">
          <a:solidFill>
            <a:schemeClr val="tx1"/>
          </a:solidFill>
          <a:latin typeface="+mj-lt"/>
          <a:ea typeface="+mj-ea"/>
          <a:cs typeface="+mj-cs"/>
        </a:defRPr>
      </a:lvl1pPr>
    </p:titleStyle>
    <p:bodyStyle>
      <a:lvl1pPr marL="629999" indent="-629999" algn="l" defTabSz="2519995" rtl="0" eaLnBrk="1" latinLnBrk="0" hangingPunct="1">
        <a:lnSpc>
          <a:spcPct val="90000"/>
        </a:lnSpc>
        <a:spcBef>
          <a:spcPts val="2756"/>
        </a:spcBef>
        <a:buFont typeface="Arial" panose="020B0604020202020204" pitchFamily="34" charset="0"/>
        <a:buChar char="•"/>
        <a:defRPr sz="7717" kern="1200">
          <a:solidFill>
            <a:schemeClr val="tx1"/>
          </a:solidFill>
          <a:latin typeface="+mn-lt"/>
          <a:ea typeface="+mn-ea"/>
          <a:cs typeface="+mn-cs"/>
        </a:defRPr>
      </a:lvl1pPr>
      <a:lvl2pPr marL="1889996" indent="-629999" algn="l" defTabSz="2519995" rtl="0" eaLnBrk="1" latinLnBrk="0" hangingPunct="1">
        <a:lnSpc>
          <a:spcPct val="90000"/>
        </a:lnSpc>
        <a:spcBef>
          <a:spcPts val="1378"/>
        </a:spcBef>
        <a:buFont typeface="Arial" panose="020B0604020202020204" pitchFamily="34" charset="0"/>
        <a:buChar char="•"/>
        <a:defRPr sz="6614" kern="1200">
          <a:solidFill>
            <a:schemeClr val="tx1"/>
          </a:solidFill>
          <a:latin typeface="+mn-lt"/>
          <a:ea typeface="+mn-ea"/>
          <a:cs typeface="+mn-cs"/>
        </a:defRPr>
      </a:lvl2pPr>
      <a:lvl3pPr marL="3149994" indent="-629999" algn="l" defTabSz="2519995" rtl="0" eaLnBrk="1" latinLnBrk="0" hangingPunct="1">
        <a:lnSpc>
          <a:spcPct val="90000"/>
        </a:lnSpc>
        <a:spcBef>
          <a:spcPts val="1378"/>
        </a:spcBef>
        <a:buFont typeface="Arial" panose="020B0604020202020204" pitchFamily="34" charset="0"/>
        <a:buChar char="•"/>
        <a:defRPr sz="5512" kern="1200">
          <a:solidFill>
            <a:schemeClr val="tx1"/>
          </a:solidFill>
          <a:latin typeface="+mn-lt"/>
          <a:ea typeface="+mn-ea"/>
          <a:cs typeface="+mn-cs"/>
        </a:defRPr>
      </a:lvl3pPr>
      <a:lvl4pPr marL="4409991"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4pPr>
      <a:lvl5pPr marL="5669989"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5pPr>
      <a:lvl6pPr marL="6929986"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6pPr>
      <a:lvl7pPr marL="8189984"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7pPr>
      <a:lvl8pPr marL="9449981"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8pPr>
      <a:lvl9pPr marL="10709979"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9pPr>
    </p:bodyStyle>
    <p:otherStyle>
      <a:defPPr>
        <a:defRPr lang="en-US"/>
      </a:defPPr>
      <a:lvl1pPr marL="0" algn="l" defTabSz="2519995" rtl="0" eaLnBrk="1" latinLnBrk="0" hangingPunct="1">
        <a:defRPr sz="4961" kern="1200">
          <a:solidFill>
            <a:schemeClr val="tx1"/>
          </a:solidFill>
          <a:latin typeface="+mn-lt"/>
          <a:ea typeface="+mn-ea"/>
          <a:cs typeface="+mn-cs"/>
        </a:defRPr>
      </a:lvl1pPr>
      <a:lvl2pPr marL="1259997" algn="l" defTabSz="2519995" rtl="0" eaLnBrk="1" latinLnBrk="0" hangingPunct="1">
        <a:defRPr sz="4961" kern="1200">
          <a:solidFill>
            <a:schemeClr val="tx1"/>
          </a:solidFill>
          <a:latin typeface="+mn-lt"/>
          <a:ea typeface="+mn-ea"/>
          <a:cs typeface="+mn-cs"/>
        </a:defRPr>
      </a:lvl2pPr>
      <a:lvl3pPr marL="2519995" algn="l" defTabSz="2519995" rtl="0" eaLnBrk="1" latinLnBrk="0" hangingPunct="1">
        <a:defRPr sz="4961" kern="1200">
          <a:solidFill>
            <a:schemeClr val="tx1"/>
          </a:solidFill>
          <a:latin typeface="+mn-lt"/>
          <a:ea typeface="+mn-ea"/>
          <a:cs typeface="+mn-cs"/>
        </a:defRPr>
      </a:lvl3pPr>
      <a:lvl4pPr marL="3779992" algn="l" defTabSz="2519995" rtl="0" eaLnBrk="1" latinLnBrk="0" hangingPunct="1">
        <a:defRPr sz="4961" kern="1200">
          <a:solidFill>
            <a:schemeClr val="tx1"/>
          </a:solidFill>
          <a:latin typeface="+mn-lt"/>
          <a:ea typeface="+mn-ea"/>
          <a:cs typeface="+mn-cs"/>
        </a:defRPr>
      </a:lvl4pPr>
      <a:lvl5pPr marL="5039990" algn="l" defTabSz="2519995" rtl="0" eaLnBrk="1" latinLnBrk="0" hangingPunct="1">
        <a:defRPr sz="4961" kern="1200">
          <a:solidFill>
            <a:schemeClr val="tx1"/>
          </a:solidFill>
          <a:latin typeface="+mn-lt"/>
          <a:ea typeface="+mn-ea"/>
          <a:cs typeface="+mn-cs"/>
        </a:defRPr>
      </a:lvl5pPr>
      <a:lvl6pPr marL="6299987" algn="l" defTabSz="2519995" rtl="0" eaLnBrk="1" latinLnBrk="0" hangingPunct="1">
        <a:defRPr sz="4961" kern="1200">
          <a:solidFill>
            <a:schemeClr val="tx1"/>
          </a:solidFill>
          <a:latin typeface="+mn-lt"/>
          <a:ea typeface="+mn-ea"/>
          <a:cs typeface="+mn-cs"/>
        </a:defRPr>
      </a:lvl6pPr>
      <a:lvl7pPr marL="7559985" algn="l" defTabSz="2519995" rtl="0" eaLnBrk="1" latinLnBrk="0" hangingPunct="1">
        <a:defRPr sz="4961" kern="1200">
          <a:solidFill>
            <a:schemeClr val="tx1"/>
          </a:solidFill>
          <a:latin typeface="+mn-lt"/>
          <a:ea typeface="+mn-ea"/>
          <a:cs typeface="+mn-cs"/>
        </a:defRPr>
      </a:lvl7pPr>
      <a:lvl8pPr marL="8819982" algn="l" defTabSz="2519995" rtl="0" eaLnBrk="1" latinLnBrk="0" hangingPunct="1">
        <a:defRPr sz="4961" kern="1200">
          <a:solidFill>
            <a:schemeClr val="tx1"/>
          </a:solidFill>
          <a:latin typeface="+mn-lt"/>
          <a:ea typeface="+mn-ea"/>
          <a:cs typeface="+mn-cs"/>
        </a:defRPr>
      </a:lvl8pPr>
      <a:lvl9pPr marL="10079980" algn="l" defTabSz="2519995" rtl="0" eaLnBrk="1" latinLnBrk="0" hangingPunct="1">
        <a:defRPr sz="496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xmlns="" id="{6FD6C20C-565C-8B4E-917A-1CFD26B11A3A}"/>
              </a:ext>
            </a:extLst>
          </p:cNvPr>
          <p:cNvPicPr>
            <a:picLocks noChangeAspect="1"/>
          </p:cNvPicPr>
          <p:nvPr/>
        </p:nvPicPr>
        <p:blipFill>
          <a:blip r:embed="rId2">
            <a:lum bright="70000" contrast="-70000"/>
          </a:blip>
          <a:stretch>
            <a:fillRect/>
          </a:stretch>
        </p:blipFill>
        <p:spPr>
          <a:xfrm>
            <a:off x="-962921" y="-479717"/>
            <a:ext cx="27603449" cy="37776150"/>
          </a:xfrm>
          <a:prstGeom prst="rect">
            <a:avLst/>
          </a:prstGeom>
          <a:solidFill>
            <a:schemeClr val="bg1"/>
          </a:solidFill>
          <a:ln>
            <a:noFill/>
          </a:ln>
          <a:effectLst>
            <a:outerShdw blurRad="292100" dist="139700" dir="2700000" algn="tl" rotWithShape="0">
              <a:srgbClr val="333333">
                <a:alpha val="65000"/>
              </a:srgbClr>
            </a:outerShdw>
          </a:effectLst>
        </p:spPr>
      </p:pic>
      <p:sp>
        <p:nvSpPr>
          <p:cNvPr id="2" name="CuadroTexto 1"/>
          <p:cNvSpPr txBox="1"/>
          <p:nvPr/>
        </p:nvSpPr>
        <p:spPr>
          <a:xfrm>
            <a:off x="522852" y="-99747"/>
            <a:ext cx="24302143" cy="1015663"/>
          </a:xfrm>
          <a:prstGeom prst="rect">
            <a:avLst/>
          </a:prstGeom>
          <a:noFill/>
        </p:spPr>
        <p:txBody>
          <a:bodyPr wrap="square" rtlCol="0">
            <a:spAutoFit/>
          </a:bodyPr>
          <a:lstStyle/>
          <a:p>
            <a:pPr algn="ctr"/>
            <a:r>
              <a:rPr lang="es-CO" sz="6000" b="1" dirty="0"/>
              <a:t>Tendencias en la punibilidad en Colombia: análisis cualitativo y cuantitativo</a:t>
            </a:r>
          </a:p>
        </p:txBody>
      </p:sp>
      <p:sp>
        <p:nvSpPr>
          <p:cNvPr id="3" name="CuadroTexto 2"/>
          <p:cNvSpPr txBox="1"/>
          <p:nvPr/>
        </p:nvSpPr>
        <p:spPr>
          <a:xfrm>
            <a:off x="4600372" y="1099411"/>
            <a:ext cx="14439211" cy="523220"/>
          </a:xfrm>
          <a:prstGeom prst="rect">
            <a:avLst/>
          </a:prstGeom>
          <a:noFill/>
        </p:spPr>
        <p:txBody>
          <a:bodyPr wrap="square" rtlCol="0">
            <a:spAutoFit/>
          </a:bodyPr>
          <a:lstStyle/>
          <a:p>
            <a:pPr algn="ctr"/>
            <a:r>
              <a:rPr lang="es-CO" sz="2800" dirty="0"/>
              <a:t>Aura Helena Peñas </a:t>
            </a:r>
            <a:r>
              <a:rPr lang="es-CO" sz="2800" dirty="0" err="1"/>
              <a:t>Felizzola</a:t>
            </a:r>
            <a:r>
              <a:rPr lang="es-CO" sz="2800" dirty="0"/>
              <a:t>, Tania Gabriela Rodríguez Morales, Sandra Patricia Ramírez Montes </a:t>
            </a:r>
            <a:endParaRPr lang="es-CO" sz="9600" b="1" dirty="0"/>
          </a:p>
        </p:txBody>
      </p:sp>
      <p:sp>
        <p:nvSpPr>
          <p:cNvPr id="4" name="CuadroTexto 3"/>
          <p:cNvSpPr txBox="1"/>
          <p:nvPr/>
        </p:nvSpPr>
        <p:spPr>
          <a:xfrm>
            <a:off x="644228" y="1409224"/>
            <a:ext cx="23371174" cy="2646878"/>
          </a:xfrm>
          <a:prstGeom prst="rect">
            <a:avLst/>
          </a:prstGeom>
          <a:noFill/>
        </p:spPr>
        <p:txBody>
          <a:bodyPr wrap="square" rtlCol="0">
            <a:spAutoFit/>
          </a:bodyPr>
          <a:lstStyle/>
          <a:p>
            <a:r>
              <a:rPr lang="es-CO" sz="5400" b="1" dirty="0"/>
              <a:t>Resumen:</a:t>
            </a:r>
          </a:p>
          <a:p>
            <a:pPr algn="just"/>
            <a:r>
              <a:rPr lang="es-CO" sz="2800" dirty="0"/>
              <a:t>Este proyecto de investigación identifica las tendencias en la punibilidad en Colombia, bajo un diseño histórico y cualitativo-cuantitativo. Las variables observadas en la investigación empírica son: i) cambios en los bienes jurídicos tutelados (creación de nuevos bienes y cambios en el concepto de la vulneración); </a:t>
            </a:r>
            <a:r>
              <a:rPr lang="es-CO" sz="2800" dirty="0" err="1"/>
              <a:t>ii</a:t>
            </a:r>
            <a:r>
              <a:rPr lang="es-CO" sz="2800" dirty="0"/>
              <a:t>) el tipo de penas establecidas en las codificaciones penales (privativas de la libertad o alternativas a éstas) y </a:t>
            </a:r>
            <a:r>
              <a:rPr lang="es-CO" sz="2800" dirty="0" err="1"/>
              <a:t>iii</a:t>
            </a:r>
            <a:r>
              <a:rPr lang="es-CO" sz="2800" dirty="0"/>
              <a:t>) la duración de las penas mínimas y máximas establecidas en los códigos penales de 1936, 1980 y 2000. </a:t>
            </a:r>
          </a:p>
        </p:txBody>
      </p:sp>
      <p:sp>
        <p:nvSpPr>
          <p:cNvPr id="5" name="CuadroTexto 4"/>
          <p:cNvSpPr txBox="1"/>
          <p:nvPr/>
        </p:nvSpPr>
        <p:spPr>
          <a:xfrm>
            <a:off x="644228" y="4320158"/>
            <a:ext cx="11286691" cy="3508653"/>
          </a:xfrm>
          <a:prstGeom prst="rect">
            <a:avLst/>
          </a:prstGeom>
          <a:noFill/>
        </p:spPr>
        <p:txBody>
          <a:bodyPr wrap="square" rtlCol="0">
            <a:spAutoFit/>
          </a:bodyPr>
          <a:lstStyle/>
          <a:p>
            <a:r>
              <a:rPr lang="es-CO" sz="5400" b="1" dirty="0"/>
              <a:t>Contexto y pregunta:</a:t>
            </a:r>
            <a:endParaRPr lang="es-CO" sz="6600" b="1" dirty="0"/>
          </a:p>
          <a:p>
            <a:pPr algn="just"/>
            <a:r>
              <a:rPr lang="es-CO" sz="2400" dirty="0"/>
              <a:t>La Ley 40 de 1993 incrementó el máximo de la pena de prisión a sesenta años, doblando el extremo máximo que el Código Penal de 1980 había limitado a treinta años. La Ley 890 de 2004 aumentó las penas para todos los tipos penales previstos en el Código Penal de 2000, actualmente vigente, en la tercera parte del mínimo y en la mitad del máximo. Esta investigación busca responder a la pregunta: ¿Respecto de qué bienes jurídicos tutelados y tipos penales se observa el mayor incremento de penas, independientemente de los incrementos punitivos generales para todos los tipos penales?</a:t>
            </a:r>
            <a:endParaRPr lang="es-CO" sz="7200" b="1" dirty="0"/>
          </a:p>
        </p:txBody>
      </p:sp>
      <p:sp>
        <p:nvSpPr>
          <p:cNvPr id="7" name="CuadroTexto 6"/>
          <p:cNvSpPr txBox="1"/>
          <p:nvPr/>
        </p:nvSpPr>
        <p:spPr>
          <a:xfrm>
            <a:off x="12785021" y="4271191"/>
            <a:ext cx="11016148" cy="6463308"/>
          </a:xfrm>
          <a:prstGeom prst="rect">
            <a:avLst/>
          </a:prstGeom>
          <a:noFill/>
        </p:spPr>
        <p:txBody>
          <a:bodyPr wrap="square" rtlCol="0">
            <a:spAutoFit/>
          </a:bodyPr>
          <a:lstStyle/>
          <a:p>
            <a:r>
              <a:rPr lang="es-CO" sz="5400" b="1" dirty="0"/>
              <a:t>Justificación:</a:t>
            </a:r>
          </a:p>
          <a:p>
            <a:pPr algn="just"/>
            <a:r>
              <a:rPr lang="es-CO" sz="2400" dirty="0"/>
              <a:t>El derecho penal es concebido desde posturas democráticas como la forma extrema que asume la violencia de Estado (Ferrajoli, 2011). A pesar de ello, el debate público sobre las penas suele ser superficial, con ausencia de estudios empíricos, altamente emocional e ideologizado. En Colombia han prevalecido los análisis de tipo cualitativo en la producción académica. Hasta el momento </a:t>
            </a:r>
            <a:r>
              <a:rPr lang="es-CO" sz="2400" b="1" dirty="0"/>
              <a:t>no existen estudios cuantitativos</a:t>
            </a:r>
            <a:r>
              <a:rPr lang="es-CO" sz="2400" dirty="0"/>
              <a:t> que permitan determinar con precisión </a:t>
            </a:r>
            <a:r>
              <a:rPr lang="es-CO" sz="2400" b="1" dirty="0"/>
              <a:t>en qué porcentaje se ha incrementado la duración de las penas en Colombia</a:t>
            </a:r>
            <a:r>
              <a:rPr lang="es-CO" sz="2400" dirty="0"/>
              <a:t>, y cuáles son las implicaciones para una democracia constitucional, y para la sociedad en general. Y, a nivel del legislativo-gobierno, predominan las prácticas sin teoría criminológica. Hace falta avanzar hacia un modelo teórico-empírico que permita caracterizar cualitativa y, sobre todo, cuantitativamente las reformas penales más recientes, de tal manera que sea posible poner en evidencia qué bienes jurídicos tutelados están en auge y cuáles tienden a decaer. </a:t>
            </a:r>
          </a:p>
          <a:p>
            <a:endParaRPr lang="es-CO" sz="7200" b="1" dirty="0"/>
          </a:p>
        </p:txBody>
      </p:sp>
      <p:sp>
        <p:nvSpPr>
          <p:cNvPr id="8" name="CuadroTexto 7"/>
          <p:cNvSpPr txBox="1"/>
          <p:nvPr/>
        </p:nvSpPr>
        <p:spPr>
          <a:xfrm>
            <a:off x="571583" y="7663086"/>
            <a:ext cx="10832603" cy="5724644"/>
          </a:xfrm>
          <a:prstGeom prst="rect">
            <a:avLst/>
          </a:prstGeom>
          <a:noFill/>
        </p:spPr>
        <p:txBody>
          <a:bodyPr wrap="square" rtlCol="0">
            <a:spAutoFit/>
          </a:bodyPr>
          <a:lstStyle/>
          <a:p>
            <a:r>
              <a:rPr lang="es-CO" sz="5400" b="1" dirty="0"/>
              <a:t>Objetivos:</a:t>
            </a:r>
          </a:p>
          <a:p>
            <a:r>
              <a:rPr lang="es-CO" sz="2400" b="1" dirty="0"/>
              <a:t>General:</a:t>
            </a:r>
            <a:endParaRPr lang="es-CO" sz="2400" dirty="0"/>
          </a:p>
          <a:p>
            <a:pPr algn="just"/>
            <a:r>
              <a:rPr lang="es-CO" sz="2400" dirty="0"/>
              <a:t>Analizar las tendencias (1936-2019) en la punibilidad en el sistema penal colombiano, bajo un enfoque mixto, cualitativo (en cuanto al tipos de penas) y cuantitativo (en cuanto a la duración de las penas).</a:t>
            </a:r>
          </a:p>
          <a:p>
            <a:pPr algn="just"/>
            <a:r>
              <a:rPr lang="es-CO" sz="2400" b="1" dirty="0"/>
              <a:t>Específicos:</a:t>
            </a:r>
            <a:endParaRPr lang="es-CO" sz="2400" dirty="0"/>
          </a:p>
          <a:p>
            <a:pPr marL="457200" lvl="0" indent="-457200" algn="just">
              <a:buFont typeface="+mj-lt"/>
              <a:buAutoNum type="arabicPeriod"/>
            </a:pPr>
            <a:r>
              <a:rPr lang="es-CO" sz="2400" dirty="0"/>
              <a:t>Definir el listado de bienes jurídicos tutelados en un período de larga duración, con el propósito de establecer si ha existido un incremento o no en el número de los mismos.</a:t>
            </a:r>
          </a:p>
          <a:p>
            <a:pPr marL="457200" lvl="0" indent="-457200" algn="just">
              <a:buFont typeface="+mj-lt"/>
              <a:buAutoNum type="arabicPeriod"/>
            </a:pPr>
            <a:r>
              <a:rPr lang="es-CO" sz="2400" dirty="0"/>
              <a:t>Definir el inventario de tipos penales, con el fin de determinar la cantidad de conductas punibles (</a:t>
            </a:r>
            <a:r>
              <a:rPr lang="es-CO" sz="2400" i="1" dirty="0"/>
              <a:t>n</a:t>
            </a:r>
            <a:r>
              <a:rPr lang="es-CO" sz="2400" dirty="0"/>
              <a:t> de tipos penales) en las más recientes codificaciones penales.</a:t>
            </a:r>
          </a:p>
          <a:p>
            <a:pPr marL="457200" lvl="0" indent="-457200" algn="just">
              <a:buFont typeface="+mj-lt"/>
              <a:buAutoNum type="arabicPeriod"/>
            </a:pPr>
            <a:r>
              <a:rPr lang="es-CO" sz="2400" dirty="0"/>
              <a:t>Calcular los promedios de las penas mínimas y máximas por bien jurídico tutelado para las codificaciones penales objeto de la investigación.</a:t>
            </a:r>
          </a:p>
        </p:txBody>
      </p:sp>
      <p:sp>
        <p:nvSpPr>
          <p:cNvPr id="9" name="CuadroTexto 8"/>
          <p:cNvSpPr txBox="1"/>
          <p:nvPr/>
        </p:nvSpPr>
        <p:spPr>
          <a:xfrm>
            <a:off x="12798268" y="9710752"/>
            <a:ext cx="11016148" cy="3877985"/>
          </a:xfrm>
          <a:prstGeom prst="rect">
            <a:avLst/>
          </a:prstGeom>
          <a:noFill/>
        </p:spPr>
        <p:txBody>
          <a:bodyPr wrap="square" rtlCol="0">
            <a:spAutoFit/>
          </a:bodyPr>
          <a:lstStyle/>
          <a:p>
            <a:r>
              <a:rPr lang="es-CO" sz="5400" b="1" dirty="0"/>
              <a:t>Metodología:</a:t>
            </a:r>
          </a:p>
          <a:p>
            <a:pPr algn="just"/>
            <a:r>
              <a:rPr lang="es-CO" sz="2400" dirty="0"/>
              <a:t>Las fuentes primarias de la investigación son: las codificaciones penales, las leyes que modifican la parte especial de los códigos penales y los debates de los proyectos en el Congreso (o las actas de la comisión redactora).  Las fuentes secundarias son la literatura criminológica sobre penas existente en bases de datos electrónicas, enfatizando en los/as autores/as internacionales y nacionales más citados. Se utilizaron herramientas cualitativas, especialmente el análisis de documentos (legislación penal). Se utilizó estadística descriptiva para calcular los promedios de las penas mínimas y máximas en cada código penal, por bien jurídico tutelado.</a:t>
            </a:r>
          </a:p>
        </p:txBody>
      </p:sp>
      <p:sp>
        <p:nvSpPr>
          <p:cNvPr id="6" name="CuadroTexto 5"/>
          <p:cNvSpPr txBox="1"/>
          <p:nvPr/>
        </p:nvSpPr>
        <p:spPr>
          <a:xfrm flipH="1">
            <a:off x="644228" y="13701136"/>
            <a:ext cx="11653542" cy="2769989"/>
          </a:xfrm>
          <a:prstGeom prst="rect">
            <a:avLst/>
          </a:prstGeom>
          <a:noFill/>
        </p:spPr>
        <p:txBody>
          <a:bodyPr wrap="square" rtlCol="0">
            <a:spAutoFit/>
          </a:bodyPr>
          <a:lstStyle/>
          <a:p>
            <a:r>
              <a:rPr lang="es-CO" sz="5400" b="1" dirty="0"/>
              <a:t>Resultados:</a:t>
            </a:r>
          </a:p>
          <a:p>
            <a:pPr algn="just"/>
            <a:r>
              <a:rPr lang="es-CO" sz="2400" dirty="0"/>
              <a:t>1. El</a:t>
            </a:r>
            <a:r>
              <a:rPr lang="es-CO" dirty="0"/>
              <a:t> </a:t>
            </a:r>
            <a:r>
              <a:rPr lang="es-CO" sz="2400" dirty="0"/>
              <a:t>inventario de bienes jurídicos tutelados se incrementó significativamente en las últimas codificaciones: se </a:t>
            </a:r>
            <a:r>
              <a:rPr lang="es-CO" sz="2400" b="1" dirty="0"/>
              <a:t>pasó</a:t>
            </a:r>
            <a:r>
              <a:rPr lang="es-CO" sz="2400" dirty="0"/>
              <a:t> </a:t>
            </a:r>
            <a:r>
              <a:rPr lang="es-CO" sz="2400" b="1" dirty="0"/>
              <a:t>de 14 bienes jurídicos en el siglo XIX a 25 en el siglo XX y comienzos del XXI, </a:t>
            </a:r>
            <a:r>
              <a:rPr lang="es-CO" sz="2400" dirty="0"/>
              <a:t>como se evidencia en el cuadro 1 (Peñas y Soares, 2019). Se profundizó en las variables asociadas a la tipificación de los delitos contra el orden económico social (Peñas y Morales, 2019) y en los delitos contra el derecho internacional humanitario (Ramírez, 2019):</a:t>
            </a:r>
            <a:endParaRPr lang="es-CO" sz="9600" dirty="0"/>
          </a:p>
        </p:txBody>
      </p:sp>
      <p:sp>
        <p:nvSpPr>
          <p:cNvPr id="12" name="CuadroTexto 11"/>
          <p:cNvSpPr txBox="1"/>
          <p:nvPr/>
        </p:nvSpPr>
        <p:spPr>
          <a:xfrm flipH="1">
            <a:off x="134653" y="27858590"/>
            <a:ext cx="11488023" cy="4801314"/>
          </a:xfrm>
          <a:prstGeom prst="rect">
            <a:avLst/>
          </a:prstGeom>
          <a:noFill/>
        </p:spPr>
        <p:txBody>
          <a:bodyPr wrap="square" rtlCol="0">
            <a:spAutoFit/>
          </a:bodyPr>
          <a:lstStyle/>
          <a:p>
            <a:r>
              <a:rPr lang="es-CO" sz="5400" dirty="0"/>
              <a:t>Conclusiones</a:t>
            </a:r>
            <a:r>
              <a:rPr lang="es-CO" sz="6600" dirty="0"/>
              <a:t>:</a:t>
            </a:r>
          </a:p>
          <a:p>
            <a:pPr marL="342900" lvl="0" indent="-342900" algn="just">
              <a:buFont typeface="Arial" panose="020B0604020202020204" pitchFamily="34" charset="0"/>
              <a:buChar char="•"/>
            </a:pPr>
            <a:r>
              <a:rPr lang="es-CO" sz="2400" dirty="0"/>
              <a:t>No existe una tendencia unidireccional a una mayor severidad de las penas, pero sí a la inclusión de cada vez más bienes jurídicos tutelados. </a:t>
            </a:r>
          </a:p>
          <a:p>
            <a:pPr marL="342900" indent="-342900" algn="just">
              <a:buFont typeface="Arial" panose="020B0604020202020204" pitchFamily="34" charset="0"/>
              <a:buChar char="•"/>
            </a:pPr>
            <a:r>
              <a:rPr lang="es-CO" sz="2400" dirty="0"/>
              <a:t>Al concluir la investigación empírica, con los datos de los códigos de 1980 y 2000, será posible validar o discutir la literatura sobre populismo punitivo para el caso colombiano. Dicha literatura sostiene que las penas en Occidente tienden a ser cada vez más severas, por diversas causas. </a:t>
            </a:r>
          </a:p>
          <a:p>
            <a:pPr marL="342900" lvl="0" indent="-342900" algn="just">
              <a:buFont typeface="Arial" panose="020B0604020202020204" pitchFamily="34" charset="0"/>
              <a:buChar char="•"/>
            </a:pPr>
            <a:r>
              <a:rPr lang="es-CO" sz="2400" dirty="0"/>
              <a:t>Este conocimiento apropiado socialmente permitirá comprender mejor los condicionantes de las reformas penales y contribuir al debate público informado y a asumir posturas más consecuentes, especialmente al momento de evaluar propuestas de aumento de penas. </a:t>
            </a:r>
          </a:p>
        </p:txBody>
      </p:sp>
      <p:pic>
        <p:nvPicPr>
          <p:cNvPr id="11" name="Imagen 10"/>
          <p:cNvPicPr>
            <a:picLocks noChangeAspect="1"/>
          </p:cNvPicPr>
          <p:nvPr/>
        </p:nvPicPr>
        <p:blipFill>
          <a:blip r:embed="rId3"/>
          <a:stretch>
            <a:fillRect/>
          </a:stretch>
        </p:blipFill>
        <p:spPr>
          <a:xfrm>
            <a:off x="17319885" y="34942429"/>
            <a:ext cx="7492410" cy="1178775"/>
          </a:xfrm>
          <a:prstGeom prst="rect">
            <a:avLst/>
          </a:prstGeom>
        </p:spPr>
      </p:pic>
      <p:sp>
        <p:nvSpPr>
          <p:cNvPr id="15" name="CuadroTexto 14"/>
          <p:cNvSpPr txBox="1"/>
          <p:nvPr/>
        </p:nvSpPr>
        <p:spPr>
          <a:xfrm flipH="1">
            <a:off x="522894" y="33072972"/>
            <a:ext cx="10711542" cy="707886"/>
          </a:xfrm>
          <a:prstGeom prst="rect">
            <a:avLst/>
          </a:prstGeom>
          <a:noFill/>
        </p:spPr>
        <p:txBody>
          <a:bodyPr wrap="square" rtlCol="0">
            <a:spAutoFit/>
          </a:bodyPr>
          <a:lstStyle/>
          <a:p>
            <a:r>
              <a:rPr lang="es-CO" sz="4000" dirty="0"/>
              <a:t>Sede o Seccional: </a:t>
            </a:r>
            <a:r>
              <a:rPr lang="es-CO" sz="3600" dirty="0"/>
              <a:t>Bogotá - Derecho</a:t>
            </a:r>
          </a:p>
        </p:txBody>
      </p:sp>
      <p:graphicFrame>
        <p:nvGraphicFramePr>
          <p:cNvPr id="10" name="Tabla 9">
            <a:extLst>
              <a:ext uri="{FF2B5EF4-FFF2-40B4-BE49-F238E27FC236}">
                <a16:creationId xmlns:a16="http://schemas.microsoft.com/office/drawing/2014/main" xmlns="" id="{04DBEAD0-0061-40B1-B977-3E5F5634B8C8}"/>
              </a:ext>
            </a:extLst>
          </p:cNvPr>
          <p:cNvGraphicFramePr>
            <a:graphicFrameLocks noGrp="1"/>
          </p:cNvGraphicFramePr>
          <p:nvPr>
            <p:extLst>
              <p:ext uri="{D42A27DB-BD31-4B8C-83A1-F6EECF244321}">
                <p14:modId xmlns:p14="http://schemas.microsoft.com/office/powerpoint/2010/main" val="4083443657"/>
              </p:ext>
            </p:extLst>
          </p:nvPr>
        </p:nvGraphicFramePr>
        <p:xfrm>
          <a:off x="448993" y="16994714"/>
          <a:ext cx="11391682" cy="10536389"/>
        </p:xfrm>
        <a:graphic>
          <a:graphicData uri="http://schemas.openxmlformats.org/drawingml/2006/table">
            <a:tbl>
              <a:tblPr firstRow="1" firstCol="1" bandRow="1">
                <a:tableStyleId>{5C22544A-7EE6-4342-B048-85BDC9FD1C3A}</a:tableStyleId>
              </a:tblPr>
              <a:tblGrid>
                <a:gridCol w="5695841">
                  <a:extLst>
                    <a:ext uri="{9D8B030D-6E8A-4147-A177-3AD203B41FA5}">
                      <a16:colId xmlns:a16="http://schemas.microsoft.com/office/drawing/2014/main" xmlns="" val="477178887"/>
                    </a:ext>
                  </a:extLst>
                </a:gridCol>
                <a:gridCol w="5695841">
                  <a:extLst>
                    <a:ext uri="{9D8B030D-6E8A-4147-A177-3AD203B41FA5}">
                      <a16:colId xmlns:a16="http://schemas.microsoft.com/office/drawing/2014/main" xmlns="" val="2636178118"/>
                    </a:ext>
                  </a:extLst>
                </a:gridCol>
              </a:tblGrid>
              <a:tr h="359688">
                <a:tc>
                  <a:txBody>
                    <a:bodyPr/>
                    <a:lstStyle/>
                    <a:p>
                      <a:pPr marL="457200" algn="ctr">
                        <a:lnSpc>
                          <a:spcPct val="107000"/>
                        </a:lnSpc>
                        <a:spcAft>
                          <a:spcPts val="0"/>
                        </a:spcAft>
                      </a:pPr>
                      <a:r>
                        <a:rPr lang="es-CO" sz="2400" dirty="0">
                          <a:effectLst/>
                        </a:rPr>
                        <a:t>Bienes jurídicos tutelados s. XIX</a:t>
                      </a:r>
                      <a:endParaRPr lang="es-CO"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marR="0" lvl="0" indent="0" algn="ctr" defTabSz="2519995" rtl="0" eaLnBrk="1" fontAlgn="auto" latinLnBrk="0" hangingPunct="1">
                        <a:lnSpc>
                          <a:spcPct val="107000"/>
                        </a:lnSpc>
                        <a:spcBef>
                          <a:spcPts val="0"/>
                        </a:spcBef>
                        <a:spcAft>
                          <a:spcPts val="0"/>
                        </a:spcAft>
                        <a:buClrTx/>
                        <a:buSzTx/>
                        <a:buFontTx/>
                        <a:buNone/>
                        <a:tabLst/>
                        <a:defRPr/>
                      </a:pPr>
                      <a:r>
                        <a:rPr lang="es-CO" sz="2400" dirty="0">
                          <a:effectLst/>
                        </a:rPr>
                        <a:t>Bienes jurídicos tutelados s. XX-s. XXI</a:t>
                      </a:r>
                      <a:endParaRPr lang="es-CO"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959399556"/>
                  </a:ext>
                </a:extLst>
              </a:tr>
              <a:tr h="10145038">
                <a:tc>
                  <a:txBody>
                    <a:bodyPr/>
                    <a:lstStyle/>
                    <a:p>
                      <a:pPr marL="342900" lvl="0" indent="-342900">
                        <a:lnSpc>
                          <a:spcPct val="107000"/>
                        </a:lnSpc>
                        <a:spcAft>
                          <a:spcPts val="0"/>
                        </a:spcAft>
                        <a:buFont typeface="Symbol" panose="05050102010706020507" pitchFamily="18" charset="2"/>
                        <a:buChar char=""/>
                      </a:pPr>
                      <a:r>
                        <a:rPr lang="es-CO" sz="2400" b="0" dirty="0">
                          <a:solidFill>
                            <a:schemeClr val="tx1"/>
                          </a:solidFill>
                          <a:effectLst/>
                        </a:rPr>
                        <a:t>Código Penal de 1837</a:t>
                      </a:r>
                    </a:p>
                    <a:p>
                      <a:pPr marL="342900" lvl="0" indent="-342900">
                        <a:lnSpc>
                          <a:spcPct val="107000"/>
                        </a:lnSpc>
                        <a:spcAft>
                          <a:spcPts val="0"/>
                        </a:spcAft>
                        <a:buFont typeface="Symbol" panose="05050102010706020507" pitchFamily="18" charset="2"/>
                        <a:buChar char=""/>
                      </a:pPr>
                      <a:r>
                        <a:rPr lang="es-CO" sz="2400" b="0" dirty="0">
                          <a:solidFill>
                            <a:schemeClr val="tx1"/>
                          </a:solidFill>
                          <a:effectLst/>
                        </a:rPr>
                        <a:t>Código Penal 1873</a:t>
                      </a:r>
                    </a:p>
                    <a:p>
                      <a:pPr marL="342900" lvl="0" indent="-342900">
                        <a:lnSpc>
                          <a:spcPct val="107000"/>
                        </a:lnSpc>
                        <a:spcAft>
                          <a:spcPts val="0"/>
                        </a:spcAft>
                        <a:buFont typeface="Symbol" panose="05050102010706020507" pitchFamily="18" charset="2"/>
                        <a:buChar char=""/>
                      </a:pPr>
                      <a:r>
                        <a:rPr lang="es-CO" sz="2400" b="0" dirty="0">
                          <a:solidFill>
                            <a:schemeClr val="tx1"/>
                          </a:solidFill>
                          <a:effectLst/>
                        </a:rPr>
                        <a:t>Código Penal de 1890</a:t>
                      </a:r>
                    </a:p>
                    <a:p>
                      <a:pPr marL="0" lvl="0" indent="0">
                        <a:lnSpc>
                          <a:spcPct val="107000"/>
                        </a:lnSpc>
                        <a:spcAft>
                          <a:spcPts val="0"/>
                        </a:spcAft>
                        <a:buFont typeface="Symbol" panose="05050102010706020507" pitchFamily="18" charset="2"/>
                        <a:buNone/>
                      </a:pPr>
                      <a:endParaRPr lang="es-CO" sz="2400" b="0" dirty="0">
                        <a:solidFill>
                          <a:schemeClr val="tx1"/>
                        </a:solidFill>
                        <a:effectLst/>
                      </a:endParaRPr>
                    </a:p>
                    <a:p>
                      <a:pPr marL="0" lvl="0" indent="0" algn="ctr">
                        <a:lnSpc>
                          <a:spcPct val="107000"/>
                        </a:lnSpc>
                        <a:spcAft>
                          <a:spcPts val="0"/>
                        </a:spcAft>
                        <a:buFont typeface="Symbol" panose="05050102010706020507" pitchFamily="18" charset="2"/>
                        <a:buNone/>
                      </a:pPr>
                      <a:r>
                        <a:rPr lang="es-CO" sz="2400" b="1" dirty="0">
                          <a:solidFill>
                            <a:schemeClr val="tx1"/>
                          </a:solidFill>
                          <a:effectLst/>
                        </a:rPr>
                        <a:t>Bienes jurídicos colectivos:</a:t>
                      </a:r>
                    </a:p>
                    <a:p>
                      <a:pPr marL="342900" lvl="0" indent="-342900">
                        <a:lnSpc>
                          <a:spcPct val="107000"/>
                        </a:lnSpc>
                        <a:spcAft>
                          <a:spcPts val="0"/>
                        </a:spcAft>
                        <a:buFont typeface="+mj-lt"/>
                        <a:buAutoNum type="arabicPeriod"/>
                      </a:pPr>
                      <a:r>
                        <a:rPr lang="es-CO" sz="2400" b="0" dirty="0">
                          <a:solidFill>
                            <a:schemeClr val="tx1"/>
                          </a:solidFill>
                          <a:effectLst/>
                        </a:rPr>
                        <a:t>Estado</a:t>
                      </a:r>
                    </a:p>
                    <a:p>
                      <a:pPr marL="342900" lvl="0" indent="-342900">
                        <a:lnSpc>
                          <a:spcPct val="107000"/>
                        </a:lnSpc>
                        <a:spcAft>
                          <a:spcPts val="0"/>
                        </a:spcAft>
                        <a:buFont typeface="+mj-lt"/>
                        <a:buAutoNum type="arabicPeriod"/>
                      </a:pPr>
                      <a:r>
                        <a:rPr lang="es-CO" sz="2400" b="0" dirty="0">
                          <a:solidFill>
                            <a:schemeClr val="tx1"/>
                          </a:solidFill>
                          <a:effectLst/>
                        </a:rPr>
                        <a:t>Deberes derivados de la nacionalidad</a:t>
                      </a:r>
                    </a:p>
                    <a:p>
                      <a:pPr marL="342900" lvl="0" indent="-342900">
                        <a:lnSpc>
                          <a:spcPct val="107000"/>
                        </a:lnSpc>
                        <a:spcAft>
                          <a:spcPts val="0"/>
                        </a:spcAft>
                        <a:buFont typeface="+mj-lt"/>
                        <a:buAutoNum type="arabicPeriod"/>
                      </a:pPr>
                      <a:r>
                        <a:rPr lang="es-CO" sz="2400" b="0" dirty="0">
                          <a:solidFill>
                            <a:schemeClr val="tx1"/>
                          </a:solidFill>
                          <a:effectLst/>
                        </a:rPr>
                        <a:t>Deberes de humanidad y cívicos</a:t>
                      </a:r>
                    </a:p>
                    <a:p>
                      <a:pPr marL="342900" lvl="0" indent="-342900">
                        <a:lnSpc>
                          <a:spcPct val="107000"/>
                        </a:lnSpc>
                        <a:spcAft>
                          <a:spcPts val="0"/>
                        </a:spcAft>
                        <a:buFont typeface="+mj-lt"/>
                        <a:buAutoNum type="arabicPeriod"/>
                      </a:pPr>
                      <a:r>
                        <a:rPr lang="pt-BR" sz="2400" b="0" dirty="0" err="1">
                          <a:solidFill>
                            <a:schemeClr val="tx1"/>
                          </a:solidFill>
                          <a:effectLst/>
                        </a:rPr>
                        <a:t>Religión</a:t>
                      </a:r>
                      <a:r>
                        <a:rPr lang="pt-BR" sz="2400" b="0" dirty="0">
                          <a:solidFill>
                            <a:schemeClr val="tx1"/>
                          </a:solidFill>
                          <a:effectLst/>
                        </a:rPr>
                        <a:t> y </a:t>
                      </a:r>
                      <a:r>
                        <a:rPr lang="pt-BR" sz="2400" b="0" dirty="0" err="1">
                          <a:solidFill>
                            <a:schemeClr val="tx1"/>
                          </a:solidFill>
                          <a:effectLst/>
                        </a:rPr>
                        <a:t>tradiciones</a:t>
                      </a:r>
                      <a:r>
                        <a:rPr lang="pt-BR" sz="2400" b="0" dirty="0">
                          <a:solidFill>
                            <a:schemeClr val="tx1"/>
                          </a:solidFill>
                          <a:effectLst/>
                        </a:rPr>
                        <a:t> </a:t>
                      </a:r>
                    </a:p>
                    <a:p>
                      <a:pPr marL="342900" lvl="0" indent="-342900">
                        <a:lnSpc>
                          <a:spcPct val="107000"/>
                        </a:lnSpc>
                        <a:spcAft>
                          <a:spcPts val="0"/>
                        </a:spcAft>
                        <a:buFont typeface="+mj-lt"/>
                        <a:buAutoNum type="arabicPeriod"/>
                      </a:pPr>
                      <a:r>
                        <a:rPr lang="pt-BR" sz="2400" b="0" dirty="0" err="1">
                          <a:solidFill>
                            <a:schemeClr val="tx1"/>
                          </a:solidFill>
                          <a:effectLst/>
                        </a:rPr>
                        <a:t>Libertad</a:t>
                      </a:r>
                      <a:r>
                        <a:rPr lang="pt-BR" sz="2400" b="0" dirty="0">
                          <a:solidFill>
                            <a:schemeClr val="tx1"/>
                          </a:solidFill>
                          <a:effectLst/>
                        </a:rPr>
                        <a:t> sexual, relaciones </a:t>
                      </a:r>
                      <a:r>
                        <a:rPr lang="pt-BR" sz="2400" b="0" dirty="0" err="1">
                          <a:solidFill>
                            <a:schemeClr val="tx1"/>
                          </a:solidFill>
                          <a:effectLst/>
                        </a:rPr>
                        <a:t>sexuales</a:t>
                      </a:r>
                      <a:r>
                        <a:rPr lang="pt-BR" sz="2400" b="0" dirty="0">
                          <a:solidFill>
                            <a:schemeClr val="tx1"/>
                          </a:solidFill>
                          <a:effectLst/>
                        </a:rPr>
                        <a:t> consideradas legítimas</a:t>
                      </a:r>
                      <a:endParaRPr lang="es-CO" sz="2400" b="0" dirty="0">
                        <a:solidFill>
                          <a:schemeClr val="tx1"/>
                        </a:solidFill>
                        <a:effectLst/>
                      </a:endParaRPr>
                    </a:p>
                    <a:p>
                      <a:pPr marL="342900" lvl="0" indent="-342900">
                        <a:lnSpc>
                          <a:spcPct val="107000"/>
                        </a:lnSpc>
                        <a:spcAft>
                          <a:spcPts val="0"/>
                        </a:spcAft>
                        <a:buFont typeface="+mj-lt"/>
                        <a:buAutoNum type="arabicPeriod"/>
                      </a:pPr>
                      <a:r>
                        <a:rPr lang="es-CO" sz="2400" b="0" dirty="0">
                          <a:solidFill>
                            <a:schemeClr val="tx1"/>
                          </a:solidFill>
                          <a:effectLst/>
                        </a:rPr>
                        <a:t>Moral y pudor públicos</a:t>
                      </a:r>
                    </a:p>
                    <a:p>
                      <a:pPr marL="342900" lvl="0" indent="-342900">
                        <a:lnSpc>
                          <a:spcPct val="107000"/>
                        </a:lnSpc>
                        <a:spcAft>
                          <a:spcPts val="0"/>
                        </a:spcAft>
                        <a:buFont typeface="+mj-lt"/>
                        <a:buAutoNum type="arabicPeriod"/>
                      </a:pPr>
                      <a:r>
                        <a:rPr lang="es-CO" sz="2400" b="0" dirty="0">
                          <a:solidFill>
                            <a:schemeClr val="tx1"/>
                          </a:solidFill>
                          <a:effectLst/>
                        </a:rPr>
                        <a:t>Trabajo y reglas sobre profesiones</a:t>
                      </a:r>
                    </a:p>
                    <a:p>
                      <a:pPr marL="457200">
                        <a:lnSpc>
                          <a:spcPct val="107000"/>
                        </a:lnSpc>
                        <a:spcAft>
                          <a:spcPts val="0"/>
                        </a:spcAft>
                      </a:pPr>
                      <a:r>
                        <a:rPr lang="es-CO" sz="2400" b="0" dirty="0">
                          <a:solidFill>
                            <a:schemeClr val="tx1"/>
                          </a:solidFill>
                          <a:effectLst/>
                        </a:rPr>
                        <a:t> </a:t>
                      </a:r>
                      <a:endParaRPr lang="es-CO" sz="2400" b="1" dirty="0">
                        <a:solidFill>
                          <a:schemeClr val="tx1"/>
                        </a:solidFill>
                        <a:effectLst/>
                      </a:endParaRPr>
                    </a:p>
                    <a:p>
                      <a:pPr marL="457200">
                        <a:lnSpc>
                          <a:spcPct val="107000"/>
                        </a:lnSpc>
                        <a:spcAft>
                          <a:spcPts val="0"/>
                        </a:spcAft>
                      </a:pPr>
                      <a:r>
                        <a:rPr lang="es-CO" sz="2400" b="1" dirty="0">
                          <a:solidFill>
                            <a:schemeClr val="tx1"/>
                          </a:solidFill>
                          <a:effectLst/>
                        </a:rPr>
                        <a:t>Bienes jurídicos individuales:</a:t>
                      </a:r>
                    </a:p>
                    <a:p>
                      <a:pPr marL="342900" lvl="0" indent="-342900">
                        <a:lnSpc>
                          <a:spcPct val="107000"/>
                        </a:lnSpc>
                        <a:spcAft>
                          <a:spcPts val="0"/>
                        </a:spcAft>
                        <a:buFont typeface="+mj-lt"/>
                        <a:buAutoNum type="arabicPeriod"/>
                      </a:pPr>
                      <a:r>
                        <a:rPr lang="es-CO" sz="2400" b="0" dirty="0">
                          <a:solidFill>
                            <a:schemeClr val="tx1"/>
                          </a:solidFill>
                          <a:effectLst/>
                        </a:rPr>
                        <a:t>Vida e integridad física</a:t>
                      </a:r>
                    </a:p>
                    <a:p>
                      <a:pPr marL="342900" lvl="0" indent="-342900">
                        <a:lnSpc>
                          <a:spcPct val="107000"/>
                        </a:lnSpc>
                        <a:spcAft>
                          <a:spcPts val="0"/>
                        </a:spcAft>
                        <a:buFont typeface="+mj-lt"/>
                        <a:buAutoNum type="arabicPeriod"/>
                      </a:pPr>
                      <a:r>
                        <a:rPr lang="es-CO" sz="2400" b="0" dirty="0">
                          <a:solidFill>
                            <a:schemeClr val="tx1"/>
                          </a:solidFill>
                          <a:effectLst/>
                        </a:rPr>
                        <a:t>Libertad física</a:t>
                      </a:r>
                    </a:p>
                    <a:p>
                      <a:pPr marL="342900" lvl="0" indent="-342900">
                        <a:lnSpc>
                          <a:spcPct val="107000"/>
                        </a:lnSpc>
                        <a:spcAft>
                          <a:spcPts val="0"/>
                        </a:spcAft>
                        <a:buFont typeface="+mj-lt"/>
                        <a:buAutoNum type="arabicPeriod"/>
                      </a:pPr>
                      <a:r>
                        <a:rPr lang="es-CO" sz="2400" b="0" dirty="0">
                          <a:solidFill>
                            <a:schemeClr val="tx1"/>
                          </a:solidFill>
                          <a:effectLst/>
                        </a:rPr>
                        <a:t>Propiedad privada y buena fe en las relaciones privadas</a:t>
                      </a:r>
                    </a:p>
                    <a:p>
                      <a:pPr marL="342900" lvl="0" indent="-342900">
                        <a:lnSpc>
                          <a:spcPct val="107000"/>
                        </a:lnSpc>
                        <a:spcAft>
                          <a:spcPts val="0"/>
                        </a:spcAft>
                        <a:buFont typeface="+mj-lt"/>
                        <a:buAutoNum type="arabicPeriod"/>
                      </a:pPr>
                      <a:r>
                        <a:rPr lang="es-CO" sz="2400" b="0" dirty="0">
                          <a:solidFill>
                            <a:schemeClr val="tx1"/>
                          </a:solidFill>
                          <a:effectLst/>
                        </a:rPr>
                        <a:t>Autonomía moral</a:t>
                      </a:r>
                    </a:p>
                    <a:p>
                      <a:pPr marL="342900" lvl="0" indent="-342900">
                        <a:lnSpc>
                          <a:spcPct val="107000"/>
                        </a:lnSpc>
                        <a:spcAft>
                          <a:spcPts val="0"/>
                        </a:spcAft>
                        <a:buFont typeface="+mj-lt"/>
                        <a:buAutoNum type="arabicPeriod"/>
                      </a:pPr>
                      <a:r>
                        <a:rPr lang="es-CO" sz="2400" b="0" dirty="0">
                          <a:solidFill>
                            <a:schemeClr val="tx1"/>
                          </a:solidFill>
                          <a:effectLst/>
                        </a:rPr>
                        <a:t>Privacidad y honra</a:t>
                      </a:r>
                    </a:p>
                    <a:p>
                      <a:pPr marL="342900" lvl="0" indent="-342900">
                        <a:lnSpc>
                          <a:spcPct val="107000"/>
                        </a:lnSpc>
                        <a:spcAft>
                          <a:spcPts val="0"/>
                        </a:spcAft>
                        <a:buFont typeface="+mj-lt"/>
                        <a:buAutoNum type="arabicPeriod"/>
                      </a:pPr>
                      <a:r>
                        <a:rPr lang="es-CO" sz="2400" b="0" dirty="0">
                          <a:solidFill>
                            <a:schemeClr val="tx1"/>
                          </a:solidFill>
                          <a:effectLst/>
                        </a:rPr>
                        <a:t>Salud pública</a:t>
                      </a:r>
                    </a:p>
                    <a:p>
                      <a:pPr marL="342900" lvl="0" indent="-342900">
                        <a:lnSpc>
                          <a:spcPct val="107000"/>
                        </a:lnSpc>
                        <a:spcAft>
                          <a:spcPts val="0"/>
                        </a:spcAft>
                        <a:buFont typeface="+mj-lt"/>
                        <a:buAutoNum type="arabicPeriod"/>
                      </a:pPr>
                      <a:r>
                        <a:rPr lang="es-CO" sz="2400" b="0" dirty="0">
                          <a:solidFill>
                            <a:schemeClr val="tx1"/>
                          </a:solidFill>
                          <a:effectLst/>
                        </a:rPr>
                        <a:t>Seguridad colectiva (tipos </a:t>
                      </a:r>
                      <a:r>
                        <a:rPr lang="es-CO" sz="2400" b="0" dirty="0" err="1">
                          <a:solidFill>
                            <a:schemeClr val="tx1"/>
                          </a:solidFill>
                          <a:effectLst/>
                        </a:rPr>
                        <a:t>peligrosistas</a:t>
                      </a:r>
                      <a:r>
                        <a:rPr lang="es-CO" sz="2400" b="0" dirty="0">
                          <a:solidFill>
                            <a:schemeClr val="tx1"/>
                          </a:solidFill>
                          <a:effectLst/>
                        </a:rPr>
                        <a:t> de concierto, amenazas, instigación a delinquir, y delitos de peligro común)</a:t>
                      </a:r>
                      <a:endParaRPr lang="es-CO" sz="2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20000"/>
                        <a:lumOff val="80000"/>
                      </a:schemeClr>
                    </a:solidFill>
                  </a:tcPr>
                </a:tc>
                <a:tc>
                  <a:txBody>
                    <a:bodyPr/>
                    <a:lstStyle/>
                    <a:p>
                      <a:pPr marL="342900" lvl="0" indent="-342900" algn="l">
                        <a:lnSpc>
                          <a:spcPct val="107000"/>
                        </a:lnSpc>
                        <a:spcAft>
                          <a:spcPts val="0"/>
                        </a:spcAft>
                        <a:buFont typeface="Symbol" panose="05050102010706020507" pitchFamily="18" charset="2"/>
                        <a:buChar char=""/>
                      </a:pPr>
                      <a:r>
                        <a:rPr lang="es-CO" sz="2400" dirty="0">
                          <a:solidFill>
                            <a:schemeClr val="tx1"/>
                          </a:solidFill>
                          <a:effectLst/>
                        </a:rPr>
                        <a:t>Código de 1936 </a:t>
                      </a:r>
                    </a:p>
                    <a:p>
                      <a:pPr marL="342900" lvl="0" indent="-342900" algn="l">
                        <a:lnSpc>
                          <a:spcPct val="107000"/>
                        </a:lnSpc>
                        <a:spcAft>
                          <a:spcPts val="0"/>
                        </a:spcAft>
                        <a:buFont typeface="Symbol" panose="05050102010706020507" pitchFamily="18" charset="2"/>
                        <a:buChar char=""/>
                      </a:pPr>
                      <a:r>
                        <a:rPr lang="es-CO" sz="2400" dirty="0">
                          <a:solidFill>
                            <a:schemeClr val="tx1"/>
                          </a:solidFill>
                          <a:effectLst/>
                        </a:rPr>
                        <a:t>Código penal de 1980</a:t>
                      </a:r>
                    </a:p>
                    <a:p>
                      <a:pPr marL="342900" lvl="0" indent="-342900" algn="l">
                        <a:lnSpc>
                          <a:spcPct val="107000"/>
                        </a:lnSpc>
                        <a:spcAft>
                          <a:spcPts val="0"/>
                        </a:spcAft>
                        <a:buFont typeface="Symbol" panose="05050102010706020507" pitchFamily="18" charset="2"/>
                        <a:buChar char=""/>
                      </a:pPr>
                      <a:r>
                        <a:rPr lang="es-CO" sz="2400" dirty="0">
                          <a:solidFill>
                            <a:schemeClr val="tx1"/>
                          </a:solidFill>
                          <a:effectLst/>
                        </a:rPr>
                        <a:t>Código Penal de 2000</a:t>
                      </a:r>
                    </a:p>
                    <a:p>
                      <a:pPr marL="0" lvl="0" indent="0" algn="l">
                        <a:lnSpc>
                          <a:spcPct val="107000"/>
                        </a:lnSpc>
                        <a:spcAft>
                          <a:spcPts val="0"/>
                        </a:spcAft>
                        <a:buFont typeface="Symbol" panose="05050102010706020507" pitchFamily="18" charset="2"/>
                        <a:buNone/>
                      </a:pPr>
                      <a:endParaRPr lang="es-CO" sz="2400" dirty="0">
                        <a:solidFill>
                          <a:schemeClr val="tx1"/>
                        </a:solidFill>
                        <a:effectLst/>
                      </a:endParaRPr>
                    </a:p>
                    <a:p>
                      <a:pPr marL="457200">
                        <a:lnSpc>
                          <a:spcPct val="107000"/>
                        </a:lnSpc>
                        <a:spcAft>
                          <a:spcPts val="0"/>
                        </a:spcAft>
                      </a:pPr>
                      <a:r>
                        <a:rPr lang="es-CO" sz="2400" b="1" dirty="0">
                          <a:solidFill>
                            <a:schemeClr val="tx1"/>
                          </a:solidFill>
                          <a:effectLst/>
                        </a:rPr>
                        <a:t>Bienes jurídicos colectivos:</a:t>
                      </a:r>
                    </a:p>
                    <a:p>
                      <a:pPr marL="342900" lvl="0" indent="-342900">
                        <a:lnSpc>
                          <a:spcPct val="107000"/>
                        </a:lnSpc>
                        <a:spcAft>
                          <a:spcPts val="0"/>
                        </a:spcAft>
                        <a:buFont typeface="+mj-lt"/>
                        <a:buAutoNum type="arabicPeriod"/>
                      </a:pPr>
                      <a:r>
                        <a:rPr lang="es-CO" sz="2400" dirty="0">
                          <a:solidFill>
                            <a:schemeClr val="tx1"/>
                          </a:solidFill>
                          <a:effectLst/>
                        </a:rPr>
                        <a:t>Orden económico-social</a:t>
                      </a:r>
                    </a:p>
                    <a:p>
                      <a:pPr marL="342900" lvl="0" indent="-342900">
                        <a:lnSpc>
                          <a:spcPct val="107000"/>
                        </a:lnSpc>
                        <a:spcAft>
                          <a:spcPts val="0"/>
                        </a:spcAft>
                        <a:buFont typeface="+mj-lt"/>
                        <a:buAutoNum type="arabicPeriod"/>
                      </a:pPr>
                      <a:r>
                        <a:rPr lang="es-CO" sz="2400" dirty="0">
                          <a:solidFill>
                            <a:schemeClr val="tx1"/>
                          </a:solidFill>
                          <a:effectLst/>
                        </a:rPr>
                        <a:t>Medio ambiente</a:t>
                      </a:r>
                    </a:p>
                    <a:p>
                      <a:pPr marL="342900" lvl="0" indent="-342900">
                        <a:lnSpc>
                          <a:spcPct val="107000"/>
                        </a:lnSpc>
                        <a:spcAft>
                          <a:spcPts val="0"/>
                        </a:spcAft>
                        <a:buFont typeface="+mj-lt"/>
                        <a:buAutoNum type="arabicPeriod"/>
                      </a:pPr>
                      <a:r>
                        <a:rPr lang="es-CO" sz="2400" dirty="0">
                          <a:solidFill>
                            <a:schemeClr val="tx1"/>
                          </a:solidFill>
                          <a:effectLst/>
                        </a:rPr>
                        <a:t>Animales como seres sintientes</a:t>
                      </a:r>
                    </a:p>
                    <a:p>
                      <a:pPr marL="342900" lvl="0" indent="-342900">
                        <a:lnSpc>
                          <a:spcPct val="107000"/>
                        </a:lnSpc>
                        <a:spcAft>
                          <a:spcPts val="0"/>
                        </a:spcAft>
                        <a:buFont typeface="+mj-lt"/>
                        <a:buAutoNum type="arabicPeriod"/>
                      </a:pPr>
                      <a:r>
                        <a:rPr lang="es-CO" sz="2400" dirty="0">
                          <a:solidFill>
                            <a:schemeClr val="tx1"/>
                          </a:solidFill>
                          <a:effectLst/>
                        </a:rPr>
                        <a:t>Patrimonio cultural del Estado</a:t>
                      </a:r>
                    </a:p>
                    <a:p>
                      <a:pPr marL="342900" lvl="0" indent="-342900">
                        <a:lnSpc>
                          <a:spcPct val="107000"/>
                        </a:lnSpc>
                        <a:spcAft>
                          <a:spcPts val="0"/>
                        </a:spcAft>
                        <a:buFont typeface="+mj-lt"/>
                        <a:buAutoNum type="arabicPeriod"/>
                      </a:pPr>
                      <a:r>
                        <a:rPr lang="es-CO" sz="2400" dirty="0">
                          <a:solidFill>
                            <a:schemeClr val="tx1"/>
                          </a:solidFill>
                          <a:effectLst/>
                        </a:rPr>
                        <a:t>Patrimonio ambiental del Estado</a:t>
                      </a:r>
                    </a:p>
                    <a:p>
                      <a:pPr marL="342900" lvl="0" indent="-342900">
                        <a:lnSpc>
                          <a:spcPct val="107000"/>
                        </a:lnSpc>
                        <a:spcAft>
                          <a:spcPts val="0"/>
                        </a:spcAft>
                        <a:buFont typeface="+mj-lt"/>
                        <a:buAutoNum type="arabicPeriod"/>
                      </a:pPr>
                      <a:r>
                        <a:rPr lang="es-CO" sz="2400" dirty="0">
                          <a:solidFill>
                            <a:schemeClr val="tx1"/>
                          </a:solidFill>
                          <a:effectLst/>
                        </a:rPr>
                        <a:t>Personas y bienes protegidos por el derecho internacional</a:t>
                      </a:r>
                    </a:p>
                    <a:p>
                      <a:pPr marL="342900" lvl="0" indent="-342900">
                        <a:lnSpc>
                          <a:spcPct val="107000"/>
                        </a:lnSpc>
                        <a:spcAft>
                          <a:spcPts val="0"/>
                        </a:spcAft>
                        <a:buFont typeface="+mj-lt"/>
                        <a:buAutoNum type="arabicPeriod"/>
                      </a:pPr>
                      <a:r>
                        <a:rPr lang="es-CO" sz="2400" dirty="0">
                          <a:solidFill>
                            <a:schemeClr val="tx1"/>
                          </a:solidFill>
                          <a:effectLst/>
                        </a:rPr>
                        <a:t>Información genética</a:t>
                      </a:r>
                    </a:p>
                    <a:p>
                      <a:pPr marL="342900" lvl="0" indent="-342900">
                        <a:lnSpc>
                          <a:spcPct val="107000"/>
                        </a:lnSpc>
                        <a:spcAft>
                          <a:spcPts val="0"/>
                        </a:spcAft>
                        <a:buFont typeface="+mj-lt"/>
                        <a:buAutoNum type="arabicPeriod"/>
                      </a:pPr>
                      <a:r>
                        <a:rPr lang="es-CO" sz="2400" dirty="0">
                          <a:solidFill>
                            <a:schemeClr val="tx1"/>
                          </a:solidFill>
                          <a:effectLst/>
                        </a:rPr>
                        <a:t>Salud pública</a:t>
                      </a:r>
                    </a:p>
                    <a:p>
                      <a:pPr marL="342900" lvl="0" indent="-342900">
                        <a:lnSpc>
                          <a:spcPct val="107000"/>
                        </a:lnSpc>
                        <a:spcAft>
                          <a:spcPts val="0"/>
                        </a:spcAft>
                        <a:buFont typeface="+mj-lt"/>
                        <a:buAutoNum type="arabicPeriod"/>
                      </a:pPr>
                      <a:r>
                        <a:rPr lang="es-CO" sz="2400" dirty="0">
                          <a:solidFill>
                            <a:schemeClr val="tx1"/>
                          </a:solidFill>
                          <a:effectLst/>
                        </a:rPr>
                        <a:t>Protección de la información y de los datos</a:t>
                      </a:r>
                    </a:p>
                    <a:p>
                      <a:pPr marL="342900" lvl="0" indent="-342900">
                        <a:lnSpc>
                          <a:spcPct val="107000"/>
                        </a:lnSpc>
                        <a:spcAft>
                          <a:spcPts val="0"/>
                        </a:spcAft>
                        <a:buFont typeface="+mj-lt"/>
                        <a:buAutoNum type="arabicPeriod"/>
                      </a:pPr>
                      <a:r>
                        <a:rPr lang="es-CO" sz="2400" dirty="0">
                          <a:solidFill>
                            <a:schemeClr val="tx1"/>
                          </a:solidFill>
                          <a:effectLst/>
                        </a:rPr>
                        <a:t>Sistema financiero</a:t>
                      </a:r>
                    </a:p>
                    <a:p>
                      <a:pPr>
                        <a:lnSpc>
                          <a:spcPct val="107000"/>
                        </a:lnSpc>
                        <a:spcAft>
                          <a:spcPts val="0"/>
                        </a:spcAft>
                      </a:pPr>
                      <a:r>
                        <a:rPr lang="es-CO" sz="2400" dirty="0">
                          <a:solidFill>
                            <a:schemeClr val="tx1"/>
                          </a:solidFill>
                          <a:effectLst/>
                        </a:rPr>
                        <a:t> </a:t>
                      </a:r>
                    </a:p>
                    <a:p>
                      <a:pPr>
                        <a:lnSpc>
                          <a:spcPct val="107000"/>
                        </a:lnSpc>
                        <a:spcAft>
                          <a:spcPts val="0"/>
                        </a:spcAft>
                      </a:pPr>
                      <a:r>
                        <a:rPr lang="es-CO" sz="2400" b="1" dirty="0">
                          <a:solidFill>
                            <a:schemeClr val="tx1"/>
                          </a:solidFill>
                          <a:effectLst/>
                        </a:rPr>
                        <a:t>Bienes jurídicos individuales:</a:t>
                      </a:r>
                    </a:p>
                    <a:p>
                      <a:pPr marL="342900" lvl="0" indent="-342900">
                        <a:lnSpc>
                          <a:spcPct val="107000"/>
                        </a:lnSpc>
                        <a:spcAft>
                          <a:spcPts val="0"/>
                        </a:spcAft>
                        <a:buFont typeface="+mj-lt"/>
                        <a:buAutoNum type="arabicPeriod"/>
                      </a:pPr>
                      <a:r>
                        <a:rPr lang="es-CO" sz="2400" dirty="0">
                          <a:solidFill>
                            <a:schemeClr val="tx1"/>
                          </a:solidFill>
                          <a:effectLst/>
                        </a:rPr>
                        <a:t>Dignidad humana, igualdad y no discriminación de mujeres, </a:t>
                      </a:r>
                      <a:r>
                        <a:rPr lang="es-CO" sz="2400" dirty="0" err="1">
                          <a:solidFill>
                            <a:schemeClr val="tx1"/>
                          </a:solidFill>
                          <a:effectLst/>
                        </a:rPr>
                        <a:t>niñ@s</a:t>
                      </a:r>
                      <a:r>
                        <a:rPr lang="es-CO" sz="2400" dirty="0">
                          <a:solidFill>
                            <a:schemeClr val="tx1"/>
                          </a:solidFill>
                          <a:effectLst/>
                        </a:rPr>
                        <a:t> y adolescentes, adultos mayores, afrocolombianos, indígenas, personas en situación de discapacidad.</a:t>
                      </a:r>
                      <a:endParaRPr lang="es-CO" sz="2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20000"/>
                        <a:lumOff val="80000"/>
                      </a:schemeClr>
                    </a:solidFill>
                  </a:tcPr>
                </a:tc>
                <a:extLst>
                  <a:ext uri="{0D108BD9-81ED-4DB2-BD59-A6C34878D82A}">
                    <a16:rowId xmlns:a16="http://schemas.microsoft.com/office/drawing/2014/main" xmlns="" val="2638064898"/>
                  </a:ext>
                </a:extLst>
              </a:tr>
            </a:tbl>
          </a:graphicData>
        </a:graphic>
      </p:graphicFrame>
      <p:sp>
        <p:nvSpPr>
          <p:cNvPr id="23" name="CuadroTexto 22">
            <a:extLst>
              <a:ext uri="{FF2B5EF4-FFF2-40B4-BE49-F238E27FC236}">
                <a16:creationId xmlns:a16="http://schemas.microsoft.com/office/drawing/2014/main" xmlns="" id="{763CA32D-65AE-4D30-8533-64964E10E56E}"/>
              </a:ext>
            </a:extLst>
          </p:cNvPr>
          <p:cNvSpPr txBox="1"/>
          <p:nvPr/>
        </p:nvSpPr>
        <p:spPr>
          <a:xfrm>
            <a:off x="12940402" y="14467857"/>
            <a:ext cx="11178313" cy="2400657"/>
          </a:xfrm>
          <a:prstGeom prst="rect">
            <a:avLst/>
          </a:prstGeom>
          <a:noFill/>
        </p:spPr>
        <p:txBody>
          <a:bodyPr wrap="square" rtlCol="0">
            <a:spAutoFit/>
          </a:bodyPr>
          <a:lstStyle/>
          <a:p>
            <a:pPr marL="342900" indent="-342900" algn="just">
              <a:buFontTx/>
              <a:buAutoNum type="arabicPeriod" startAt="2"/>
            </a:pPr>
            <a:r>
              <a:rPr lang="es-ES" sz="2400" dirty="0"/>
              <a:t>Sobre la cantidad de tipos penales, se evidencia en el gráfico 1 que no existe una tendencia inequívoca a una mayor cantidad de tipos desde 1837 hasta 1936, sino que oscila, dependiendo de la ideología del régimen político que promueve la reforma penal (</a:t>
            </a:r>
            <a:r>
              <a:rPr lang="es-CO" sz="2400" dirty="0"/>
              <a:t>(Peñas y Soares, 2019)</a:t>
            </a:r>
            <a:r>
              <a:rPr lang="es-ES" sz="2400" dirty="0"/>
              <a:t>. *Pendientes datos de 1980 y 2000</a:t>
            </a:r>
            <a:endParaRPr lang="es-ES" dirty="0"/>
          </a:p>
          <a:p>
            <a:pPr algn="ctr"/>
            <a:endParaRPr lang="es-ES" dirty="0"/>
          </a:p>
          <a:p>
            <a:pPr algn="ctr"/>
            <a:r>
              <a:rPr lang="es-ES" dirty="0"/>
              <a:t>Gráfico 1. Cantidad de tipos penales en cuatro códigos </a:t>
            </a:r>
          </a:p>
          <a:p>
            <a:endParaRPr lang="es-ES" dirty="0"/>
          </a:p>
        </p:txBody>
      </p:sp>
      <p:graphicFrame>
        <p:nvGraphicFramePr>
          <p:cNvPr id="24" name="Gráfico 23">
            <a:extLst>
              <a:ext uri="{FF2B5EF4-FFF2-40B4-BE49-F238E27FC236}">
                <a16:creationId xmlns:a16="http://schemas.microsoft.com/office/drawing/2014/main" xmlns="" id="{011A48A8-A764-4960-AB12-E1589E1183E9}"/>
              </a:ext>
            </a:extLst>
          </p:cNvPr>
          <p:cNvGraphicFramePr/>
          <p:nvPr>
            <p:extLst>
              <p:ext uri="{D42A27DB-BD31-4B8C-83A1-F6EECF244321}">
                <p14:modId xmlns:p14="http://schemas.microsoft.com/office/powerpoint/2010/main" val="3803976037"/>
              </p:ext>
            </p:extLst>
          </p:nvPr>
        </p:nvGraphicFramePr>
        <p:xfrm>
          <a:off x="12480221" y="16846647"/>
          <a:ext cx="12107525" cy="371709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6" name="Gráfico 25">
            <a:extLst>
              <a:ext uri="{FF2B5EF4-FFF2-40B4-BE49-F238E27FC236}">
                <a16:creationId xmlns:a16="http://schemas.microsoft.com/office/drawing/2014/main" xmlns="" id="{AE3AE724-3ABB-488C-BAC3-12DB748F05C4}"/>
              </a:ext>
            </a:extLst>
          </p:cNvPr>
          <p:cNvGraphicFramePr/>
          <p:nvPr>
            <p:extLst>
              <p:ext uri="{D42A27DB-BD31-4B8C-83A1-F6EECF244321}">
                <p14:modId xmlns:p14="http://schemas.microsoft.com/office/powerpoint/2010/main" val="1211989719"/>
              </p:ext>
            </p:extLst>
          </p:nvPr>
        </p:nvGraphicFramePr>
        <p:xfrm>
          <a:off x="11916496" y="22863456"/>
          <a:ext cx="6699873" cy="523385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7" name="Gráfico 26">
            <a:extLst>
              <a:ext uri="{FF2B5EF4-FFF2-40B4-BE49-F238E27FC236}">
                <a16:creationId xmlns:a16="http://schemas.microsoft.com/office/drawing/2014/main" xmlns="" id="{3060E43A-3016-49B4-A51B-9AFA1BF850C4}"/>
              </a:ext>
            </a:extLst>
          </p:cNvPr>
          <p:cNvGraphicFramePr/>
          <p:nvPr>
            <p:extLst>
              <p:ext uri="{D42A27DB-BD31-4B8C-83A1-F6EECF244321}">
                <p14:modId xmlns:p14="http://schemas.microsoft.com/office/powerpoint/2010/main" val="3276164814"/>
              </p:ext>
            </p:extLst>
          </p:nvPr>
        </p:nvGraphicFramePr>
        <p:xfrm>
          <a:off x="19039583" y="22863456"/>
          <a:ext cx="5772712" cy="5233854"/>
        </p:xfrm>
        <a:graphic>
          <a:graphicData uri="http://schemas.openxmlformats.org/drawingml/2006/chart">
            <c:chart xmlns:c="http://schemas.openxmlformats.org/drawingml/2006/chart" xmlns:r="http://schemas.openxmlformats.org/officeDocument/2006/relationships" r:id="rId6"/>
          </a:graphicData>
        </a:graphic>
      </p:graphicFrame>
      <p:sp>
        <p:nvSpPr>
          <p:cNvPr id="28" name="Rectángulo 27">
            <a:extLst>
              <a:ext uri="{FF2B5EF4-FFF2-40B4-BE49-F238E27FC236}">
                <a16:creationId xmlns:a16="http://schemas.microsoft.com/office/drawing/2014/main" xmlns="" id="{48AE149B-F1E1-462F-86CD-CDDDEC207AF4}"/>
              </a:ext>
            </a:extLst>
          </p:cNvPr>
          <p:cNvSpPr/>
          <p:nvPr/>
        </p:nvSpPr>
        <p:spPr>
          <a:xfrm>
            <a:off x="12938689" y="21331415"/>
            <a:ext cx="12008885" cy="461665"/>
          </a:xfrm>
          <a:prstGeom prst="rect">
            <a:avLst/>
          </a:prstGeom>
        </p:spPr>
        <p:txBody>
          <a:bodyPr wrap="square">
            <a:spAutoFit/>
          </a:bodyPr>
          <a:lstStyle/>
          <a:p>
            <a:r>
              <a:rPr lang="es-ES" sz="2400" dirty="0"/>
              <a:t>3.	Sobre la duración de las penas mínimas y de las penas máximas:</a:t>
            </a:r>
            <a:endParaRPr lang="es-CO" sz="2400" dirty="0"/>
          </a:p>
        </p:txBody>
      </p:sp>
      <p:sp>
        <p:nvSpPr>
          <p:cNvPr id="30" name="Rectángulo 29">
            <a:extLst>
              <a:ext uri="{FF2B5EF4-FFF2-40B4-BE49-F238E27FC236}">
                <a16:creationId xmlns:a16="http://schemas.microsoft.com/office/drawing/2014/main" xmlns="" id="{DF1684B3-7CBC-452D-9D2B-9A98BDC86687}"/>
              </a:ext>
            </a:extLst>
          </p:cNvPr>
          <p:cNvSpPr/>
          <p:nvPr/>
        </p:nvSpPr>
        <p:spPr>
          <a:xfrm>
            <a:off x="11789770" y="22052751"/>
            <a:ext cx="6699873" cy="646331"/>
          </a:xfrm>
          <a:prstGeom prst="rect">
            <a:avLst/>
          </a:prstGeom>
        </p:spPr>
        <p:txBody>
          <a:bodyPr wrap="square">
            <a:spAutoFit/>
          </a:bodyPr>
          <a:lstStyle/>
          <a:p>
            <a:pPr algn="ctr">
              <a:spcAft>
                <a:spcPts val="1000"/>
              </a:spcAft>
            </a:pPr>
            <a:r>
              <a:rPr lang="es-CO" i="1" dirty="0">
                <a:solidFill>
                  <a:srgbClr val="44546A"/>
                </a:solidFill>
                <a:latin typeface="Calibri" panose="020F0502020204030204" pitchFamily="34" charset="0"/>
                <a:ea typeface="Calibri" panose="020F0502020204030204" pitchFamily="34" charset="0"/>
                <a:cs typeface="Times New Roman" panose="02020603050405020304" pitchFamily="18" charset="0"/>
              </a:rPr>
              <a:t>Gráfico 2. Duración de las penas mínimas y máximas para delitos colectivos</a:t>
            </a:r>
          </a:p>
        </p:txBody>
      </p:sp>
      <p:sp>
        <p:nvSpPr>
          <p:cNvPr id="31" name="Rectángulo 30">
            <a:extLst>
              <a:ext uri="{FF2B5EF4-FFF2-40B4-BE49-F238E27FC236}">
                <a16:creationId xmlns:a16="http://schemas.microsoft.com/office/drawing/2014/main" xmlns="" id="{F3486E62-E4F7-47FA-B374-D89E819E9972}"/>
              </a:ext>
            </a:extLst>
          </p:cNvPr>
          <p:cNvSpPr/>
          <p:nvPr/>
        </p:nvSpPr>
        <p:spPr>
          <a:xfrm>
            <a:off x="18489643" y="22052750"/>
            <a:ext cx="6699873" cy="646331"/>
          </a:xfrm>
          <a:prstGeom prst="rect">
            <a:avLst/>
          </a:prstGeom>
        </p:spPr>
        <p:txBody>
          <a:bodyPr wrap="square">
            <a:spAutoFit/>
          </a:bodyPr>
          <a:lstStyle/>
          <a:p>
            <a:pPr algn="ctr">
              <a:spcAft>
                <a:spcPts val="1000"/>
              </a:spcAft>
            </a:pPr>
            <a:r>
              <a:rPr lang="es-CO" i="1" dirty="0">
                <a:solidFill>
                  <a:srgbClr val="44546A"/>
                </a:solidFill>
                <a:latin typeface="Calibri" panose="020F0502020204030204" pitchFamily="34" charset="0"/>
                <a:ea typeface="Calibri" panose="020F0502020204030204" pitchFamily="34" charset="0"/>
                <a:cs typeface="Times New Roman" panose="02020603050405020304" pitchFamily="18" charset="0"/>
              </a:rPr>
              <a:t>Gráfico 3. Duración de las penas mínimas y máximas para delitos individuales</a:t>
            </a:r>
          </a:p>
        </p:txBody>
      </p:sp>
      <p:sp>
        <p:nvSpPr>
          <p:cNvPr id="32" name="CuadroTexto 31">
            <a:extLst>
              <a:ext uri="{FF2B5EF4-FFF2-40B4-BE49-F238E27FC236}">
                <a16:creationId xmlns:a16="http://schemas.microsoft.com/office/drawing/2014/main" xmlns="" id="{5876F7D4-B022-487F-9BDD-4F896E093338}"/>
              </a:ext>
            </a:extLst>
          </p:cNvPr>
          <p:cNvSpPr txBox="1"/>
          <p:nvPr/>
        </p:nvSpPr>
        <p:spPr>
          <a:xfrm flipH="1">
            <a:off x="11810709" y="28087235"/>
            <a:ext cx="12633745" cy="6777928"/>
          </a:xfrm>
          <a:prstGeom prst="rect">
            <a:avLst/>
          </a:prstGeom>
          <a:noFill/>
        </p:spPr>
        <p:txBody>
          <a:bodyPr wrap="square" rtlCol="0">
            <a:spAutoFit/>
          </a:bodyPr>
          <a:lstStyle/>
          <a:p>
            <a:r>
              <a:rPr lang="es-CO" sz="5400" dirty="0"/>
              <a:t>Referencias:</a:t>
            </a:r>
          </a:p>
          <a:p>
            <a:pPr algn="just"/>
            <a:r>
              <a:rPr lang="es-ES" sz="1600" dirty="0"/>
              <a:t>Ferrajoli, L. (2011).  </a:t>
            </a:r>
            <a:r>
              <a:rPr lang="es-ES" sz="1600" i="1" dirty="0"/>
              <a:t>Principia iuris. Teoría del derecho y de la democracia</a:t>
            </a:r>
            <a:r>
              <a:rPr lang="es-ES" sz="1600" dirty="0"/>
              <a:t>. Tomo II, Teoría de la democracia. Madrid: Trotta.</a:t>
            </a:r>
          </a:p>
          <a:p>
            <a:pPr algn="just"/>
            <a:endParaRPr lang="es-CO" sz="1600" dirty="0"/>
          </a:p>
          <a:p>
            <a:pPr algn="just"/>
            <a:r>
              <a:rPr lang="es-CO" sz="1600" dirty="0"/>
              <a:t>Colombia. (1925), Congreso de la República, “Código Penal de 1837 (junio 27)”, </a:t>
            </a:r>
            <a:r>
              <a:rPr lang="es-CO" sz="1600" i="1" dirty="0"/>
              <a:t>in:</a:t>
            </a:r>
            <a:r>
              <a:rPr lang="es-CO" sz="1600" dirty="0"/>
              <a:t> Consejo de Estado. </a:t>
            </a:r>
            <a:r>
              <a:rPr lang="es-CO" sz="1600" i="1" dirty="0"/>
              <a:t>Codificación Nacional de todas las leyes de Colombia desde el año de 1821, hecha conforme a la ley 13 de 1912, por la Sala de Negocios Generales del Consejo de Estado</a:t>
            </a:r>
            <a:r>
              <a:rPr lang="es-CO" sz="1600" dirty="0"/>
              <a:t>, tomo VI, años de 1836 y 1837, Bogotá, Imprenta Nacional.</a:t>
            </a:r>
          </a:p>
          <a:p>
            <a:pPr algn="just"/>
            <a:endParaRPr lang="es-CO" sz="1600" dirty="0"/>
          </a:p>
          <a:p>
            <a:pPr algn="just"/>
            <a:r>
              <a:rPr lang="es-CO" sz="1600" dirty="0"/>
              <a:t>Colombia. (1936), Congreso de la República, Código Penal, Ley 95 de 24 de abril de 1936, texto definitivo adoptado por el Decreto 2300 de 14 de septiembre de 1936, publicado en el Diario Oficial No. 23320 de 29 de octubre de 1936.</a:t>
            </a:r>
          </a:p>
          <a:p>
            <a:pPr algn="just"/>
            <a:endParaRPr lang="es-CO" sz="1600" dirty="0"/>
          </a:p>
          <a:p>
            <a:pPr algn="just"/>
            <a:r>
              <a:rPr lang="es-CO" sz="1600" dirty="0"/>
              <a:t>Colombia. (1980), Presidencia de la República, Código penal de 1980, Decreto 100 de 23 de enero. Diario Oficial No. 35.461 de 20 de febrero de 1980.</a:t>
            </a:r>
          </a:p>
          <a:p>
            <a:pPr algn="just"/>
            <a:endParaRPr lang="es-CO" sz="1600" dirty="0"/>
          </a:p>
          <a:p>
            <a:pPr algn="just"/>
            <a:r>
              <a:rPr lang="es-CO" sz="1600" dirty="0"/>
              <a:t>Colombia. (1991), Constitución Política de la República de Colombia, en Gaceta Constitucional, núm. 127, de 10 de octubre.</a:t>
            </a:r>
          </a:p>
          <a:p>
            <a:pPr algn="just"/>
            <a:endParaRPr lang="es-CO" sz="1600" dirty="0"/>
          </a:p>
          <a:p>
            <a:pPr algn="just"/>
            <a:r>
              <a:rPr lang="es-CO" sz="1600" dirty="0"/>
              <a:t>Colombia. (2000), Congreso de la República, Código Penal, Ley 599 de 24 de julio. Diario Oficial 44097 del 24 de julio de 2000.</a:t>
            </a:r>
          </a:p>
          <a:p>
            <a:pPr algn="just"/>
            <a:endParaRPr lang="es-CO" sz="1600" dirty="0"/>
          </a:p>
          <a:p>
            <a:pPr algn="just"/>
            <a:r>
              <a:rPr lang="es-CO" sz="1600" dirty="0"/>
              <a:t>Peñas </a:t>
            </a:r>
            <a:r>
              <a:rPr lang="es-CO" sz="1600" dirty="0" err="1"/>
              <a:t>Felizzola</a:t>
            </a:r>
            <a:r>
              <a:rPr lang="es-CO" sz="1600" dirty="0"/>
              <a:t>, Aura H. y Soares, </a:t>
            </a:r>
            <a:r>
              <a:rPr lang="es-CO" sz="1600" dirty="0" err="1"/>
              <a:t>Gláucio</a:t>
            </a:r>
            <a:r>
              <a:rPr lang="es-CO" sz="1600" dirty="0"/>
              <a:t>. </a:t>
            </a:r>
            <a:r>
              <a:rPr lang="pt-BR" sz="1600" dirty="0"/>
              <a:t>(2019) Reformas Penais na Colômbia (1830-1940): Ideologias Políticas, Organização do Poder e Valores Sociais. </a:t>
            </a:r>
            <a:r>
              <a:rPr lang="pt-BR" sz="1600" dirty="0" err="1"/>
              <a:t>En</a:t>
            </a:r>
            <a:r>
              <a:rPr lang="pt-BR" sz="1600" dirty="0"/>
              <a:t>: </a:t>
            </a:r>
            <a:r>
              <a:rPr lang="pt-BR" sz="1600" i="1" dirty="0"/>
              <a:t>Revista Dados para as Ciências Sociais</a:t>
            </a:r>
            <a:r>
              <a:rPr lang="pt-BR" sz="1600" dirty="0"/>
              <a:t>. Vol. 62, N° 4, </a:t>
            </a:r>
            <a:r>
              <a:rPr lang="pt-BR" sz="1600" dirty="0" err="1"/>
              <a:t>Out.-Dez</a:t>
            </a:r>
            <a:r>
              <a:rPr lang="pt-BR" sz="1600" dirty="0"/>
              <a:t>. </a:t>
            </a:r>
            <a:r>
              <a:rPr lang="es-CO" sz="1600" dirty="0"/>
              <a:t>(en prensa).</a:t>
            </a:r>
          </a:p>
          <a:p>
            <a:pPr algn="just"/>
            <a:endParaRPr lang="es-CO" sz="1600" dirty="0"/>
          </a:p>
          <a:p>
            <a:pPr algn="just"/>
            <a:r>
              <a:rPr lang="es-CO" sz="1600" dirty="0"/>
              <a:t>Peñas </a:t>
            </a:r>
            <a:r>
              <a:rPr lang="es-CO" sz="1600" dirty="0" err="1"/>
              <a:t>Felizzola</a:t>
            </a:r>
            <a:r>
              <a:rPr lang="es-CO" sz="1600" dirty="0"/>
              <a:t>, Aura H. y Rodríguez Morales, Tania G. (2019). Reforma penal en Colombia: Estado, mercado y movimientos sociales (1920-1930). En proceso de publicación.</a:t>
            </a:r>
          </a:p>
          <a:p>
            <a:pPr algn="just"/>
            <a:endParaRPr lang="es-CO" sz="1600" dirty="0"/>
          </a:p>
          <a:p>
            <a:pPr algn="just"/>
            <a:r>
              <a:rPr lang="es-CO" sz="1600" dirty="0"/>
              <a:t>Ramírez Montes, Sandra Patricia. (2019). Teoría del error en el Estatuto de Roma. En:  </a:t>
            </a:r>
            <a:r>
              <a:rPr lang="es-CO" sz="1600" dirty="0" err="1"/>
              <a:t>Dondé</a:t>
            </a:r>
            <a:r>
              <a:rPr lang="es-CO" sz="1600" dirty="0"/>
              <a:t>, Javier (Ed.). Eximentes de responsabilidad penal en el Estatuto de Corte Penal Internacional. México: </a:t>
            </a:r>
            <a:r>
              <a:rPr lang="es-CO" sz="1600" dirty="0" err="1"/>
              <a:t>Ubijus</a:t>
            </a:r>
            <a:r>
              <a:rPr lang="es-CO" sz="1600" dirty="0"/>
              <a:t>. </a:t>
            </a:r>
            <a:endParaRPr lang="es-CO" sz="11500" dirty="0"/>
          </a:p>
        </p:txBody>
      </p:sp>
    </p:spTree>
    <p:extLst>
      <p:ext uri="{BB962C8B-B14F-4D97-AF65-F5344CB8AC3E}">
        <p14:creationId xmlns:p14="http://schemas.microsoft.com/office/powerpoint/2010/main" val="1227804795"/>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726</TotalTime>
  <Words>1449</Words>
  <Application>Microsoft Office PowerPoint</Application>
  <PresentationFormat>Personalizado</PresentationFormat>
  <Paragraphs>92</Paragraphs>
  <Slides>1</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vt:i4>
      </vt:variant>
    </vt:vector>
  </HeadingPairs>
  <TitlesOfParts>
    <vt:vector size="7" baseType="lpstr">
      <vt:lpstr>Arial</vt:lpstr>
      <vt:lpstr>Calibri</vt:lpstr>
      <vt:lpstr>Calibri Light</vt:lpstr>
      <vt:lpstr>Symbol</vt:lpstr>
      <vt:lpstr>Times New Roman</vt:lpstr>
      <vt:lpstr>Tema de Office</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abdel alexis arenas suárez</dc:creator>
  <cp:lastModifiedBy>Sandra Milena García Farfán</cp:lastModifiedBy>
  <cp:revision>27</cp:revision>
  <dcterms:created xsi:type="dcterms:W3CDTF">2019-04-02T11:07:53Z</dcterms:created>
  <dcterms:modified xsi:type="dcterms:W3CDTF">2019-12-09T16:27:50Z</dcterms:modified>
</cp:coreProperties>
</file>