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60" r:id="rId3"/>
    <p:sldId id="257" r:id="rId4"/>
    <p:sldId id="259" r:id="rId5"/>
    <p:sldId id="291" r:id="rId6"/>
    <p:sldId id="262" r:id="rId7"/>
    <p:sldId id="267" r:id="rId8"/>
    <p:sldId id="261" r:id="rId9"/>
    <p:sldId id="268" r:id="rId10"/>
    <p:sldId id="269" r:id="rId11"/>
    <p:sldId id="264" r:id="rId12"/>
    <p:sldId id="297" r:id="rId13"/>
    <p:sldId id="299" r:id="rId14"/>
    <p:sldId id="298" r:id="rId15"/>
    <p:sldId id="296" r:id="rId16"/>
    <p:sldId id="280" r:id="rId17"/>
    <p:sldId id="293" r:id="rId18"/>
    <p:sldId id="292" r:id="rId19"/>
    <p:sldId id="270" r:id="rId20"/>
    <p:sldId id="281" r:id="rId21"/>
    <p:sldId id="282" r:id="rId22"/>
    <p:sldId id="283" r:id="rId23"/>
    <p:sldId id="272" r:id="rId24"/>
    <p:sldId id="294" r:id="rId25"/>
    <p:sldId id="284" r:id="rId26"/>
    <p:sldId id="285" r:id="rId27"/>
    <p:sldId id="273" r:id="rId28"/>
    <p:sldId id="295" r:id="rId29"/>
    <p:sldId id="286" r:id="rId30"/>
    <p:sldId id="288" r:id="rId31"/>
    <p:sldId id="287" r:id="rId32"/>
    <p:sldId id="289" r:id="rId33"/>
    <p:sldId id="290" r:id="rId34"/>
    <p:sldId id="274" r:id="rId35"/>
    <p:sldId id="278" r:id="rId36"/>
    <p:sldId id="279" r:id="rId37"/>
    <p:sldId id="277" r:id="rId38"/>
    <p:sldId id="263" r:id="rId39"/>
    <p:sldId id="275" r:id="rId40"/>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oportec" initials="S" lastIdx="4"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194" y="21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CA040302-A951-4259-811D-6BCEBFAF6A9C}" type="datetimeFigureOut">
              <a:rPr lang="es-CO" smtClean="0"/>
              <a:t>20/11/2016</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276CFA87-130B-45DC-A805-981F656D5930}" type="slidenum">
              <a:rPr lang="es-CO" smtClean="0"/>
              <a:t>‹Nº›</a:t>
            </a:fld>
            <a:endParaRPr lang="es-CO" dirty="0"/>
          </a:p>
        </p:txBody>
      </p:sp>
    </p:spTree>
    <p:extLst>
      <p:ext uri="{BB962C8B-B14F-4D97-AF65-F5344CB8AC3E}">
        <p14:creationId xmlns:p14="http://schemas.microsoft.com/office/powerpoint/2010/main" val="2384395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CA040302-A951-4259-811D-6BCEBFAF6A9C}" type="datetimeFigureOut">
              <a:rPr lang="es-CO" smtClean="0"/>
              <a:t>20/11/2016</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276CFA87-130B-45DC-A805-981F656D5930}" type="slidenum">
              <a:rPr lang="es-CO" smtClean="0"/>
              <a:t>‹Nº›</a:t>
            </a:fld>
            <a:endParaRPr lang="es-CO" dirty="0"/>
          </a:p>
        </p:txBody>
      </p:sp>
    </p:spTree>
    <p:extLst>
      <p:ext uri="{BB962C8B-B14F-4D97-AF65-F5344CB8AC3E}">
        <p14:creationId xmlns:p14="http://schemas.microsoft.com/office/powerpoint/2010/main" val="14098950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A040302-A951-4259-811D-6BCEBFAF6A9C}" type="datetimeFigureOut">
              <a:rPr lang="es-CO" smtClean="0"/>
              <a:t>20/11/2016</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276CFA87-130B-45DC-A805-981F656D5930}" type="slidenum">
              <a:rPr lang="es-CO" smtClean="0"/>
              <a:t>‹Nº›</a:t>
            </a:fld>
            <a:endParaRPr lang="es-CO" dirty="0"/>
          </a:p>
        </p:txBody>
      </p:sp>
    </p:spTree>
    <p:extLst>
      <p:ext uri="{BB962C8B-B14F-4D97-AF65-F5344CB8AC3E}">
        <p14:creationId xmlns:p14="http://schemas.microsoft.com/office/powerpoint/2010/main" val="2664096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CA040302-A951-4259-811D-6BCEBFAF6A9C}" type="datetimeFigureOut">
              <a:rPr lang="es-CO" smtClean="0"/>
              <a:t>20/11/2016</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276CFA87-130B-45DC-A805-981F656D5930}" type="slidenum">
              <a:rPr lang="es-CO" smtClean="0"/>
              <a:t>‹Nº›</a:t>
            </a:fld>
            <a:endParaRPr lang="es-CO" dirty="0"/>
          </a:p>
        </p:txBody>
      </p:sp>
    </p:spTree>
    <p:extLst>
      <p:ext uri="{BB962C8B-B14F-4D97-AF65-F5344CB8AC3E}">
        <p14:creationId xmlns:p14="http://schemas.microsoft.com/office/powerpoint/2010/main" val="14337513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CA040302-A951-4259-811D-6BCEBFAF6A9C}" type="datetimeFigureOut">
              <a:rPr lang="es-CO" smtClean="0"/>
              <a:t>20/11/2016</a:t>
            </a:fld>
            <a:endParaRPr lang="es-CO" dirty="0"/>
          </a:p>
        </p:txBody>
      </p:sp>
      <p:sp>
        <p:nvSpPr>
          <p:cNvPr id="8" name="7 Marcador de pie de página"/>
          <p:cNvSpPr>
            <a:spLocks noGrp="1"/>
          </p:cNvSpPr>
          <p:nvPr>
            <p:ph type="ftr" sz="quarter" idx="11"/>
          </p:nvPr>
        </p:nvSpPr>
        <p:spPr/>
        <p:txBody>
          <a:bodyPr/>
          <a:lstStyle/>
          <a:p>
            <a:endParaRPr lang="es-CO" dirty="0"/>
          </a:p>
        </p:txBody>
      </p:sp>
      <p:sp>
        <p:nvSpPr>
          <p:cNvPr id="9" name="8 Marcador de número de diapositiva"/>
          <p:cNvSpPr>
            <a:spLocks noGrp="1"/>
          </p:cNvSpPr>
          <p:nvPr>
            <p:ph type="sldNum" sz="quarter" idx="12"/>
          </p:nvPr>
        </p:nvSpPr>
        <p:spPr/>
        <p:txBody>
          <a:bodyPr/>
          <a:lstStyle/>
          <a:p>
            <a:fld id="{276CFA87-130B-45DC-A805-981F656D5930}" type="slidenum">
              <a:rPr lang="es-CO" smtClean="0"/>
              <a:t>‹Nº›</a:t>
            </a:fld>
            <a:endParaRPr lang="es-CO" dirty="0"/>
          </a:p>
        </p:txBody>
      </p:sp>
    </p:spTree>
    <p:extLst>
      <p:ext uri="{BB962C8B-B14F-4D97-AF65-F5344CB8AC3E}">
        <p14:creationId xmlns:p14="http://schemas.microsoft.com/office/powerpoint/2010/main" val="4213780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CA040302-A951-4259-811D-6BCEBFAF6A9C}" type="datetimeFigureOut">
              <a:rPr lang="es-CO" smtClean="0"/>
              <a:t>20/11/2016</a:t>
            </a:fld>
            <a:endParaRPr lang="es-CO" dirty="0"/>
          </a:p>
        </p:txBody>
      </p:sp>
      <p:sp>
        <p:nvSpPr>
          <p:cNvPr id="4" name="3 Marcador de pie de página"/>
          <p:cNvSpPr>
            <a:spLocks noGrp="1"/>
          </p:cNvSpPr>
          <p:nvPr>
            <p:ph type="ftr" sz="quarter" idx="11"/>
          </p:nvPr>
        </p:nvSpPr>
        <p:spPr/>
        <p:txBody>
          <a:bodyPr/>
          <a:lstStyle/>
          <a:p>
            <a:endParaRPr lang="es-CO" dirty="0"/>
          </a:p>
        </p:txBody>
      </p:sp>
      <p:sp>
        <p:nvSpPr>
          <p:cNvPr id="5" name="4 Marcador de número de diapositiva"/>
          <p:cNvSpPr>
            <a:spLocks noGrp="1"/>
          </p:cNvSpPr>
          <p:nvPr>
            <p:ph type="sldNum" sz="quarter" idx="12"/>
          </p:nvPr>
        </p:nvSpPr>
        <p:spPr/>
        <p:txBody>
          <a:bodyPr/>
          <a:lstStyle/>
          <a:p>
            <a:fld id="{276CFA87-130B-45DC-A805-981F656D5930}" type="slidenum">
              <a:rPr lang="es-CO" smtClean="0"/>
              <a:t>‹Nº›</a:t>
            </a:fld>
            <a:endParaRPr lang="es-CO" dirty="0"/>
          </a:p>
        </p:txBody>
      </p:sp>
    </p:spTree>
    <p:extLst>
      <p:ext uri="{BB962C8B-B14F-4D97-AF65-F5344CB8AC3E}">
        <p14:creationId xmlns:p14="http://schemas.microsoft.com/office/powerpoint/2010/main" val="2041868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A040302-A951-4259-811D-6BCEBFAF6A9C}" type="datetimeFigureOut">
              <a:rPr lang="es-CO" smtClean="0"/>
              <a:t>20/11/2016</a:t>
            </a:fld>
            <a:endParaRPr lang="es-CO" dirty="0"/>
          </a:p>
        </p:txBody>
      </p:sp>
      <p:sp>
        <p:nvSpPr>
          <p:cNvPr id="3" name="2 Marcador de pie de página"/>
          <p:cNvSpPr>
            <a:spLocks noGrp="1"/>
          </p:cNvSpPr>
          <p:nvPr>
            <p:ph type="ftr" sz="quarter" idx="11"/>
          </p:nvPr>
        </p:nvSpPr>
        <p:spPr/>
        <p:txBody>
          <a:bodyPr/>
          <a:lstStyle/>
          <a:p>
            <a:endParaRPr lang="es-CO" dirty="0"/>
          </a:p>
        </p:txBody>
      </p:sp>
      <p:sp>
        <p:nvSpPr>
          <p:cNvPr id="4" name="3 Marcador de número de diapositiva"/>
          <p:cNvSpPr>
            <a:spLocks noGrp="1"/>
          </p:cNvSpPr>
          <p:nvPr>
            <p:ph type="sldNum" sz="quarter" idx="12"/>
          </p:nvPr>
        </p:nvSpPr>
        <p:spPr/>
        <p:txBody>
          <a:bodyPr/>
          <a:lstStyle/>
          <a:p>
            <a:fld id="{276CFA87-130B-45DC-A805-981F656D5930}" type="slidenum">
              <a:rPr lang="es-CO" smtClean="0"/>
              <a:t>‹Nº›</a:t>
            </a:fld>
            <a:endParaRPr lang="es-CO" dirty="0"/>
          </a:p>
        </p:txBody>
      </p:sp>
    </p:spTree>
    <p:extLst>
      <p:ext uri="{BB962C8B-B14F-4D97-AF65-F5344CB8AC3E}">
        <p14:creationId xmlns:p14="http://schemas.microsoft.com/office/powerpoint/2010/main" val="21371196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A040302-A951-4259-811D-6BCEBFAF6A9C}" type="datetimeFigureOut">
              <a:rPr lang="es-CO" smtClean="0"/>
              <a:t>20/11/2016</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276CFA87-130B-45DC-A805-981F656D5930}" type="slidenum">
              <a:rPr lang="es-CO" smtClean="0"/>
              <a:t>‹Nº›</a:t>
            </a:fld>
            <a:endParaRPr lang="es-CO" dirty="0"/>
          </a:p>
        </p:txBody>
      </p:sp>
    </p:spTree>
    <p:extLst>
      <p:ext uri="{BB962C8B-B14F-4D97-AF65-F5344CB8AC3E}">
        <p14:creationId xmlns:p14="http://schemas.microsoft.com/office/powerpoint/2010/main" val="3399523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A040302-A951-4259-811D-6BCEBFAF6A9C}" type="datetimeFigureOut">
              <a:rPr lang="es-CO" smtClean="0"/>
              <a:t>20/11/2016</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276CFA87-130B-45DC-A805-981F656D5930}" type="slidenum">
              <a:rPr lang="es-CO" smtClean="0"/>
              <a:t>‹Nº›</a:t>
            </a:fld>
            <a:endParaRPr lang="es-CO" dirty="0"/>
          </a:p>
        </p:txBody>
      </p:sp>
    </p:spTree>
    <p:extLst>
      <p:ext uri="{BB962C8B-B14F-4D97-AF65-F5344CB8AC3E}">
        <p14:creationId xmlns:p14="http://schemas.microsoft.com/office/powerpoint/2010/main" val="12124257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CA040302-A951-4259-811D-6BCEBFAF6A9C}" type="datetimeFigureOut">
              <a:rPr lang="es-CO" smtClean="0"/>
              <a:t>20/11/2016</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276CFA87-130B-45DC-A805-981F656D5930}" type="slidenum">
              <a:rPr lang="es-CO" smtClean="0"/>
              <a:t>‹Nº›</a:t>
            </a:fld>
            <a:endParaRPr lang="es-CO" dirty="0"/>
          </a:p>
        </p:txBody>
      </p:sp>
    </p:spTree>
    <p:extLst>
      <p:ext uri="{BB962C8B-B14F-4D97-AF65-F5344CB8AC3E}">
        <p14:creationId xmlns:p14="http://schemas.microsoft.com/office/powerpoint/2010/main" val="29180765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CA040302-A951-4259-811D-6BCEBFAF6A9C}" type="datetimeFigureOut">
              <a:rPr lang="es-CO" smtClean="0"/>
              <a:t>20/11/2016</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276CFA87-130B-45DC-A805-981F656D5930}" type="slidenum">
              <a:rPr lang="es-CO" smtClean="0"/>
              <a:t>‹Nº›</a:t>
            </a:fld>
            <a:endParaRPr lang="es-CO" dirty="0"/>
          </a:p>
        </p:txBody>
      </p:sp>
    </p:spTree>
    <p:extLst>
      <p:ext uri="{BB962C8B-B14F-4D97-AF65-F5344CB8AC3E}">
        <p14:creationId xmlns:p14="http://schemas.microsoft.com/office/powerpoint/2010/main" val="2344378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040302-A951-4259-811D-6BCEBFAF6A9C}" type="datetimeFigureOut">
              <a:rPr lang="es-CO" smtClean="0"/>
              <a:t>20/11/2016</a:t>
            </a:fld>
            <a:endParaRPr lang="es-CO"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6CFA87-130B-45DC-A805-981F656D5930}" type="slidenum">
              <a:rPr lang="es-CO" smtClean="0"/>
              <a:t>‹Nº›</a:t>
            </a:fld>
            <a:endParaRPr lang="es-CO" dirty="0"/>
          </a:p>
        </p:txBody>
      </p:sp>
    </p:spTree>
    <p:extLst>
      <p:ext uri="{BB962C8B-B14F-4D97-AF65-F5344CB8AC3E}">
        <p14:creationId xmlns:p14="http://schemas.microsoft.com/office/powerpoint/2010/main" val="406805878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2636912"/>
            <a:ext cx="8064897" cy="2755736"/>
          </a:xfrm>
        </p:spPr>
        <p:txBody>
          <a:bodyPr>
            <a:noAutofit/>
          </a:bodyPr>
          <a:lstStyle/>
          <a:p>
            <a:pPr algn="ctr">
              <a:lnSpc>
                <a:spcPct val="150000"/>
              </a:lnSpc>
            </a:pPr>
            <a:r>
              <a:rPr lang="es-CO" sz="2400" b="1" dirty="0">
                <a:effectLst/>
              </a:rPr>
              <a:t>Análisis concomitante del proyecto de articulación de la educación media con la superior, implementado por la Secretaria de Educación Distrital (SED) en los Colegios Distritales OEA y Kennedy durante el periodo (2008 -2013) desde un enfoque cualitativo-interpretativo.</a:t>
            </a:r>
            <a:br>
              <a:rPr lang="es-CO" sz="2400" b="1" dirty="0">
                <a:effectLst/>
              </a:rPr>
            </a:br>
            <a:endParaRPr lang="es-CO" sz="2400" b="1" dirty="0"/>
          </a:p>
        </p:txBody>
      </p:sp>
      <p:sp>
        <p:nvSpPr>
          <p:cNvPr id="3" name="2 Subtítulo"/>
          <p:cNvSpPr>
            <a:spLocks noGrp="1"/>
          </p:cNvSpPr>
          <p:nvPr>
            <p:ph type="subTitle" idx="1"/>
          </p:nvPr>
        </p:nvSpPr>
        <p:spPr>
          <a:xfrm>
            <a:off x="1335597" y="5661248"/>
            <a:ext cx="6400800" cy="792088"/>
          </a:xfrm>
        </p:spPr>
        <p:txBody>
          <a:bodyPr>
            <a:normAutofit/>
          </a:bodyPr>
          <a:lstStyle/>
          <a:p>
            <a:r>
              <a:rPr lang="es-CO" sz="2000" dirty="0" smtClean="0"/>
              <a:t>Estudiante de la Maestría en Educación:</a:t>
            </a:r>
            <a:endParaRPr lang="es-CO" sz="2000" strike="sngStrike" dirty="0" smtClean="0"/>
          </a:p>
          <a:p>
            <a:r>
              <a:rPr lang="es-CO" sz="2000" dirty="0" smtClean="0"/>
              <a:t>Carlos Alberto González Torres</a:t>
            </a:r>
            <a:endParaRPr lang="es-CO" sz="2000" dirty="0"/>
          </a:p>
        </p:txBody>
      </p:sp>
      <p:pic>
        <p:nvPicPr>
          <p:cNvPr id="1026"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8806" y="332654"/>
            <a:ext cx="4191385" cy="850538"/>
          </a:xfrm>
          <a:prstGeom prst="rect">
            <a:avLst/>
          </a:prstGeom>
          <a:noFill/>
          <a:extLst>
            <a:ext uri="{909E8E84-426E-40DD-AFC4-6F175D3DCCD1}">
              <a14:hiddenFill xmlns:a14="http://schemas.microsoft.com/office/drawing/2010/main">
                <a:solidFill>
                  <a:srgbClr val="FFFFFF"/>
                </a:solidFill>
              </a14:hiddenFill>
            </a:ext>
          </a:extLst>
        </p:spPr>
      </p:pic>
      <p:sp>
        <p:nvSpPr>
          <p:cNvPr id="4" name="3 CuadroTexto"/>
          <p:cNvSpPr txBox="1"/>
          <p:nvPr/>
        </p:nvSpPr>
        <p:spPr>
          <a:xfrm>
            <a:off x="611561" y="1215239"/>
            <a:ext cx="7848872" cy="646331"/>
          </a:xfrm>
          <a:prstGeom prst="rect">
            <a:avLst/>
          </a:prstGeom>
          <a:noFill/>
        </p:spPr>
        <p:txBody>
          <a:bodyPr wrap="square" rtlCol="0">
            <a:spAutoFit/>
          </a:bodyPr>
          <a:lstStyle/>
          <a:p>
            <a:pPr algn="ctr"/>
            <a:r>
              <a:rPr lang="es-CO" b="1" i="1" dirty="0" smtClean="0"/>
              <a:t>Sustentación Proyecto de Grado</a:t>
            </a:r>
          </a:p>
          <a:p>
            <a:pPr algn="ctr"/>
            <a:r>
              <a:rPr lang="es-CO" b="1" i="1" dirty="0" smtClean="0"/>
              <a:t>Maestría En Educación</a:t>
            </a:r>
          </a:p>
        </p:txBody>
      </p:sp>
    </p:spTree>
    <p:extLst>
      <p:ext uri="{BB962C8B-B14F-4D97-AF65-F5344CB8AC3E}">
        <p14:creationId xmlns:p14="http://schemas.microsoft.com/office/powerpoint/2010/main" val="724551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Título"/>
          <p:cNvSpPr>
            <a:spLocks noGrp="1"/>
          </p:cNvSpPr>
          <p:nvPr>
            <p:ph type="title"/>
          </p:nvPr>
        </p:nvSpPr>
        <p:spPr/>
        <p:txBody>
          <a:bodyPr/>
          <a:lstStyle/>
          <a:p>
            <a:r>
              <a:rPr lang="es-CO" b="1" dirty="0" smtClean="0"/>
              <a:t>Resolución 480 de 2008</a:t>
            </a:r>
            <a:endParaRPr lang="es-CO" b="1" dirty="0"/>
          </a:p>
        </p:txBody>
      </p:sp>
      <p:sp>
        <p:nvSpPr>
          <p:cNvPr id="3" name="2 Marcador de contenido"/>
          <p:cNvSpPr>
            <a:spLocks noGrp="1"/>
          </p:cNvSpPr>
          <p:nvPr>
            <p:ph idx="1"/>
          </p:nvPr>
        </p:nvSpPr>
        <p:spPr>
          <a:xfrm>
            <a:off x="457200" y="2060848"/>
            <a:ext cx="8219256" cy="4065315"/>
          </a:xfrm>
        </p:spPr>
        <p:txBody>
          <a:bodyPr>
            <a:normAutofit fontScale="77500" lnSpcReduction="20000"/>
          </a:bodyPr>
          <a:lstStyle/>
          <a:p>
            <a:pPr algn="just">
              <a:lnSpc>
                <a:spcPct val="160000"/>
              </a:lnSpc>
            </a:pPr>
            <a:r>
              <a:rPr lang="es-CO" dirty="0" smtClean="0"/>
              <a:t>Proyecto experimental que busca la continuidad de estudios en los estudiantes de media en la educación superior.</a:t>
            </a:r>
          </a:p>
          <a:p>
            <a:pPr algn="just">
              <a:lnSpc>
                <a:spcPct val="160000"/>
              </a:lnSpc>
            </a:pPr>
            <a:r>
              <a:rPr lang="es-CO" dirty="0" smtClean="0"/>
              <a:t>Proyecto implementado por 7 años (2008-2015)</a:t>
            </a:r>
          </a:p>
          <a:p>
            <a:pPr algn="just">
              <a:lnSpc>
                <a:spcPct val="160000"/>
              </a:lnSpc>
            </a:pPr>
            <a:r>
              <a:rPr lang="es-CO" dirty="0" smtClean="0"/>
              <a:t>Se basa en el reconocimiento y homologación de créditos académicos en los estudiantes de los colegios en las IES acompañantes.</a:t>
            </a:r>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6161535"/>
            <a:ext cx="2592288" cy="526041"/>
          </a:xfrm>
          <a:prstGeom prst="rect">
            <a:avLst/>
          </a:prstGeom>
          <a:noFill/>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323528" y="1196752"/>
            <a:ext cx="8352928" cy="646331"/>
          </a:xfrm>
          <a:prstGeom prst="rect">
            <a:avLst/>
          </a:prstGeom>
          <a:noFill/>
        </p:spPr>
        <p:txBody>
          <a:bodyPr wrap="square" rtlCol="0">
            <a:spAutoFit/>
          </a:bodyPr>
          <a:lstStyle/>
          <a:p>
            <a:pPr algn="ctr"/>
            <a:r>
              <a:rPr lang="es-CO" b="1" dirty="0">
                <a:solidFill>
                  <a:schemeClr val="tx1">
                    <a:lumMod val="85000"/>
                  </a:schemeClr>
                </a:solidFill>
              </a:rPr>
              <a:t>P</a:t>
            </a:r>
            <a:r>
              <a:rPr lang="es-CO" b="1" dirty="0" smtClean="0">
                <a:solidFill>
                  <a:schemeClr val="tx1">
                    <a:lumMod val="85000"/>
                  </a:schemeClr>
                </a:solidFill>
              </a:rPr>
              <a:t>royecto </a:t>
            </a:r>
            <a:r>
              <a:rPr lang="es-CO" b="1" dirty="0">
                <a:solidFill>
                  <a:schemeClr val="tx1">
                    <a:lumMod val="85000"/>
                  </a:schemeClr>
                </a:solidFill>
              </a:rPr>
              <a:t>de articulación de la educación media con la educación superior en la ciudad de Bogotá</a:t>
            </a:r>
          </a:p>
        </p:txBody>
      </p:sp>
      <p:sp>
        <p:nvSpPr>
          <p:cNvPr id="8" name="AutoShape 2" descr="Resultado de imagen para ley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Tree>
    <p:extLst>
      <p:ext uri="{BB962C8B-B14F-4D97-AF65-F5344CB8AC3E}">
        <p14:creationId xmlns:p14="http://schemas.microsoft.com/office/powerpoint/2010/main" val="12319073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413792"/>
            <a:ext cx="7467600" cy="1143000"/>
          </a:xfrm>
        </p:spPr>
        <p:txBody>
          <a:bodyPr/>
          <a:lstStyle/>
          <a:p>
            <a:r>
              <a:rPr lang="es-CO" b="1" dirty="0" smtClean="0"/>
              <a:t>Pregunta Orientadora</a:t>
            </a:r>
            <a:endParaRPr lang="es-CO" b="1" dirty="0"/>
          </a:p>
        </p:txBody>
      </p:sp>
      <p:sp>
        <p:nvSpPr>
          <p:cNvPr id="3" name="2 Marcador de contenido"/>
          <p:cNvSpPr>
            <a:spLocks noGrp="1"/>
          </p:cNvSpPr>
          <p:nvPr>
            <p:ph idx="1"/>
          </p:nvPr>
        </p:nvSpPr>
        <p:spPr>
          <a:xfrm>
            <a:off x="467544" y="1916832"/>
            <a:ext cx="7931224" cy="3816424"/>
          </a:xfrm>
        </p:spPr>
        <p:txBody>
          <a:bodyPr>
            <a:normAutofit fontScale="92500"/>
          </a:bodyPr>
          <a:lstStyle/>
          <a:p>
            <a:pPr marL="36576" indent="0" algn="just">
              <a:lnSpc>
                <a:spcPct val="150000"/>
              </a:lnSpc>
              <a:buNone/>
            </a:pPr>
            <a:r>
              <a:rPr lang="es-CO" sz="2800" dirty="0" smtClean="0"/>
              <a:t>Pregunta inicial de investigación: ¿Cuál </a:t>
            </a:r>
            <a:r>
              <a:rPr lang="es-CO" sz="2800" dirty="0"/>
              <a:t>es la percepción que tiene la comunidad académica de los colegios OEA IED y Kennedy IED, sobre la implementación del proyecto de articulación de la educación media con la educación superior en el periodo comprendido entre los años 2008 al 2013 en estas instituciones educativas distritales</a:t>
            </a:r>
            <a:r>
              <a:rPr lang="es-CO" sz="2800" dirty="0" smtClean="0"/>
              <a:t>?</a:t>
            </a:r>
          </a:p>
          <a:p>
            <a:pPr marL="36576" indent="0" algn="just">
              <a:buNone/>
            </a:pPr>
            <a:endParaRPr lang="es-CO" dirty="0"/>
          </a:p>
          <a:p>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28884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188640"/>
            <a:ext cx="7467600" cy="1143000"/>
          </a:xfrm>
        </p:spPr>
        <p:txBody>
          <a:bodyPr/>
          <a:lstStyle/>
          <a:p>
            <a:r>
              <a:rPr lang="es-CO" b="1" dirty="0" smtClean="0"/>
              <a:t>Selección de Instituciones </a:t>
            </a:r>
            <a:endParaRPr lang="es-CO" b="1" dirty="0"/>
          </a:p>
        </p:txBody>
      </p:sp>
      <p:sp>
        <p:nvSpPr>
          <p:cNvPr id="3" name="2 Marcador de contenido"/>
          <p:cNvSpPr>
            <a:spLocks noGrp="1"/>
          </p:cNvSpPr>
          <p:nvPr>
            <p:ph idx="1"/>
          </p:nvPr>
        </p:nvSpPr>
        <p:spPr>
          <a:xfrm>
            <a:off x="467544" y="1340768"/>
            <a:ext cx="8075240" cy="4741073"/>
          </a:xfrm>
        </p:spPr>
        <p:txBody>
          <a:bodyPr>
            <a:normAutofit fontScale="62500" lnSpcReduction="20000"/>
          </a:bodyPr>
          <a:lstStyle/>
          <a:p>
            <a:pPr>
              <a:lnSpc>
                <a:spcPct val="160000"/>
              </a:lnSpc>
            </a:pPr>
            <a:r>
              <a:rPr lang="es-CO" b="1" dirty="0" smtClean="0">
                <a:solidFill>
                  <a:srgbClr val="FF0000"/>
                </a:solidFill>
              </a:rPr>
              <a:t>Colegio Kennedy IED</a:t>
            </a:r>
            <a:r>
              <a:rPr lang="es-CO" dirty="0" smtClean="0"/>
              <a:t>. Institución acompañada por el SENA (Educación Terciaria), proceso previo desde el 2005.</a:t>
            </a:r>
          </a:p>
          <a:p>
            <a:pPr marL="36576" indent="0">
              <a:lnSpc>
                <a:spcPct val="160000"/>
              </a:lnSpc>
              <a:buNone/>
            </a:pPr>
            <a:r>
              <a:rPr lang="es-CO" dirty="0" smtClean="0">
                <a:solidFill>
                  <a:schemeClr val="accent1"/>
                </a:solidFill>
              </a:rPr>
              <a:t>		Modalidades Ofertadas:						</a:t>
            </a:r>
            <a:r>
              <a:rPr lang="es-CO" dirty="0" smtClean="0"/>
              <a:t>Asistencia Administrativa, Manejo Ambiental y 			Programación de Software</a:t>
            </a:r>
          </a:p>
          <a:p>
            <a:pPr marL="36576" indent="0">
              <a:lnSpc>
                <a:spcPct val="160000"/>
              </a:lnSpc>
              <a:buNone/>
            </a:pPr>
            <a:endParaRPr lang="es-CO" sz="2400" dirty="0" smtClean="0"/>
          </a:p>
          <a:p>
            <a:pPr>
              <a:lnSpc>
                <a:spcPct val="160000"/>
              </a:lnSpc>
            </a:pPr>
            <a:r>
              <a:rPr lang="es-CO" b="1" dirty="0" smtClean="0">
                <a:solidFill>
                  <a:srgbClr val="FF0000"/>
                </a:solidFill>
              </a:rPr>
              <a:t>Colegio OEA IED</a:t>
            </a:r>
            <a:r>
              <a:rPr lang="es-CO" dirty="0" smtClean="0"/>
              <a:t>. Institución acompañada por CIDE (Fundación Universitaria), Proceso desde el 2008.</a:t>
            </a:r>
          </a:p>
          <a:p>
            <a:pPr marL="36576" indent="0">
              <a:lnSpc>
                <a:spcPct val="160000"/>
              </a:lnSpc>
              <a:buNone/>
            </a:pPr>
            <a:r>
              <a:rPr lang="es-CO" dirty="0" smtClean="0">
                <a:solidFill>
                  <a:schemeClr val="accent1"/>
                </a:solidFill>
              </a:rPr>
              <a:t>		Modalidades Ofertadas:</a:t>
            </a:r>
          </a:p>
          <a:p>
            <a:pPr marL="36576" indent="0">
              <a:lnSpc>
                <a:spcPct val="160000"/>
              </a:lnSpc>
              <a:buNone/>
            </a:pPr>
            <a:r>
              <a:rPr lang="es-CO" dirty="0"/>
              <a:t>	</a:t>
            </a:r>
            <a:r>
              <a:rPr lang="es-CO" dirty="0" smtClean="0"/>
              <a:t>	Mecatrónica, Sistemas e Informática Empresarial.</a:t>
            </a:r>
          </a:p>
          <a:p>
            <a:pPr marL="36576" indent="0">
              <a:lnSpc>
                <a:spcPct val="160000"/>
              </a:lnSpc>
              <a:buNone/>
            </a:pPr>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85990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p:txBody>
          <a:bodyPr>
            <a:normAutofit/>
          </a:bodyPr>
          <a:lstStyle/>
          <a:p>
            <a:pPr marL="0" indent="0" algn="just">
              <a:lnSpc>
                <a:spcPct val="150000"/>
              </a:lnSpc>
              <a:buNone/>
            </a:pPr>
            <a:r>
              <a:rPr lang="es-CO" b="1" dirty="0">
                <a:solidFill>
                  <a:srgbClr val="FF0000"/>
                </a:solidFill>
              </a:rPr>
              <a:t>Enfoque metodológico (Plural</a:t>
            </a:r>
            <a:r>
              <a:rPr lang="es-CO" b="1" dirty="0" smtClean="0">
                <a:solidFill>
                  <a:srgbClr val="FF0000"/>
                </a:solidFill>
              </a:rPr>
              <a:t>), </a:t>
            </a:r>
            <a:r>
              <a:rPr lang="es-CO" b="1" dirty="0">
                <a:solidFill>
                  <a:srgbClr val="FF0000"/>
                </a:solidFill>
              </a:rPr>
              <a:t>Compuesto por</a:t>
            </a:r>
            <a:r>
              <a:rPr lang="es-CO" b="1" dirty="0" smtClean="0">
                <a:solidFill>
                  <a:srgbClr val="FF0000"/>
                </a:solidFill>
              </a:rPr>
              <a:t>:</a:t>
            </a:r>
          </a:p>
          <a:p>
            <a:pPr marL="0" indent="0" algn="just">
              <a:lnSpc>
                <a:spcPct val="150000"/>
              </a:lnSpc>
              <a:buNone/>
            </a:pPr>
            <a:r>
              <a:rPr lang="es-CO" sz="1000" b="1" dirty="0" smtClean="0">
                <a:solidFill>
                  <a:srgbClr val="FF0000"/>
                </a:solidFill>
              </a:rPr>
              <a:t> </a:t>
            </a:r>
          </a:p>
          <a:p>
            <a:pPr marL="514350" indent="-514350" algn="just">
              <a:lnSpc>
                <a:spcPct val="150000"/>
              </a:lnSpc>
              <a:buAutoNum type="arabicParenR"/>
            </a:pPr>
            <a:r>
              <a:rPr lang="es-CO" sz="2800" b="1" dirty="0" smtClean="0">
                <a:solidFill>
                  <a:srgbClr val="FF0000"/>
                </a:solidFill>
              </a:rPr>
              <a:t>Análisis </a:t>
            </a:r>
            <a:r>
              <a:rPr lang="es-CO" sz="2800" b="1" dirty="0">
                <a:solidFill>
                  <a:srgbClr val="FF0000"/>
                </a:solidFill>
              </a:rPr>
              <a:t>Cualitativo-Interpretativo.</a:t>
            </a:r>
            <a:r>
              <a:rPr lang="es-CO" sz="2800" b="1" i="1" dirty="0">
                <a:solidFill>
                  <a:srgbClr val="FF0000"/>
                </a:solidFill>
              </a:rPr>
              <a:t> </a:t>
            </a:r>
            <a:endParaRPr lang="es-CO" sz="2800" b="1" i="1" dirty="0" smtClean="0">
              <a:solidFill>
                <a:srgbClr val="FF0000"/>
              </a:solidFill>
            </a:endParaRPr>
          </a:p>
          <a:p>
            <a:pPr marL="514350" indent="-514350" algn="just">
              <a:lnSpc>
                <a:spcPct val="150000"/>
              </a:lnSpc>
              <a:buAutoNum type="arabicParenR"/>
            </a:pPr>
            <a:r>
              <a:rPr lang="es-CO" sz="2800" b="1" dirty="0" smtClean="0">
                <a:solidFill>
                  <a:srgbClr val="FF0000"/>
                </a:solidFill>
              </a:rPr>
              <a:t>Análisis </a:t>
            </a:r>
            <a:r>
              <a:rPr lang="es-CO" sz="2800" b="1" dirty="0">
                <a:solidFill>
                  <a:srgbClr val="FF0000"/>
                </a:solidFill>
              </a:rPr>
              <a:t>de Política Publica no centrado en objetivos (</a:t>
            </a:r>
            <a:r>
              <a:rPr lang="es-CO" sz="2800" b="1" dirty="0" err="1">
                <a:solidFill>
                  <a:srgbClr val="FF0000"/>
                </a:solidFill>
              </a:rPr>
              <a:t>Scriven</a:t>
            </a:r>
            <a:r>
              <a:rPr lang="es-CO" sz="2800" b="1" dirty="0">
                <a:solidFill>
                  <a:srgbClr val="FF0000"/>
                </a:solidFill>
              </a:rPr>
              <a:t>, 1967). Y </a:t>
            </a:r>
            <a:endParaRPr lang="es-CO" sz="2800" b="1" dirty="0" smtClean="0">
              <a:solidFill>
                <a:srgbClr val="FF0000"/>
              </a:solidFill>
            </a:endParaRPr>
          </a:p>
          <a:p>
            <a:pPr marL="514350" indent="-514350" algn="just">
              <a:lnSpc>
                <a:spcPct val="150000"/>
              </a:lnSpc>
              <a:buAutoNum type="arabicParenR"/>
            </a:pPr>
            <a:r>
              <a:rPr lang="es-CO" sz="2800" b="1" dirty="0" smtClean="0">
                <a:solidFill>
                  <a:srgbClr val="FF0000"/>
                </a:solidFill>
              </a:rPr>
              <a:t>Análisis </a:t>
            </a:r>
            <a:r>
              <a:rPr lang="es-CO" sz="2800" b="1" dirty="0">
                <a:solidFill>
                  <a:srgbClr val="FF0000"/>
                </a:solidFill>
              </a:rPr>
              <a:t>concomitante. </a:t>
            </a:r>
          </a:p>
          <a:p>
            <a:endParaRPr lang="es-CO" dirty="0"/>
          </a:p>
        </p:txBody>
      </p:sp>
      <p:sp>
        <p:nvSpPr>
          <p:cNvPr id="4" name="1 Título"/>
          <p:cNvSpPr>
            <a:spLocks noGrp="1"/>
          </p:cNvSpPr>
          <p:nvPr>
            <p:ph type="title"/>
          </p:nvPr>
        </p:nvSpPr>
        <p:spPr/>
        <p:txBody>
          <a:bodyPr/>
          <a:lstStyle/>
          <a:p>
            <a:r>
              <a:rPr lang="es-CO" b="1" dirty="0"/>
              <a:t>A</a:t>
            </a:r>
            <a:r>
              <a:rPr lang="es-CO" b="1" dirty="0" smtClean="0"/>
              <a:t>nálisis investigativo</a:t>
            </a:r>
            <a:endParaRPr lang="es-CO" b="1" dirty="0"/>
          </a:p>
        </p:txBody>
      </p:sp>
    </p:spTree>
    <p:extLst>
      <p:ext uri="{BB962C8B-B14F-4D97-AF65-F5344CB8AC3E}">
        <p14:creationId xmlns:p14="http://schemas.microsoft.com/office/powerpoint/2010/main" val="37331639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260648"/>
            <a:ext cx="8229600" cy="940966"/>
          </a:xfrm>
        </p:spPr>
        <p:txBody>
          <a:bodyPr/>
          <a:lstStyle/>
          <a:p>
            <a:r>
              <a:rPr lang="es-CO" b="1" dirty="0"/>
              <a:t>A</a:t>
            </a:r>
            <a:r>
              <a:rPr lang="es-CO" b="1" dirty="0" smtClean="0"/>
              <a:t>nálisis investigativo</a:t>
            </a:r>
            <a:endParaRPr lang="es-CO" b="1" dirty="0"/>
          </a:p>
        </p:txBody>
      </p:sp>
      <p:sp>
        <p:nvSpPr>
          <p:cNvPr id="3" name="2 Marcador de contenido"/>
          <p:cNvSpPr>
            <a:spLocks noGrp="1"/>
          </p:cNvSpPr>
          <p:nvPr>
            <p:ph idx="1"/>
          </p:nvPr>
        </p:nvSpPr>
        <p:spPr>
          <a:xfrm>
            <a:off x="467544" y="1196752"/>
            <a:ext cx="8352928" cy="5184576"/>
          </a:xfrm>
        </p:spPr>
        <p:txBody>
          <a:bodyPr>
            <a:noAutofit/>
          </a:bodyPr>
          <a:lstStyle/>
          <a:p>
            <a:pPr marL="0" indent="0" algn="just">
              <a:lnSpc>
                <a:spcPct val="170000"/>
              </a:lnSpc>
              <a:buNone/>
            </a:pPr>
            <a:r>
              <a:rPr lang="es-CO" sz="1800" b="1" dirty="0" smtClean="0">
                <a:solidFill>
                  <a:srgbClr val="FF0000"/>
                </a:solidFill>
              </a:rPr>
              <a:t>1</a:t>
            </a:r>
            <a:r>
              <a:rPr lang="es-CO" sz="1800" b="1" dirty="0">
                <a:solidFill>
                  <a:srgbClr val="FF0000"/>
                </a:solidFill>
              </a:rPr>
              <a:t>) Análisis </a:t>
            </a:r>
            <a:r>
              <a:rPr lang="es-CO" sz="1800" b="1" dirty="0" smtClean="0">
                <a:solidFill>
                  <a:srgbClr val="FF0000"/>
                </a:solidFill>
              </a:rPr>
              <a:t>Cualitativo-Interpretativo. </a:t>
            </a:r>
            <a:r>
              <a:rPr lang="es-CO" sz="1800" dirty="0" smtClean="0"/>
              <a:t>Análisis cualitativo que pretende recuperar la experiencia, el contexto y la subjetividad de los actores con el fin de interpretar la apropiación de la política.</a:t>
            </a:r>
            <a:endParaRPr lang="es-CO" sz="1800" dirty="0"/>
          </a:p>
          <a:p>
            <a:pPr marL="0" indent="0" algn="just">
              <a:lnSpc>
                <a:spcPct val="170000"/>
              </a:lnSpc>
              <a:buNone/>
            </a:pPr>
            <a:r>
              <a:rPr lang="es-CO" sz="1800" b="1" dirty="0" smtClean="0">
                <a:solidFill>
                  <a:srgbClr val="FF0000"/>
                </a:solidFill>
              </a:rPr>
              <a:t>2) Análisis </a:t>
            </a:r>
            <a:r>
              <a:rPr lang="es-CO" sz="1800" b="1" dirty="0">
                <a:solidFill>
                  <a:srgbClr val="FF0000"/>
                </a:solidFill>
              </a:rPr>
              <a:t>de Política Publica no centrado en objetivos (</a:t>
            </a:r>
            <a:r>
              <a:rPr lang="es-CO" sz="1800" b="1" dirty="0" err="1">
                <a:solidFill>
                  <a:srgbClr val="FF0000"/>
                </a:solidFill>
              </a:rPr>
              <a:t>Scriven</a:t>
            </a:r>
            <a:r>
              <a:rPr lang="es-CO" sz="1800" b="1" dirty="0">
                <a:solidFill>
                  <a:srgbClr val="FF0000"/>
                </a:solidFill>
              </a:rPr>
              <a:t>, 1967). </a:t>
            </a:r>
            <a:r>
              <a:rPr lang="es-CO" sz="1800" dirty="0" smtClean="0"/>
              <a:t>El análisis no se </a:t>
            </a:r>
            <a:r>
              <a:rPr lang="es-CO" sz="1800" dirty="0"/>
              <a:t>realiza desde los objetivos trazados por el programa sino desde una dimensión </a:t>
            </a:r>
            <a:r>
              <a:rPr lang="es-CO" sz="1800" dirty="0" smtClean="0"/>
              <a:t>normativa por parte del investigador a partir de sus resultados y de las experiencias de los actores.</a:t>
            </a:r>
          </a:p>
          <a:p>
            <a:pPr marL="0" indent="0" algn="just">
              <a:lnSpc>
                <a:spcPct val="170000"/>
              </a:lnSpc>
              <a:buNone/>
            </a:pPr>
            <a:r>
              <a:rPr lang="es-CO" sz="1800" b="1" dirty="0" smtClean="0">
                <a:solidFill>
                  <a:srgbClr val="FF0000"/>
                </a:solidFill>
              </a:rPr>
              <a:t>3) El Análisis </a:t>
            </a:r>
            <a:r>
              <a:rPr lang="es-CO" sz="1800" b="1" dirty="0">
                <a:solidFill>
                  <a:srgbClr val="FF0000"/>
                </a:solidFill>
              </a:rPr>
              <a:t>concomitante. </a:t>
            </a:r>
            <a:r>
              <a:rPr lang="es-CO" sz="1800" dirty="0" smtClean="0"/>
              <a:t>Parte de los procesos llevados acabo por las </a:t>
            </a:r>
            <a:r>
              <a:rPr lang="es-CO" sz="1800" dirty="0"/>
              <a:t>instituciones, directivos, docentes, padres de familia, estudiantes y demás personas que han participado en </a:t>
            </a:r>
            <a:r>
              <a:rPr lang="es-CO" sz="1800" dirty="0" smtClean="0"/>
              <a:t>el tiempo de implementación del proyecto. </a:t>
            </a:r>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66156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260648"/>
            <a:ext cx="8229600" cy="940966"/>
          </a:xfrm>
        </p:spPr>
        <p:txBody>
          <a:bodyPr/>
          <a:lstStyle/>
          <a:p>
            <a:r>
              <a:rPr lang="es-CO" b="1" dirty="0" smtClean="0"/>
              <a:t>Diseño Metodológico</a:t>
            </a:r>
            <a:endParaRPr lang="es-CO" b="1" dirty="0"/>
          </a:p>
        </p:txBody>
      </p:sp>
      <p:sp>
        <p:nvSpPr>
          <p:cNvPr id="3" name="2 Marcador de contenido"/>
          <p:cNvSpPr>
            <a:spLocks noGrp="1"/>
          </p:cNvSpPr>
          <p:nvPr>
            <p:ph idx="1"/>
          </p:nvPr>
        </p:nvSpPr>
        <p:spPr>
          <a:xfrm>
            <a:off x="621904" y="1052735"/>
            <a:ext cx="7920880" cy="4997335"/>
          </a:xfrm>
        </p:spPr>
        <p:txBody>
          <a:bodyPr>
            <a:normAutofit/>
          </a:bodyPr>
          <a:lstStyle/>
          <a:p>
            <a:pPr marL="0" indent="0" algn="just">
              <a:buNone/>
            </a:pPr>
            <a:endParaRPr lang="es-CO" sz="1400" b="1" i="1" dirty="0">
              <a:solidFill>
                <a:schemeClr val="accent1"/>
              </a:solidFill>
            </a:endParaRPr>
          </a:p>
          <a:p>
            <a:pPr marL="0" indent="0" algn="just">
              <a:buNone/>
            </a:pPr>
            <a:r>
              <a:rPr lang="es-CO" sz="2800" b="1" dirty="0" smtClean="0">
                <a:solidFill>
                  <a:srgbClr val="FF0000"/>
                </a:solidFill>
              </a:rPr>
              <a:t>Criterio de elección de actores:</a:t>
            </a:r>
          </a:p>
          <a:p>
            <a:pPr marL="0" indent="0" algn="just">
              <a:buNone/>
            </a:pPr>
            <a:r>
              <a:rPr lang="es-CO" sz="2400" dirty="0" smtClean="0">
                <a:solidFill>
                  <a:srgbClr val="FF0000"/>
                </a:solidFill>
              </a:rPr>
              <a:t> </a:t>
            </a:r>
            <a:r>
              <a:rPr lang="es-CO" sz="2400" dirty="0"/>
              <a:t>P</a:t>
            </a:r>
            <a:r>
              <a:rPr lang="es-CO" sz="2400" dirty="0" smtClean="0"/>
              <a:t>erfil socio-representativo con las siguientes características: </a:t>
            </a:r>
          </a:p>
          <a:p>
            <a:pPr marL="0" indent="0">
              <a:buNone/>
            </a:pPr>
            <a:endParaRPr lang="es-CO" sz="1000" dirty="0" smtClean="0"/>
          </a:p>
          <a:p>
            <a:pPr marL="36576" indent="0" algn="just">
              <a:buNone/>
            </a:pPr>
            <a:endParaRPr lang="es-CO" sz="2400" dirty="0" smtClean="0"/>
          </a:p>
          <a:p>
            <a:pPr marL="36576" indent="0">
              <a:buNone/>
            </a:pPr>
            <a:endParaRPr lang="es-CO" sz="2800" dirty="0" smtClean="0">
              <a:solidFill>
                <a:schemeClr val="accent1"/>
              </a:solidFill>
            </a:endParaRPr>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4 Tabla"/>
          <p:cNvGraphicFramePr>
            <a:graphicFrameLocks noGrp="1"/>
          </p:cNvGraphicFramePr>
          <p:nvPr>
            <p:extLst>
              <p:ext uri="{D42A27DB-BD31-4B8C-83A1-F6EECF244321}">
                <p14:modId xmlns:p14="http://schemas.microsoft.com/office/powerpoint/2010/main" val="2500051049"/>
              </p:ext>
            </p:extLst>
          </p:nvPr>
        </p:nvGraphicFramePr>
        <p:xfrm>
          <a:off x="755576" y="2564904"/>
          <a:ext cx="7272808" cy="3286120"/>
        </p:xfrm>
        <a:graphic>
          <a:graphicData uri="http://schemas.openxmlformats.org/drawingml/2006/table">
            <a:tbl>
              <a:tblPr firstRow="1" bandRow="1">
                <a:tableStyleId>{5C22544A-7EE6-4342-B048-85BDC9FD1C3A}</a:tableStyleId>
              </a:tblPr>
              <a:tblGrid>
                <a:gridCol w="4494735"/>
                <a:gridCol w="2778073"/>
              </a:tblGrid>
              <a:tr h="410765">
                <a:tc>
                  <a:txBody>
                    <a:bodyPr/>
                    <a:lstStyle/>
                    <a:p>
                      <a:pPr algn="ctr"/>
                      <a:r>
                        <a:rPr lang="es-CO" dirty="0" smtClean="0"/>
                        <a:t>Criterio de elección</a:t>
                      </a:r>
                      <a:r>
                        <a:rPr lang="es-CO" baseline="0" dirty="0" smtClean="0"/>
                        <a:t> para las entrevistas:</a:t>
                      </a:r>
                      <a:endParaRPr lang="es-CO" dirty="0"/>
                    </a:p>
                  </a:txBody>
                  <a:tcPr/>
                </a:tc>
                <a:tc>
                  <a:txBody>
                    <a:bodyPr/>
                    <a:lstStyle/>
                    <a:p>
                      <a:pPr algn="ctr"/>
                      <a:r>
                        <a:rPr lang="es-CO" dirty="0" smtClean="0"/>
                        <a:t>Cantidad  participantes</a:t>
                      </a:r>
                      <a:endParaRPr lang="es-CO" dirty="0"/>
                    </a:p>
                  </a:txBody>
                  <a:tcPr/>
                </a:tc>
              </a:tr>
              <a:tr h="410765">
                <a:tc>
                  <a:txBody>
                    <a:bodyPr/>
                    <a:lstStyle/>
                    <a:p>
                      <a:pPr algn="just"/>
                      <a:r>
                        <a:rPr lang="es-CO" dirty="0" smtClean="0"/>
                        <a:t>Egresados</a:t>
                      </a:r>
                      <a:r>
                        <a:rPr lang="es-CO" baseline="0" dirty="0" smtClean="0"/>
                        <a:t> colegios analizados</a:t>
                      </a:r>
                      <a:endParaRPr lang="es-CO" dirty="0"/>
                    </a:p>
                  </a:txBody>
                  <a:tcPr/>
                </a:tc>
                <a:tc>
                  <a:txBody>
                    <a:bodyPr/>
                    <a:lstStyle/>
                    <a:p>
                      <a:pPr algn="ctr"/>
                      <a:r>
                        <a:rPr lang="es-CO" dirty="0" smtClean="0"/>
                        <a:t>2</a:t>
                      </a:r>
                      <a:endParaRPr lang="es-CO" dirty="0"/>
                    </a:p>
                  </a:txBody>
                  <a:tcPr/>
                </a:tc>
              </a:tr>
              <a:tr h="410765">
                <a:tc>
                  <a:txBody>
                    <a:bodyPr/>
                    <a:lstStyle/>
                    <a:p>
                      <a:pPr algn="just"/>
                      <a:r>
                        <a:rPr lang="es-CO" dirty="0" smtClean="0"/>
                        <a:t>Acudientes egresados de colegios analizados</a:t>
                      </a:r>
                      <a:endParaRPr lang="es-CO" dirty="0"/>
                    </a:p>
                  </a:txBody>
                  <a:tcPr/>
                </a:tc>
                <a:tc>
                  <a:txBody>
                    <a:bodyPr/>
                    <a:lstStyle/>
                    <a:p>
                      <a:pPr algn="ctr"/>
                      <a:r>
                        <a:rPr lang="es-CO" dirty="0" smtClean="0"/>
                        <a:t>2</a:t>
                      </a:r>
                      <a:endParaRPr lang="es-CO" dirty="0"/>
                    </a:p>
                  </a:txBody>
                  <a:tcPr/>
                </a:tc>
              </a:tr>
              <a:tr h="410765">
                <a:tc>
                  <a:txBody>
                    <a:bodyPr/>
                    <a:lstStyle/>
                    <a:p>
                      <a:pPr algn="just"/>
                      <a:r>
                        <a:rPr lang="es-CO" dirty="0" smtClean="0"/>
                        <a:t>Docentes colegios</a:t>
                      </a:r>
                      <a:r>
                        <a:rPr lang="es-CO" baseline="0" dirty="0" smtClean="0"/>
                        <a:t> analizados </a:t>
                      </a:r>
                      <a:endParaRPr lang="es-CO" dirty="0"/>
                    </a:p>
                  </a:txBody>
                  <a:tcPr/>
                </a:tc>
                <a:tc>
                  <a:txBody>
                    <a:bodyPr/>
                    <a:lstStyle/>
                    <a:p>
                      <a:pPr algn="ctr"/>
                      <a:r>
                        <a:rPr lang="es-CO" dirty="0" smtClean="0"/>
                        <a:t>2</a:t>
                      </a:r>
                      <a:endParaRPr lang="es-CO" dirty="0"/>
                    </a:p>
                  </a:txBody>
                  <a:tcPr/>
                </a:tc>
              </a:tr>
              <a:tr h="410765">
                <a:tc>
                  <a:txBody>
                    <a:bodyPr/>
                    <a:lstStyle/>
                    <a:p>
                      <a:pPr algn="just"/>
                      <a:r>
                        <a:rPr lang="es-CO" dirty="0" smtClean="0"/>
                        <a:t>Rectores</a:t>
                      </a:r>
                      <a:r>
                        <a:rPr lang="es-CO" baseline="0" dirty="0" smtClean="0"/>
                        <a:t> colegios analizados</a:t>
                      </a:r>
                      <a:endParaRPr lang="es-CO" dirty="0"/>
                    </a:p>
                  </a:txBody>
                  <a:tcPr/>
                </a:tc>
                <a:tc>
                  <a:txBody>
                    <a:bodyPr/>
                    <a:lstStyle/>
                    <a:p>
                      <a:pPr algn="ctr"/>
                      <a:r>
                        <a:rPr lang="es-CO" dirty="0" smtClean="0"/>
                        <a:t>2</a:t>
                      </a:r>
                      <a:endParaRPr lang="es-CO" dirty="0"/>
                    </a:p>
                  </a:txBody>
                  <a:tcPr/>
                </a:tc>
              </a:tr>
              <a:tr h="410765">
                <a:tc>
                  <a:txBody>
                    <a:bodyPr/>
                    <a:lstStyle/>
                    <a:p>
                      <a:pPr algn="just"/>
                      <a:r>
                        <a:rPr lang="es-CO" dirty="0" smtClean="0"/>
                        <a:t>Docentes universitarios</a:t>
                      </a:r>
                      <a:endParaRPr lang="es-CO" dirty="0"/>
                    </a:p>
                  </a:txBody>
                  <a:tcPr/>
                </a:tc>
                <a:tc>
                  <a:txBody>
                    <a:bodyPr/>
                    <a:lstStyle/>
                    <a:p>
                      <a:pPr algn="ctr"/>
                      <a:r>
                        <a:rPr lang="es-CO" dirty="0" smtClean="0"/>
                        <a:t>1</a:t>
                      </a:r>
                      <a:endParaRPr lang="es-CO" dirty="0"/>
                    </a:p>
                  </a:txBody>
                  <a:tcPr/>
                </a:tc>
              </a:tr>
              <a:tr h="410765">
                <a:tc>
                  <a:txBody>
                    <a:bodyPr/>
                    <a:lstStyle/>
                    <a:p>
                      <a:pPr algn="just"/>
                      <a:r>
                        <a:rPr lang="es-CO" dirty="0" smtClean="0"/>
                        <a:t>Expertos analistas</a:t>
                      </a:r>
                      <a:r>
                        <a:rPr lang="es-CO" baseline="0" dirty="0" smtClean="0"/>
                        <a:t> del proyecto </a:t>
                      </a:r>
                      <a:endParaRPr lang="es-CO" dirty="0"/>
                    </a:p>
                  </a:txBody>
                  <a:tcPr/>
                </a:tc>
                <a:tc>
                  <a:txBody>
                    <a:bodyPr/>
                    <a:lstStyle/>
                    <a:p>
                      <a:pPr algn="ctr"/>
                      <a:r>
                        <a:rPr lang="es-CO" dirty="0" smtClean="0"/>
                        <a:t>1</a:t>
                      </a:r>
                      <a:endParaRPr lang="es-CO" dirty="0"/>
                    </a:p>
                  </a:txBody>
                  <a:tcPr/>
                </a:tc>
              </a:tr>
              <a:tr h="410765">
                <a:tc>
                  <a:txBody>
                    <a:bodyPr/>
                    <a:lstStyle/>
                    <a:p>
                      <a:pPr algn="just"/>
                      <a:r>
                        <a:rPr lang="es-CO" dirty="0" smtClean="0"/>
                        <a:t>Representantes de la Secretaria de educación</a:t>
                      </a:r>
                      <a:endParaRPr lang="es-CO" dirty="0"/>
                    </a:p>
                  </a:txBody>
                  <a:tcPr/>
                </a:tc>
                <a:tc>
                  <a:txBody>
                    <a:bodyPr/>
                    <a:lstStyle/>
                    <a:p>
                      <a:pPr algn="ctr"/>
                      <a:r>
                        <a:rPr lang="es-CO" dirty="0" smtClean="0"/>
                        <a:t>1</a:t>
                      </a:r>
                      <a:endParaRPr lang="es-CO" dirty="0"/>
                    </a:p>
                  </a:txBody>
                  <a:tcPr/>
                </a:tc>
              </a:tr>
            </a:tbl>
          </a:graphicData>
        </a:graphic>
      </p:graphicFrame>
    </p:spTree>
    <p:extLst>
      <p:ext uri="{BB962C8B-B14F-4D97-AF65-F5344CB8AC3E}">
        <p14:creationId xmlns:p14="http://schemas.microsoft.com/office/powerpoint/2010/main" val="10381904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b="1" dirty="0" smtClean="0"/>
              <a:t>Recolección de la información</a:t>
            </a:r>
            <a:endParaRPr lang="es-CO" b="1" dirty="0"/>
          </a:p>
        </p:txBody>
      </p:sp>
      <p:sp>
        <p:nvSpPr>
          <p:cNvPr id="3" name="2 Marcador de contenido"/>
          <p:cNvSpPr>
            <a:spLocks noGrp="1"/>
          </p:cNvSpPr>
          <p:nvPr>
            <p:ph idx="1"/>
          </p:nvPr>
        </p:nvSpPr>
        <p:spPr/>
        <p:txBody>
          <a:bodyPr>
            <a:normAutofit fontScale="92500"/>
          </a:bodyPr>
          <a:lstStyle/>
          <a:p>
            <a:pPr marL="0" indent="0">
              <a:lnSpc>
                <a:spcPct val="150000"/>
              </a:lnSpc>
              <a:buNone/>
            </a:pPr>
            <a:r>
              <a:rPr lang="es-CO" sz="2400" b="1" dirty="0" smtClean="0">
                <a:solidFill>
                  <a:srgbClr val="FF0000"/>
                </a:solidFill>
              </a:rPr>
              <a:t>Audios Entrevistas semi-estructuradas. (Cualitativo)</a:t>
            </a:r>
          </a:p>
          <a:p>
            <a:pPr marL="0" indent="0" algn="just">
              <a:lnSpc>
                <a:spcPct val="150000"/>
              </a:lnSpc>
              <a:buNone/>
            </a:pPr>
            <a:r>
              <a:rPr lang="es-CO" sz="2000" dirty="0" smtClean="0"/>
              <a:t>Se transcriben las entrevistas generando un código de identificación del entrevistado para asegurar la confidencialidad del entrevistado y la información.</a:t>
            </a:r>
          </a:p>
          <a:p>
            <a:pPr marL="0" indent="0" algn="just">
              <a:lnSpc>
                <a:spcPct val="150000"/>
              </a:lnSpc>
              <a:buNone/>
            </a:pPr>
            <a:endParaRPr lang="es-CO" sz="1100" dirty="0" smtClean="0"/>
          </a:p>
          <a:p>
            <a:pPr marL="0" indent="0" algn="just">
              <a:lnSpc>
                <a:spcPct val="150000"/>
              </a:lnSpc>
              <a:buNone/>
            </a:pPr>
            <a:r>
              <a:rPr lang="es-CO" sz="2400" b="1" dirty="0" smtClean="0">
                <a:solidFill>
                  <a:srgbClr val="FF0000"/>
                </a:solidFill>
              </a:rPr>
              <a:t>Para el análisis de resultados se emplean los Informes de entes de control y supervisión</a:t>
            </a:r>
            <a:r>
              <a:rPr lang="es-CO" sz="2400" b="1" dirty="0">
                <a:solidFill>
                  <a:srgbClr val="FF0000"/>
                </a:solidFill>
              </a:rPr>
              <a:t> </a:t>
            </a:r>
            <a:r>
              <a:rPr lang="es-CO" sz="2400" b="1" dirty="0" smtClean="0">
                <a:solidFill>
                  <a:srgbClr val="FF0000"/>
                </a:solidFill>
              </a:rPr>
              <a:t>desde una dimensión cuantitativa.</a:t>
            </a:r>
          </a:p>
          <a:p>
            <a:pPr algn="just">
              <a:lnSpc>
                <a:spcPct val="150000"/>
              </a:lnSpc>
            </a:pPr>
            <a:r>
              <a:rPr lang="es-CO" sz="2000" dirty="0" smtClean="0"/>
              <a:t>Informes de gestión de la SED anuales (2008-2013).</a:t>
            </a:r>
          </a:p>
          <a:p>
            <a:pPr algn="just">
              <a:lnSpc>
                <a:spcPct val="150000"/>
              </a:lnSpc>
            </a:pPr>
            <a:r>
              <a:rPr lang="es-CO" sz="2000" dirty="0" smtClean="0"/>
              <a:t>Informes de gestión de la Contraloría Distrital sobre el proyecto educativo.</a:t>
            </a:r>
          </a:p>
          <a:p>
            <a:pPr algn="just">
              <a:lnSpc>
                <a:spcPct val="150000"/>
              </a:lnSpc>
            </a:pPr>
            <a:r>
              <a:rPr lang="es-CO" sz="2000" dirty="0" smtClean="0"/>
              <a:t>Informes de gestión institucional anual de los Colegios analizados (2008-2009).</a:t>
            </a:r>
          </a:p>
          <a:p>
            <a:pPr algn="just"/>
            <a:endParaRPr lang="es-CO" dirty="0"/>
          </a:p>
          <a:p>
            <a:pPr marL="36576" indent="0">
              <a:buNone/>
            </a:pPr>
            <a:endParaRPr lang="es-CO" dirty="0" smtClean="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22638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99053" y="332656"/>
            <a:ext cx="7571911" cy="638944"/>
          </a:xfrm>
        </p:spPr>
        <p:txBody>
          <a:bodyPr>
            <a:noAutofit/>
          </a:bodyPr>
          <a:lstStyle/>
          <a:p>
            <a:r>
              <a:rPr lang="es-CO" sz="3200" dirty="0" smtClean="0"/>
              <a:t>  </a:t>
            </a:r>
            <a:r>
              <a:rPr lang="es-CO" sz="3200" b="1" dirty="0" smtClean="0"/>
              <a:t>Análisis de la información</a:t>
            </a:r>
            <a:endParaRPr lang="es-CO" sz="3200" b="1" dirty="0"/>
          </a:p>
        </p:txBody>
      </p:sp>
      <p:sp>
        <p:nvSpPr>
          <p:cNvPr id="3" name="2 Marcador de contenido"/>
          <p:cNvSpPr>
            <a:spLocks noGrp="1"/>
          </p:cNvSpPr>
          <p:nvPr>
            <p:ph idx="1"/>
          </p:nvPr>
        </p:nvSpPr>
        <p:spPr>
          <a:xfrm>
            <a:off x="323528" y="942536"/>
            <a:ext cx="8219256" cy="1234842"/>
          </a:xfrm>
        </p:spPr>
        <p:txBody>
          <a:bodyPr>
            <a:normAutofit lnSpcReduction="10000"/>
          </a:bodyPr>
          <a:lstStyle/>
          <a:p>
            <a:pPr marL="36576" indent="0" algn="just">
              <a:lnSpc>
                <a:spcPct val="150000"/>
              </a:lnSpc>
              <a:buNone/>
            </a:pPr>
            <a:r>
              <a:rPr lang="es-CO" sz="1700" dirty="0" smtClean="0"/>
              <a:t>Para efectos de analisis de la informacion y la data obtenida se usan algunos elementos de la </a:t>
            </a:r>
            <a:r>
              <a:rPr lang="es-CO" sz="1700" dirty="0"/>
              <a:t>Teoría </a:t>
            </a:r>
            <a:r>
              <a:rPr lang="es-CO" sz="1700" dirty="0" smtClean="0"/>
              <a:t>Fundada (en la versión de Strauss y </a:t>
            </a:r>
            <a:r>
              <a:rPr lang="es-CO" sz="1700" dirty="0" err="1" smtClean="0"/>
              <a:t>Corbin</a:t>
            </a:r>
            <a:r>
              <a:rPr lang="es-CO" sz="1700" dirty="0" smtClean="0"/>
              <a:t>) para la organización de la data de los entrevistados tenemos:</a:t>
            </a:r>
          </a:p>
          <a:p>
            <a:pPr marL="36576" indent="0" algn="just">
              <a:lnSpc>
                <a:spcPct val="150000"/>
              </a:lnSpc>
              <a:buNone/>
            </a:pPr>
            <a:endParaRPr lang="es-CO" sz="1700" dirty="0" smtClean="0"/>
          </a:p>
          <a:p>
            <a:pPr marL="36576" indent="0" algn="just">
              <a:buNone/>
            </a:pPr>
            <a:endParaRPr lang="es-CO" sz="2400" dirty="0"/>
          </a:p>
          <a:p>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4 Tabla"/>
          <p:cNvGraphicFramePr>
            <a:graphicFrameLocks noGrp="1"/>
          </p:cNvGraphicFramePr>
          <p:nvPr>
            <p:extLst>
              <p:ext uri="{D42A27DB-BD31-4B8C-83A1-F6EECF244321}">
                <p14:modId xmlns:p14="http://schemas.microsoft.com/office/powerpoint/2010/main" val="2652802332"/>
              </p:ext>
            </p:extLst>
          </p:nvPr>
        </p:nvGraphicFramePr>
        <p:xfrm>
          <a:off x="395536" y="2202904"/>
          <a:ext cx="8419764" cy="3924554"/>
        </p:xfrm>
        <a:graphic>
          <a:graphicData uri="http://schemas.openxmlformats.org/drawingml/2006/table">
            <a:tbl>
              <a:tblPr firstRow="1" bandRow="1">
                <a:tableStyleId>{5C22544A-7EE6-4342-B048-85BDC9FD1C3A}</a:tableStyleId>
              </a:tblPr>
              <a:tblGrid>
                <a:gridCol w="2323581"/>
                <a:gridCol w="6096183"/>
              </a:tblGrid>
              <a:tr h="438480">
                <a:tc>
                  <a:txBody>
                    <a:bodyPr/>
                    <a:lstStyle/>
                    <a:p>
                      <a:pPr algn="just">
                        <a:lnSpc>
                          <a:spcPct val="150000"/>
                        </a:lnSpc>
                      </a:pPr>
                      <a:r>
                        <a:rPr lang="es-CO" sz="1600" dirty="0" smtClean="0">
                          <a:latin typeface="+mn-lt"/>
                        </a:rPr>
                        <a:t>Elemento de Análisis</a:t>
                      </a:r>
                      <a:endParaRPr lang="es-CO" sz="1600" dirty="0">
                        <a:latin typeface="+mn-lt"/>
                      </a:endParaRPr>
                    </a:p>
                  </a:txBody>
                  <a:tcPr/>
                </a:tc>
                <a:tc>
                  <a:txBody>
                    <a:bodyPr/>
                    <a:lstStyle/>
                    <a:p>
                      <a:pPr algn="just">
                        <a:lnSpc>
                          <a:spcPct val="150000"/>
                        </a:lnSpc>
                      </a:pPr>
                      <a:r>
                        <a:rPr lang="es-CO" sz="1600" dirty="0" smtClean="0">
                          <a:latin typeface="+mn-lt"/>
                        </a:rPr>
                        <a:t>Descripción</a:t>
                      </a:r>
                      <a:endParaRPr lang="es-CO" sz="1600" dirty="0">
                        <a:latin typeface="+mn-lt"/>
                      </a:endParaRPr>
                    </a:p>
                  </a:txBody>
                  <a:tcPr/>
                </a:tc>
              </a:tr>
              <a:tr h="438480">
                <a:tc>
                  <a:txBody>
                    <a:bodyPr/>
                    <a:lstStyle/>
                    <a:p>
                      <a:pPr algn="just">
                        <a:lnSpc>
                          <a:spcPct val="150000"/>
                        </a:lnSpc>
                      </a:pPr>
                      <a:r>
                        <a:rPr lang="es-CO" sz="1600" dirty="0" smtClean="0">
                          <a:latin typeface="+mn-lt"/>
                        </a:rPr>
                        <a:t>Fragmento fuente oral</a:t>
                      </a:r>
                      <a:endParaRPr lang="es-CO" sz="1600" dirty="0">
                        <a:latin typeface="+mn-lt"/>
                      </a:endParaRPr>
                    </a:p>
                  </a:txBody>
                  <a:tcPr/>
                </a:tc>
                <a:tc>
                  <a:txBody>
                    <a:bodyPr/>
                    <a:lstStyle/>
                    <a:p>
                      <a:pPr algn="just">
                        <a:lnSpc>
                          <a:spcPct val="150000"/>
                        </a:lnSpc>
                      </a:pPr>
                      <a:r>
                        <a:rPr lang="es-CO" sz="1600" dirty="0" smtClean="0">
                          <a:latin typeface="+mn-lt"/>
                        </a:rPr>
                        <a:t>Transcripción de la entrevista</a:t>
                      </a:r>
                      <a:endParaRPr lang="es-CO" sz="1600" dirty="0">
                        <a:latin typeface="+mn-lt"/>
                      </a:endParaRPr>
                    </a:p>
                  </a:txBody>
                  <a:tcPr/>
                </a:tc>
              </a:tr>
              <a:tr h="756828">
                <a:tc>
                  <a:txBody>
                    <a:bodyPr/>
                    <a:lstStyle/>
                    <a:p>
                      <a:pPr algn="just">
                        <a:lnSpc>
                          <a:spcPct val="150000"/>
                        </a:lnSpc>
                      </a:pPr>
                      <a:r>
                        <a:rPr lang="es-CO" sz="1600" dirty="0" smtClean="0">
                          <a:latin typeface="+mn-lt"/>
                        </a:rPr>
                        <a:t>Codificación abierta</a:t>
                      </a:r>
                      <a:endParaRPr lang="es-CO" sz="1600" dirty="0">
                        <a:latin typeface="+mn-lt"/>
                      </a:endParaRPr>
                    </a:p>
                  </a:txBody>
                  <a:tcPr/>
                </a:tc>
                <a:tc>
                  <a:txBody>
                    <a:bodyPr/>
                    <a:lstStyle/>
                    <a:p>
                      <a:pPr algn="just">
                        <a:lnSpc>
                          <a:spcPct val="150000"/>
                        </a:lnSpc>
                      </a:pPr>
                      <a:r>
                        <a:rPr lang="es-CO" sz="1600" b="0" i="0" u="none" strike="noStrike" kern="1200" baseline="0" dirty="0" smtClean="0">
                          <a:solidFill>
                            <a:schemeClr val="dk1"/>
                          </a:solidFill>
                          <a:latin typeface="+mn-lt"/>
                          <a:ea typeface="+mn-ea"/>
                          <a:cs typeface="+mn-cs"/>
                        </a:rPr>
                        <a:t>El proceso analítico por medio del cual se identifican los conceptos </a:t>
                      </a:r>
                      <a:r>
                        <a:rPr lang="es-CO" sz="1600" b="0" i="1" u="none" strike="noStrike" kern="1200" baseline="0" dirty="0" smtClean="0">
                          <a:solidFill>
                            <a:schemeClr val="dk1"/>
                          </a:solidFill>
                          <a:latin typeface="+mn-lt"/>
                          <a:ea typeface="+mn-ea"/>
                          <a:cs typeface="+mn-cs"/>
                        </a:rPr>
                        <a:t>y </a:t>
                      </a:r>
                      <a:r>
                        <a:rPr lang="es-CO" sz="1600" b="0" i="0" u="none" strike="noStrike" kern="1200" baseline="0" dirty="0" smtClean="0">
                          <a:solidFill>
                            <a:schemeClr val="dk1"/>
                          </a:solidFill>
                          <a:latin typeface="+mn-lt"/>
                          <a:ea typeface="+mn-ea"/>
                          <a:cs typeface="+mn-cs"/>
                        </a:rPr>
                        <a:t>se descubren </a:t>
                      </a:r>
                      <a:r>
                        <a:rPr lang="es-CO" sz="1600" b="0" i="0" u="none" strike="noStrike" kern="1200" baseline="0" dirty="0" err="1" smtClean="0">
                          <a:solidFill>
                            <a:schemeClr val="dk1"/>
                          </a:solidFill>
                          <a:latin typeface="+mn-lt"/>
                          <a:ea typeface="+mn-ea"/>
                          <a:cs typeface="+mn-cs"/>
                        </a:rPr>
                        <a:t>Ios</a:t>
                      </a:r>
                      <a:r>
                        <a:rPr lang="es-CO" sz="1600" b="0" i="0" u="none" strike="noStrike" kern="1200" baseline="0" dirty="0" smtClean="0">
                          <a:solidFill>
                            <a:schemeClr val="dk1"/>
                          </a:solidFill>
                          <a:latin typeface="+mn-lt"/>
                          <a:ea typeface="+mn-ea"/>
                          <a:cs typeface="+mn-cs"/>
                        </a:rPr>
                        <a:t> datos, sus propiedades </a:t>
                      </a:r>
                      <a:r>
                        <a:rPr lang="es-CO" sz="1600" b="0" i="1" u="none" strike="noStrike" kern="1200" baseline="0" dirty="0" smtClean="0">
                          <a:solidFill>
                            <a:schemeClr val="dk1"/>
                          </a:solidFill>
                          <a:latin typeface="+mn-lt"/>
                          <a:ea typeface="+mn-ea"/>
                          <a:cs typeface="+mn-cs"/>
                        </a:rPr>
                        <a:t>y </a:t>
                      </a:r>
                      <a:r>
                        <a:rPr lang="es-CO" sz="1600" b="0" i="0" u="none" strike="noStrike" kern="1200" baseline="0" dirty="0" smtClean="0">
                          <a:solidFill>
                            <a:schemeClr val="dk1"/>
                          </a:solidFill>
                          <a:latin typeface="+mn-lt"/>
                          <a:ea typeface="+mn-ea"/>
                          <a:cs typeface="+mn-cs"/>
                        </a:rPr>
                        <a:t>dimensiones (</a:t>
                      </a:r>
                      <a:r>
                        <a:rPr lang="es-CO" sz="1600" b="0" i="0" u="none" strike="noStrike" kern="1200" baseline="0" dirty="0" err="1" smtClean="0">
                          <a:solidFill>
                            <a:schemeClr val="dk1"/>
                          </a:solidFill>
                          <a:latin typeface="+mn-lt"/>
                          <a:ea typeface="+mn-ea"/>
                          <a:cs typeface="+mn-cs"/>
                        </a:rPr>
                        <a:t>Corbin</a:t>
                      </a:r>
                      <a:r>
                        <a:rPr lang="es-CO" sz="1600" b="0" i="0" u="none" strike="noStrike" kern="1200" baseline="0" dirty="0" smtClean="0">
                          <a:solidFill>
                            <a:schemeClr val="dk1"/>
                          </a:solidFill>
                          <a:latin typeface="+mn-lt"/>
                          <a:ea typeface="+mn-ea"/>
                          <a:cs typeface="+mn-cs"/>
                        </a:rPr>
                        <a:t> &amp; Strauss, 2002: 110). </a:t>
                      </a:r>
                      <a:endParaRPr lang="es-CO" sz="1600" dirty="0">
                        <a:latin typeface="+mn-lt"/>
                      </a:endParaRPr>
                    </a:p>
                  </a:txBody>
                  <a:tcPr/>
                </a:tc>
              </a:tr>
              <a:tr h="450710">
                <a:tc>
                  <a:txBody>
                    <a:bodyPr/>
                    <a:lstStyle/>
                    <a:p>
                      <a:pPr algn="just">
                        <a:lnSpc>
                          <a:spcPct val="150000"/>
                        </a:lnSpc>
                      </a:pPr>
                      <a:r>
                        <a:rPr lang="es-CO" sz="1600" dirty="0" smtClean="0">
                          <a:latin typeface="+mn-lt"/>
                        </a:rPr>
                        <a:t>Categoría</a:t>
                      </a:r>
                      <a:endParaRPr lang="es-CO" sz="1600" dirty="0">
                        <a:latin typeface="+mn-lt"/>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s-CO" sz="1600" b="0" i="0" u="none" strike="noStrike" kern="1200" baseline="0" dirty="0" smtClean="0">
                          <a:solidFill>
                            <a:schemeClr val="dk1"/>
                          </a:solidFill>
                          <a:latin typeface="+mn-lt"/>
                          <a:ea typeface="+mn-ea"/>
                          <a:cs typeface="+mn-cs"/>
                        </a:rPr>
                        <a:t>Conceptos que representan fenómenos (</a:t>
                      </a:r>
                      <a:r>
                        <a:rPr lang="es-CO" sz="1600" b="0" i="0" u="none" strike="noStrike" kern="1200" baseline="0" dirty="0" err="1" smtClean="0">
                          <a:solidFill>
                            <a:schemeClr val="dk1"/>
                          </a:solidFill>
                          <a:latin typeface="+mn-lt"/>
                          <a:ea typeface="+mn-ea"/>
                          <a:cs typeface="+mn-cs"/>
                        </a:rPr>
                        <a:t>Corbin</a:t>
                      </a:r>
                      <a:r>
                        <a:rPr lang="es-CO" sz="1600" b="0" i="0" u="none" strike="noStrike" kern="1200" baseline="0" dirty="0" smtClean="0">
                          <a:solidFill>
                            <a:schemeClr val="dk1"/>
                          </a:solidFill>
                          <a:latin typeface="+mn-lt"/>
                          <a:ea typeface="+mn-ea"/>
                          <a:cs typeface="+mn-cs"/>
                        </a:rPr>
                        <a:t> &amp; Strauss, 2002: 110). </a:t>
                      </a:r>
                      <a:endParaRPr lang="es-CO" sz="1600" dirty="0">
                        <a:latin typeface="+mn-lt"/>
                      </a:endParaRPr>
                    </a:p>
                  </a:txBody>
                  <a:tcPr/>
                </a:tc>
              </a:tr>
              <a:tr h="438480">
                <a:tc>
                  <a:txBody>
                    <a:bodyPr/>
                    <a:lstStyle/>
                    <a:p>
                      <a:pPr algn="just">
                        <a:lnSpc>
                          <a:spcPct val="150000"/>
                        </a:lnSpc>
                      </a:pPr>
                      <a:r>
                        <a:rPr lang="es-CO" sz="1600" dirty="0" smtClean="0">
                          <a:latin typeface="+mn-lt"/>
                        </a:rPr>
                        <a:t>Memorando</a:t>
                      </a:r>
                      <a:endParaRPr lang="es-CO" sz="1600" dirty="0">
                        <a:latin typeface="+mn-lt"/>
                      </a:endParaRPr>
                    </a:p>
                  </a:txBody>
                  <a:tcPr/>
                </a:tc>
                <a:tc>
                  <a:txBody>
                    <a:bodyPr/>
                    <a:lstStyle/>
                    <a:p>
                      <a:pPr algn="just"/>
                      <a:r>
                        <a:rPr lang="es-CO" sz="1600" b="0" i="0" u="none" strike="noStrike" kern="1200" baseline="0" dirty="0" smtClean="0">
                          <a:solidFill>
                            <a:schemeClr val="dk1"/>
                          </a:solidFill>
                          <a:latin typeface="+mn-lt"/>
                          <a:ea typeface="+mn-ea"/>
                          <a:cs typeface="+mn-cs"/>
                        </a:rPr>
                        <a:t>Registros escritos del análisis, que pueden variar en tipo y forma (</a:t>
                      </a:r>
                      <a:r>
                        <a:rPr lang="es-CO" sz="1600" b="0" i="0" u="none" strike="noStrike" kern="1200" baseline="0" dirty="0" err="1" smtClean="0">
                          <a:solidFill>
                            <a:schemeClr val="dk1"/>
                          </a:solidFill>
                          <a:latin typeface="+mn-lt"/>
                          <a:ea typeface="+mn-ea"/>
                          <a:cs typeface="+mn-cs"/>
                        </a:rPr>
                        <a:t>Corbin</a:t>
                      </a:r>
                      <a:r>
                        <a:rPr lang="es-CO" sz="1600" b="0" i="0" u="none" strike="noStrike" kern="1200" baseline="0" dirty="0" smtClean="0">
                          <a:solidFill>
                            <a:schemeClr val="dk1"/>
                          </a:solidFill>
                          <a:latin typeface="+mn-lt"/>
                          <a:ea typeface="+mn-ea"/>
                          <a:cs typeface="+mn-cs"/>
                        </a:rPr>
                        <a:t> &amp; Strauss, 2002: 236). </a:t>
                      </a:r>
                      <a:endParaRPr lang="es-CO" sz="1600" dirty="0">
                        <a:latin typeface="+mn-lt"/>
                      </a:endParaRPr>
                    </a:p>
                  </a:txBody>
                  <a:tcPr/>
                </a:tc>
              </a:tr>
              <a:tr h="438480">
                <a:tc>
                  <a:txBody>
                    <a:bodyPr/>
                    <a:lstStyle/>
                    <a:p>
                      <a:pPr algn="just">
                        <a:lnSpc>
                          <a:spcPct val="150000"/>
                        </a:lnSpc>
                      </a:pPr>
                      <a:r>
                        <a:rPr lang="es-CO" sz="1600" dirty="0" smtClean="0">
                          <a:latin typeface="+mn-lt"/>
                        </a:rPr>
                        <a:t>Elementos de Saturación</a:t>
                      </a:r>
                      <a:endParaRPr lang="es-CO" sz="1600" dirty="0">
                        <a:latin typeface="+mn-lt"/>
                      </a:endParaRPr>
                    </a:p>
                  </a:txBody>
                  <a:tcPr/>
                </a:tc>
                <a:tc>
                  <a:txBody>
                    <a:bodyPr/>
                    <a:lstStyle/>
                    <a:p>
                      <a:pPr algn="just">
                        <a:lnSpc>
                          <a:spcPct val="100000"/>
                        </a:lnSpc>
                      </a:pPr>
                      <a:r>
                        <a:rPr lang="es-CO" sz="1600" dirty="0" smtClean="0">
                          <a:latin typeface="+mn-lt"/>
                        </a:rPr>
                        <a:t>Son elementos comunes</a:t>
                      </a:r>
                      <a:r>
                        <a:rPr lang="es-CO" sz="1600" baseline="0" dirty="0" smtClean="0">
                          <a:latin typeface="+mn-lt"/>
                        </a:rPr>
                        <a:t> entre los diferentes entrevistados, en términos de propiedades, características, rasgos que emergen y se relacionan con otras categorías (</a:t>
                      </a:r>
                      <a:r>
                        <a:rPr lang="es-CO" sz="1600" b="0" i="0" u="none" strike="noStrike" kern="1200" baseline="0" dirty="0" err="1" smtClean="0">
                          <a:solidFill>
                            <a:schemeClr val="dk1"/>
                          </a:solidFill>
                          <a:latin typeface="+mn-lt"/>
                          <a:ea typeface="+mn-ea"/>
                          <a:cs typeface="+mn-cs"/>
                        </a:rPr>
                        <a:t>Corbin</a:t>
                      </a:r>
                      <a:r>
                        <a:rPr lang="es-CO" sz="1600" b="0" i="0" u="none" strike="noStrike" kern="1200" baseline="0" dirty="0" smtClean="0">
                          <a:solidFill>
                            <a:schemeClr val="dk1"/>
                          </a:solidFill>
                          <a:latin typeface="+mn-lt"/>
                          <a:ea typeface="+mn-ea"/>
                          <a:cs typeface="+mn-cs"/>
                        </a:rPr>
                        <a:t> &amp; Strauss, 2002: 231-232)</a:t>
                      </a:r>
                      <a:r>
                        <a:rPr lang="es-CO" sz="1600" baseline="0" dirty="0" smtClean="0">
                          <a:latin typeface="+mn-lt"/>
                        </a:rPr>
                        <a:t>. </a:t>
                      </a:r>
                      <a:endParaRPr lang="es-CO" sz="1600" dirty="0">
                        <a:latin typeface="+mn-lt"/>
                      </a:endParaRPr>
                    </a:p>
                  </a:txBody>
                  <a:tcPr/>
                </a:tc>
              </a:tr>
            </a:tbl>
          </a:graphicData>
        </a:graphic>
      </p:graphicFrame>
    </p:spTree>
    <p:extLst>
      <p:ext uri="{BB962C8B-B14F-4D97-AF65-F5344CB8AC3E}">
        <p14:creationId xmlns:p14="http://schemas.microsoft.com/office/powerpoint/2010/main" val="29410528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t>Análisis de política publica  </a:t>
            </a:r>
            <a:endParaRPr lang="es-CO" b="1" dirty="0"/>
          </a:p>
        </p:txBody>
      </p:sp>
      <p:sp>
        <p:nvSpPr>
          <p:cNvPr id="3" name="2 Marcador de contenido"/>
          <p:cNvSpPr>
            <a:spLocks noGrp="1"/>
          </p:cNvSpPr>
          <p:nvPr>
            <p:ph idx="1"/>
          </p:nvPr>
        </p:nvSpPr>
        <p:spPr/>
        <p:txBody>
          <a:bodyPr>
            <a:normAutofit fontScale="77500" lnSpcReduction="20000"/>
          </a:bodyPr>
          <a:lstStyle/>
          <a:p>
            <a:pPr marL="514350" indent="-514350" algn="just">
              <a:lnSpc>
                <a:spcPct val="160000"/>
              </a:lnSpc>
              <a:spcBef>
                <a:spcPts val="0"/>
              </a:spcBef>
              <a:buAutoNum type="arabicParenR"/>
            </a:pPr>
            <a:r>
              <a:rPr lang="es-CO" dirty="0" smtClean="0"/>
              <a:t>Caracterización de los elementos normativos que sustentan el proyecto de articulación de la educación media con la educación superior (Decreto 480 de 2008).</a:t>
            </a:r>
          </a:p>
          <a:p>
            <a:pPr marL="514350" indent="-514350" algn="just">
              <a:lnSpc>
                <a:spcPct val="160000"/>
              </a:lnSpc>
              <a:spcBef>
                <a:spcPts val="0"/>
              </a:spcBef>
              <a:buAutoNum type="arabicParenR" startAt="2"/>
            </a:pPr>
            <a:r>
              <a:rPr lang="es-CO" dirty="0" smtClean="0"/>
              <a:t>Análisis de resultados a partir de los informes del proyecto de articulación de la SED y Contraloría, periodo 2008 a 2013.</a:t>
            </a:r>
          </a:p>
          <a:p>
            <a:pPr marL="0" indent="0" algn="just">
              <a:lnSpc>
                <a:spcPct val="160000"/>
              </a:lnSpc>
              <a:spcBef>
                <a:spcPts val="0"/>
              </a:spcBef>
              <a:buNone/>
            </a:pPr>
            <a:r>
              <a:rPr lang="es-CO" dirty="0" smtClean="0"/>
              <a:t>3) Presentación cualitativa del proyecto basado en las      experiencias de los actores.</a:t>
            </a:r>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62741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1143000"/>
          </a:xfrm>
        </p:spPr>
        <p:txBody>
          <a:bodyPr>
            <a:normAutofit/>
          </a:bodyPr>
          <a:lstStyle/>
          <a:p>
            <a:r>
              <a:rPr lang="es-CO" b="1" dirty="0" smtClean="0"/>
              <a:t>Variables cuantitativas de análisis  </a:t>
            </a:r>
            <a:endParaRPr lang="es-CO" b="1" dirty="0"/>
          </a:p>
        </p:txBody>
      </p:sp>
      <p:sp>
        <p:nvSpPr>
          <p:cNvPr id="3" name="2 Marcador de contenido"/>
          <p:cNvSpPr>
            <a:spLocks noGrp="1"/>
          </p:cNvSpPr>
          <p:nvPr>
            <p:ph idx="1"/>
          </p:nvPr>
        </p:nvSpPr>
        <p:spPr>
          <a:xfrm>
            <a:off x="457200" y="1960240"/>
            <a:ext cx="8229600" cy="3268960"/>
          </a:xfrm>
        </p:spPr>
        <p:txBody>
          <a:bodyPr>
            <a:normAutofit/>
          </a:bodyPr>
          <a:lstStyle/>
          <a:p>
            <a:pPr marL="0" indent="0" algn="just">
              <a:buNone/>
            </a:pPr>
            <a:r>
              <a:rPr lang="es-CO" sz="4000" dirty="0" smtClean="0"/>
              <a:t>A través de los informes de gestión de los diferentes entes de control y desarrollo del proyecto 480 de 2008 tenemos:</a:t>
            </a:r>
            <a:endParaRPr lang="es-CO" dirty="0" smtClean="0">
              <a:solidFill>
                <a:srgbClr val="FF0000"/>
              </a:solidFill>
            </a:endParaRPr>
          </a:p>
          <a:p>
            <a:pPr marL="0" indent="0">
              <a:buNone/>
            </a:pPr>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5352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1143000"/>
          </a:xfrm>
        </p:spPr>
        <p:txBody>
          <a:bodyPr>
            <a:normAutofit/>
          </a:bodyPr>
          <a:lstStyle/>
          <a:p>
            <a:r>
              <a:rPr lang="es-CO" b="1" dirty="0"/>
              <a:t>Variables </a:t>
            </a:r>
            <a:r>
              <a:rPr lang="es-CO" b="1" dirty="0" smtClean="0"/>
              <a:t>cuantitativas de análisis  </a:t>
            </a:r>
            <a:endParaRPr lang="es-CO" b="1" dirty="0"/>
          </a:p>
        </p:txBody>
      </p:sp>
      <p:sp>
        <p:nvSpPr>
          <p:cNvPr id="3" name="2 Marcador de contenido"/>
          <p:cNvSpPr>
            <a:spLocks noGrp="1"/>
          </p:cNvSpPr>
          <p:nvPr>
            <p:ph idx="1"/>
          </p:nvPr>
        </p:nvSpPr>
        <p:spPr>
          <a:xfrm>
            <a:off x="467544" y="1556792"/>
            <a:ext cx="8229600" cy="1008112"/>
          </a:xfrm>
        </p:spPr>
        <p:txBody>
          <a:bodyPr>
            <a:normAutofit/>
          </a:bodyPr>
          <a:lstStyle/>
          <a:p>
            <a:pPr marL="0" indent="0">
              <a:buNone/>
            </a:pPr>
            <a:r>
              <a:rPr lang="es-CO" sz="2800" b="1" dirty="0" smtClean="0">
                <a:solidFill>
                  <a:srgbClr val="FF0000"/>
                </a:solidFill>
              </a:rPr>
              <a:t>Colegios afectados y Estudiantes beneficiados por año según datos de la SED.</a:t>
            </a:r>
            <a:endParaRPr lang="es-CO" sz="2800" b="1" dirty="0">
              <a:solidFill>
                <a:srgbClr val="FF0000"/>
              </a:solidFill>
            </a:endParaRPr>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4 Tabla"/>
          <p:cNvGraphicFramePr>
            <a:graphicFrameLocks noGrp="1"/>
          </p:cNvGraphicFramePr>
          <p:nvPr>
            <p:extLst>
              <p:ext uri="{D42A27DB-BD31-4B8C-83A1-F6EECF244321}">
                <p14:modId xmlns:p14="http://schemas.microsoft.com/office/powerpoint/2010/main" val="247841417"/>
              </p:ext>
            </p:extLst>
          </p:nvPr>
        </p:nvGraphicFramePr>
        <p:xfrm>
          <a:off x="395537" y="2564904"/>
          <a:ext cx="8178808" cy="2834640"/>
        </p:xfrm>
        <a:graphic>
          <a:graphicData uri="http://schemas.openxmlformats.org/drawingml/2006/table">
            <a:tbl>
              <a:tblPr firstRow="1" bandRow="1">
                <a:tableStyleId>{5C22544A-7EE6-4342-B048-85BDC9FD1C3A}</a:tableStyleId>
              </a:tblPr>
              <a:tblGrid>
                <a:gridCol w="1008111"/>
                <a:gridCol w="1728192"/>
                <a:gridCol w="1656184"/>
                <a:gridCol w="1368152"/>
                <a:gridCol w="2418169"/>
              </a:tblGrid>
              <a:tr h="260856">
                <a:tc>
                  <a:txBody>
                    <a:bodyPr/>
                    <a:lstStyle/>
                    <a:p>
                      <a:pPr algn="ctr"/>
                      <a:r>
                        <a:rPr lang="es-CO" dirty="0" smtClean="0"/>
                        <a:t>Año</a:t>
                      </a:r>
                      <a:endParaRPr lang="es-CO" dirty="0"/>
                    </a:p>
                  </a:txBody>
                  <a:tcPr/>
                </a:tc>
                <a:tc>
                  <a:txBody>
                    <a:bodyPr/>
                    <a:lstStyle/>
                    <a:p>
                      <a:pPr algn="ctr"/>
                      <a:r>
                        <a:rPr lang="es-CO" dirty="0" smtClean="0"/>
                        <a:t>Colegios Implementados</a:t>
                      </a:r>
                      <a:endParaRPr lang="es-CO" dirty="0"/>
                    </a:p>
                  </a:txBody>
                  <a:tcPr/>
                </a:tc>
                <a:tc>
                  <a:txBody>
                    <a:bodyPr/>
                    <a:lstStyle/>
                    <a:p>
                      <a:pPr algn="ctr"/>
                      <a:r>
                        <a:rPr lang="es-CO" dirty="0" smtClean="0"/>
                        <a:t>Meta</a:t>
                      </a:r>
                      <a:r>
                        <a:rPr lang="es-CO" baseline="0" dirty="0" smtClean="0"/>
                        <a:t> Colegios</a:t>
                      </a:r>
                    </a:p>
                    <a:p>
                      <a:pPr algn="ctr"/>
                      <a:r>
                        <a:rPr lang="es-CO" baseline="0" dirty="0" smtClean="0"/>
                        <a:t>a implementar</a:t>
                      </a:r>
                      <a:endParaRPr lang="es-CO" dirty="0"/>
                    </a:p>
                  </a:txBody>
                  <a:tcPr/>
                </a:tc>
                <a:tc>
                  <a:txBody>
                    <a:bodyPr/>
                    <a:lstStyle/>
                    <a:p>
                      <a:pPr algn="ctr"/>
                      <a:r>
                        <a:rPr lang="es-CO" dirty="0" smtClean="0"/>
                        <a:t>Estudiantes de</a:t>
                      </a:r>
                      <a:r>
                        <a:rPr lang="es-CO" baseline="0" dirty="0" smtClean="0"/>
                        <a:t> la media</a:t>
                      </a:r>
                      <a:endParaRPr lang="es-CO" dirty="0"/>
                    </a:p>
                  </a:txBody>
                  <a:tcPr/>
                </a:tc>
                <a:tc>
                  <a:txBody>
                    <a:bodyPr/>
                    <a:lstStyle/>
                    <a:p>
                      <a:pPr algn="ctr"/>
                      <a:r>
                        <a:rPr lang="es-CO" baseline="0" dirty="0" smtClean="0"/>
                        <a:t>Estudiantes en la educación superior</a:t>
                      </a:r>
                      <a:endParaRPr lang="es-CO" dirty="0"/>
                    </a:p>
                  </a:txBody>
                  <a:tcPr/>
                </a:tc>
              </a:tr>
              <a:tr h="260856">
                <a:tc>
                  <a:txBody>
                    <a:bodyPr/>
                    <a:lstStyle/>
                    <a:p>
                      <a:pPr algn="ctr"/>
                      <a:r>
                        <a:rPr lang="es-CO" dirty="0" smtClean="0"/>
                        <a:t>2008</a:t>
                      </a:r>
                      <a:endParaRPr lang="es-CO" dirty="0"/>
                    </a:p>
                  </a:txBody>
                  <a:tcPr/>
                </a:tc>
                <a:tc>
                  <a:txBody>
                    <a:bodyPr/>
                    <a:lstStyle/>
                    <a:p>
                      <a:pPr algn="ctr"/>
                      <a:r>
                        <a:rPr lang="es-CO" dirty="0" smtClean="0"/>
                        <a:t>16</a:t>
                      </a:r>
                      <a:endParaRPr lang="es-CO" dirty="0"/>
                    </a:p>
                  </a:txBody>
                  <a:tcPr/>
                </a:tc>
                <a:tc>
                  <a:txBody>
                    <a:bodyPr/>
                    <a:lstStyle/>
                    <a:p>
                      <a:pPr algn="ctr"/>
                      <a:r>
                        <a:rPr lang="es-CO" dirty="0" smtClean="0"/>
                        <a:t>15</a:t>
                      </a:r>
                      <a:endParaRPr lang="es-CO" dirty="0"/>
                    </a:p>
                  </a:txBody>
                  <a:tcPr/>
                </a:tc>
                <a:tc>
                  <a:txBody>
                    <a:bodyPr/>
                    <a:lstStyle/>
                    <a:p>
                      <a:pPr algn="ctr"/>
                      <a:r>
                        <a:rPr lang="es-CO" dirty="0" smtClean="0"/>
                        <a:t>3.977</a:t>
                      </a:r>
                      <a:endParaRPr lang="es-CO" dirty="0"/>
                    </a:p>
                  </a:txBody>
                  <a:tcPr/>
                </a:tc>
                <a:tc>
                  <a:txBody>
                    <a:bodyPr/>
                    <a:lstStyle/>
                    <a:p>
                      <a:pPr algn="ctr"/>
                      <a:r>
                        <a:rPr lang="es-CO" dirty="0" smtClean="0"/>
                        <a:t>3.810</a:t>
                      </a:r>
                      <a:endParaRPr lang="es-CO" dirty="0"/>
                    </a:p>
                  </a:txBody>
                  <a:tcPr/>
                </a:tc>
              </a:tr>
              <a:tr h="260856">
                <a:tc>
                  <a:txBody>
                    <a:bodyPr/>
                    <a:lstStyle/>
                    <a:p>
                      <a:pPr algn="ctr"/>
                      <a:r>
                        <a:rPr lang="es-CO" dirty="0" smtClean="0"/>
                        <a:t>2009</a:t>
                      </a:r>
                      <a:endParaRPr lang="es-CO" dirty="0"/>
                    </a:p>
                  </a:txBody>
                  <a:tcPr/>
                </a:tc>
                <a:tc>
                  <a:txBody>
                    <a:bodyPr/>
                    <a:lstStyle/>
                    <a:p>
                      <a:pPr algn="ctr"/>
                      <a:r>
                        <a:rPr lang="es-CO" dirty="0" smtClean="0"/>
                        <a:t>43</a:t>
                      </a:r>
                      <a:endParaRPr lang="es-CO" dirty="0"/>
                    </a:p>
                  </a:txBody>
                  <a:tcPr/>
                </a:tc>
                <a:tc>
                  <a:txBody>
                    <a:bodyPr/>
                    <a:lstStyle/>
                    <a:p>
                      <a:pPr algn="ctr"/>
                      <a:r>
                        <a:rPr lang="es-CO" dirty="0" smtClean="0"/>
                        <a:t>28</a:t>
                      </a:r>
                      <a:endParaRPr lang="es-CO" dirty="0"/>
                    </a:p>
                  </a:txBody>
                  <a:tcPr/>
                </a:tc>
                <a:tc>
                  <a:txBody>
                    <a:bodyPr/>
                    <a:lstStyle/>
                    <a:p>
                      <a:pPr algn="ctr"/>
                      <a:r>
                        <a:rPr lang="es-CO" dirty="0" smtClean="0"/>
                        <a:t>8.727</a:t>
                      </a:r>
                      <a:endParaRPr lang="es-CO" dirty="0"/>
                    </a:p>
                  </a:txBody>
                  <a:tcPr/>
                </a:tc>
                <a:tc>
                  <a:txBody>
                    <a:bodyPr/>
                    <a:lstStyle/>
                    <a:p>
                      <a:pPr algn="ctr"/>
                      <a:r>
                        <a:rPr lang="es-CO" dirty="0" smtClean="0"/>
                        <a:t>4.611*</a:t>
                      </a:r>
                      <a:endParaRPr lang="es-CO" dirty="0"/>
                    </a:p>
                  </a:txBody>
                  <a:tcPr/>
                </a:tc>
              </a:tr>
              <a:tr h="260856">
                <a:tc>
                  <a:txBody>
                    <a:bodyPr/>
                    <a:lstStyle/>
                    <a:p>
                      <a:pPr algn="ctr"/>
                      <a:r>
                        <a:rPr lang="es-CO" dirty="0" smtClean="0"/>
                        <a:t>2010</a:t>
                      </a:r>
                      <a:endParaRPr lang="es-CO" dirty="0"/>
                    </a:p>
                  </a:txBody>
                  <a:tcPr/>
                </a:tc>
                <a:tc>
                  <a:txBody>
                    <a:bodyPr/>
                    <a:lstStyle/>
                    <a:p>
                      <a:pPr algn="ctr"/>
                      <a:r>
                        <a:rPr lang="es-CO" dirty="0" smtClean="0"/>
                        <a:t>54</a:t>
                      </a:r>
                      <a:endParaRPr lang="es-CO" dirty="0"/>
                    </a:p>
                  </a:txBody>
                  <a:tcPr/>
                </a:tc>
                <a:tc>
                  <a:txBody>
                    <a:bodyPr/>
                    <a:lstStyle/>
                    <a:p>
                      <a:pPr algn="ctr"/>
                      <a:r>
                        <a:rPr lang="es-CO" dirty="0" smtClean="0"/>
                        <a:t>43</a:t>
                      </a:r>
                      <a:endParaRPr lang="es-CO" dirty="0"/>
                    </a:p>
                  </a:txBody>
                  <a:tcPr/>
                </a:tc>
                <a:tc>
                  <a:txBody>
                    <a:bodyPr/>
                    <a:lstStyle/>
                    <a:p>
                      <a:pPr algn="ctr"/>
                      <a:r>
                        <a:rPr lang="es-CO" dirty="0" smtClean="0"/>
                        <a:t>13.726</a:t>
                      </a:r>
                      <a:endParaRPr lang="es-CO" dirty="0"/>
                    </a:p>
                  </a:txBody>
                  <a:tcPr/>
                </a:tc>
                <a:tc>
                  <a:txBody>
                    <a:bodyPr/>
                    <a:lstStyle/>
                    <a:p>
                      <a:pPr algn="ctr"/>
                      <a:r>
                        <a:rPr lang="es-CO" dirty="0" smtClean="0"/>
                        <a:t>8.421*</a:t>
                      </a:r>
                      <a:endParaRPr lang="es-CO" dirty="0"/>
                    </a:p>
                  </a:txBody>
                  <a:tcPr/>
                </a:tc>
              </a:tr>
              <a:tr h="260856">
                <a:tc>
                  <a:txBody>
                    <a:bodyPr/>
                    <a:lstStyle/>
                    <a:p>
                      <a:pPr algn="ctr"/>
                      <a:r>
                        <a:rPr lang="es-CO" dirty="0" smtClean="0"/>
                        <a:t>2011</a:t>
                      </a:r>
                      <a:endParaRPr lang="es-CO" dirty="0"/>
                    </a:p>
                  </a:txBody>
                  <a:tcPr/>
                </a:tc>
                <a:tc>
                  <a:txBody>
                    <a:bodyPr/>
                    <a:lstStyle/>
                    <a:p>
                      <a:pPr algn="ctr"/>
                      <a:r>
                        <a:rPr lang="es-CO" dirty="0" smtClean="0"/>
                        <a:t>60</a:t>
                      </a:r>
                      <a:endParaRPr lang="es-CO" dirty="0"/>
                    </a:p>
                  </a:txBody>
                  <a:tcPr/>
                </a:tc>
                <a:tc>
                  <a:txBody>
                    <a:bodyPr/>
                    <a:lstStyle/>
                    <a:p>
                      <a:pPr algn="ctr"/>
                      <a:r>
                        <a:rPr lang="es-CO" dirty="0" smtClean="0"/>
                        <a:t>54</a:t>
                      </a:r>
                      <a:endParaRPr lang="es-CO" dirty="0"/>
                    </a:p>
                  </a:txBody>
                  <a:tcPr/>
                </a:tc>
                <a:tc>
                  <a:txBody>
                    <a:bodyPr/>
                    <a:lstStyle/>
                    <a:p>
                      <a:pPr algn="ctr"/>
                      <a:r>
                        <a:rPr lang="es-CO" dirty="0" smtClean="0"/>
                        <a:t>22.366</a:t>
                      </a:r>
                      <a:endParaRPr lang="es-CO" dirty="0"/>
                    </a:p>
                  </a:txBody>
                  <a:tcPr/>
                </a:tc>
                <a:tc>
                  <a:txBody>
                    <a:bodyPr/>
                    <a:lstStyle/>
                    <a:p>
                      <a:pPr algn="ctr"/>
                      <a:r>
                        <a:rPr lang="es-CO" dirty="0" smtClean="0"/>
                        <a:t>Sin Datos</a:t>
                      </a:r>
                      <a:endParaRPr lang="es-CO" dirty="0"/>
                    </a:p>
                  </a:txBody>
                  <a:tcPr/>
                </a:tc>
              </a:tr>
              <a:tr h="260856">
                <a:tc>
                  <a:txBody>
                    <a:bodyPr/>
                    <a:lstStyle/>
                    <a:p>
                      <a:pPr algn="ctr"/>
                      <a:r>
                        <a:rPr lang="es-CO" dirty="0" smtClean="0"/>
                        <a:t>2012</a:t>
                      </a:r>
                      <a:endParaRPr lang="es-CO" dirty="0"/>
                    </a:p>
                  </a:txBody>
                  <a:tcPr/>
                </a:tc>
                <a:tc>
                  <a:txBody>
                    <a:bodyPr/>
                    <a:lstStyle/>
                    <a:p>
                      <a:pPr algn="ctr"/>
                      <a:r>
                        <a:rPr lang="es-CO" dirty="0" smtClean="0"/>
                        <a:t>60</a:t>
                      </a:r>
                      <a:endParaRPr lang="es-CO" dirty="0"/>
                    </a:p>
                  </a:txBody>
                  <a:tcPr/>
                </a:tc>
                <a:tc>
                  <a:txBody>
                    <a:bodyPr/>
                    <a:lstStyle/>
                    <a:p>
                      <a:pPr algn="ctr"/>
                      <a:r>
                        <a:rPr lang="es-CO" dirty="0" smtClean="0"/>
                        <a:t>60</a:t>
                      </a:r>
                      <a:endParaRPr lang="es-CO" dirty="0"/>
                    </a:p>
                  </a:txBody>
                  <a:tcPr/>
                </a:tc>
                <a:tc>
                  <a:txBody>
                    <a:bodyPr/>
                    <a:lstStyle/>
                    <a:p>
                      <a:pPr algn="ctr"/>
                      <a:r>
                        <a:rPr lang="es-CO" dirty="0" smtClean="0"/>
                        <a:t>63.345**</a:t>
                      </a:r>
                      <a:endParaRPr lang="es-CO" dirty="0"/>
                    </a:p>
                  </a:txBody>
                  <a:tcPr/>
                </a:tc>
                <a:tc>
                  <a:txBody>
                    <a:bodyPr/>
                    <a:lstStyle/>
                    <a:p>
                      <a:pPr algn="ctr"/>
                      <a:r>
                        <a:rPr lang="es-CO" dirty="0" smtClean="0"/>
                        <a:t>812</a:t>
                      </a:r>
                      <a:endParaRPr lang="es-CO" dirty="0"/>
                    </a:p>
                  </a:txBody>
                  <a:tcPr/>
                </a:tc>
              </a:tr>
              <a:tr h="260856">
                <a:tc>
                  <a:txBody>
                    <a:bodyPr/>
                    <a:lstStyle/>
                    <a:p>
                      <a:pPr algn="ctr"/>
                      <a:r>
                        <a:rPr lang="es-CO" dirty="0" smtClean="0"/>
                        <a:t>2013</a:t>
                      </a:r>
                      <a:endParaRPr lang="es-CO" dirty="0"/>
                    </a:p>
                  </a:txBody>
                  <a:tcPr/>
                </a:tc>
                <a:tc>
                  <a:txBody>
                    <a:bodyPr/>
                    <a:lstStyle/>
                    <a:p>
                      <a:pPr algn="ctr"/>
                      <a:r>
                        <a:rPr lang="es-CO" dirty="0" smtClean="0"/>
                        <a:t>183</a:t>
                      </a:r>
                      <a:endParaRPr lang="es-CO" dirty="0"/>
                    </a:p>
                  </a:txBody>
                  <a:tcPr/>
                </a:tc>
                <a:tc>
                  <a:txBody>
                    <a:bodyPr/>
                    <a:lstStyle/>
                    <a:p>
                      <a:pPr algn="ctr"/>
                      <a:r>
                        <a:rPr lang="es-CO" dirty="0" smtClean="0"/>
                        <a:t>192</a:t>
                      </a:r>
                      <a:endParaRPr lang="es-CO" dirty="0"/>
                    </a:p>
                  </a:txBody>
                  <a:tcPr/>
                </a:tc>
                <a:tc>
                  <a:txBody>
                    <a:bodyPr/>
                    <a:lstStyle/>
                    <a:p>
                      <a:pPr algn="ctr"/>
                      <a:r>
                        <a:rPr lang="es-CO" dirty="0" smtClean="0"/>
                        <a:t>65.176**</a:t>
                      </a:r>
                      <a:endParaRPr lang="es-CO" dirty="0"/>
                    </a:p>
                  </a:txBody>
                  <a:tcPr/>
                </a:tc>
                <a:tc>
                  <a:txBody>
                    <a:bodyPr/>
                    <a:lstStyle/>
                    <a:p>
                      <a:pPr algn="ctr"/>
                      <a:r>
                        <a:rPr lang="es-CO" dirty="0" smtClean="0"/>
                        <a:t>1.266</a:t>
                      </a:r>
                      <a:endParaRPr lang="es-CO" dirty="0"/>
                    </a:p>
                  </a:txBody>
                  <a:tcPr/>
                </a:tc>
              </a:tr>
            </a:tbl>
          </a:graphicData>
        </a:graphic>
      </p:graphicFrame>
      <p:sp>
        <p:nvSpPr>
          <p:cNvPr id="6" name="5 CuadroTexto"/>
          <p:cNvSpPr txBox="1"/>
          <p:nvPr/>
        </p:nvSpPr>
        <p:spPr>
          <a:xfrm>
            <a:off x="467544" y="5445224"/>
            <a:ext cx="4608512" cy="646331"/>
          </a:xfrm>
          <a:prstGeom prst="rect">
            <a:avLst/>
          </a:prstGeom>
          <a:noFill/>
        </p:spPr>
        <p:txBody>
          <a:bodyPr wrap="square" rtlCol="0">
            <a:spAutoFit/>
          </a:bodyPr>
          <a:lstStyle/>
          <a:p>
            <a:r>
              <a:rPr lang="es-CO" dirty="0" smtClean="0"/>
              <a:t>*   Suma de estudiantes en el periodo</a:t>
            </a:r>
          </a:p>
          <a:p>
            <a:r>
              <a:rPr lang="es-CO" dirty="0" smtClean="0"/>
              <a:t>** Estudiantes en la Media Diversa  </a:t>
            </a:r>
            <a:endParaRPr lang="es-CO" dirty="0"/>
          </a:p>
        </p:txBody>
      </p:sp>
    </p:spTree>
    <p:extLst>
      <p:ext uri="{BB962C8B-B14F-4D97-AF65-F5344CB8AC3E}">
        <p14:creationId xmlns:p14="http://schemas.microsoft.com/office/powerpoint/2010/main" val="31969764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1143000"/>
          </a:xfrm>
        </p:spPr>
        <p:txBody>
          <a:bodyPr>
            <a:normAutofit/>
          </a:bodyPr>
          <a:lstStyle/>
          <a:p>
            <a:r>
              <a:rPr lang="es-CO" b="1" dirty="0"/>
              <a:t>Variables </a:t>
            </a:r>
            <a:r>
              <a:rPr lang="es-CO" b="1" dirty="0" smtClean="0"/>
              <a:t>cuantitativas de análisis  </a:t>
            </a:r>
            <a:endParaRPr lang="es-CO" b="1" dirty="0"/>
          </a:p>
        </p:txBody>
      </p:sp>
      <p:sp>
        <p:nvSpPr>
          <p:cNvPr id="3" name="2 Marcador de contenido"/>
          <p:cNvSpPr>
            <a:spLocks noGrp="1"/>
          </p:cNvSpPr>
          <p:nvPr>
            <p:ph idx="1"/>
          </p:nvPr>
        </p:nvSpPr>
        <p:spPr>
          <a:xfrm>
            <a:off x="467544" y="1556792"/>
            <a:ext cx="8229600" cy="3268960"/>
          </a:xfrm>
        </p:spPr>
        <p:txBody>
          <a:bodyPr>
            <a:normAutofit/>
          </a:bodyPr>
          <a:lstStyle/>
          <a:p>
            <a:pPr marL="0" indent="0">
              <a:buNone/>
            </a:pPr>
            <a:r>
              <a:rPr lang="es-CO" sz="2800" b="1" dirty="0" smtClean="0">
                <a:solidFill>
                  <a:srgbClr val="FF0000"/>
                </a:solidFill>
              </a:rPr>
              <a:t>Colegios afectados y Estudiantes beneficiados por año según datos de la SED.</a:t>
            </a:r>
            <a:endParaRPr lang="es-CO" sz="2800" b="1" dirty="0">
              <a:solidFill>
                <a:srgbClr val="FF0000"/>
              </a:solidFill>
            </a:endParaRPr>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4 Tabla"/>
          <p:cNvGraphicFramePr>
            <a:graphicFrameLocks noGrp="1"/>
          </p:cNvGraphicFramePr>
          <p:nvPr>
            <p:extLst>
              <p:ext uri="{D42A27DB-BD31-4B8C-83A1-F6EECF244321}">
                <p14:modId xmlns:p14="http://schemas.microsoft.com/office/powerpoint/2010/main" val="2084265970"/>
              </p:ext>
            </p:extLst>
          </p:nvPr>
        </p:nvGraphicFramePr>
        <p:xfrm>
          <a:off x="1403915" y="2708920"/>
          <a:ext cx="6264696" cy="2926080"/>
        </p:xfrm>
        <a:graphic>
          <a:graphicData uri="http://schemas.openxmlformats.org/drawingml/2006/table">
            <a:tbl>
              <a:tblPr firstRow="1" bandRow="1">
                <a:effectLst>
                  <a:outerShdw blurRad="50800" dist="50800" dir="5400000" algn="ctr" rotWithShape="0">
                    <a:schemeClr val="accent2">
                      <a:lumMod val="60000"/>
                      <a:lumOff val="40000"/>
                    </a:schemeClr>
                  </a:outerShdw>
                </a:effectLst>
                <a:tableStyleId>{5C22544A-7EE6-4342-B048-85BDC9FD1C3A}</a:tableStyleId>
              </a:tblPr>
              <a:tblGrid>
                <a:gridCol w="1437798"/>
                <a:gridCol w="2464799"/>
                <a:gridCol w="2362099"/>
              </a:tblGrid>
              <a:tr h="260856">
                <a:tc>
                  <a:txBody>
                    <a:bodyPr/>
                    <a:lstStyle/>
                    <a:p>
                      <a:pPr algn="ctr"/>
                      <a:r>
                        <a:rPr lang="es-CO" dirty="0" smtClean="0"/>
                        <a:t>Año</a:t>
                      </a:r>
                      <a:endParaRPr lang="es-CO" dirty="0"/>
                    </a:p>
                  </a:txBody>
                  <a:tcPr/>
                </a:tc>
                <a:tc>
                  <a:txBody>
                    <a:bodyPr/>
                    <a:lstStyle/>
                    <a:p>
                      <a:pPr algn="ctr"/>
                      <a:r>
                        <a:rPr lang="es-CO" dirty="0" smtClean="0"/>
                        <a:t>Estudiantes en CIDE</a:t>
                      </a:r>
                      <a:endParaRPr lang="es-CO" dirty="0"/>
                    </a:p>
                  </a:txBody>
                  <a:tcPr/>
                </a:tc>
                <a:tc>
                  <a:txBody>
                    <a:bodyPr/>
                    <a:lstStyle/>
                    <a:p>
                      <a:pPr algn="ctr"/>
                      <a:r>
                        <a:rPr lang="es-CO" dirty="0" smtClean="0"/>
                        <a:t>Estudiantes en SENA</a:t>
                      </a:r>
                      <a:endParaRPr lang="es-CO" dirty="0"/>
                    </a:p>
                  </a:txBody>
                  <a:tcPr/>
                </a:tc>
              </a:tr>
              <a:tr h="260856">
                <a:tc>
                  <a:txBody>
                    <a:bodyPr/>
                    <a:lstStyle/>
                    <a:p>
                      <a:pPr algn="ctr"/>
                      <a:r>
                        <a:rPr lang="es-CO" dirty="0" smtClean="0"/>
                        <a:t>2008</a:t>
                      </a:r>
                      <a:endParaRPr lang="es-CO" dirty="0"/>
                    </a:p>
                  </a:txBody>
                  <a:tcPr/>
                </a:tc>
                <a:tc>
                  <a:txBody>
                    <a:bodyPr/>
                    <a:lstStyle/>
                    <a:p>
                      <a:pPr algn="ctr"/>
                      <a:r>
                        <a:rPr lang="es-CO" dirty="0" smtClean="0"/>
                        <a:t>132</a:t>
                      </a:r>
                      <a:endParaRPr lang="es-CO" dirty="0"/>
                    </a:p>
                  </a:txBody>
                  <a:tcPr/>
                </a:tc>
                <a:tc>
                  <a:txBody>
                    <a:bodyPr/>
                    <a:lstStyle/>
                    <a:p>
                      <a:pPr algn="ctr"/>
                      <a:r>
                        <a:rPr lang="es-CO" dirty="0" smtClean="0"/>
                        <a:t>0</a:t>
                      </a:r>
                      <a:endParaRPr lang="es-CO" dirty="0"/>
                    </a:p>
                  </a:txBody>
                  <a:tcPr/>
                </a:tc>
              </a:tr>
              <a:tr h="260856">
                <a:tc>
                  <a:txBody>
                    <a:bodyPr/>
                    <a:lstStyle/>
                    <a:p>
                      <a:pPr algn="ctr"/>
                      <a:r>
                        <a:rPr lang="es-CO" dirty="0" smtClean="0"/>
                        <a:t>2009</a:t>
                      </a:r>
                      <a:endParaRPr lang="es-CO" dirty="0"/>
                    </a:p>
                  </a:txBody>
                  <a:tcPr/>
                </a:tc>
                <a:tc>
                  <a:txBody>
                    <a:bodyPr/>
                    <a:lstStyle/>
                    <a:p>
                      <a:pPr algn="ctr"/>
                      <a:r>
                        <a:rPr lang="es-CO" dirty="0" smtClean="0"/>
                        <a:t>0</a:t>
                      </a:r>
                      <a:endParaRPr lang="es-CO" dirty="0"/>
                    </a:p>
                  </a:txBody>
                  <a:tcPr/>
                </a:tc>
                <a:tc>
                  <a:txBody>
                    <a:bodyPr/>
                    <a:lstStyle/>
                    <a:p>
                      <a:pPr algn="ctr"/>
                      <a:r>
                        <a:rPr lang="es-CO" dirty="0" smtClean="0"/>
                        <a:t>979</a:t>
                      </a:r>
                      <a:endParaRPr lang="es-CO" dirty="0"/>
                    </a:p>
                  </a:txBody>
                  <a:tcPr/>
                </a:tc>
              </a:tr>
              <a:tr h="260856">
                <a:tc>
                  <a:txBody>
                    <a:bodyPr/>
                    <a:lstStyle/>
                    <a:p>
                      <a:pPr algn="ctr"/>
                      <a:r>
                        <a:rPr lang="es-CO" dirty="0" smtClean="0"/>
                        <a:t>2010</a:t>
                      </a:r>
                      <a:endParaRPr lang="es-CO" dirty="0"/>
                    </a:p>
                  </a:txBody>
                  <a:tcPr/>
                </a:tc>
                <a:tc>
                  <a:txBody>
                    <a:bodyPr/>
                    <a:lstStyle/>
                    <a:p>
                      <a:pPr algn="ctr"/>
                      <a:r>
                        <a:rPr lang="es-CO" dirty="0" smtClean="0"/>
                        <a:t>22</a:t>
                      </a:r>
                      <a:endParaRPr lang="es-CO" dirty="0"/>
                    </a:p>
                  </a:txBody>
                  <a:tcPr/>
                </a:tc>
                <a:tc>
                  <a:txBody>
                    <a:bodyPr/>
                    <a:lstStyle/>
                    <a:p>
                      <a:pPr algn="ctr"/>
                      <a:r>
                        <a:rPr lang="es-CO" dirty="0" smtClean="0"/>
                        <a:t>1.630</a:t>
                      </a:r>
                      <a:endParaRPr lang="es-CO" dirty="0"/>
                    </a:p>
                  </a:txBody>
                  <a:tcPr/>
                </a:tc>
              </a:tr>
              <a:tr h="260856">
                <a:tc>
                  <a:txBody>
                    <a:bodyPr/>
                    <a:lstStyle/>
                    <a:p>
                      <a:pPr algn="ctr"/>
                      <a:r>
                        <a:rPr lang="es-CO" dirty="0" smtClean="0"/>
                        <a:t>2011</a:t>
                      </a:r>
                      <a:endParaRPr lang="es-CO" dirty="0"/>
                    </a:p>
                  </a:txBody>
                  <a:tcPr/>
                </a:tc>
                <a:tc>
                  <a:txBody>
                    <a:bodyPr/>
                    <a:lstStyle/>
                    <a:p>
                      <a:pPr algn="ctr"/>
                      <a:r>
                        <a:rPr lang="es-CO" dirty="0" smtClean="0"/>
                        <a:t>97</a:t>
                      </a:r>
                      <a:endParaRPr lang="es-CO" dirty="0"/>
                    </a:p>
                  </a:txBody>
                  <a:tcPr/>
                </a:tc>
                <a:tc>
                  <a:txBody>
                    <a:bodyPr/>
                    <a:lstStyle/>
                    <a:p>
                      <a:pPr algn="ctr"/>
                      <a:r>
                        <a:rPr lang="es-CO" dirty="0" smtClean="0"/>
                        <a:t>1.877</a:t>
                      </a:r>
                      <a:endParaRPr lang="es-CO" dirty="0"/>
                    </a:p>
                  </a:txBody>
                  <a:tcPr/>
                </a:tc>
              </a:tr>
              <a:tr h="260856">
                <a:tc>
                  <a:txBody>
                    <a:bodyPr/>
                    <a:lstStyle/>
                    <a:p>
                      <a:pPr algn="ctr"/>
                      <a:r>
                        <a:rPr lang="es-CO" dirty="0" smtClean="0"/>
                        <a:t>2012</a:t>
                      </a:r>
                      <a:endParaRPr lang="es-CO" dirty="0"/>
                    </a:p>
                  </a:txBody>
                  <a:tcPr/>
                </a:tc>
                <a:tc>
                  <a:txBody>
                    <a:bodyPr/>
                    <a:lstStyle/>
                    <a:p>
                      <a:pPr algn="ctr"/>
                      <a:r>
                        <a:rPr lang="es-CO" dirty="0" smtClean="0"/>
                        <a:t>143</a:t>
                      </a:r>
                      <a:endParaRPr lang="es-CO" dirty="0"/>
                    </a:p>
                  </a:txBody>
                  <a:tcPr/>
                </a:tc>
                <a:tc>
                  <a:txBody>
                    <a:bodyPr/>
                    <a:lstStyle/>
                    <a:p>
                      <a:pPr algn="ctr"/>
                      <a:r>
                        <a:rPr lang="es-CO" dirty="0" smtClean="0"/>
                        <a:t>2.211</a:t>
                      </a:r>
                      <a:endParaRPr lang="es-CO" dirty="0"/>
                    </a:p>
                  </a:txBody>
                  <a:tcPr/>
                </a:tc>
              </a:tr>
              <a:tr h="260856">
                <a:tc>
                  <a:txBody>
                    <a:bodyPr/>
                    <a:lstStyle/>
                    <a:p>
                      <a:pPr algn="ctr"/>
                      <a:r>
                        <a:rPr lang="es-CO" dirty="0" smtClean="0"/>
                        <a:t>2013</a:t>
                      </a:r>
                      <a:endParaRPr lang="es-CO" dirty="0"/>
                    </a:p>
                  </a:txBody>
                  <a:tcPr/>
                </a:tc>
                <a:tc>
                  <a:txBody>
                    <a:bodyPr/>
                    <a:lstStyle/>
                    <a:p>
                      <a:pPr algn="ctr"/>
                      <a:r>
                        <a:rPr lang="es-CO" dirty="0" smtClean="0"/>
                        <a:t>86</a:t>
                      </a:r>
                      <a:endParaRPr lang="es-CO" dirty="0"/>
                    </a:p>
                  </a:txBody>
                  <a:tcPr/>
                </a:tc>
                <a:tc>
                  <a:txBody>
                    <a:bodyPr/>
                    <a:lstStyle/>
                    <a:p>
                      <a:pPr algn="ctr"/>
                      <a:r>
                        <a:rPr lang="es-CO" dirty="0" smtClean="0"/>
                        <a:t>3.433</a:t>
                      </a:r>
                      <a:endParaRPr lang="es-CO" dirty="0"/>
                    </a:p>
                  </a:txBody>
                  <a:tcPr/>
                </a:tc>
              </a:tr>
              <a:tr h="260856">
                <a:tc>
                  <a:txBody>
                    <a:bodyPr/>
                    <a:lstStyle/>
                    <a:p>
                      <a:pPr algn="ctr"/>
                      <a:r>
                        <a:rPr lang="es-CO" dirty="0" smtClean="0"/>
                        <a:t>TOTAL</a:t>
                      </a:r>
                      <a:endParaRPr lang="es-CO" dirty="0"/>
                    </a:p>
                  </a:txBody>
                  <a:tcPr/>
                </a:tc>
                <a:tc>
                  <a:txBody>
                    <a:bodyPr/>
                    <a:lstStyle/>
                    <a:p>
                      <a:pPr algn="ctr"/>
                      <a:r>
                        <a:rPr lang="es-CO" dirty="0" smtClean="0"/>
                        <a:t>480</a:t>
                      </a:r>
                      <a:endParaRPr lang="es-CO" dirty="0"/>
                    </a:p>
                  </a:txBody>
                  <a:tcPr/>
                </a:tc>
                <a:tc>
                  <a:txBody>
                    <a:bodyPr/>
                    <a:lstStyle/>
                    <a:p>
                      <a:pPr algn="ctr"/>
                      <a:r>
                        <a:rPr lang="es-CO" dirty="0" smtClean="0"/>
                        <a:t>10.130</a:t>
                      </a:r>
                      <a:endParaRPr lang="es-CO" dirty="0"/>
                    </a:p>
                  </a:txBody>
                  <a:tcPr/>
                </a:tc>
              </a:tr>
            </a:tbl>
          </a:graphicData>
        </a:graphic>
      </p:graphicFrame>
    </p:spTree>
    <p:extLst>
      <p:ext uri="{BB962C8B-B14F-4D97-AF65-F5344CB8AC3E}">
        <p14:creationId xmlns:p14="http://schemas.microsoft.com/office/powerpoint/2010/main" val="32064669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1143000"/>
          </a:xfrm>
        </p:spPr>
        <p:txBody>
          <a:bodyPr>
            <a:normAutofit/>
          </a:bodyPr>
          <a:lstStyle/>
          <a:p>
            <a:r>
              <a:rPr lang="es-CO" b="1" dirty="0"/>
              <a:t>Variables </a:t>
            </a:r>
            <a:r>
              <a:rPr lang="es-CO" b="1" dirty="0" smtClean="0"/>
              <a:t>cuantitativas de análisis  </a:t>
            </a:r>
            <a:endParaRPr lang="es-CO" b="1" dirty="0"/>
          </a:p>
        </p:txBody>
      </p:sp>
      <p:sp>
        <p:nvSpPr>
          <p:cNvPr id="3" name="2 Marcador de contenido"/>
          <p:cNvSpPr>
            <a:spLocks noGrp="1"/>
          </p:cNvSpPr>
          <p:nvPr>
            <p:ph idx="1"/>
          </p:nvPr>
        </p:nvSpPr>
        <p:spPr>
          <a:xfrm>
            <a:off x="467544" y="1556792"/>
            <a:ext cx="8229600" cy="1008112"/>
          </a:xfrm>
        </p:spPr>
        <p:txBody>
          <a:bodyPr>
            <a:normAutofit/>
          </a:bodyPr>
          <a:lstStyle/>
          <a:p>
            <a:pPr marL="0" indent="0">
              <a:buNone/>
            </a:pPr>
            <a:r>
              <a:rPr lang="es-CO" sz="2800" b="1" dirty="0" smtClean="0">
                <a:solidFill>
                  <a:srgbClr val="FF0000"/>
                </a:solidFill>
              </a:rPr>
              <a:t>Asignación presupuestal según SED e inversión total según datos de la Contraloría de Bogotá. </a:t>
            </a:r>
            <a:endParaRPr lang="es-CO" sz="2800" b="1" dirty="0">
              <a:solidFill>
                <a:srgbClr val="FF0000"/>
              </a:solidFill>
            </a:endParaRPr>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4 Tabla"/>
          <p:cNvGraphicFramePr>
            <a:graphicFrameLocks noGrp="1"/>
          </p:cNvGraphicFramePr>
          <p:nvPr>
            <p:extLst>
              <p:ext uri="{D42A27DB-BD31-4B8C-83A1-F6EECF244321}">
                <p14:modId xmlns:p14="http://schemas.microsoft.com/office/powerpoint/2010/main" val="2227791272"/>
              </p:ext>
            </p:extLst>
          </p:nvPr>
        </p:nvGraphicFramePr>
        <p:xfrm>
          <a:off x="611560" y="3028920"/>
          <a:ext cx="7848872" cy="2560320"/>
        </p:xfrm>
        <a:graphic>
          <a:graphicData uri="http://schemas.openxmlformats.org/drawingml/2006/table">
            <a:tbl>
              <a:tblPr firstRow="1" bandRow="1">
                <a:tableStyleId>{5C22544A-7EE6-4342-B048-85BDC9FD1C3A}</a:tableStyleId>
              </a:tblPr>
              <a:tblGrid>
                <a:gridCol w="1375575"/>
                <a:gridCol w="3304945"/>
                <a:gridCol w="3168352"/>
              </a:tblGrid>
              <a:tr h="260856">
                <a:tc>
                  <a:txBody>
                    <a:bodyPr/>
                    <a:lstStyle/>
                    <a:p>
                      <a:pPr algn="ctr"/>
                      <a:r>
                        <a:rPr lang="es-CO" dirty="0" smtClean="0"/>
                        <a:t>Año</a:t>
                      </a:r>
                      <a:endParaRPr lang="es-CO" dirty="0"/>
                    </a:p>
                  </a:txBody>
                  <a:tcPr/>
                </a:tc>
                <a:tc>
                  <a:txBody>
                    <a:bodyPr/>
                    <a:lstStyle/>
                    <a:p>
                      <a:pPr algn="ctr"/>
                      <a:r>
                        <a:rPr lang="es-CO" baseline="0" dirty="0" smtClean="0"/>
                        <a:t>Asignación en millones de pesos</a:t>
                      </a:r>
                      <a:endParaRPr lang="es-CO" dirty="0"/>
                    </a:p>
                  </a:txBody>
                  <a:tcPr/>
                </a:tc>
                <a:tc>
                  <a:txBody>
                    <a:bodyPr/>
                    <a:lstStyle/>
                    <a:p>
                      <a:pPr algn="ctr"/>
                      <a:r>
                        <a:rPr lang="es-CO" dirty="0" smtClean="0"/>
                        <a:t>Inversión</a:t>
                      </a:r>
                      <a:r>
                        <a:rPr lang="es-CO" baseline="0" dirty="0" smtClean="0"/>
                        <a:t> en millones de pesos</a:t>
                      </a:r>
                      <a:endParaRPr lang="es-CO" dirty="0"/>
                    </a:p>
                  </a:txBody>
                  <a:tcPr/>
                </a:tc>
              </a:tr>
              <a:tr h="260856">
                <a:tc>
                  <a:txBody>
                    <a:bodyPr/>
                    <a:lstStyle/>
                    <a:p>
                      <a:pPr algn="ctr"/>
                      <a:r>
                        <a:rPr lang="es-CO" dirty="0" smtClean="0"/>
                        <a:t>2008</a:t>
                      </a:r>
                      <a:endParaRPr lang="es-CO" dirty="0"/>
                    </a:p>
                  </a:txBody>
                  <a:tcPr/>
                </a:tc>
                <a:tc>
                  <a:txBody>
                    <a:bodyPr/>
                    <a:lstStyle/>
                    <a:p>
                      <a:pPr algn="ctr"/>
                      <a:r>
                        <a:rPr lang="es-CO" dirty="0" smtClean="0"/>
                        <a:t>$49.449’430</a:t>
                      </a:r>
                      <a:endParaRPr lang="es-CO" dirty="0"/>
                    </a:p>
                  </a:txBody>
                  <a:tcPr/>
                </a:tc>
                <a:tc>
                  <a:txBody>
                    <a:bodyPr/>
                    <a:lstStyle/>
                    <a:p>
                      <a:pPr algn="ctr"/>
                      <a:r>
                        <a:rPr lang="es-CO" dirty="0" smtClean="0"/>
                        <a:t>No se presentan</a:t>
                      </a:r>
                      <a:r>
                        <a:rPr lang="es-CO" baseline="0" dirty="0" smtClean="0"/>
                        <a:t> datos</a:t>
                      </a:r>
                      <a:endParaRPr lang="es-CO" dirty="0"/>
                    </a:p>
                  </a:txBody>
                  <a:tcPr/>
                </a:tc>
              </a:tr>
              <a:tr h="260856">
                <a:tc>
                  <a:txBody>
                    <a:bodyPr/>
                    <a:lstStyle/>
                    <a:p>
                      <a:pPr algn="ctr"/>
                      <a:r>
                        <a:rPr lang="es-CO" dirty="0" smtClean="0"/>
                        <a:t>2009</a:t>
                      </a:r>
                      <a:endParaRPr lang="es-CO" dirty="0"/>
                    </a:p>
                  </a:txBody>
                  <a:tcPr/>
                </a:tc>
                <a:tc>
                  <a:txBody>
                    <a:bodyPr/>
                    <a:lstStyle/>
                    <a:p>
                      <a:pPr algn="ctr"/>
                      <a:r>
                        <a:rPr lang="es-CO" dirty="0" smtClean="0"/>
                        <a:t>$47.055’223</a:t>
                      </a:r>
                      <a:endParaRPr lang="es-CO"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CO" dirty="0" smtClean="0"/>
                        <a:t>No se presentan</a:t>
                      </a:r>
                      <a:r>
                        <a:rPr lang="es-CO" baseline="0" dirty="0" smtClean="0"/>
                        <a:t> datos</a:t>
                      </a:r>
                      <a:endParaRPr lang="es-CO" dirty="0" smtClean="0"/>
                    </a:p>
                  </a:txBody>
                  <a:tcPr/>
                </a:tc>
              </a:tr>
              <a:tr h="260856">
                <a:tc>
                  <a:txBody>
                    <a:bodyPr/>
                    <a:lstStyle/>
                    <a:p>
                      <a:pPr algn="ctr"/>
                      <a:r>
                        <a:rPr lang="es-CO" dirty="0" smtClean="0"/>
                        <a:t>2010</a:t>
                      </a:r>
                      <a:endParaRPr lang="es-CO" dirty="0"/>
                    </a:p>
                  </a:txBody>
                  <a:tcPr/>
                </a:tc>
                <a:tc>
                  <a:txBody>
                    <a:bodyPr/>
                    <a:lstStyle/>
                    <a:p>
                      <a:pPr algn="ctr"/>
                      <a:r>
                        <a:rPr lang="es-CO" dirty="0" smtClean="0"/>
                        <a:t>N</a:t>
                      </a:r>
                      <a:r>
                        <a:rPr lang="es-CO" baseline="0" dirty="0" smtClean="0"/>
                        <a:t>o hay datos</a:t>
                      </a:r>
                      <a:endParaRPr lang="es-CO"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CO" dirty="0" smtClean="0"/>
                        <a:t>No se presentan</a:t>
                      </a:r>
                      <a:r>
                        <a:rPr lang="es-CO" baseline="0" dirty="0" smtClean="0"/>
                        <a:t> datos</a:t>
                      </a:r>
                      <a:endParaRPr lang="es-CO" dirty="0" smtClean="0"/>
                    </a:p>
                  </a:txBody>
                  <a:tcPr/>
                </a:tc>
              </a:tr>
              <a:tr h="260856">
                <a:tc>
                  <a:txBody>
                    <a:bodyPr/>
                    <a:lstStyle/>
                    <a:p>
                      <a:pPr algn="ctr"/>
                      <a:r>
                        <a:rPr lang="es-CO" dirty="0" smtClean="0"/>
                        <a:t>2011</a:t>
                      </a:r>
                      <a:endParaRPr lang="es-CO" dirty="0"/>
                    </a:p>
                  </a:txBody>
                  <a:tcPr/>
                </a:tc>
                <a:tc>
                  <a:txBody>
                    <a:bodyPr/>
                    <a:lstStyle/>
                    <a:p>
                      <a:pPr algn="ctr"/>
                      <a:r>
                        <a:rPr lang="es-CO" dirty="0" smtClean="0"/>
                        <a:t>$42.606’063</a:t>
                      </a:r>
                      <a:endParaRPr lang="es-CO" dirty="0"/>
                    </a:p>
                  </a:txBody>
                  <a:tcPr/>
                </a:tc>
                <a:tc>
                  <a:txBody>
                    <a:bodyPr/>
                    <a:lstStyle/>
                    <a:p>
                      <a:pPr algn="ctr"/>
                      <a:r>
                        <a:rPr lang="es-CO" dirty="0" smtClean="0"/>
                        <a:t>$40.978.123</a:t>
                      </a:r>
                      <a:endParaRPr lang="es-CO" dirty="0"/>
                    </a:p>
                  </a:txBody>
                  <a:tcPr/>
                </a:tc>
              </a:tr>
              <a:tr h="260856">
                <a:tc>
                  <a:txBody>
                    <a:bodyPr/>
                    <a:lstStyle/>
                    <a:p>
                      <a:pPr algn="ctr"/>
                      <a:r>
                        <a:rPr lang="es-CO" dirty="0" smtClean="0"/>
                        <a:t>2012</a:t>
                      </a:r>
                      <a:endParaRPr lang="es-CO" dirty="0"/>
                    </a:p>
                  </a:txBody>
                  <a:tcPr/>
                </a:tc>
                <a:tc>
                  <a:txBody>
                    <a:bodyPr/>
                    <a:lstStyle/>
                    <a:p>
                      <a:pPr algn="ctr"/>
                      <a:r>
                        <a:rPr lang="es-CO" dirty="0" smtClean="0"/>
                        <a:t>$68.573’157</a:t>
                      </a:r>
                      <a:endParaRPr lang="es-CO" dirty="0"/>
                    </a:p>
                  </a:txBody>
                  <a:tcPr/>
                </a:tc>
                <a:tc>
                  <a:txBody>
                    <a:bodyPr/>
                    <a:lstStyle/>
                    <a:p>
                      <a:pPr algn="ctr"/>
                      <a:r>
                        <a:rPr lang="es-CO" dirty="0" smtClean="0"/>
                        <a:t>$54.606’921</a:t>
                      </a:r>
                      <a:endParaRPr lang="es-CO" dirty="0"/>
                    </a:p>
                  </a:txBody>
                  <a:tcPr/>
                </a:tc>
              </a:tr>
              <a:tr h="260856">
                <a:tc>
                  <a:txBody>
                    <a:bodyPr/>
                    <a:lstStyle/>
                    <a:p>
                      <a:pPr algn="ctr"/>
                      <a:r>
                        <a:rPr lang="es-CO" dirty="0" smtClean="0"/>
                        <a:t>2013</a:t>
                      </a:r>
                      <a:endParaRPr lang="es-CO" dirty="0"/>
                    </a:p>
                  </a:txBody>
                  <a:tcPr/>
                </a:tc>
                <a:tc>
                  <a:txBody>
                    <a:bodyPr/>
                    <a:lstStyle/>
                    <a:p>
                      <a:pPr algn="ctr"/>
                      <a:r>
                        <a:rPr lang="es-CO" dirty="0" smtClean="0"/>
                        <a:t>$87.269’879</a:t>
                      </a:r>
                      <a:endParaRPr lang="es-CO" dirty="0"/>
                    </a:p>
                  </a:txBody>
                  <a:tcPr/>
                </a:tc>
                <a:tc>
                  <a:txBody>
                    <a:bodyPr/>
                    <a:lstStyle/>
                    <a:p>
                      <a:pPr algn="ctr"/>
                      <a:r>
                        <a:rPr lang="es-CO" dirty="0" smtClean="0"/>
                        <a:t>$39.144’785</a:t>
                      </a:r>
                      <a:endParaRPr lang="es-CO" dirty="0"/>
                    </a:p>
                  </a:txBody>
                  <a:tcPr/>
                </a:tc>
              </a:tr>
            </a:tbl>
          </a:graphicData>
        </a:graphic>
      </p:graphicFrame>
    </p:spTree>
    <p:extLst>
      <p:ext uri="{BB962C8B-B14F-4D97-AF65-F5344CB8AC3E}">
        <p14:creationId xmlns:p14="http://schemas.microsoft.com/office/powerpoint/2010/main" val="13818424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1143000"/>
          </a:xfrm>
        </p:spPr>
        <p:txBody>
          <a:bodyPr>
            <a:normAutofit/>
          </a:bodyPr>
          <a:lstStyle/>
          <a:p>
            <a:r>
              <a:rPr lang="es-CO" b="1" dirty="0" smtClean="0"/>
              <a:t>Categorías cualitativas de análisis  </a:t>
            </a:r>
            <a:endParaRPr lang="es-CO" b="1" dirty="0"/>
          </a:p>
        </p:txBody>
      </p:sp>
      <p:sp>
        <p:nvSpPr>
          <p:cNvPr id="3" name="2 Marcador de contenido"/>
          <p:cNvSpPr>
            <a:spLocks noGrp="1"/>
          </p:cNvSpPr>
          <p:nvPr>
            <p:ph idx="1"/>
          </p:nvPr>
        </p:nvSpPr>
        <p:spPr>
          <a:xfrm>
            <a:off x="457200" y="1960240"/>
            <a:ext cx="8229600" cy="3268960"/>
          </a:xfrm>
        </p:spPr>
        <p:txBody>
          <a:bodyPr/>
          <a:lstStyle/>
          <a:p>
            <a:pPr marL="0" indent="0" algn="just">
              <a:buNone/>
            </a:pPr>
            <a:r>
              <a:rPr lang="es-CO" sz="4000" dirty="0" smtClean="0"/>
              <a:t>A través de la información suministrada por las fuentes orales se desprenden los siguientes elementos comunes sobre afectación de la política en las comunidades:</a:t>
            </a:r>
          </a:p>
          <a:p>
            <a:pPr marL="0" indent="0">
              <a:buNone/>
            </a:pPr>
            <a:endParaRPr lang="es-CO" dirty="0" smtClean="0">
              <a:solidFill>
                <a:srgbClr val="FF0000"/>
              </a:solidFill>
            </a:endParaRPr>
          </a:p>
          <a:p>
            <a:pPr marL="0" indent="0">
              <a:buNone/>
            </a:pPr>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0879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t>Categorías cualitativas de análisis  </a:t>
            </a:r>
            <a:endParaRPr lang="es-CO" b="1"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sp>
        <p:nvSpPr>
          <p:cNvPr id="7" name="6 Marcador de contenido"/>
          <p:cNvSpPr>
            <a:spLocks noGrp="1"/>
          </p:cNvSpPr>
          <p:nvPr>
            <p:ph idx="1"/>
          </p:nvPr>
        </p:nvSpPr>
        <p:spPr/>
        <p:txBody>
          <a:bodyPr>
            <a:normAutofit fontScale="92500"/>
          </a:bodyPr>
          <a:lstStyle/>
          <a:p>
            <a:pPr marL="0" indent="0" algn="just">
              <a:lnSpc>
                <a:spcPct val="150000"/>
              </a:lnSpc>
              <a:buNone/>
            </a:pPr>
            <a:r>
              <a:rPr lang="es-CO" dirty="0" smtClean="0"/>
              <a:t>En las categorías de análisis cualitativo del proyecto 480 de 2008 (Articulación de la educación media con la educación superior) tenemos:</a:t>
            </a:r>
          </a:p>
          <a:p>
            <a:pPr marL="514350" indent="-514350" algn="just">
              <a:lnSpc>
                <a:spcPct val="150000"/>
              </a:lnSpc>
              <a:buAutoNum type="arabicParenR"/>
            </a:pPr>
            <a:r>
              <a:rPr lang="es-CO" b="1" dirty="0" smtClean="0">
                <a:solidFill>
                  <a:srgbClr val="FF0000"/>
                </a:solidFill>
              </a:rPr>
              <a:t>Pertinencia académica.</a:t>
            </a:r>
          </a:p>
          <a:p>
            <a:pPr marL="514350" indent="-514350" algn="just">
              <a:lnSpc>
                <a:spcPct val="150000"/>
              </a:lnSpc>
              <a:buAutoNum type="arabicParenR"/>
            </a:pPr>
            <a:r>
              <a:rPr lang="es-CO" b="1" dirty="0" smtClean="0">
                <a:solidFill>
                  <a:srgbClr val="FF0000"/>
                </a:solidFill>
              </a:rPr>
              <a:t>Enseñabilidad y educabilidad.</a:t>
            </a:r>
          </a:p>
          <a:p>
            <a:pPr marL="514350" indent="-514350" algn="just">
              <a:lnSpc>
                <a:spcPct val="150000"/>
              </a:lnSpc>
              <a:buAutoNum type="arabicParenR"/>
            </a:pPr>
            <a:r>
              <a:rPr lang="es-CO" b="1" dirty="0" smtClean="0">
                <a:solidFill>
                  <a:srgbClr val="FF0000"/>
                </a:solidFill>
              </a:rPr>
              <a:t>Desarrollo humano.</a:t>
            </a:r>
          </a:p>
          <a:p>
            <a:pPr marL="514350" indent="-514350" algn="just">
              <a:lnSpc>
                <a:spcPct val="150000"/>
              </a:lnSpc>
              <a:buAutoNum type="arabicParenR"/>
            </a:pPr>
            <a:endParaRPr lang="es-CO" dirty="0" smtClean="0"/>
          </a:p>
          <a:p>
            <a:pPr marL="514350" indent="-514350" algn="just">
              <a:lnSpc>
                <a:spcPct val="150000"/>
              </a:lnSpc>
              <a:buAutoNum type="arabicParenR"/>
            </a:pPr>
            <a:endParaRPr lang="es-CO" dirty="0"/>
          </a:p>
        </p:txBody>
      </p:sp>
    </p:spTree>
    <p:extLst>
      <p:ext uri="{BB962C8B-B14F-4D97-AF65-F5344CB8AC3E}">
        <p14:creationId xmlns:p14="http://schemas.microsoft.com/office/powerpoint/2010/main" val="34965974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269776"/>
            <a:ext cx="8229600" cy="1143000"/>
          </a:xfrm>
        </p:spPr>
        <p:txBody>
          <a:bodyPr/>
          <a:lstStyle/>
          <a:p>
            <a:r>
              <a:rPr lang="es-CO" b="1" dirty="0" smtClean="0"/>
              <a:t>Categorías cualitativas de análisis  </a:t>
            </a:r>
            <a:endParaRPr lang="es-CO" b="1"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pic>
        <p:nvPicPr>
          <p:cNvPr id="6" name="5 Marcador de contenido"/>
          <p:cNvPicPr>
            <a:picLocks noGrp="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827584" y="2060848"/>
            <a:ext cx="7859216" cy="3763776"/>
          </a:xfrm>
          <a:prstGeom prst="rect">
            <a:avLst/>
          </a:prstGeom>
          <a:noFill/>
          <a:ln>
            <a:noFill/>
          </a:ln>
        </p:spPr>
      </p:pic>
      <p:sp>
        <p:nvSpPr>
          <p:cNvPr id="3" name="2 Rectángulo"/>
          <p:cNvSpPr/>
          <p:nvPr/>
        </p:nvSpPr>
        <p:spPr>
          <a:xfrm>
            <a:off x="683568" y="1340768"/>
            <a:ext cx="4824536" cy="584775"/>
          </a:xfrm>
          <a:prstGeom prst="rect">
            <a:avLst/>
          </a:prstGeom>
        </p:spPr>
        <p:txBody>
          <a:bodyPr wrap="square">
            <a:spAutoFit/>
          </a:bodyPr>
          <a:lstStyle/>
          <a:p>
            <a:pPr marL="457200" indent="-457200">
              <a:buFont typeface="Arial" panose="020B0604020202020204" pitchFamily="34" charset="0"/>
              <a:buChar char="•"/>
            </a:pPr>
            <a:r>
              <a:rPr lang="es-CO" sz="3200" dirty="0">
                <a:solidFill>
                  <a:srgbClr val="FF0000"/>
                </a:solidFill>
              </a:rPr>
              <a:t>Pertinencia académica</a:t>
            </a:r>
          </a:p>
        </p:txBody>
      </p:sp>
    </p:spTree>
    <p:extLst>
      <p:ext uri="{BB962C8B-B14F-4D97-AF65-F5344CB8AC3E}">
        <p14:creationId xmlns:p14="http://schemas.microsoft.com/office/powerpoint/2010/main" val="2566022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t>Categorías cualitativas de análisis  </a:t>
            </a:r>
            <a:endParaRPr lang="es-CO" b="1" dirty="0"/>
          </a:p>
        </p:txBody>
      </p:sp>
      <p:sp>
        <p:nvSpPr>
          <p:cNvPr id="3" name="2 Marcador de contenido"/>
          <p:cNvSpPr>
            <a:spLocks noGrp="1"/>
          </p:cNvSpPr>
          <p:nvPr>
            <p:ph idx="1"/>
          </p:nvPr>
        </p:nvSpPr>
        <p:spPr>
          <a:xfrm>
            <a:off x="457200" y="1484784"/>
            <a:ext cx="8229600" cy="4741074"/>
          </a:xfrm>
        </p:spPr>
        <p:txBody>
          <a:bodyPr>
            <a:normAutofit fontScale="92500" lnSpcReduction="20000"/>
          </a:bodyPr>
          <a:lstStyle/>
          <a:p>
            <a:r>
              <a:rPr lang="es-CO" dirty="0" smtClean="0">
                <a:solidFill>
                  <a:srgbClr val="FF0000"/>
                </a:solidFill>
              </a:rPr>
              <a:t> </a:t>
            </a:r>
            <a:r>
              <a:rPr lang="es-CO" sz="3500" dirty="0" smtClean="0">
                <a:solidFill>
                  <a:srgbClr val="FF0000"/>
                </a:solidFill>
              </a:rPr>
              <a:t>Pertinencia académica</a:t>
            </a:r>
            <a:endParaRPr lang="es-CO" sz="3500" dirty="0">
              <a:solidFill>
                <a:srgbClr val="FF0000"/>
              </a:solidFill>
            </a:endParaRPr>
          </a:p>
          <a:p>
            <a:pPr marL="0" indent="0">
              <a:buNone/>
            </a:pPr>
            <a:r>
              <a:rPr lang="es-CO" dirty="0" smtClean="0">
                <a:solidFill>
                  <a:schemeClr val="accent1"/>
                </a:solidFill>
              </a:rPr>
              <a:t>Desarrollo de competencias </a:t>
            </a:r>
          </a:p>
          <a:p>
            <a:pPr marL="0" indent="0">
              <a:buNone/>
            </a:pPr>
            <a:r>
              <a:rPr lang="es-CO" dirty="0" smtClean="0"/>
              <a:t>		Competencias laborales y académicas a 		futuro</a:t>
            </a:r>
          </a:p>
          <a:p>
            <a:pPr marL="0" indent="0">
              <a:buNone/>
            </a:pPr>
            <a:endParaRPr lang="es-CO" sz="1100" dirty="0" smtClean="0"/>
          </a:p>
          <a:p>
            <a:pPr marL="0" indent="0">
              <a:buNone/>
            </a:pPr>
            <a:r>
              <a:rPr lang="es-CO" dirty="0" smtClean="0">
                <a:solidFill>
                  <a:schemeClr val="accent1"/>
                </a:solidFill>
              </a:rPr>
              <a:t>Proyección académica</a:t>
            </a:r>
          </a:p>
          <a:p>
            <a:pPr marL="0" indent="0">
              <a:buNone/>
            </a:pPr>
            <a:r>
              <a:rPr lang="es-CO" dirty="0" smtClean="0"/>
              <a:t>		Exploración </a:t>
            </a:r>
            <a:r>
              <a:rPr lang="es-CO" dirty="0"/>
              <a:t>Vocacional y Continuidad </a:t>
            </a:r>
            <a:r>
              <a:rPr lang="es-CO" dirty="0" smtClean="0"/>
              <a:t>		de estudios</a:t>
            </a:r>
          </a:p>
          <a:p>
            <a:pPr marL="0" indent="0">
              <a:buNone/>
            </a:pPr>
            <a:endParaRPr lang="es-CO" sz="1100" dirty="0" smtClean="0">
              <a:solidFill>
                <a:schemeClr val="accent1"/>
              </a:solidFill>
            </a:endParaRPr>
          </a:p>
          <a:p>
            <a:pPr marL="0" indent="0">
              <a:buNone/>
            </a:pPr>
            <a:r>
              <a:rPr lang="es-CO" dirty="0" smtClean="0">
                <a:solidFill>
                  <a:schemeClr val="accent1"/>
                </a:solidFill>
              </a:rPr>
              <a:t>Desarrollo de habilidades y destrezas académicas</a:t>
            </a:r>
          </a:p>
          <a:p>
            <a:pPr marL="0" indent="0">
              <a:buNone/>
            </a:pPr>
            <a:r>
              <a:rPr lang="es-CO" dirty="0" smtClean="0"/>
              <a:t>		Habilidades de estudio y acercamiento 		a la vida universitaria.</a:t>
            </a:r>
          </a:p>
          <a:p>
            <a:pPr marL="0" indent="0">
              <a:buNone/>
            </a:pPr>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619586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44624"/>
            <a:ext cx="8229600" cy="1143000"/>
          </a:xfrm>
        </p:spPr>
        <p:txBody>
          <a:bodyPr>
            <a:normAutofit/>
          </a:bodyPr>
          <a:lstStyle/>
          <a:p>
            <a:r>
              <a:rPr lang="es-CO" sz="2800" b="1" dirty="0" smtClean="0"/>
              <a:t>Ejemplos de Categorías cualitativas de análisis  </a:t>
            </a:r>
            <a:endParaRPr lang="es-CO" sz="2800" b="1" dirty="0"/>
          </a:p>
        </p:txBody>
      </p:sp>
      <p:sp>
        <p:nvSpPr>
          <p:cNvPr id="3" name="2 Marcador de contenido"/>
          <p:cNvSpPr>
            <a:spLocks noGrp="1"/>
          </p:cNvSpPr>
          <p:nvPr>
            <p:ph idx="1"/>
          </p:nvPr>
        </p:nvSpPr>
        <p:spPr>
          <a:xfrm>
            <a:off x="467544" y="980728"/>
            <a:ext cx="8229600" cy="4741074"/>
          </a:xfrm>
        </p:spPr>
        <p:txBody>
          <a:bodyPr>
            <a:normAutofit/>
          </a:bodyPr>
          <a:lstStyle/>
          <a:p>
            <a:pPr marL="0" indent="0">
              <a:buNone/>
            </a:pPr>
            <a:r>
              <a:rPr lang="es-CO" dirty="0" smtClean="0">
                <a:solidFill>
                  <a:srgbClr val="FF0000"/>
                </a:solidFill>
              </a:rPr>
              <a:t>Pertinencia académica</a:t>
            </a:r>
            <a:endParaRPr lang="es-CO" dirty="0">
              <a:solidFill>
                <a:srgbClr val="FF0000"/>
              </a:solidFill>
            </a:endParaRPr>
          </a:p>
          <a:p>
            <a:pPr marL="0" indent="0">
              <a:buNone/>
            </a:pPr>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5 Tabla"/>
          <p:cNvGraphicFramePr>
            <a:graphicFrameLocks noGrp="1"/>
          </p:cNvGraphicFramePr>
          <p:nvPr>
            <p:extLst>
              <p:ext uri="{D42A27DB-BD31-4B8C-83A1-F6EECF244321}">
                <p14:modId xmlns:p14="http://schemas.microsoft.com/office/powerpoint/2010/main" val="1801844676"/>
              </p:ext>
            </p:extLst>
          </p:nvPr>
        </p:nvGraphicFramePr>
        <p:xfrm>
          <a:off x="467544" y="1556792"/>
          <a:ext cx="8008620" cy="4572000"/>
        </p:xfrm>
        <a:graphic>
          <a:graphicData uri="http://schemas.openxmlformats.org/drawingml/2006/table">
            <a:tbl>
              <a:tblPr firstRow="1" firstCol="1" bandRow="1">
                <a:tableStyleId>{5C22544A-7EE6-4342-B048-85BDC9FD1C3A}</a:tableStyleId>
              </a:tblPr>
              <a:tblGrid>
                <a:gridCol w="4032448"/>
                <a:gridCol w="1296144"/>
                <a:gridCol w="648072"/>
                <a:gridCol w="1222331"/>
                <a:gridCol w="809625"/>
              </a:tblGrid>
              <a:tr h="0">
                <a:tc>
                  <a:txBody>
                    <a:bodyPr/>
                    <a:lstStyle/>
                    <a:p>
                      <a:pPr algn="just">
                        <a:lnSpc>
                          <a:spcPct val="150000"/>
                        </a:lnSpc>
                        <a:spcAft>
                          <a:spcPts val="0"/>
                        </a:spcAft>
                      </a:pPr>
                      <a:r>
                        <a:rPr lang="es-ES" sz="1200" dirty="0">
                          <a:effectLst/>
                        </a:rPr>
                        <a:t> </a:t>
                      </a:r>
                      <a:endParaRPr lang="es-CO" sz="1200" dirty="0">
                        <a:effectLst/>
                      </a:endParaRPr>
                    </a:p>
                    <a:p>
                      <a:pPr algn="just">
                        <a:lnSpc>
                          <a:spcPct val="150000"/>
                        </a:lnSpc>
                        <a:spcAft>
                          <a:spcPts val="0"/>
                        </a:spcAft>
                      </a:pPr>
                      <a:r>
                        <a:rPr lang="es-ES" sz="800" dirty="0">
                          <a:effectLst/>
                        </a:rPr>
                        <a:t>Fragmento fuente oral:</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Codificación abierta.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Categoría: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Memorando</a:t>
                      </a:r>
                      <a:endParaRPr lang="es-CO" sz="1200">
                        <a:effectLst/>
                      </a:endParaRPr>
                    </a:p>
                    <a:p>
                      <a:pPr algn="just">
                        <a:lnSpc>
                          <a:spcPct val="150000"/>
                        </a:lnSpc>
                        <a:spcAft>
                          <a:spcPts val="0"/>
                        </a:spcAft>
                      </a:pPr>
                      <a:r>
                        <a:rPr lang="es-ES" sz="1200">
                          <a:effectLst/>
                        </a:rPr>
                        <a:t> </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Elementos de saturación.</a:t>
                      </a:r>
                      <a:endParaRPr lang="es-CO" sz="1200">
                        <a:effectLst/>
                        <a:latin typeface="Arial"/>
                        <a:ea typeface="Calibri"/>
                        <a:cs typeface="Times New Roman"/>
                      </a:endParaRPr>
                    </a:p>
                  </a:txBody>
                  <a:tcPr marL="68580" marR="68580" marT="0" marB="0"/>
                </a:tc>
              </a:tr>
              <a:tr h="0">
                <a:tc>
                  <a:txBody>
                    <a:bodyPr/>
                    <a:lstStyle/>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“Me parece muy bueno porque hay muchachos que no tienen como la oportunidad de después de que salen del colegio de estudiar otra cosa y yo creo que esto les sirve mucho” (OM 06 04 2015: 1. 18-20) </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dirty="0">
                          <a:effectLst/>
                          <a:latin typeface="Arial"/>
                          <a:ea typeface="Calibri"/>
                          <a:cs typeface="Arial"/>
                        </a:rPr>
                        <a:t>- Buen proyecto</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Apertura de oportunidades al egresado.</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Opción de estudio en otros campos.</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dirty="0">
                          <a:effectLst/>
                          <a:latin typeface="Arial"/>
                          <a:ea typeface="Calibri"/>
                          <a:cs typeface="Arial"/>
                        </a:rPr>
                        <a:t>Pertinencia Educativa</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dirty="0">
                          <a:effectLst/>
                          <a:latin typeface="Arial"/>
                          <a:ea typeface="Calibri"/>
                          <a:cs typeface="Arial"/>
                        </a:rPr>
                        <a:t>El entrevistado genera su apreciación sobre la oportunidad que se otorga a los estudiantes post proceso</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dirty="0">
                          <a:effectLst/>
                          <a:latin typeface="Arial"/>
                          <a:ea typeface="Calibri"/>
                          <a:cs typeface="Arial"/>
                        </a:rPr>
                        <a:t>Elemento común con:</a:t>
                      </a:r>
                      <a:endParaRPr lang="es-CO" sz="1200" dirty="0">
                        <a:effectLst/>
                        <a:latin typeface="Arial"/>
                        <a:ea typeface="Calibri"/>
                        <a:cs typeface="Times New Roman"/>
                      </a:endParaRPr>
                    </a:p>
                    <a:p>
                      <a:pPr algn="just">
                        <a:lnSpc>
                          <a:spcPct val="150000"/>
                        </a:lnSpc>
                        <a:spcAft>
                          <a:spcPts val="0"/>
                        </a:spcAft>
                      </a:pPr>
                      <a:r>
                        <a:rPr lang="es-CO" sz="800" b="1" dirty="0">
                          <a:effectLst/>
                          <a:latin typeface="Arial"/>
                          <a:ea typeface="Calibri"/>
                          <a:cs typeface="Arial"/>
                        </a:rPr>
                        <a:t>[DH 15 04 2015]. </a:t>
                      </a:r>
                      <a:r>
                        <a:rPr lang="es-CO" sz="800" dirty="0">
                          <a:effectLst/>
                          <a:latin typeface="Arial"/>
                          <a:ea typeface="Calibri"/>
                          <a:cs typeface="Arial"/>
                        </a:rPr>
                        <a:t> </a:t>
                      </a:r>
                      <a:r>
                        <a:rPr lang="es-CO" sz="800" b="1" dirty="0">
                          <a:effectLst/>
                          <a:latin typeface="Arial"/>
                          <a:ea typeface="Calibri"/>
                          <a:cs typeface="Arial"/>
                        </a:rPr>
                        <a:t>[ET 16 06 2015]</a:t>
                      </a:r>
                      <a:r>
                        <a:rPr lang="es-CO" sz="800" dirty="0">
                          <a:effectLst/>
                          <a:latin typeface="Arial"/>
                          <a:ea typeface="Calibri"/>
                          <a:cs typeface="Arial"/>
                        </a:rPr>
                        <a:t>. </a:t>
                      </a:r>
                      <a:r>
                        <a:rPr lang="en-US" sz="800" b="1" dirty="0">
                          <a:effectLst/>
                          <a:latin typeface="Arial"/>
                          <a:ea typeface="Calibri"/>
                          <a:cs typeface="Arial"/>
                        </a:rPr>
                        <a:t>[OM 06 04 2015]. [SA 02 04 2015]. [SA 21 04 2015].</a:t>
                      </a:r>
                      <a:endParaRPr lang="es-CO" sz="1200" dirty="0">
                        <a:effectLst/>
                        <a:latin typeface="Arial"/>
                        <a:ea typeface="Calibri"/>
                        <a:cs typeface="Times New Roman"/>
                      </a:endParaRPr>
                    </a:p>
                  </a:txBody>
                  <a:tcPr marL="68580" marR="68580" marT="0" marB="0"/>
                </a:tc>
              </a:tr>
              <a:tr h="0">
                <a:tc>
                  <a:txBody>
                    <a:bodyPr/>
                    <a:lstStyle/>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“Pues a mí me ha sorprendido porque, pues  porque realmente si, si ve que los que los, que los  muchachos que egresan del colegio continúen aun cuando </a:t>
                      </a:r>
                      <a:r>
                        <a:rPr lang="es-ES" sz="800" dirty="0" err="1">
                          <a:effectLst/>
                          <a:latin typeface="Arial"/>
                          <a:ea typeface="Calibri"/>
                          <a:cs typeface="Arial"/>
                        </a:rPr>
                        <a:t>ee.</a:t>
                      </a:r>
                      <a:r>
                        <a:rPr lang="es-ES" sz="800" dirty="0">
                          <a:effectLst/>
                          <a:latin typeface="Arial"/>
                          <a:ea typeface="Calibri"/>
                          <a:cs typeface="Arial"/>
                        </a:rPr>
                        <a:t>. Pareciera que no lo fueran hacer porque no confiaban mucho en la universidades  pero finalmente cuando ya  egresan de once ellos ven que realmente la universidad si les da una oportunidad y cuando uno va a constatar con ellos, ellos si están en sus programas estudiando y les va bien incluso les va mejor que , que a sus compañeros que no vienen de un programa de articulación también después de algún tiempo ellos logran ingresar  a otra universidades donde también tienen buen  desempeño o sea  que me ha sorprendido gratamente (JB 11 03 2015: 1. 80-88)</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dirty="0">
                          <a:effectLst/>
                          <a:latin typeface="Arial"/>
                          <a:ea typeface="Calibri"/>
                          <a:cs typeface="Arial"/>
                        </a:rPr>
                        <a:t>- Continuidad de estudiantes.</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falta de confianza en los procesos</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Egresados ven la posibilidad de continuidad</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Mejores resultados académicos en las IES</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Continuidad en otras instituciones</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Continuidad escolar</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Se hace referencia a la motivación que se hace presente en los estudiantes por completar un ciclo de formación en la educación superior en las diferentes instituciones de la ciudad</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dirty="0">
                          <a:effectLst/>
                          <a:latin typeface="Arial"/>
                          <a:ea typeface="Calibri"/>
                          <a:cs typeface="Arial"/>
                        </a:rPr>
                        <a:t>Elemento común con: </a:t>
                      </a:r>
                      <a:r>
                        <a:rPr lang="es-ES" sz="800" b="1" dirty="0">
                          <a:effectLst/>
                          <a:latin typeface="Arial"/>
                          <a:ea typeface="Calibri"/>
                          <a:cs typeface="Arial"/>
                        </a:rPr>
                        <a:t>[ET 16 06 2015].</a:t>
                      </a:r>
                      <a:r>
                        <a:rPr lang="es-ES" sz="800" dirty="0">
                          <a:effectLst/>
                          <a:latin typeface="Arial"/>
                          <a:ea typeface="Calibri"/>
                          <a:cs typeface="Arial"/>
                        </a:rPr>
                        <a:t> </a:t>
                      </a:r>
                      <a:r>
                        <a:rPr lang="es-ES" sz="800" b="1" dirty="0">
                          <a:effectLst/>
                          <a:latin typeface="Arial"/>
                          <a:ea typeface="Calibri"/>
                          <a:cs typeface="Arial"/>
                        </a:rPr>
                        <a:t>[ND 06 04 2015]. [SA 21 04 2015]. [SA 21 04 2015]. [CR 17 07 2015].</a:t>
                      </a:r>
                      <a:endParaRPr lang="es-CO" sz="1200" dirty="0">
                        <a:effectLst/>
                        <a:latin typeface="Arial"/>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26637669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9776"/>
            <a:ext cx="8229600" cy="1143000"/>
          </a:xfrm>
        </p:spPr>
        <p:txBody>
          <a:bodyPr/>
          <a:lstStyle/>
          <a:p>
            <a:r>
              <a:rPr lang="es-CO" b="1" dirty="0" smtClean="0"/>
              <a:t>  </a:t>
            </a:r>
            <a:endParaRPr lang="es-CO" b="1" dirty="0"/>
          </a:p>
        </p:txBody>
      </p:sp>
      <p:sp>
        <p:nvSpPr>
          <p:cNvPr id="3" name="2 Marcador de contenido"/>
          <p:cNvSpPr>
            <a:spLocks noGrp="1"/>
          </p:cNvSpPr>
          <p:nvPr>
            <p:ph idx="1"/>
          </p:nvPr>
        </p:nvSpPr>
        <p:spPr>
          <a:xfrm>
            <a:off x="467544" y="1451826"/>
            <a:ext cx="8229600" cy="4741074"/>
          </a:xfrm>
        </p:spPr>
        <p:txBody>
          <a:bodyPr>
            <a:normAutofit/>
          </a:bodyPr>
          <a:lstStyle/>
          <a:p>
            <a:pPr marL="0" indent="0">
              <a:buNone/>
            </a:pPr>
            <a:r>
              <a:rPr lang="es-CO" dirty="0" smtClean="0">
                <a:solidFill>
                  <a:schemeClr val="tx2"/>
                </a:solidFill>
              </a:rPr>
              <a:t> Desarrollo de competencias</a:t>
            </a:r>
            <a:endParaRPr lang="es-CO" dirty="0">
              <a:solidFill>
                <a:schemeClr val="tx2"/>
              </a:solidFill>
            </a:endParaRPr>
          </a:p>
          <a:p>
            <a:pPr marL="0" indent="0">
              <a:buNone/>
            </a:pPr>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5 Tabla"/>
          <p:cNvGraphicFramePr>
            <a:graphicFrameLocks noGrp="1"/>
          </p:cNvGraphicFramePr>
          <p:nvPr>
            <p:extLst>
              <p:ext uri="{D42A27DB-BD31-4B8C-83A1-F6EECF244321}">
                <p14:modId xmlns:p14="http://schemas.microsoft.com/office/powerpoint/2010/main" val="1456524059"/>
              </p:ext>
            </p:extLst>
          </p:nvPr>
        </p:nvGraphicFramePr>
        <p:xfrm>
          <a:off x="467544" y="2480280"/>
          <a:ext cx="8008620" cy="3108960"/>
        </p:xfrm>
        <a:graphic>
          <a:graphicData uri="http://schemas.openxmlformats.org/drawingml/2006/table">
            <a:tbl>
              <a:tblPr firstRow="1" firstCol="1" bandRow="1">
                <a:tableStyleId>{5C22544A-7EE6-4342-B048-85BDC9FD1C3A}</a:tableStyleId>
              </a:tblPr>
              <a:tblGrid>
                <a:gridCol w="4032448"/>
                <a:gridCol w="1296144"/>
                <a:gridCol w="648072"/>
                <a:gridCol w="1222331"/>
                <a:gridCol w="809625"/>
              </a:tblGrid>
              <a:tr h="0">
                <a:tc>
                  <a:txBody>
                    <a:bodyPr/>
                    <a:lstStyle/>
                    <a:p>
                      <a:pPr algn="just">
                        <a:lnSpc>
                          <a:spcPct val="150000"/>
                        </a:lnSpc>
                        <a:spcAft>
                          <a:spcPts val="0"/>
                        </a:spcAft>
                      </a:pPr>
                      <a:r>
                        <a:rPr lang="es-ES" sz="1200" dirty="0">
                          <a:effectLst/>
                        </a:rPr>
                        <a:t> </a:t>
                      </a:r>
                      <a:endParaRPr lang="es-CO" sz="1200" dirty="0">
                        <a:effectLst/>
                      </a:endParaRPr>
                    </a:p>
                    <a:p>
                      <a:pPr algn="just">
                        <a:lnSpc>
                          <a:spcPct val="150000"/>
                        </a:lnSpc>
                        <a:spcAft>
                          <a:spcPts val="0"/>
                        </a:spcAft>
                      </a:pPr>
                      <a:r>
                        <a:rPr lang="es-ES" sz="800" dirty="0">
                          <a:effectLst/>
                        </a:rPr>
                        <a:t>Fragmento fuente oral:</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Codificación abierta.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Categoría: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Memorando</a:t>
                      </a:r>
                      <a:endParaRPr lang="es-CO" sz="1200">
                        <a:effectLst/>
                      </a:endParaRPr>
                    </a:p>
                    <a:p>
                      <a:pPr algn="just">
                        <a:lnSpc>
                          <a:spcPct val="150000"/>
                        </a:lnSpc>
                        <a:spcAft>
                          <a:spcPts val="0"/>
                        </a:spcAft>
                      </a:pPr>
                      <a:r>
                        <a:rPr lang="es-ES" sz="1200">
                          <a:effectLst/>
                        </a:rPr>
                        <a:t> </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Elementos de saturación.</a:t>
                      </a:r>
                      <a:endParaRPr lang="es-CO" sz="1200">
                        <a:effectLst/>
                        <a:latin typeface="Arial"/>
                        <a:ea typeface="Calibri"/>
                        <a:cs typeface="Times New Roman"/>
                      </a:endParaRPr>
                    </a:p>
                  </a:txBody>
                  <a:tcPr marL="68580" marR="68580" marT="0" marB="0"/>
                </a:tc>
              </a:tr>
              <a:tr h="0">
                <a:tc>
                  <a:txBody>
                    <a:bodyPr/>
                    <a:lstStyle/>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“No sale con las competencias adecuadas digamos para afrontar la vida laboral que se supone a la cual se está preparando (DH 15 O4 2015: 1. 25-26)</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 No se sale con competencias.</a:t>
                      </a:r>
                      <a:endParaRPr lang="es-CO" sz="1200">
                        <a:effectLst/>
                        <a:latin typeface="Arial"/>
                        <a:ea typeface="Calibri"/>
                        <a:cs typeface="Times New Roman"/>
                      </a:endParaRPr>
                    </a:p>
                    <a:p>
                      <a:pPr algn="just">
                        <a:lnSpc>
                          <a:spcPct val="150000"/>
                        </a:lnSpc>
                        <a:spcAft>
                          <a:spcPts val="0"/>
                        </a:spcAft>
                      </a:pPr>
                      <a:r>
                        <a:rPr lang="es-ES" sz="800">
                          <a:effectLst/>
                          <a:latin typeface="Arial"/>
                          <a:ea typeface="Calibri"/>
                          <a:cs typeface="Arial"/>
                        </a:rPr>
                        <a:t>- Debilidad en la preparación.</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Desarrollo de competencias</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Se genera hincapié en la falta de herramientas laborales y de desarrollo practico en las aulas</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dirty="0">
                          <a:effectLst/>
                          <a:latin typeface="Arial"/>
                          <a:ea typeface="Calibri"/>
                          <a:cs typeface="Arial"/>
                        </a:rPr>
                        <a:t>Elemento común con</a:t>
                      </a:r>
                      <a:r>
                        <a:rPr lang="es-ES" sz="800" b="1" dirty="0">
                          <a:effectLst/>
                          <a:latin typeface="Arial"/>
                          <a:ea typeface="Calibri"/>
                          <a:cs typeface="Arial"/>
                        </a:rPr>
                        <a:t>: [AV 29 04 2015].</a:t>
                      </a: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r>
              <a:tr h="0">
                <a:tc>
                  <a:txBody>
                    <a:bodyPr/>
                    <a:lstStyle/>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“tenemos ejemplo de que se han presentado estudiantes de universidades estrato cuatro, cinco por no nombrarlas con estudiantes egresados de este colegio que estaban estudiando en </a:t>
                      </a:r>
                      <a:r>
                        <a:rPr lang="es-ES" sz="800" dirty="0" err="1">
                          <a:effectLst/>
                          <a:latin typeface="Arial"/>
                          <a:ea typeface="Calibri"/>
                          <a:cs typeface="Arial"/>
                        </a:rPr>
                        <a:t>side</a:t>
                      </a:r>
                      <a:r>
                        <a:rPr lang="es-ES" sz="800" dirty="0">
                          <a:effectLst/>
                          <a:latin typeface="Arial"/>
                          <a:ea typeface="Calibri"/>
                          <a:cs typeface="Arial"/>
                        </a:rPr>
                        <a:t>  y en una competencia de igual, igual pero llega en un momento de desempate que los nuestros han ganado eso es de un orgullo para nosotros no es un caso son varios casos (ET 16 06 2015: 1. 176-180)</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 Competencia igual sin importar el estrato socioeconómico</a:t>
                      </a:r>
                      <a:endParaRPr lang="es-CO" sz="1200">
                        <a:effectLst/>
                        <a:latin typeface="Arial"/>
                        <a:ea typeface="Calibri"/>
                        <a:cs typeface="Times New Roman"/>
                      </a:endParaRPr>
                    </a:p>
                    <a:p>
                      <a:pPr algn="just">
                        <a:lnSpc>
                          <a:spcPct val="150000"/>
                        </a:lnSpc>
                        <a:spcAft>
                          <a:spcPts val="0"/>
                        </a:spcAft>
                      </a:pPr>
                      <a:r>
                        <a:rPr lang="es-ES" sz="800">
                          <a:effectLst/>
                          <a:latin typeface="Arial"/>
                          <a:ea typeface="Calibri"/>
                          <a:cs typeface="Arial"/>
                        </a:rPr>
                        <a:t>- </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Desarrollo de competencias</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Se destaca el desarrollo de los egresados en las aulas de clase por las herramientas brindadas en los colegios</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dirty="0">
                          <a:effectLst/>
                          <a:latin typeface="Arial"/>
                          <a:ea typeface="Calibri"/>
                          <a:cs typeface="Arial"/>
                        </a:rPr>
                        <a:t>Elemento común con: </a:t>
                      </a:r>
                      <a:r>
                        <a:rPr lang="es-ES" sz="800" b="1" dirty="0">
                          <a:effectLst/>
                          <a:latin typeface="Arial"/>
                          <a:ea typeface="Calibri"/>
                          <a:cs typeface="Arial"/>
                        </a:rPr>
                        <a:t>[AD 28 05 2015]. [DH 15 04 2015]. </a:t>
                      </a: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r>
            </a:tbl>
          </a:graphicData>
        </a:graphic>
      </p:graphicFrame>
      <p:sp>
        <p:nvSpPr>
          <p:cNvPr id="7" name="1 Título"/>
          <p:cNvSpPr txBox="1">
            <a:spLocks/>
          </p:cNvSpPr>
          <p:nvPr/>
        </p:nvSpPr>
        <p:spPr>
          <a:xfrm>
            <a:off x="457200" y="4462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O" sz="2800" b="1" smtClean="0"/>
              <a:t>Ejemplos de Categorías cualitativas de análisis  </a:t>
            </a:r>
            <a:endParaRPr lang="es-CO" sz="2800" b="1" dirty="0"/>
          </a:p>
        </p:txBody>
      </p:sp>
    </p:spTree>
    <p:extLst>
      <p:ext uri="{BB962C8B-B14F-4D97-AF65-F5344CB8AC3E}">
        <p14:creationId xmlns:p14="http://schemas.microsoft.com/office/powerpoint/2010/main" val="16419959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9776"/>
            <a:ext cx="8229600" cy="1143000"/>
          </a:xfrm>
        </p:spPr>
        <p:txBody>
          <a:bodyPr/>
          <a:lstStyle/>
          <a:p>
            <a:r>
              <a:rPr lang="es-CO" b="1" dirty="0" smtClean="0"/>
              <a:t>  </a:t>
            </a:r>
            <a:endParaRPr lang="es-CO" b="1" dirty="0"/>
          </a:p>
        </p:txBody>
      </p:sp>
      <p:sp>
        <p:nvSpPr>
          <p:cNvPr id="3" name="2 Marcador de contenido"/>
          <p:cNvSpPr>
            <a:spLocks noGrp="1"/>
          </p:cNvSpPr>
          <p:nvPr>
            <p:ph idx="1"/>
          </p:nvPr>
        </p:nvSpPr>
        <p:spPr>
          <a:xfrm>
            <a:off x="467544" y="1451826"/>
            <a:ext cx="8229600" cy="4741074"/>
          </a:xfrm>
        </p:spPr>
        <p:txBody>
          <a:bodyPr>
            <a:normAutofit/>
          </a:bodyPr>
          <a:lstStyle/>
          <a:p>
            <a:pPr marL="0" indent="0">
              <a:buNone/>
            </a:pPr>
            <a:r>
              <a:rPr lang="es-CO" dirty="0" smtClean="0">
                <a:solidFill>
                  <a:schemeClr val="tx2"/>
                </a:solidFill>
              </a:rPr>
              <a:t>Proyección académica  </a:t>
            </a:r>
            <a:endParaRPr lang="es-CO" dirty="0">
              <a:solidFill>
                <a:schemeClr val="tx2"/>
              </a:solidFill>
            </a:endParaRPr>
          </a:p>
          <a:p>
            <a:pPr marL="0" indent="0">
              <a:buNone/>
            </a:pPr>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5 Tabla"/>
          <p:cNvGraphicFramePr>
            <a:graphicFrameLocks noGrp="1"/>
          </p:cNvGraphicFramePr>
          <p:nvPr>
            <p:extLst>
              <p:ext uri="{D42A27DB-BD31-4B8C-83A1-F6EECF244321}">
                <p14:modId xmlns:p14="http://schemas.microsoft.com/office/powerpoint/2010/main" val="1419200061"/>
              </p:ext>
            </p:extLst>
          </p:nvPr>
        </p:nvGraphicFramePr>
        <p:xfrm>
          <a:off x="467544" y="2480280"/>
          <a:ext cx="8008620" cy="3383280"/>
        </p:xfrm>
        <a:graphic>
          <a:graphicData uri="http://schemas.openxmlformats.org/drawingml/2006/table">
            <a:tbl>
              <a:tblPr firstRow="1" firstCol="1" bandRow="1">
                <a:tableStyleId>{5C22544A-7EE6-4342-B048-85BDC9FD1C3A}</a:tableStyleId>
              </a:tblPr>
              <a:tblGrid>
                <a:gridCol w="4032448"/>
                <a:gridCol w="1296144"/>
                <a:gridCol w="648072"/>
                <a:gridCol w="1222331"/>
                <a:gridCol w="809625"/>
              </a:tblGrid>
              <a:tr h="0">
                <a:tc>
                  <a:txBody>
                    <a:bodyPr/>
                    <a:lstStyle/>
                    <a:p>
                      <a:pPr algn="just">
                        <a:lnSpc>
                          <a:spcPct val="150000"/>
                        </a:lnSpc>
                        <a:spcAft>
                          <a:spcPts val="0"/>
                        </a:spcAft>
                      </a:pPr>
                      <a:r>
                        <a:rPr lang="es-ES" sz="1200" dirty="0">
                          <a:effectLst/>
                        </a:rPr>
                        <a:t> </a:t>
                      </a:r>
                      <a:endParaRPr lang="es-CO" sz="1200" dirty="0">
                        <a:effectLst/>
                      </a:endParaRPr>
                    </a:p>
                    <a:p>
                      <a:pPr algn="just">
                        <a:lnSpc>
                          <a:spcPct val="150000"/>
                        </a:lnSpc>
                        <a:spcAft>
                          <a:spcPts val="0"/>
                        </a:spcAft>
                      </a:pPr>
                      <a:r>
                        <a:rPr lang="es-ES" sz="800" dirty="0">
                          <a:effectLst/>
                        </a:rPr>
                        <a:t>Fragmento fuente oral:</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Codificación abierta.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Categoría: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Memorando</a:t>
                      </a:r>
                      <a:endParaRPr lang="es-CO" sz="1200">
                        <a:effectLst/>
                      </a:endParaRPr>
                    </a:p>
                    <a:p>
                      <a:pPr algn="just">
                        <a:lnSpc>
                          <a:spcPct val="150000"/>
                        </a:lnSpc>
                        <a:spcAft>
                          <a:spcPts val="0"/>
                        </a:spcAft>
                      </a:pPr>
                      <a:r>
                        <a:rPr lang="es-ES" sz="1200">
                          <a:effectLst/>
                        </a:rPr>
                        <a:t> </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Elementos de saturación.</a:t>
                      </a:r>
                      <a:endParaRPr lang="es-CO" sz="1200">
                        <a:effectLst/>
                        <a:latin typeface="Arial"/>
                        <a:ea typeface="Calibri"/>
                        <a:cs typeface="Times New Roman"/>
                      </a:endParaRPr>
                    </a:p>
                  </a:txBody>
                  <a:tcPr marL="68580" marR="68580" marT="0" marB="0"/>
                </a:tc>
              </a:tr>
              <a:tr h="0">
                <a:tc>
                  <a:txBody>
                    <a:bodyPr/>
                    <a:lstStyle/>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“se ha trabajado que  es el acercamiento de los estudiantes a la parte como digo lo que  trabaja  la parte técnica que ellos van perdiendo esa ese miedo a la parte de educación técnica y los van acercando a la universidad me gusta eso que pierden que ya ellos ven como algo  un paso lógico de seguir su educación de tener una educación continuada que no van parar  ahorita con solo ganarse con bachilleres sí no  que ya ellos para ellos es algo natural continuar con sus estudios no importa si sean técnicos o tecnológicos o superiores pero que ellos para ellos ya es algo natural proseguir con sus estudios” (SA 02 04 2015: 1. 33-40)</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 Acercamiento de estudiantes</a:t>
                      </a:r>
                      <a:endParaRPr lang="es-CO" sz="1200">
                        <a:effectLst/>
                        <a:latin typeface="Arial"/>
                        <a:ea typeface="Calibri"/>
                        <a:cs typeface="Times New Roman"/>
                      </a:endParaRPr>
                    </a:p>
                    <a:p>
                      <a:pPr algn="just">
                        <a:lnSpc>
                          <a:spcPct val="150000"/>
                        </a:lnSpc>
                        <a:spcAft>
                          <a:spcPts val="0"/>
                        </a:spcAft>
                      </a:pPr>
                      <a:r>
                        <a:rPr lang="es-ES" sz="800">
                          <a:effectLst/>
                          <a:latin typeface="Arial"/>
                          <a:ea typeface="Calibri"/>
                          <a:cs typeface="Arial"/>
                        </a:rPr>
                        <a:t>- Trabajo acercado desde lo teórico</a:t>
                      </a:r>
                      <a:endParaRPr lang="es-CO" sz="1200">
                        <a:effectLst/>
                        <a:latin typeface="Arial"/>
                        <a:ea typeface="Calibri"/>
                        <a:cs typeface="Times New Roman"/>
                      </a:endParaRPr>
                    </a:p>
                    <a:p>
                      <a:pPr algn="just">
                        <a:lnSpc>
                          <a:spcPct val="150000"/>
                        </a:lnSpc>
                        <a:spcAft>
                          <a:spcPts val="0"/>
                        </a:spcAft>
                      </a:pPr>
                      <a:r>
                        <a:rPr lang="es-ES" sz="800">
                          <a:effectLst/>
                          <a:latin typeface="Arial"/>
                          <a:ea typeface="Calibri"/>
                          <a:cs typeface="Arial"/>
                        </a:rPr>
                        <a:t>- Se acerca a la Universidad.</a:t>
                      </a:r>
                      <a:endParaRPr lang="es-CO" sz="1200">
                        <a:effectLst/>
                        <a:latin typeface="Arial"/>
                        <a:ea typeface="Calibri"/>
                        <a:cs typeface="Times New Roman"/>
                      </a:endParaRPr>
                    </a:p>
                    <a:p>
                      <a:pPr algn="just">
                        <a:lnSpc>
                          <a:spcPct val="150000"/>
                        </a:lnSpc>
                        <a:spcAft>
                          <a:spcPts val="0"/>
                        </a:spcAft>
                      </a:pPr>
                      <a:r>
                        <a:rPr lang="es-ES" sz="800">
                          <a:effectLst/>
                          <a:latin typeface="Arial"/>
                          <a:ea typeface="Calibri"/>
                          <a:cs typeface="Arial"/>
                        </a:rPr>
                        <a:t>- Se ve un paso lógico de continuidad.</a:t>
                      </a:r>
                      <a:endParaRPr lang="es-CO" sz="1200">
                        <a:effectLst/>
                        <a:latin typeface="Arial"/>
                        <a:ea typeface="Calibri"/>
                        <a:cs typeface="Times New Roman"/>
                      </a:endParaRPr>
                    </a:p>
                    <a:p>
                      <a:pPr algn="just">
                        <a:lnSpc>
                          <a:spcPct val="150000"/>
                        </a:lnSpc>
                        <a:spcAft>
                          <a:spcPts val="0"/>
                        </a:spcAft>
                      </a:pPr>
                      <a:r>
                        <a:rPr lang="es-ES" sz="800">
                          <a:effectLst/>
                          <a:latin typeface="Arial"/>
                          <a:ea typeface="Calibri"/>
                          <a:cs typeface="Arial"/>
                        </a:rPr>
                        <a:t>- Continuidad de estudios técnicos, tecnológicos o superiores.</a:t>
                      </a:r>
                      <a:endParaRPr lang="es-CO" sz="1200">
                        <a:effectLst/>
                        <a:latin typeface="Arial"/>
                        <a:ea typeface="Calibri"/>
                        <a:cs typeface="Times New Roman"/>
                      </a:endParaRPr>
                    </a:p>
                    <a:p>
                      <a:pPr algn="just">
                        <a:lnSpc>
                          <a:spcPct val="150000"/>
                        </a:lnSpc>
                        <a:spcAft>
                          <a:spcPts val="0"/>
                        </a:spcAft>
                      </a:pPr>
                      <a:r>
                        <a:rPr lang="es-ES" sz="800">
                          <a:effectLst/>
                          <a:latin typeface="Arial"/>
                          <a:ea typeface="Calibri"/>
                          <a:cs typeface="Arial"/>
                        </a:rPr>
                        <a:t>- Proseguir estudios.</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Desarrollo de competencias</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El entrevistado destaca el acercamiento paulatino al entendimiento de la importancia de la educación tecnológica para el desarrollo de habilidades posteriores útiles en una sociedad productiva</a:t>
                      </a:r>
                      <a:endParaRPr lang="es-CO" sz="1200">
                        <a:effectLst/>
                        <a:latin typeface="Arial"/>
                        <a:ea typeface="Calibri"/>
                        <a:cs typeface="Times New Roman"/>
                      </a:endParaRPr>
                    </a:p>
                  </a:txBody>
                  <a:tcPr marL="68580" marR="68580" marT="0" marB="0"/>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s-ES" sz="900" dirty="0">
                          <a:effectLst/>
                          <a:latin typeface="Arial"/>
                          <a:ea typeface="Calibri"/>
                          <a:cs typeface="Arial"/>
                        </a:rPr>
                        <a:t> </a:t>
                      </a:r>
                      <a:r>
                        <a:rPr lang="es-ES" sz="900" dirty="0" smtClean="0">
                          <a:effectLst/>
                          <a:latin typeface="Arial"/>
                          <a:ea typeface="Calibri"/>
                          <a:cs typeface="Arial"/>
                        </a:rPr>
                        <a:t>Elemento común con:</a:t>
                      </a:r>
                      <a:endParaRPr lang="es-CO" sz="900" dirty="0" smtClean="0">
                        <a:effectLst/>
                        <a:latin typeface="Arial"/>
                        <a:ea typeface="Calibri"/>
                        <a:cs typeface="Times New Roman"/>
                      </a:endParaRPr>
                    </a:p>
                    <a:p>
                      <a:pPr algn="just">
                        <a:lnSpc>
                          <a:spcPct val="150000"/>
                        </a:lnSpc>
                        <a:spcAft>
                          <a:spcPts val="0"/>
                        </a:spcAft>
                      </a:pPr>
                      <a:r>
                        <a:rPr lang="es-ES" sz="900" b="1" kern="1200" dirty="0" smtClean="0">
                          <a:solidFill>
                            <a:schemeClr val="dk1"/>
                          </a:solidFill>
                          <a:effectLst/>
                          <a:latin typeface="+mn-lt"/>
                          <a:ea typeface="+mn-ea"/>
                          <a:cs typeface="+mn-cs"/>
                        </a:rPr>
                        <a:t>[ET 16 06 2015].</a:t>
                      </a:r>
                      <a:r>
                        <a:rPr lang="es-ES" sz="900" kern="1200" dirty="0" smtClean="0">
                          <a:solidFill>
                            <a:schemeClr val="dk1"/>
                          </a:solidFill>
                          <a:effectLst/>
                          <a:latin typeface="+mn-lt"/>
                          <a:ea typeface="+mn-ea"/>
                          <a:cs typeface="+mn-cs"/>
                        </a:rPr>
                        <a:t> </a:t>
                      </a:r>
                      <a:r>
                        <a:rPr lang="es-ES" sz="900" b="1" kern="1200" dirty="0" smtClean="0">
                          <a:solidFill>
                            <a:schemeClr val="dk1"/>
                          </a:solidFill>
                          <a:effectLst/>
                          <a:latin typeface="+mn-lt"/>
                          <a:ea typeface="+mn-ea"/>
                          <a:cs typeface="+mn-cs"/>
                        </a:rPr>
                        <a:t>[ND 06 04 2015]. [SA 21 04 2015]. [SA 21 04 2015]. [CR 17 07 2015].</a:t>
                      </a:r>
                      <a:endParaRPr lang="es-CO" sz="900" dirty="0">
                        <a:effectLst/>
                        <a:latin typeface="Arial"/>
                        <a:ea typeface="Calibri"/>
                        <a:cs typeface="Times New Roman"/>
                      </a:endParaRPr>
                    </a:p>
                  </a:txBody>
                  <a:tcPr marL="68580" marR="68580" marT="0" marB="0"/>
                </a:tc>
              </a:tr>
              <a:tr h="0">
                <a:tc>
                  <a:txBody>
                    <a:bodyPr/>
                    <a:lstStyle/>
                    <a:p>
                      <a:pPr algn="just">
                        <a:lnSpc>
                          <a:spcPct val="150000"/>
                        </a:lnSpc>
                        <a:spcAft>
                          <a:spcPts val="0"/>
                        </a:spcAft>
                      </a:pP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endParaRPr lang="es-CO" sz="1200" dirty="0">
                        <a:effectLst/>
                        <a:latin typeface="Arial"/>
                        <a:ea typeface="Calibri"/>
                        <a:cs typeface="Times New Roman"/>
                      </a:endParaRPr>
                    </a:p>
                  </a:txBody>
                  <a:tcPr marL="68580" marR="68580" marT="0" marB="0"/>
                </a:tc>
              </a:tr>
            </a:tbl>
          </a:graphicData>
        </a:graphic>
      </p:graphicFrame>
      <p:sp>
        <p:nvSpPr>
          <p:cNvPr id="7" name="1 Título"/>
          <p:cNvSpPr txBox="1">
            <a:spLocks/>
          </p:cNvSpPr>
          <p:nvPr/>
        </p:nvSpPr>
        <p:spPr>
          <a:xfrm>
            <a:off x="457200" y="4462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O" sz="2800" b="1" smtClean="0"/>
              <a:t>Ejemplos de Categorías cualitativas de análisis  </a:t>
            </a:r>
            <a:endParaRPr lang="es-CO" sz="2800" b="1" dirty="0"/>
          </a:p>
        </p:txBody>
      </p:sp>
    </p:spTree>
    <p:extLst>
      <p:ext uri="{BB962C8B-B14F-4D97-AF65-F5344CB8AC3E}">
        <p14:creationId xmlns:p14="http://schemas.microsoft.com/office/powerpoint/2010/main" val="38986045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9776"/>
            <a:ext cx="8229600" cy="1143000"/>
          </a:xfrm>
        </p:spPr>
        <p:txBody>
          <a:bodyPr/>
          <a:lstStyle/>
          <a:p>
            <a:r>
              <a:rPr lang="es-CO" b="1" dirty="0" smtClean="0"/>
              <a:t> </a:t>
            </a:r>
            <a:endParaRPr lang="es-CO" b="1" dirty="0"/>
          </a:p>
        </p:txBody>
      </p:sp>
      <p:sp>
        <p:nvSpPr>
          <p:cNvPr id="3" name="2 Marcador de contenido"/>
          <p:cNvSpPr>
            <a:spLocks noGrp="1"/>
          </p:cNvSpPr>
          <p:nvPr>
            <p:ph idx="1"/>
          </p:nvPr>
        </p:nvSpPr>
        <p:spPr>
          <a:xfrm>
            <a:off x="467544" y="1451826"/>
            <a:ext cx="8229600" cy="4741074"/>
          </a:xfrm>
        </p:spPr>
        <p:txBody>
          <a:bodyPr>
            <a:normAutofit/>
          </a:bodyPr>
          <a:lstStyle/>
          <a:p>
            <a:pPr marL="0" indent="0">
              <a:buNone/>
            </a:pPr>
            <a:r>
              <a:rPr lang="es-CO" sz="2800" dirty="0" smtClean="0">
                <a:solidFill>
                  <a:schemeClr val="tx2"/>
                </a:solidFill>
              </a:rPr>
              <a:t>Desarrollo de habilidades  y destrezas académicas </a:t>
            </a:r>
            <a:endParaRPr lang="es-CO" sz="2800" dirty="0">
              <a:solidFill>
                <a:schemeClr val="tx2"/>
              </a:solidFill>
            </a:endParaRPr>
          </a:p>
          <a:p>
            <a:pPr marL="0" indent="0">
              <a:buNone/>
            </a:pPr>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5 Tabla"/>
          <p:cNvGraphicFramePr>
            <a:graphicFrameLocks noGrp="1"/>
          </p:cNvGraphicFramePr>
          <p:nvPr>
            <p:extLst>
              <p:ext uri="{D42A27DB-BD31-4B8C-83A1-F6EECF244321}">
                <p14:modId xmlns:p14="http://schemas.microsoft.com/office/powerpoint/2010/main" val="4230489869"/>
              </p:ext>
            </p:extLst>
          </p:nvPr>
        </p:nvGraphicFramePr>
        <p:xfrm>
          <a:off x="467544" y="2042224"/>
          <a:ext cx="8008620" cy="4206240"/>
        </p:xfrm>
        <a:graphic>
          <a:graphicData uri="http://schemas.openxmlformats.org/drawingml/2006/table">
            <a:tbl>
              <a:tblPr firstRow="1" firstCol="1" bandRow="1">
                <a:tableStyleId>{5C22544A-7EE6-4342-B048-85BDC9FD1C3A}</a:tableStyleId>
              </a:tblPr>
              <a:tblGrid>
                <a:gridCol w="4032448"/>
                <a:gridCol w="1296144"/>
                <a:gridCol w="648072"/>
                <a:gridCol w="1222331"/>
                <a:gridCol w="809625"/>
              </a:tblGrid>
              <a:tr h="0">
                <a:tc>
                  <a:txBody>
                    <a:bodyPr/>
                    <a:lstStyle/>
                    <a:p>
                      <a:pPr algn="just">
                        <a:lnSpc>
                          <a:spcPct val="150000"/>
                        </a:lnSpc>
                        <a:spcAft>
                          <a:spcPts val="0"/>
                        </a:spcAft>
                      </a:pPr>
                      <a:r>
                        <a:rPr lang="es-ES" sz="1200" dirty="0">
                          <a:effectLst/>
                        </a:rPr>
                        <a:t> </a:t>
                      </a:r>
                      <a:endParaRPr lang="es-CO" sz="1200" dirty="0">
                        <a:effectLst/>
                      </a:endParaRPr>
                    </a:p>
                    <a:p>
                      <a:pPr algn="just">
                        <a:lnSpc>
                          <a:spcPct val="150000"/>
                        </a:lnSpc>
                        <a:spcAft>
                          <a:spcPts val="0"/>
                        </a:spcAft>
                      </a:pPr>
                      <a:r>
                        <a:rPr lang="es-ES" sz="800" dirty="0">
                          <a:effectLst/>
                        </a:rPr>
                        <a:t>Fragmento fuente oral:</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Codificación abierta.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Categoría: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Memorando</a:t>
                      </a:r>
                      <a:endParaRPr lang="es-CO" sz="1200">
                        <a:effectLst/>
                      </a:endParaRPr>
                    </a:p>
                    <a:p>
                      <a:pPr algn="just">
                        <a:lnSpc>
                          <a:spcPct val="150000"/>
                        </a:lnSpc>
                        <a:spcAft>
                          <a:spcPts val="0"/>
                        </a:spcAft>
                      </a:pPr>
                      <a:r>
                        <a:rPr lang="es-ES" sz="1200">
                          <a:effectLst/>
                        </a:rPr>
                        <a:t> </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Elementos de saturación.</a:t>
                      </a:r>
                      <a:endParaRPr lang="es-CO" sz="1200">
                        <a:effectLst/>
                        <a:latin typeface="Arial"/>
                        <a:ea typeface="Calibri"/>
                        <a:cs typeface="Times New Roman"/>
                      </a:endParaRPr>
                    </a:p>
                  </a:txBody>
                  <a:tcPr marL="68580" marR="68580" marT="0" marB="0"/>
                </a:tc>
              </a:tr>
              <a:tr h="0">
                <a:tc>
                  <a:txBody>
                    <a:bodyPr/>
                    <a:lstStyle/>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“En la mejora si porque </a:t>
                      </a:r>
                      <a:r>
                        <a:rPr lang="es-ES" sz="800" dirty="0" err="1">
                          <a:effectLst/>
                          <a:latin typeface="Arial"/>
                          <a:ea typeface="Calibri"/>
                          <a:cs typeface="Arial"/>
                        </a:rPr>
                        <a:t>ee.</a:t>
                      </a:r>
                      <a:r>
                        <a:rPr lang="es-ES" sz="800" dirty="0">
                          <a:effectLst/>
                          <a:latin typeface="Arial"/>
                          <a:ea typeface="Calibri"/>
                          <a:cs typeface="Arial"/>
                        </a:rPr>
                        <a:t>. Como que te forma como para la vi al  de pronto a la hora de salir te forma como más responsabilidad en la intensidad horaria porque pues nosotros teníamos  que estudiar casi toda la jornada de la 6 de la mañana hasta la 6 de la tarde entonces y pues rendir con lo con lo técnico y con el colegio entonces </a:t>
                      </a:r>
                      <a:r>
                        <a:rPr lang="es-ES" sz="800" dirty="0" err="1">
                          <a:effectLst/>
                          <a:latin typeface="Arial"/>
                          <a:ea typeface="Calibri"/>
                          <a:cs typeface="Arial"/>
                        </a:rPr>
                        <a:t>ee.</a:t>
                      </a:r>
                      <a:r>
                        <a:rPr lang="es-ES" sz="800" dirty="0">
                          <a:effectLst/>
                          <a:latin typeface="Arial"/>
                          <a:ea typeface="Calibri"/>
                          <a:cs typeface="Arial"/>
                        </a:rPr>
                        <a:t>. Para la persona que salga a continuar con su educación superior le sirve porque no le va a dar duro y no se va a estrellar y para  la persona que vaya de pronto a trabajar pues de pronto va a tener bases o no se le sirva de pronto esa intensidad” (AV 29 04 2015; 1. 152-159)</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 Forma para la vida</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Genera responsabilidades.</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Modifica horarios de estudio.</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Mayor compromiso para mantener el rendimiento.</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Ayuda a los que continúen educación superior.</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Acostumbra a la intensidad laboral.</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Desarrollo de hábitos y habilidades de estudio</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Se presentan los valores conexos generados a partir de la permanencia en las instituciones en cuanto a la generación de procesos de formación específicos.</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Argumento compartido con</a:t>
                      </a:r>
                      <a:r>
                        <a:rPr lang="es-ES" sz="800" b="1" dirty="0">
                          <a:effectLst/>
                          <a:latin typeface="Arial"/>
                          <a:ea typeface="Calibri"/>
                          <a:cs typeface="Arial"/>
                        </a:rPr>
                        <a:t>: [DH 15 04 2015].</a:t>
                      </a:r>
                      <a:endParaRPr lang="es-CO" sz="1200" dirty="0">
                        <a:effectLst/>
                        <a:latin typeface="Arial"/>
                        <a:ea typeface="Calibri"/>
                        <a:cs typeface="Times New Roman"/>
                      </a:endParaRPr>
                    </a:p>
                  </a:txBody>
                  <a:tcPr marL="68580" marR="68580" marT="0" marB="0"/>
                </a:tc>
              </a:tr>
              <a:tr h="0">
                <a:tc>
                  <a:txBody>
                    <a:bodyPr/>
                    <a:lstStyle/>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“primero que todo porque les hace aprovechar  el tiempo libre de  mejor manera el hecho de que estén en un ambiente ya  </a:t>
                      </a:r>
                      <a:r>
                        <a:rPr lang="es-ES" sz="800" dirty="0" err="1">
                          <a:effectLst/>
                          <a:latin typeface="Arial"/>
                          <a:ea typeface="Calibri"/>
                          <a:cs typeface="Arial"/>
                        </a:rPr>
                        <a:t>emm</a:t>
                      </a:r>
                      <a:r>
                        <a:rPr lang="es-ES" sz="800" dirty="0">
                          <a:effectLst/>
                          <a:latin typeface="Arial"/>
                          <a:ea typeface="Calibri"/>
                          <a:cs typeface="Arial"/>
                        </a:rPr>
                        <a:t>.. Universitario así sea dentro del colegio  hace que ellos </a:t>
                      </a:r>
                      <a:r>
                        <a:rPr lang="es-ES" sz="800" dirty="0" err="1">
                          <a:effectLst/>
                          <a:latin typeface="Arial"/>
                          <a:ea typeface="Calibri"/>
                          <a:cs typeface="Arial"/>
                        </a:rPr>
                        <a:t>ee.</a:t>
                      </a:r>
                      <a:r>
                        <a:rPr lang="es-ES" sz="800" dirty="0">
                          <a:effectLst/>
                          <a:latin typeface="Arial"/>
                          <a:ea typeface="Calibri"/>
                          <a:cs typeface="Arial"/>
                        </a:rPr>
                        <a:t>. se vuelvan más, más responsables, más maduros, más autónomos, más respetuosos, y el tema académico porque  de hecho hay algunas competencias  que se desarrollan que les ayudan a consolidar todo lo que , lo que ya traen de la educación básica y del bachillerato” (JB 11 03 2015: 1. 139-144) </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 Aprovechamiento de tiempo libre.</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Involucra en un ambiente universitario.</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Contribuye a la responsabilidad.</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Desarrollo de autonomía.</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Creación y consolidación de competencias académicas.</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Desarrollo de hábitos y habilidades de estudio</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El entrevistado muestra su punto de vista en relación a la importancia de la ocupación del tiempo y la distribución que se hace del mismo para optimizar los recursos del estudiante en beneficio de su propio proceso formativo</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Argumento compartido con</a:t>
                      </a:r>
                      <a:r>
                        <a:rPr lang="es-ES" sz="800" b="1" dirty="0">
                          <a:effectLst/>
                          <a:latin typeface="Arial"/>
                          <a:ea typeface="Calibri"/>
                          <a:cs typeface="Arial"/>
                        </a:rPr>
                        <a:t>: [AV 29 04 2015]. [ET 16 06 2015]. </a:t>
                      </a:r>
                      <a:endParaRPr lang="es-CO" sz="1200" dirty="0">
                        <a:effectLst/>
                        <a:latin typeface="Arial"/>
                        <a:ea typeface="Calibri"/>
                        <a:cs typeface="Times New Roman"/>
                      </a:endParaRPr>
                    </a:p>
                  </a:txBody>
                  <a:tcPr marL="68580" marR="68580" marT="0" marB="0"/>
                </a:tc>
              </a:tr>
            </a:tbl>
          </a:graphicData>
        </a:graphic>
      </p:graphicFrame>
      <p:sp>
        <p:nvSpPr>
          <p:cNvPr id="7" name="1 Título"/>
          <p:cNvSpPr txBox="1">
            <a:spLocks/>
          </p:cNvSpPr>
          <p:nvPr/>
        </p:nvSpPr>
        <p:spPr>
          <a:xfrm>
            <a:off x="457200" y="4462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O" sz="2800" b="1" smtClean="0"/>
              <a:t>Ejemplos de Categorías cualitativas de análisis  </a:t>
            </a:r>
            <a:endParaRPr lang="es-CO" sz="2800" b="1" dirty="0"/>
          </a:p>
        </p:txBody>
      </p:sp>
    </p:spTree>
    <p:extLst>
      <p:ext uri="{BB962C8B-B14F-4D97-AF65-F5344CB8AC3E}">
        <p14:creationId xmlns:p14="http://schemas.microsoft.com/office/powerpoint/2010/main" val="41513807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t>Categorías cualitativas de análisis  </a:t>
            </a:r>
            <a:endParaRPr lang="es-CO" b="1" dirty="0"/>
          </a:p>
        </p:txBody>
      </p:sp>
      <p:sp>
        <p:nvSpPr>
          <p:cNvPr id="3" name="2 Marcador de contenido"/>
          <p:cNvSpPr>
            <a:spLocks noGrp="1"/>
          </p:cNvSpPr>
          <p:nvPr>
            <p:ph idx="1"/>
          </p:nvPr>
        </p:nvSpPr>
        <p:spPr>
          <a:xfrm>
            <a:off x="457200" y="1484784"/>
            <a:ext cx="8229600" cy="4741074"/>
          </a:xfrm>
        </p:spPr>
        <p:txBody>
          <a:bodyPr>
            <a:normAutofit/>
          </a:bodyPr>
          <a:lstStyle/>
          <a:p>
            <a:r>
              <a:rPr lang="es-CO" dirty="0" smtClean="0">
                <a:solidFill>
                  <a:srgbClr val="FF0000"/>
                </a:solidFill>
              </a:rPr>
              <a:t> </a:t>
            </a:r>
            <a:r>
              <a:rPr lang="es-CO" sz="3500" dirty="0" smtClean="0">
                <a:solidFill>
                  <a:srgbClr val="FF0000"/>
                </a:solidFill>
              </a:rPr>
              <a:t>Enseñabilidad y Educabilidad</a:t>
            </a:r>
          </a:p>
          <a:p>
            <a:pPr marL="0" indent="0">
              <a:buNone/>
            </a:pPr>
            <a:endParaRPr lang="es-CO" sz="1400" dirty="0">
              <a:solidFill>
                <a:srgbClr val="FF0000"/>
              </a:solidFill>
            </a:endParaRPr>
          </a:p>
          <a:p>
            <a:pPr marL="0" indent="0" algn="just">
              <a:buNone/>
            </a:pPr>
            <a:endParaRPr lang="es-CO" sz="1000" dirty="0" smtClean="0"/>
          </a:p>
          <a:p>
            <a:pPr marL="0" indent="0">
              <a:buNone/>
            </a:pPr>
            <a:endParaRPr lang="es-CO" dirty="0" smtClean="0"/>
          </a:p>
          <a:p>
            <a:pPr marL="0" indent="0">
              <a:buNone/>
            </a:pPr>
            <a:endParaRPr lang="es-CO" sz="1100" dirty="0" smtClean="0"/>
          </a:p>
          <a:p>
            <a:pPr marL="0" indent="0">
              <a:buNone/>
            </a:pPr>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pic>
        <p:nvPicPr>
          <p:cNvPr id="5" name="4 Imagen"/>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9592" y="2217737"/>
            <a:ext cx="7344816" cy="3803551"/>
          </a:xfrm>
          <a:prstGeom prst="rect">
            <a:avLst/>
          </a:prstGeom>
          <a:noFill/>
          <a:ln>
            <a:noFill/>
          </a:ln>
        </p:spPr>
      </p:pic>
    </p:spTree>
    <p:extLst>
      <p:ext uri="{BB962C8B-B14F-4D97-AF65-F5344CB8AC3E}">
        <p14:creationId xmlns:p14="http://schemas.microsoft.com/office/powerpoint/2010/main" val="8490381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t>Categorías cualitativas de análisis  </a:t>
            </a:r>
            <a:endParaRPr lang="es-CO" b="1" dirty="0"/>
          </a:p>
        </p:txBody>
      </p:sp>
      <p:sp>
        <p:nvSpPr>
          <p:cNvPr id="3" name="2 Marcador de contenido"/>
          <p:cNvSpPr>
            <a:spLocks noGrp="1"/>
          </p:cNvSpPr>
          <p:nvPr>
            <p:ph idx="1"/>
          </p:nvPr>
        </p:nvSpPr>
        <p:spPr>
          <a:xfrm>
            <a:off x="457200" y="1484784"/>
            <a:ext cx="8229600" cy="4741074"/>
          </a:xfrm>
        </p:spPr>
        <p:txBody>
          <a:bodyPr>
            <a:normAutofit/>
          </a:bodyPr>
          <a:lstStyle/>
          <a:p>
            <a:r>
              <a:rPr lang="es-CO" dirty="0" smtClean="0">
                <a:solidFill>
                  <a:srgbClr val="FF0000"/>
                </a:solidFill>
              </a:rPr>
              <a:t> </a:t>
            </a:r>
            <a:r>
              <a:rPr lang="es-CO" sz="3500" dirty="0" smtClean="0">
                <a:solidFill>
                  <a:srgbClr val="FF0000"/>
                </a:solidFill>
              </a:rPr>
              <a:t>Enseñabilidad y Educabilidad</a:t>
            </a:r>
          </a:p>
          <a:p>
            <a:pPr marL="0" indent="0">
              <a:buNone/>
            </a:pPr>
            <a:endParaRPr lang="es-CO" sz="1400" dirty="0">
              <a:solidFill>
                <a:srgbClr val="FF0000"/>
              </a:solidFill>
            </a:endParaRPr>
          </a:p>
          <a:p>
            <a:pPr marL="0" indent="0" algn="just">
              <a:buNone/>
            </a:pPr>
            <a:r>
              <a:rPr lang="es-CO" dirty="0" smtClean="0">
                <a:solidFill>
                  <a:schemeClr val="tx2"/>
                </a:solidFill>
              </a:rPr>
              <a:t>Dotaciones y equipos en los colegios</a:t>
            </a:r>
          </a:p>
          <a:p>
            <a:pPr marL="0" indent="0" algn="just">
              <a:buNone/>
            </a:pPr>
            <a:endParaRPr lang="es-CO" sz="1100" dirty="0" smtClean="0">
              <a:solidFill>
                <a:schemeClr val="tx2"/>
              </a:solidFill>
            </a:endParaRPr>
          </a:p>
          <a:p>
            <a:pPr marL="0" indent="0" algn="just">
              <a:buNone/>
            </a:pPr>
            <a:r>
              <a:rPr lang="es-CO" dirty="0" smtClean="0">
                <a:solidFill>
                  <a:schemeClr val="tx2"/>
                </a:solidFill>
              </a:rPr>
              <a:t>Cualificación docente</a:t>
            </a:r>
          </a:p>
          <a:p>
            <a:pPr algn="just"/>
            <a:endParaRPr lang="es-CO" sz="1100" dirty="0" smtClean="0">
              <a:solidFill>
                <a:schemeClr val="tx2"/>
              </a:solidFill>
            </a:endParaRPr>
          </a:p>
          <a:p>
            <a:pPr algn="just"/>
            <a:r>
              <a:rPr lang="es-CO" dirty="0" smtClean="0">
                <a:solidFill>
                  <a:schemeClr val="tx2"/>
                </a:solidFill>
              </a:rPr>
              <a:t>Perfiles de las IES acompañantes</a:t>
            </a:r>
          </a:p>
          <a:p>
            <a:pPr marL="0" indent="0" algn="just">
              <a:buNone/>
            </a:pPr>
            <a:r>
              <a:rPr lang="es-CO" dirty="0"/>
              <a:t>	</a:t>
            </a:r>
            <a:r>
              <a:rPr lang="es-CO" dirty="0" smtClean="0"/>
              <a:t>- Vinculación académica</a:t>
            </a:r>
          </a:p>
          <a:p>
            <a:pPr marL="0" indent="0" algn="just">
              <a:buNone/>
            </a:pPr>
            <a:r>
              <a:rPr lang="es-CO" dirty="0" smtClean="0"/>
              <a:t>	- Nivel de formación y Acreditación</a:t>
            </a:r>
          </a:p>
          <a:p>
            <a:pPr marL="0" indent="0" algn="just">
              <a:buNone/>
            </a:pPr>
            <a:endParaRPr lang="es-CO" sz="1000" dirty="0" smtClean="0"/>
          </a:p>
          <a:p>
            <a:pPr marL="0" indent="0">
              <a:buNone/>
            </a:pPr>
            <a:endParaRPr lang="es-CO" dirty="0" smtClean="0"/>
          </a:p>
          <a:p>
            <a:pPr marL="0" indent="0">
              <a:buNone/>
            </a:pPr>
            <a:endParaRPr lang="es-CO" sz="1100" dirty="0" smtClean="0"/>
          </a:p>
          <a:p>
            <a:pPr marL="0" indent="0">
              <a:buNone/>
            </a:pPr>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997237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9776"/>
            <a:ext cx="8229600" cy="1143000"/>
          </a:xfrm>
        </p:spPr>
        <p:txBody>
          <a:bodyPr/>
          <a:lstStyle/>
          <a:p>
            <a:r>
              <a:rPr lang="es-CO" b="1" dirty="0" smtClean="0"/>
              <a:t>  </a:t>
            </a:r>
            <a:endParaRPr lang="es-CO" b="1" dirty="0"/>
          </a:p>
        </p:txBody>
      </p:sp>
      <p:sp>
        <p:nvSpPr>
          <p:cNvPr id="3" name="2 Marcador de contenido"/>
          <p:cNvSpPr>
            <a:spLocks noGrp="1"/>
          </p:cNvSpPr>
          <p:nvPr>
            <p:ph idx="1"/>
          </p:nvPr>
        </p:nvSpPr>
        <p:spPr>
          <a:xfrm>
            <a:off x="467544" y="1451826"/>
            <a:ext cx="8229600" cy="4741074"/>
          </a:xfrm>
        </p:spPr>
        <p:txBody>
          <a:bodyPr>
            <a:normAutofit/>
          </a:bodyPr>
          <a:lstStyle/>
          <a:p>
            <a:pPr marL="0" indent="0">
              <a:buNone/>
            </a:pPr>
            <a:r>
              <a:rPr lang="es-CO" dirty="0">
                <a:solidFill>
                  <a:srgbClr val="FF0000"/>
                </a:solidFill>
              </a:rPr>
              <a:t> Enseñabilidad y Educabilidad</a:t>
            </a:r>
          </a:p>
          <a:p>
            <a:pPr marL="0" indent="0">
              <a:buNone/>
            </a:pPr>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5 Tabla"/>
          <p:cNvGraphicFramePr>
            <a:graphicFrameLocks noGrp="1"/>
          </p:cNvGraphicFramePr>
          <p:nvPr>
            <p:extLst>
              <p:ext uri="{D42A27DB-BD31-4B8C-83A1-F6EECF244321}">
                <p14:modId xmlns:p14="http://schemas.microsoft.com/office/powerpoint/2010/main" val="2389443196"/>
              </p:ext>
            </p:extLst>
          </p:nvPr>
        </p:nvGraphicFramePr>
        <p:xfrm>
          <a:off x="467544" y="2397224"/>
          <a:ext cx="8008620" cy="3322320"/>
        </p:xfrm>
        <a:graphic>
          <a:graphicData uri="http://schemas.openxmlformats.org/drawingml/2006/table">
            <a:tbl>
              <a:tblPr firstRow="1" firstCol="1" bandRow="1">
                <a:tableStyleId>{5C22544A-7EE6-4342-B048-85BDC9FD1C3A}</a:tableStyleId>
              </a:tblPr>
              <a:tblGrid>
                <a:gridCol w="3888432"/>
                <a:gridCol w="1296144"/>
                <a:gridCol w="792088"/>
                <a:gridCol w="1222331"/>
                <a:gridCol w="809625"/>
              </a:tblGrid>
              <a:tr h="0">
                <a:tc>
                  <a:txBody>
                    <a:bodyPr/>
                    <a:lstStyle/>
                    <a:p>
                      <a:pPr algn="just">
                        <a:lnSpc>
                          <a:spcPct val="150000"/>
                        </a:lnSpc>
                        <a:spcAft>
                          <a:spcPts val="0"/>
                        </a:spcAft>
                      </a:pPr>
                      <a:r>
                        <a:rPr lang="es-ES" sz="1200" dirty="0">
                          <a:effectLst/>
                        </a:rPr>
                        <a:t> </a:t>
                      </a:r>
                      <a:endParaRPr lang="es-CO" sz="1200" dirty="0">
                        <a:effectLst/>
                      </a:endParaRPr>
                    </a:p>
                    <a:p>
                      <a:pPr algn="just">
                        <a:lnSpc>
                          <a:spcPct val="150000"/>
                        </a:lnSpc>
                        <a:spcAft>
                          <a:spcPts val="0"/>
                        </a:spcAft>
                      </a:pPr>
                      <a:r>
                        <a:rPr lang="es-ES" sz="800" dirty="0">
                          <a:effectLst/>
                        </a:rPr>
                        <a:t>Fragmento fuente oral:</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Codificación abierta.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Categoría: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Memorando</a:t>
                      </a:r>
                      <a:endParaRPr lang="es-CO" sz="1200">
                        <a:effectLst/>
                      </a:endParaRPr>
                    </a:p>
                    <a:p>
                      <a:pPr algn="just">
                        <a:lnSpc>
                          <a:spcPct val="150000"/>
                        </a:lnSpc>
                        <a:spcAft>
                          <a:spcPts val="0"/>
                        </a:spcAft>
                      </a:pPr>
                      <a:r>
                        <a:rPr lang="es-ES" sz="1200">
                          <a:effectLst/>
                        </a:rPr>
                        <a:t> </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Elementos de saturación.</a:t>
                      </a:r>
                      <a:endParaRPr lang="es-CO" sz="1200">
                        <a:effectLst/>
                        <a:latin typeface="Arial"/>
                        <a:ea typeface="Calibri"/>
                        <a:cs typeface="Times New Roman"/>
                      </a:endParaRPr>
                    </a:p>
                  </a:txBody>
                  <a:tcPr marL="68580" marR="68580" marT="0" marB="0"/>
                </a:tc>
              </a:tr>
              <a:tr h="0">
                <a:tc>
                  <a:txBody>
                    <a:bodyPr/>
                    <a:lstStyle/>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Times New Roman"/>
                        </a:rPr>
                        <a:t>{…} “Si, si son buenas digamos que sea modificado algunas cosas si se han </a:t>
                      </a:r>
                      <a:r>
                        <a:rPr lang="es-ES" sz="800" dirty="0" err="1">
                          <a:effectLst/>
                          <a:latin typeface="Arial"/>
                          <a:ea typeface="Calibri"/>
                          <a:cs typeface="Times New Roman"/>
                        </a:rPr>
                        <a:t>ee.</a:t>
                      </a:r>
                      <a:r>
                        <a:rPr lang="es-ES" sz="800" dirty="0">
                          <a:effectLst/>
                          <a:latin typeface="Arial"/>
                          <a:ea typeface="Calibri"/>
                          <a:cs typeface="Times New Roman"/>
                        </a:rPr>
                        <a:t>. O sea se ha modificado la parte estructural </a:t>
                      </a:r>
                      <a:r>
                        <a:rPr lang="es-ES" sz="800" dirty="0" err="1">
                          <a:effectLst/>
                          <a:latin typeface="Arial"/>
                          <a:ea typeface="Calibri"/>
                          <a:cs typeface="Times New Roman"/>
                        </a:rPr>
                        <a:t>ee.</a:t>
                      </a:r>
                      <a:r>
                        <a:rPr lang="es-ES" sz="800" dirty="0">
                          <a:effectLst/>
                          <a:latin typeface="Arial"/>
                          <a:ea typeface="Calibri"/>
                          <a:cs typeface="Times New Roman"/>
                        </a:rPr>
                        <a:t>. Pues para beneficio de los estudios se implementó para beneficio de los  estudiantes entonces con eso no hubo inconveniente”. (AV 29 04 2015: 1. 78-81)</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l">
                        <a:lnSpc>
                          <a:spcPct val="100000"/>
                        </a:lnSpc>
                        <a:spcAft>
                          <a:spcPts val="0"/>
                        </a:spcAft>
                      </a:pPr>
                      <a:r>
                        <a:rPr lang="es-ES" sz="800" dirty="0">
                          <a:effectLst/>
                          <a:latin typeface="Arial"/>
                          <a:ea typeface="Calibri"/>
                          <a:cs typeface="Arial"/>
                        </a:rPr>
                        <a:t>-  Modificación de la parte estructural.</a:t>
                      </a:r>
                      <a:endParaRPr lang="es-CO" sz="1200" dirty="0">
                        <a:effectLst/>
                        <a:latin typeface="Arial"/>
                        <a:ea typeface="Calibri"/>
                        <a:cs typeface="Times New Roman"/>
                      </a:endParaRPr>
                    </a:p>
                    <a:p>
                      <a:pPr algn="l">
                        <a:lnSpc>
                          <a:spcPct val="100000"/>
                        </a:lnSpc>
                        <a:spcAft>
                          <a:spcPts val="0"/>
                        </a:spcAft>
                      </a:pPr>
                      <a:r>
                        <a:rPr lang="es-ES" sz="800" dirty="0">
                          <a:effectLst/>
                          <a:latin typeface="Arial"/>
                          <a:ea typeface="Calibri"/>
                          <a:cs typeface="Arial"/>
                        </a:rPr>
                        <a:t>- Beneficios en los estudios.</a:t>
                      </a:r>
                      <a:endParaRPr lang="es-CO" sz="1200" dirty="0">
                        <a:effectLst/>
                        <a:latin typeface="Arial"/>
                        <a:ea typeface="Calibri"/>
                        <a:cs typeface="Times New Roman"/>
                      </a:endParaRPr>
                    </a:p>
                    <a:p>
                      <a:pPr algn="l">
                        <a:lnSpc>
                          <a:spcPct val="10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l">
                        <a:lnSpc>
                          <a:spcPct val="100000"/>
                        </a:lnSpc>
                        <a:spcAft>
                          <a:spcPts val="0"/>
                        </a:spcAft>
                      </a:pPr>
                      <a:r>
                        <a:rPr lang="es-ES" sz="800" dirty="0">
                          <a:effectLst/>
                          <a:latin typeface="Arial"/>
                          <a:ea typeface="Calibri"/>
                          <a:cs typeface="Arial"/>
                        </a:rPr>
                        <a:t>Educabilidad</a:t>
                      </a:r>
                      <a:endParaRPr lang="es-CO" sz="1200" dirty="0">
                        <a:effectLst/>
                        <a:latin typeface="Arial"/>
                        <a:ea typeface="Calibri"/>
                        <a:cs typeface="Times New Roman"/>
                      </a:endParaRPr>
                    </a:p>
                  </a:txBody>
                  <a:tcPr marL="68580" marR="68580" marT="0" marB="0"/>
                </a:tc>
                <a:tc>
                  <a:txBody>
                    <a:bodyPr/>
                    <a:lstStyle/>
                    <a:p>
                      <a:pPr algn="l">
                        <a:lnSpc>
                          <a:spcPct val="100000"/>
                        </a:lnSpc>
                        <a:spcAft>
                          <a:spcPts val="0"/>
                        </a:spcAft>
                      </a:pPr>
                      <a:r>
                        <a:rPr lang="es-ES" sz="800" dirty="0">
                          <a:effectLst/>
                          <a:latin typeface="Arial"/>
                          <a:ea typeface="Calibri"/>
                          <a:cs typeface="Arial"/>
                        </a:rPr>
                        <a:t>El entrevistado genera la acotación sobre la deficiencia de materiales pero el avance en cuanto a recursos para dar cumplimiento a los requerimientos mínimos en el proceso académico.</a:t>
                      </a:r>
                      <a:endParaRPr lang="es-CO" sz="1200" dirty="0">
                        <a:effectLst/>
                        <a:latin typeface="Arial"/>
                        <a:ea typeface="Calibri"/>
                        <a:cs typeface="Times New Roman"/>
                      </a:endParaRPr>
                    </a:p>
                  </a:txBody>
                  <a:tcPr marL="68580" marR="68580" marT="0" marB="0"/>
                </a:tc>
                <a:tc>
                  <a:txBody>
                    <a:bodyPr/>
                    <a:lstStyle/>
                    <a:p>
                      <a:pPr algn="l">
                        <a:lnSpc>
                          <a:spcPct val="100000"/>
                        </a:lnSpc>
                        <a:spcAft>
                          <a:spcPts val="0"/>
                        </a:spcAft>
                      </a:pPr>
                      <a:r>
                        <a:rPr lang="es-ES" sz="800" dirty="0">
                          <a:effectLst/>
                          <a:latin typeface="Arial"/>
                          <a:ea typeface="Calibri"/>
                          <a:cs typeface="Arial"/>
                        </a:rPr>
                        <a:t>Elemento común con</a:t>
                      </a:r>
                      <a:r>
                        <a:rPr lang="es-ES" sz="800" b="1" dirty="0">
                          <a:effectLst/>
                          <a:latin typeface="Arial"/>
                          <a:ea typeface="Calibri"/>
                          <a:cs typeface="Arial"/>
                        </a:rPr>
                        <a:t>: [DH 15 04 2015].</a:t>
                      </a:r>
                      <a:endParaRPr lang="es-CO" sz="1200" dirty="0">
                        <a:effectLst/>
                        <a:latin typeface="Arial"/>
                        <a:ea typeface="Calibri"/>
                        <a:cs typeface="Times New Roman"/>
                      </a:endParaRPr>
                    </a:p>
                  </a:txBody>
                  <a:tcPr marL="68580" marR="68580" marT="0" marB="0"/>
                </a:tc>
              </a:tr>
              <a:tr h="0">
                <a:tc>
                  <a:txBody>
                    <a:bodyPr/>
                    <a:lstStyle/>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“Si considero que, que los docentes que están </a:t>
                      </a:r>
                      <a:r>
                        <a:rPr lang="es-ES" sz="800" dirty="0" err="1">
                          <a:effectLst/>
                          <a:latin typeface="Arial"/>
                          <a:ea typeface="Calibri"/>
                          <a:cs typeface="Arial"/>
                        </a:rPr>
                        <a:t>ee</a:t>
                      </a:r>
                      <a:r>
                        <a:rPr lang="es-ES" sz="800" dirty="0">
                          <a:effectLst/>
                          <a:latin typeface="Arial"/>
                          <a:ea typeface="Calibri"/>
                          <a:cs typeface="Arial"/>
                        </a:rPr>
                        <a:t> a cargo de esto son profesionales y creo que están calificados para orientar a los estudiantes en las respectivas asignaturas y para acompañar esos aprendizajes”. (AD 28 05 2015: 1. 75-77)</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 Docentes profesionales</a:t>
                      </a:r>
                      <a:endParaRPr lang="es-CO" sz="1200">
                        <a:effectLst/>
                        <a:latin typeface="Arial"/>
                        <a:ea typeface="Calibri"/>
                        <a:cs typeface="Times New Roman"/>
                      </a:endParaRPr>
                    </a:p>
                    <a:p>
                      <a:pPr algn="just">
                        <a:lnSpc>
                          <a:spcPct val="150000"/>
                        </a:lnSpc>
                        <a:spcAft>
                          <a:spcPts val="0"/>
                        </a:spcAft>
                      </a:pPr>
                      <a:r>
                        <a:rPr lang="es-ES" sz="800">
                          <a:effectLst/>
                          <a:latin typeface="Arial"/>
                          <a:ea typeface="Calibri"/>
                          <a:cs typeface="Arial"/>
                        </a:rPr>
                        <a:t>- Cualificación docente.</a:t>
                      </a:r>
                      <a:endParaRPr lang="es-CO" sz="1200">
                        <a:effectLst/>
                        <a:latin typeface="Arial"/>
                        <a:ea typeface="Calibri"/>
                        <a:cs typeface="Times New Roman"/>
                      </a:endParaRPr>
                    </a:p>
                    <a:p>
                      <a:pPr algn="just">
                        <a:lnSpc>
                          <a:spcPct val="150000"/>
                        </a:lnSpc>
                        <a:spcAft>
                          <a:spcPts val="0"/>
                        </a:spcAft>
                      </a:pPr>
                      <a:r>
                        <a:rPr lang="es-ES" sz="800">
                          <a:effectLst/>
                          <a:latin typeface="Arial"/>
                          <a:ea typeface="Calibri"/>
                          <a:cs typeface="Arial"/>
                        </a:rPr>
                        <a:t>- Acompañamiento docente.</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Enseñabilidad </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 </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dirty="0">
                          <a:effectLst/>
                          <a:latin typeface="Arial"/>
                          <a:ea typeface="Calibri"/>
                          <a:cs typeface="Arial"/>
                        </a:rPr>
                        <a:t>Elemento común con</a:t>
                      </a:r>
                      <a:r>
                        <a:rPr lang="es-ES" sz="800" b="1" dirty="0">
                          <a:effectLst/>
                          <a:latin typeface="Arial"/>
                          <a:ea typeface="Calibri"/>
                          <a:cs typeface="Arial"/>
                        </a:rPr>
                        <a:t>: [DH 15 04 2015]. [AV 29 04 2015].</a:t>
                      </a:r>
                      <a:endParaRPr lang="es-CO" sz="1200" dirty="0">
                        <a:effectLst/>
                        <a:latin typeface="Arial"/>
                        <a:ea typeface="Calibri"/>
                        <a:cs typeface="Times New Roman"/>
                      </a:endParaRPr>
                    </a:p>
                  </a:txBody>
                  <a:tcPr marL="68580" marR="68580" marT="0" marB="0"/>
                </a:tc>
              </a:tr>
              <a:tr h="0">
                <a:tc>
                  <a:txBody>
                    <a:bodyPr/>
                    <a:lstStyle/>
                    <a:p>
                      <a:pPr algn="just">
                        <a:lnSpc>
                          <a:spcPct val="150000"/>
                        </a:lnSpc>
                        <a:spcAft>
                          <a:spcPts val="0"/>
                        </a:spcAft>
                      </a:pP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endParaRPr lang="es-CO" sz="1200" dirty="0">
                        <a:effectLst/>
                        <a:latin typeface="Arial"/>
                        <a:ea typeface="Calibri"/>
                        <a:cs typeface="Times New Roman"/>
                      </a:endParaRPr>
                    </a:p>
                  </a:txBody>
                  <a:tcPr marL="68580" marR="68580" marT="0" marB="0"/>
                </a:tc>
              </a:tr>
            </a:tbl>
          </a:graphicData>
        </a:graphic>
      </p:graphicFrame>
      <p:sp>
        <p:nvSpPr>
          <p:cNvPr id="7" name="1 Título"/>
          <p:cNvSpPr txBox="1">
            <a:spLocks/>
          </p:cNvSpPr>
          <p:nvPr/>
        </p:nvSpPr>
        <p:spPr>
          <a:xfrm>
            <a:off x="457200" y="4462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O" sz="2800" b="1" smtClean="0"/>
              <a:t>Ejemplos de Categorías cualitativas de análisis  </a:t>
            </a:r>
            <a:endParaRPr lang="es-CO" sz="2800" b="1" dirty="0"/>
          </a:p>
        </p:txBody>
      </p:sp>
    </p:spTree>
    <p:extLst>
      <p:ext uri="{BB962C8B-B14F-4D97-AF65-F5344CB8AC3E}">
        <p14:creationId xmlns:p14="http://schemas.microsoft.com/office/powerpoint/2010/main" val="362310064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116632"/>
            <a:ext cx="8229600" cy="1143000"/>
          </a:xfrm>
        </p:spPr>
        <p:txBody>
          <a:bodyPr/>
          <a:lstStyle/>
          <a:p>
            <a:r>
              <a:rPr lang="es-CO" b="1" dirty="0" smtClean="0"/>
              <a:t>  </a:t>
            </a:r>
            <a:endParaRPr lang="es-CO" b="1" dirty="0"/>
          </a:p>
        </p:txBody>
      </p:sp>
      <p:sp>
        <p:nvSpPr>
          <p:cNvPr id="3" name="2 Marcador de contenido"/>
          <p:cNvSpPr>
            <a:spLocks noGrp="1"/>
          </p:cNvSpPr>
          <p:nvPr>
            <p:ph idx="1"/>
          </p:nvPr>
        </p:nvSpPr>
        <p:spPr>
          <a:xfrm>
            <a:off x="467544" y="1124744"/>
            <a:ext cx="8229600" cy="4741074"/>
          </a:xfrm>
        </p:spPr>
        <p:txBody>
          <a:bodyPr>
            <a:normAutofit/>
          </a:bodyPr>
          <a:lstStyle/>
          <a:p>
            <a:pPr marL="0" indent="0">
              <a:buNone/>
            </a:pPr>
            <a:r>
              <a:rPr lang="es-CO" dirty="0">
                <a:solidFill>
                  <a:srgbClr val="FF0000"/>
                </a:solidFill>
              </a:rPr>
              <a:t> Enseñabilidad y Educabilidad</a:t>
            </a:r>
          </a:p>
          <a:p>
            <a:pPr marL="0" indent="0">
              <a:buNone/>
            </a:pPr>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5 Tabla"/>
          <p:cNvGraphicFramePr>
            <a:graphicFrameLocks noGrp="1"/>
          </p:cNvGraphicFramePr>
          <p:nvPr>
            <p:extLst>
              <p:ext uri="{D42A27DB-BD31-4B8C-83A1-F6EECF244321}">
                <p14:modId xmlns:p14="http://schemas.microsoft.com/office/powerpoint/2010/main" val="1310179457"/>
              </p:ext>
            </p:extLst>
          </p:nvPr>
        </p:nvGraphicFramePr>
        <p:xfrm>
          <a:off x="467544" y="1700808"/>
          <a:ext cx="8008620" cy="4572000"/>
        </p:xfrm>
        <a:graphic>
          <a:graphicData uri="http://schemas.openxmlformats.org/drawingml/2006/table">
            <a:tbl>
              <a:tblPr firstRow="1" firstCol="1" bandRow="1">
                <a:tableStyleId>{5C22544A-7EE6-4342-B048-85BDC9FD1C3A}</a:tableStyleId>
              </a:tblPr>
              <a:tblGrid>
                <a:gridCol w="3888432"/>
                <a:gridCol w="1296144"/>
                <a:gridCol w="792088"/>
                <a:gridCol w="1222331"/>
                <a:gridCol w="809625"/>
              </a:tblGrid>
              <a:tr h="694712">
                <a:tc>
                  <a:txBody>
                    <a:bodyPr/>
                    <a:lstStyle/>
                    <a:p>
                      <a:pPr algn="just">
                        <a:lnSpc>
                          <a:spcPct val="150000"/>
                        </a:lnSpc>
                        <a:spcAft>
                          <a:spcPts val="0"/>
                        </a:spcAft>
                      </a:pPr>
                      <a:r>
                        <a:rPr lang="es-ES" sz="1200" dirty="0">
                          <a:effectLst/>
                        </a:rPr>
                        <a:t> </a:t>
                      </a:r>
                      <a:endParaRPr lang="es-CO" sz="1200" dirty="0">
                        <a:effectLst/>
                      </a:endParaRPr>
                    </a:p>
                    <a:p>
                      <a:pPr algn="just">
                        <a:lnSpc>
                          <a:spcPct val="150000"/>
                        </a:lnSpc>
                        <a:spcAft>
                          <a:spcPts val="0"/>
                        </a:spcAft>
                      </a:pPr>
                      <a:r>
                        <a:rPr lang="es-ES" sz="800" dirty="0">
                          <a:effectLst/>
                        </a:rPr>
                        <a:t>Fragmento fuente oral:</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Codificación abierta.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Categoría: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Memorando</a:t>
                      </a:r>
                      <a:endParaRPr lang="es-CO" sz="1200">
                        <a:effectLst/>
                      </a:endParaRPr>
                    </a:p>
                    <a:p>
                      <a:pPr algn="just">
                        <a:lnSpc>
                          <a:spcPct val="150000"/>
                        </a:lnSpc>
                        <a:spcAft>
                          <a:spcPts val="0"/>
                        </a:spcAft>
                      </a:pPr>
                      <a:r>
                        <a:rPr lang="es-ES" sz="1200">
                          <a:effectLst/>
                        </a:rPr>
                        <a:t> </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Elementos de saturación.</a:t>
                      </a:r>
                      <a:endParaRPr lang="es-CO" sz="1200">
                        <a:effectLst/>
                        <a:latin typeface="Arial"/>
                        <a:ea typeface="Calibri"/>
                        <a:cs typeface="Times New Roman"/>
                      </a:endParaRPr>
                    </a:p>
                  </a:txBody>
                  <a:tcPr marL="68580" marR="68580" marT="0" marB="0"/>
                </a:tc>
              </a:tr>
              <a:tr h="2431491">
                <a:tc>
                  <a:txBody>
                    <a:bodyPr/>
                    <a:lstStyle/>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r>
                        <a:rPr lang="es-ES" sz="800" dirty="0">
                          <a:effectLst/>
                          <a:latin typeface="Arial"/>
                          <a:ea typeface="Calibri"/>
                          <a:cs typeface="Times New Roman"/>
                        </a:rPr>
                        <a:t>Debería haber una digamos como más entrada  entre las universidades y en los colegios de pronto revisar en algunos colegios las instalaciones </a:t>
                      </a:r>
                      <a:r>
                        <a:rPr lang="es-ES" sz="800" dirty="0" err="1">
                          <a:effectLst/>
                          <a:latin typeface="Arial"/>
                          <a:ea typeface="Calibri"/>
                          <a:cs typeface="Times New Roman"/>
                        </a:rPr>
                        <a:t>ee.</a:t>
                      </a:r>
                      <a:r>
                        <a:rPr lang="es-ES" sz="800" dirty="0">
                          <a:effectLst/>
                          <a:latin typeface="Arial"/>
                          <a:ea typeface="Calibri"/>
                          <a:cs typeface="Times New Roman"/>
                        </a:rPr>
                        <a:t>. hacer las adecuaciones pertinentes  también mirar en la universidades mirar el tema de pronto  de transporte para  los muchachos de pronto que pudieran  desplazarse eventualmente a las universidad en algún momento que la universidad también pudiera desplazarse al colegio que  hubiera como, como, como una sinergia  más visible entre las dos entidades  y pues yo creo que son temas es de logística no  porque creo que hay voluntades y hay posibilidades pero a veces yo creo que es el tema de logística el que no permite desplazamiento de los funcionarios y de los muchachos pero que se den las condiciones de transporte o de </a:t>
                      </a:r>
                      <a:r>
                        <a:rPr lang="es-ES" sz="800" dirty="0" err="1">
                          <a:effectLst/>
                          <a:latin typeface="Arial"/>
                          <a:ea typeface="Calibri"/>
                          <a:cs typeface="Times New Roman"/>
                        </a:rPr>
                        <a:t>de</a:t>
                      </a:r>
                      <a:r>
                        <a:rPr lang="es-ES" sz="800" dirty="0">
                          <a:effectLst/>
                          <a:latin typeface="Arial"/>
                          <a:ea typeface="Calibri"/>
                          <a:cs typeface="Times New Roman"/>
                        </a:rPr>
                        <a:t>  disposición de los espacios y ese tipo de cosas” (JB 11 03 2015: 1. 127-136)</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l">
                        <a:lnSpc>
                          <a:spcPct val="150000"/>
                        </a:lnSpc>
                        <a:spcAft>
                          <a:spcPts val="0"/>
                        </a:spcAft>
                      </a:pPr>
                      <a:r>
                        <a:rPr lang="es-ES" sz="800">
                          <a:effectLst/>
                          <a:latin typeface="Arial"/>
                          <a:ea typeface="Calibri"/>
                          <a:cs typeface="Arial"/>
                        </a:rPr>
                        <a:t>- Acompañamiento de las universidades.</a:t>
                      </a:r>
                      <a:endParaRPr lang="es-CO" sz="1200">
                        <a:effectLst/>
                        <a:latin typeface="Arial"/>
                        <a:ea typeface="Calibri"/>
                        <a:cs typeface="Times New Roman"/>
                      </a:endParaRPr>
                    </a:p>
                    <a:p>
                      <a:pPr algn="l">
                        <a:lnSpc>
                          <a:spcPct val="150000"/>
                        </a:lnSpc>
                        <a:spcAft>
                          <a:spcPts val="0"/>
                        </a:spcAft>
                      </a:pPr>
                      <a:r>
                        <a:rPr lang="es-ES" sz="800">
                          <a:effectLst/>
                          <a:latin typeface="Arial"/>
                          <a:ea typeface="Calibri"/>
                          <a:cs typeface="Arial"/>
                        </a:rPr>
                        <a:t>Revisar instalaciones y generar las adecuaciones pertinentes.</a:t>
                      </a:r>
                      <a:endParaRPr lang="es-CO" sz="1200">
                        <a:effectLst/>
                        <a:latin typeface="Arial"/>
                        <a:ea typeface="Calibri"/>
                        <a:cs typeface="Times New Roman"/>
                      </a:endParaRPr>
                    </a:p>
                    <a:p>
                      <a:pPr algn="l">
                        <a:lnSpc>
                          <a:spcPct val="150000"/>
                        </a:lnSpc>
                        <a:spcAft>
                          <a:spcPts val="0"/>
                        </a:spcAft>
                      </a:pPr>
                      <a:r>
                        <a:rPr lang="es-ES" sz="800">
                          <a:effectLst/>
                          <a:latin typeface="Arial"/>
                          <a:ea typeface="Calibri"/>
                          <a:cs typeface="Arial"/>
                        </a:rPr>
                        <a:t>- revisar la movilidad escolar.</a:t>
                      </a:r>
                      <a:endParaRPr lang="es-CO" sz="1200">
                        <a:effectLst/>
                        <a:latin typeface="Arial"/>
                        <a:ea typeface="Calibri"/>
                        <a:cs typeface="Times New Roman"/>
                      </a:endParaRPr>
                    </a:p>
                    <a:p>
                      <a:pPr algn="l">
                        <a:lnSpc>
                          <a:spcPct val="150000"/>
                        </a:lnSpc>
                        <a:spcAft>
                          <a:spcPts val="0"/>
                        </a:spcAft>
                      </a:pPr>
                      <a:r>
                        <a:rPr lang="es-ES" sz="800">
                          <a:effectLst/>
                          <a:latin typeface="Arial"/>
                          <a:ea typeface="Calibri"/>
                          <a:cs typeface="Arial"/>
                        </a:rPr>
                        <a:t>- Revisión de la logística de implementación.</a:t>
                      </a:r>
                      <a:endParaRPr lang="es-CO" sz="1200">
                        <a:effectLst/>
                        <a:latin typeface="Arial"/>
                        <a:ea typeface="Calibri"/>
                        <a:cs typeface="Times New Roman"/>
                      </a:endParaRPr>
                    </a:p>
                    <a:p>
                      <a:pPr algn="l">
                        <a:lnSpc>
                          <a:spcPct val="150000"/>
                        </a:lnSpc>
                        <a:spcAft>
                          <a:spcPts val="0"/>
                        </a:spcAft>
                      </a:pPr>
                      <a:r>
                        <a:rPr lang="es-ES" sz="800">
                          <a:effectLst/>
                          <a:latin typeface="Arial"/>
                          <a:ea typeface="Calibri"/>
                          <a:cs typeface="Arial"/>
                        </a:rPr>
                        <a:t>- Disposición de espacios.</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Educabilidad</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Se presenta la objeción para que se refuercen algunas estructuras organizativas para e mejoramiento de las condiciones de enseñanza, así como la mejora de los espacios existentes en los colegios.</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dirty="0">
                          <a:effectLst/>
                          <a:latin typeface="Arial"/>
                          <a:ea typeface="Calibri"/>
                          <a:cs typeface="Arial"/>
                        </a:rPr>
                        <a:t>Elemento común con: </a:t>
                      </a:r>
                      <a:r>
                        <a:rPr lang="es-ES" sz="800" b="1" dirty="0">
                          <a:effectLst/>
                          <a:latin typeface="Arial"/>
                          <a:ea typeface="Calibri"/>
                          <a:cs typeface="Arial"/>
                        </a:rPr>
                        <a:t>[DH 15 04 2015]. [AV 29 04 2015]. [ET 16 06 2015]. </a:t>
                      </a:r>
                      <a:endParaRPr lang="es-CO" sz="1200" dirty="0">
                        <a:effectLst/>
                        <a:latin typeface="Arial"/>
                        <a:ea typeface="Calibri"/>
                        <a:cs typeface="Times New Roman"/>
                      </a:endParaRPr>
                    </a:p>
                  </a:txBody>
                  <a:tcPr marL="68580" marR="68580" marT="0" marB="0"/>
                </a:tc>
              </a:tr>
              <a:tr h="1194277">
                <a:tc>
                  <a:txBody>
                    <a:bodyPr/>
                    <a:lstStyle/>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“Bueno los estudiantes hacen un número determinado de créditos académicos en promedio son 40 créditos de una carrera tecnológica o de una tecnología como tal de 100 créditos académicos adelanta un 40% en promedio y salen  a la institución de educación superior a hacer el 60%” (SA 21 04 2015: 1. 43-146)</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 Acreditación a estudiantes.</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Porcentajes de acreditación.</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l">
                        <a:lnSpc>
                          <a:spcPct val="100000"/>
                        </a:lnSpc>
                        <a:spcAft>
                          <a:spcPts val="0"/>
                        </a:spcAft>
                      </a:pPr>
                      <a:r>
                        <a:rPr lang="es-ES" sz="800" dirty="0">
                          <a:effectLst/>
                          <a:latin typeface="Arial"/>
                          <a:ea typeface="Calibri"/>
                          <a:cs typeface="Arial"/>
                        </a:rPr>
                        <a:t>Implementación del proyecto en relación al perfil de la IES </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Se presentan los beneficios de homologación de los estudiantes en las IES acompañantes para la finalización del programa </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endParaRPr lang="es-CO" sz="1200" dirty="0">
                        <a:effectLst/>
                        <a:latin typeface="Arial"/>
                        <a:ea typeface="Calibri"/>
                        <a:cs typeface="Times New Roman"/>
                      </a:endParaRPr>
                    </a:p>
                  </a:txBody>
                  <a:tcPr marL="68580" marR="68580" marT="0" marB="0"/>
                </a:tc>
              </a:tr>
            </a:tbl>
          </a:graphicData>
        </a:graphic>
      </p:graphicFrame>
      <p:sp>
        <p:nvSpPr>
          <p:cNvPr id="7" name="1 Título"/>
          <p:cNvSpPr txBox="1">
            <a:spLocks/>
          </p:cNvSpPr>
          <p:nvPr/>
        </p:nvSpPr>
        <p:spPr>
          <a:xfrm>
            <a:off x="457200" y="4462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O" sz="2800" b="1" smtClean="0"/>
              <a:t>Ejemplos de Categorías cualitativas de análisis  </a:t>
            </a:r>
            <a:endParaRPr lang="es-CO" sz="2800" b="1" dirty="0"/>
          </a:p>
        </p:txBody>
      </p:sp>
    </p:spTree>
    <p:extLst>
      <p:ext uri="{BB962C8B-B14F-4D97-AF65-F5344CB8AC3E}">
        <p14:creationId xmlns:p14="http://schemas.microsoft.com/office/powerpoint/2010/main" val="422701612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t>Categorías cualitativas de análisis  </a:t>
            </a:r>
            <a:endParaRPr lang="es-CO" b="1" dirty="0"/>
          </a:p>
        </p:txBody>
      </p:sp>
      <p:sp>
        <p:nvSpPr>
          <p:cNvPr id="3" name="2 Marcador de contenido"/>
          <p:cNvSpPr>
            <a:spLocks noGrp="1"/>
          </p:cNvSpPr>
          <p:nvPr>
            <p:ph idx="1"/>
          </p:nvPr>
        </p:nvSpPr>
        <p:spPr>
          <a:xfrm>
            <a:off x="457200" y="1484784"/>
            <a:ext cx="8229600" cy="4741074"/>
          </a:xfrm>
        </p:spPr>
        <p:txBody>
          <a:bodyPr>
            <a:normAutofit/>
          </a:bodyPr>
          <a:lstStyle/>
          <a:p>
            <a:r>
              <a:rPr lang="es-CO" dirty="0" smtClean="0">
                <a:solidFill>
                  <a:srgbClr val="FF0000"/>
                </a:solidFill>
              </a:rPr>
              <a:t> </a:t>
            </a:r>
            <a:r>
              <a:rPr lang="es-CO" sz="3500" dirty="0" smtClean="0">
                <a:solidFill>
                  <a:srgbClr val="FF0000"/>
                </a:solidFill>
              </a:rPr>
              <a:t>Desarrollo humano (Martha Nussbaum)</a:t>
            </a:r>
          </a:p>
          <a:p>
            <a:pPr marL="0" indent="0" algn="just">
              <a:buNone/>
            </a:pPr>
            <a:endParaRPr lang="es-CO" sz="2800" dirty="0">
              <a:solidFill>
                <a:srgbClr val="FF0000"/>
              </a:solidFill>
            </a:endParaRPr>
          </a:p>
          <a:p>
            <a:pPr marL="0" indent="0" algn="just">
              <a:buNone/>
            </a:pPr>
            <a:endParaRPr lang="es-CO" sz="1000" dirty="0" smtClean="0"/>
          </a:p>
          <a:p>
            <a:pPr marL="0" indent="0">
              <a:buNone/>
            </a:pPr>
            <a:endParaRPr lang="es-CO" dirty="0" smtClean="0"/>
          </a:p>
          <a:p>
            <a:pPr marL="0" indent="0">
              <a:buNone/>
            </a:pPr>
            <a:endParaRPr lang="es-CO" sz="1100" dirty="0" smtClean="0"/>
          </a:p>
          <a:p>
            <a:pPr marL="0" indent="0">
              <a:buNone/>
            </a:pPr>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pic>
        <p:nvPicPr>
          <p:cNvPr id="5" name="4 Imagen"/>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7584" y="2276872"/>
            <a:ext cx="7632848" cy="3744416"/>
          </a:xfrm>
          <a:prstGeom prst="rect">
            <a:avLst/>
          </a:prstGeom>
          <a:noFill/>
          <a:ln>
            <a:noFill/>
          </a:ln>
        </p:spPr>
      </p:pic>
    </p:spTree>
    <p:extLst>
      <p:ext uri="{BB962C8B-B14F-4D97-AF65-F5344CB8AC3E}">
        <p14:creationId xmlns:p14="http://schemas.microsoft.com/office/powerpoint/2010/main" val="302430005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t>Categorías cualitativas de análisis  </a:t>
            </a:r>
            <a:endParaRPr lang="es-CO" b="1" dirty="0"/>
          </a:p>
        </p:txBody>
      </p:sp>
      <p:sp>
        <p:nvSpPr>
          <p:cNvPr id="3" name="2 Marcador de contenido"/>
          <p:cNvSpPr>
            <a:spLocks noGrp="1"/>
          </p:cNvSpPr>
          <p:nvPr>
            <p:ph idx="1"/>
          </p:nvPr>
        </p:nvSpPr>
        <p:spPr>
          <a:xfrm>
            <a:off x="457200" y="1484784"/>
            <a:ext cx="8229600" cy="4741074"/>
          </a:xfrm>
        </p:spPr>
        <p:txBody>
          <a:bodyPr>
            <a:normAutofit/>
          </a:bodyPr>
          <a:lstStyle/>
          <a:p>
            <a:r>
              <a:rPr lang="es-CO" dirty="0" smtClean="0">
                <a:solidFill>
                  <a:srgbClr val="FF0000"/>
                </a:solidFill>
              </a:rPr>
              <a:t> </a:t>
            </a:r>
            <a:r>
              <a:rPr lang="es-CO" sz="3500" dirty="0" smtClean="0">
                <a:solidFill>
                  <a:srgbClr val="FF0000"/>
                </a:solidFill>
              </a:rPr>
              <a:t>Desarrollo humano </a:t>
            </a:r>
            <a:endParaRPr lang="es-CO" sz="3500" dirty="0">
              <a:solidFill>
                <a:srgbClr val="FF0000"/>
              </a:solidFill>
            </a:endParaRPr>
          </a:p>
          <a:p>
            <a:pPr marL="0" indent="0">
              <a:buNone/>
            </a:pPr>
            <a:endParaRPr lang="es-CO" sz="1000" dirty="0">
              <a:solidFill>
                <a:srgbClr val="FF0000"/>
              </a:solidFill>
            </a:endParaRPr>
          </a:p>
          <a:p>
            <a:pPr marL="0" indent="0" algn="just">
              <a:buNone/>
            </a:pPr>
            <a:r>
              <a:rPr lang="es-CO" dirty="0" smtClean="0">
                <a:solidFill>
                  <a:schemeClr val="tx2"/>
                </a:solidFill>
              </a:rPr>
              <a:t>Mejora en las condiciones de vida</a:t>
            </a:r>
          </a:p>
          <a:p>
            <a:pPr marL="0" indent="0" algn="just">
              <a:buNone/>
            </a:pPr>
            <a:endParaRPr lang="es-CO" sz="1100" dirty="0" smtClean="0">
              <a:solidFill>
                <a:schemeClr val="tx2"/>
              </a:solidFill>
            </a:endParaRPr>
          </a:p>
          <a:p>
            <a:pPr marL="0" indent="0" algn="just">
              <a:buNone/>
            </a:pPr>
            <a:r>
              <a:rPr lang="es-CO" dirty="0" smtClean="0">
                <a:solidFill>
                  <a:schemeClr val="tx2"/>
                </a:solidFill>
              </a:rPr>
              <a:t>Formación de proyecto de vida</a:t>
            </a:r>
          </a:p>
          <a:p>
            <a:pPr algn="just"/>
            <a:endParaRPr lang="es-CO" sz="1100" dirty="0" smtClean="0">
              <a:solidFill>
                <a:schemeClr val="tx2"/>
              </a:solidFill>
            </a:endParaRPr>
          </a:p>
          <a:p>
            <a:pPr marL="0" indent="0" algn="just">
              <a:buNone/>
            </a:pPr>
            <a:r>
              <a:rPr lang="es-CO" dirty="0" smtClean="0">
                <a:solidFill>
                  <a:schemeClr val="tx2"/>
                </a:solidFill>
              </a:rPr>
              <a:t>Responsabilidad del estudiante (Gardner y Goleman)</a:t>
            </a:r>
          </a:p>
          <a:p>
            <a:pPr algn="just"/>
            <a:endParaRPr lang="es-CO" sz="1100" dirty="0" smtClean="0">
              <a:solidFill>
                <a:schemeClr val="tx2"/>
              </a:solidFill>
            </a:endParaRPr>
          </a:p>
          <a:p>
            <a:pPr marL="0" indent="0" algn="just">
              <a:buNone/>
            </a:pPr>
            <a:r>
              <a:rPr lang="es-CO" dirty="0" smtClean="0">
                <a:solidFill>
                  <a:schemeClr val="tx2"/>
                </a:solidFill>
              </a:rPr>
              <a:t>Autonomía (</a:t>
            </a:r>
            <a:r>
              <a:rPr lang="es-ES" dirty="0">
                <a:solidFill>
                  <a:schemeClr val="tx2"/>
                </a:solidFill>
              </a:rPr>
              <a:t>Lawrence </a:t>
            </a:r>
            <a:r>
              <a:rPr lang="es-ES" dirty="0" smtClean="0">
                <a:solidFill>
                  <a:schemeClr val="tx2"/>
                </a:solidFill>
              </a:rPr>
              <a:t>Kohlberg) </a:t>
            </a:r>
            <a:endParaRPr lang="es-CO" dirty="0" smtClean="0">
              <a:solidFill>
                <a:schemeClr val="tx2"/>
              </a:solidFill>
            </a:endParaRPr>
          </a:p>
          <a:p>
            <a:pPr marL="0" indent="0" algn="just">
              <a:buNone/>
            </a:pPr>
            <a:endParaRPr lang="es-CO" sz="1000" dirty="0" smtClean="0"/>
          </a:p>
          <a:p>
            <a:pPr marL="0" indent="0">
              <a:buNone/>
            </a:pPr>
            <a:endParaRPr lang="es-CO" dirty="0" smtClean="0"/>
          </a:p>
          <a:p>
            <a:pPr marL="0" indent="0">
              <a:buNone/>
            </a:pPr>
            <a:endParaRPr lang="es-CO" sz="1100" dirty="0" smtClean="0"/>
          </a:p>
          <a:p>
            <a:pPr marL="0" indent="0">
              <a:buNone/>
            </a:pPr>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351081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116632"/>
            <a:ext cx="8229600" cy="1143000"/>
          </a:xfrm>
        </p:spPr>
        <p:txBody>
          <a:bodyPr/>
          <a:lstStyle/>
          <a:p>
            <a:r>
              <a:rPr lang="es-CO" b="1" dirty="0" smtClean="0"/>
              <a:t> </a:t>
            </a:r>
            <a:endParaRPr lang="es-CO" b="1" dirty="0"/>
          </a:p>
        </p:txBody>
      </p:sp>
      <p:sp>
        <p:nvSpPr>
          <p:cNvPr id="3" name="2 Marcador de contenido"/>
          <p:cNvSpPr>
            <a:spLocks noGrp="1"/>
          </p:cNvSpPr>
          <p:nvPr>
            <p:ph idx="1"/>
          </p:nvPr>
        </p:nvSpPr>
        <p:spPr>
          <a:xfrm>
            <a:off x="467544" y="1124744"/>
            <a:ext cx="8229600" cy="4741074"/>
          </a:xfrm>
        </p:spPr>
        <p:txBody>
          <a:bodyPr>
            <a:normAutofit/>
          </a:bodyPr>
          <a:lstStyle/>
          <a:p>
            <a:pPr marL="0" indent="0">
              <a:buNone/>
            </a:pPr>
            <a:r>
              <a:rPr lang="es-CO" dirty="0">
                <a:solidFill>
                  <a:srgbClr val="FF0000"/>
                </a:solidFill>
              </a:rPr>
              <a:t> </a:t>
            </a:r>
            <a:r>
              <a:rPr lang="es-CO" dirty="0" smtClean="0">
                <a:solidFill>
                  <a:srgbClr val="FF0000"/>
                </a:solidFill>
              </a:rPr>
              <a:t>Desarrollo humano </a:t>
            </a:r>
            <a:endParaRPr lang="es-CO" dirty="0">
              <a:solidFill>
                <a:srgbClr val="FF0000"/>
              </a:solidFill>
            </a:endParaRPr>
          </a:p>
          <a:p>
            <a:pPr marL="0" indent="0">
              <a:buNone/>
            </a:pPr>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5 Tabla"/>
          <p:cNvGraphicFramePr>
            <a:graphicFrameLocks noGrp="1"/>
          </p:cNvGraphicFramePr>
          <p:nvPr>
            <p:extLst>
              <p:ext uri="{D42A27DB-BD31-4B8C-83A1-F6EECF244321}">
                <p14:modId xmlns:p14="http://schemas.microsoft.com/office/powerpoint/2010/main" val="3231779907"/>
              </p:ext>
            </p:extLst>
          </p:nvPr>
        </p:nvGraphicFramePr>
        <p:xfrm>
          <a:off x="467544" y="1700808"/>
          <a:ext cx="8008620" cy="4493096"/>
        </p:xfrm>
        <a:graphic>
          <a:graphicData uri="http://schemas.openxmlformats.org/drawingml/2006/table">
            <a:tbl>
              <a:tblPr firstRow="1" firstCol="1" bandRow="1">
                <a:tableStyleId>{5C22544A-7EE6-4342-B048-85BDC9FD1C3A}</a:tableStyleId>
              </a:tblPr>
              <a:tblGrid>
                <a:gridCol w="3888432"/>
                <a:gridCol w="1296144"/>
                <a:gridCol w="792088"/>
                <a:gridCol w="1222331"/>
                <a:gridCol w="809625"/>
              </a:tblGrid>
              <a:tr h="694712">
                <a:tc>
                  <a:txBody>
                    <a:bodyPr/>
                    <a:lstStyle/>
                    <a:p>
                      <a:pPr algn="just">
                        <a:lnSpc>
                          <a:spcPct val="150000"/>
                        </a:lnSpc>
                        <a:spcAft>
                          <a:spcPts val="0"/>
                        </a:spcAft>
                      </a:pPr>
                      <a:r>
                        <a:rPr lang="es-ES" sz="1200" dirty="0">
                          <a:effectLst/>
                        </a:rPr>
                        <a:t> </a:t>
                      </a:r>
                      <a:endParaRPr lang="es-CO" sz="1200" dirty="0">
                        <a:effectLst/>
                      </a:endParaRPr>
                    </a:p>
                    <a:p>
                      <a:pPr algn="just">
                        <a:lnSpc>
                          <a:spcPct val="150000"/>
                        </a:lnSpc>
                        <a:spcAft>
                          <a:spcPts val="0"/>
                        </a:spcAft>
                      </a:pPr>
                      <a:r>
                        <a:rPr lang="es-ES" sz="800" dirty="0">
                          <a:effectLst/>
                        </a:rPr>
                        <a:t>Fragmento fuente oral:</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Codificación abierta.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Categoría: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Memorando</a:t>
                      </a:r>
                      <a:endParaRPr lang="es-CO" sz="1200">
                        <a:effectLst/>
                      </a:endParaRPr>
                    </a:p>
                    <a:p>
                      <a:pPr algn="just">
                        <a:lnSpc>
                          <a:spcPct val="150000"/>
                        </a:lnSpc>
                        <a:spcAft>
                          <a:spcPts val="0"/>
                        </a:spcAft>
                      </a:pPr>
                      <a:r>
                        <a:rPr lang="es-ES" sz="1200">
                          <a:effectLst/>
                        </a:rPr>
                        <a:t> </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Elementos de saturación.</a:t>
                      </a:r>
                      <a:endParaRPr lang="es-CO" sz="1200">
                        <a:effectLst/>
                        <a:latin typeface="Arial"/>
                        <a:ea typeface="Calibri"/>
                        <a:cs typeface="Times New Roman"/>
                      </a:endParaRPr>
                    </a:p>
                  </a:txBody>
                  <a:tcPr marL="68580" marR="68580" marT="0" marB="0"/>
                </a:tc>
              </a:tr>
              <a:tr h="1932776">
                <a:tc>
                  <a:txBody>
                    <a:bodyPr/>
                    <a:lstStyle/>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Times New Roman"/>
                        </a:rPr>
                        <a:t>{…} “Pues la intención de, de, de o sea como darle la posibilidad a muchos, a muchos  estudiantes de hacer algo mejor o sea digamos de igual  de tener ese título  y  tener la   posibilidad porque igual hay muchas personas que salen del colegio y no pueden salir hacer una carrera de educación superior si no que muchas veces salen a trabajar y ese tipo de cosas  mientras que estando ahí la de contextualizarse un poco  más con el tema y salir a, a , a afrontar digamos que esa parte de la realidad afuera de otra manera” (DH 15 04 2015: 1. 53-58)</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 Intencionalidad para masificar un título tecnológico.</a:t>
                      </a:r>
                      <a:endParaRPr lang="es-CO" sz="1200">
                        <a:effectLst/>
                        <a:latin typeface="Arial"/>
                        <a:ea typeface="Calibri"/>
                        <a:cs typeface="Times New Roman"/>
                      </a:endParaRPr>
                    </a:p>
                    <a:p>
                      <a:pPr algn="just">
                        <a:lnSpc>
                          <a:spcPct val="150000"/>
                        </a:lnSpc>
                        <a:spcAft>
                          <a:spcPts val="0"/>
                        </a:spcAft>
                      </a:pPr>
                      <a:r>
                        <a:rPr lang="es-ES" sz="800">
                          <a:effectLst/>
                          <a:latin typeface="Arial"/>
                          <a:ea typeface="Calibri"/>
                          <a:cs typeface="Arial"/>
                        </a:rPr>
                        <a:t>- Posibilidad para ir a la educación superior.</a:t>
                      </a:r>
                      <a:endParaRPr lang="es-CO" sz="1200">
                        <a:effectLst/>
                        <a:latin typeface="Arial"/>
                        <a:ea typeface="Calibri"/>
                        <a:cs typeface="Times New Roman"/>
                      </a:endParaRPr>
                    </a:p>
                    <a:p>
                      <a:pPr algn="just">
                        <a:lnSpc>
                          <a:spcPct val="150000"/>
                        </a:lnSpc>
                        <a:spcAft>
                          <a:spcPts val="0"/>
                        </a:spcAft>
                      </a:pPr>
                      <a:r>
                        <a:rPr lang="es-ES" sz="800">
                          <a:effectLst/>
                          <a:latin typeface="Arial"/>
                          <a:ea typeface="Calibri"/>
                          <a:cs typeface="Arial"/>
                        </a:rPr>
                        <a:t>- Ayuda a la ambientación laboral.</a:t>
                      </a:r>
                      <a:endParaRPr lang="es-CO" sz="1200">
                        <a:effectLst/>
                        <a:latin typeface="Arial"/>
                        <a:ea typeface="Calibri"/>
                        <a:cs typeface="Times New Roman"/>
                      </a:endParaRPr>
                    </a:p>
                    <a:p>
                      <a:pPr algn="just">
                        <a:lnSpc>
                          <a:spcPct val="150000"/>
                        </a:lnSpc>
                        <a:spcAft>
                          <a:spcPts val="0"/>
                        </a:spcAft>
                      </a:pPr>
                      <a:r>
                        <a:rPr lang="es-ES" sz="800">
                          <a:effectLst/>
                          <a:latin typeface="Arial"/>
                          <a:ea typeface="Calibri"/>
                          <a:cs typeface="Arial"/>
                        </a:rPr>
                        <a:t>- Contribuye en afrontar la realidad.</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Desarrollo humano</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Se destaca el acercamiento que puede generar el programa para mejorar las condiciones de vida del estudiante y la apertura a oportunidades laborales y/o académicas</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dirty="0">
                          <a:effectLst/>
                          <a:latin typeface="Arial"/>
                          <a:ea typeface="Calibri"/>
                          <a:cs typeface="Arial"/>
                        </a:rPr>
                        <a:t>Elemento común con</a:t>
                      </a:r>
                      <a:r>
                        <a:rPr lang="es-ES" sz="800" b="1" dirty="0">
                          <a:effectLst/>
                          <a:latin typeface="Arial"/>
                          <a:ea typeface="Calibri"/>
                          <a:cs typeface="Arial"/>
                        </a:rPr>
                        <a:t>: [JB 03 11 2015].</a:t>
                      </a: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r>
              <a:tr h="1194277">
                <a:tc>
                  <a:txBody>
                    <a:bodyPr/>
                    <a:lstStyle/>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“El acompañamiento del colegio en este caso </a:t>
                      </a:r>
                      <a:r>
                        <a:rPr lang="es-ES" sz="800" dirty="0" err="1">
                          <a:effectLst/>
                          <a:latin typeface="Arial"/>
                          <a:ea typeface="Calibri"/>
                          <a:cs typeface="Arial"/>
                        </a:rPr>
                        <a:t>ee.</a:t>
                      </a:r>
                      <a:r>
                        <a:rPr lang="es-ES" sz="800" dirty="0">
                          <a:effectLst/>
                          <a:latin typeface="Arial"/>
                          <a:ea typeface="Calibri"/>
                          <a:cs typeface="Arial"/>
                        </a:rPr>
                        <a:t>. de pronto algo que ha sido clave para destacar el proyecto ha sido el pues como  las oportunidades que sean dado en los muchachos que ya salieron hablo  pues por mi otro hijo él es ejemplo  por ejemplo para los muchachos que están ahora en la articulación pues el hecho de que ellos salgan y busquen estudiar en una universidad o incluso en el  Sena algunos </a:t>
                      </a:r>
                      <a:r>
                        <a:rPr lang="es-ES" sz="800" dirty="0" err="1">
                          <a:effectLst/>
                          <a:latin typeface="Arial"/>
                          <a:ea typeface="Calibri"/>
                          <a:cs typeface="Arial"/>
                        </a:rPr>
                        <a:t>ee.</a:t>
                      </a:r>
                      <a:r>
                        <a:rPr lang="es-ES" sz="800" dirty="0">
                          <a:effectLst/>
                          <a:latin typeface="Arial"/>
                          <a:ea typeface="Calibri"/>
                          <a:cs typeface="Arial"/>
                        </a:rPr>
                        <a:t>. Motivan a los otros muchachos para que, para que  continúen con el proyecto” (ND 06 04 2015: 38-43)</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 Acompañamiento del Colegio a estudiantes.</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Oportunidades que se le dan al estudiante.</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Estudiante busca continuar sus estudios.</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Motivación entre estudiantes para que continúen su proceso de formación. </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Desarrollo humano</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Se presenta por parte del entrevistador la posibilidad de afrontar una nueva visión para su desarrollo a través del paso por el proyecto de articulación.</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Elemento común con</a:t>
                      </a:r>
                      <a:r>
                        <a:rPr lang="es-ES" sz="800" b="1" dirty="0">
                          <a:effectLst/>
                          <a:latin typeface="Arial"/>
                          <a:ea typeface="Calibri"/>
                          <a:cs typeface="Arial"/>
                        </a:rPr>
                        <a:t>: [AV 29 04 2015].</a:t>
                      </a:r>
                      <a:r>
                        <a:rPr lang="es-ES" sz="800" dirty="0">
                          <a:effectLst/>
                          <a:latin typeface="Arial"/>
                          <a:ea typeface="Calibri"/>
                          <a:cs typeface="Arial"/>
                        </a:rPr>
                        <a:t>  </a:t>
                      </a:r>
                      <a:r>
                        <a:rPr lang="es-ES" sz="800" b="1" dirty="0">
                          <a:effectLst/>
                          <a:latin typeface="Arial"/>
                          <a:ea typeface="Calibri"/>
                          <a:cs typeface="Arial"/>
                        </a:rPr>
                        <a:t>[ET 16 06 2015].</a:t>
                      </a:r>
                      <a:endParaRPr lang="es-CO" sz="1200" dirty="0">
                        <a:effectLst/>
                        <a:latin typeface="Arial"/>
                        <a:ea typeface="Calibri"/>
                        <a:cs typeface="Times New Roman"/>
                      </a:endParaRPr>
                    </a:p>
                  </a:txBody>
                  <a:tcPr marL="68580" marR="68580" marT="0" marB="0"/>
                </a:tc>
              </a:tr>
            </a:tbl>
          </a:graphicData>
        </a:graphic>
      </p:graphicFrame>
      <p:sp>
        <p:nvSpPr>
          <p:cNvPr id="7" name="1 Título"/>
          <p:cNvSpPr txBox="1">
            <a:spLocks/>
          </p:cNvSpPr>
          <p:nvPr/>
        </p:nvSpPr>
        <p:spPr>
          <a:xfrm>
            <a:off x="457200" y="4462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O" sz="2800" b="1" smtClean="0"/>
              <a:t>Ejemplos de Categorías cualitativas de análisis  </a:t>
            </a:r>
            <a:endParaRPr lang="es-CO" sz="2800" b="1" dirty="0"/>
          </a:p>
        </p:txBody>
      </p:sp>
    </p:spTree>
    <p:extLst>
      <p:ext uri="{BB962C8B-B14F-4D97-AF65-F5344CB8AC3E}">
        <p14:creationId xmlns:p14="http://schemas.microsoft.com/office/powerpoint/2010/main" val="157203375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116632"/>
            <a:ext cx="8229600" cy="1143000"/>
          </a:xfrm>
        </p:spPr>
        <p:txBody>
          <a:bodyPr/>
          <a:lstStyle/>
          <a:p>
            <a:r>
              <a:rPr lang="es-CO" b="1" dirty="0" smtClean="0"/>
              <a:t>  </a:t>
            </a:r>
            <a:endParaRPr lang="es-CO" b="1" dirty="0"/>
          </a:p>
        </p:txBody>
      </p:sp>
      <p:sp>
        <p:nvSpPr>
          <p:cNvPr id="3" name="2 Marcador de contenido"/>
          <p:cNvSpPr>
            <a:spLocks noGrp="1"/>
          </p:cNvSpPr>
          <p:nvPr>
            <p:ph idx="1"/>
          </p:nvPr>
        </p:nvSpPr>
        <p:spPr>
          <a:xfrm>
            <a:off x="467544" y="1124744"/>
            <a:ext cx="8229600" cy="4741074"/>
          </a:xfrm>
        </p:spPr>
        <p:txBody>
          <a:bodyPr>
            <a:normAutofit/>
          </a:bodyPr>
          <a:lstStyle/>
          <a:p>
            <a:pPr marL="0" indent="0">
              <a:buNone/>
            </a:pPr>
            <a:r>
              <a:rPr lang="es-CO" dirty="0">
                <a:solidFill>
                  <a:schemeClr val="tx2"/>
                </a:solidFill>
              </a:rPr>
              <a:t> </a:t>
            </a:r>
            <a:r>
              <a:rPr lang="es-CO" dirty="0" smtClean="0">
                <a:solidFill>
                  <a:schemeClr val="tx2"/>
                </a:solidFill>
              </a:rPr>
              <a:t>M</a:t>
            </a:r>
            <a:r>
              <a:rPr lang="es-CO" sz="2800" dirty="0" smtClean="0">
                <a:solidFill>
                  <a:schemeClr val="tx2"/>
                </a:solidFill>
              </a:rPr>
              <a:t>ejora en las condiciones de vida del estudiante</a:t>
            </a:r>
          </a:p>
          <a:p>
            <a:pPr marL="0" indent="0">
              <a:buNone/>
            </a:pPr>
            <a:endParaRPr lang="es-CO" dirty="0">
              <a:solidFill>
                <a:schemeClr val="tx2"/>
              </a:solidFill>
            </a:endParaRPr>
          </a:p>
          <a:p>
            <a:pPr marL="0" indent="0">
              <a:buNone/>
            </a:pPr>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5 Tabla"/>
          <p:cNvGraphicFramePr>
            <a:graphicFrameLocks noGrp="1"/>
          </p:cNvGraphicFramePr>
          <p:nvPr>
            <p:extLst>
              <p:ext uri="{D42A27DB-BD31-4B8C-83A1-F6EECF244321}">
                <p14:modId xmlns:p14="http://schemas.microsoft.com/office/powerpoint/2010/main" val="2855318375"/>
              </p:ext>
            </p:extLst>
          </p:nvPr>
        </p:nvGraphicFramePr>
        <p:xfrm>
          <a:off x="467544" y="1772816"/>
          <a:ext cx="8008620" cy="4448904"/>
        </p:xfrm>
        <a:graphic>
          <a:graphicData uri="http://schemas.openxmlformats.org/drawingml/2006/table">
            <a:tbl>
              <a:tblPr firstRow="1" firstCol="1" bandRow="1">
                <a:tableStyleId>{5C22544A-7EE6-4342-B048-85BDC9FD1C3A}</a:tableStyleId>
              </a:tblPr>
              <a:tblGrid>
                <a:gridCol w="3888432"/>
                <a:gridCol w="1296144"/>
                <a:gridCol w="792088"/>
                <a:gridCol w="1222331"/>
                <a:gridCol w="809625"/>
              </a:tblGrid>
              <a:tr h="657946">
                <a:tc>
                  <a:txBody>
                    <a:bodyPr/>
                    <a:lstStyle/>
                    <a:p>
                      <a:pPr algn="just">
                        <a:lnSpc>
                          <a:spcPct val="150000"/>
                        </a:lnSpc>
                        <a:spcAft>
                          <a:spcPts val="0"/>
                        </a:spcAft>
                      </a:pPr>
                      <a:r>
                        <a:rPr lang="es-ES" sz="1200" dirty="0">
                          <a:effectLst/>
                        </a:rPr>
                        <a:t> </a:t>
                      </a:r>
                      <a:endParaRPr lang="es-CO" sz="1200" dirty="0">
                        <a:effectLst/>
                      </a:endParaRPr>
                    </a:p>
                    <a:p>
                      <a:pPr algn="just">
                        <a:lnSpc>
                          <a:spcPct val="150000"/>
                        </a:lnSpc>
                        <a:spcAft>
                          <a:spcPts val="0"/>
                        </a:spcAft>
                      </a:pPr>
                      <a:r>
                        <a:rPr lang="es-ES" sz="800" dirty="0">
                          <a:effectLst/>
                        </a:rPr>
                        <a:t>Fragmento fuente oral:</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Codificación abierta.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Categoría: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Memorando</a:t>
                      </a:r>
                      <a:endParaRPr lang="es-CO" sz="1200">
                        <a:effectLst/>
                      </a:endParaRPr>
                    </a:p>
                    <a:p>
                      <a:pPr algn="just">
                        <a:lnSpc>
                          <a:spcPct val="150000"/>
                        </a:lnSpc>
                        <a:spcAft>
                          <a:spcPts val="0"/>
                        </a:spcAft>
                      </a:pPr>
                      <a:r>
                        <a:rPr lang="es-ES" sz="1200">
                          <a:effectLst/>
                        </a:rPr>
                        <a:t> </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dirty="0">
                          <a:effectLst/>
                        </a:rPr>
                        <a:t> </a:t>
                      </a:r>
                      <a:endParaRPr lang="es-CO" sz="1200" dirty="0">
                        <a:effectLst/>
                      </a:endParaRPr>
                    </a:p>
                    <a:p>
                      <a:pPr algn="just">
                        <a:lnSpc>
                          <a:spcPct val="150000"/>
                        </a:lnSpc>
                        <a:spcAft>
                          <a:spcPts val="0"/>
                        </a:spcAft>
                      </a:pPr>
                      <a:r>
                        <a:rPr lang="es-ES" sz="800" dirty="0">
                          <a:effectLst/>
                        </a:rPr>
                        <a:t>Elementos de saturación.</a:t>
                      </a:r>
                      <a:endParaRPr lang="es-CO" sz="1200" dirty="0">
                        <a:effectLst/>
                        <a:latin typeface="Arial"/>
                        <a:ea typeface="Calibri"/>
                        <a:cs typeface="Times New Roman"/>
                      </a:endParaRPr>
                    </a:p>
                  </a:txBody>
                  <a:tcPr marL="68580" marR="68580" marT="0" marB="0"/>
                </a:tc>
              </a:tr>
              <a:tr h="1644744">
                <a:tc>
                  <a:txBody>
                    <a:bodyPr/>
                    <a:lstStyle/>
                    <a:p>
                      <a:pPr algn="just">
                        <a:lnSpc>
                          <a:spcPct val="10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“El acompañamiento del colegio en este caso </a:t>
                      </a:r>
                      <a:r>
                        <a:rPr lang="es-ES" sz="800" dirty="0" err="1">
                          <a:effectLst/>
                          <a:latin typeface="Arial"/>
                          <a:ea typeface="Calibri"/>
                          <a:cs typeface="Arial"/>
                        </a:rPr>
                        <a:t>ee.</a:t>
                      </a:r>
                      <a:r>
                        <a:rPr lang="es-ES" sz="800" dirty="0">
                          <a:effectLst/>
                          <a:latin typeface="Arial"/>
                          <a:ea typeface="Calibri"/>
                          <a:cs typeface="Arial"/>
                        </a:rPr>
                        <a:t>. de pronto algo que ha sido clave para destacar el proyecto ha sido el pues como  las oportunidades que sean dado en los muchachos que ya salieron hablo  pues por mi otro hijo él es ejemplo  por ejemplo para los muchachos que están ahora en la articulación pues el hecho de que ellos salgan y busquen estudiar en una universidad o incluso en el  Sena algunos </a:t>
                      </a:r>
                      <a:r>
                        <a:rPr lang="es-ES" sz="800" dirty="0" err="1">
                          <a:effectLst/>
                          <a:latin typeface="Arial"/>
                          <a:ea typeface="Calibri"/>
                          <a:cs typeface="Arial"/>
                        </a:rPr>
                        <a:t>ee.</a:t>
                      </a:r>
                      <a:r>
                        <a:rPr lang="es-ES" sz="800" dirty="0">
                          <a:effectLst/>
                          <a:latin typeface="Arial"/>
                          <a:ea typeface="Calibri"/>
                          <a:cs typeface="Arial"/>
                        </a:rPr>
                        <a:t>. Motivan a los otros muchachos para que, para que  continúen con el proyecto” (ND 06 04 2015: 38-43)</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 Acompañamiento del Colegio a estudiantes.</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Oportunidades que se le dan al estudiante.</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Estudiante busca continuar sus estudios.</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Motivación entre estudiantes para que continúen su proceso de formación. </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Desarrollo humano</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Se presenta por parte del entrevistador la posibilidad de afrontar una nueva visión para su desarrollo a través del paso por el proyecto de articulación.</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Elemento común con</a:t>
                      </a:r>
                      <a:r>
                        <a:rPr lang="es-ES" sz="800" b="1" dirty="0">
                          <a:effectLst/>
                          <a:latin typeface="Arial"/>
                          <a:ea typeface="Calibri"/>
                          <a:cs typeface="Arial"/>
                        </a:rPr>
                        <a:t>: [AV 29 04 2015].</a:t>
                      </a:r>
                      <a:r>
                        <a:rPr lang="es-ES" sz="800" dirty="0">
                          <a:effectLst/>
                          <a:latin typeface="Arial"/>
                          <a:ea typeface="Calibri"/>
                          <a:cs typeface="Arial"/>
                        </a:rPr>
                        <a:t>  </a:t>
                      </a:r>
                      <a:r>
                        <a:rPr lang="es-ES" sz="800" b="1" dirty="0">
                          <a:effectLst/>
                          <a:latin typeface="Arial"/>
                          <a:ea typeface="Calibri"/>
                          <a:cs typeface="Arial"/>
                        </a:rPr>
                        <a:t>[ET 16 06 2015].</a:t>
                      </a:r>
                      <a:endParaRPr lang="es-CO" sz="1200" dirty="0">
                        <a:effectLst/>
                        <a:latin typeface="Arial"/>
                        <a:ea typeface="Calibri"/>
                        <a:cs typeface="Times New Roman"/>
                      </a:endParaRPr>
                    </a:p>
                  </a:txBody>
                  <a:tcPr marL="68580" marR="68580" marT="0" marB="0"/>
                </a:tc>
              </a:tr>
              <a:tr h="937658">
                <a:tc>
                  <a:txBody>
                    <a:bodyPr/>
                    <a:lstStyle/>
                    <a:p>
                      <a:pPr algn="just">
                        <a:lnSpc>
                          <a:spcPct val="10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“Claro y claro va a generar industria, va a generar empleo, va a mejorar su nivel de vida el de su familia el de su barrio, el de la cuidad, va a generar una serie de cosas positivas para la cuidad y para el país y sobre todo que el estudiante que sale con este tipo de proyectos sale realmente con un proyecto, con un proyecto lo que anteriormente llamábamos proyecto de vida o ahora que llaman proyecto vital eso fue lo que aprendí en diplomado, proyecto vital, es un pelado que sale con una visión es un visionario y nosotros concretamente colegio OEA con esta mirada que le estamos haciendo con la san buenaventura donde estamos mirando el emprendimiento que estábamos de pronto un poco cojos en eso y no solamente el estudiante porque el estudiante debe involucrar a la familia a sus hermanos que vienen atrás, de pronto su hermano mayor que esta por ahí sin hacer nada bueno pilas que vamos a hacer esto” (ET 16 06 2015: 1. 106-116)</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 Genera industria.</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Mejora el nivel de vida de la familia, barrio y ciudad.</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Egresan con un proyecto de vida real.</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Visionarios.</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Colegio con la universidad encargados de dar una visión.</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Búsqueda del emprendimiento.</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Involucrar a la familia en el proyecto del estudiante.</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Animar al estudiante.</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Desarrollo humano</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El entrevistado destaca las posibilidades en cuanto a generación de trabajo y la destacada participación de los egresados en los ambientes laborales por el desarrollo de cognitivo y de habilidades generado tras el paso por el proyecto en los colegios.</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Elemento común con</a:t>
                      </a:r>
                      <a:r>
                        <a:rPr lang="es-ES" sz="800" b="1" dirty="0">
                          <a:effectLst/>
                          <a:latin typeface="Arial"/>
                          <a:ea typeface="Calibri"/>
                          <a:cs typeface="Arial"/>
                        </a:rPr>
                        <a:t>: [AD 28 05 2015].</a:t>
                      </a:r>
                      <a:endParaRPr lang="es-CO" sz="1200" dirty="0">
                        <a:effectLst/>
                        <a:latin typeface="Arial"/>
                        <a:ea typeface="Calibri"/>
                        <a:cs typeface="Times New Roman"/>
                      </a:endParaRPr>
                    </a:p>
                  </a:txBody>
                  <a:tcPr marL="68580" marR="68580" marT="0" marB="0"/>
                </a:tc>
              </a:tr>
            </a:tbl>
          </a:graphicData>
        </a:graphic>
      </p:graphicFrame>
      <p:sp>
        <p:nvSpPr>
          <p:cNvPr id="7" name="1 Título"/>
          <p:cNvSpPr txBox="1">
            <a:spLocks/>
          </p:cNvSpPr>
          <p:nvPr/>
        </p:nvSpPr>
        <p:spPr>
          <a:xfrm>
            <a:off x="457200" y="4462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O" sz="2800" b="1" smtClean="0"/>
              <a:t>Ejemplos de Categorías cualitativas de análisis  </a:t>
            </a:r>
            <a:endParaRPr lang="es-CO" sz="2800" b="1" dirty="0"/>
          </a:p>
        </p:txBody>
      </p:sp>
    </p:spTree>
    <p:extLst>
      <p:ext uri="{BB962C8B-B14F-4D97-AF65-F5344CB8AC3E}">
        <p14:creationId xmlns:p14="http://schemas.microsoft.com/office/powerpoint/2010/main" val="136733288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116632"/>
            <a:ext cx="8229600" cy="1143000"/>
          </a:xfrm>
        </p:spPr>
        <p:txBody>
          <a:bodyPr/>
          <a:lstStyle/>
          <a:p>
            <a:r>
              <a:rPr lang="es-CO" b="1" dirty="0" smtClean="0"/>
              <a:t>  </a:t>
            </a:r>
            <a:endParaRPr lang="es-CO" b="1" dirty="0"/>
          </a:p>
        </p:txBody>
      </p:sp>
      <p:sp>
        <p:nvSpPr>
          <p:cNvPr id="3" name="2 Marcador de contenido"/>
          <p:cNvSpPr>
            <a:spLocks noGrp="1"/>
          </p:cNvSpPr>
          <p:nvPr>
            <p:ph idx="1"/>
          </p:nvPr>
        </p:nvSpPr>
        <p:spPr>
          <a:xfrm>
            <a:off x="467544" y="1124744"/>
            <a:ext cx="8229600" cy="4741074"/>
          </a:xfrm>
        </p:spPr>
        <p:txBody>
          <a:bodyPr>
            <a:normAutofit/>
          </a:bodyPr>
          <a:lstStyle/>
          <a:p>
            <a:pPr>
              <a:buFont typeface="Wingdings" panose="05000000000000000000" pitchFamily="2" charset="2"/>
              <a:buChar char="ü"/>
            </a:pPr>
            <a:r>
              <a:rPr lang="es-CO" dirty="0">
                <a:solidFill>
                  <a:schemeClr val="tx2"/>
                </a:solidFill>
              </a:rPr>
              <a:t> </a:t>
            </a:r>
            <a:r>
              <a:rPr lang="es-CO" sz="2800" dirty="0" smtClean="0">
                <a:solidFill>
                  <a:schemeClr val="tx2"/>
                </a:solidFill>
              </a:rPr>
              <a:t>Formación del proyecto de vida en el estudiante</a:t>
            </a:r>
          </a:p>
          <a:p>
            <a:pPr marL="0" indent="0">
              <a:buNone/>
            </a:pPr>
            <a:endParaRPr lang="es-CO" dirty="0">
              <a:solidFill>
                <a:schemeClr val="tx2"/>
              </a:solidFill>
            </a:endParaRPr>
          </a:p>
          <a:p>
            <a:pPr marL="0" indent="0">
              <a:buNone/>
            </a:pPr>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5 Tabla"/>
          <p:cNvGraphicFramePr>
            <a:graphicFrameLocks noGrp="1"/>
          </p:cNvGraphicFramePr>
          <p:nvPr>
            <p:extLst>
              <p:ext uri="{D42A27DB-BD31-4B8C-83A1-F6EECF244321}">
                <p14:modId xmlns:p14="http://schemas.microsoft.com/office/powerpoint/2010/main" val="641419352"/>
              </p:ext>
            </p:extLst>
          </p:nvPr>
        </p:nvGraphicFramePr>
        <p:xfrm>
          <a:off x="467544" y="1772816"/>
          <a:ext cx="8008620" cy="3840480"/>
        </p:xfrm>
        <a:graphic>
          <a:graphicData uri="http://schemas.openxmlformats.org/drawingml/2006/table">
            <a:tbl>
              <a:tblPr firstRow="1" firstCol="1" bandRow="1">
                <a:tableStyleId>{5C22544A-7EE6-4342-B048-85BDC9FD1C3A}</a:tableStyleId>
              </a:tblPr>
              <a:tblGrid>
                <a:gridCol w="3888432"/>
                <a:gridCol w="1296144"/>
                <a:gridCol w="792088"/>
                <a:gridCol w="1222331"/>
                <a:gridCol w="809625"/>
              </a:tblGrid>
              <a:tr h="657946">
                <a:tc>
                  <a:txBody>
                    <a:bodyPr/>
                    <a:lstStyle/>
                    <a:p>
                      <a:pPr algn="just">
                        <a:lnSpc>
                          <a:spcPct val="150000"/>
                        </a:lnSpc>
                        <a:spcAft>
                          <a:spcPts val="0"/>
                        </a:spcAft>
                      </a:pPr>
                      <a:r>
                        <a:rPr lang="es-ES" sz="1200" dirty="0">
                          <a:effectLst/>
                        </a:rPr>
                        <a:t> </a:t>
                      </a:r>
                      <a:endParaRPr lang="es-CO" sz="1200" dirty="0">
                        <a:effectLst/>
                      </a:endParaRPr>
                    </a:p>
                    <a:p>
                      <a:pPr algn="just">
                        <a:lnSpc>
                          <a:spcPct val="150000"/>
                        </a:lnSpc>
                        <a:spcAft>
                          <a:spcPts val="0"/>
                        </a:spcAft>
                      </a:pPr>
                      <a:r>
                        <a:rPr lang="es-ES" sz="800" dirty="0">
                          <a:effectLst/>
                        </a:rPr>
                        <a:t>Fragmento fuente oral:</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Codificación abierta.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Categoría: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Memorando</a:t>
                      </a:r>
                      <a:endParaRPr lang="es-CO" sz="1200">
                        <a:effectLst/>
                      </a:endParaRPr>
                    </a:p>
                    <a:p>
                      <a:pPr algn="just">
                        <a:lnSpc>
                          <a:spcPct val="150000"/>
                        </a:lnSpc>
                        <a:spcAft>
                          <a:spcPts val="0"/>
                        </a:spcAft>
                      </a:pPr>
                      <a:r>
                        <a:rPr lang="es-ES" sz="1200">
                          <a:effectLst/>
                        </a:rPr>
                        <a:t> </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dirty="0">
                          <a:effectLst/>
                        </a:rPr>
                        <a:t> </a:t>
                      </a:r>
                      <a:endParaRPr lang="es-CO" sz="1200" dirty="0">
                        <a:effectLst/>
                      </a:endParaRPr>
                    </a:p>
                    <a:p>
                      <a:pPr algn="just">
                        <a:lnSpc>
                          <a:spcPct val="150000"/>
                        </a:lnSpc>
                        <a:spcAft>
                          <a:spcPts val="0"/>
                        </a:spcAft>
                      </a:pPr>
                      <a:r>
                        <a:rPr lang="es-ES" sz="800" dirty="0">
                          <a:effectLst/>
                        </a:rPr>
                        <a:t>Elementos de saturación.</a:t>
                      </a:r>
                      <a:endParaRPr lang="es-CO" sz="1200" dirty="0">
                        <a:effectLst/>
                        <a:latin typeface="Arial"/>
                        <a:ea typeface="Calibri"/>
                        <a:cs typeface="Times New Roman"/>
                      </a:endParaRPr>
                    </a:p>
                  </a:txBody>
                  <a:tcPr marL="68580" marR="68580" marT="0" marB="0"/>
                </a:tc>
              </a:tr>
              <a:tr h="1521458">
                <a:tc>
                  <a:txBody>
                    <a:bodyPr/>
                    <a:lstStyle/>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“una formación que le genera una diferente </a:t>
                      </a:r>
                      <a:r>
                        <a:rPr lang="es-ES" sz="800" dirty="0" err="1">
                          <a:effectLst/>
                          <a:latin typeface="Arial"/>
                          <a:ea typeface="Calibri"/>
                          <a:cs typeface="Arial"/>
                        </a:rPr>
                        <a:t>ee.</a:t>
                      </a:r>
                      <a:r>
                        <a:rPr lang="es-ES" sz="800" dirty="0">
                          <a:effectLst/>
                          <a:latin typeface="Arial"/>
                          <a:ea typeface="Calibri"/>
                          <a:cs typeface="Arial"/>
                        </a:rPr>
                        <a:t>. Estructuración para un proyecto de vida a parte de los conocimiento aparte de que genera competencias algunas competencias laborales y pues obviamente si le van a convalidar con créditos académicos en ese proceso de la educación media pues podría ser muchísimo más valioso y de hecho pues lo ha sido en el proceso de articulación pienso que es una de las fortalezas más grandes” (SA 21 04 2015: 1. 42-47)</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 Estructura un  proyecto de vida.</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Genera competencias laborales.</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Se le convalidan los créditos académicos es una de las fortalezas.</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Desarrollo humano</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Se presenta por parte del entrevistado la oportunidad que académica que se adquiere al estar en el proyecto para beneficio del estudiante  </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Elemento común con</a:t>
                      </a:r>
                      <a:r>
                        <a:rPr lang="es-ES" sz="800" b="1" dirty="0">
                          <a:effectLst/>
                          <a:latin typeface="Arial"/>
                          <a:ea typeface="Calibri"/>
                          <a:cs typeface="Arial"/>
                        </a:rPr>
                        <a:t>: [AV 29 04 2015]. [ET 16 06 2015]. [JB 03 11 2015]. [ND 06 04 2015]. [OM 06 04 2015].</a:t>
                      </a:r>
                      <a:endParaRPr lang="es-CO" sz="1200" dirty="0">
                        <a:effectLst/>
                        <a:latin typeface="Arial"/>
                        <a:ea typeface="Calibri"/>
                        <a:cs typeface="Times New Roman"/>
                      </a:endParaRPr>
                    </a:p>
                  </a:txBody>
                  <a:tcPr marL="68580" marR="68580" marT="0" marB="0"/>
                </a:tc>
              </a:tr>
              <a:tr h="937658">
                <a:tc>
                  <a:txBody>
                    <a:bodyPr/>
                    <a:lstStyle/>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“se ha considerado que los estudiantes de los colegios públicos son los que, que se gradúan de once y  salen a barrer y a hacer otras cosas que, que tienen menor nivel digámoslo así que los muchachos que salen de los colegios privados entonces cuando  se les ofrece </a:t>
                      </a:r>
                      <a:r>
                        <a:rPr lang="es-ES" sz="800" dirty="0" err="1">
                          <a:effectLst/>
                          <a:latin typeface="Arial"/>
                          <a:ea typeface="Calibri"/>
                          <a:cs typeface="Arial"/>
                        </a:rPr>
                        <a:t>estee</a:t>
                      </a:r>
                      <a:r>
                        <a:rPr lang="es-ES" sz="800" dirty="0">
                          <a:effectLst/>
                          <a:latin typeface="Arial"/>
                          <a:ea typeface="Calibri"/>
                          <a:cs typeface="Arial"/>
                        </a:rPr>
                        <a:t>, este  tipo de oportunidades entonces los muchachos ya salen de grado once   con otra visión con una visión diferente” (ND 06 04 2015: 1. 21-25)</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 Presunción social al perfil de egresado de un colegio público.</a:t>
                      </a:r>
                      <a:endParaRPr lang="es-CO" sz="1200">
                        <a:effectLst/>
                        <a:latin typeface="Arial"/>
                        <a:ea typeface="Calibri"/>
                        <a:cs typeface="Times New Roman"/>
                      </a:endParaRPr>
                    </a:p>
                    <a:p>
                      <a:pPr algn="just">
                        <a:lnSpc>
                          <a:spcPct val="150000"/>
                        </a:lnSpc>
                        <a:spcAft>
                          <a:spcPts val="0"/>
                        </a:spcAft>
                      </a:pPr>
                      <a:r>
                        <a:rPr lang="es-ES" sz="800">
                          <a:effectLst/>
                          <a:latin typeface="Arial"/>
                          <a:ea typeface="Calibri"/>
                          <a:cs typeface="Arial"/>
                        </a:rPr>
                        <a:t>- proyecto con posibilidades a los estudiantes.</a:t>
                      </a:r>
                      <a:endParaRPr lang="es-CO" sz="1200">
                        <a:effectLst/>
                        <a:latin typeface="Arial"/>
                        <a:ea typeface="Calibri"/>
                        <a:cs typeface="Times New Roman"/>
                      </a:endParaRPr>
                    </a:p>
                    <a:p>
                      <a:pPr algn="just">
                        <a:lnSpc>
                          <a:spcPct val="150000"/>
                        </a:lnSpc>
                        <a:spcAft>
                          <a:spcPts val="0"/>
                        </a:spcAft>
                      </a:pPr>
                      <a:r>
                        <a:rPr lang="es-ES" sz="800">
                          <a:effectLst/>
                          <a:latin typeface="Arial"/>
                          <a:ea typeface="Calibri"/>
                          <a:cs typeface="Arial"/>
                        </a:rPr>
                        <a:t>- Visión diferente de egresado.</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Desarrollo humano</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a:effectLst/>
                          <a:latin typeface="Arial"/>
                          <a:ea typeface="Calibri"/>
                          <a:cs typeface="Arial"/>
                        </a:rPr>
                        <a:t>Se menciona la oportunidad laboral y académica que se abre a los estudiantes egresados del proyecto</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800" dirty="0">
                          <a:effectLst/>
                          <a:latin typeface="Arial"/>
                          <a:ea typeface="Calibri"/>
                          <a:cs typeface="Arial"/>
                        </a:rPr>
                        <a:t>Elemento común con</a:t>
                      </a:r>
                      <a:r>
                        <a:rPr lang="es-ES" sz="800" b="1" dirty="0">
                          <a:effectLst/>
                          <a:latin typeface="Arial"/>
                          <a:ea typeface="Calibri"/>
                          <a:cs typeface="Arial"/>
                        </a:rPr>
                        <a:t>: [ET 16 06 2015].</a:t>
                      </a:r>
                      <a:endParaRPr lang="es-CO" sz="1200" dirty="0">
                        <a:effectLst/>
                        <a:latin typeface="Arial"/>
                        <a:ea typeface="Calibri"/>
                        <a:cs typeface="Times New Roman"/>
                      </a:endParaRPr>
                    </a:p>
                  </a:txBody>
                  <a:tcPr marL="68580" marR="68580" marT="0" marB="0"/>
                </a:tc>
              </a:tr>
            </a:tbl>
          </a:graphicData>
        </a:graphic>
      </p:graphicFrame>
      <p:sp>
        <p:nvSpPr>
          <p:cNvPr id="7" name="1 Título"/>
          <p:cNvSpPr txBox="1">
            <a:spLocks/>
          </p:cNvSpPr>
          <p:nvPr/>
        </p:nvSpPr>
        <p:spPr>
          <a:xfrm>
            <a:off x="457200" y="4462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O" sz="2800" b="1" smtClean="0"/>
              <a:t>Ejemplos de Categorías cualitativas de análisis  </a:t>
            </a:r>
            <a:endParaRPr lang="es-CO" sz="2800" b="1" dirty="0"/>
          </a:p>
        </p:txBody>
      </p:sp>
    </p:spTree>
    <p:extLst>
      <p:ext uri="{BB962C8B-B14F-4D97-AF65-F5344CB8AC3E}">
        <p14:creationId xmlns:p14="http://schemas.microsoft.com/office/powerpoint/2010/main" val="294946454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116632"/>
            <a:ext cx="8229600" cy="1143000"/>
          </a:xfrm>
        </p:spPr>
        <p:txBody>
          <a:bodyPr/>
          <a:lstStyle/>
          <a:p>
            <a:r>
              <a:rPr lang="es-CO" b="1" dirty="0" smtClean="0"/>
              <a:t>  </a:t>
            </a:r>
            <a:endParaRPr lang="es-CO" b="1" dirty="0"/>
          </a:p>
        </p:txBody>
      </p:sp>
      <p:sp>
        <p:nvSpPr>
          <p:cNvPr id="3" name="2 Marcador de contenido"/>
          <p:cNvSpPr>
            <a:spLocks noGrp="1"/>
          </p:cNvSpPr>
          <p:nvPr>
            <p:ph idx="1"/>
          </p:nvPr>
        </p:nvSpPr>
        <p:spPr>
          <a:xfrm>
            <a:off x="467544" y="1124744"/>
            <a:ext cx="8229600" cy="4741074"/>
          </a:xfrm>
        </p:spPr>
        <p:txBody>
          <a:bodyPr>
            <a:normAutofit/>
          </a:bodyPr>
          <a:lstStyle/>
          <a:p>
            <a:pPr marL="0" indent="0">
              <a:buNone/>
            </a:pPr>
            <a:r>
              <a:rPr lang="es-CO" dirty="0">
                <a:solidFill>
                  <a:schemeClr val="tx2"/>
                </a:solidFill>
              </a:rPr>
              <a:t> </a:t>
            </a:r>
            <a:r>
              <a:rPr lang="es-CO" sz="2800" dirty="0" smtClean="0">
                <a:solidFill>
                  <a:schemeClr val="tx2"/>
                </a:solidFill>
              </a:rPr>
              <a:t>Responsabilidad y autonomía  del estudiante</a:t>
            </a:r>
          </a:p>
          <a:p>
            <a:pPr marL="0" indent="0">
              <a:buNone/>
            </a:pPr>
            <a:endParaRPr lang="es-CO" dirty="0">
              <a:solidFill>
                <a:schemeClr val="tx2"/>
              </a:solidFill>
            </a:endParaRPr>
          </a:p>
          <a:p>
            <a:pPr marL="0" indent="0">
              <a:buNone/>
            </a:pPr>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5 Tabla"/>
          <p:cNvGraphicFramePr>
            <a:graphicFrameLocks noGrp="1"/>
          </p:cNvGraphicFramePr>
          <p:nvPr>
            <p:extLst>
              <p:ext uri="{D42A27DB-BD31-4B8C-83A1-F6EECF244321}">
                <p14:modId xmlns:p14="http://schemas.microsoft.com/office/powerpoint/2010/main" val="2192108765"/>
              </p:ext>
            </p:extLst>
          </p:nvPr>
        </p:nvGraphicFramePr>
        <p:xfrm>
          <a:off x="467544" y="1772816"/>
          <a:ext cx="8008620" cy="4389120"/>
        </p:xfrm>
        <a:graphic>
          <a:graphicData uri="http://schemas.openxmlformats.org/drawingml/2006/table">
            <a:tbl>
              <a:tblPr firstRow="1" firstCol="1" bandRow="1">
                <a:tableStyleId>{5C22544A-7EE6-4342-B048-85BDC9FD1C3A}</a:tableStyleId>
              </a:tblPr>
              <a:tblGrid>
                <a:gridCol w="3888432"/>
                <a:gridCol w="1296144"/>
                <a:gridCol w="792088"/>
                <a:gridCol w="1222331"/>
                <a:gridCol w="809625"/>
              </a:tblGrid>
              <a:tr h="657946">
                <a:tc>
                  <a:txBody>
                    <a:bodyPr/>
                    <a:lstStyle/>
                    <a:p>
                      <a:pPr algn="just">
                        <a:lnSpc>
                          <a:spcPct val="150000"/>
                        </a:lnSpc>
                        <a:spcAft>
                          <a:spcPts val="0"/>
                        </a:spcAft>
                      </a:pPr>
                      <a:r>
                        <a:rPr lang="es-ES" sz="1200" dirty="0">
                          <a:effectLst/>
                        </a:rPr>
                        <a:t> </a:t>
                      </a:r>
                      <a:endParaRPr lang="es-CO" sz="1200" dirty="0">
                        <a:effectLst/>
                      </a:endParaRPr>
                    </a:p>
                    <a:p>
                      <a:pPr algn="just">
                        <a:lnSpc>
                          <a:spcPct val="150000"/>
                        </a:lnSpc>
                        <a:spcAft>
                          <a:spcPts val="0"/>
                        </a:spcAft>
                      </a:pPr>
                      <a:r>
                        <a:rPr lang="es-ES" sz="800" dirty="0">
                          <a:effectLst/>
                        </a:rPr>
                        <a:t>Fragmento fuente oral:</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Codificación abierta.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Categoría: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Memorando</a:t>
                      </a:r>
                      <a:endParaRPr lang="es-CO" sz="1200">
                        <a:effectLst/>
                      </a:endParaRPr>
                    </a:p>
                    <a:p>
                      <a:pPr algn="just">
                        <a:lnSpc>
                          <a:spcPct val="150000"/>
                        </a:lnSpc>
                        <a:spcAft>
                          <a:spcPts val="0"/>
                        </a:spcAft>
                      </a:pPr>
                      <a:r>
                        <a:rPr lang="es-ES" sz="1200">
                          <a:effectLst/>
                        </a:rPr>
                        <a:t> </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dirty="0">
                          <a:effectLst/>
                        </a:rPr>
                        <a:t> </a:t>
                      </a:r>
                      <a:endParaRPr lang="es-CO" sz="1200" dirty="0">
                        <a:effectLst/>
                      </a:endParaRPr>
                    </a:p>
                    <a:p>
                      <a:pPr algn="just">
                        <a:lnSpc>
                          <a:spcPct val="150000"/>
                        </a:lnSpc>
                        <a:spcAft>
                          <a:spcPts val="0"/>
                        </a:spcAft>
                      </a:pPr>
                      <a:r>
                        <a:rPr lang="es-ES" sz="800" dirty="0">
                          <a:effectLst/>
                        </a:rPr>
                        <a:t>Elementos de saturación.</a:t>
                      </a:r>
                      <a:endParaRPr lang="es-CO" sz="1200" dirty="0">
                        <a:effectLst/>
                        <a:latin typeface="Arial"/>
                        <a:ea typeface="Calibri"/>
                        <a:cs typeface="Times New Roman"/>
                      </a:endParaRPr>
                    </a:p>
                  </a:txBody>
                  <a:tcPr marL="68580" marR="68580" marT="0" marB="0"/>
                </a:tc>
              </a:tr>
              <a:tr h="1521458">
                <a:tc>
                  <a:txBody>
                    <a:bodyPr/>
                    <a:lstStyle/>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r>
                        <a:rPr lang="es-ES" sz="800" dirty="0">
                          <a:effectLst/>
                          <a:latin typeface="Arial"/>
                          <a:ea typeface="Calibri"/>
                          <a:cs typeface="Times New Roman"/>
                        </a:rPr>
                        <a:t>Porque  es el momento en  decimo y once es el momento que uno esta como con esa incertidumbre de la educación superior y ese es como  el momento en el que </a:t>
                      </a:r>
                      <a:r>
                        <a:rPr lang="es-ES" sz="800" dirty="0" err="1">
                          <a:effectLst/>
                          <a:latin typeface="Arial"/>
                          <a:ea typeface="Calibri"/>
                          <a:cs typeface="Times New Roman"/>
                        </a:rPr>
                        <a:t>ee.</a:t>
                      </a:r>
                      <a:r>
                        <a:rPr lang="es-ES" sz="800" dirty="0">
                          <a:effectLst/>
                          <a:latin typeface="Arial"/>
                          <a:ea typeface="Calibri"/>
                          <a:cs typeface="Times New Roman"/>
                        </a:rPr>
                        <a:t>. Uno necesita que es lo que se va a encontrar fuera y, </a:t>
                      </a:r>
                      <a:r>
                        <a:rPr lang="es-ES" sz="800" dirty="0" err="1">
                          <a:effectLst/>
                          <a:latin typeface="Arial"/>
                          <a:ea typeface="Calibri"/>
                          <a:cs typeface="Times New Roman"/>
                        </a:rPr>
                        <a:t>yy</a:t>
                      </a:r>
                      <a:r>
                        <a:rPr lang="es-ES" sz="800" dirty="0">
                          <a:effectLst/>
                          <a:latin typeface="Arial"/>
                          <a:ea typeface="Calibri"/>
                          <a:cs typeface="Times New Roman"/>
                        </a:rPr>
                        <a:t> cuando llegan este tipo de programas como la articulación </a:t>
                      </a:r>
                      <a:r>
                        <a:rPr lang="es-ES" sz="800" dirty="0" err="1">
                          <a:effectLst/>
                          <a:latin typeface="Arial"/>
                          <a:ea typeface="Calibri"/>
                          <a:cs typeface="Times New Roman"/>
                        </a:rPr>
                        <a:t>ee.</a:t>
                      </a:r>
                      <a:r>
                        <a:rPr lang="es-ES" sz="800" dirty="0">
                          <a:effectLst/>
                          <a:latin typeface="Arial"/>
                          <a:ea typeface="Calibri"/>
                          <a:cs typeface="Times New Roman"/>
                        </a:rPr>
                        <a:t>. Le da como, como al estudiante el interés de, de meterse a esto y también pues  depende del estudiante de su responsabilidad y de lo que quiere hacia futuro que pues como que lo afronta pero si veo que si son capaces o pues nosotros en nuestro grupo sí” (AM 20 04 2015: 1. 102-108)</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 Media se está en incertidumbre.</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Se necesita ubicarse para cuando se salga de bachiller.</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Hay interés por participar en el proyecto.</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Depende del estudiante y sus intereses.</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Depende del estudiante como se afronta el proceso académico.</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Desarrollo psicológico y emocional del estudiante</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a:effectLst/>
                          <a:latin typeface="Arial"/>
                          <a:ea typeface="Calibri"/>
                          <a:cs typeface="Arial"/>
                        </a:rPr>
                        <a:t>Se presenta por parte del entrevistado la percepción que se tiene   la manera en la que se asumen los procesos académicos </a:t>
                      </a:r>
                      <a:endParaRPr lang="es-CO" sz="120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r>
              <a:tr h="937658">
                <a:tc>
                  <a:txBody>
                    <a:bodyPr/>
                    <a:lstStyle/>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r>
                        <a:rPr lang="es-ES" sz="800" dirty="0">
                          <a:effectLst/>
                          <a:latin typeface="Arial"/>
                          <a:ea typeface="Calibri"/>
                          <a:cs typeface="Times New Roman"/>
                        </a:rPr>
                        <a:t>Porque a pesar de todas maneras las falencias y  de ese tipo de cosas </a:t>
                      </a:r>
                      <a:r>
                        <a:rPr lang="es-ES" sz="800" dirty="0" err="1">
                          <a:effectLst/>
                          <a:latin typeface="Arial"/>
                          <a:ea typeface="Calibri"/>
                          <a:cs typeface="Times New Roman"/>
                        </a:rPr>
                        <a:t>emm</a:t>
                      </a:r>
                      <a:r>
                        <a:rPr lang="es-ES" sz="800" dirty="0">
                          <a:effectLst/>
                          <a:latin typeface="Arial"/>
                          <a:ea typeface="Calibri"/>
                          <a:cs typeface="Times New Roman"/>
                        </a:rPr>
                        <a:t> ayuda a que el estudiante salga con otra mentalidad y en su momento con más responsabilidad y muchas veces </a:t>
                      </a:r>
                      <a:r>
                        <a:rPr lang="es-ES" sz="800" dirty="0" err="1">
                          <a:effectLst/>
                          <a:latin typeface="Arial"/>
                          <a:ea typeface="Calibri"/>
                          <a:cs typeface="Times New Roman"/>
                        </a:rPr>
                        <a:t>ee.</a:t>
                      </a:r>
                      <a:r>
                        <a:rPr lang="es-ES" sz="800" dirty="0">
                          <a:effectLst/>
                          <a:latin typeface="Arial"/>
                          <a:ea typeface="Calibri"/>
                          <a:cs typeface="Times New Roman"/>
                        </a:rPr>
                        <a:t>. También  por las  el tipo de sector y ese tipo de cosas a veces  los estudiantes tienden a encarrilarse a otras cosas mientras que si se les da las  herramientas para que aprendan nuevos proyectos y nuevos </a:t>
                      </a:r>
                      <a:r>
                        <a:rPr lang="es-ES" sz="800" dirty="0" err="1">
                          <a:effectLst/>
                          <a:latin typeface="Arial"/>
                          <a:ea typeface="Calibri"/>
                          <a:cs typeface="Times New Roman"/>
                        </a:rPr>
                        <a:t>ee.</a:t>
                      </a:r>
                      <a:r>
                        <a:rPr lang="es-ES" sz="800" dirty="0">
                          <a:effectLst/>
                          <a:latin typeface="Arial"/>
                          <a:ea typeface="Calibri"/>
                          <a:cs typeface="Times New Roman"/>
                        </a:rPr>
                        <a:t>. Diría  yo como competencias le da un desarrollo personal mejor que al que se podría tener después” (DH 15 04 2015: 1. 147-152)</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a:effectLst/>
                          <a:latin typeface="Arial"/>
                          <a:ea typeface="Calibri"/>
                          <a:cs typeface="Arial"/>
                        </a:rPr>
                        <a:t>- A pesar de las falencias ayuda a un cambio de mentalidad.</a:t>
                      </a:r>
                      <a:endParaRPr lang="es-CO" sz="1200">
                        <a:effectLst/>
                        <a:latin typeface="Arial"/>
                        <a:ea typeface="Calibri"/>
                        <a:cs typeface="Times New Roman"/>
                      </a:endParaRPr>
                    </a:p>
                    <a:p>
                      <a:pPr algn="just">
                        <a:lnSpc>
                          <a:spcPct val="100000"/>
                        </a:lnSpc>
                        <a:spcAft>
                          <a:spcPts val="0"/>
                        </a:spcAft>
                      </a:pPr>
                      <a:r>
                        <a:rPr lang="es-ES" sz="800">
                          <a:effectLst/>
                          <a:latin typeface="Arial"/>
                          <a:ea typeface="Calibri"/>
                          <a:cs typeface="Arial"/>
                        </a:rPr>
                        <a:t>- Se crea mayor responsabilidad.</a:t>
                      </a:r>
                      <a:endParaRPr lang="es-CO" sz="1200">
                        <a:effectLst/>
                        <a:latin typeface="Arial"/>
                        <a:ea typeface="Calibri"/>
                        <a:cs typeface="Times New Roman"/>
                      </a:endParaRPr>
                    </a:p>
                    <a:p>
                      <a:pPr algn="just">
                        <a:lnSpc>
                          <a:spcPct val="100000"/>
                        </a:lnSpc>
                        <a:spcAft>
                          <a:spcPts val="0"/>
                        </a:spcAft>
                      </a:pPr>
                      <a:r>
                        <a:rPr lang="es-ES" sz="800">
                          <a:effectLst/>
                          <a:latin typeface="Arial"/>
                          <a:ea typeface="Calibri"/>
                          <a:cs typeface="Arial"/>
                        </a:rPr>
                        <a:t>- Se generan herramientas de desarrollo personal independiente de las influencias del sector.</a:t>
                      </a:r>
                      <a:endParaRPr lang="es-CO" sz="1200">
                        <a:effectLst/>
                        <a:latin typeface="Arial"/>
                        <a:ea typeface="Calibri"/>
                        <a:cs typeface="Times New Roman"/>
                      </a:endParaRPr>
                    </a:p>
                    <a:p>
                      <a:pPr algn="just">
                        <a:lnSpc>
                          <a:spcPct val="100000"/>
                        </a:lnSpc>
                        <a:spcAft>
                          <a:spcPts val="0"/>
                        </a:spcAft>
                      </a:pPr>
                      <a:r>
                        <a:rPr lang="es-ES" sz="800">
                          <a:effectLst/>
                          <a:latin typeface="Arial"/>
                          <a:ea typeface="Calibri"/>
                          <a:cs typeface="Arial"/>
                        </a:rPr>
                        <a:t>Genera un desarrollo personal mejor.</a:t>
                      </a:r>
                      <a:endParaRPr lang="es-CO" sz="120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a:effectLst/>
                          <a:latin typeface="Arial"/>
                          <a:ea typeface="Calibri"/>
                          <a:cs typeface="Arial"/>
                        </a:rPr>
                        <a:t>Desarrollo psicológico y emocional del estudiante</a:t>
                      </a:r>
                      <a:endParaRPr lang="es-CO" sz="120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Se habla sobre la trasformación de actitudes y aptitudes en el estudiante para asumir el proceso educativo desde el colegio y lo que conlleva para su futuro.</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endParaRPr lang="es-CO" sz="1200" dirty="0">
                        <a:effectLst/>
                        <a:latin typeface="Arial"/>
                        <a:ea typeface="Calibri"/>
                        <a:cs typeface="Times New Roman"/>
                      </a:endParaRPr>
                    </a:p>
                  </a:txBody>
                  <a:tcPr marL="68580" marR="68580" marT="0" marB="0"/>
                </a:tc>
              </a:tr>
            </a:tbl>
          </a:graphicData>
        </a:graphic>
      </p:graphicFrame>
      <p:sp>
        <p:nvSpPr>
          <p:cNvPr id="7" name="1 Título"/>
          <p:cNvSpPr txBox="1">
            <a:spLocks/>
          </p:cNvSpPr>
          <p:nvPr/>
        </p:nvSpPr>
        <p:spPr>
          <a:xfrm>
            <a:off x="457200" y="4462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O" sz="2800" b="1" smtClean="0"/>
              <a:t>Ejemplos de Categorías cualitativas de análisis  </a:t>
            </a:r>
            <a:endParaRPr lang="es-CO" sz="2800" b="1" dirty="0"/>
          </a:p>
        </p:txBody>
      </p:sp>
    </p:spTree>
    <p:extLst>
      <p:ext uri="{BB962C8B-B14F-4D97-AF65-F5344CB8AC3E}">
        <p14:creationId xmlns:p14="http://schemas.microsoft.com/office/powerpoint/2010/main" val="103452629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980728"/>
            <a:ext cx="8229600" cy="4741074"/>
          </a:xfrm>
        </p:spPr>
        <p:txBody>
          <a:bodyPr>
            <a:normAutofit/>
          </a:bodyPr>
          <a:lstStyle/>
          <a:p>
            <a:pPr marL="0" indent="0">
              <a:buNone/>
            </a:pPr>
            <a:r>
              <a:rPr lang="es-CO" dirty="0">
                <a:solidFill>
                  <a:schemeClr val="tx2"/>
                </a:solidFill>
              </a:rPr>
              <a:t> </a:t>
            </a:r>
            <a:r>
              <a:rPr lang="es-CO" sz="2800" dirty="0" smtClean="0">
                <a:solidFill>
                  <a:schemeClr val="tx2"/>
                </a:solidFill>
              </a:rPr>
              <a:t>Responsabilidad y autonomía  del estudiante</a:t>
            </a:r>
          </a:p>
          <a:p>
            <a:pPr marL="0" indent="0">
              <a:buNone/>
            </a:pPr>
            <a:endParaRPr lang="es-CO" dirty="0">
              <a:solidFill>
                <a:schemeClr val="tx2"/>
              </a:solidFill>
            </a:endParaRPr>
          </a:p>
          <a:p>
            <a:pPr marL="0" indent="0">
              <a:buNone/>
            </a:pPr>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5 Tabla"/>
          <p:cNvGraphicFramePr>
            <a:graphicFrameLocks noGrp="1"/>
          </p:cNvGraphicFramePr>
          <p:nvPr>
            <p:extLst>
              <p:ext uri="{D42A27DB-BD31-4B8C-83A1-F6EECF244321}">
                <p14:modId xmlns:p14="http://schemas.microsoft.com/office/powerpoint/2010/main" val="4216356959"/>
              </p:ext>
            </p:extLst>
          </p:nvPr>
        </p:nvGraphicFramePr>
        <p:xfrm>
          <a:off x="611560" y="1663524"/>
          <a:ext cx="8008620" cy="4572000"/>
        </p:xfrm>
        <a:graphic>
          <a:graphicData uri="http://schemas.openxmlformats.org/drawingml/2006/table">
            <a:tbl>
              <a:tblPr firstRow="1" firstCol="1" bandRow="1">
                <a:tableStyleId>{5C22544A-7EE6-4342-B048-85BDC9FD1C3A}</a:tableStyleId>
              </a:tblPr>
              <a:tblGrid>
                <a:gridCol w="3888432"/>
                <a:gridCol w="1296144"/>
                <a:gridCol w="792088"/>
                <a:gridCol w="1222331"/>
                <a:gridCol w="809625"/>
              </a:tblGrid>
              <a:tr h="657946">
                <a:tc>
                  <a:txBody>
                    <a:bodyPr/>
                    <a:lstStyle/>
                    <a:p>
                      <a:pPr algn="just">
                        <a:lnSpc>
                          <a:spcPct val="150000"/>
                        </a:lnSpc>
                        <a:spcAft>
                          <a:spcPts val="0"/>
                        </a:spcAft>
                      </a:pPr>
                      <a:r>
                        <a:rPr lang="es-ES" sz="1200" dirty="0">
                          <a:effectLst/>
                        </a:rPr>
                        <a:t> </a:t>
                      </a:r>
                      <a:endParaRPr lang="es-CO" sz="1200" dirty="0">
                        <a:effectLst/>
                      </a:endParaRPr>
                    </a:p>
                    <a:p>
                      <a:pPr algn="just">
                        <a:lnSpc>
                          <a:spcPct val="150000"/>
                        </a:lnSpc>
                        <a:spcAft>
                          <a:spcPts val="0"/>
                        </a:spcAft>
                      </a:pPr>
                      <a:r>
                        <a:rPr lang="es-ES" sz="800" dirty="0">
                          <a:effectLst/>
                        </a:rPr>
                        <a:t>Fragmento fuente oral:</a:t>
                      </a:r>
                      <a:endParaRPr lang="es-CO" sz="1200" dirty="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Codificación abierta.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Categoría:</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a:effectLst/>
                        </a:rPr>
                        <a:t> </a:t>
                      </a:r>
                      <a:endParaRPr lang="es-CO" sz="1200">
                        <a:effectLst/>
                      </a:endParaRPr>
                    </a:p>
                    <a:p>
                      <a:pPr algn="just">
                        <a:lnSpc>
                          <a:spcPct val="150000"/>
                        </a:lnSpc>
                        <a:spcAft>
                          <a:spcPts val="0"/>
                        </a:spcAft>
                      </a:pPr>
                      <a:r>
                        <a:rPr lang="es-ES" sz="800">
                          <a:effectLst/>
                        </a:rPr>
                        <a:t>Memorando</a:t>
                      </a:r>
                      <a:endParaRPr lang="es-CO" sz="1200">
                        <a:effectLst/>
                      </a:endParaRPr>
                    </a:p>
                    <a:p>
                      <a:pPr algn="just">
                        <a:lnSpc>
                          <a:spcPct val="150000"/>
                        </a:lnSpc>
                        <a:spcAft>
                          <a:spcPts val="0"/>
                        </a:spcAft>
                      </a:pPr>
                      <a:r>
                        <a:rPr lang="es-ES" sz="1200">
                          <a:effectLst/>
                        </a:rPr>
                        <a:t> </a:t>
                      </a:r>
                      <a:endParaRPr lang="es-CO" sz="1200">
                        <a:effectLst/>
                        <a:latin typeface="Arial"/>
                        <a:ea typeface="Calibri"/>
                        <a:cs typeface="Times New Roman"/>
                      </a:endParaRPr>
                    </a:p>
                  </a:txBody>
                  <a:tcPr marL="68580" marR="68580" marT="0" marB="0"/>
                </a:tc>
                <a:tc>
                  <a:txBody>
                    <a:bodyPr/>
                    <a:lstStyle/>
                    <a:p>
                      <a:pPr algn="just">
                        <a:lnSpc>
                          <a:spcPct val="150000"/>
                        </a:lnSpc>
                        <a:spcAft>
                          <a:spcPts val="0"/>
                        </a:spcAft>
                      </a:pPr>
                      <a:r>
                        <a:rPr lang="es-ES" sz="1200" dirty="0">
                          <a:effectLst/>
                        </a:rPr>
                        <a:t> </a:t>
                      </a:r>
                      <a:endParaRPr lang="es-CO" sz="1200" dirty="0">
                        <a:effectLst/>
                      </a:endParaRPr>
                    </a:p>
                    <a:p>
                      <a:pPr algn="just">
                        <a:lnSpc>
                          <a:spcPct val="150000"/>
                        </a:lnSpc>
                        <a:spcAft>
                          <a:spcPts val="0"/>
                        </a:spcAft>
                      </a:pPr>
                      <a:r>
                        <a:rPr lang="es-ES" sz="800" dirty="0">
                          <a:effectLst/>
                        </a:rPr>
                        <a:t>Elementos de saturación.</a:t>
                      </a:r>
                      <a:endParaRPr lang="es-CO" sz="1200" dirty="0">
                        <a:effectLst/>
                        <a:latin typeface="Arial"/>
                        <a:ea typeface="Calibri"/>
                        <a:cs typeface="Times New Roman"/>
                      </a:endParaRPr>
                    </a:p>
                  </a:txBody>
                  <a:tcPr marL="68580" marR="68580" marT="0" marB="0"/>
                </a:tc>
              </a:tr>
              <a:tr h="1521458">
                <a:tc>
                  <a:txBody>
                    <a:bodyPr/>
                    <a:lstStyle/>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“eso depende mucho de la forma como el chico aborde su proyecto de vida y como se lo oriente el docente y realmente aquí en este colegio se ha visto, como se transforma el chico que pasa de la media de la básica  a la media fortalecida, hay una transformación total del chico de su manera como responde, como pregunta, como sus modales, como la responsabilidad, porque ya no están detrás de él que entre al salón, que presente proyecto de grado, que si no, no se gradúa, el chico toma  otra aptitud frente a la vida, frente a la academia, frente a la convivencia mire que ya no tiene problemas son unas personas adultas, maduras, concentradas en su estudio concentradas en lo que tiene que hacer” (ET 16 06 2015: 1. 225-233)</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 Depende del muchacho y como afronte su proyecto de vida.</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Hay una transformación del estudiante de la básica a la media.</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Cambios de comportamiento.</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Hay mayor responsabilidad.</a:t>
                      </a:r>
                      <a:endParaRPr lang="es-CO" sz="1200" dirty="0">
                        <a:effectLst/>
                        <a:latin typeface="Arial"/>
                        <a:ea typeface="Calibri"/>
                        <a:cs typeface="Times New Roman"/>
                      </a:endParaRPr>
                    </a:p>
                    <a:p>
                      <a:pPr algn="just">
                        <a:lnSpc>
                          <a:spcPct val="100000"/>
                        </a:lnSpc>
                        <a:spcAft>
                          <a:spcPts val="0"/>
                        </a:spcAft>
                      </a:pPr>
                      <a:r>
                        <a:rPr lang="es-ES" sz="800" dirty="0">
                          <a:effectLst/>
                          <a:latin typeface="Arial"/>
                          <a:ea typeface="Calibri"/>
                          <a:cs typeface="Arial"/>
                        </a:rPr>
                        <a:t>- Hay una predisposición del estudiante frente a la academia y al proceso.</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Desarrollo psicológico y emocional del estudiante</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El entrevistado asume los grados de responsabilidad del estudiante pero deja entrever que es un proceso individual de auto reconocimiento.</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Elemento común</a:t>
                      </a:r>
                      <a:r>
                        <a:rPr lang="es-ES" sz="800" b="1" dirty="0">
                          <a:effectLst/>
                          <a:latin typeface="Arial"/>
                          <a:ea typeface="Calibri"/>
                          <a:cs typeface="Arial"/>
                        </a:rPr>
                        <a:t>: [DH 15 04 2015].</a:t>
                      </a:r>
                      <a:endParaRPr lang="es-CO" sz="1200" dirty="0">
                        <a:effectLst/>
                        <a:latin typeface="Arial"/>
                        <a:ea typeface="Calibri"/>
                        <a:cs typeface="Times New Roman"/>
                      </a:endParaRPr>
                    </a:p>
                  </a:txBody>
                  <a:tcPr marL="68580" marR="68580" marT="0" marB="0"/>
                </a:tc>
              </a:tr>
              <a:tr h="937658">
                <a:tc>
                  <a:txBody>
                    <a:bodyPr/>
                    <a:lstStyle/>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r>
                        <a:rPr lang="es-ES" sz="800" dirty="0">
                          <a:effectLst/>
                          <a:latin typeface="Arial"/>
                          <a:ea typeface="Calibri"/>
                          <a:cs typeface="Times New Roman"/>
                        </a:rPr>
                        <a:t>el hecho de que estén en un ambiente ya  </a:t>
                      </a:r>
                      <a:r>
                        <a:rPr lang="es-ES" sz="800" dirty="0" err="1">
                          <a:effectLst/>
                          <a:latin typeface="Arial"/>
                          <a:ea typeface="Calibri"/>
                          <a:cs typeface="Times New Roman"/>
                        </a:rPr>
                        <a:t>emm</a:t>
                      </a:r>
                      <a:r>
                        <a:rPr lang="es-ES" sz="800" dirty="0">
                          <a:effectLst/>
                          <a:latin typeface="Arial"/>
                          <a:ea typeface="Calibri"/>
                          <a:cs typeface="Times New Roman"/>
                        </a:rPr>
                        <a:t>.. Universitario así sea dentro del colegio  hace que ellos </a:t>
                      </a:r>
                      <a:r>
                        <a:rPr lang="es-ES" sz="800" dirty="0" err="1">
                          <a:effectLst/>
                          <a:latin typeface="Arial"/>
                          <a:ea typeface="Calibri"/>
                          <a:cs typeface="Times New Roman"/>
                        </a:rPr>
                        <a:t>ee.</a:t>
                      </a:r>
                      <a:r>
                        <a:rPr lang="es-ES" sz="800" dirty="0">
                          <a:effectLst/>
                          <a:latin typeface="Arial"/>
                          <a:ea typeface="Calibri"/>
                          <a:cs typeface="Times New Roman"/>
                        </a:rPr>
                        <a:t>. se vuelvan más, más responsables, más maduros, más autónomos, más respetuosos, y el tema académico porque  de hecho hay algunas competencias  que se desarrollan que les ayudan a consolidar todo lo que , lo que ya traen de la educación básica y del bachillerato” (JB 11 03 2015: 1. 140-144)</a:t>
                      </a:r>
                      <a:endParaRPr lang="es-CO" sz="1200" dirty="0">
                        <a:effectLst/>
                        <a:latin typeface="Arial"/>
                        <a:ea typeface="Calibri"/>
                        <a:cs typeface="Times New Roman"/>
                      </a:endParaRPr>
                    </a:p>
                    <a:p>
                      <a:pPr algn="just">
                        <a:lnSpc>
                          <a:spcPct val="150000"/>
                        </a:lnSpc>
                        <a:spcAft>
                          <a:spcPts val="0"/>
                        </a:spcAft>
                      </a:pPr>
                      <a:r>
                        <a:rPr lang="es-ES" sz="800" dirty="0">
                          <a:effectLst/>
                          <a:latin typeface="Arial"/>
                          <a:ea typeface="Calibri"/>
                          <a:cs typeface="Arial"/>
                        </a:rPr>
                        <a:t> </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a:effectLst/>
                          <a:latin typeface="Arial"/>
                          <a:ea typeface="Calibri"/>
                          <a:cs typeface="Arial"/>
                        </a:rPr>
                        <a:t>- Hay un Acercamiento universitario.</a:t>
                      </a:r>
                      <a:endParaRPr lang="es-CO" sz="1200">
                        <a:effectLst/>
                        <a:latin typeface="Arial"/>
                        <a:ea typeface="Calibri"/>
                        <a:cs typeface="Times New Roman"/>
                      </a:endParaRPr>
                    </a:p>
                    <a:p>
                      <a:pPr algn="just">
                        <a:lnSpc>
                          <a:spcPct val="100000"/>
                        </a:lnSpc>
                        <a:spcAft>
                          <a:spcPts val="0"/>
                        </a:spcAft>
                      </a:pPr>
                      <a:r>
                        <a:rPr lang="es-ES" sz="800">
                          <a:effectLst/>
                          <a:latin typeface="Arial"/>
                          <a:ea typeface="Calibri"/>
                          <a:cs typeface="Arial"/>
                        </a:rPr>
                        <a:t>- Hay mayor nivel de responsabilidad en el estudiante.</a:t>
                      </a:r>
                      <a:endParaRPr lang="es-CO" sz="1200">
                        <a:effectLst/>
                        <a:latin typeface="Arial"/>
                        <a:ea typeface="Calibri"/>
                        <a:cs typeface="Times New Roman"/>
                      </a:endParaRPr>
                    </a:p>
                    <a:p>
                      <a:pPr algn="just">
                        <a:lnSpc>
                          <a:spcPct val="100000"/>
                        </a:lnSpc>
                        <a:spcAft>
                          <a:spcPts val="0"/>
                        </a:spcAft>
                      </a:pPr>
                      <a:r>
                        <a:rPr lang="es-ES" sz="800">
                          <a:effectLst/>
                          <a:latin typeface="Arial"/>
                          <a:ea typeface="Calibri"/>
                          <a:cs typeface="Arial"/>
                        </a:rPr>
                        <a:t>- Hay mayor compromiso que se refleja en la consolidación de los saberes.</a:t>
                      </a:r>
                      <a:endParaRPr lang="es-CO" sz="120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a:effectLst/>
                          <a:latin typeface="Arial"/>
                          <a:ea typeface="Calibri"/>
                          <a:cs typeface="Arial"/>
                        </a:rPr>
                        <a:t>Desarrollo psicológico y emocional del estudiante</a:t>
                      </a:r>
                      <a:endParaRPr lang="es-CO" sz="120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Se destaca para el entrevistado el cambio de comportamientos del estudiante frente a los procesos académicos a los que se enfrenta desde el colegio</a:t>
                      </a:r>
                      <a:endParaRPr lang="es-CO" sz="1200" dirty="0">
                        <a:effectLst/>
                        <a:latin typeface="Arial"/>
                        <a:ea typeface="Calibri"/>
                        <a:cs typeface="Times New Roman"/>
                      </a:endParaRPr>
                    </a:p>
                  </a:txBody>
                  <a:tcPr marL="68580" marR="68580" marT="0" marB="0"/>
                </a:tc>
                <a:tc>
                  <a:txBody>
                    <a:bodyPr/>
                    <a:lstStyle/>
                    <a:p>
                      <a:pPr algn="just">
                        <a:lnSpc>
                          <a:spcPct val="100000"/>
                        </a:lnSpc>
                        <a:spcAft>
                          <a:spcPts val="0"/>
                        </a:spcAft>
                      </a:pPr>
                      <a:r>
                        <a:rPr lang="es-ES" sz="800" dirty="0">
                          <a:effectLst/>
                          <a:latin typeface="Arial"/>
                          <a:ea typeface="Calibri"/>
                          <a:cs typeface="Arial"/>
                        </a:rPr>
                        <a:t>Elemento común con</a:t>
                      </a:r>
                      <a:r>
                        <a:rPr lang="es-ES" sz="800" b="1" dirty="0">
                          <a:effectLst/>
                          <a:latin typeface="Arial"/>
                          <a:ea typeface="Calibri"/>
                          <a:cs typeface="Arial"/>
                        </a:rPr>
                        <a:t>: [AV 29 04 2015]. [DH 15 04 2015]. [ET 16 06 2015].</a:t>
                      </a:r>
                      <a:endParaRPr lang="es-CO" sz="1200" dirty="0">
                        <a:effectLst/>
                        <a:latin typeface="Arial"/>
                        <a:ea typeface="Calibri"/>
                        <a:cs typeface="Times New Roman"/>
                      </a:endParaRPr>
                    </a:p>
                  </a:txBody>
                  <a:tcPr marL="68580" marR="68580" marT="0" marB="0"/>
                </a:tc>
              </a:tr>
            </a:tbl>
          </a:graphicData>
        </a:graphic>
      </p:graphicFrame>
      <p:sp>
        <p:nvSpPr>
          <p:cNvPr id="7" name="1 Título"/>
          <p:cNvSpPr>
            <a:spLocks noGrp="1"/>
          </p:cNvSpPr>
          <p:nvPr>
            <p:ph type="title"/>
          </p:nvPr>
        </p:nvSpPr>
        <p:spPr>
          <a:xfrm>
            <a:off x="457200" y="115888"/>
            <a:ext cx="8229600" cy="1143000"/>
          </a:xfrm>
        </p:spPr>
        <p:txBody>
          <a:bodyPr>
            <a:normAutofit/>
          </a:bodyPr>
          <a:lstStyle/>
          <a:p>
            <a:r>
              <a:rPr lang="es-CO" sz="2800" b="1" dirty="0" smtClean="0"/>
              <a:t>Ejemplos de Categorías cualitativas de análisis  </a:t>
            </a:r>
            <a:endParaRPr lang="es-CO" sz="2800" b="1" dirty="0"/>
          </a:p>
        </p:txBody>
      </p:sp>
    </p:spTree>
    <p:extLst>
      <p:ext uri="{BB962C8B-B14F-4D97-AF65-F5344CB8AC3E}">
        <p14:creationId xmlns:p14="http://schemas.microsoft.com/office/powerpoint/2010/main" val="22223685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Conclusiones </a:t>
            </a:r>
            <a:endParaRPr lang="es-CO" dirty="0"/>
          </a:p>
        </p:txBody>
      </p:sp>
      <p:sp>
        <p:nvSpPr>
          <p:cNvPr id="3" name="2 Marcador de contenido"/>
          <p:cNvSpPr>
            <a:spLocks noGrp="1"/>
          </p:cNvSpPr>
          <p:nvPr>
            <p:ph idx="1"/>
          </p:nvPr>
        </p:nvSpPr>
        <p:spPr>
          <a:xfrm>
            <a:off x="467544" y="1695901"/>
            <a:ext cx="8229600" cy="4325387"/>
          </a:xfrm>
        </p:spPr>
        <p:txBody>
          <a:bodyPr>
            <a:noAutofit/>
          </a:bodyPr>
          <a:lstStyle/>
          <a:p>
            <a:pPr algn="just">
              <a:lnSpc>
                <a:spcPct val="150000"/>
              </a:lnSpc>
              <a:buFont typeface="Wingdings" panose="05000000000000000000" pitchFamily="2" charset="2"/>
              <a:buChar char="ü"/>
            </a:pPr>
            <a:r>
              <a:rPr lang="es-CO" sz="2000" dirty="0" smtClean="0"/>
              <a:t>Proyecto educativo distrital que inicio en 2007 con 6 instituciones educativas, para el año 2011  se contaba con la totalidad de la proyección (60 IED).</a:t>
            </a:r>
          </a:p>
          <a:p>
            <a:pPr algn="just">
              <a:lnSpc>
                <a:spcPct val="150000"/>
              </a:lnSpc>
              <a:buFont typeface="Wingdings" panose="05000000000000000000" pitchFamily="2" charset="2"/>
              <a:buChar char="ü"/>
            </a:pPr>
            <a:r>
              <a:rPr lang="es-CO" sz="2000" dirty="0" smtClean="0"/>
              <a:t>La participación presupuestal se incrementa anualmente para dar cobertura a las instituciones vinculadas.</a:t>
            </a:r>
          </a:p>
          <a:p>
            <a:pPr algn="just">
              <a:lnSpc>
                <a:spcPct val="150000"/>
              </a:lnSpc>
              <a:buFont typeface="Wingdings" panose="05000000000000000000" pitchFamily="2" charset="2"/>
              <a:buChar char="ü"/>
            </a:pPr>
            <a:r>
              <a:rPr lang="es-CO" sz="2000" dirty="0" smtClean="0"/>
              <a:t>Los recursos invertidos pasan de $6.800´000.000 en 2007 a $87.500´000.000 en 2013.</a:t>
            </a:r>
          </a:p>
          <a:p>
            <a:pPr algn="just">
              <a:lnSpc>
                <a:spcPct val="150000"/>
              </a:lnSpc>
              <a:buFont typeface="Wingdings" panose="05000000000000000000" pitchFamily="2" charset="2"/>
              <a:buChar char="ü"/>
            </a:pPr>
            <a:r>
              <a:rPr lang="es-CO" sz="2000" dirty="0" smtClean="0">
                <a:solidFill>
                  <a:schemeClr val="accent1"/>
                </a:solidFill>
              </a:rPr>
              <a:t>Para los entes de control el proyecto genera bajos niveles de eficiencia debido a los objetivos de inclusión académica de los estudiantes.</a:t>
            </a:r>
          </a:p>
          <a:p>
            <a:pPr algn="just">
              <a:buFont typeface="Wingdings" panose="05000000000000000000" pitchFamily="2" charset="2"/>
              <a:buChar char="ü"/>
            </a:pPr>
            <a:endParaRPr lang="es-CO" sz="2800" dirty="0" smtClean="0"/>
          </a:p>
          <a:p>
            <a:pPr algn="just">
              <a:buFont typeface="Wingdings" panose="05000000000000000000" pitchFamily="2" charset="2"/>
              <a:buChar char="ü"/>
            </a:pPr>
            <a:endParaRPr lang="es-CO" sz="2800" dirty="0" smtClean="0"/>
          </a:p>
          <a:p>
            <a:pPr algn="just">
              <a:buFont typeface="Wingdings" panose="05000000000000000000" pitchFamily="2" charset="2"/>
              <a:buChar char="ü"/>
            </a:pPr>
            <a:endParaRPr lang="es-CO" sz="2800" dirty="0" smtClean="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932353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Conclusiones </a:t>
            </a:r>
            <a:endParaRPr lang="es-CO" dirty="0"/>
          </a:p>
        </p:txBody>
      </p:sp>
      <p:sp>
        <p:nvSpPr>
          <p:cNvPr id="3" name="2 Marcador de contenido"/>
          <p:cNvSpPr>
            <a:spLocks noGrp="1"/>
          </p:cNvSpPr>
          <p:nvPr>
            <p:ph idx="1"/>
          </p:nvPr>
        </p:nvSpPr>
        <p:spPr/>
        <p:txBody>
          <a:bodyPr>
            <a:noAutofit/>
          </a:bodyPr>
          <a:lstStyle/>
          <a:p>
            <a:pPr algn="just">
              <a:lnSpc>
                <a:spcPct val="150000"/>
              </a:lnSpc>
              <a:buFont typeface="Wingdings" panose="05000000000000000000" pitchFamily="2" charset="2"/>
              <a:buChar char="ü"/>
            </a:pPr>
            <a:r>
              <a:rPr lang="es-CO" sz="2200" dirty="0" smtClean="0"/>
              <a:t>Aumento de matricula en educación superior de estudiantes egresados de los colegios articulados, se pasa de 18% en 2007 a un 52% en 2011.</a:t>
            </a:r>
          </a:p>
          <a:p>
            <a:pPr algn="just">
              <a:lnSpc>
                <a:spcPct val="150000"/>
              </a:lnSpc>
              <a:buFont typeface="Wingdings" panose="05000000000000000000" pitchFamily="2" charset="2"/>
              <a:buChar char="ü"/>
            </a:pPr>
            <a:r>
              <a:rPr lang="es-CO" sz="2200" dirty="0"/>
              <a:t> La matricula de los colegios beneficiados aumenta por la percepción de calidad educativa ofrecida dado por los resultados en las pruebas estatales</a:t>
            </a:r>
            <a:r>
              <a:rPr lang="es-CO" sz="2200" dirty="0" smtClean="0"/>
              <a:t>.</a:t>
            </a:r>
          </a:p>
          <a:p>
            <a:pPr algn="just">
              <a:lnSpc>
                <a:spcPct val="150000"/>
              </a:lnSpc>
              <a:buFont typeface="Wingdings" panose="05000000000000000000" pitchFamily="2" charset="2"/>
              <a:buChar char="ü"/>
            </a:pPr>
            <a:r>
              <a:rPr lang="es-CO" sz="2200" dirty="0"/>
              <a:t> Para el año 2012 se inicia el proyecto de educación media fortalecida basado en la ejecución del proyecto de articulación.</a:t>
            </a:r>
          </a:p>
          <a:p>
            <a:pPr algn="just">
              <a:lnSpc>
                <a:spcPct val="150000"/>
              </a:lnSpc>
              <a:buFont typeface="Wingdings" panose="05000000000000000000" pitchFamily="2" charset="2"/>
              <a:buChar char="ü"/>
            </a:pPr>
            <a:endParaRPr lang="es-CO" sz="2400" dirty="0" smtClean="0"/>
          </a:p>
          <a:p>
            <a:pPr algn="just">
              <a:buFont typeface="Wingdings" panose="05000000000000000000" pitchFamily="2" charset="2"/>
              <a:buChar char="ü"/>
            </a:pPr>
            <a:endParaRPr lang="es-CO" sz="2800" dirty="0" smtClean="0"/>
          </a:p>
          <a:p>
            <a:pPr algn="just">
              <a:buFont typeface="Wingdings" panose="05000000000000000000" pitchFamily="2" charset="2"/>
              <a:buChar char="ü"/>
            </a:pPr>
            <a:endParaRPr lang="es-CO" sz="2800" dirty="0" smtClean="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250013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Conclusiones </a:t>
            </a:r>
            <a:endParaRPr lang="es-CO" dirty="0"/>
          </a:p>
        </p:txBody>
      </p:sp>
      <p:sp>
        <p:nvSpPr>
          <p:cNvPr id="3" name="2 Marcador de contenido"/>
          <p:cNvSpPr>
            <a:spLocks noGrp="1"/>
          </p:cNvSpPr>
          <p:nvPr>
            <p:ph idx="1"/>
          </p:nvPr>
        </p:nvSpPr>
        <p:spPr/>
        <p:txBody>
          <a:bodyPr>
            <a:noAutofit/>
          </a:bodyPr>
          <a:lstStyle/>
          <a:p>
            <a:pPr algn="just">
              <a:buFont typeface="Wingdings" panose="05000000000000000000" pitchFamily="2" charset="2"/>
              <a:buChar char="ü"/>
            </a:pPr>
            <a:endParaRPr lang="es-CO" sz="2800" dirty="0" smtClean="0"/>
          </a:p>
          <a:p>
            <a:pPr algn="just">
              <a:buFont typeface="Wingdings" panose="05000000000000000000" pitchFamily="2" charset="2"/>
              <a:buChar char="ü"/>
            </a:pPr>
            <a:endParaRPr lang="es-CO" sz="2800" dirty="0" smtClean="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611560" y="1340768"/>
            <a:ext cx="7992888" cy="3970318"/>
          </a:xfrm>
          <a:prstGeom prst="rect">
            <a:avLst/>
          </a:prstGeom>
        </p:spPr>
        <p:txBody>
          <a:bodyPr wrap="square">
            <a:spAutoFit/>
          </a:bodyPr>
          <a:lstStyle/>
          <a:p>
            <a:pPr algn="just">
              <a:lnSpc>
                <a:spcPct val="150000"/>
              </a:lnSpc>
              <a:buFont typeface="Wingdings" panose="05000000000000000000" pitchFamily="2" charset="2"/>
              <a:buChar char="ü"/>
            </a:pPr>
            <a:r>
              <a:rPr lang="es-CO" sz="2400" smtClean="0">
                <a:solidFill>
                  <a:schemeClr val="accent1"/>
                </a:solidFill>
              </a:rPr>
              <a:t> Para </a:t>
            </a:r>
            <a:r>
              <a:rPr lang="es-CO" sz="2400" dirty="0" smtClean="0">
                <a:solidFill>
                  <a:schemeClr val="accent1"/>
                </a:solidFill>
              </a:rPr>
              <a:t>la SED y los entes de control que el proyecto no alcanza las metas presupuestadas por lo tanto es importante el cambio de enfoque del proyecto</a:t>
            </a:r>
            <a:r>
              <a:rPr lang="es-CO" sz="2400" dirty="0">
                <a:solidFill>
                  <a:schemeClr val="accent1"/>
                </a:solidFill>
              </a:rPr>
              <a:t>.</a:t>
            </a:r>
            <a:endParaRPr lang="es-CO" sz="2400" dirty="0" smtClean="0">
              <a:solidFill>
                <a:schemeClr val="accent1"/>
              </a:solidFill>
            </a:endParaRPr>
          </a:p>
          <a:p>
            <a:pPr algn="just">
              <a:lnSpc>
                <a:spcPct val="150000"/>
              </a:lnSpc>
              <a:buFont typeface="Wingdings" panose="05000000000000000000" pitchFamily="2" charset="2"/>
              <a:buChar char="ü"/>
            </a:pPr>
            <a:r>
              <a:rPr lang="es-CO" sz="2400" dirty="0"/>
              <a:t> </a:t>
            </a:r>
            <a:r>
              <a:rPr lang="es-CO" sz="2400" dirty="0" smtClean="0"/>
              <a:t>Para los Colegios analizados el nivel de inserción de estudiantes en la IES acompañante mantuvo niveles superiores al promedio distrital, indicando la aceptación del proyecto en la comunidad.</a:t>
            </a:r>
            <a:endParaRPr lang="es-CO" sz="2400" dirty="0"/>
          </a:p>
        </p:txBody>
      </p:sp>
    </p:spTree>
    <p:extLst>
      <p:ext uri="{BB962C8B-B14F-4D97-AF65-F5344CB8AC3E}">
        <p14:creationId xmlns:p14="http://schemas.microsoft.com/office/powerpoint/2010/main" val="201468566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Conclusiones </a:t>
            </a:r>
            <a:endParaRPr lang="es-CO" dirty="0"/>
          </a:p>
        </p:txBody>
      </p:sp>
      <p:sp>
        <p:nvSpPr>
          <p:cNvPr id="3" name="2 Marcador de contenido"/>
          <p:cNvSpPr>
            <a:spLocks noGrp="1"/>
          </p:cNvSpPr>
          <p:nvPr>
            <p:ph idx="1"/>
          </p:nvPr>
        </p:nvSpPr>
        <p:spPr/>
        <p:txBody>
          <a:bodyPr>
            <a:noAutofit/>
          </a:bodyPr>
          <a:lstStyle/>
          <a:p>
            <a:pPr algn="just">
              <a:lnSpc>
                <a:spcPct val="150000"/>
              </a:lnSpc>
              <a:buFont typeface="Wingdings" panose="05000000000000000000" pitchFamily="2" charset="2"/>
              <a:buChar char="ü"/>
            </a:pPr>
            <a:r>
              <a:rPr lang="es-CO" sz="2200" dirty="0" smtClean="0"/>
              <a:t>Aceptación del proyecto por parte de la comunidad educativa.</a:t>
            </a:r>
          </a:p>
          <a:p>
            <a:pPr algn="just">
              <a:lnSpc>
                <a:spcPct val="150000"/>
              </a:lnSpc>
              <a:buFont typeface="Wingdings" panose="05000000000000000000" pitchFamily="2" charset="2"/>
              <a:buChar char="ü"/>
            </a:pPr>
            <a:r>
              <a:rPr lang="es-CO" sz="2200" dirty="0" smtClean="0">
                <a:solidFill>
                  <a:schemeClr val="accent1"/>
                </a:solidFill>
              </a:rPr>
              <a:t>Deficiencia en la continuidad académica posterior al concluir el proyecto en el colegio por los procesos de admisión o interés del estudiante en el proyecto.</a:t>
            </a:r>
          </a:p>
          <a:p>
            <a:pPr algn="just">
              <a:lnSpc>
                <a:spcPct val="150000"/>
              </a:lnSpc>
              <a:buFont typeface="Wingdings" panose="05000000000000000000" pitchFamily="2" charset="2"/>
              <a:buChar char="ü"/>
            </a:pPr>
            <a:r>
              <a:rPr lang="es-CO" sz="2200" dirty="0" smtClean="0"/>
              <a:t>Importancia en el acompañamiento de las IES para generar un paso efectivo del estudiante a la educación superior (Homologación y Certificación).</a:t>
            </a:r>
          </a:p>
          <a:p>
            <a:pPr algn="just">
              <a:lnSpc>
                <a:spcPct val="150000"/>
              </a:lnSpc>
              <a:buFont typeface="Wingdings" panose="05000000000000000000" pitchFamily="2" charset="2"/>
              <a:buChar char="ü"/>
            </a:pPr>
            <a:r>
              <a:rPr lang="es-CO" sz="2200" dirty="0" smtClean="0"/>
              <a:t>Proyecto con una finalidad tecnológica novedosa e importante.</a:t>
            </a:r>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509529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Conclusiones </a:t>
            </a:r>
            <a:endParaRPr lang="es-CO" dirty="0"/>
          </a:p>
        </p:txBody>
      </p:sp>
      <p:sp>
        <p:nvSpPr>
          <p:cNvPr id="3" name="2 Marcador de contenido"/>
          <p:cNvSpPr>
            <a:spLocks noGrp="1"/>
          </p:cNvSpPr>
          <p:nvPr>
            <p:ph idx="1"/>
          </p:nvPr>
        </p:nvSpPr>
        <p:spPr>
          <a:xfrm>
            <a:off x="457200" y="1711349"/>
            <a:ext cx="8229600" cy="4525963"/>
          </a:xfrm>
        </p:spPr>
        <p:txBody>
          <a:bodyPr>
            <a:normAutofit fontScale="70000" lnSpcReduction="20000"/>
          </a:bodyPr>
          <a:lstStyle/>
          <a:p>
            <a:pPr algn="just">
              <a:lnSpc>
                <a:spcPct val="160000"/>
              </a:lnSpc>
              <a:buFont typeface="Wingdings" panose="05000000000000000000" pitchFamily="2" charset="2"/>
              <a:buChar char="ü"/>
            </a:pPr>
            <a:r>
              <a:rPr lang="es-CO" sz="3100" dirty="0" smtClean="0">
                <a:solidFill>
                  <a:schemeClr val="tx2">
                    <a:lumMod val="60000"/>
                    <a:lumOff val="40000"/>
                  </a:schemeClr>
                </a:solidFill>
              </a:rPr>
              <a:t>Falencias administrativas para la vinculación del sector productivo al proyecto.</a:t>
            </a:r>
          </a:p>
          <a:p>
            <a:pPr algn="just">
              <a:lnSpc>
                <a:spcPct val="160000"/>
              </a:lnSpc>
              <a:buFont typeface="Wingdings" panose="05000000000000000000" pitchFamily="2" charset="2"/>
              <a:buChar char="ü"/>
            </a:pPr>
            <a:r>
              <a:rPr lang="es-CO" sz="3100" dirty="0">
                <a:solidFill>
                  <a:schemeClr val="accent1"/>
                </a:solidFill>
              </a:rPr>
              <a:t>Fallas en la implementación por dotaciones insuficientes en los colegios distritales</a:t>
            </a:r>
            <a:r>
              <a:rPr lang="es-CO" sz="3100" dirty="0" smtClean="0">
                <a:solidFill>
                  <a:schemeClr val="accent1"/>
                </a:solidFill>
              </a:rPr>
              <a:t>.</a:t>
            </a:r>
          </a:p>
          <a:p>
            <a:pPr algn="just">
              <a:lnSpc>
                <a:spcPct val="160000"/>
              </a:lnSpc>
              <a:buFont typeface="Wingdings" panose="05000000000000000000" pitchFamily="2" charset="2"/>
              <a:buChar char="ü"/>
            </a:pPr>
            <a:r>
              <a:rPr lang="es-CO" sz="3100" dirty="0" smtClean="0"/>
              <a:t>La construcción de una malla curricular y la semestralización permite el desarrollo adecuado de las asignaturas en el colegio.</a:t>
            </a:r>
          </a:p>
          <a:p>
            <a:pPr algn="just">
              <a:lnSpc>
                <a:spcPct val="160000"/>
              </a:lnSpc>
              <a:buFont typeface="Wingdings" panose="05000000000000000000" pitchFamily="2" charset="2"/>
              <a:buChar char="ü"/>
            </a:pPr>
            <a:r>
              <a:rPr lang="es-CO" sz="3100" dirty="0" smtClean="0"/>
              <a:t>Refuerzo académico se refleja en la mejora de los resultados de las pruebas SABER – ICFES. </a:t>
            </a:r>
            <a:endParaRPr lang="es-CO" dirty="0" smtClean="0"/>
          </a:p>
          <a:p>
            <a:pPr marL="0" indent="0">
              <a:buNone/>
            </a:pPr>
            <a:endParaRPr lang="es-CO"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618921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Conclusiones.</a:t>
            </a:r>
            <a:endParaRPr lang="es-CO" dirty="0"/>
          </a:p>
        </p:txBody>
      </p:sp>
      <p:sp>
        <p:nvSpPr>
          <p:cNvPr id="3" name="2 Marcador de contenido"/>
          <p:cNvSpPr>
            <a:spLocks noGrp="1"/>
          </p:cNvSpPr>
          <p:nvPr>
            <p:ph idx="1"/>
          </p:nvPr>
        </p:nvSpPr>
        <p:spPr/>
        <p:txBody>
          <a:bodyPr>
            <a:normAutofit fontScale="85000" lnSpcReduction="20000"/>
          </a:bodyPr>
          <a:lstStyle/>
          <a:p>
            <a:pPr algn="just">
              <a:lnSpc>
                <a:spcPct val="150000"/>
              </a:lnSpc>
              <a:buFont typeface="Wingdings" panose="05000000000000000000" pitchFamily="2" charset="2"/>
              <a:buChar char="ü"/>
            </a:pPr>
            <a:r>
              <a:rPr lang="es-CO" dirty="0" smtClean="0"/>
              <a:t> </a:t>
            </a:r>
            <a:r>
              <a:rPr lang="es-CO" sz="2600" dirty="0" smtClean="0"/>
              <a:t>Se presentan alternativas de formación académica y laboral a las comunidades afectadas por el proyecto.</a:t>
            </a:r>
          </a:p>
          <a:p>
            <a:pPr algn="just">
              <a:lnSpc>
                <a:spcPct val="150000"/>
              </a:lnSpc>
              <a:buFont typeface="Wingdings" panose="05000000000000000000" pitchFamily="2" charset="2"/>
              <a:buChar char="ü"/>
            </a:pPr>
            <a:r>
              <a:rPr lang="es-CO" sz="2600" dirty="0"/>
              <a:t> </a:t>
            </a:r>
            <a:r>
              <a:rPr lang="es-CO" sz="2600" dirty="0" smtClean="0"/>
              <a:t>La caracterización de la comunidad es esencial para la pertinencia del proyecto en los colegios.</a:t>
            </a:r>
          </a:p>
          <a:p>
            <a:pPr algn="just">
              <a:lnSpc>
                <a:spcPct val="150000"/>
              </a:lnSpc>
              <a:buFont typeface="Wingdings" panose="05000000000000000000" pitchFamily="2" charset="2"/>
              <a:buChar char="ü"/>
            </a:pPr>
            <a:r>
              <a:rPr lang="es-CO" sz="2600" dirty="0"/>
              <a:t> </a:t>
            </a:r>
            <a:r>
              <a:rPr lang="es-CO" sz="2600" dirty="0" smtClean="0"/>
              <a:t>Se fortalecen valores cívicos en el estudiante y se prepara un ciudadano proactivo.</a:t>
            </a:r>
          </a:p>
          <a:p>
            <a:pPr algn="just">
              <a:lnSpc>
                <a:spcPct val="150000"/>
              </a:lnSpc>
              <a:buFont typeface="Wingdings" panose="05000000000000000000" pitchFamily="2" charset="2"/>
              <a:buChar char="ü"/>
            </a:pPr>
            <a:r>
              <a:rPr lang="es-CO" sz="2600" dirty="0"/>
              <a:t>El proyecto de articulación  de la educación media con la superior, sirve como base para la implementación de proyectos académicos de similar </a:t>
            </a:r>
            <a:r>
              <a:rPr lang="es-CO" sz="2600" dirty="0" smtClean="0"/>
              <a:t>índole</a:t>
            </a:r>
            <a:r>
              <a:rPr lang="es-CO" sz="2600" dirty="0" smtClean="0">
                <a:solidFill>
                  <a:srgbClr val="FF0000"/>
                </a:solidFill>
              </a:rPr>
              <a:t>.</a:t>
            </a:r>
            <a:r>
              <a:rPr lang="es-CO" sz="2600" dirty="0" smtClean="0"/>
              <a:t> </a:t>
            </a:r>
            <a:endParaRPr lang="es-CO" sz="2600" dirty="0"/>
          </a:p>
          <a:p>
            <a:pPr marL="0" indent="0" algn="just">
              <a:lnSpc>
                <a:spcPct val="150000"/>
              </a:lnSpc>
              <a:buNone/>
            </a:pPr>
            <a:endParaRPr lang="es-CO" sz="2600" dirty="0" smtClean="0"/>
          </a:p>
          <a:p>
            <a:pPr algn="just">
              <a:lnSpc>
                <a:spcPct val="150000"/>
              </a:lnSpc>
              <a:buFont typeface="Wingdings" panose="05000000000000000000" pitchFamily="2" charset="2"/>
              <a:buChar char="ü"/>
            </a:pPr>
            <a:endParaRPr lang="es-CO" sz="2600" dirty="0"/>
          </a:p>
        </p:txBody>
      </p:sp>
      <p:pic>
        <p:nvPicPr>
          <p:cNvPr id="4" name="Picture 2" descr="http://soda.ustadistancia.edu.co/logo-VU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6225858"/>
            <a:ext cx="2592288" cy="526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630362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3213</TotalTime>
  <Words>3137</Words>
  <Application>Microsoft Office PowerPoint</Application>
  <PresentationFormat>Presentación en pantalla (4:3)</PresentationFormat>
  <Paragraphs>615</Paragraphs>
  <Slides>39</Slides>
  <Notes>0</Notes>
  <HiddenSlides>0</HiddenSlides>
  <MMClips>0</MMClips>
  <ScaleCrop>false</ScaleCrop>
  <HeadingPairs>
    <vt:vector size="4" baseType="variant">
      <vt:variant>
        <vt:lpstr>Tema</vt:lpstr>
      </vt:variant>
      <vt:variant>
        <vt:i4>1</vt:i4>
      </vt:variant>
      <vt:variant>
        <vt:lpstr>Títulos de diapositiva</vt:lpstr>
      </vt:variant>
      <vt:variant>
        <vt:i4>39</vt:i4>
      </vt:variant>
    </vt:vector>
  </HeadingPairs>
  <TitlesOfParts>
    <vt:vector size="40" baseType="lpstr">
      <vt:lpstr>Tema de Office</vt:lpstr>
      <vt:lpstr>Análisis concomitante del proyecto de articulación de la educación media con la superior, implementado por la Secretaria de Educación Distrital (SED) en los Colegios Distritales OEA y Kennedy durante el periodo (2008 -2013) desde un enfoque cualitativo-interpretativo. </vt:lpstr>
      <vt:lpstr>Resolución 480 de 2008</vt:lpstr>
      <vt:lpstr>Pregunta Orientadora</vt:lpstr>
      <vt:lpstr>Selección de Instituciones </vt:lpstr>
      <vt:lpstr>Análisis investigativo</vt:lpstr>
      <vt:lpstr>Análisis investigativo</vt:lpstr>
      <vt:lpstr>Diseño Metodológico</vt:lpstr>
      <vt:lpstr>Recolección de la información</vt:lpstr>
      <vt:lpstr>  Análisis de la información</vt:lpstr>
      <vt:lpstr>Análisis de política publica  </vt:lpstr>
      <vt:lpstr>Variables cuantitativas de análisis  </vt:lpstr>
      <vt:lpstr>Variables cuantitativas de análisis  </vt:lpstr>
      <vt:lpstr>Variables cuantitativas de análisis  </vt:lpstr>
      <vt:lpstr>Variables cuantitativas de análisis  </vt:lpstr>
      <vt:lpstr>Categorías cualitativas de análisis  </vt:lpstr>
      <vt:lpstr>Categorías cualitativas de análisis  </vt:lpstr>
      <vt:lpstr>Categorías cualitativas de análisis  </vt:lpstr>
      <vt:lpstr>Categorías cualitativas de análisis  </vt:lpstr>
      <vt:lpstr>Ejemplos de Categorías cualitativas de análisis  </vt:lpstr>
      <vt:lpstr>  </vt:lpstr>
      <vt:lpstr>  </vt:lpstr>
      <vt:lpstr> </vt:lpstr>
      <vt:lpstr>Categorías cualitativas de análisis  </vt:lpstr>
      <vt:lpstr>Categorías cualitativas de análisis  </vt:lpstr>
      <vt:lpstr>  </vt:lpstr>
      <vt:lpstr>  </vt:lpstr>
      <vt:lpstr>Categorías cualitativas de análisis  </vt:lpstr>
      <vt:lpstr>Categorías cualitativas de análisis  </vt:lpstr>
      <vt:lpstr> </vt:lpstr>
      <vt:lpstr>  </vt:lpstr>
      <vt:lpstr>  </vt:lpstr>
      <vt:lpstr>  </vt:lpstr>
      <vt:lpstr>Ejemplos de Categorías cualitativas de análisis  </vt:lpstr>
      <vt:lpstr>Conclusiones </vt:lpstr>
      <vt:lpstr>Conclusiones </vt:lpstr>
      <vt:lpstr>Conclusiones </vt:lpstr>
      <vt:lpstr>Conclusiones </vt:lpstr>
      <vt:lpstr>Conclusiones </vt:lpstr>
      <vt:lpstr>Conclusiones.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C@rlos</dc:creator>
  <cp:lastModifiedBy>C@rlos</cp:lastModifiedBy>
  <cp:revision>140</cp:revision>
  <dcterms:created xsi:type="dcterms:W3CDTF">2016-08-24T00:43:33Z</dcterms:created>
  <dcterms:modified xsi:type="dcterms:W3CDTF">2016-11-21T00:18:39Z</dcterms:modified>
</cp:coreProperties>
</file>