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4630400" cy="8229600"/>
  <p:notesSz cx="8229600" cy="14630400"/>
  <p:embeddedFontLst>
    <p:embeddedFont>
      <p:font typeface="Inter" panose="020B0604020202020204" charset="0"/>
      <p:regular r:id="rId9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58" d="100"/>
          <a:sy n="58" d="100"/>
        </p:scale>
        <p:origin x="75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font" Target="fonts/font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389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hyperlink" Target="https://gamma.app/?utm_source=made-with-gamma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630400" cy="82296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5000"/>
            </a:srgbClr>
          </a:solidFill>
          <a:ln/>
        </p:spPr>
      </p:sp>
      <p:pic>
        <p:nvPicPr>
          <p:cNvPr id="4" name="Image 1" descr="preencoded.pn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830348"/>
            <a:ext cx="7556421" cy="2232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Chatbot de WhatsApp: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una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propuesta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para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automatizar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la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atención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.</a:t>
            </a:r>
            <a:endParaRPr lang="en-US" sz="4650" dirty="0"/>
          </a:p>
        </p:txBody>
      </p:sp>
      <p:sp>
        <p:nvSpPr>
          <p:cNvPr id="6" name="Shape 3"/>
          <p:cNvSpPr/>
          <p:nvPr/>
        </p:nvSpPr>
        <p:spPr>
          <a:xfrm>
            <a:off x="6280190" y="5125475"/>
            <a:ext cx="362903" cy="362903"/>
          </a:xfrm>
          <a:prstGeom prst="roundRect">
            <a:avLst>
              <a:gd name="adj" fmla="val 25194296"/>
            </a:avLst>
          </a:prstGeom>
          <a:solidFill>
            <a:srgbClr val="D8918A"/>
          </a:solidFill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7" name="Text 4"/>
          <p:cNvSpPr/>
          <p:nvPr/>
        </p:nvSpPr>
        <p:spPr>
          <a:xfrm>
            <a:off x="6396157" y="6151840"/>
            <a:ext cx="130969" cy="975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750"/>
              </a:lnSpc>
              <a:buNone/>
            </a:pPr>
            <a:r>
              <a:rPr lang="en-US" sz="750" dirty="0">
                <a:solidFill>
                  <a:srgbClr val="4D4D51"/>
                </a:solidFill>
                <a:latin typeface="Inter Medium" pitchFamily="34" charset="0"/>
                <a:ea typeface="Inter Medium" pitchFamily="34" charset="-122"/>
                <a:cs typeface="Inter Medium" pitchFamily="34" charset="-120"/>
              </a:rPr>
              <a:t>YS</a:t>
            </a:r>
            <a:endParaRPr lang="en-US" sz="750" dirty="0"/>
          </a:p>
        </p:txBody>
      </p:sp>
      <p:sp>
        <p:nvSpPr>
          <p:cNvPr id="8" name="Text 5"/>
          <p:cNvSpPr/>
          <p:nvPr/>
        </p:nvSpPr>
        <p:spPr>
          <a:xfrm>
            <a:off x="6756440" y="4909066"/>
            <a:ext cx="3401713" cy="90984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dirty="0"/>
              <a:t>Yohan Esteban Soto Serrano</a:t>
            </a:r>
          </a:p>
          <a:p>
            <a:pPr marL="0" indent="0" algn="l">
              <a:lnSpc>
                <a:spcPts val="3100"/>
              </a:lnSpc>
              <a:buNone/>
            </a:pPr>
            <a:r>
              <a:rPr lang="en-US" sz="2200" dirty="0"/>
              <a:t>Harby Florez Hernández</a:t>
            </a:r>
          </a:p>
          <a:p>
            <a:pPr marL="0" indent="0" algn="l">
              <a:lnSpc>
                <a:spcPts val="3100"/>
              </a:lnSpc>
              <a:buNone/>
            </a:pPr>
            <a:endParaRPr 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1657231"/>
            <a:ext cx="75564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¿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Qué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beneficios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presenta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un chatbot?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793790" y="348591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Text 2"/>
          <p:cNvSpPr/>
          <p:nvPr/>
        </p:nvSpPr>
        <p:spPr>
          <a:xfrm>
            <a:off x="1530906" y="3563779"/>
            <a:ext cx="2899410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Alta demanda de información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1530906" y="4444008"/>
            <a:ext cx="289941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El 60% de consultas son sobre citas y horarios.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4713803" y="3485912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5450919" y="3563779"/>
            <a:ext cx="2899410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Optimización del personal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5450919" y="4444008"/>
            <a:ext cx="2899410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Reduce carga del personal médico y administrativo.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793790" y="5623441"/>
            <a:ext cx="510302" cy="510302"/>
          </a:xfrm>
          <a:prstGeom prst="roundRect">
            <a:avLst>
              <a:gd name="adj" fmla="val 18669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1530906" y="5701308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Impacto comprobado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1530906" y="6209467"/>
            <a:ext cx="681930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Chatbots han reducido 30% llamadas en centros similares.</a:t>
            </a:r>
            <a:endParaRPr lang="en-US" sz="17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2869644"/>
            <a:ext cx="10770989" cy="7442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Funcionalidades Clave de la Plataforma</a:t>
            </a:r>
            <a:endParaRPr lang="en-US" sz="4650" dirty="0"/>
          </a:p>
        </p:txBody>
      </p:sp>
      <p:sp>
        <p:nvSpPr>
          <p:cNvPr id="3" name="Text 1"/>
          <p:cNvSpPr/>
          <p:nvPr/>
        </p:nvSpPr>
        <p:spPr>
          <a:xfrm>
            <a:off x="793790" y="4033361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Asistente disponible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en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el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horario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laboral</a:t>
            </a:r>
            <a:endParaRPr lang="en-US" sz="1750" dirty="0"/>
          </a:p>
        </p:txBody>
      </p:sp>
      <p:sp>
        <p:nvSpPr>
          <p:cNvPr id="4" name="Text 2"/>
          <p:cNvSpPr/>
          <p:nvPr/>
        </p:nvSpPr>
        <p:spPr>
          <a:xfrm>
            <a:off x="793790" y="4475559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Programación y recordatorios de citas</a:t>
            </a:r>
            <a:endParaRPr lang="en-US" sz="1750" dirty="0"/>
          </a:p>
        </p:txBody>
      </p:sp>
      <p:sp>
        <p:nvSpPr>
          <p:cNvPr id="5" name="Text 3"/>
          <p:cNvSpPr/>
          <p:nvPr/>
        </p:nvSpPr>
        <p:spPr>
          <a:xfrm>
            <a:off x="793790" y="4917757"/>
            <a:ext cx="624470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850"/>
              </a:lnSpc>
              <a:buSzPct val="100000"/>
              <a:buChar char="•"/>
            </a:pP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Preguntas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y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respuestas</a:t>
            </a: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de la </a:t>
            </a:r>
            <a:r>
              <a:rPr lang="en-US" sz="1750" dirty="0" err="1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organización</a:t>
            </a:r>
            <a:endParaRPr lang="en-US" sz="17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93790" y="995720"/>
            <a:ext cx="7556421" cy="14885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Demostración </a:t>
            </a:r>
            <a:r>
              <a:rPr lang="en-US" sz="4650" b="1" dirty="0" err="1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en</a:t>
            </a: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 vivo del Chatbot</a:t>
            </a:r>
            <a:endParaRPr lang="en-US" sz="4650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90" y="2824401"/>
            <a:ext cx="1134070" cy="136088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2268022" y="3051215"/>
            <a:ext cx="3613071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Interacción en tiempo real</a:t>
            </a:r>
            <a:endParaRPr lang="en-US" sz="2300" dirty="0"/>
          </a:p>
        </p:txBody>
      </p:sp>
      <p:sp>
        <p:nvSpPr>
          <p:cNvPr id="6" name="Text 2"/>
          <p:cNvSpPr/>
          <p:nvPr/>
        </p:nvSpPr>
        <p:spPr>
          <a:xfrm>
            <a:off x="2268022" y="3559373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El chatbot responde preguntas frecuentes al instante.</a:t>
            </a:r>
            <a:endParaRPr lang="en-US" sz="1750" dirty="0"/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90" y="4185285"/>
            <a:ext cx="1134070" cy="168759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2268022" y="4412099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Ejemplos prácticos</a:t>
            </a:r>
            <a:endParaRPr lang="en-US" sz="2300" dirty="0"/>
          </a:p>
        </p:txBody>
      </p:sp>
      <p:sp>
        <p:nvSpPr>
          <p:cNvPr id="9" name="Text 4"/>
          <p:cNvSpPr/>
          <p:nvPr/>
        </p:nvSpPr>
        <p:spPr>
          <a:xfrm>
            <a:off x="2268022" y="4920258"/>
            <a:ext cx="6082189" cy="72580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Consulta de horarios, preparación para radioterapia, y más.</a:t>
            </a:r>
            <a:endParaRPr lang="en-US" sz="1750" dirty="0"/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790" y="5872877"/>
            <a:ext cx="1134070" cy="1360884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2268022" y="6099691"/>
            <a:ext cx="3615690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Experiencia personalizada</a:t>
            </a:r>
            <a:endParaRPr lang="en-US" sz="2300" dirty="0"/>
          </a:p>
        </p:txBody>
      </p:sp>
      <p:sp>
        <p:nvSpPr>
          <p:cNvPr id="12" name="Text 6"/>
          <p:cNvSpPr/>
          <p:nvPr/>
        </p:nvSpPr>
        <p:spPr>
          <a:xfrm>
            <a:off x="2268022" y="6607850"/>
            <a:ext cx="6082189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Adaptado a necesidades específicas de cada paciente.</a:t>
            </a:r>
            <a:endParaRPr lang="en-US" sz="17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766524"/>
            <a:ext cx="7556421" cy="12651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4950"/>
              </a:lnSpc>
              <a:buNone/>
            </a:pPr>
            <a:r>
              <a:rPr lang="en-US" sz="39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Beneficios para el Personal del Centro</a:t>
            </a:r>
            <a:endParaRPr lang="en-US" sz="3950" dirty="0"/>
          </a:p>
        </p:txBody>
      </p:sp>
      <p:sp>
        <p:nvSpPr>
          <p:cNvPr id="4" name="Shape 1"/>
          <p:cNvSpPr/>
          <p:nvPr/>
        </p:nvSpPr>
        <p:spPr>
          <a:xfrm>
            <a:off x="6280190" y="2320885"/>
            <a:ext cx="7556421" cy="1140976"/>
          </a:xfrm>
          <a:prstGeom prst="roundRect">
            <a:avLst>
              <a:gd name="adj" fmla="val 709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Text 2"/>
          <p:cNvSpPr/>
          <p:nvPr/>
        </p:nvSpPr>
        <p:spPr>
          <a:xfrm>
            <a:off x="6480572" y="2521268"/>
            <a:ext cx="3237548" cy="3162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Menos carga administrativa</a:t>
            </a:r>
            <a:endParaRPr lang="en-US" sz="1950" dirty="0"/>
          </a:p>
        </p:txBody>
      </p:sp>
      <p:sp>
        <p:nvSpPr>
          <p:cNvPr id="6" name="Text 3"/>
          <p:cNvSpPr/>
          <p:nvPr/>
        </p:nvSpPr>
        <p:spPr>
          <a:xfrm>
            <a:off x="6480572" y="2953107"/>
            <a:ext cx="715565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El chatbot reduce tareas repetitivas.</a:t>
            </a:r>
            <a:endParaRPr lang="en-US" sz="1500" dirty="0"/>
          </a:p>
        </p:txBody>
      </p:sp>
      <p:sp>
        <p:nvSpPr>
          <p:cNvPr id="7" name="Shape 4"/>
          <p:cNvSpPr/>
          <p:nvPr/>
        </p:nvSpPr>
        <p:spPr>
          <a:xfrm>
            <a:off x="6280190" y="3654623"/>
            <a:ext cx="7556421" cy="1140976"/>
          </a:xfrm>
          <a:prstGeom prst="roundRect">
            <a:avLst>
              <a:gd name="adj" fmla="val 709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6480572" y="3855006"/>
            <a:ext cx="3103245" cy="3162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Más tiempo para pacientes</a:t>
            </a:r>
            <a:endParaRPr lang="en-US" sz="1950" dirty="0"/>
          </a:p>
        </p:txBody>
      </p:sp>
      <p:sp>
        <p:nvSpPr>
          <p:cNvPr id="9" name="Text 6"/>
          <p:cNvSpPr/>
          <p:nvPr/>
        </p:nvSpPr>
        <p:spPr>
          <a:xfrm>
            <a:off x="6480572" y="4286845"/>
            <a:ext cx="715565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Permite enfocarse en atención crítica.</a:t>
            </a:r>
            <a:endParaRPr lang="en-US" sz="1500" dirty="0"/>
          </a:p>
        </p:txBody>
      </p:sp>
      <p:sp>
        <p:nvSpPr>
          <p:cNvPr id="10" name="Shape 7"/>
          <p:cNvSpPr/>
          <p:nvPr/>
        </p:nvSpPr>
        <p:spPr>
          <a:xfrm>
            <a:off x="6280190" y="4988362"/>
            <a:ext cx="7556421" cy="1140976"/>
          </a:xfrm>
          <a:prstGeom prst="roundRect">
            <a:avLst>
              <a:gd name="adj" fmla="val 709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6480572" y="5188744"/>
            <a:ext cx="3494008" cy="3162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Mejora en satisfacción laboral</a:t>
            </a:r>
            <a:endParaRPr lang="en-US" sz="1950" dirty="0"/>
          </a:p>
        </p:txBody>
      </p:sp>
      <p:sp>
        <p:nvSpPr>
          <p:cNvPr id="12" name="Text 9"/>
          <p:cNvSpPr/>
          <p:nvPr/>
        </p:nvSpPr>
        <p:spPr>
          <a:xfrm>
            <a:off x="6480572" y="5620583"/>
            <a:ext cx="715565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Menos estrés, mejor trabajo en equipo.</a:t>
            </a:r>
            <a:endParaRPr lang="en-US" sz="1500" dirty="0"/>
          </a:p>
        </p:txBody>
      </p:sp>
      <p:sp>
        <p:nvSpPr>
          <p:cNvPr id="13" name="Shape 10"/>
          <p:cNvSpPr/>
          <p:nvPr/>
        </p:nvSpPr>
        <p:spPr>
          <a:xfrm>
            <a:off x="6280190" y="6322100"/>
            <a:ext cx="7556421" cy="1140976"/>
          </a:xfrm>
          <a:prstGeom prst="roundRect">
            <a:avLst>
              <a:gd name="adj" fmla="val 7097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6480572" y="6522482"/>
            <a:ext cx="2530435" cy="3162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50"/>
              </a:lnSpc>
              <a:buNone/>
            </a:pPr>
            <a:r>
              <a:rPr lang="en-US" sz="195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Ejemplo real</a:t>
            </a:r>
            <a:endParaRPr lang="en-US" sz="1950" dirty="0"/>
          </a:p>
        </p:txBody>
      </p:sp>
      <p:sp>
        <p:nvSpPr>
          <p:cNvPr id="15" name="Text 12"/>
          <p:cNvSpPr/>
          <p:nvPr/>
        </p:nvSpPr>
        <p:spPr>
          <a:xfrm>
            <a:off x="6480572" y="6954322"/>
            <a:ext cx="7155656" cy="30837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50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20% menos tiempo en llamadas rutinarias.</a:t>
            </a:r>
            <a:endParaRPr lang="en-US" sz="15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632579"/>
            <a:ext cx="7556421" cy="22327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5850"/>
              </a:lnSpc>
              <a:buNone/>
            </a:pPr>
            <a:r>
              <a:rPr lang="en-US" sz="4650" b="1" dirty="0">
                <a:solidFill>
                  <a:srgbClr val="000000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Conclusión: Un Futuro Más Eficiente y Centrado en el Paciente</a:t>
            </a:r>
            <a:endParaRPr lang="en-US" sz="4650" dirty="0"/>
          </a:p>
        </p:txBody>
      </p:sp>
      <p:sp>
        <p:nvSpPr>
          <p:cNvPr id="4" name="Shape 1"/>
          <p:cNvSpPr/>
          <p:nvPr/>
        </p:nvSpPr>
        <p:spPr>
          <a:xfrm>
            <a:off x="6280190" y="3205520"/>
            <a:ext cx="170021" cy="871061"/>
          </a:xfrm>
          <a:prstGeom prst="roundRect">
            <a:avLst>
              <a:gd name="adj" fmla="val 5603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5" name="Text 2"/>
          <p:cNvSpPr/>
          <p:nvPr/>
        </p:nvSpPr>
        <p:spPr>
          <a:xfrm>
            <a:off x="6790373" y="320552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Resumen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6790373" y="3713678"/>
            <a:ext cx="7046238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Mejora comunicación y eficiencia con la plataforma.</a:t>
            </a:r>
            <a:endParaRPr lang="en-US" sz="1750" dirty="0"/>
          </a:p>
        </p:txBody>
      </p:sp>
      <p:sp>
        <p:nvSpPr>
          <p:cNvPr id="7" name="Shape 4"/>
          <p:cNvSpPr/>
          <p:nvPr/>
        </p:nvSpPr>
        <p:spPr>
          <a:xfrm>
            <a:off x="6620351" y="4303395"/>
            <a:ext cx="170021" cy="871061"/>
          </a:xfrm>
          <a:prstGeom prst="roundRect">
            <a:avLst>
              <a:gd name="adj" fmla="val 5603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8" name="Text 5"/>
          <p:cNvSpPr/>
          <p:nvPr/>
        </p:nvSpPr>
        <p:spPr>
          <a:xfrm>
            <a:off x="7130534" y="4303395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Agradecimiento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7130534" y="4811554"/>
            <a:ext cx="670607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Gracias por su colaboración y compromiso.</a:t>
            </a:r>
            <a:endParaRPr lang="en-US" sz="1750" dirty="0"/>
          </a:p>
        </p:txBody>
      </p:sp>
      <p:sp>
        <p:nvSpPr>
          <p:cNvPr id="10" name="Shape 7"/>
          <p:cNvSpPr/>
          <p:nvPr/>
        </p:nvSpPr>
        <p:spPr>
          <a:xfrm>
            <a:off x="6960632" y="5401270"/>
            <a:ext cx="170021" cy="871061"/>
          </a:xfrm>
          <a:prstGeom prst="roundRect">
            <a:avLst>
              <a:gd name="adj" fmla="val 5603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1" name="Text 8"/>
          <p:cNvSpPr/>
          <p:nvPr/>
        </p:nvSpPr>
        <p:spPr>
          <a:xfrm>
            <a:off x="7470815" y="5401270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Invitación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7470815" y="5909429"/>
            <a:ext cx="6365796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Participen activamente en este proyecto innovador.</a:t>
            </a:r>
            <a:endParaRPr lang="en-US" sz="1750" dirty="0"/>
          </a:p>
        </p:txBody>
      </p:sp>
      <p:sp>
        <p:nvSpPr>
          <p:cNvPr id="13" name="Shape 10"/>
          <p:cNvSpPr/>
          <p:nvPr/>
        </p:nvSpPr>
        <p:spPr>
          <a:xfrm>
            <a:off x="7300913" y="6499146"/>
            <a:ext cx="170021" cy="871061"/>
          </a:xfrm>
          <a:prstGeom prst="roundRect">
            <a:avLst>
              <a:gd name="adj" fmla="val 56033"/>
            </a:avLst>
          </a:prstGeom>
          <a:solidFill>
            <a:srgbClr val="CCEEFF"/>
          </a:solidFill>
          <a:ln w="7620">
            <a:solidFill>
              <a:srgbClr val="B2D4E5"/>
            </a:solidFill>
            <a:prstDash val="solid"/>
          </a:ln>
        </p:spPr>
        <p:txBody>
          <a:bodyPr/>
          <a:lstStyle/>
          <a:p>
            <a:endParaRPr lang="es-CO"/>
          </a:p>
        </p:txBody>
      </p:sp>
      <p:sp>
        <p:nvSpPr>
          <p:cNvPr id="14" name="Text 11"/>
          <p:cNvSpPr/>
          <p:nvPr/>
        </p:nvSpPr>
        <p:spPr>
          <a:xfrm>
            <a:off x="7811095" y="649914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b="1" dirty="0">
                <a:solidFill>
                  <a:srgbClr val="272525"/>
                </a:solidFill>
                <a:latin typeface="Petrona Bold" pitchFamily="34" charset="0"/>
                <a:ea typeface="Petrona Bold" pitchFamily="34" charset="-122"/>
                <a:cs typeface="Petrona Bold" pitchFamily="34" charset="-120"/>
              </a:rPr>
              <a:t>Próximos pasos</a:t>
            </a:r>
            <a:endParaRPr lang="en-US" sz="2300" dirty="0"/>
          </a:p>
        </p:txBody>
      </p:sp>
      <p:sp>
        <p:nvSpPr>
          <p:cNvPr id="15" name="Text 12"/>
          <p:cNvSpPr/>
          <p:nvPr/>
        </p:nvSpPr>
        <p:spPr>
          <a:xfrm>
            <a:off x="7811095" y="7007304"/>
            <a:ext cx="6025515" cy="3629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850"/>
              </a:lnSpc>
              <a:buNone/>
            </a:pPr>
            <a:r>
              <a:rPr lang="en-US" sz="1750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Contacto abierto para dudas y soporte continuo.</a:t>
            </a:r>
            <a:endParaRPr lang="en-US" sz="17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225</Words>
  <Application>Microsoft Office PowerPoint</Application>
  <PresentationFormat>Personalizado</PresentationFormat>
  <Paragraphs>46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1" baseType="lpstr">
      <vt:lpstr>Petrona Bold</vt:lpstr>
      <vt:lpstr>Arial</vt:lpstr>
      <vt:lpstr>Inter Medium</vt:lpstr>
      <vt:lpstr>Inter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YOHAN ESTEBAN SOTO SERRANO</cp:lastModifiedBy>
  <cp:revision>2</cp:revision>
  <dcterms:created xsi:type="dcterms:W3CDTF">2025-05-18T19:44:18Z</dcterms:created>
  <dcterms:modified xsi:type="dcterms:W3CDTF">2025-05-20T01:56:02Z</dcterms:modified>
</cp:coreProperties>
</file>