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1" r:id="rId2"/>
    <p:sldId id="256" r:id="rId3"/>
    <p:sldId id="265" r:id="rId4"/>
    <p:sldId id="270" r:id="rId5"/>
    <p:sldId id="268" r:id="rId6"/>
    <p:sldId id="262" r:id="rId7"/>
    <p:sldId id="264" r:id="rId8"/>
    <p:sldId id="269" r:id="rId9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947C1D-160E-8A43-8FDF-FD447521907B}" type="datetimeFigureOut">
              <a:rPr lang="es-ES" smtClean="0"/>
              <a:t>01/06/2020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CA91480-B185-EB4D-A9D7-672A29DF19F2}" type="slidenum">
              <a:rPr lang="es-ES" smtClean="0"/>
              <a:t>‹Nº›</a:t>
            </a:fld>
            <a:endParaRPr lang="es-ES"/>
          </a:p>
        </p:txBody>
      </p:sp>
      <p:pic>
        <p:nvPicPr>
          <p:cNvPr id="8" name="Imagen 7" descr="PROPUESTA 3_ PPT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37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763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PROPUESTA 3_ PPT-05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4" y="47385"/>
            <a:ext cx="9144000" cy="684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91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2197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604434"/>
            <a:ext cx="3008313" cy="38883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41948371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Plantillas PPT - Acreditación Multicampus-0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85"/>
            <a:ext cx="9144000" cy="6840215"/>
          </a:xfrm>
          <a:prstGeom prst="rect">
            <a:avLst/>
          </a:prstGeom>
        </p:spPr>
      </p:pic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 rot="16200000">
            <a:off x="1238659" y="-28457"/>
            <a:ext cx="2057400" cy="3614448"/>
          </a:xfrm>
          <a:prstGeom prst="rect">
            <a:avLst/>
          </a:prstGeom>
        </p:spPr>
        <p:txBody>
          <a:bodyPr vert="eaVert"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 rot="16200000">
            <a:off x="3816614" y="1136384"/>
            <a:ext cx="5102649" cy="4121043"/>
          </a:xfrm>
          <a:prstGeom prst="rect">
            <a:avLst/>
          </a:prstGeom>
        </p:spPr>
        <p:txBody>
          <a:bodyPr vert="eaVert"/>
          <a:lstStyle>
            <a:lvl1pPr>
              <a:defRPr sz="2400"/>
            </a:lvl1pPr>
            <a:lvl2pPr>
              <a:defRPr sz="2400"/>
            </a:lvl2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  <p:sp>
        <p:nvSpPr>
          <p:cNvPr id="9" name="Marcador de posición de imagen 2"/>
          <p:cNvSpPr>
            <a:spLocks noGrp="1"/>
          </p:cNvSpPr>
          <p:nvPr>
            <p:ph type="pic" idx="10"/>
          </p:nvPr>
        </p:nvSpPr>
        <p:spPr>
          <a:xfrm>
            <a:off x="460134" y="2995082"/>
            <a:ext cx="3614450" cy="275314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07518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Plantillas PPT - Acreditación Multicampus-0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677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881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95935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54001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Plantillas PPT - Acreditación Multicampus-0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954"/>
            <a:ext cx="9144000" cy="6840215"/>
          </a:xfrm>
          <a:prstGeom prst="rect">
            <a:avLst/>
          </a:prstGeom>
        </p:spPr>
      </p:pic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812785"/>
            <a:ext cx="7772400" cy="218254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1104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rgbClr val="40404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41591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lantillas PPT - Acreditación Multicampus-05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40215"/>
          </a:xfrm>
          <a:prstGeom prst="rect">
            <a:avLst/>
          </a:prstGeom>
        </p:spPr>
      </p:pic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3977217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3977217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08015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ROPUESTA 3_ PPT-0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954"/>
            <a:ext cx="9162956" cy="6858000"/>
          </a:xfrm>
          <a:prstGeom prst="rect">
            <a:avLst/>
          </a:prstGeom>
        </p:spPr>
      </p:pic>
      <p:pic>
        <p:nvPicPr>
          <p:cNvPr id="4" name="Imagen 3" descr="Plantillas PPT - Acreditación Multicampus-04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6" y="0"/>
            <a:ext cx="9144000" cy="6840215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2171700"/>
            <a:ext cx="8229600" cy="339513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2400"/>
            </a:lvl2pPr>
            <a:lvl3pPr>
              <a:defRPr sz="2000"/>
            </a:lvl3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8461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56677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rgbClr val="40404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360208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rgbClr val="40404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36020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26884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Plantillas PPT - Acreditación Multicampus-0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85"/>
            <a:ext cx="9144000" cy="684021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45054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85148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Plantillas PPT - Acreditación Multicampus-05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85"/>
            <a:ext cx="9144000" cy="6840215"/>
          </a:xfrm>
          <a:prstGeom prst="rect">
            <a:avLst/>
          </a:prstGeom>
        </p:spPr>
      </p:pic>
      <p:sp>
        <p:nvSpPr>
          <p:cNvPr id="8" name="Marcador de contenido 2"/>
          <p:cNvSpPr>
            <a:spLocks noGrp="1"/>
          </p:cNvSpPr>
          <p:nvPr>
            <p:ph idx="1"/>
          </p:nvPr>
        </p:nvSpPr>
        <p:spPr>
          <a:xfrm>
            <a:off x="457199" y="1847851"/>
            <a:ext cx="8229601" cy="365548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651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77993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Plantillas PPT - Acreditación Multicampus-03.jp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431"/>
            <a:ext cx="9144000" cy="684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46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7" r:id="rId3"/>
    <p:sldLayoutId id="2147483651" r:id="rId4"/>
    <p:sldLayoutId id="2147483652" r:id="rId5"/>
    <p:sldLayoutId id="2147483650" r:id="rId6"/>
    <p:sldLayoutId id="2147483653" r:id="rId7"/>
    <p:sldLayoutId id="2147483654" r:id="rId8"/>
    <p:sldLayoutId id="2147483658" r:id="rId9"/>
    <p:sldLayoutId id="2147483655" r:id="rId10"/>
    <p:sldLayoutId id="2147483656" r:id="rId11"/>
    <p:sldLayoutId id="2147483659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9448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985837" y="1757363"/>
            <a:ext cx="7458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/>
              <a:t>VII SIMPOSIUM INTERNACIONAL </a:t>
            </a:r>
            <a:r>
              <a:rPr lang="es-CO" sz="2000" b="1" dirty="0" smtClean="0"/>
              <a:t>DE DOCENCIA </a:t>
            </a:r>
            <a:r>
              <a:rPr lang="es-CO" sz="2000" b="1" dirty="0"/>
              <a:t>UNIVERSITARIA. </a:t>
            </a:r>
            <a:r>
              <a:rPr lang="es-CO" sz="2000" b="1" dirty="0" smtClean="0"/>
              <a:t>“LOS </a:t>
            </a:r>
            <a:r>
              <a:rPr lang="es-CO" sz="2000" b="1" dirty="0"/>
              <a:t>DOCENTES COMO AGENTES DE CAMBIO </a:t>
            </a:r>
            <a:r>
              <a:rPr lang="es-CO" sz="2000" b="1" dirty="0" smtClean="0"/>
              <a:t>PARA LA </a:t>
            </a:r>
            <a:r>
              <a:rPr lang="es-CO" sz="2000" b="1" dirty="0"/>
              <a:t>TRANSFORMACIÓN SOCIAL: DESAFÍOS Y </a:t>
            </a:r>
            <a:r>
              <a:rPr lang="es-CO" sz="2000" b="1" dirty="0" smtClean="0"/>
              <a:t>OPORTUNIDADES”</a:t>
            </a:r>
            <a:endParaRPr lang="es-CO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28477" t="61459" r="27599" b="19270"/>
          <a:stretch/>
        </p:blipFill>
        <p:spPr>
          <a:xfrm>
            <a:off x="985837" y="3562350"/>
            <a:ext cx="7458075" cy="201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184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604434"/>
            <a:ext cx="7779272" cy="1807388"/>
          </a:xfrm>
        </p:spPr>
        <p:txBody>
          <a:bodyPr/>
          <a:lstStyle/>
          <a:p>
            <a:pPr algn="ctr"/>
            <a:r>
              <a:rPr lang="es-ES" sz="2400" dirty="0" smtClean="0"/>
              <a:t>.</a:t>
            </a:r>
            <a:endParaRPr lang="es-ES" sz="2400" dirty="0"/>
          </a:p>
        </p:txBody>
      </p:sp>
      <p:pic>
        <p:nvPicPr>
          <p:cNvPr id="1026" name="Picture 2" descr="Resultado de imagen para alicia rivera moral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6525" y="693684"/>
            <a:ext cx="3330053" cy="4669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266133" y="1239593"/>
            <a:ext cx="500190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CO" dirty="0" smtClean="0"/>
              <a:t>Surge en 1999 en </a:t>
            </a:r>
            <a:r>
              <a:rPr lang="es-CO" dirty="0"/>
              <a:t>un grupo de profesores de la Universidad de Santiago de Compostela </a:t>
            </a:r>
            <a:r>
              <a:rPr lang="es-CO" dirty="0" smtClean="0"/>
              <a:t>comprometidos </a:t>
            </a:r>
            <a:r>
              <a:rPr lang="es-CO" dirty="0"/>
              <a:t>con la renovación didáctica, trataban de encontrar respuestas a las nuevas exigencias del entorno (cambio en los planes de estudios y la metodología docente, nuevas tecnologías, redefinición del rol del estudiante y del profesor, las políticas de evaluación, entre otras</a:t>
            </a:r>
            <a:r>
              <a:rPr lang="es-CO" dirty="0" smtClean="0"/>
              <a:t>).</a:t>
            </a:r>
            <a:r>
              <a:rPr lang="es-CO" dirty="0"/>
              <a:t> </a:t>
            </a:r>
            <a:endParaRPr lang="es-CO" dirty="0" smtClean="0"/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es-CO" dirty="0" smtClean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CO" dirty="0" smtClean="0"/>
              <a:t>La </a:t>
            </a:r>
            <a:r>
              <a:rPr lang="es-CO" dirty="0"/>
              <a:t>historia de AIDU ha sido la historia de sus congresos bianuales, realizados </a:t>
            </a:r>
            <a:r>
              <a:rPr lang="es-CO" dirty="0" smtClean="0"/>
              <a:t> de </a:t>
            </a:r>
            <a:r>
              <a:rPr lang="es-CO" dirty="0"/>
              <a:t>forma alterna entre Europa y América Latina. Estas reuniones científicas tienen por objeto cuestionar, debatir, intercambiar experiencias y formular vías de acción acerca de los campos de la docencia universitaria y de nivel superior.</a:t>
            </a:r>
          </a:p>
          <a:p>
            <a:pPr algn="just"/>
            <a:endParaRPr lang="es-CO" dirty="0"/>
          </a:p>
          <a:p>
            <a:pPr algn="just"/>
            <a:endParaRPr lang="es-CO" dirty="0"/>
          </a:p>
        </p:txBody>
      </p:sp>
      <p:sp>
        <p:nvSpPr>
          <p:cNvPr id="6" name="CuadroTexto 5"/>
          <p:cNvSpPr txBox="1"/>
          <p:nvPr/>
        </p:nvSpPr>
        <p:spPr>
          <a:xfrm>
            <a:off x="706486" y="405795"/>
            <a:ext cx="4121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u="sng" dirty="0" smtClean="0">
                <a:solidFill>
                  <a:srgbClr val="002060"/>
                </a:solidFill>
              </a:rPr>
              <a:t>AIDU</a:t>
            </a:r>
            <a:endParaRPr lang="es-CO" sz="2800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926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604434"/>
            <a:ext cx="7779272" cy="1807388"/>
          </a:xfrm>
        </p:spPr>
        <p:txBody>
          <a:bodyPr/>
          <a:lstStyle/>
          <a:p>
            <a:pPr algn="ctr"/>
            <a:r>
              <a:rPr lang="es-ES" sz="2400" dirty="0" smtClean="0"/>
              <a:t>.</a:t>
            </a:r>
            <a:endParaRPr lang="es-ES" sz="24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25257" t="21094" r="22328" b="13281"/>
          <a:stretch/>
        </p:blipFill>
        <p:spPr>
          <a:xfrm>
            <a:off x="304799" y="266700"/>
            <a:ext cx="8572501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853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20132" t="19791" r="20278" b="13281"/>
          <a:stretch/>
        </p:blipFill>
        <p:spPr>
          <a:xfrm>
            <a:off x="323849" y="266700"/>
            <a:ext cx="8572501" cy="527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959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19600" y="762000"/>
            <a:ext cx="4800600" cy="43434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74" y="533400"/>
            <a:ext cx="4086225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173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61975" y="1857375"/>
            <a:ext cx="851535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1400" dirty="0" smtClean="0">
                <a:latin typeface="Century Gothic" panose="020B0502020202020204" pitchFamily="34" charset="0"/>
              </a:rPr>
              <a:t>El congreso estableció una mirada crítica ante el rol del educador en los contextos educativos actuales.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CO" sz="1400" dirty="0" smtClean="0"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1400" dirty="0" smtClean="0">
                <a:latin typeface="Century Gothic" panose="020B0502020202020204" pitchFamily="34" charset="0"/>
              </a:rPr>
              <a:t>Se realizó una fuerte crítica frente a los procesos de acreditación de alta calidad a las instituciones educativas.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CO" sz="1400" dirty="0" smtClean="0"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1400" dirty="0" smtClean="0">
                <a:latin typeface="Century Gothic" panose="020B0502020202020204" pitchFamily="34" charset="0"/>
              </a:rPr>
              <a:t>Se indica la importancia de las mediaciones en los procesos educativos.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CO" sz="1400" dirty="0" smtClean="0"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1400" dirty="0" smtClean="0">
                <a:latin typeface="Century Gothic" panose="020B0502020202020204" pitchFamily="34" charset="0"/>
              </a:rPr>
              <a:t>Se recuerda la importancia del trabajo de las redes académicas como promotoras de nueva investigación, alianzas para intercambios y actualización docente.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CO" sz="1400" dirty="0" smtClean="0"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1400" dirty="0" smtClean="0">
                <a:latin typeface="Century Gothic" panose="020B0502020202020204" pitchFamily="34" charset="0"/>
              </a:rPr>
              <a:t>Se debe promover la formación docente.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CO" sz="1400" dirty="0" smtClean="0"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1400" dirty="0" smtClean="0">
                <a:latin typeface="Century Gothic" panose="020B0502020202020204" pitchFamily="34" charset="0"/>
              </a:rPr>
              <a:t>Es importante dar espacio a la inclusión y las diferencias en el aula.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CO" sz="1400" dirty="0"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CO" sz="1400" dirty="0" smtClean="0">
              <a:latin typeface="Century Gothic" panose="020B0502020202020204" pitchFamily="34" charset="0"/>
            </a:endParaRPr>
          </a:p>
          <a:p>
            <a:endParaRPr lang="es-CO" dirty="0"/>
          </a:p>
          <a:p>
            <a:endParaRPr lang="es-CO" dirty="0"/>
          </a:p>
        </p:txBody>
      </p:sp>
      <p:sp>
        <p:nvSpPr>
          <p:cNvPr id="3" name="CuadroTexto 2"/>
          <p:cNvSpPr txBox="1"/>
          <p:nvPr/>
        </p:nvSpPr>
        <p:spPr>
          <a:xfrm>
            <a:off x="1228724" y="667405"/>
            <a:ext cx="5172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u="sng" dirty="0" smtClean="0">
                <a:solidFill>
                  <a:srgbClr val="002060"/>
                </a:solidFill>
              </a:rPr>
              <a:t>CONCLUSIONES DEL EVENTO</a:t>
            </a:r>
            <a:endParaRPr lang="es-CO" sz="2800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452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385233"/>
            <a:ext cx="8315325" cy="411691"/>
          </a:xfrm>
        </p:spPr>
        <p:txBody>
          <a:bodyPr/>
          <a:lstStyle/>
          <a:p>
            <a:r>
              <a:rPr lang="es-CO" sz="2800" u="sng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Para tener en cuenta en el programa…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523875" y="1428750"/>
            <a:ext cx="809625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1400" dirty="0" smtClean="0">
                <a:latin typeface="Century Gothic" panose="020B0502020202020204" pitchFamily="34" charset="0"/>
              </a:rPr>
              <a:t>Llegar a lugares donde no llega la educación presencial.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CO" sz="1400" dirty="0" smtClean="0"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1400" dirty="0" smtClean="0">
                <a:latin typeface="Century Gothic" panose="020B0502020202020204" pitchFamily="34" charset="0"/>
              </a:rPr>
              <a:t>Motivación.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CO" sz="1400" dirty="0" smtClean="0"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1400" dirty="0" smtClean="0">
                <a:latin typeface="Century Gothic" panose="020B0502020202020204" pitchFamily="34" charset="0"/>
              </a:rPr>
              <a:t>Uso y conocimiento de la plataforma.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CO" sz="1400" dirty="0" smtClean="0"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1400" dirty="0" smtClean="0">
                <a:latin typeface="Century Gothic" panose="020B0502020202020204" pitchFamily="34" charset="0"/>
              </a:rPr>
              <a:t>Flexibilidad en la matrícula y la inscripción.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CO" sz="1400" dirty="0" smtClean="0"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1400" dirty="0" smtClean="0">
                <a:latin typeface="Century Gothic" panose="020B0502020202020204" pitchFamily="34" charset="0"/>
              </a:rPr>
              <a:t>Inclusión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CO" sz="1400" dirty="0" smtClean="0"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1400" dirty="0" smtClean="0">
                <a:latin typeface="Century Gothic" panose="020B0502020202020204" pitchFamily="34" charset="0"/>
              </a:rPr>
              <a:t>Vinculación de comunidades marginadas.</a:t>
            </a:r>
            <a:endParaRPr lang="es-CO" sz="1400" dirty="0"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CO" sz="1400" dirty="0" smtClean="0">
              <a:latin typeface="Century Gothic" panose="020B0502020202020204" pitchFamily="34" charset="0"/>
            </a:endParaRPr>
          </a:p>
          <a:p>
            <a:endParaRPr lang="es-CO" dirty="0"/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66622676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579</TotalTime>
  <Words>278</Words>
  <Application>Microsoft Office PowerPoint</Application>
  <PresentationFormat>Presentación en pantalla (4:3)</PresentationFormat>
  <Paragraphs>34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Arial</vt:lpstr>
      <vt:lpstr>Calibri</vt:lpstr>
      <vt:lpstr>Century Gothic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Para tener en cuenta en el programa…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Comunicaciones</dc:creator>
  <cp:lastModifiedBy>janh duque</cp:lastModifiedBy>
  <cp:revision>34</cp:revision>
  <dcterms:created xsi:type="dcterms:W3CDTF">2016-03-28T17:24:36Z</dcterms:created>
  <dcterms:modified xsi:type="dcterms:W3CDTF">2020-06-01T14:18:32Z</dcterms:modified>
</cp:coreProperties>
</file>