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theme/themeOverride27.xml" ContentType="application/vnd.openxmlformats-officedocument.themeOverride+xml"/>
  <Override PartName="/ppt/theme/themeOverride28.xml" ContentType="application/vnd.openxmlformats-officedocument.themeOverride+xml"/>
  <Override PartName="/ppt/theme/themeOverride29.xml" ContentType="application/vnd.openxmlformats-officedocument.themeOverride+xml"/>
  <Override PartName="/ppt/theme/themeOverride30.xml" ContentType="application/vnd.openxmlformats-officedocument.themeOverride+xml"/>
  <Override PartName="/ppt/theme/themeOverride31.xml" ContentType="application/vnd.openxmlformats-officedocument.themeOverride+xml"/>
  <Override PartName="/ppt/theme/themeOverride32.xml" ContentType="application/vnd.openxmlformats-officedocument.themeOverride+xml"/>
  <Override PartName="/ppt/theme/themeOverride33.xml" ContentType="application/vnd.openxmlformats-officedocument.themeOverride+xml"/>
  <Override PartName="/ppt/theme/themeOverride34.xml" ContentType="application/vnd.openxmlformats-officedocument.themeOverride+xml"/>
  <Override PartName="/ppt/theme/themeOverride35.xml" ContentType="application/vnd.openxmlformats-officedocument.themeOverride+xml"/>
  <Override PartName="/ppt/theme/themeOverride36.xml" ContentType="application/vnd.openxmlformats-officedocument.themeOverride+xml"/>
  <Override PartName="/ppt/theme/themeOverride37.xml" ContentType="application/vnd.openxmlformats-officedocument.themeOverride+xml"/>
  <Override PartName="/ppt/theme/themeOverride38.xml" ContentType="application/vnd.openxmlformats-officedocument.themeOverride+xml"/>
  <Override PartName="/ppt/theme/themeOverride39.xml" ContentType="application/vnd.openxmlformats-officedocument.themeOverride+xml"/>
  <Override PartName="/ppt/theme/themeOverride40.xml" ContentType="application/vnd.openxmlformats-officedocument.themeOverride+xml"/>
  <Override PartName="/ppt/theme/themeOverride41.xml" ContentType="application/vnd.openxmlformats-officedocument.themeOverride+xml"/>
  <Override PartName="/ppt/theme/themeOverride42.xml" ContentType="application/vnd.openxmlformats-officedocument.themeOverride+xml"/>
  <Override PartName="/ppt/theme/themeOverride43.xml" ContentType="application/vnd.openxmlformats-officedocument.themeOverride+xml"/>
  <Override PartName="/ppt/theme/themeOverride44.xml" ContentType="application/vnd.openxmlformats-officedocument.themeOverride+xml"/>
  <Override PartName="/ppt/theme/themeOverride45.xml" ContentType="application/vnd.openxmlformats-officedocument.themeOverride+xml"/>
  <Override PartName="/ppt/theme/themeOverride46.xml" ContentType="application/vnd.openxmlformats-officedocument.themeOverride+xml"/>
  <Override PartName="/ppt/theme/themeOverride47.xml" ContentType="application/vnd.openxmlformats-officedocument.themeOverride+xml"/>
  <Override PartName="/ppt/theme/themeOverride48.xml" ContentType="application/vnd.openxmlformats-officedocument.themeOverride+xml"/>
  <Override PartName="/ppt/theme/themeOverride49.xml" ContentType="application/vnd.openxmlformats-officedocument.themeOverride+xml"/>
  <Override PartName="/ppt/theme/themeOverride50.xml" ContentType="application/vnd.openxmlformats-officedocument.themeOverride+xml"/>
  <Override PartName="/ppt/theme/themeOverride51.xml" ContentType="application/vnd.openxmlformats-officedocument.themeOverride+xml"/>
  <Override PartName="/ppt/theme/themeOverride52.xml" ContentType="application/vnd.openxmlformats-officedocument.themeOverride+xml"/>
  <Override PartName="/ppt/theme/themeOverride53.xml" ContentType="application/vnd.openxmlformats-officedocument.themeOverride+xml"/>
  <Override PartName="/ppt/theme/themeOverride54.xml" ContentType="application/vnd.openxmlformats-officedocument.themeOverride+xml"/>
  <Override PartName="/ppt/theme/themeOverride55.xml" ContentType="application/vnd.openxmlformats-officedocument.themeOverride+xml"/>
  <Override PartName="/ppt/theme/themeOverride56.xml" ContentType="application/vnd.openxmlformats-officedocument.themeOverride+xml"/>
  <Override PartName="/ppt/theme/themeOverride57.xml" ContentType="application/vnd.openxmlformats-officedocument.themeOverride+xml"/>
  <Override PartName="/ppt/theme/themeOverride58.xml" ContentType="application/vnd.openxmlformats-officedocument.themeOverride+xml"/>
  <Override PartName="/ppt/theme/themeOverride59.xml" ContentType="application/vnd.openxmlformats-officedocument.themeOverride+xml"/>
  <Override PartName="/ppt/theme/themeOverride60.xml" ContentType="application/vnd.openxmlformats-officedocument.themeOverride+xml"/>
  <Override PartName="/ppt/theme/themeOverride61.xml" ContentType="application/vnd.openxmlformats-officedocument.themeOverride+xml"/>
  <Override PartName="/ppt/theme/themeOverride62.xml" ContentType="application/vnd.openxmlformats-officedocument.themeOverride+xml"/>
  <Override PartName="/ppt/theme/themeOverride63.xml" ContentType="application/vnd.openxmlformats-officedocument.themeOverride+xml"/>
  <Override PartName="/ppt/theme/themeOverride64.xml" ContentType="application/vnd.openxmlformats-officedocument.themeOverride+xml"/>
  <Override PartName="/ppt/theme/themeOverride65.xml" ContentType="application/vnd.openxmlformats-officedocument.themeOverride+xml"/>
  <Override PartName="/ppt/theme/themeOverride66.xml" ContentType="application/vnd.openxmlformats-officedocument.themeOverride+xml"/>
  <Override PartName="/ppt/theme/themeOverride67.xml" ContentType="application/vnd.openxmlformats-officedocument.themeOverride+xml"/>
  <Override PartName="/ppt/theme/themeOverride68.xml" ContentType="application/vnd.openxmlformats-officedocument.themeOverride+xml"/>
  <Override PartName="/ppt/theme/themeOverride69.xml" ContentType="application/vnd.openxmlformats-officedocument.themeOverride+xml"/>
  <Override PartName="/ppt/theme/themeOverride70.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0" r:id="rId2"/>
    <p:sldMasterId id="2147483702" r:id="rId3"/>
  </p:sldMasterIdLst>
  <p:handoutMasterIdLst>
    <p:handoutMasterId r:id="rId105"/>
  </p:handoutMasterIdLst>
  <p:sldIdLst>
    <p:sldId id="256" r:id="rId4"/>
    <p:sldId id="257" r:id="rId5"/>
    <p:sldId id="258" r:id="rId6"/>
    <p:sldId id="259" r:id="rId7"/>
    <p:sldId id="260" r:id="rId8"/>
    <p:sldId id="261" r:id="rId9"/>
    <p:sldId id="372" r:id="rId10"/>
    <p:sldId id="359" r:id="rId11"/>
    <p:sldId id="360" r:id="rId12"/>
    <p:sldId id="361" r:id="rId13"/>
    <p:sldId id="394" r:id="rId14"/>
    <p:sldId id="395" r:id="rId15"/>
    <p:sldId id="396" r:id="rId16"/>
    <p:sldId id="397" r:id="rId17"/>
    <p:sldId id="398" r:id="rId18"/>
    <p:sldId id="273" r:id="rId19"/>
    <p:sldId id="289" r:id="rId20"/>
    <p:sldId id="269" r:id="rId21"/>
    <p:sldId id="271" r:id="rId22"/>
    <p:sldId id="362" r:id="rId23"/>
    <p:sldId id="378" r:id="rId24"/>
    <p:sldId id="275" r:id="rId25"/>
    <p:sldId id="276" r:id="rId26"/>
    <p:sldId id="270" r:id="rId27"/>
    <p:sldId id="277" r:id="rId28"/>
    <p:sldId id="379" r:id="rId29"/>
    <p:sldId id="306" r:id="rId30"/>
    <p:sldId id="319" r:id="rId31"/>
    <p:sldId id="320" r:id="rId32"/>
    <p:sldId id="321" r:id="rId33"/>
    <p:sldId id="322" r:id="rId34"/>
    <p:sldId id="323" r:id="rId35"/>
    <p:sldId id="324" r:id="rId36"/>
    <p:sldId id="325" r:id="rId37"/>
    <p:sldId id="326" r:id="rId38"/>
    <p:sldId id="327" r:id="rId39"/>
    <p:sldId id="383" r:id="rId40"/>
    <p:sldId id="310" r:id="rId41"/>
    <p:sldId id="311" r:id="rId42"/>
    <p:sldId id="313" r:id="rId43"/>
    <p:sldId id="317" r:id="rId44"/>
    <p:sldId id="380" r:id="rId45"/>
    <p:sldId id="315" r:id="rId46"/>
    <p:sldId id="392" r:id="rId47"/>
    <p:sldId id="393" r:id="rId48"/>
    <p:sldId id="316" r:id="rId49"/>
    <p:sldId id="381" r:id="rId50"/>
    <p:sldId id="299" r:id="rId51"/>
    <p:sldId id="300" r:id="rId52"/>
    <p:sldId id="303" r:id="rId53"/>
    <p:sldId id="304" r:id="rId54"/>
    <p:sldId id="305" r:id="rId55"/>
    <p:sldId id="278" r:id="rId56"/>
    <p:sldId id="279" r:id="rId57"/>
    <p:sldId id="364" r:id="rId58"/>
    <p:sldId id="262" r:id="rId59"/>
    <p:sldId id="365" r:id="rId60"/>
    <p:sldId id="280" r:id="rId61"/>
    <p:sldId id="366" r:id="rId62"/>
    <p:sldId id="367" r:id="rId63"/>
    <p:sldId id="368" r:id="rId64"/>
    <p:sldId id="369" r:id="rId65"/>
    <p:sldId id="370" r:id="rId66"/>
    <p:sldId id="384" r:id="rId67"/>
    <p:sldId id="385" r:id="rId68"/>
    <p:sldId id="374" r:id="rId69"/>
    <p:sldId id="373" r:id="rId70"/>
    <p:sldId id="375" r:id="rId71"/>
    <p:sldId id="376" r:id="rId72"/>
    <p:sldId id="377" r:id="rId73"/>
    <p:sldId id="388" r:id="rId74"/>
    <p:sldId id="386" r:id="rId75"/>
    <p:sldId id="329" r:id="rId76"/>
    <p:sldId id="330" r:id="rId77"/>
    <p:sldId id="331" r:id="rId78"/>
    <p:sldId id="332" r:id="rId79"/>
    <p:sldId id="333" r:id="rId80"/>
    <p:sldId id="334" r:id="rId81"/>
    <p:sldId id="335" r:id="rId82"/>
    <p:sldId id="336" r:id="rId83"/>
    <p:sldId id="371"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89" r:id="rId102"/>
    <p:sldId id="391" r:id="rId103"/>
    <p:sldId id="399" r:id="rId104"/>
  </p:sldIdLst>
  <p:sldSz cx="9144000" cy="6858000" type="letter"/>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fredo Marin Fajardo" initials="AMF" lastIdx="0" clrIdx="0">
    <p:extLst>
      <p:ext uri="{19B8F6BF-5375-455C-9EA6-DF929625EA0E}">
        <p15:presenceInfo xmlns:p15="http://schemas.microsoft.com/office/powerpoint/2012/main" userId="S-1-5-21-3369033557-690609610-2765771833-13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E79"/>
    <a:srgbClr val="2496A2"/>
    <a:srgbClr val="A01066"/>
    <a:srgbClr val="5E92B6"/>
    <a:srgbClr val="EAEF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8" autoAdjust="0"/>
    <p:restoredTop sz="94630" autoAdjust="0"/>
  </p:normalViewPr>
  <p:slideViewPr>
    <p:cSldViewPr snapToGrid="0">
      <p:cViewPr>
        <p:scale>
          <a:sx n="238" d="100"/>
          <a:sy n="238" d="100"/>
        </p:scale>
        <p:origin x="174" y="-3426"/>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6" d="100"/>
          <a:sy n="86" d="100"/>
        </p:scale>
        <p:origin x="3786" y="7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6" Type="http://schemas.openxmlformats.org/officeDocument/2006/relationships/slide" Target="slides/slide13.xml"/><Relationship Id="rId107" Type="http://schemas.openxmlformats.org/officeDocument/2006/relationships/presProps" Target="presProps.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viewProps" Target="viewProps.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commentAuthors" Target="commentAuthor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theme" Target="theme/theme1.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tableStyles" Target="tableStyles.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handoutMaster" Target="handoutMasters/handoutMaster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s>
</file>

<file path=ppt/diagrams/_rels/data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9.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2F7848-A831-4762-8F86-8431A381C4EB}"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ES"/>
        </a:p>
      </dgm:t>
    </dgm:pt>
    <mc:AlternateContent xmlns:mc="http://schemas.openxmlformats.org/markup-compatibility/2006" xmlns:a14="http://schemas.microsoft.com/office/drawing/2010/main">
      <mc:Choice Requires="a14">
        <dgm:pt modelId="{8A603200-12B2-468F-B6AA-31FE3DEDC2C4}">
          <dgm:prSet custT="1"/>
          <dgm:spPr>
            <a:xfrm>
              <a:off x="162275" y="0"/>
              <a:ext cx="968844" cy="3346021"/>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rtl="0">
                <a:buNone/>
              </a:pPr>
              <a:r>
                <a:rPr lang="es-ES" sz="1800" dirty="0">
                  <a:solidFill>
                    <a:sysClr val="window" lastClr="FFFFFF"/>
                  </a:solidFill>
                  <a:latin typeface="Calibri" panose="020F0502020204030204"/>
                  <a:ea typeface="+mn-ea"/>
                  <a:cs typeface="+mn-cs"/>
                </a:rPr>
                <a:t>Números Naturales: </a:t>
              </a:r>
            </a:p>
            <a:p>
              <a:pPr rtl="0">
                <a:buNone/>
              </a:pPr>
              <a:r>
                <a:rPr lang="es-ES" sz="1600" dirty="0">
                  <a:solidFill>
                    <a:sysClr val="window" lastClr="FFFFFF"/>
                  </a:solidFill>
                  <a:latin typeface="Calibri" panose="020F0502020204030204"/>
                  <a:ea typeface="+mn-ea"/>
                  <a:cs typeface="+mn-cs"/>
                </a:rPr>
                <a:t> </a:t>
              </a:r>
              <a:r>
                <a:rPr lang="es-ES" sz="1100" dirty="0">
                  <a:solidFill>
                    <a:sysClr val="window" lastClr="FFFFFF"/>
                  </a:solidFill>
                  <a:latin typeface="Calibri" panose="020F0502020204030204"/>
                  <a:ea typeface="+mn-ea"/>
                  <a:cs typeface="+mn-cs"/>
                </a:rPr>
                <a:t>Su símbolo es </a:t>
              </a:r>
              <a14:m>
                <m:oMath xmlns:m="http://schemas.openxmlformats.org/officeDocument/2006/math">
                  <m:r>
                    <a:rPr lang="es-ES" sz="1100" i="1">
                      <a:solidFill>
                        <a:sysClr val="window" lastClr="FFFFFF"/>
                      </a:solidFill>
                      <a:latin typeface="Cambria Math" panose="02040503050406030204" pitchFamily="18" charset="0"/>
                      <a:ea typeface="+mn-ea"/>
                      <a:cs typeface="+mn-cs"/>
                    </a:rPr>
                    <m:t>ℕ</m:t>
                  </m:r>
                  <m:r>
                    <a:rPr lang="es-CO" sz="1100" i="1">
                      <a:solidFill>
                        <a:sysClr val="window" lastClr="FFFFFF"/>
                      </a:solidFill>
                      <a:latin typeface="Cambria Math" panose="02040503050406030204" pitchFamily="18" charset="0"/>
                      <a:ea typeface="+mn-ea"/>
                      <a:cs typeface="+mn-cs"/>
                    </a:rPr>
                    <m:t> </m:t>
                  </m:r>
                </m:oMath>
              </a14:m>
              <a:r>
                <a:rPr lang="es-ES" sz="1100" dirty="0">
                  <a:solidFill>
                    <a:sysClr val="window" lastClr="FFFFFF"/>
                  </a:solidFill>
                  <a:latin typeface="Calibri" panose="020F0502020204030204"/>
                  <a:ea typeface="+mn-ea"/>
                  <a:cs typeface="+mn-cs"/>
                </a:rPr>
                <a:t>, y son los números que nos sirven para contar 0,1,2,3,…, </a:t>
              </a:r>
              <a:r>
                <a:rPr lang="es-ES" sz="900" dirty="0">
                  <a:solidFill>
                    <a:sysClr val="window" lastClr="FFFFFF"/>
                  </a:solidFill>
                  <a:latin typeface="Calibri" panose="020F0502020204030204"/>
                  <a:ea typeface="+mn-ea"/>
                  <a:cs typeface="+mn-cs"/>
                </a:rPr>
                <a:t>. </a:t>
              </a:r>
            </a:p>
          </dgm:t>
        </dgm:pt>
      </mc:Choice>
      <mc:Fallback xmlns="">
        <dgm:pt modelId="{8A603200-12B2-468F-B6AA-31FE3DEDC2C4}">
          <dgm:prSet custT="1"/>
          <dgm:spPr>
            <a:xfrm>
              <a:off x="162275" y="0"/>
              <a:ext cx="968844" cy="3346021"/>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rtl="0">
                <a:buNone/>
              </a:pPr>
              <a:r>
                <a:rPr lang="es-ES" sz="1800" dirty="0">
                  <a:solidFill>
                    <a:sysClr val="window" lastClr="FFFFFF"/>
                  </a:solidFill>
                  <a:latin typeface="Calibri" panose="020F0502020204030204"/>
                  <a:ea typeface="+mn-ea"/>
                  <a:cs typeface="+mn-cs"/>
                </a:rPr>
                <a:t>Números Naturales: </a:t>
              </a:r>
            </a:p>
            <a:p>
              <a:pPr rtl="0">
                <a:buNone/>
              </a:pPr>
              <a:r>
                <a:rPr lang="es-ES" sz="1600" dirty="0">
                  <a:solidFill>
                    <a:sysClr val="window" lastClr="FFFFFF"/>
                  </a:solidFill>
                  <a:latin typeface="Calibri" panose="020F0502020204030204"/>
                  <a:ea typeface="+mn-ea"/>
                  <a:cs typeface="+mn-cs"/>
                </a:rPr>
                <a:t> </a:t>
              </a:r>
              <a:r>
                <a:rPr lang="es-ES" sz="1100" dirty="0">
                  <a:solidFill>
                    <a:sysClr val="window" lastClr="FFFFFF"/>
                  </a:solidFill>
                  <a:latin typeface="Calibri" panose="020F0502020204030204"/>
                  <a:ea typeface="+mn-ea"/>
                  <a:cs typeface="+mn-cs"/>
                </a:rPr>
                <a:t>Su símbolo es </a:t>
              </a:r>
              <a:r>
                <a:rPr lang="es-ES" sz="1100" i="0">
                  <a:solidFill>
                    <a:sysClr val="window" lastClr="FFFFFF"/>
                  </a:solidFill>
                  <a:latin typeface="Cambria Math" panose="02040503050406030204" pitchFamily="18" charset="0"/>
                  <a:ea typeface="+mn-ea"/>
                  <a:cs typeface="+mn-cs"/>
                </a:rPr>
                <a:t>ℕ</a:t>
              </a:r>
              <a:r>
                <a:rPr lang="es-CO" sz="1100" i="0">
                  <a:solidFill>
                    <a:sysClr val="window" lastClr="FFFFFF"/>
                  </a:solidFill>
                  <a:latin typeface="Cambria Math" panose="02040503050406030204" pitchFamily="18" charset="0"/>
                  <a:ea typeface="+mn-ea"/>
                  <a:cs typeface="+mn-cs"/>
                </a:rPr>
                <a:t> </a:t>
              </a:r>
              <a:r>
                <a:rPr lang="es-ES" sz="1100" dirty="0">
                  <a:solidFill>
                    <a:sysClr val="window" lastClr="FFFFFF"/>
                  </a:solidFill>
                  <a:latin typeface="Calibri" panose="020F0502020204030204"/>
                  <a:ea typeface="+mn-ea"/>
                  <a:cs typeface="+mn-cs"/>
                </a:rPr>
                <a:t>, y son los números que nos sirven para contar 0,1,2,3,…, </a:t>
              </a:r>
              <a:r>
                <a:rPr lang="es-ES" sz="900" dirty="0">
                  <a:solidFill>
                    <a:sysClr val="window" lastClr="FFFFFF"/>
                  </a:solidFill>
                  <a:latin typeface="Calibri" panose="020F0502020204030204"/>
                  <a:ea typeface="+mn-ea"/>
                  <a:cs typeface="+mn-cs"/>
                </a:rPr>
                <a:t>. </a:t>
              </a:r>
            </a:p>
          </dgm:t>
        </dgm:pt>
      </mc:Fallback>
    </mc:AlternateContent>
    <dgm:pt modelId="{2F39CCB8-B3EE-40CC-9EAD-6BF2F5754C10}" type="parTrans" cxnId="{0C69D92B-172C-468A-BB4E-DD5085D756A3}">
      <dgm:prSet/>
      <dgm:spPr/>
      <dgm:t>
        <a:bodyPr/>
        <a:lstStyle/>
        <a:p>
          <a:endParaRPr lang="es-ES"/>
        </a:p>
      </dgm:t>
    </dgm:pt>
    <dgm:pt modelId="{9BE8907B-C0EC-4146-8D92-155F8F80CE3E}" type="sibTrans" cxnId="{0C69D92B-172C-468A-BB4E-DD5085D756A3}">
      <dgm:prSet/>
      <dgm:spPr>
        <a:xfrm rot="21435835">
          <a:off x="1259393" y="1536569"/>
          <a:ext cx="272579" cy="201294"/>
        </a:xfrm>
        <a:prstGeom prst="rightArrow">
          <a:avLst>
            <a:gd name="adj1" fmla="val 60000"/>
            <a:gd name="adj2" fmla="val 50000"/>
          </a:avLst>
        </a:prstGeom>
        <a:solidFill>
          <a:srgbClr val="5B9BD5">
            <a:tint val="60000"/>
            <a:hueOff val="0"/>
            <a:satOff val="0"/>
            <a:lumOff val="0"/>
            <a:alphaOff val="0"/>
          </a:srgbClr>
        </a:solidFill>
        <a:ln>
          <a:noFill/>
        </a:ln>
        <a:effectLst/>
      </dgm:spPr>
      <dgm:t>
        <a:bodyPr/>
        <a:lstStyle/>
        <a:p>
          <a:pPr>
            <a:buNone/>
          </a:pPr>
          <a:endParaRPr lang="es-ES" dirty="0">
            <a:solidFill>
              <a:sysClr val="window" lastClr="FFFFFF"/>
            </a:solidFill>
            <a:latin typeface="Calibri" panose="020F0502020204030204"/>
            <a:ea typeface="+mn-ea"/>
            <a:cs typeface="+mn-cs"/>
          </a:endParaRPr>
        </a:p>
      </dgm:t>
    </dgm:pt>
    <mc:AlternateContent xmlns:mc="http://schemas.openxmlformats.org/markup-compatibility/2006" xmlns:a14="http://schemas.microsoft.com/office/drawing/2010/main">
      <mc:Choice Requires="a14">
        <dgm:pt modelId="{8DC57BE2-EC8D-4669-8A54-63F23DD44BDE}">
          <dgm:prSet custT="1"/>
          <dgm:spPr>
            <a:xfrm>
              <a:off x="1644835" y="0"/>
              <a:ext cx="1145642" cy="3195868"/>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rtl="0">
                <a:buNone/>
              </a:pPr>
              <a:r>
                <a:rPr lang="es-ES" sz="1600" dirty="0">
                  <a:solidFill>
                    <a:sysClr val="window" lastClr="FFFFFF"/>
                  </a:solidFill>
                  <a:latin typeface="Calibri" panose="020F0502020204030204"/>
                  <a:ea typeface="+mn-ea"/>
                  <a:cs typeface="+mn-cs"/>
                </a:rPr>
                <a:t>Números Enteros: </a:t>
              </a:r>
            </a:p>
            <a:p>
              <a:pPr rtl="0">
                <a:buNone/>
              </a:pPr>
              <a:endParaRPr lang="es-ES" sz="700" dirty="0">
                <a:solidFill>
                  <a:sysClr val="window" lastClr="FFFFFF"/>
                </a:solidFill>
                <a:latin typeface="Calibri" panose="020F0502020204030204"/>
                <a:ea typeface="+mn-ea"/>
                <a:cs typeface="+mn-cs"/>
              </a:endParaRPr>
            </a:p>
            <a:p>
              <a:pPr rtl="0">
                <a:buNone/>
              </a:pPr>
              <a:r>
                <a:rPr lang="es-ES" sz="1000" dirty="0">
                  <a:solidFill>
                    <a:sysClr val="window" lastClr="FFFFFF"/>
                  </a:solidFill>
                  <a:latin typeface="Calibri" panose="020F0502020204030204"/>
                  <a:ea typeface="+mn-ea"/>
                  <a:cs typeface="+mn-cs"/>
                </a:rPr>
                <a:t>Su símbolo es </a:t>
              </a:r>
              <a14:m>
                <m:oMath xmlns:m="http://schemas.openxmlformats.org/officeDocument/2006/math">
                  <m:r>
                    <a:rPr lang="es-ES" sz="1000" i="1">
                      <a:solidFill>
                        <a:sysClr val="window" lastClr="FFFFFF"/>
                      </a:solidFill>
                      <a:latin typeface="Cambria Math" panose="02040503050406030204" pitchFamily="18" charset="0"/>
                      <a:ea typeface="+mn-ea"/>
                      <a:cs typeface="+mn-cs"/>
                    </a:rPr>
                    <m:t>ℤ</m:t>
                  </m:r>
                </m:oMath>
              </a14:m>
              <a:r>
                <a:rPr lang="es-ES" sz="1000" dirty="0">
                  <a:solidFill>
                    <a:sysClr val="window" lastClr="FFFFFF"/>
                  </a:solidFill>
                  <a:latin typeface="Calibri" panose="020F0502020204030204"/>
                  <a:ea typeface="+mn-ea"/>
                  <a:cs typeface="+mn-cs"/>
                </a:rPr>
                <a:t> y está formado por los números naturales y por sus negativos</a:t>
              </a:r>
              <a:r>
                <a:rPr lang="es-ES" sz="1000" i="1" dirty="0">
                  <a:solidFill>
                    <a:sysClr val="window" lastClr="FFFFFF"/>
                  </a:solidFill>
                  <a:latin typeface="Calibri" panose="020F0502020204030204"/>
                  <a:ea typeface="+mn-ea"/>
                  <a:cs typeface="+mn-cs"/>
                </a:rPr>
                <a:t>                                      </a:t>
              </a:r>
              <a14:m>
                <m:oMath xmlns:m="http://schemas.openxmlformats.org/officeDocument/2006/math">
                  <m:r>
                    <a:rPr lang="es-ES" sz="1000" i="1">
                      <a:solidFill>
                        <a:sysClr val="window" lastClr="FFFFFF"/>
                      </a:solidFill>
                      <a:latin typeface="Cambria Math" panose="02040503050406030204" pitchFamily="18" charset="0"/>
                      <a:ea typeface="+mn-ea"/>
                      <a:cs typeface="+mn-cs"/>
                    </a:rPr>
                    <m:t>ℤ</m:t>
                  </m:r>
                  <m:r>
                    <a:rPr lang="es-CO" sz="1000" b="0" i="1">
                      <a:solidFill>
                        <a:sysClr val="window" lastClr="FFFFFF"/>
                      </a:solidFill>
                      <a:latin typeface="Cambria Math" panose="02040503050406030204" pitchFamily="18" charset="0"/>
                      <a:ea typeface="+mn-ea"/>
                      <a:cs typeface="+mn-cs"/>
                    </a:rPr>
                    <m:t>={…, −2,−1,0,1,2,…}</m:t>
                  </m:r>
                </m:oMath>
              </a14:m>
              <a:endParaRPr lang="es-ES" sz="1000" dirty="0">
                <a:solidFill>
                  <a:sysClr val="window" lastClr="FFFFFF"/>
                </a:solidFill>
                <a:latin typeface="Calibri" panose="020F0502020204030204"/>
                <a:ea typeface="+mn-ea"/>
                <a:cs typeface="+mn-cs"/>
              </a:endParaRPr>
            </a:p>
          </dgm:t>
        </dgm:pt>
      </mc:Choice>
      <mc:Fallback xmlns="">
        <dgm:pt modelId="{8DC57BE2-EC8D-4669-8A54-63F23DD44BDE}">
          <dgm:prSet custT="1"/>
          <dgm:spPr>
            <a:xfrm>
              <a:off x="1644835" y="0"/>
              <a:ext cx="1145642" cy="3195868"/>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rtl="0">
                <a:buNone/>
              </a:pPr>
              <a:r>
                <a:rPr lang="es-ES" sz="1600" dirty="0">
                  <a:solidFill>
                    <a:sysClr val="window" lastClr="FFFFFF"/>
                  </a:solidFill>
                  <a:latin typeface="Calibri" panose="020F0502020204030204"/>
                  <a:ea typeface="+mn-ea"/>
                  <a:cs typeface="+mn-cs"/>
                </a:rPr>
                <a:t>Números Enteros: </a:t>
              </a:r>
            </a:p>
            <a:p>
              <a:pPr rtl="0">
                <a:buNone/>
              </a:pPr>
              <a:endParaRPr lang="es-ES" sz="700" dirty="0">
                <a:solidFill>
                  <a:sysClr val="window" lastClr="FFFFFF"/>
                </a:solidFill>
                <a:latin typeface="Calibri" panose="020F0502020204030204"/>
                <a:ea typeface="+mn-ea"/>
                <a:cs typeface="+mn-cs"/>
              </a:endParaRPr>
            </a:p>
            <a:p>
              <a:pPr rtl="0">
                <a:buNone/>
              </a:pPr>
              <a:r>
                <a:rPr lang="es-ES" sz="1000" dirty="0">
                  <a:solidFill>
                    <a:sysClr val="window" lastClr="FFFFFF"/>
                  </a:solidFill>
                  <a:latin typeface="Calibri" panose="020F0502020204030204"/>
                  <a:ea typeface="+mn-ea"/>
                  <a:cs typeface="+mn-cs"/>
                </a:rPr>
                <a:t>Su símbolo es </a:t>
              </a:r>
              <a:r>
                <a:rPr lang="es-ES" sz="1000" i="0">
                  <a:solidFill>
                    <a:sysClr val="window" lastClr="FFFFFF"/>
                  </a:solidFill>
                  <a:latin typeface="Cambria Math" panose="02040503050406030204" pitchFamily="18" charset="0"/>
                  <a:ea typeface="+mn-ea"/>
                  <a:cs typeface="+mn-cs"/>
                </a:rPr>
                <a:t>ℤ</a:t>
              </a:r>
              <a:r>
                <a:rPr lang="es-ES" sz="1000" dirty="0">
                  <a:solidFill>
                    <a:sysClr val="window" lastClr="FFFFFF"/>
                  </a:solidFill>
                  <a:latin typeface="Calibri" panose="020F0502020204030204"/>
                  <a:ea typeface="+mn-ea"/>
                  <a:cs typeface="+mn-cs"/>
                </a:rPr>
                <a:t> y está formado por los números naturales y por sus negativos</a:t>
              </a:r>
              <a:r>
                <a:rPr lang="es-ES" sz="1000" i="1" dirty="0">
                  <a:solidFill>
                    <a:sysClr val="window" lastClr="FFFFFF"/>
                  </a:solidFill>
                  <a:latin typeface="Calibri" panose="020F0502020204030204"/>
                  <a:ea typeface="+mn-ea"/>
                  <a:cs typeface="+mn-cs"/>
                </a:rPr>
                <a:t>                                      </a:t>
              </a:r>
              <a:r>
                <a:rPr lang="es-ES" sz="1000" i="0">
                  <a:solidFill>
                    <a:sysClr val="window" lastClr="FFFFFF"/>
                  </a:solidFill>
                  <a:latin typeface="Cambria Math" panose="02040503050406030204" pitchFamily="18" charset="0"/>
                  <a:ea typeface="+mn-ea"/>
                  <a:cs typeface="+mn-cs"/>
                </a:rPr>
                <a:t>ℤ</a:t>
              </a:r>
              <a:r>
                <a:rPr lang="es-CO" sz="1000" b="0" i="0">
                  <a:solidFill>
                    <a:sysClr val="window" lastClr="FFFFFF"/>
                  </a:solidFill>
                  <a:latin typeface="Cambria Math" panose="02040503050406030204" pitchFamily="18" charset="0"/>
                  <a:ea typeface="+mn-ea"/>
                  <a:cs typeface="+mn-cs"/>
                </a:rPr>
                <a:t>={…, −2,−1,0,1,2,…}</a:t>
              </a:r>
              <a:endParaRPr lang="es-ES" sz="1000" dirty="0">
                <a:solidFill>
                  <a:sysClr val="window" lastClr="FFFFFF"/>
                </a:solidFill>
                <a:latin typeface="Calibri" panose="020F0502020204030204"/>
                <a:ea typeface="+mn-ea"/>
                <a:cs typeface="+mn-cs"/>
              </a:endParaRPr>
            </a:p>
          </dgm:t>
        </dgm:pt>
      </mc:Fallback>
    </mc:AlternateContent>
    <dgm:pt modelId="{9E6B1F9D-A1F1-4284-97F8-19B4CEF08B08}" type="parTrans" cxnId="{A250B1B8-0DC0-4E8D-BBE4-B4C3FC63E55C}">
      <dgm:prSet/>
      <dgm:spPr/>
      <dgm:t>
        <a:bodyPr/>
        <a:lstStyle/>
        <a:p>
          <a:endParaRPr lang="es-ES"/>
        </a:p>
      </dgm:t>
    </dgm:pt>
    <dgm:pt modelId="{B09CA9EB-8A26-4679-83FA-9BFD25A1C139}" type="sibTrans" cxnId="{A250B1B8-0DC0-4E8D-BBE4-B4C3FC63E55C}">
      <dgm:prSet/>
      <dgm:spPr>
        <a:xfrm rot="20748307">
          <a:off x="2981849" y="1249235"/>
          <a:ext cx="432936" cy="201294"/>
        </a:xfrm>
        <a:prstGeom prst="rightArrow">
          <a:avLst>
            <a:gd name="adj1" fmla="val 60000"/>
            <a:gd name="adj2" fmla="val 50000"/>
          </a:avLst>
        </a:prstGeom>
        <a:solidFill>
          <a:srgbClr val="5B9BD5">
            <a:tint val="60000"/>
            <a:hueOff val="0"/>
            <a:satOff val="0"/>
            <a:lumOff val="0"/>
            <a:alphaOff val="0"/>
          </a:srgbClr>
        </a:solidFill>
        <a:ln>
          <a:noFill/>
        </a:ln>
        <a:effectLst/>
      </dgm:spPr>
      <dgm:t>
        <a:bodyPr/>
        <a:lstStyle/>
        <a:p>
          <a:pPr>
            <a:buNone/>
          </a:pPr>
          <a:endParaRPr lang="es-ES" dirty="0">
            <a:solidFill>
              <a:sysClr val="window" lastClr="FFFFFF"/>
            </a:solidFill>
            <a:latin typeface="Calibri" panose="020F0502020204030204"/>
            <a:ea typeface="+mn-ea"/>
            <a:cs typeface="+mn-cs"/>
          </a:endParaRPr>
        </a:p>
      </dgm:t>
    </dgm:pt>
    <mc:AlternateContent xmlns:mc="http://schemas.openxmlformats.org/markup-compatibility/2006" xmlns:a14="http://schemas.microsoft.com/office/drawing/2010/main">
      <mc:Choice Requires="a14">
        <dgm:pt modelId="{D5B231B9-7E88-42BE-AEB9-F866578C284B}">
          <dgm:prSet custT="1"/>
          <dgm:spPr>
            <a:xfrm>
              <a:off x="3582398" y="3167"/>
              <a:ext cx="2159648" cy="1952859"/>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rtl="0">
                <a:buNone/>
              </a:pPr>
              <a:endParaRPr lang="es-ES" sz="1600" dirty="0" smtClean="0">
                <a:solidFill>
                  <a:sysClr val="window" lastClr="FFFFFF"/>
                </a:solidFill>
                <a:latin typeface="Calibri" panose="020F0502020204030204"/>
                <a:ea typeface="+mn-ea"/>
                <a:cs typeface="+mn-cs"/>
              </a:endParaRPr>
            </a:p>
            <a:p>
              <a:pPr rtl="0">
                <a:buNone/>
              </a:pPr>
              <a:r>
                <a:rPr lang="es-ES" sz="1600" dirty="0" smtClean="0">
                  <a:solidFill>
                    <a:sysClr val="window" lastClr="FFFFFF"/>
                  </a:solidFill>
                  <a:latin typeface="Calibri" panose="020F0502020204030204"/>
                  <a:ea typeface="+mn-ea"/>
                  <a:cs typeface="+mn-cs"/>
                </a:rPr>
                <a:t>Números </a:t>
              </a:r>
              <a:r>
                <a:rPr lang="es-ES" sz="1600" dirty="0">
                  <a:solidFill>
                    <a:sysClr val="window" lastClr="FFFFFF"/>
                  </a:solidFill>
                  <a:latin typeface="Calibri" panose="020F0502020204030204"/>
                  <a:ea typeface="+mn-ea"/>
                  <a:cs typeface="+mn-cs"/>
                </a:rPr>
                <a:t>Racionales</a:t>
              </a:r>
              <a:r>
                <a:rPr lang="es-ES" sz="900" dirty="0">
                  <a:solidFill>
                    <a:sysClr val="window" lastClr="FFFFFF"/>
                  </a:solidFill>
                  <a:latin typeface="Calibri" panose="020F0502020204030204"/>
                  <a:ea typeface="+mn-ea"/>
                  <a:cs typeface="+mn-cs"/>
                </a:rPr>
                <a:t>: </a:t>
              </a:r>
            </a:p>
            <a:p>
              <a:pPr rtl="0">
                <a:buNone/>
              </a:pPr>
              <a:r>
                <a:rPr lang="es-ES" sz="1100" dirty="0">
                  <a:solidFill>
                    <a:sysClr val="window" lastClr="FFFFFF"/>
                  </a:solidFill>
                  <a:latin typeface="Calibri" panose="020F0502020204030204"/>
                  <a:ea typeface="+mn-ea"/>
                  <a:cs typeface="+mn-cs"/>
                </a:rPr>
                <a:t>su símbolo es </a:t>
              </a:r>
              <a14:m>
                <m:oMath xmlns:m="http://schemas.openxmlformats.org/officeDocument/2006/math">
                  <m:r>
                    <a:rPr lang="es-ES" sz="1100" i="1">
                      <a:solidFill>
                        <a:sysClr val="window" lastClr="FFFFFF"/>
                      </a:solidFill>
                      <a:latin typeface="Cambria Math" panose="02040503050406030204" pitchFamily="18" charset="0"/>
                      <a:ea typeface="+mn-ea"/>
                      <a:cs typeface="+mn-cs"/>
                    </a:rPr>
                    <m:t>ℚ</m:t>
                  </m:r>
                </m:oMath>
              </a14:m>
              <a:r>
                <a:rPr lang="es-ES" sz="1100" dirty="0">
                  <a:solidFill>
                    <a:sysClr val="window" lastClr="FFFFFF"/>
                  </a:solidFill>
                  <a:latin typeface="Calibri" panose="020F0502020204030204"/>
                  <a:ea typeface="+mn-ea"/>
                  <a:cs typeface="+mn-cs"/>
                </a:rPr>
                <a:t>, y es el conjunto de todos los números que se pueden escribir como el cociente entre dos números enteros.</a:t>
              </a:r>
            </a:p>
            <a:p>
              <a:pPr rtl="0">
                <a:buNone/>
              </a:pPr>
              <a:r>
                <a:rPr lang="es-ES" sz="1100" dirty="0">
                  <a:solidFill>
                    <a:sysClr val="window" lastClr="FFFFFF"/>
                  </a:solidFill>
                  <a:latin typeface="Calibri" panose="020F0502020204030204"/>
                  <a:ea typeface="+mn-ea"/>
                  <a:cs typeface="+mn-cs"/>
                </a:rPr>
                <a:t>Esto es </a:t>
              </a:r>
              <a14:m>
                <m:oMath xmlns:m="http://schemas.openxmlformats.org/officeDocument/2006/math">
                  <m:r>
                    <a:rPr lang="es-ES" sz="1100" i="1">
                      <a:solidFill>
                        <a:sysClr val="window" lastClr="FFFFFF"/>
                      </a:solidFill>
                      <a:latin typeface="Cambria Math" panose="02040503050406030204" pitchFamily="18" charset="0"/>
                      <a:ea typeface="+mn-ea"/>
                      <a:cs typeface="+mn-cs"/>
                    </a:rPr>
                    <m:t>ℚ</m:t>
                  </m:r>
                  <m:r>
                    <a:rPr lang="es-CO" sz="1100" b="0" i="1">
                      <a:solidFill>
                        <a:sysClr val="window" lastClr="FFFFFF"/>
                      </a:solidFill>
                      <a:latin typeface="Cambria Math" panose="02040503050406030204" pitchFamily="18" charset="0"/>
                      <a:ea typeface="+mn-ea"/>
                      <a:cs typeface="+mn-cs"/>
                    </a:rPr>
                    <m:t>={</m:t>
                  </m:r>
                  <m:f>
                    <m:fPr>
                      <m:ctrlPr>
                        <a:rPr lang="es-CO" sz="1100" b="0" i="1">
                          <a:solidFill>
                            <a:sysClr val="window" lastClr="FFFFFF"/>
                          </a:solidFill>
                          <a:latin typeface="Cambria Math" panose="02040503050406030204" pitchFamily="18" charset="0"/>
                          <a:ea typeface="+mn-ea"/>
                          <a:cs typeface="+mn-cs"/>
                        </a:rPr>
                      </m:ctrlPr>
                    </m:fPr>
                    <m:num>
                      <m:r>
                        <a:rPr lang="es-CO" sz="1100" b="0" i="1">
                          <a:solidFill>
                            <a:sysClr val="window" lastClr="FFFFFF"/>
                          </a:solidFill>
                          <a:latin typeface="Cambria Math" panose="02040503050406030204" pitchFamily="18" charset="0"/>
                          <a:ea typeface="+mn-ea"/>
                          <a:cs typeface="+mn-cs"/>
                        </a:rPr>
                        <m:t>𝑝</m:t>
                      </m:r>
                    </m:num>
                    <m:den>
                      <m:r>
                        <a:rPr lang="es-CO" sz="1100" b="0" i="1">
                          <a:solidFill>
                            <a:sysClr val="window" lastClr="FFFFFF"/>
                          </a:solidFill>
                          <a:latin typeface="Cambria Math" panose="02040503050406030204" pitchFamily="18" charset="0"/>
                          <a:ea typeface="+mn-ea"/>
                          <a:cs typeface="+mn-cs"/>
                        </a:rPr>
                        <m:t>𝑞</m:t>
                      </m:r>
                    </m:den>
                  </m:f>
                  <m:r>
                    <a:rPr lang="es-CO" sz="1100" b="0" i="1">
                      <a:solidFill>
                        <a:sysClr val="window" lastClr="FFFFFF"/>
                      </a:solidFill>
                      <a:latin typeface="Cambria Math" panose="02040503050406030204" pitchFamily="18" charset="0"/>
                      <a:ea typeface="+mn-ea"/>
                      <a:cs typeface="+mn-cs"/>
                    </a:rPr>
                    <m:t>:</m:t>
                  </m:r>
                  <m:r>
                    <a:rPr lang="es-CO" sz="1100" b="0" i="1">
                      <a:solidFill>
                        <a:sysClr val="window" lastClr="FFFFFF"/>
                      </a:solidFill>
                      <a:latin typeface="Cambria Math" panose="02040503050406030204" pitchFamily="18" charset="0"/>
                      <a:ea typeface="+mn-ea"/>
                      <a:cs typeface="+mn-cs"/>
                    </a:rPr>
                    <m:t>𝑝</m:t>
                  </m:r>
                  <m:r>
                    <a:rPr lang="es-CO" sz="1100" b="0" i="1">
                      <a:solidFill>
                        <a:sysClr val="window" lastClr="FFFFFF"/>
                      </a:solidFill>
                      <a:latin typeface="Cambria Math" panose="02040503050406030204" pitchFamily="18" charset="0"/>
                      <a:ea typeface="+mn-ea"/>
                      <a:cs typeface="+mn-cs"/>
                    </a:rPr>
                    <m:t>,</m:t>
                  </m:r>
                  <m:r>
                    <a:rPr lang="es-CO" sz="1100" b="0" i="1">
                      <a:solidFill>
                        <a:sysClr val="window" lastClr="FFFFFF"/>
                      </a:solidFill>
                      <a:latin typeface="Cambria Math" panose="02040503050406030204" pitchFamily="18" charset="0"/>
                      <a:ea typeface="+mn-ea"/>
                      <a:cs typeface="+mn-cs"/>
                    </a:rPr>
                    <m:t>𝑞</m:t>
                  </m:r>
                  <m:r>
                    <a:rPr lang="es-CO" sz="1100" b="0" i="1">
                      <a:solidFill>
                        <a:sysClr val="window" lastClr="FFFFFF"/>
                      </a:solidFill>
                      <a:latin typeface="Cambria Math" panose="02040503050406030204" pitchFamily="18" charset="0"/>
                      <a:ea typeface="+mn-ea"/>
                      <a:cs typeface="+mn-cs"/>
                    </a:rPr>
                    <m:t>𝜖</m:t>
                  </m:r>
                  <m:r>
                    <a:rPr lang="es-CO" sz="1100" b="0" i="1">
                      <a:solidFill>
                        <a:sysClr val="window" lastClr="FFFFFF"/>
                      </a:solidFill>
                      <a:latin typeface="Cambria Math" panose="02040503050406030204" pitchFamily="18" charset="0"/>
                      <a:ea typeface="+mn-ea"/>
                      <a:cs typeface="+mn-cs"/>
                    </a:rPr>
                    <m:t>ℤ</m:t>
                  </m:r>
                  <m:r>
                    <a:rPr lang="es-CO" sz="1100" b="0" i="1">
                      <a:solidFill>
                        <a:sysClr val="window" lastClr="FFFFFF"/>
                      </a:solidFill>
                      <a:latin typeface="Cambria Math" panose="02040503050406030204" pitchFamily="18" charset="0"/>
                      <a:ea typeface="+mn-ea"/>
                      <a:cs typeface="+mn-cs"/>
                    </a:rPr>
                    <m:t>, </m:t>
                  </m:r>
                  <m:r>
                    <a:rPr lang="es-CO" sz="1100" b="0" i="1">
                      <a:solidFill>
                        <a:sysClr val="window" lastClr="FFFFFF"/>
                      </a:solidFill>
                      <a:latin typeface="Cambria Math" panose="02040503050406030204" pitchFamily="18" charset="0"/>
                      <a:ea typeface="+mn-ea"/>
                      <a:cs typeface="+mn-cs"/>
                    </a:rPr>
                    <m:t>𝑞</m:t>
                  </m:r>
                  <m:r>
                    <a:rPr lang="es-CO" sz="1100" b="0" i="1">
                      <a:solidFill>
                        <a:sysClr val="window" lastClr="FFFFFF"/>
                      </a:solidFill>
                      <a:latin typeface="Cambria Math" panose="02040503050406030204" pitchFamily="18" charset="0"/>
                      <a:ea typeface="+mn-ea"/>
                      <a:cs typeface="+mn-cs"/>
                    </a:rPr>
                    <m:t>≠0}</m:t>
                  </m:r>
                </m:oMath>
              </a14:m>
              <a:endParaRPr lang="es-ES" sz="1100" dirty="0">
                <a:solidFill>
                  <a:sysClr val="window" lastClr="FFFFFF"/>
                </a:solidFill>
                <a:latin typeface="Calibri" panose="020F0502020204030204"/>
                <a:ea typeface="+mn-ea"/>
                <a:cs typeface="+mn-cs"/>
              </a:endParaRPr>
            </a:p>
          </dgm:t>
        </dgm:pt>
      </mc:Choice>
      <mc:Fallback xmlns="">
        <dgm:pt modelId="{D5B231B9-7E88-42BE-AEB9-F866578C284B}">
          <dgm:prSet custT="1"/>
          <dgm:spPr>
            <a:xfrm>
              <a:off x="3582398" y="3167"/>
              <a:ext cx="2159648" cy="1952859"/>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rtl="0">
                <a:buNone/>
              </a:pPr>
              <a:endParaRPr lang="es-ES" sz="1600" smtClean="0">
                <a:solidFill>
                  <a:sysClr val="window" lastClr="FFFFFF"/>
                </a:solidFill>
                <a:latin typeface="Calibri" panose="020F0502020204030204"/>
                <a:ea typeface="+mn-ea"/>
                <a:cs typeface="+mn-cs"/>
              </a:endParaRPr>
            </a:p>
            <a:p>
              <a:pPr rtl="0">
                <a:buNone/>
              </a:pPr>
              <a:r>
                <a:rPr lang="es-ES" sz="1600" smtClean="0">
                  <a:solidFill>
                    <a:sysClr val="window" lastClr="FFFFFF"/>
                  </a:solidFill>
                  <a:latin typeface="Calibri" panose="020F0502020204030204"/>
                  <a:ea typeface="+mn-ea"/>
                  <a:cs typeface="+mn-cs"/>
                </a:rPr>
                <a:t>Números </a:t>
              </a:r>
              <a:r>
                <a:rPr lang="es-ES" sz="1600" dirty="0">
                  <a:solidFill>
                    <a:sysClr val="window" lastClr="FFFFFF"/>
                  </a:solidFill>
                  <a:latin typeface="Calibri" panose="020F0502020204030204"/>
                  <a:ea typeface="+mn-ea"/>
                  <a:cs typeface="+mn-cs"/>
                </a:rPr>
                <a:t>Racionales</a:t>
              </a:r>
              <a:r>
                <a:rPr lang="es-ES" sz="900" dirty="0">
                  <a:solidFill>
                    <a:sysClr val="window" lastClr="FFFFFF"/>
                  </a:solidFill>
                  <a:latin typeface="Calibri" panose="020F0502020204030204"/>
                  <a:ea typeface="+mn-ea"/>
                  <a:cs typeface="+mn-cs"/>
                </a:rPr>
                <a:t>: </a:t>
              </a:r>
            </a:p>
            <a:p>
              <a:pPr rtl="0">
                <a:buNone/>
              </a:pPr>
              <a:r>
                <a:rPr lang="es-ES" sz="1100" dirty="0">
                  <a:solidFill>
                    <a:sysClr val="window" lastClr="FFFFFF"/>
                  </a:solidFill>
                  <a:latin typeface="Calibri" panose="020F0502020204030204"/>
                  <a:ea typeface="+mn-ea"/>
                  <a:cs typeface="+mn-cs"/>
                </a:rPr>
                <a:t>su símbolo es </a:t>
              </a:r>
              <a:r>
                <a:rPr lang="es-ES" sz="1100" i="0">
                  <a:solidFill>
                    <a:sysClr val="window" lastClr="FFFFFF"/>
                  </a:solidFill>
                  <a:latin typeface="Cambria Math" panose="02040503050406030204" pitchFamily="18" charset="0"/>
                  <a:ea typeface="+mn-ea"/>
                  <a:cs typeface="+mn-cs"/>
                </a:rPr>
                <a:t>ℚ</a:t>
              </a:r>
              <a:r>
                <a:rPr lang="es-ES" sz="1100" dirty="0">
                  <a:solidFill>
                    <a:sysClr val="window" lastClr="FFFFFF"/>
                  </a:solidFill>
                  <a:latin typeface="Calibri" panose="020F0502020204030204"/>
                  <a:ea typeface="+mn-ea"/>
                  <a:cs typeface="+mn-cs"/>
                </a:rPr>
                <a:t>, y es el conjunto de todos los números que se pueden escribir como el cociente entre dos números enteros.</a:t>
              </a:r>
            </a:p>
            <a:p>
              <a:pPr rtl="0">
                <a:buNone/>
              </a:pPr>
              <a:r>
                <a:rPr lang="es-ES" sz="1100" dirty="0">
                  <a:solidFill>
                    <a:sysClr val="window" lastClr="FFFFFF"/>
                  </a:solidFill>
                  <a:latin typeface="Calibri" panose="020F0502020204030204"/>
                  <a:ea typeface="+mn-ea"/>
                  <a:cs typeface="+mn-cs"/>
                </a:rPr>
                <a:t>Esto es </a:t>
              </a:r>
              <a:r>
                <a:rPr lang="es-ES" sz="1100" i="0">
                  <a:solidFill>
                    <a:sysClr val="window" lastClr="FFFFFF"/>
                  </a:solidFill>
                  <a:latin typeface="Cambria Math" panose="02040503050406030204" pitchFamily="18" charset="0"/>
                  <a:ea typeface="+mn-ea"/>
                  <a:cs typeface="+mn-cs"/>
                </a:rPr>
                <a:t>ℚ</a:t>
              </a:r>
              <a:r>
                <a:rPr lang="es-CO" sz="1100" b="0" i="0">
                  <a:solidFill>
                    <a:sysClr val="window" lastClr="FFFFFF"/>
                  </a:solidFill>
                  <a:latin typeface="Cambria Math" panose="02040503050406030204" pitchFamily="18" charset="0"/>
                  <a:ea typeface="+mn-ea"/>
                  <a:cs typeface="+mn-cs"/>
                </a:rPr>
                <a:t>={𝑝/𝑞:𝑝,𝑞𝜖ℤ, 𝑞≠0}</a:t>
              </a:r>
              <a:endParaRPr lang="es-ES" sz="1100" dirty="0">
                <a:solidFill>
                  <a:sysClr val="window" lastClr="FFFFFF"/>
                </a:solidFill>
                <a:latin typeface="Calibri" panose="020F0502020204030204"/>
                <a:ea typeface="+mn-ea"/>
                <a:cs typeface="+mn-cs"/>
              </a:endParaRPr>
            </a:p>
          </dgm:t>
        </dgm:pt>
      </mc:Fallback>
    </mc:AlternateContent>
    <dgm:pt modelId="{91EE9A44-7BFF-494B-AED4-C87F68F7F209}" type="parTrans" cxnId="{2FD4A624-62B1-43F7-8671-C00E6BACE976}">
      <dgm:prSet/>
      <dgm:spPr/>
      <dgm:t>
        <a:bodyPr/>
        <a:lstStyle/>
        <a:p>
          <a:endParaRPr lang="es-ES"/>
        </a:p>
      </dgm:t>
    </dgm:pt>
    <dgm:pt modelId="{332753F1-08D3-4091-8AB9-E1185601E20C}" type="sibTrans" cxnId="{2FD4A624-62B1-43F7-8671-C00E6BACE976}">
      <dgm:prSet/>
      <dgm:spPr>
        <a:xfrm rot="12075033" flipH="1">
          <a:off x="5806150" y="1362574"/>
          <a:ext cx="468029" cy="468921"/>
        </a:xfrm>
        <a:prstGeom prst="rightArrow">
          <a:avLst>
            <a:gd name="adj1" fmla="val 60000"/>
            <a:gd name="adj2" fmla="val 50000"/>
          </a:avLst>
        </a:prstGeom>
        <a:solidFill>
          <a:srgbClr val="5B9BD5">
            <a:tint val="60000"/>
            <a:hueOff val="0"/>
            <a:satOff val="0"/>
            <a:lumOff val="0"/>
            <a:alphaOff val="0"/>
          </a:srgbClr>
        </a:solidFill>
        <a:ln>
          <a:noFill/>
        </a:ln>
        <a:effectLst/>
      </dgm:spPr>
      <dgm:t>
        <a:bodyPr/>
        <a:lstStyle/>
        <a:p>
          <a:pPr>
            <a:buNone/>
          </a:pPr>
          <a:endParaRPr lang="es-ES" dirty="0">
            <a:solidFill>
              <a:sysClr val="window" lastClr="FFFFFF"/>
            </a:solidFill>
            <a:latin typeface="Calibri" panose="020F0502020204030204"/>
            <a:ea typeface="+mn-ea"/>
            <a:cs typeface="+mn-cs"/>
          </a:endParaRPr>
        </a:p>
      </dgm:t>
    </dgm:pt>
    <mc:AlternateContent xmlns:mc="http://schemas.openxmlformats.org/markup-compatibility/2006" xmlns:a14="http://schemas.microsoft.com/office/drawing/2010/main">
      <mc:Choice Requires="a14">
        <dgm:pt modelId="{93A7CD23-60B1-4742-91B0-77B654A51480}">
          <dgm:prSet custT="1"/>
          <dgm:spPr>
            <a:xfrm>
              <a:off x="4013970" y="2264897"/>
              <a:ext cx="1527745" cy="1883240"/>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rtl="0">
                <a:buNone/>
              </a:pPr>
              <a:r>
                <a:rPr lang="es-ES" sz="1400" dirty="0">
                  <a:solidFill>
                    <a:sysClr val="window" lastClr="FFFFFF"/>
                  </a:solidFill>
                  <a:latin typeface="Calibri" panose="020F0502020204030204"/>
                  <a:ea typeface="+mn-ea"/>
                  <a:cs typeface="+mn-cs"/>
                </a:rPr>
                <a:t>Números Irracionales</a:t>
              </a:r>
              <a:r>
                <a:rPr lang="es-ES" sz="800" dirty="0">
                  <a:solidFill>
                    <a:sysClr val="window" lastClr="FFFFFF"/>
                  </a:solidFill>
                  <a:latin typeface="Calibri" panose="020F0502020204030204"/>
                  <a:ea typeface="+mn-ea"/>
                  <a:cs typeface="+mn-cs"/>
                </a:rPr>
                <a:t>:</a:t>
              </a:r>
            </a:p>
            <a:p>
              <a:pPr rtl="0">
                <a:buNone/>
              </a:pPr>
              <a:endParaRPr lang="es-ES" sz="800" dirty="0">
                <a:solidFill>
                  <a:sysClr val="window" lastClr="FFFFFF"/>
                </a:solidFill>
                <a:latin typeface="Calibri" panose="020F0502020204030204"/>
                <a:ea typeface="+mn-ea"/>
                <a:cs typeface="+mn-cs"/>
              </a:endParaRPr>
            </a:p>
            <a:p>
              <a:pPr rtl="0">
                <a:buNone/>
              </a:pPr>
              <a:r>
                <a:rPr lang="es-ES" sz="800" dirty="0">
                  <a:solidFill>
                    <a:sysClr val="window" lastClr="FFFFFF"/>
                  </a:solidFill>
                  <a:latin typeface="Calibri" panose="020F0502020204030204"/>
                  <a:ea typeface="+mn-ea"/>
                  <a:cs typeface="+mn-cs"/>
                </a:rPr>
                <a:t> </a:t>
              </a:r>
              <a:r>
                <a:rPr lang="es-ES" sz="1200" dirty="0">
                  <a:solidFill>
                    <a:sysClr val="window" lastClr="FFFFFF"/>
                  </a:solidFill>
                  <a:latin typeface="Calibri" panose="020F0502020204030204"/>
                  <a:ea typeface="+mn-ea"/>
                  <a:cs typeface="+mn-cs"/>
                </a:rPr>
                <a:t>su símbolo es </a:t>
              </a:r>
              <a14:m>
                <m:oMath xmlns:m="http://schemas.openxmlformats.org/officeDocument/2006/math">
                  <m:r>
                    <m:rPr>
                      <m:sty m:val="p"/>
                    </m:rPr>
                    <a:rPr lang="el-GR" sz="1200" i="1">
                      <a:solidFill>
                        <a:sysClr val="window" lastClr="FFFFFF"/>
                      </a:solidFill>
                      <a:latin typeface="Cambria Math" panose="02040503050406030204" pitchFamily="18" charset="0"/>
                      <a:ea typeface="+mn-ea"/>
                      <a:cs typeface="+mn-cs"/>
                    </a:rPr>
                    <m:t>Ι</m:t>
                  </m:r>
                </m:oMath>
              </a14:m>
              <a:r>
                <a:rPr lang="es-ES" sz="1200" dirty="0">
                  <a:solidFill>
                    <a:sysClr val="window" lastClr="FFFFFF"/>
                  </a:solidFill>
                  <a:latin typeface="Calibri" panose="020F0502020204030204"/>
                  <a:ea typeface="+mn-ea"/>
                  <a:cs typeface="+mn-cs"/>
                </a:rPr>
                <a:t>, y es el conjunto de todos los números que no se pueden escribir como la razón entre dos enteros.</a:t>
              </a:r>
            </a:p>
          </dgm:t>
        </dgm:pt>
      </mc:Choice>
      <mc:Fallback xmlns="">
        <dgm:pt modelId="{93A7CD23-60B1-4742-91B0-77B654A51480}">
          <dgm:prSet custT="1"/>
          <dgm:spPr>
            <a:xfrm>
              <a:off x="4013970" y="2264897"/>
              <a:ext cx="1527745" cy="1883240"/>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rtl="0">
                <a:buNone/>
              </a:pPr>
              <a:r>
                <a:rPr lang="es-ES" sz="1400" dirty="0">
                  <a:solidFill>
                    <a:sysClr val="window" lastClr="FFFFFF"/>
                  </a:solidFill>
                  <a:latin typeface="Calibri" panose="020F0502020204030204"/>
                  <a:ea typeface="+mn-ea"/>
                  <a:cs typeface="+mn-cs"/>
                </a:rPr>
                <a:t>Números Irracionales</a:t>
              </a:r>
              <a:r>
                <a:rPr lang="es-ES" sz="800" dirty="0">
                  <a:solidFill>
                    <a:sysClr val="window" lastClr="FFFFFF"/>
                  </a:solidFill>
                  <a:latin typeface="Calibri" panose="020F0502020204030204"/>
                  <a:ea typeface="+mn-ea"/>
                  <a:cs typeface="+mn-cs"/>
                </a:rPr>
                <a:t>:</a:t>
              </a:r>
            </a:p>
            <a:p>
              <a:pPr rtl="0">
                <a:buNone/>
              </a:pPr>
              <a:endParaRPr lang="es-ES" sz="800" dirty="0">
                <a:solidFill>
                  <a:sysClr val="window" lastClr="FFFFFF"/>
                </a:solidFill>
                <a:latin typeface="Calibri" panose="020F0502020204030204"/>
                <a:ea typeface="+mn-ea"/>
                <a:cs typeface="+mn-cs"/>
              </a:endParaRPr>
            </a:p>
            <a:p>
              <a:pPr rtl="0">
                <a:buNone/>
              </a:pPr>
              <a:r>
                <a:rPr lang="es-ES" sz="800" dirty="0">
                  <a:solidFill>
                    <a:sysClr val="window" lastClr="FFFFFF"/>
                  </a:solidFill>
                  <a:latin typeface="Calibri" panose="020F0502020204030204"/>
                  <a:ea typeface="+mn-ea"/>
                  <a:cs typeface="+mn-cs"/>
                </a:rPr>
                <a:t> </a:t>
              </a:r>
              <a:r>
                <a:rPr lang="es-ES" sz="1200" dirty="0">
                  <a:solidFill>
                    <a:sysClr val="window" lastClr="FFFFFF"/>
                  </a:solidFill>
                  <a:latin typeface="Calibri" panose="020F0502020204030204"/>
                  <a:ea typeface="+mn-ea"/>
                  <a:cs typeface="+mn-cs"/>
                </a:rPr>
                <a:t>su símbolo es </a:t>
              </a:r>
              <a:r>
                <a:rPr lang="el-GR" sz="1200" i="0">
                  <a:solidFill>
                    <a:sysClr val="window" lastClr="FFFFFF"/>
                  </a:solidFill>
                  <a:latin typeface="Cambria Math" panose="02040503050406030204" pitchFamily="18" charset="0"/>
                  <a:ea typeface="+mn-ea"/>
                  <a:cs typeface="+mn-cs"/>
                </a:rPr>
                <a:t>Ι</a:t>
              </a:r>
              <a:r>
                <a:rPr lang="es-ES" sz="1200" dirty="0">
                  <a:solidFill>
                    <a:sysClr val="window" lastClr="FFFFFF"/>
                  </a:solidFill>
                  <a:latin typeface="Calibri" panose="020F0502020204030204"/>
                  <a:ea typeface="+mn-ea"/>
                  <a:cs typeface="+mn-cs"/>
                </a:rPr>
                <a:t>, y es el conjunto de todos los números que no se pueden escribir como la razón entre dos enteros.</a:t>
              </a:r>
            </a:p>
          </dgm:t>
        </dgm:pt>
      </mc:Fallback>
    </mc:AlternateContent>
    <dgm:pt modelId="{09E5F79B-FAE9-4848-9517-134B03620433}" type="parTrans" cxnId="{D231AE5D-9337-4675-B860-C5ED9D6DD3C6}">
      <dgm:prSet/>
      <dgm:spPr/>
      <dgm:t>
        <a:bodyPr/>
        <a:lstStyle/>
        <a:p>
          <a:endParaRPr lang="es-ES"/>
        </a:p>
      </dgm:t>
    </dgm:pt>
    <dgm:pt modelId="{6E7206A7-9DB1-4489-8158-4F65320280BF}" type="sibTrans" cxnId="{D231AE5D-9337-4675-B860-C5ED9D6DD3C6}">
      <dgm:prSet/>
      <dgm:spPr>
        <a:xfrm rot="19755228">
          <a:off x="5701847" y="2590396"/>
          <a:ext cx="601276" cy="315909"/>
        </a:xfrm>
        <a:prstGeom prst="rightArrow">
          <a:avLst>
            <a:gd name="adj1" fmla="val 60000"/>
            <a:gd name="adj2" fmla="val 50000"/>
          </a:avLst>
        </a:prstGeom>
        <a:solidFill>
          <a:srgbClr val="5B9BD5">
            <a:tint val="60000"/>
            <a:hueOff val="0"/>
            <a:satOff val="0"/>
            <a:lumOff val="0"/>
            <a:alphaOff val="0"/>
          </a:srgbClr>
        </a:solidFill>
        <a:ln>
          <a:noFill/>
        </a:ln>
        <a:effectLst/>
      </dgm:spPr>
      <dgm:t>
        <a:bodyPr/>
        <a:lstStyle/>
        <a:p>
          <a:pPr>
            <a:buNone/>
          </a:pPr>
          <a:endParaRPr lang="es-ES">
            <a:solidFill>
              <a:sysClr val="window" lastClr="FFFFFF"/>
            </a:solidFill>
            <a:latin typeface="Calibri" panose="020F0502020204030204"/>
            <a:ea typeface="+mn-ea"/>
            <a:cs typeface="+mn-cs"/>
          </a:endParaRPr>
        </a:p>
      </dgm:t>
    </dgm:pt>
    <mc:AlternateContent xmlns:mc="http://schemas.openxmlformats.org/markup-compatibility/2006" xmlns:a14="http://schemas.microsoft.com/office/drawing/2010/main">
      <mc:Choice Requires="a14">
        <dgm:pt modelId="{3BE98C7F-E30C-41A3-A220-7A420F8727D0}">
          <dgm:prSet custT="1"/>
          <dgm:spPr>
            <a:xfrm>
              <a:off x="6366900" y="399650"/>
              <a:ext cx="1429232" cy="2873065"/>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rtl="0">
                <a:buNone/>
              </a:pPr>
              <a:r>
                <a:rPr lang="es-CO" sz="2400" dirty="0">
                  <a:solidFill>
                    <a:sysClr val="window" lastClr="FFFFFF"/>
                  </a:solidFill>
                  <a:latin typeface="Calibri" panose="020F0502020204030204"/>
                  <a:ea typeface="+mn-ea"/>
                  <a:cs typeface="+mn-cs"/>
                </a:rPr>
                <a:t>Número Reales: </a:t>
              </a:r>
            </a:p>
            <a:p>
              <a:pPr rtl="0">
                <a:buNone/>
              </a:pPr>
              <a:endParaRPr lang="es-CO" sz="800" dirty="0">
                <a:solidFill>
                  <a:sysClr val="window" lastClr="FFFFFF"/>
                </a:solidFill>
                <a:latin typeface="Calibri" panose="020F0502020204030204"/>
                <a:ea typeface="+mn-ea"/>
                <a:cs typeface="+mn-cs"/>
              </a:endParaRPr>
            </a:p>
            <a:p>
              <a:pPr rtl="0">
                <a:buNone/>
              </a:pPr>
              <a:r>
                <a:rPr lang="es-CO" sz="1100" dirty="0">
                  <a:solidFill>
                    <a:sysClr val="window" lastClr="FFFFFF"/>
                  </a:solidFill>
                  <a:latin typeface="Calibri" panose="020F0502020204030204"/>
                  <a:ea typeface="+mn-ea"/>
                  <a:cs typeface="+mn-cs"/>
                </a:rPr>
                <a:t>su símbolo es </a:t>
              </a:r>
              <a14:m>
                <m:oMath xmlns:m="http://schemas.openxmlformats.org/officeDocument/2006/math">
                  <m:r>
                    <a:rPr lang="es-CO" sz="1100" i="1">
                      <a:solidFill>
                        <a:sysClr val="window" lastClr="FFFFFF"/>
                      </a:solidFill>
                      <a:latin typeface="Cambria Math" panose="02040503050406030204" pitchFamily="18" charset="0"/>
                      <a:ea typeface="+mn-ea"/>
                      <a:cs typeface="+mn-cs"/>
                    </a:rPr>
                    <m:t>ℝ</m:t>
                  </m:r>
                  <m:r>
                    <a:rPr lang="es-CO" sz="1100" b="0" i="1">
                      <a:solidFill>
                        <a:sysClr val="window" lastClr="FFFFFF"/>
                      </a:solidFill>
                      <a:latin typeface="Cambria Math" panose="02040503050406030204" pitchFamily="18" charset="0"/>
                      <a:ea typeface="+mn-ea"/>
                      <a:cs typeface="+mn-cs"/>
                    </a:rPr>
                    <m:t> </m:t>
                  </m:r>
                </m:oMath>
              </a14:m>
              <a:r>
                <a:rPr lang="es-CO" sz="1100" dirty="0">
                  <a:solidFill>
                    <a:sysClr val="window" lastClr="FFFFFF"/>
                  </a:solidFill>
                  <a:latin typeface="Calibri" panose="020F0502020204030204"/>
                  <a:ea typeface="+mn-ea"/>
                  <a:cs typeface="+mn-cs"/>
                </a:rPr>
                <a:t> y es el conjunto que resulta de la unión de los números Racionales con los números irracionales</a:t>
              </a:r>
              <a:r>
                <a:rPr lang="es-CO" sz="800" dirty="0">
                  <a:solidFill>
                    <a:sysClr val="window" lastClr="FFFFFF"/>
                  </a:solidFill>
                  <a:latin typeface="Calibri" panose="020F0502020204030204"/>
                  <a:ea typeface="+mn-ea"/>
                  <a:cs typeface="+mn-cs"/>
                </a:rPr>
                <a:t>.</a:t>
              </a:r>
              <a:endParaRPr lang="es-ES" sz="800" dirty="0">
                <a:solidFill>
                  <a:sysClr val="window" lastClr="FFFFFF"/>
                </a:solidFill>
                <a:latin typeface="Calibri" panose="020F0502020204030204"/>
                <a:ea typeface="+mn-ea"/>
                <a:cs typeface="+mn-cs"/>
              </a:endParaRPr>
            </a:p>
          </dgm:t>
        </dgm:pt>
      </mc:Choice>
      <mc:Fallback xmlns="">
        <dgm:pt modelId="{3BE98C7F-E30C-41A3-A220-7A420F8727D0}">
          <dgm:prSet custT="1"/>
          <dgm:spPr>
            <a:xfrm>
              <a:off x="6366900" y="399650"/>
              <a:ext cx="1429232" cy="2873065"/>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rtl="0">
                <a:buNone/>
              </a:pPr>
              <a:r>
                <a:rPr lang="es-CO" sz="2400" dirty="0">
                  <a:solidFill>
                    <a:sysClr val="window" lastClr="FFFFFF"/>
                  </a:solidFill>
                  <a:latin typeface="Calibri" panose="020F0502020204030204"/>
                  <a:ea typeface="+mn-ea"/>
                  <a:cs typeface="+mn-cs"/>
                </a:rPr>
                <a:t>Número Reales: </a:t>
              </a:r>
            </a:p>
            <a:p>
              <a:pPr rtl="0">
                <a:buNone/>
              </a:pPr>
              <a:endParaRPr lang="es-CO" sz="800" dirty="0">
                <a:solidFill>
                  <a:sysClr val="window" lastClr="FFFFFF"/>
                </a:solidFill>
                <a:latin typeface="Calibri" panose="020F0502020204030204"/>
                <a:ea typeface="+mn-ea"/>
                <a:cs typeface="+mn-cs"/>
              </a:endParaRPr>
            </a:p>
            <a:p>
              <a:pPr rtl="0">
                <a:buNone/>
              </a:pPr>
              <a:r>
                <a:rPr lang="es-CO" sz="1100" dirty="0">
                  <a:solidFill>
                    <a:sysClr val="window" lastClr="FFFFFF"/>
                  </a:solidFill>
                  <a:latin typeface="Calibri" panose="020F0502020204030204"/>
                  <a:ea typeface="+mn-ea"/>
                  <a:cs typeface="+mn-cs"/>
                </a:rPr>
                <a:t>su símbolo es </a:t>
              </a:r>
              <a:r>
                <a:rPr lang="es-CO" sz="1100" i="0">
                  <a:solidFill>
                    <a:sysClr val="window" lastClr="FFFFFF"/>
                  </a:solidFill>
                  <a:latin typeface="Cambria Math" panose="02040503050406030204" pitchFamily="18" charset="0"/>
                  <a:ea typeface="+mn-ea"/>
                  <a:cs typeface="+mn-cs"/>
                </a:rPr>
                <a:t>ℝ</a:t>
              </a:r>
              <a:r>
                <a:rPr lang="es-CO" sz="1100" b="0" i="0">
                  <a:solidFill>
                    <a:sysClr val="window" lastClr="FFFFFF"/>
                  </a:solidFill>
                  <a:latin typeface="Cambria Math" panose="02040503050406030204" pitchFamily="18" charset="0"/>
                  <a:ea typeface="+mn-ea"/>
                  <a:cs typeface="+mn-cs"/>
                </a:rPr>
                <a:t> </a:t>
              </a:r>
              <a:r>
                <a:rPr lang="es-CO" sz="1100" dirty="0">
                  <a:solidFill>
                    <a:sysClr val="window" lastClr="FFFFFF"/>
                  </a:solidFill>
                  <a:latin typeface="Calibri" panose="020F0502020204030204"/>
                  <a:ea typeface="+mn-ea"/>
                  <a:cs typeface="+mn-cs"/>
                </a:rPr>
                <a:t> y es el conjunto que resulta de la unión de los números Racionales con los números irracionales</a:t>
              </a:r>
              <a:r>
                <a:rPr lang="es-CO" sz="800" dirty="0">
                  <a:solidFill>
                    <a:sysClr val="window" lastClr="FFFFFF"/>
                  </a:solidFill>
                  <a:latin typeface="Calibri" panose="020F0502020204030204"/>
                  <a:ea typeface="+mn-ea"/>
                  <a:cs typeface="+mn-cs"/>
                </a:rPr>
                <a:t>.</a:t>
              </a:r>
              <a:endParaRPr lang="es-ES" sz="800" dirty="0">
                <a:solidFill>
                  <a:sysClr val="window" lastClr="FFFFFF"/>
                </a:solidFill>
                <a:latin typeface="Calibri" panose="020F0502020204030204"/>
                <a:ea typeface="+mn-ea"/>
                <a:cs typeface="+mn-cs"/>
              </a:endParaRPr>
            </a:p>
          </dgm:t>
        </dgm:pt>
      </mc:Fallback>
    </mc:AlternateContent>
    <dgm:pt modelId="{69C5B307-E94B-4F7D-9747-0F583667BD2B}" type="parTrans" cxnId="{4F7970FB-7150-4005-B469-C621564000E5}">
      <dgm:prSet/>
      <dgm:spPr/>
      <dgm:t>
        <a:bodyPr/>
        <a:lstStyle/>
        <a:p>
          <a:endParaRPr lang="es-ES"/>
        </a:p>
      </dgm:t>
    </dgm:pt>
    <dgm:pt modelId="{BED8BDFF-0A52-470E-9D6C-9178CB8A7A14}" type="sibTrans" cxnId="{4F7970FB-7150-4005-B469-C621564000E5}">
      <dgm:prSet/>
      <dgm:spPr/>
      <dgm:t>
        <a:bodyPr/>
        <a:lstStyle/>
        <a:p>
          <a:endParaRPr lang="es-ES"/>
        </a:p>
      </dgm:t>
    </dgm:pt>
    <dgm:pt modelId="{245EB0D3-EA29-4674-AE2E-4EE76210D049}" type="pres">
      <dgm:prSet presAssocID="{F52F7848-A831-4762-8F86-8431A381C4EB}" presName="Name0" presStyleCnt="0">
        <dgm:presLayoutVars>
          <dgm:dir/>
          <dgm:resizeHandles val="exact"/>
        </dgm:presLayoutVars>
      </dgm:prSet>
      <dgm:spPr/>
      <dgm:t>
        <a:bodyPr/>
        <a:lstStyle/>
        <a:p>
          <a:endParaRPr lang="es-ES"/>
        </a:p>
      </dgm:t>
    </dgm:pt>
    <dgm:pt modelId="{69AB2564-BD09-44F2-B7DC-A402B17E8C5B}" type="pres">
      <dgm:prSet presAssocID="{8A603200-12B2-468F-B6AA-31FE3DEDC2C4}" presName="node" presStyleLbl="node1" presStyleIdx="0" presStyleCnt="5" custScaleX="188052" custScaleY="84560" custLinFactNeighborX="56721" custLinFactNeighborY="-31478">
        <dgm:presLayoutVars>
          <dgm:bulletEnabled val="1"/>
        </dgm:presLayoutVars>
      </dgm:prSet>
      <dgm:spPr/>
      <dgm:t>
        <a:bodyPr/>
        <a:lstStyle/>
        <a:p>
          <a:endParaRPr lang="es-ES"/>
        </a:p>
      </dgm:t>
    </dgm:pt>
    <dgm:pt modelId="{5BC5D4E2-B54D-41A9-ADEE-D623CE741739}" type="pres">
      <dgm:prSet presAssocID="{9BE8907B-C0EC-4146-8D92-155F8F80CE3E}" presName="sibTrans" presStyleLbl="sibTrans2D1" presStyleIdx="0" presStyleCnt="4" custScaleY="22713" custLinFactX="-400000" custLinFactY="380738" custLinFactNeighborX="-479147" custLinFactNeighborY="400000"/>
      <dgm:spPr/>
      <dgm:t>
        <a:bodyPr/>
        <a:lstStyle/>
        <a:p>
          <a:endParaRPr lang="es-ES"/>
        </a:p>
      </dgm:t>
    </dgm:pt>
    <dgm:pt modelId="{EF5EC56F-ADE4-47CE-8DC1-6B4D0D7068E6}" type="pres">
      <dgm:prSet presAssocID="{9BE8907B-C0EC-4146-8D92-155F8F80CE3E}" presName="connectorText" presStyleLbl="sibTrans2D1" presStyleIdx="0" presStyleCnt="4"/>
      <dgm:spPr/>
      <dgm:t>
        <a:bodyPr/>
        <a:lstStyle/>
        <a:p>
          <a:endParaRPr lang="es-ES"/>
        </a:p>
      </dgm:t>
    </dgm:pt>
    <dgm:pt modelId="{B3C93D14-077D-4D72-955F-E0285D23ABCC}" type="pres">
      <dgm:prSet presAssocID="{8DC57BE2-EC8D-4669-8A54-63F23DD44BDE}" presName="node" presStyleLbl="node1" presStyleIdx="1" presStyleCnt="5" custScaleX="189370" custScaleY="103631" custLinFactNeighborX="25240" custLinFactNeighborY="-31478">
        <dgm:presLayoutVars>
          <dgm:bulletEnabled val="1"/>
        </dgm:presLayoutVars>
      </dgm:prSet>
      <dgm:spPr/>
      <dgm:t>
        <a:bodyPr/>
        <a:lstStyle/>
        <a:p>
          <a:endParaRPr lang="es-ES"/>
        </a:p>
      </dgm:t>
    </dgm:pt>
    <dgm:pt modelId="{A4212B37-7950-4625-904F-05A105C815D0}" type="pres">
      <dgm:prSet presAssocID="{B09CA9EB-8A26-4679-83FA-9BFD25A1C139}" presName="sibTrans" presStyleLbl="sibTrans2D1" presStyleIdx="1" presStyleCnt="4" custFlipVert="1" custFlipHor="0" custScaleX="14686" custScaleY="188518" custLinFactX="900000" custLinFactY="1073404" custLinFactNeighborX="902526" custLinFactNeighborY="1100000"/>
      <dgm:spPr>
        <a:prstGeom prst="actionButtonBlank">
          <a:avLst/>
        </a:prstGeom>
      </dgm:spPr>
      <dgm:t>
        <a:bodyPr/>
        <a:lstStyle/>
        <a:p>
          <a:endParaRPr lang="es-ES"/>
        </a:p>
      </dgm:t>
    </dgm:pt>
    <dgm:pt modelId="{ECFFA61B-E089-4304-A7B8-33AE9C9D7224}" type="pres">
      <dgm:prSet presAssocID="{B09CA9EB-8A26-4679-83FA-9BFD25A1C139}" presName="connectorText" presStyleLbl="sibTrans2D1" presStyleIdx="1" presStyleCnt="4"/>
      <dgm:spPr/>
      <dgm:t>
        <a:bodyPr/>
        <a:lstStyle/>
        <a:p>
          <a:endParaRPr lang="es-ES"/>
        </a:p>
      </dgm:t>
    </dgm:pt>
    <dgm:pt modelId="{A4D403EA-9150-48C3-A477-C097C6EA41BE}" type="pres">
      <dgm:prSet presAssocID="{D5B231B9-7E88-42BE-AEB9-F866578C284B}" presName="node" presStyleLbl="node1" presStyleIdx="2" presStyleCnt="5" custScaleX="266074" custScaleY="95514" custLinFactX="85970" custLinFactNeighborX="100000" custLinFactNeighborY="-47430">
        <dgm:presLayoutVars>
          <dgm:bulletEnabled val="1"/>
        </dgm:presLayoutVars>
      </dgm:prSet>
      <dgm:spPr/>
      <dgm:t>
        <a:bodyPr/>
        <a:lstStyle/>
        <a:p>
          <a:endParaRPr lang="es-ES"/>
        </a:p>
      </dgm:t>
    </dgm:pt>
    <dgm:pt modelId="{A337433B-0A80-4A29-A990-258A79D82FCB}" type="pres">
      <dgm:prSet presAssocID="{332753F1-08D3-4091-8AB9-E1185601E20C}" presName="sibTrans" presStyleLbl="sibTrans2D1" presStyleIdx="2" presStyleCnt="4" custAng="4303293" custFlipVert="0" custFlipHor="1" custScaleX="186661" custScaleY="90269" custLinFactX="1800000" custLinFactY="865129" custLinFactNeighborX="1830464" custLinFactNeighborY="900000"/>
      <dgm:spPr/>
      <dgm:t>
        <a:bodyPr/>
        <a:lstStyle/>
        <a:p>
          <a:endParaRPr lang="es-ES"/>
        </a:p>
      </dgm:t>
    </dgm:pt>
    <dgm:pt modelId="{DE4778F8-372D-40F7-905E-B55A9DFF0E6B}" type="pres">
      <dgm:prSet presAssocID="{332753F1-08D3-4091-8AB9-E1185601E20C}" presName="connectorText" presStyleLbl="sibTrans2D1" presStyleIdx="2" presStyleCnt="4"/>
      <dgm:spPr/>
      <dgm:t>
        <a:bodyPr/>
        <a:lstStyle/>
        <a:p>
          <a:endParaRPr lang="es-ES"/>
        </a:p>
      </dgm:t>
    </dgm:pt>
    <dgm:pt modelId="{F6D18117-7C4A-4EFC-9040-51D13EB6C462}" type="pres">
      <dgm:prSet presAssocID="{93A7CD23-60B1-4742-91B0-77B654A51480}" presName="node" presStyleLbl="node1" presStyleIdx="3" presStyleCnt="5" custScaleX="253461" custScaleY="80733" custLinFactX="-117343" custLinFactNeighborX="-200000" custLinFactNeighborY="43463">
        <dgm:presLayoutVars>
          <dgm:bulletEnabled val="1"/>
        </dgm:presLayoutVars>
      </dgm:prSet>
      <dgm:spPr/>
      <dgm:t>
        <a:bodyPr/>
        <a:lstStyle/>
        <a:p>
          <a:endParaRPr lang="es-ES"/>
        </a:p>
      </dgm:t>
    </dgm:pt>
    <dgm:pt modelId="{F876B881-7131-4870-B469-648545DDE397}" type="pres">
      <dgm:prSet presAssocID="{6E7206A7-9DB1-4489-8158-4F65320280BF}" presName="sibTrans" presStyleLbl="sibTrans2D1" presStyleIdx="3" presStyleCnt="4" custAng="0" custFlipVert="0" custFlipHor="0" custScaleX="94927" custScaleY="76885" custLinFactX="300000" custLinFactY="699486" custLinFactNeighborX="362276" custLinFactNeighborY="700000"/>
      <dgm:spPr/>
      <dgm:t>
        <a:bodyPr/>
        <a:lstStyle/>
        <a:p>
          <a:endParaRPr lang="es-ES"/>
        </a:p>
      </dgm:t>
    </dgm:pt>
    <dgm:pt modelId="{7321362B-FE42-419C-8C5F-0051F9F59EE7}" type="pres">
      <dgm:prSet presAssocID="{6E7206A7-9DB1-4489-8158-4F65320280BF}" presName="connectorText" presStyleLbl="sibTrans2D1" presStyleIdx="3" presStyleCnt="4"/>
      <dgm:spPr/>
      <dgm:t>
        <a:bodyPr/>
        <a:lstStyle/>
        <a:p>
          <a:endParaRPr lang="es-ES"/>
        </a:p>
      </dgm:t>
    </dgm:pt>
    <dgm:pt modelId="{7FBAEA25-3F3A-4C03-B74C-3162C5D257CF}" type="pres">
      <dgm:prSet presAssocID="{3BE98C7F-E30C-41A3-A220-7A420F8727D0}" presName="node" presStyleLbl="node1" presStyleIdx="4" presStyleCnt="5" custScaleX="272517" custScaleY="124507" custLinFactX="-57406" custLinFactNeighborX="-100000" custLinFactNeighborY="-10309">
        <dgm:presLayoutVars>
          <dgm:bulletEnabled val="1"/>
        </dgm:presLayoutVars>
      </dgm:prSet>
      <dgm:spPr/>
      <dgm:t>
        <a:bodyPr/>
        <a:lstStyle/>
        <a:p>
          <a:endParaRPr lang="es-ES"/>
        </a:p>
      </dgm:t>
    </dgm:pt>
  </dgm:ptLst>
  <dgm:cxnLst>
    <dgm:cxn modelId="{AB628654-37D5-4F70-8EE3-12B9DDE5F2FD}" type="presOf" srcId="{8A603200-12B2-468F-B6AA-31FE3DEDC2C4}" destId="{69AB2564-BD09-44F2-B7DC-A402B17E8C5B}" srcOrd="0" destOrd="0" presId="urn:microsoft.com/office/officeart/2005/8/layout/process1"/>
    <dgm:cxn modelId="{2FD4A624-62B1-43F7-8671-C00E6BACE976}" srcId="{F52F7848-A831-4762-8F86-8431A381C4EB}" destId="{D5B231B9-7E88-42BE-AEB9-F866578C284B}" srcOrd="2" destOrd="0" parTransId="{91EE9A44-7BFF-494B-AED4-C87F68F7F209}" sibTransId="{332753F1-08D3-4091-8AB9-E1185601E20C}"/>
    <dgm:cxn modelId="{AFB21633-05C8-44C7-AC5D-060E6AEA5117}" type="presOf" srcId="{3BE98C7F-E30C-41A3-A220-7A420F8727D0}" destId="{7FBAEA25-3F3A-4C03-B74C-3162C5D257CF}" srcOrd="0" destOrd="0" presId="urn:microsoft.com/office/officeart/2005/8/layout/process1"/>
    <dgm:cxn modelId="{CFE926CD-229A-46C5-90C3-B1DD5C2106D5}" type="presOf" srcId="{9BE8907B-C0EC-4146-8D92-155F8F80CE3E}" destId="{EF5EC56F-ADE4-47CE-8DC1-6B4D0D7068E6}" srcOrd="1" destOrd="0" presId="urn:microsoft.com/office/officeart/2005/8/layout/process1"/>
    <dgm:cxn modelId="{4F7970FB-7150-4005-B469-C621564000E5}" srcId="{F52F7848-A831-4762-8F86-8431A381C4EB}" destId="{3BE98C7F-E30C-41A3-A220-7A420F8727D0}" srcOrd="4" destOrd="0" parTransId="{69C5B307-E94B-4F7D-9747-0F583667BD2B}" sibTransId="{BED8BDFF-0A52-470E-9D6C-9178CB8A7A14}"/>
    <dgm:cxn modelId="{E60CA1E7-5CB2-42B4-A9E8-DC51867ABC36}" type="presOf" srcId="{332753F1-08D3-4091-8AB9-E1185601E20C}" destId="{DE4778F8-372D-40F7-905E-B55A9DFF0E6B}" srcOrd="1" destOrd="0" presId="urn:microsoft.com/office/officeart/2005/8/layout/process1"/>
    <dgm:cxn modelId="{D9FFA1E6-BA3E-4B0D-9AEB-F40827B3AB8F}" type="presOf" srcId="{6E7206A7-9DB1-4489-8158-4F65320280BF}" destId="{7321362B-FE42-419C-8C5F-0051F9F59EE7}" srcOrd="1" destOrd="0" presId="urn:microsoft.com/office/officeart/2005/8/layout/process1"/>
    <dgm:cxn modelId="{8633441D-4213-482C-8689-DE1F0DAA369A}" type="presOf" srcId="{332753F1-08D3-4091-8AB9-E1185601E20C}" destId="{A337433B-0A80-4A29-A990-258A79D82FCB}" srcOrd="0" destOrd="0" presId="urn:microsoft.com/office/officeart/2005/8/layout/process1"/>
    <dgm:cxn modelId="{A250B1B8-0DC0-4E8D-BBE4-B4C3FC63E55C}" srcId="{F52F7848-A831-4762-8F86-8431A381C4EB}" destId="{8DC57BE2-EC8D-4669-8A54-63F23DD44BDE}" srcOrd="1" destOrd="0" parTransId="{9E6B1F9D-A1F1-4284-97F8-19B4CEF08B08}" sibTransId="{B09CA9EB-8A26-4679-83FA-9BFD25A1C139}"/>
    <dgm:cxn modelId="{31549269-D261-4A71-A8B8-57F7FDDE2176}" type="presOf" srcId="{8DC57BE2-EC8D-4669-8A54-63F23DD44BDE}" destId="{B3C93D14-077D-4D72-955F-E0285D23ABCC}" srcOrd="0" destOrd="0" presId="urn:microsoft.com/office/officeart/2005/8/layout/process1"/>
    <dgm:cxn modelId="{0C69D92B-172C-468A-BB4E-DD5085D756A3}" srcId="{F52F7848-A831-4762-8F86-8431A381C4EB}" destId="{8A603200-12B2-468F-B6AA-31FE3DEDC2C4}" srcOrd="0" destOrd="0" parTransId="{2F39CCB8-B3EE-40CC-9EAD-6BF2F5754C10}" sibTransId="{9BE8907B-C0EC-4146-8D92-155F8F80CE3E}"/>
    <dgm:cxn modelId="{689733DD-5793-4BA6-818D-55CD87F1D268}" type="presOf" srcId="{F52F7848-A831-4762-8F86-8431A381C4EB}" destId="{245EB0D3-EA29-4674-AE2E-4EE76210D049}" srcOrd="0" destOrd="0" presId="urn:microsoft.com/office/officeart/2005/8/layout/process1"/>
    <dgm:cxn modelId="{D231AE5D-9337-4675-B860-C5ED9D6DD3C6}" srcId="{F52F7848-A831-4762-8F86-8431A381C4EB}" destId="{93A7CD23-60B1-4742-91B0-77B654A51480}" srcOrd="3" destOrd="0" parTransId="{09E5F79B-FAE9-4848-9517-134B03620433}" sibTransId="{6E7206A7-9DB1-4489-8158-4F65320280BF}"/>
    <dgm:cxn modelId="{78DA4BE2-A90F-4308-9BA5-233799B9886E}" type="presOf" srcId="{9BE8907B-C0EC-4146-8D92-155F8F80CE3E}" destId="{5BC5D4E2-B54D-41A9-ADEE-D623CE741739}" srcOrd="0" destOrd="0" presId="urn:microsoft.com/office/officeart/2005/8/layout/process1"/>
    <dgm:cxn modelId="{39FBB512-6368-4BD3-805A-C6F06C8DB993}" type="presOf" srcId="{B09CA9EB-8A26-4679-83FA-9BFD25A1C139}" destId="{ECFFA61B-E089-4304-A7B8-33AE9C9D7224}" srcOrd="1" destOrd="0" presId="urn:microsoft.com/office/officeart/2005/8/layout/process1"/>
    <dgm:cxn modelId="{EF07CF8C-C411-49EF-B013-91D05601D9CD}" type="presOf" srcId="{93A7CD23-60B1-4742-91B0-77B654A51480}" destId="{F6D18117-7C4A-4EFC-9040-51D13EB6C462}" srcOrd="0" destOrd="0" presId="urn:microsoft.com/office/officeart/2005/8/layout/process1"/>
    <dgm:cxn modelId="{58BD6F21-B212-4763-8AD4-4DAE3D6FA945}" type="presOf" srcId="{B09CA9EB-8A26-4679-83FA-9BFD25A1C139}" destId="{A4212B37-7950-4625-904F-05A105C815D0}" srcOrd="0" destOrd="0" presId="urn:microsoft.com/office/officeart/2005/8/layout/process1"/>
    <dgm:cxn modelId="{B78A1807-696F-4917-B113-CFC99D2FC9F3}" type="presOf" srcId="{D5B231B9-7E88-42BE-AEB9-F866578C284B}" destId="{A4D403EA-9150-48C3-A477-C097C6EA41BE}" srcOrd="0" destOrd="0" presId="urn:microsoft.com/office/officeart/2005/8/layout/process1"/>
    <dgm:cxn modelId="{8E74A8BC-B68E-4D2D-A910-0409B9E54457}" type="presOf" srcId="{6E7206A7-9DB1-4489-8158-4F65320280BF}" destId="{F876B881-7131-4870-B469-648545DDE397}" srcOrd="0" destOrd="0" presId="urn:microsoft.com/office/officeart/2005/8/layout/process1"/>
    <dgm:cxn modelId="{A45D5D4F-5292-467C-8988-4F722D191AF2}" type="presParOf" srcId="{245EB0D3-EA29-4674-AE2E-4EE76210D049}" destId="{69AB2564-BD09-44F2-B7DC-A402B17E8C5B}" srcOrd="0" destOrd="0" presId="urn:microsoft.com/office/officeart/2005/8/layout/process1"/>
    <dgm:cxn modelId="{DA532E76-380B-480C-BE66-8673D47EDBE4}" type="presParOf" srcId="{245EB0D3-EA29-4674-AE2E-4EE76210D049}" destId="{5BC5D4E2-B54D-41A9-ADEE-D623CE741739}" srcOrd="1" destOrd="0" presId="urn:microsoft.com/office/officeart/2005/8/layout/process1"/>
    <dgm:cxn modelId="{FC5A01E4-EB4F-4DB9-93B0-C4147B2A6B99}" type="presParOf" srcId="{5BC5D4E2-B54D-41A9-ADEE-D623CE741739}" destId="{EF5EC56F-ADE4-47CE-8DC1-6B4D0D7068E6}" srcOrd="0" destOrd="0" presId="urn:microsoft.com/office/officeart/2005/8/layout/process1"/>
    <dgm:cxn modelId="{117C59B0-8622-457C-987F-E839EE2542C7}" type="presParOf" srcId="{245EB0D3-EA29-4674-AE2E-4EE76210D049}" destId="{B3C93D14-077D-4D72-955F-E0285D23ABCC}" srcOrd="2" destOrd="0" presId="urn:microsoft.com/office/officeart/2005/8/layout/process1"/>
    <dgm:cxn modelId="{887BE3B8-351C-4C58-AAD4-0CE2DC8C948A}" type="presParOf" srcId="{245EB0D3-EA29-4674-AE2E-4EE76210D049}" destId="{A4212B37-7950-4625-904F-05A105C815D0}" srcOrd="3" destOrd="0" presId="urn:microsoft.com/office/officeart/2005/8/layout/process1"/>
    <dgm:cxn modelId="{22DFEAF5-863D-4552-8D3D-DD34D68B3055}" type="presParOf" srcId="{A4212B37-7950-4625-904F-05A105C815D0}" destId="{ECFFA61B-E089-4304-A7B8-33AE9C9D7224}" srcOrd="0" destOrd="0" presId="urn:microsoft.com/office/officeart/2005/8/layout/process1"/>
    <dgm:cxn modelId="{2CD24421-6E31-452D-A548-A09FF0150307}" type="presParOf" srcId="{245EB0D3-EA29-4674-AE2E-4EE76210D049}" destId="{A4D403EA-9150-48C3-A477-C097C6EA41BE}" srcOrd="4" destOrd="0" presId="urn:microsoft.com/office/officeart/2005/8/layout/process1"/>
    <dgm:cxn modelId="{32669C85-CA29-4F70-A152-05A6C8A2C44F}" type="presParOf" srcId="{245EB0D3-EA29-4674-AE2E-4EE76210D049}" destId="{A337433B-0A80-4A29-A990-258A79D82FCB}" srcOrd="5" destOrd="0" presId="urn:microsoft.com/office/officeart/2005/8/layout/process1"/>
    <dgm:cxn modelId="{D7B4B9EE-6F4D-4780-B044-144E634AA84B}" type="presParOf" srcId="{A337433B-0A80-4A29-A990-258A79D82FCB}" destId="{DE4778F8-372D-40F7-905E-B55A9DFF0E6B}" srcOrd="0" destOrd="0" presId="urn:microsoft.com/office/officeart/2005/8/layout/process1"/>
    <dgm:cxn modelId="{A5C1C509-4B80-4C4F-936A-A2BADDD4065A}" type="presParOf" srcId="{245EB0D3-EA29-4674-AE2E-4EE76210D049}" destId="{F6D18117-7C4A-4EFC-9040-51D13EB6C462}" srcOrd="6" destOrd="0" presId="urn:microsoft.com/office/officeart/2005/8/layout/process1"/>
    <dgm:cxn modelId="{8583D990-5B69-4328-9D2C-67BCCF797363}" type="presParOf" srcId="{245EB0D3-EA29-4674-AE2E-4EE76210D049}" destId="{F876B881-7131-4870-B469-648545DDE397}" srcOrd="7" destOrd="0" presId="urn:microsoft.com/office/officeart/2005/8/layout/process1"/>
    <dgm:cxn modelId="{3CAB5A12-F4FD-4BF6-BBCC-EB7D065176EE}" type="presParOf" srcId="{F876B881-7131-4870-B469-648545DDE397}" destId="{7321362B-FE42-419C-8C5F-0051F9F59EE7}" srcOrd="0" destOrd="0" presId="urn:microsoft.com/office/officeart/2005/8/layout/process1"/>
    <dgm:cxn modelId="{CB415FC8-5D08-4C25-90C5-6A4A0203FAC1}" type="presParOf" srcId="{245EB0D3-EA29-4674-AE2E-4EE76210D049}" destId="{7FBAEA25-3F3A-4C03-B74C-3162C5D257CF}" srcOrd="8"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2F7848-A831-4762-8F86-8431A381C4EB}"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ES"/>
        </a:p>
      </dgm:t>
    </dgm:pt>
    <dgm:pt modelId="{8A603200-12B2-468F-B6AA-31FE3DEDC2C4}">
      <dgm:prSet custT="1"/>
      <dgm:spPr>
        <a:xfrm>
          <a:off x="162275" y="0"/>
          <a:ext cx="968844" cy="3346021"/>
        </a:xfrm>
        <a:prstGeom prst="roundRect">
          <a:avLst>
            <a:gd name="adj" fmla="val 10000"/>
          </a:avLst>
        </a:prstGeom>
        <a:blipFill rotWithShape="0">
          <a:blip xmlns:r="http://schemas.openxmlformats.org/officeDocument/2006/relationships" r:embed="rId1"/>
          <a:stretch>
            <a:fillRect l="-2000" r="-4000"/>
          </a:stretch>
        </a:blipFill>
        <a:ln w="12700" cap="flat" cmpd="sng" algn="ctr">
          <a:solidFill>
            <a:sysClr val="window" lastClr="FFFFFF">
              <a:hueOff val="0"/>
              <a:satOff val="0"/>
              <a:lumOff val="0"/>
              <a:alphaOff val="0"/>
            </a:sysClr>
          </a:solidFill>
          <a:prstDash val="solid"/>
          <a:miter lim="800000"/>
        </a:ln>
        <a:effectLst/>
      </dgm:spPr>
      <dgm:t>
        <a:bodyPr/>
        <a:lstStyle/>
        <a:p>
          <a:r>
            <a:rPr lang="es-CO">
              <a:noFill/>
            </a:rPr>
            <a:t> </a:t>
          </a:r>
        </a:p>
      </dgm:t>
    </dgm:pt>
    <dgm:pt modelId="{2F39CCB8-B3EE-40CC-9EAD-6BF2F5754C10}" type="parTrans" cxnId="{0C69D92B-172C-468A-BB4E-DD5085D756A3}">
      <dgm:prSet/>
      <dgm:spPr/>
      <dgm:t>
        <a:bodyPr/>
        <a:lstStyle/>
        <a:p>
          <a:endParaRPr lang="es-ES"/>
        </a:p>
      </dgm:t>
    </dgm:pt>
    <dgm:pt modelId="{9BE8907B-C0EC-4146-8D92-155F8F80CE3E}" type="sibTrans" cxnId="{0C69D92B-172C-468A-BB4E-DD5085D756A3}">
      <dgm:prSet/>
      <dgm:spPr>
        <a:xfrm rot="21435835">
          <a:off x="1259393" y="1536569"/>
          <a:ext cx="272579" cy="201294"/>
        </a:xfrm>
        <a:prstGeom prst="rightArrow">
          <a:avLst>
            <a:gd name="adj1" fmla="val 60000"/>
            <a:gd name="adj2" fmla="val 50000"/>
          </a:avLst>
        </a:prstGeom>
        <a:solidFill>
          <a:srgbClr val="5B9BD5">
            <a:tint val="60000"/>
            <a:hueOff val="0"/>
            <a:satOff val="0"/>
            <a:lumOff val="0"/>
            <a:alphaOff val="0"/>
          </a:srgbClr>
        </a:solidFill>
        <a:ln>
          <a:noFill/>
        </a:ln>
        <a:effectLst/>
      </dgm:spPr>
      <dgm:t>
        <a:bodyPr/>
        <a:lstStyle/>
        <a:p>
          <a:pPr>
            <a:buNone/>
          </a:pPr>
          <a:endParaRPr lang="es-ES" dirty="0">
            <a:solidFill>
              <a:sysClr val="window" lastClr="FFFFFF"/>
            </a:solidFill>
            <a:latin typeface="Calibri" panose="020F0502020204030204"/>
            <a:ea typeface="+mn-ea"/>
            <a:cs typeface="+mn-cs"/>
          </a:endParaRPr>
        </a:p>
      </dgm:t>
    </dgm:pt>
    <dgm:pt modelId="{8DC57BE2-EC8D-4669-8A54-63F23DD44BDE}">
      <dgm:prSet custT="1"/>
      <dgm:spPr>
        <a:xfrm>
          <a:off x="1644835" y="0"/>
          <a:ext cx="1145642" cy="3195868"/>
        </a:xfrm>
        <a:prstGeom prst="roundRect">
          <a:avLst>
            <a:gd name="adj" fmla="val 10000"/>
          </a:avLst>
        </a:prstGeom>
        <a:blipFill rotWithShape="0">
          <a:blip xmlns:r="http://schemas.openxmlformats.org/officeDocument/2006/relationships" r:embed="rId2"/>
          <a:stretch>
            <a:fillRect/>
          </a:stretch>
        </a:blipFill>
        <a:ln w="12700" cap="flat" cmpd="sng" algn="ctr">
          <a:solidFill>
            <a:sysClr val="window" lastClr="FFFFFF">
              <a:hueOff val="0"/>
              <a:satOff val="0"/>
              <a:lumOff val="0"/>
              <a:alphaOff val="0"/>
            </a:sysClr>
          </a:solidFill>
          <a:prstDash val="solid"/>
          <a:miter lim="800000"/>
        </a:ln>
        <a:effectLst/>
      </dgm:spPr>
      <dgm:t>
        <a:bodyPr/>
        <a:lstStyle/>
        <a:p>
          <a:r>
            <a:rPr lang="es-CO">
              <a:noFill/>
            </a:rPr>
            <a:t> </a:t>
          </a:r>
        </a:p>
      </dgm:t>
    </dgm:pt>
    <dgm:pt modelId="{9E6B1F9D-A1F1-4284-97F8-19B4CEF08B08}" type="parTrans" cxnId="{A250B1B8-0DC0-4E8D-BBE4-B4C3FC63E55C}">
      <dgm:prSet/>
      <dgm:spPr/>
      <dgm:t>
        <a:bodyPr/>
        <a:lstStyle/>
        <a:p>
          <a:endParaRPr lang="es-ES"/>
        </a:p>
      </dgm:t>
    </dgm:pt>
    <dgm:pt modelId="{B09CA9EB-8A26-4679-83FA-9BFD25A1C139}" type="sibTrans" cxnId="{A250B1B8-0DC0-4E8D-BBE4-B4C3FC63E55C}">
      <dgm:prSet/>
      <dgm:spPr>
        <a:xfrm rot="20748307">
          <a:off x="2981849" y="1249235"/>
          <a:ext cx="432936" cy="201294"/>
        </a:xfrm>
        <a:prstGeom prst="rightArrow">
          <a:avLst>
            <a:gd name="adj1" fmla="val 60000"/>
            <a:gd name="adj2" fmla="val 50000"/>
          </a:avLst>
        </a:prstGeom>
        <a:solidFill>
          <a:srgbClr val="5B9BD5">
            <a:tint val="60000"/>
            <a:hueOff val="0"/>
            <a:satOff val="0"/>
            <a:lumOff val="0"/>
            <a:alphaOff val="0"/>
          </a:srgbClr>
        </a:solidFill>
        <a:ln>
          <a:noFill/>
        </a:ln>
        <a:effectLst/>
      </dgm:spPr>
      <dgm:t>
        <a:bodyPr/>
        <a:lstStyle/>
        <a:p>
          <a:pPr>
            <a:buNone/>
          </a:pPr>
          <a:endParaRPr lang="es-ES" dirty="0">
            <a:solidFill>
              <a:sysClr val="window" lastClr="FFFFFF"/>
            </a:solidFill>
            <a:latin typeface="Calibri" panose="020F0502020204030204"/>
            <a:ea typeface="+mn-ea"/>
            <a:cs typeface="+mn-cs"/>
          </a:endParaRPr>
        </a:p>
      </dgm:t>
    </dgm:pt>
    <dgm:pt modelId="{D5B231B9-7E88-42BE-AEB9-F866578C284B}">
      <dgm:prSet custT="1"/>
      <dgm:spPr>
        <a:xfrm>
          <a:off x="3582398" y="3167"/>
          <a:ext cx="2159648" cy="1952859"/>
        </a:xfrm>
        <a:prstGeom prst="roundRect">
          <a:avLst>
            <a:gd name="adj" fmla="val 10000"/>
          </a:avLst>
        </a:prstGeom>
        <a:blipFill rotWithShape="0">
          <a:blip xmlns:r="http://schemas.openxmlformats.org/officeDocument/2006/relationships" r:embed="rId3"/>
          <a:stretch>
            <a:fillRect/>
          </a:stretch>
        </a:blipFill>
        <a:ln w="12700" cap="flat" cmpd="sng" algn="ctr">
          <a:solidFill>
            <a:sysClr val="window" lastClr="FFFFFF">
              <a:hueOff val="0"/>
              <a:satOff val="0"/>
              <a:lumOff val="0"/>
              <a:alphaOff val="0"/>
            </a:sysClr>
          </a:solidFill>
          <a:prstDash val="solid"/>
          <a:miter lim="800000"/>
        </a:ln>
        <a:effectLst/>
      </dgm:spPr>
      <dgm:t>
        <a:bodyPr/>
        <a:lstStyle/>
        <a:p>
          <a:r>
            <a:rPr lang="es-CO">
              <a:noFill/>
            </a:rPr>
            <a:t> </a:t>
          </a:r>
        </a:p>
      </dgm:t>
    </dgm:pt>
    <dgm:pt modelId="{91EE9A44-7BFF-494B-AED4-C87F68F7F209}" type="parTrans" cxnId="{2FD4A624-62B1-43F7-8671-C00E6BACE976}">
      <dgm:prSet/>
      <dgm:spPr/>
      <dgm:t>
        <a:bodyPr/>
        <a:lstStyle/>
        <a:p>
          <a:endParaRPr lang="es-ES"/>
        </a:p>
      </dgm:t>
    </dgm:pt>
    <dgm:pt modelId="{332753F1-08D3-4091-8AB9-E1185601E20C}" type="sibTrans" cxnId="{2FD4A624-62B1-43F7-8671-C00E6BACE976}">
      <dgm:prSet/>
      <dgm:spPr>
        <a:xfrm rot="12075033" flipH="1">
          <a:off x="5806150" y="1362574"/>
          <a:ext cx="468029" cy="468921"/>
        </a:xfrm>
        <a:prstGeom prst="rightArrow">
          <a:avLst>
            <a:gd name="adj1" fmla="val 60000"/>
            <a:gd name="adj2" fmla="val 50000"/>
          </a:avLst>
        </a:prstGeom>
        <a:solidFill>
          <a:srgbClr val="5B9BD5">
            <a:tint val="60000"/>
            <a:hueOff val="0"/>
            <a:satOff val="0"/>
            <a:lumOff val="0"/>
            <a:alphaOff val="0"/>
          </a:srgbClr>
        </a:solidFill>
        <a:ln>
          <a:noFill/>
        </a:ln>
        <a:effectLst/>
      </dgm:spPr>
      <dgm:t>
        <a:bodyPr/>
        <a:lstStyle/>
        <a:p>
          <a:pPr>
            <a:buNone/>
          </a:pPr>
          <a:endParaRPr lang="es-ES" dirty="0">
            <a:solidFill>
              <a:sysClr val="window" lastClr="FFFFFF"/>
            </a:solidFill>
            <a:latin typeface="Calibri" panose="020F0502020204030204"/>
            <a:ea typeface="+mn-ea"/>
            <a:cs typeface="+mn-cs"/>
          </a:endParaRPr>
        </a:p>
      </dgm:t>
    </dgm:pt>
    <dgm:pt modelId="{93A7CD23-60B1-4742-91B0-77B654A51480}">
      <dgm:prSet custT="1"/>
      <dgm:spPr>
        <a:xfrm>
          <a:off x="4013970" y="2264897"/>
          <a:ext cx="1527745" cy="1883240"/>
        </a:xfrm>
        <a:prstGeom prst="roundRect">
          <a:avLst>
            <a:gd name="adj" fmla="val 10000"/>
          </a:avLst>
        </a:prstGeom>
        <a:blipFill rotWithShape="0">
          <a:blip xmlns:r="http://schemas.openxmlformats.org/officeDocument/2006/relationships" r:embed="rId4"/>
          <a:stretch>
            <a:fillRect r="-746"/>
          </a:stretch>
        </a:blipFill>
        <a:ln w="12700" cap="flat" cmpd="sng" algn="ctr">
          <a:solidFill>
            <a:sysClr val="window" lastClr="FFFFFF">
              <a:hueOff val="0"/>
              <a:satOff val="0"/>
              <a:lumOff val="0"/>
              <a:alphaOff val="0"/>
            </a:sysClr>
          </a:solidFill>
          <a:prstDash val="solid"/>
          <a:miter lim="800000"/>
        </a:ln>
        <a:effectLst/>
      </dgm:spPr>
      <dgm:t>
        <a:bodyPr/>
        <a:lstStyle/>
        <a:p>
          <a:r>
            <a:rPr lang="es-CO">
              <a:noFill/>
            </a:rPr>
            <a:t> </a:t>
          </a:r>
        </a:p>
      </dgm:t>
    </dgm:pt>
    <dgm:pt modelId="{09E5F79B-FAE9-4848-9517-134B03620433}" type="parTrans" cxnId="{D231AE5D-9337-4675-B860-C5ED9D6DD3C6}">
      <dgm:prSet/>
      <dgm:spPr/>
      <dgm:t>
        <a:bodyPr/>
        <a:lstStyle/>
        <a:p>
          <a:endParaRPr lang="es-ES"/>
        </a:p>
      </dgm:t>
    </dgm:pt>
    <dgm:pt modelId="{6E7206A7-9DB1-4489-8158-4F65320280BF}" type="sibTrans" cxnId="{D231AE5D-9337-4675-B860-C5ED9D6DD3C6}">
      <dgm:prSet/>
      <dgm:spPr>
        <a:xfrm rot="19755228">
          <a:off x="5701847" y="2590396"/>
          <a:ext cx="601276" cy="315909"/>
        </a:xfrm>
        <a:prstGeom prst="rightArrow">
          <a:avLst>
            <a:gd name="adj1" fmla="val 60000"/>
            <a:gd name="adj2" fmla="val 50000"/>
          </a:avLst>
        </a:prstGeom>
        <a:solidFill>
          <a:srgbClr val="5B9BD5">
            <a:tint val="60000"/>
            <a:hueOff val="0"/>
            <a:satOff val="0"/>
            <a:lumOff val="0"/>
            <a:alphaOff val="0"/>
          </a:srgbClr>
        </a:solidFill>
        <a:ln>
          <a:noFill/>
        </a:ln>
        <a:effectLst/>
      </dgm:spPr>
      <dgm:t>
        <a:bodyPr/>
        <a:lstStyle/>
        <a:p>
          <a:pPr>
            <a:buNone/>
          </a:pPr>
          <a:endParaRPr lang="es-ES">
            <a:solidFill>
              <a:sysClr val="window" lastClr="FFFFFF"/>
            </a:solidFill>
            <a:latin typeface="Calibri" panose="020F0502020204030204"/>
            <a:ea typeface="+mn-ea"/>
            <a:cs typeface="+mn-cs"/>
          </a:endParaRPr>
        </a:p>
      </dgm:t>
    </dgm:pt>
    <dgm:pt modelId="{3BE98C7F-E30C-41A3-A220-7A420F8727D0}">
      <dgm:prSet custT="1"/>
      <dgm:spPr>
        <a:xfrm>
          <a:off x="6366900" y="399650"/>
          <a:ext cx="1429232" cy="2873065"/>
        </a:xfrm>
        <a:prstGeom prst="roundRect">
          <a:avLst>
            <a:gd name="adj" fmla="val 10000"/>
          </a:avLst>
        </a:prstGeom>
        <a:blipFill rotWithShape="0">
          <a:blip xmlns:r="http://schemas.openxmlformats.org/officeDocument/2006/relationships" r:embed="rId5"/>
          <a:stretch>
            <a:fillRect/>
          </a:stretch>
        </a:blipFill>
        <a:ln w="12700" cap="flat" cmpd="sng" algn="ctr">
          <a:solidFill>
            <a:sysClr val="window" lastClr="FFFFFF">
              <a:hueOff val="0"/>
              <a:satOff val="0"/>
              <a:lumOff val="0"/>
              <a:alphaOff val="0"/>
            </a:sysClr>
          </a:solidFill>
          <a:prstDash val="solid"/>
          <a:miter lim="800000"/>
        </a:ln>
        <a:effectLst/>
      </dgm:spPr>
      <dgm:t>
        <a:bodyPr/>
        <a:lstStyle/>
        <a:p>
          <a:r>
            <a:rPr lang="es-CO">
              <a:noFill/>
            </a:rPr>
            <a:t> </a:t>
          </a:r>
        </a:p>
      </dgm:t>
    </dgm:pt>
    <dgm:pt modelId="{69C5B307-E94B-4F7D-9747-0F583667BD2B}" type="parTrans" cxnId="{4F7970FB-7150-4005-B469-C621564000E5}">
      <dgm:prSet/>
      <dgm:spPr/>
      <dgm:t>
        <a:bodyPr/>
        <a:lstStyle/>
        <a:p>
          <a:endParaRPr lang="es-ES"/>
        </a:p>
      </dgm:t>
    </dgm:pt>
    <dgm:pt modelId="{BED8BDFF-0A52-470E-9D6C-9178CB8A7A14}" type="sibTrans" cxnId="{4F7970FB-7150-4005-B469-C621564000E5}">
      <dgm:prSet/>
      <dgm:spPr/>
      <dgm:t>
        <a:bodyPr/>
        <a:lstStyle/>
        <a:p>
          <a:endParaRPr lang="es-ES"/>
        </a:p>
      </dgm:t>
    </dgm:pt>
    <dgm:pt modelId="{245EB0D3-EA29-4674-AE2E-4EE76210D049}" type="pres">
      <dgm:prSet presAssocID="{F52F7848-A831-4762-8F86-8431A381C4EB}" presName="Name0" presStyleCnt="0">
        <dgm:presLayoutVars>
          <dgm:dir/>
          <dgm:resizeHandles val="exact"/>
        </dgm:presLayoutVars>
      </dgm:prSet>
      <dgm:spPr/>
      <dgm:t>
        <a:bodyPr/>
        <a:lstStyle/>
        <a:p>
          <a:endParaRPr lang="es-ES"/>
        </a:p>
      </dgm:t>
    </dgm:pt>
    <dgm:pt modelId="{69AB2564-BD09-44F2-B7DC-A402B17E8C5B}" type="pres">
      <dgm:prSet presAssocID="{8A603200-12B2-468F-B6AA-31FE3DEDC2C4}" presName="node" presStyleLbl="node1" presStyleIdx="0" presStyleCnt="5" custScaleX="188052" custScaleY="84560" custLinFactNeighborX="56721" custLinFactNeighborY="-31478">
        <dgm:presLayoutVars>
          <dgm:bulletEnabled val="1"/>
        </dgm:presLayoutVars>
      </dgm:prSet>
      <dgm:spPr/>
      <dgm:t>
        <a:bodyPr/>
        <a:lstStyle/>
        <a:p>
          <a:endParaRPr lang="es-ES"/>
        </a:p>
      </dgm:t>
    </dgm:pt>
    <dgm:pt modelId="{5BC5D4E2-B54D-41A9-ADEE-D623CE741739}" type="pres">
      <dgm:prSet presAssocID="{9BE8907B-C0EC-4146-8D92-155F8F80CE3E}" presName="sibTrans" presStyleLbl="sibTrans2D1" presStyleIdx="0" presStyleCnt="4" custScaleY="22713" custLinFactX="-400000" custLinFactY="380738" custLinFactNeighborX="-479147" custLinFactNeighborY="400000"/>
      <dgm:spPr/>
      <dgm:t>
        <a:bodyPr/>
        <a:lstStyle/>
        <a:p>
          <a:endParaRPr lang="es-ES"/>
        </a:p>
      </dgm:t>
    </dgm:pt>
    <dgm:pt modelId="{EF5EC56F-ADE4-47CE-8DC1-6B4D0D7068E6}" type="pres">
      <dgm:prSet presAssocID="{9BE8907B-C0EC-4146-8D92-155F8F80CE3E}" presName="connectorText" presStyleLbl="sibTrans2D1" presStyleIdx="0" presStyleCnt="4"/>
      <dgm:spPr/>
      <dgm:t>
        <a:bodyPr/>
        <a:lstStyle/>
        <a:p>
          <a:endParaRPr lang="es-ES"/>
        </a:p>
      </dgm:t>
    </dgm:pt>
    <dgm:pt modelId="{B3C93D14-077D-4D72-955F-E0285D23ABCC}" type="pres">
      <dgm:prSet presAssocID="{8DC57BE2-EC8D-4669-8A54-63F23DD44BDE}" presName="node" presStyleLbl="node1" presStyleIdx="1" presStyleCnt="5" custScaleX="189370" custScaleY="103631" custLinFactNeighborX="25240" custLinFactNeighborY="-31478">
        <dgm:presLayoutVars>
          <dgm:bulletEnabled val="1"/>
        </dgm:presLayoutVars>
      </dgm:prSet>
      <dgm:spPr/>
      <dgm:t>
        <a:bodyPr/>
        <a:lstStyle/>
        <a:p>
          <a:endParaRPr lang="es-ES"/>
        </a:p>
      </dgm:t>
    </dgm:pt>
    <dgm:pt modelId="{A4212B37-7950-4625-904F-05A105C815D0}" type="pres">
      <dgm:prSet presAssocID="{B09CA9EB-8A26-4679-83FA-9BFD25A1C139}" presName="sibTrans" presStyleLbl="sibTrans2D1" presStyleIdx="1" presStyleCnt="4" custFlipVert="1" custFlipHor="0" custScaleX="14686" custScaleY="188518" custLinFactX="900000" custLinFactY="1073404" custLinFactNeighborX="902526" custLinFactNeighborY="1100000"/>
      <dgm:spPr>
        <a:prstGeom prst="actionButtonBlank">
          <a:avLst/>
        </a:prstGeom>
      </dgm:spPr>
      <dgm:t>
        <a:bodyPr/>
        <a:lstStyle/>
        <a:p>
          <a:endParaRPr lang="es-ES"/>
        </a:p>
      </dgm:t>
    </dgm:pt>
    <dgm:pt modelId="{ECFFA61B-E089-4304-A7B8-33AE9C9D7224}" type="pres">
      <dgm:prSet presAssocID="{B09CA9EB-8A26-4679-83FA-9BFD25A1C139}" presName="connectorText" presStyleLbl="sibTrans2D1" presStyleIdx="1" presStyleCnt="4"/>
      <dgm:spPr/>
      <dgm:t>
        <a:bodyPr/>
        <a:lstStyle/>
        <a:p>
          <a:endParaRPr lang="es-ES"/>
        </a:p>
      </dgm:t>
    </dgm:pt>
    <dgm:pt modelId="{A4D403EA-9150-48C3-A477-C097C6EA41BE}" type="pres">
      <dgm:prSet presAssocID="{D5B231B9-7E88-42BE-AEB9-F866578C284B}" presName="node" presStyleLbl="node1" presStyleIdx="2" presStyleCnt="5" custScaleX="266074" custScaleY="95514" custLinFactX="85970" custLinFactNeighborX="100000" custLinFactNeighborY="-47430">
        <dgm:presLayoutVars>
          <dgm:bulletEnabled val="1"/>
        </dgm:presLayoutVars>
      </dgm:prSet>
      <dgm:spPr/>
      <dgm:t>
        <a:bodyPr/>
        <a:lstStyle/>
        <a:p>
          <a:endParaRPr lang="es-ES"/>
        </a:p>
      </dgm:t>
    </dgm:pt>
    <dgm:pt modelId="{A337433B-0A80-4A29-A990-258A79D82FCB}" type="pres">
      <dgm:prSet presAssocID="{332753F1-08D3-4091-8AB9-E1185601E20C}" presName="sibTrans" presStyleLbl="sibTrans2D1" presStyleIdx="2" presStyleCnt="4" custAng="4303293" custFlipVert="0" custFlipHor="1" custScaleX="186661" custScaleY="90269" custLinFactX="1800000" custLinFactY="865129" custLinFactNeighborX="1830464" custLinFactNeighborY="900000"/>
      <dgm:spPr/>
      <dgm:t>
        <a:bodyPr/>
        <a:lstStyle/>
        <a:p>
          <a:endParaRPr lang="es-ES"/>
        </a:p>
      </dgm:t>
    </dgm:pt>
    <dgm:pt modelId="{DE4778F8-372D-40F7-905E-B55A9DFF0E6B}" type="pres">
      <dgm:prSet presAssocID="{332753F1-08D3-4091-8AB9-E1185601E20C}" presName="connectorText" presStyleLbl="sibTrans2D1" presStyleIdx="2" presStyleCnt="4"/>
      <dgm:spPr/>
      <dgm:t>
        <a:bodyPr/>
        <a:lstStyle/>
        <a:p>
          <a:endParaRPr lang="es-ES"/>
        </a:p>
      </dgm:t>
    </dgm:pt>
    <dgm:pt modelId="{F6D18117-7C4A-4EFC-9040-51D13EB6C462}" type="pres">
      <dgm:prSet presAssocID="{93A7CD23-60B1-4742-91B0-77B654A51480}" presName="node" presStyleLbl="node1" presStyleIdx="3" presStyleCnt="5" custScaleX="253461" custScaleY="80733" custLinFactX="-117343" custLinFactNeighborX="-200000" custLinFactNeighborY="43463">
        <dgm:presLayoutVars>
          <dgm:bulletEnabled val="1"/>
        </dgm:presLayoutVars>
      </dgm:prSet>
      <dgm:spPr/>
      <dgm:t>
        <a:bodyPr/>
        <a:lstStyle/>
        <a:p>
          <a:endParaRPr lang="es-ES"/>
        </a:p>
      </dgm:t>
    </dgm:pt>
    <dgm:pt modelId="{F876B881-7131-4870-B469-648545DDE397}" type="pres">
      <dgm:prSet presAssocID="{6E7206A7-9DB1-4489-8158-4F65320280BF}" presName="sibTrans" presStyleLbl="sibTrans2D1" presStyleIdx="3" presStyleCnt="4" custAng="0" custFlipVert="0" custFlipHor="0" custScaleX="94927" custScaleY="76885" custLinFactX="300000" custLinFactY="699486" custLinFactNeighborX="362276" custLinFactNeighborY="700000"/>
      <dgm:spPr/>
      <dgm:t>
        <a:bodyPr/>
        <a:lstStyle/>
        <a:p>
          <a:endParaRPr lang="es-ES"/>
        </a:p>
      </dgm:t>
    </dgm:pt>
    <dgm:pt modelId="{7321362B-FE42-419C-8C5F-0051F9F59EE7}" type="pres">
      <dgm:prSet presAssocID="{6E7206A7-9DB1-4489-8158-4F65320280BF}" presName="connectorText" presStyleLbl="sibTrans2D1" presStyleIdx="3" presStyleCnt="4"/>
      <dgm:spPr/>
      <dgm:t>
        <a:bodyPr/>
        <a:lstStyle/>
        <a:p>
          <a:endParaRPr lang="es-ES"/>
        </a:p>
      </dgm:t>
    </dgm:pt>
    <dgm:pt modelId="{7FBAEA25-3F3A-4C03-B74C-3162C5D257CF}" type="pres">
      <dgm:prSet presAssocID="{3BE98C7F-E30C-41A3-A220-7A420F8727D0}" presName="node" presStyleLbl="node1" presStyleIdx="4" presStyleCnt="5" custScaleX="272517" custScaleY="124507" custLinFactX="-57406" custLinFactNeighborX="-100000" custLinFactNeighborY="-10309">
        <dgm:presLayoutVars>
          <dgm:bulletEnabled val="1"/>
        </dgm:presLayoutVars>
      </dgm:prSet>
      <dgm:spPr/>
      <dgm:t>
        <a:bodyPr/>
        <a:lstStyle/>
        <a:p>
          <a:endParaRPr lang="es-ES"/>
        </a:p>
      </dgm:t>
    </dgm:pt>
  </dgm:ptLst>
  <dgm:cxnLst>
    <dgm:cxn modelId="{AB628654-37D5-4F70-8EE3-12B9DDE5F2FD}" type="presOf" srcId="{8A603200-12B2-468F-B6AA-31FE3DEDC2C4}" destId="{69AB2564-BD09-44F2-B7DC-A402B17E8C5B}" srcOrd="0" destOrd="0" presId="urn:microsoft.com/office/officeart/2005/8/layout/process1"/>
    <dgm:cxn modelId="{2FD4A624-62B1-43F7-8671-C00E6BACE976}" srcId="{F52F7848-A831-4762-8F86-8431A381C4EB}" destId="{D5B231B9-7E88-42BE-AEB9-F866578C284B}" srcOrd="2" destOrd="0" parTransId="{91EE9A44-7BFF-494B-AED4-C87F68F7F209}" sibTransId="{332753F1-08D3-4091-8AB9-E1185601E20C}"/>
    <dgm:cxn modelId="{AFB21633-05C8-44C7-AC5D-060E6AEA5117}" type="presOf" srcId="{3BE98C7F-E30C-41A3-A220-7A420F8727D0}" destId="{7FBAEA25-3F3A-4C03-B74C-3162C5D257CF}" srcOrd="0" destOrd="0" presId="urn:microsoft.com/office/officeart/2005/8/layout/process1"/>
    <dgm:cxn modelId="{CFE926CD-229A-46C5-90C3-B1DD5C2106D5}" type="presOf" srcId="{9BE8907B-C0EC-4146-8D92-155F8F80CE3E}" destId="{EF5EC56F-ADE4-47CE-8DC1-6B4D0D7068E6}" srcOrd="1" destOrd="0" presId="urn:microsoft.com/office/officeart/2005/8/layout/process1"/>
    <dgm:cxn modelId="{4F7970FB-7150-4005-B469-C621564000E5}" srcId="{F52F7848-A831-4762-8F86-8431A381C4EB}" destId="{3BE98C7F-E30C-41A3-A220-7A420F8727D0}" srcOrd="4" destOrd="0" parTransId="{69C5B307-E94B-4F7D-9747-0F583667BD2B}" sibTransId="{BED8BDFF-0A52-470E-9D6C-9178CB8A7A14}"/>
    <dgm:cxn modelId="{E60CA1E7-5CB2-42B4-A9E8-DC51867ABC36}" type="presOf" srcId="{332753F1-08D3-4091-8AB9-E1185601E20C}" destId="{DE4778F8-372D-40F7-905E-B55A9DFF0E6B}" srcOrd="1" destOrd="0" presId="urn:microsoft.com/office/officeart/2005/8/layout/process1"/>
    <dgm:cxn modelId="{D9FFA1E6-BA3E-4B0D-9AEB-F40827B3AB8F}" type="presOf" srcId="{6E7206A7-9DB1-4489-8158-4F65320280BF}" destId="{7321362B-FE42-419C-8C5F-0051F9F59EE7}" srcOrd="1" destOrd="0" presId="urn:microsoft.com/office/officeart/2005/8/layout/process1"/>
    <dgm:cxn modelId="{8633441D-4213-482C-8689-DE1F0DAA369A}" type="presOf" srcId="{332753F1-08D3-4091-8AB9-E1185601E20C}" destId="{A337433B-0A80-4A29-A990-258A79D82FCB}" srcOrd="0" destOrd="0" presId="urn:microsoft.com/office/officeart/2005/8/layout/process1"/>
    <dgm:cxn modelId="{A250B1B8-0DC0-4E8D-BBE4-B4C3FC63E55C}" srcId="{F52F7848-A831-4762-8F86-8431A381C4EB}" destId="{8DC57BE2-EC8D-4669-8A54-63F23DD44BDE}" srcOrd="1" destOrd="0" parTransId="{9E6B1F9D-A1F1-4284-97F8-19B4CEF08B08}" sibTransId="{B09CA9EB-8A26-4679-83FA-9BFD25A1C139}"/>
    <dgm:cxn modelId="{31549269-D261-4A71-A8B8-57F7FDDE2176}" type="presOf" srcId="{8DC57BE2-EC8D-4669-8A54-63F23DD44BDE}" destId="{B3C93D14-077D-4D72-955F-E0285D23ABCC}" srcOrd="0" destOrd="0" presId="urn:microsoft.com/office/officeart/2005/8/layout/process1"/>
    <dgm:cxn modelId="{0C69D92B-172C-468A-BB4E-DD5085D756A3}" srcId="{F52F7848-A831-4762-8F86-8431A381C4EB}" destId="{8A603200-12B2-468F-B6AA-31FE3DEDC2C4}" srcOrd="0" destOrd="0" parTransId="{2F39CCB8-B3EE-40CC-9EAD-6BF2F5754C10}" sibTransId="{9BE8907B-C0EC-4146-8D92-155F8F80CE3E}"/>
    <dgm:cxn modelId="{689733DD-5793-4BA6-818D-55CD87F1D268}" type="presOf" srcId="{F52F7848-A831-4762-8F86-8431A381C4EB}" destId="{245EB0D3-EA29-4674-AE2E-4EE76210D049}" srcOrd="0" destOrd="0" presId="urn:microsoft.com/office/officeart/2005/8/layout/process1"/>
    <dgm:cxn modelId="{D231AE5D-9337-4675-B860-C5ED9D6DD3C6}" srcId="{F52F7848-A831-4762-8F86-8431A381C4EB}" destId="{93A7CD23-60B1-4742-91B0-77B654A51480}" srcOrd="3" destOrd="0" parTransId="{09E5F79B-FAE9-4848-9517-134B03620433}" sibTransId="{6E7206A7-9DB1-4489-8158-4F65320280BF}"/>
    <dgm:cxn modelId="{78DA4BE2-A90F-4308-9BA5-233799B9886E}" type="presOf" srcId="{9BE8907B-C0EC-4146-8D92-155F8F80CE3E}" destId="{5BC5D4E2-B54D-41A9-ADEE-D623CE741739}" srcOrd="0" destOrd="0" presId="urn:microsoft.com/office/officeart/2005/8/layout/process1"/>
    <dgm:cxn modelId="{39FBB512-6368-4BD3-805A-C6F06C8DB993}" type="presOf" srcId="{B09CA9EB-8A26-4679-83FA-9BFD25A1C139}" destId="{ECFFA61B-E089-4304-A7B8-33AE9C9D7224}" srcOrd="1" destOrd="0" presId="urn:microsoft.com/office/officeart/2005/8/layout/process1"/>
    <dgm:cxn modelId="{EF07CF8C-C411-49EF-B013-91D05601D9CD}" type="presOf" srcId="{93A7CD23-60B1-4742-91B0-77B654A51480}" destId="{F6D18117-7C4A-4EFC-9040-51D13EB6C462}" srcOrd="0" destOrd="0" presId="urn:microsoft.com/office/officeart/2005/8/layout/process1"/>
    <dgm:cxn modelId="{58BD6F21-B212-4763-8AD4-4DAE3D6FA945}" type="presOf" srcId="{B09CA9EB-8A26-4679-83FA-9BFD25A1C139}" destId="{A4212B37-7950-4625-904F-05A105C815D0}" srcOrd="0" destOrd="0" presId="urn:microsoft.com/office/officeart/2005/8/layout/process1"/>
    <dgm:cxn modelId="{B78A1807-696F-4917-B113-CFC99D2FC9F3}" type="presOf" srcId="{D5B231B9-7E88-42BE-AEB9-F866578C284B}" destId="{A4D403EA-9150-48C3-A477-C097C6EA41BE}" srcOrd="0" destOrd="0" presId="urn:microsoft.com/office/officeart/2005/8/layout/process1"/>
    <dgm:cxn modelId="{8E74A8BC-B68E-4D2D-A910-0409B9E54457}" type="presOf" srcId="{6E7206A7-9DB1-4489-8158-4F65320280BF}" destId="{F876B881-7131-4870-B469-648545DDE397}" srcOrd="0" destOrd="0" presId="urn:microsoft.com/office/officeart/2005/8/layout/process1"/>
    <dgm:cxn modelId="{A45D5D4F-5292-467C-8988-4F722D191AF2}" type="presParOf" srcId="{245EB0D3-EA29-4674-AE2E-4EE76210D049}" destId="{69AB2564-BD09-44F2-B7DC-A402B17E8C5B}" srcOrd="0" destOrd="0" presId="urn:microsoft.com/office/officeart/2005/8/layout/process1"/>
    <dgm:cxn modelId="{DA532E76-380B-480C-BE66-8673D47EDBE4}" type="presParOf" srcId="{245EB0D3-EA29-4674-AE2E-4EE76210D049}" destId="{5BC5D4E2-B54D-41A9-ADEE-D623CE741739}" srcOrd="1" destOrd="0" presId="urn:microsoft.com/office/officeart/2005/8/layout/process1"/>
    <dgm:cxn modelId="{FC5A01E4-EB4F-4DB9-93B0-C4147B2A6B99}" type="presParOf" srcId="{5BC5D4E2-B54D-41A9-ADEE-D623CE741739}" destId="{EF5EC56F-ADE4-47CE-8DC1-6B4D0D7068E6}" srcOrd="0" destOrd="0" presId="urn:microsoft.com/office/officeart/2005/8/layout/process1"/>
    <dgm:cxn modelId="{117C59B0-8622-457C-987F-E839EE2542C7}" type="presParOf" srcId="{245EB0D3-EA29-4674-AE2E-4EE76210D049}" destId="{B3C93D14-077D-4D72-955F-E0285D23ABCC}" srcOrd="2" destOrd="0" presId="urn:microsoft.com/office/officeart/2005/8/layout/process1"/>
    <dgm:cxn modelId="{887BE3B8-351C-4C58-AAD4-0CE2DC8C948A}" type="presParOf" srcId="{245EB0D3-EA29-4674-AE2E-4EE76210D049}" destId="{A4212B37-7950-4625-904F-05A105C815D0}" srcOrd="3" destOrd="0" presId="urn:microsoft.com/office/officeart/2005/8/layout/process1"/>
    <dgm:cxn modelId="{22DFEAF5-863D-4552-8D3D-DD34D68B3055}" type="presParOf" srcId="{A4212B37-7950-4625-904F-05A105C815D0}" destId="{ECFFA61B-E089-4304-A7B8-33AE9C9D7224}" srcOrd="0" destOrd="0" presId="urn:microsoft.com/office/officeart/2005/8/layout/process1"/>
    <dgm:cxn modelId="{2CD24421-6E31-452D-A548-A09FF0150307}" type="presParOf" srcId="{245EB0D3-EA29-4674-AE2E-4EE76210D049}" destId="{A4D403EA-9150-48C3-A477-C097C6EA41BE}" srcOrd="4" destOrd="0" presId="urn:microsoft.com/office/officeart/2005/8/layout/process1"/>
    <dgm:cxn modelId="{32669C85-CA29-4F70-A152-05A6C8A2C44F}" type="presParOf" srcId="{245EB0D3-EA29-4674-AE2E-4EE76210D049}" destId="{A337433B-0A80-4A29-A990-258A79D82FCB}" srcOrd="5" destOrd="0" presId="urn:microsoft.com/office/officeart/2005/8/layout/process1"/>
    <dgm:cxn modelId="{D7B4B9EE-6F4D-4780-B044-144E634AA84B}" type="presParOf" srcId="{A337433B-0A80-4A29-A990-258A79D82FCB}" destId="{DE4778F8-372D-40F7-905E-B55A9DFF0E6B}" srcOrd="0" destOrd="0" presId="urn:microsoft.com/office/officeart/2005/8/layout/process1"/>
    <dgm:cxn modelId="{A5C1C509-4B80-4C4F-936A-A2BADDD4065A}" type="presParOf" srcId="{245EB0D3-EA29-4674-AE2E-4EE76210D049}" destId="{F6D18117-7C4A-4EFC-9040-51D13EB6C462}" srcOrd="6" destOrd="0" presId="urn:microsoft.com/office/officeart/2005/8/layout/process1"/>
    <dgm:cxn modelId="{8583D990-5B69-4328-9D2C-67BCCF797363}" type="presParOf" srcId="{245EB0D3-EA29-4674-AE2E-4EE76210D049}" destId="{F876B881-7131-4870-B469-648545DDE397}" srcOrd="7" destOrd="0" presId="urn:microsoft.com/office/officeart/2005/8/layout/process1"/>
    <dgm:cxn modelId="{3CAB5A12-F4FD-4BF6-BBCC-EB7D065176EE}" type="presParOf" srcId="{F876B881-7131-4870-B469-648545DDE397}" destId="{7321362B-FE42-419C-8C5F-0051F9F59EE7}" srcOrd="0" destOrd="0" presId="urn:microsoft.com/office/officeart/2005/8/layout/process1"/>
    <dgm:cxn modelId="{CB415FC8-5D08-4C25-90C5-6A4A0203FAC1}" type="presParOf" srcId="{245EB0D3-EA29-4674-AE2E-4EE76210D049}" destId="{7FBAEA25-3F3A-4C03-B74C-3162C5D257CF}" srcOrd="8"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AB2564-BD09-44F2-B7DC-A402B17E8C5B}">
      <dsp:nvSpPr>
        <dsp:cNvPr id="0" name=""/>
        <dsp:cNvSpPr/>
      </dsp:nvSpPr>
      <dsp:spPr>
        <a:xfrm>
          <a:off x="151065" y="500024"/>
          <a:ext cx="1206984" cy="2086886"/>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buNone/>
          </a:pPr>
          <a:r>
            <a:rPr lang="es-ES" sz="1800" kern="1200" dirty="0">
              <a:solidFill>
                <a:sysClr val="window" lastClr="FFFFFF"/>
              </a:solidFill>
              <a:latin typeface="Calibri" panose="020F0502020204030204"/>
              <a:ea typeface="+mn-ea"/>
              <a:cs typeface="+mn-cs"/>
            </a:rPr>
            <a:t>Números Naturales: </a:t>
          </a:r>
        </a:p>
        <a:p>
          <a:pPr lvl="0" algn="ctr" defTabSz="800100" rtl="0">
            <a:lnSpc>
              <a:spcPct val="90000"/>
            </a:lnSpc>
            <a:spcBef>
              <a:spcPct val="0"/>
            </a:spcBef>
            <a:spcAft>
              <a:spcPct val="35000"/>
            </a:spcAft>
            <a:buNone/>
          </a:pPr>
          <a:r>
            <a:rPr lang="es-ES" sz="1600" kern="1200" dirty="0">
              <a:solidFill>
                <a:sysClr val="window" lastClr="FFFFFF"/>
              </a:solidFill>
              <a:latin typeface="Calibri" panose="020F0502020204030204"/>
              <a:ea typeface="+mn-ea"/>
              <a:cs typeface="+mn-cs"/>
            </a:rPr>
            <a:t> </a:t>
          </a:r>
          <a:r>
            <a:rPr lang="es-ES" sz="1100" kern="1200" dirty="0">
              <a:solidFill>
                <a:sysClr val="window" lastClr="FFFFFF"/>
              </a:solidFill>
              <a:latin typeface="Calibri" panose="020F0502020204030204"/>
              <a:ea typeface="+mn-ea"/>
              <a:cs typeface="+mn-cs"/>
            </a:rPr>
            <a:t>Su símbolo es </a:t>
          </a:r>
          <a14:m xmlns:a14="http://schemas.microsoft.com/office/drawing/2010/main">
            <m:oMath xmlns:m="http://schemas.openxmlformats.org/officeDocument/2006/math">
              <m:r>
                <a:rPr lang="es-ES" sz="1100" i="1" kern="1200">
                  <a:solidFill>
                    <a:sysClr val="window" lastClr="FFFFFF"/>
                  </a:solidFill>
                  <a:latin typeface="Cambria Math" panose="02040503050406030204" pitchFamily="18" charset="0"/>
                  <a:ea typeface="+mn-ea"/>
                  <a:cs typeface="+mn-cs"/>
                </a:rPr>
                <m:t>ℕ</m:t>
              </m:r>
              <m:r>
                <a:rPr lang="es-CO" sz="1100" i="1" kern="1200">
                  <a:solidFill>
                    <a:sysClr val="window" lastClr="FFFFFF"/>
                  </a:solidFill>
                  <a:latin typeface="Cambria Math" panose="02040503050406030204" pitchFamily="18" charset="0"/>
                  <a:ea typeface="+mn-ea"/>
                  <a:cs typeface="+mn-cs"/>
                </a:rPr>
                <m:t> </m:t>
              </m:r>
            </m:oMath>
          </a14:m>
          <a:r>
            <a:rPr lang="es-ES" sz="1100" kern="1200" dirty="0">
              <a:solidFill>
                <a:sysClr val="window" lastClr="FFFFFF"/>
              </a:solidFill>
              <a:latin typeface="Calibri" panose="020F0502020204030204"/>
              <a:ea typeface="+mn-ea"/>
              <a:cs typeface="+mn-cs"/>
            </a:rPr>
            <a:t>, y son los números que nos sirven para contar 0,1,2,3,…, </a:t>
          </a:r>
          <a:r>
            <a:rPr lang="es-ES" sz="900" kern="1200" dirty="0">
              <a:solidFill>
                <a:sysClr val="window" lastClr="FFFFFF"/>
              </a:solidFill>
              <a:latin typeface="Calibri" panose="020F0502020204030204"/>
              <a:ea typeface="+mn-ea"/>
              <a:cs typeface="+mn-cs"/>
            </a:rPr>
            <a:t>. </a:t>
          </a:r>
        </a:p>
      </dsp:txBody>
      <dsp:txXfrm>
        <a:off x="186416" y="535375"/>
        <a:ext cx="1136282" cy="2016184"/>
      </dsp:txXfrm>
    </dsp:sp>
    <dsp:sp modelId="{5BC5D4E2-B54D-41A9-ADEE-D623CE741739}">
      <dsp:nvSpPr>
        <dsp:cNvPr id="0" name=""/>
        <dsp:cNvSpPr/>
      </dsp:nvSpPr>
      <dsp:spPr>
        <a:xfrm>
          <a:off x="-146371" y="2768132"/>
          <a:ext cx="292743" cy="36153"/>
        </a:xfrm>
        <a:prstGeom prst="rightArrow">
          <a:avLst>
            <a:gd name="adj1" fmla="val 60000"/>
            <a:gd name="adj2" fmla="val 50000"/>
          </a:avLst>
        </a:prstGeom>
        <a:solidFill>
          <a:srgbClr val="5B9BD5">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22250">
            <a:lnSpc>
              <a:spcPct val="90000"/>
            </a:lnSpc>
            <a:spcBef>
              <a:spcPct val="0"/>
            </a:spcBef>
            <a:spcAft>
              <a:spcPct val="35000"/>
            </a:spcAft>
            <a:buNone/>
          </a:pPr>
          <a:endParaRPr lang="es-ES" sz="500" kern="1200" dirty="0">
            <a:solidFill>
              <a:sysClr val="window" lastClr="FFFFFF"/>
            </a:solidFill>
            <a:latin typeface="Calibri" panose="020F0502020204030204"/>
            <a:ea typeface="+mn-ea"/>
            <a:cs typeface="+mn-cs"/>
          </a:endParaRPr>
        </a:p>
      </dsp:txBody>
      <dsp:txXfrm>
        <a:off x="-146371" y="2775363"/>
        <a:ext cx="281897" cy="21691"/>
      </dsp:txXfrm>
    </dsp:sp>
    <dsp:sp modelId="{B3C93D14-077D-4D72-955F-E0285D23ABCC}">
      <dsp:nvSpPr>
        <dsp:cNvPr id="0" name=""/>
        <dsp:cNvSpPr/>
      </dsp:nvSpPr>
      <dsp:spPr>
        <a:xfrm>
          <a:off x="1910396" y="264694"/>
          <a:ext cx="1215444" cy="2557546"/>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buNone/>
          </a:pPr>
          <a:r>
            <a:rPr lang="es-ES" sz="1600" kern="1200" dirty="0">
              <a:solidFill>
                <a:sysClr val="window" lastClr="FFFFFF"/>
              </a:solidFill>
              <a:latin typeface="Calibri" panose="020F0502020204030204"/>
              <a:ea typeface="+mn-ea"/>
              <a:cs typeface="+mn-cs"/>
            </a:rPr>
            <a:t>Números Enteros: </a:t>
          </a:r>
        </a:p>
        <a:p>
          <a:pPr lvl="0" algn="ctr" defTabSz="711200" rtl="0">
            <a:lnSpc>
              <a:spcPct val="90000"/>
            </a:lnSpc>
            <a:spcBef>
              <a:spcPct val="0"/>
            </a:spcBef>
            <a:spcAft>
              <a:spcPct val="35000"/>
            </a:spcAft>
            <a:buNone/>
          </a:pPr>
          <a:endParaRPr lang="es-ES" sz="700" kern="1200" dirty="0">
            <a:solidFill>
              <a:sysClr val="window" lastClr="FFFFFF"/>
            </a:solidFill>
            <a:latin typeface="Calibri" panose="020F0502020204030204"/>
            <a:ea typeface="+mn-ea"/>
            <a:cs typeface="+mn-cs"/>
          </a:endParaRPr>
        </a:p>
        <a:p>
          <a:pPr lvl="0" algn="ctr" defTabSz="711200" rtl="0">
            <a:lnSpc>
              <a:spcPct val="90000"/>
            </a:lnSpc>
            <a:spcBef>
              <a:spcPct val="0"/>
            </a:spcBef>
            <a:spcAft>
              <a:spcPct val="35000"/>
            </a:spcAft>
            <a:buNone/>
          </a:pPr>
          <a:r>
            <a:rPr lang="es-ES" sz="1000" kern="1200" dirty="0">
              <a:solidFill>
                <a:sysClr val="window" lastClr="FFFFFF"/>
              </a:solidFill>
              <a:latin typeface="Calibri" panose="020F0502020204030204"/>
              <a:ea typeface="+mn-ea"/>
              <a:cs typeface="+mn-cs"/>
            </a:rPr>
            <a:t>Su símbolo es </a:t>
          </a:r>
          <a14:m xmlns:a14="http://schemas.microsoft.com/office/drawing/2010/main">
            <m:oMath xmlns:m="http://schemas.openxmlformats.org/officeDocument/2006/math">
              <m:r>
                <a:rPr lang="es-ES" sz="1000" i="1" kern="1200">
                  <a:solidFill>
                    <a:sysClr val="window" lastClr="FFFFFF"/>
                  </a:solidFill>
                  <a:latin typeface="Cambria Math" panose="02040503050406030204" pitchFamily="18" charset="0"/>
                  <a:ea typeface="+mn-ea"/>
                  <a:cs typeface="+mn-cs"/>
                </a:rPr>
                <m:t>ℤ</m:t>
              </m:r>
            </m:oMath>
          </a14:m>
          <a:r>
            <a:rPr lang="es-ES" sz="1000" kern="1200" dirty="0">
              <a:solidFill>
                <a:sysClr val="window" lastClr="FFFFFF"/>
              </a:solidFill>
              <a:latin typeface="Calibri" panose="020F0502020204030204"/>
              <a:ea typeface="+mn-ea"/>
              <a:cs typeface="+mn-cs"/>
            </a:rPr>
            <a:t> y está formado por los números naturales y por sus negativos</a:t>
          </a:r>
          <a:r>
            <a:rPr lang="es-ES" sz="1000" i="1" kern="1200" dirty="0">
              <a:solidFill>
                <a:sysClr val="window" lastClr="FFFFFF"/>
              </a:solidFill>
              <a:latin typeface="Calibri" panose="020F0502020204030204"/>
              <a:ea typeface="+mn-ea"/>
              <a:cs typeface="+mn-cs"/>
            </a:rPr>
            <a:t>                                      </a:t>
          </a:r>
          <a14:m xmlns:a14="http://schemas.microsoft.com/office/drawing/2010/main">
            <m:oMath xmlns:m="http://schemas.openxmlformats.org/officeDocument/2006/math">
              <m:r>
                <a:rPr lang="es-ES" sz="1000" i="1" kern="1200">
                  <a:solidFill>
                    <a:sysClr val="window" lastClr="FFFFFF"/>
                  </a:solidFill>
                  <a:latin typeface="Cambria Math" panose="02040503050406030204" pitchFamily="18" charset="0"/>
                  <a:ea typeface="+mn-ea"/>
                  <a:cs typeface="+mn-cs"/>
                </a:rPr>
                <m:t>ℤ</m:t>
              </m:r>
              <m:r>
                <a:rPr lang="es-CO" sz="1000" b="0" i="1" kern="1200">
                  <a:solidFill>
                    <a:sysClr val="window" lastClr="FFFFFF"/>
                  </a:solidFill>
                  <a:latin typeface="Cambria Math" panose="02040503050406030204" pitchFamily="18" charset="0"/>
                  <a:ea typeface="+mn-ea"/>
                  <a:cs typeface="+mn-cs"/>
                </a:rPr>
                <m:t>={…, −2,−1,0,1,2,…}</m:t>
              </m:r>
            </m:oMath>
          </a14:m>
          <a:endParaRPr lang="es-ES" sz="1000" kern="1200" dirty="0">
            <a:solidFill>
              <a:sysClr val="window" lastClr="FFFFFF"/>
            </a:solidFill>
            <a:latin typeface="Calibri" panose="020F0502020204030204"/>
            <a:ea typeface="+mn-ea"/>
            <a:cs typeface="+mn-cs"/>
          </a:endParaRPr>
        </a:p>
      </dsp:txBody>
      <dsp:txXfrm>
        <a:off x="1945995" y="300293"/>
        <a:ext cx="1144246" cy="2486348"/>
      </dsp:txXfrm>
    </dsp:sp>
    <dsp:sp modelId="{A4212B37-7950-4625-904F-05A105C815D0}">
      <dsp:nvSpPr>
        <dsp:cNvPr id="0" name=""/>
        <dsp:cNvSpPr/>
      </dsp:nvSpPr>
      <dsp:spPr>
        <a:xfrm rot="615409" flipV="1">
          <a:off x="8266982" y="4490611"/>
          <a:ext cx="39931" cy="300074"/>
        </a:xfrm>
        <a:prstGeom prst="actionButtonBlank">
          <a:avLst/>
        </a:prstGeom>
        <a:solidFill>
          <a:srgbClr val="5B9BD5">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buNone/>
          </a:pPr>
          <a:endParaRPr lang="es-ES" sz="1200" kern="1200" dirty="0">
            <a:solidFill>
              <a:sysClr val="window" lastClr="FFFFFF"/>
            </a:solidFill>
            <a:latin typeface="Calibri" panose="020F0502020204030204"/>
            <a:ea typeface="+mn-ea"/>
            <a:cs typeface="+mn-cs"/>
          </a:endParaRPr>
        </a:p>
      </dsp:txBody>
      <dsp:txXfrm rot="10800000">
        <a:off x="8267078" y="4549560"/>
        <a:ext cx="27952" cy="180044"/>
      </dsp:txXfrm>
    </dsp:sp>
    <dsp:sp modelId="{A4D403EA-9150-48C3-A477-C097C6EA41BE}">
      <dsp:nvSpPr>
        <dsp:cNvPr id="0" name=""/>
        <dsp:cNvSpPr/>
      </dsp:nvSpPr>
      <dsp:spPr>
        <a:xfrm>
          <a:off x="3630667" y="0"/>
          <a:ext cx="1707757" cy="2375276"/>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buNone/>
          </a:pPr>
          <a:endParaRPr lang="es-ES" sz="1600" kern="1200" dirty="0" smtClean="0">
            <a:solidFill>
              <a:sysClr val="window" lastClr="FFFFFF"/>
            </a:solidFill>
            <a:latin typeface="Calibri" panose="020F0502020204030204"/>
            <a:ea typeface="+mn-ea"/>
            <a:cs typeface="+mn-cs"/>
          </a:endParaRPr>
        </a:p>
        <a:p>
          <a:pPr lvl="0" algn="ctr" defTabSz="711200" rtl="0">
            <a:lnSpc>
              <a:spcPct val="90000"/>
            </a:lnSpc>
            <a:spcBef>
              <a:spcPct val="0"/>
            </a:spcBef>
            <a:spcAft>
              <a:spcPct val="35000"/>
            </a:spcAft>
            <a:buNone/>
          </a:pPr>
          <a:r>
            <a:rPr lang="es-ES" sz="1600" kern="1200" dirty="0" smtClean="0">
              <a:solidFill>
                <a:sysClr val="window" lastClr="FFFFFF"/>
              </a:solidFill>
              <a:latin typeface="Calibri" panose="020F0502020204030204"/>
              <a:ea typeface="+mn-ea"/>
              <a:cs typeface="+mn-cs"/>
            </a:rPr>
            <a:t>Números </a:t>
          </a:r>
          <a:r>
            <a:rPr lang="es-ES" sz="1600" kern="1200" dirty="0">
              <a:solidFill>
                <a:sysClr val="window" lastClr="FFFFFF"/>
              </a:solidFill>
              <a:latin typeface="Calibri" panose="020F0502020204030204"/>
              <a:ea typeface="+mn-ea"/>
              <a:cs typeface="+mn-cs"/>
            </a:rPr>
            <a:t>Racionales</a:t>
          </a:r>
          <a:r>
            <a:rPr lang="es-ES" sz="900" kern="1200" dirty="0">
              <a:solidFill>
                <a:sysClr val="window" lastClr="FFFFFF"/>
              </a:solidFill>
              <a:latin typeface="Calibri" panose="020F0502020204030204"/>
              <a:ea typeface="+mn-ea"/>
              <a:cs typeface="+mn-cs"/>
            </a:rPr>
            <a:t>: </a:t>
          </a:r>
        </a:p>
        <a:p>
          <a:pPr lvl="0" algn="ctr" defTabSz="711200" rtl="0">
            <a:lnSpc>
              <a:spcPct val="90000"/>
            </a:lnSpc>
            <a:spcBef>
              <a:spcPct val="0"/>
            </a:spcBef>
            <a:spcAft>
              <a:spcPct val="35000"/>
            </a:spcAft>
            <a:buNone/>
          </a:pPr>
          <a:r>
            <a:rPr lang="es-ES" sz="1100" kern="1200" dirty="0">
              <a:solidFill>
                <a:sysClr val="window" lastClr="FFFFFF"/>
              </a:solidFill>
              <a:latin typeface="Calibri" panose="020F0502020204030204"/>
              <a:ea typeface="+mn-ea"/>
              <a:cs typeface="+mn-cs"/>
            </a:rPr>
            <a:t>su símbolo es </a:t>
          </a:r>
          <a14:m xmlns:a14="http://schemas.microsoft.com/office/drawing/2010/main">
            <m:oMath xmlns:m="http://schemas.openxmlformats.org/officeDocument/2006/math">
              <m:r>
                <a:rPr lang="es-ES" sz="1100" i="1" kern="1200">
                  <a:solidFill>
                    <a:sysClr val="window" lastClr="FFFFFF"/>
                  </a:solidFill>
                  <a:latin typeface="Cambria Math" panose="02040503050406030204" pitchFamily="18" charset="0"/>
                  <a:ea typeface="+mn-ea"/>
                  <a:cs typeface="+mn-cs"/>
                </a:rPr>
                <m:t>ℚ</m:t>
              </m:r>
            </m:oMath>
          </a14:m>
          <a:r>
            <a:rPr lang="es-ES" sz="1100" kern="1200" dirty="0">
              <a:solidFill>
                <a:sysClr val="window" lastClr="FFFFFF"/>
              </a:solidFill>
              <a:latin typeface="Calibri" panose="020F0502020204030204"/>
              <a:ea typeface="+mn-ea"/>
              <a:cs typeface="+mn-cs"/>
            </a:rPr>
            <a:t>, y es el conjunto de todos los números que se pueden escribir como el cociente entre dos números enteros.</a:t>
          </a:r>
        </a:p>
        <a:p>
          <a:pPr lvl="0" algn="ctr" defTabSz="711200" rtl="0">
            <a:lnSpc>
              <a:spcPct val="90000"/>
            </a:lnSpc>
            <a:spcBef>
              <a:spcPct val="0"/>
            </a:spcBef>
            <a:spcAft>
              <a:spcPct val="35000"/>
            </a:spcAft>
            <a:buNone/>
          </a:pPr>
          <a:r>
            <a:rPr lang="es-ES" sz="1100" kern="1200" dirty="0">
              <a:solidFill>
                <a:sysClr val="window" lastClr="FFFFFF"/>
              </a:solidFill>
              <a:latin typeface="Calibri" panose="020F0502020204030204"/>
              <a:ea typeface="+mn-ea"/>
              <a:cs typeface="+mn-cs"/>
            </a:rPr>
            <a:t>Esto es </a:t>
          </a:r>
          <a14:m xmlns:a14="http://schemas.microsoft.com/office/drawing/2010/main">
            <m:oMath xmlns:m="http://schemas.openxmlformats.org/officeDocument/2006/math">
              <m:r>
                <a:rPr lang="es-ES" sz="1100" i="1" kern="1200">
                  <a:solidFill>
                    <a:sysClr val="window" lastClr="FFFFFF"/>
                  </a:solidFill>
                  <a:latin typeface="Cambria Math" panose="02040503050406030204" pitchFamily="18" charset="0"/>
                  <a:ea typeface="+mn-ea"/>
                  <a:cs typeface="+mn-cs"/>
                </a:rPr>
                <m:t>ℚ</m:t>
              </m:r>
              <m:r>
                <a:rPr lang="es-CO" sz="1100" b="0" i="1" kern="1200">
                  <a:solidFill>
                    <a:sysClr val="window" lastClr="FFFFFF"/>
                  </a:solidFill>
                  <a:latin typeface="Cambria Math" panose="02040503050406030204" pitchFamily="18" charset="0"/>
                  <a:ea typeface="+mn-ea"/>
                  <a:cs typeface="+mn-cs"/>
                </a:rPr>
                <m:t>={</m:t>
              </m:r>
              <m:f>
                <m:fPr>
                  <m:ctrlPr>
                    <a:rPr lang="es-CO" sz="1100" b="0" i="1" kern="1200">
                      <a:solidFill>
                        <a:sysClr val="window" lastClr="FFFFFF"/>
                      </a:solidFill>
                      <a:latin typeface="Cambria Math" panose="02040503050406030204" pitchFamily="18" charset="0"/>
                      <a:ea typeface="+mn-ea"/>
                      <a:cs typeface="+mn-cs"/>
                    </a:rPr>
                  </m:ctrlPr>
                </m:fPr>
                <m:num>
                  <m:r>
                    <a:rPr lang="es-CO" sz="1100" b="0" i="1" kern="1200">
                      <a:solidFill>
                        <a:sysClr val="window" lastClr="FFFFFF"/>
                      </a:solidFill>
                      <a:latin typeface="Cambria Math" panose="02040503050406030204" pitchFamily="18" charset="0"/>
                      <a:ea typeface="+mn-ea"/>
                      <a:cs typeface="+mn-cs"/>
                    </a:rPr>
                    <m:t>𝑝</m:t>
                  </m:r>
                </m:num>
                <m:den>
                  <m:r>
                    <a:rPr lang="es-CO" sz="1100" b="0" i="1" kern="1200">
                      <a:solidFill>
                        <a:sysClr val="window" lastClr="FFFFFF"/>
                      </a:solidFill>
                      <a:latin typeface="Cambria Math" panose="02040503050406030204" pitchFamily="18" charset="0"/>
                      <a:ea typeface="+mn-ea"/>
                      <a:cs typeface="+mn-cs"/>
                    </a:rPr>
                    <m:t>𝑞</m:t>
                  </m:r>
                </m:den>
              </m:f>
              <m:r>
                <a:rPr lang="es-CO" sz="1100" b="0" i="1" kern="1200">
                  <a:solidFill>
                    <a:sysClr val="window" lastClr="FFFFFF"/>
                  </a:solidFill>
                  <a:latin typeface="Cambria Math" panose="02040503050406030204" pitchFamily="18" charset="0"/>
                  <a:ea typeface="+mn-ea"/>
                  <a:cs typeface="+mn-cs"/>
                </a:rPr>
                <m:t>:</m:t>
              </m:r>
              <m:r>
                <a:rPr lang="es-CO" sz="1100" b="0" i="1" kern="1200">
                  <a:solidFill>
                    <a:sysClr val="window" lastClr="FFFFFF"/>
                  </a:solidFill>
                  <a:latin typeface="Cambria Math" panose="02040503050406030204" pitchFamily="18" charset="0"/>
                  <a:ea typeface="+mn-ea"/>
                  <a:cs typeface="+mn-cs"/>
                </a:rPr>
                <m:t>𝑝</m:t>
              </m:r>
              <m:r>
                <a:rPr lang="es-CO" sz="1100" b="0" i="1" kern="1200">
                  <a:solidFill>
                    <a:sysClr val="window" lastClr="FFFFFF"/>
                  </a:solidFill>
                  <a:latin typeface="Cambria Math" panose="02040503050406030204" pitchFamily="18" charset="0"/>
                  <a:ea typeface="+mn-ea"/>
                  <a:cs typeface="+mn-cs"/>
                </a:rPr>
                <m:t>,</m:t>
              </m:r>
              <m:r>
                <a:rPr lang="es-CO" sz="1100" b="0" i="1" kern="1200">
                  <a:solidFill>
                    <a:sysClr val="window" lastClr="FFFFFF"/>
                  </a:solidFill>
                  <a:latin typeface="Cambria Math" panose="02040503050406030204" pitchFamily="18" charset="0"/>
                  <a:ea typeface="+mn-ea"/>
                  <a:cs typeface="+mn-cs"/>
                </a:rPr>
                <m:t>𝑞</m:t>
              </m:r>
              <m:r>
                <a:rPr lang="es-CO" sz="1100" b="0" i="1" kern="1200">
                  <a:solidFill>
                    <a:sysClr val="window" lastClr="FFFFFF"/>
                  </a:solidFill>
                  <a:latin typeface="Cambria Math" panose="02040503050406030204" pitchFamily="18" charset="0"/>
                  <a:ea typeface="+mn-ea"/>
                  <a:cs typeface="+mn-cs"/>
                </a:rPr>
                <m:t>𝜖</m:t>
              </m:r>
              <m:r>
                <a:rPr lang="es-CO" sz="1100" b="0" i="1" kern="1200">
                  <a:solidFill>
                    <a:sysClr val="window" lastClr="FFFFFF"/>
                  </a:solidFill>
                  <a:latin typeface="Cambria Math" panose="02040503050406030204" pitchFamily="18" charset="0"/>
                  <a:ea typeface="+mn-ea"/>
                  <a:cs typeface="+mn-cs"/>
                </a:rPr>
                <m:t>ℤ</m:t>
              </m:r>
              <m:r>
                <a:rPr lang="es-CO" sz="1100" b="0" i="1" kern="1200">
                  <a:solidFill>
                    <a:sysClr val="window" lastClr="FFFFFF"/>
                  </a:solidFill>
                  <a:latin typeface="Cambria Math" panose="02040503050406030204" pitchFamily="18" charset="0"/>
                  <a:ea typeface="+mn-ea"/>
                  <a:cs typeface="+mn-cs"/>
                </a:rPr>
                <m:t>, </m:t>
              </m:r>
              <m:r>
                <a:rPr lang="es-CO" sz="1100" b="0" i="1" kern="1200">
                  <a:solidFill>
                    <a:sysClr val="window" lastClr="FFFFFF"/>
                  </a:solidFill>
                  <a:latin typeface="Cambria Math" panose="02040503050406030204" pitchFamily="18" charset="0"/>
                  <a:ea typeface="+mn-ea"/>
                  <a:cs typeface="+mn-cs"/>
                </a:rPr>
                <m:t>𝑞</m:t>
              </m:r>
              <m:r>
                <a:rPr lang="es-CO" sz="1100" b="0" i="1" kern="1200">
                  <a:solidFill>
                    <a:sysClr val="window" lastClr="FFFFFF"/>
                  </a:solidFill>
                  <a:latin typeface="Cambria Math" panose="02040503050406030204" pitchFamily="18" charset="0"/>
                  <a:ea typeface="+mn-ea"/>
                  <a:cs typeface="+mn-cs"/>
                </a:rPr>
                <m:t>≠0}</m:t>
              </m:r>
            </m:oMath>
          </a14:m>
          <a:endParaRPr lang="es-ES" sz="1100" kern="1200" dirty="0">
            <a:solidFill>
              <a:sysClr val="window" lastClr="FFFFFF"/>
            </a:solidFill>
            <a:latin typeface="Calibri" panose="020F0502020204030204"/>
            <a:ea typeface="+mn-ea"/>
            <a:cs typeface="+mn-cs"/>
          </a:endParaRPr>
        </a:p>
      </dsp:txBody>
      <dsp:txXfrm>
        <a:off x="3680685" y="50018"/>
        <a:ext cx="1607721" cy="2275240"/>
      </dsp:txXfrm>
    </dsp:sp>
    <dsp:sp modelId="{A337433B-0A80-4A29-A990-258A79D82FCB}">
      <dsp:nvSpPr>
        <dsp:cNvPr id="0" name=""/>
        <dsp:cNvSpPr/>
      </dsp:nvSpPr>
      <dsp:spPr>
        <a:xfrm rot="11804525" flipH="1">
          <a:off x="4865957" y="4568806"/>
          <a:ext cx="21824" cy="143685"/>
        </a:xfrm>
        <a:prstGeom prst="rightArrow">
          <a:avLst>
            <a:gd name="adj1" fmla="val 60000"/>
            <a:gd name="adj2" fmla="val 50000"/>
          </a:avLst>
        </a:prstGeom>
        <a:solidFill>
          <a:srgbClr val="5B9BD5">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buNone/>
          </a:pPr>
          <a:endParaRPr lang="es-ES" sz="600" kern="1200" dirty="0">
            <a:solidFill>
              <a:sysClr val="window" lastClr="FFFFFF"/>
            </a:solidFill>
            <a:latin typeface="Calibri" panose="020F0502020204030204"/>
            <a:ea typeface="+mn-ea"/>
            <a:cs typeface="+mn-cs"/>
          </a:endParaRPr>
        </a:p>
      </dsp:txBody>
      <dsp:txXfrm rot="10800000">
        <a:off x="4866096" y="4596600"/>
        <a:ext cx="15277" cy="86211"/>
      </dsp:txXfrm>
    </dsp:sp>
    <dsp:sp modelId="{F6D18117-7C4A-4EFC-9040-51D13EB6C462}">
      <dsp:nvSpPr>
        <dsp:cNvPr id="0" name=""/>
        <dsp:cNvSpPr/>
      </dsp:nvSpPr>
      <dsp:spPr>
        <a:xfrm>
          <a:off x="3611774" y="2397329"/>
          <a:ext cx="1626803" cy="2007697"/>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buNone/>
          </a:pPr>
          <a:r>
            <a:rPr lang="es-ES" sz="1400" kern="1200" dirty="0">
              <a:solidFill>
                <a:sysClr val="window" lastClr="FFFFFF"/>
              </a:solidFill>
              <a:latin typeface="Calibri" panose="020F0502020204030204"/>
              <a:ea typeface="+mn-ea"/>
              <a:cs typeface="+mn-cs"/>
            </a:rPr>
            <a:t>Números Irracionales</a:t>
          </a:r>
          <a:r>
            <a:rPr lang="es-ES" sz="800" kern="1200" dirty="0">
              <a:solidFill>
                <a:sysClr val="window" lastClr="FFFFFF"/>
              </a:solidFill>
              <a:latin typeface="Calibri" panose="020F0502020204030204"/>
              <a:ea typeface="+mn-ea"/>
              <a:cs typeface="+mn-cs"/>
            </a:rPr>
            <a:t>:</a:t>
          </a:r>
        </a:p>
        <a:p>
          <a:pPr lvl="0" algn="ctr" defTabSz="622300" rtl="0">
            <a:lnSpc>
              <a:spcPct val="90000"/>
            </a:lnSpc>
            <a:spcBef>
              <a:spcPct val="0"/>
            </a:spcBef>
            <a:spcAft>
              <a:spcPct val="35000"/>
            </a:spcAft>
            <a:buNone/>
          </a:pPr>
          <a:endParaRPr lang="es-ES" sz="800" kern="1200" dirty="0">
            <a:solidFill>
              <a:sysClr val="window" lastClr="FFFFFF"/>
            </a:solidFill>
            <a:latin typeface="Calibri" panose="020F0502020204030204"/>
            <a:ea typeface="+mn-ea"/>
            <a:cs typeface="+mn-cs"/>
          </a:endParaRPr>
        </a:p>
        <a:p>
          <a:pPr lvl="0" algn="ctr" defTabSz="622300" rtl="0">
            <a:lnSpc>
              <a:spcPct val="90000"/>
            </a:lnSpc>
            <a:spcBef>
              <a:spcPct val="0"/>
            </a:spcBef>
            <a:spcAft>
              <a:spcPct val="35000"/>
            </a:spcAft>
            <a:buNone/>
          </a:pPr>
          <a:r>
            <a:rPr lang="es-ES" sz="800" kern="1200" dirty="0">
              <a:solidFill>
                <a:sysClr val="window" lastClr="FFFFFF"/>
              </a:solidFill>
              <a:latin typeface="Calibri" panose="020F0502020204030204"/>
              <a:ea typeface="+mn-ea"/>
              <a:cs typeface="+mn-cs"/>
            </a:rPr>
            <a:t> </a:t>
          </a:r>
          <a:r>
            <a:rPr lang="es-ES" sz="1200" kern="1200" dirty="0">
              <a:solidFill>
                <a:sysClr val="window" lastClr="FFFFFF"/>
              </a:solidFill>
              <a:latin typeface="Calibri" panose="020F0502020204030204"/>
              <a:ea typeface="+mn-ea"/>
              <a:cs typeface="+mn-cs"/>
            </a:rPr>
            <a:t>su símbolo es </a:t>
          </a:r>
          <a14:m xmlns:a14="http://schemas.microsoft.com/office/drawing/2010/main">
            <m:oMath xmlns:m="http://schemas.openxmlformats.org/officeDocument/2006/math">
              <m:r>
                <m:rPr>
                  <m:sty m:val="p"/>
                </m:rPr>
                <a:rPr lang="el-GR" sz="1200" i="1" kern="1200">
                  <a:solidFill>
                    <a:sysClr val="window" lastClr="FFFFFF"/>
                  </a:solidFill>
                  <a:latin typeface="Cambria Math" panose="02040503050406030204" pitchFamily="18" charset="0"/>
                  <a:ea typeface="+mn-ea"/>
                  <a:cs typeface="+mn-cs"/>
                </a:rPr>
                <m:t>Ι</m:t>
              </m:r>
            </m:oMath>
          </a14:m>
          <a:r>
            <a:rPr lang="es-ES" sz="1200" kern="1200" dirty="0">
              <a:solidFill>
                <a:sysClr val="window" lastClr="FFFFFF"/>
              </a:solidFill>
              <a:latin typeface="Calibri" panose="020F0502020204030204"/>
              <a:ea typeface="+mn-ea"/>
              <a:cs typeface="+mn-cs"/>
            </a:rPr>
            <a:t>, y es el conjunto de todos los números que no se pueden escribir como la razón entre dos enteros.</a:t>
          </a:r>
        </a:p>
      </dsp:txBody>
      <dsp:txXfrm>
        <a:off x="3659421" y="2444976"/>
        <a:ext cx="1531509" cy="1912403"/>
      </dsp:txXfrm>
    </dsp:sp>
    <dsp:sp modelId="{F876B881-7131-4870-B469-648545DDE397}">
      <dsp:nvSpPr>
        <dsp:cNvPr id="0" name=""/>
        <dsp:cNvSpPr/>
      </dsp:nvSpPr>
      <dsp:spPr>
        <a:xfrm rot="19966867">
          <a:off x="8285969" y="4579458"/>
          <a:ext cx="515910" cy="122381"/>
        </a:xfrm>
        <a:prstGeom prst="rightArrow">
          <a:avLst>
            <a:gd name="adj1" fmla="val 60000"/>
            <a:gd name="adj2" fmla="val 50000"/>
          </a:avLst>
        </a:prstGeom>
        <a:solidFill>
          <a:srgbClr val="5B9BD5">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22250">
            <a:lnSpc>
              <a:spcPct val="90000"/>
            </a:lnSpc>
            <a:spcBef>
              <a:spcPct val="0"/>
            </a:spcBef>
            <a:spcAft>
              <a:spcPct val="35000"/>
            </a:spcAft>
            <a:buNone/>
          </a:pPr>
          <a:endParaRPr lang="es-ES" sz="500" kern="1200">
            <a:solidFill>
              <a:sysClr val="window" lastClr="FFFFFF"/>
            </a:solidFill>
            <a:latin typeface="Calibri" panose="020F0502020204030204"/>
            <a:ea typeface="+mn-ea"/>
            <a:cs typeface="+mn-cs"/>
          </a:endParaRPr>
        </a:p>
      </dsp:txBody>
      <dsp:txXfrm>
        <a:off x="8288002" y="4612330"/>
        <a:ext cx="479196" cy="73429"/>
      </dsp:txXfrm>
    </dsp:sp>
    <dsp:sp modelId="{7FBAEA25-3F3A-4C03-B74C-3162C5D257CF}">
      <dsp:nvSpPr>
        <dsp:cNvPr id="0" name=""/>
        <dsp:cNvSpPr/>
      </dsp:nvSpPr>
      <dsp:spPr>
        <a:xfrm>
          <a:off x="6150463" y="515814"/>
          <a:ext cx="1749111" cy="3096284"/>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buNone/>
          </a:pPr>
          <a:r>
            <a:rPr lang="es-CO" sz="2400" kern="1200" dirty="0">
              <a:solidFill>
                <a:sysClr val="window" lastClr="FFFFFF"/>
              </a:solidFill>
              <a:latin typeface="Calibri" panose="020F0502020204030204"/>
              <a:ea typeface="+mn-ea"/>
              <a:cs typeface="+mn-cs"/>
            </a:rPr>
            <a:t>Número Reales: </a:t>
          </a:r>
        </a:p>
        <a:p>
          <a:pPr lvl="0" algn="ctr" defTabSz="1066800" rtl="0">
            <a:lnSpc>
              <a:spcPct val="90000"/>
            </a:lnSpc>
            <a:spcBef>
              <a:spcPct val="0"/>
            </a:spcBef>
            <a:spcAft>
              <a:spcPct val="35000"/>
            </a:spcAft>
            <a:buNone/>
          </a:pPr>
          <a:endParaRPr lang="es-CO" sz="800" kern="1200" dirty="0">
            <a:solidFill>
              <a:sysClr val="window" lastClr="FFFFFF"/>
            </a:solidFill>
            <a:latin typeface="Calibri" panose="020F0502020204030204"/>
            <a:ea typeface="+mn-ea"/>
            <a:cs typeface="+mn-cs"/>
          </a:endParaRPr>
        </a:p>
        <a:p>
          <a:pPr lvl="0" algn="ctr" defTabSz="1066800" rtl="0">
            <a:lnSpc>
              <a:spcPct val="90000"/>
            </a:lnSpc>
            <a:spcBef>
              <a:spcPct val="0"/>
            </a:spcBef>
            <a:spcAft>
              <a:spcPct val="35000"/>
            </a:spcAft>
            <a:buNone/>
          </a:pPr>
          <a:r>
            <a:rPr lang="es-CO" sz="1100" kern="1200" dirty="0">
              <a:solidFill>
                <a:sysClr val="window" lastClr="FFFFFF"/>
              </a:solidFill>
              <a:latin typeface="Calibri" panose="020F0502020204030204"/>
              <a:ea typeface="+mn-ea"/>
              <a:cs typeface="+mn-cs"/>
            </a:rPr>
            <a:t>su símbolo es </a:t>
          </a:r>
          <a14:m xmlns:a14="http://schemas.microsoft.com/office/drawing/2010/main">
            <m:oMath xmlns:m="http://schemas.openxmlformats.org/officeDocument/2006/math">
              <m:r>
                <a:rPr lang="es-CO" sz="1100" i="1" kern="1200">
                  <a:solidFill>
                    <a:sysClr val="window" lastClr="FFFFFF"/>
                  </a:solidFill>
                  <a:latin typeface="Cambria Math" panose="02040503050406030204" pitchFamily="18" charset="0"/>
                  <a:ea typeface="+mn-ea"/>
                  <a:cs typeface="+mn-cs"/>
                </a:rPr>
                <m:t>ℝ</m:t>
              </m:r>
              <m:r>
                <a:rPr lang="es-CO" sz="1100" b="0" i="1" kern="1200">
                  <a:solidFill>
                    <a:sysClr val="window" lastClr="FFFFFF"/>
                  </a:solidFill>
                  <a:latin typeface="Cambria Math" panose="02040503050406030204" pitchFamily="18" charset="0"/>
                  <a:ea typeface="+mn-ea"/>
                  <a:cs typeface="+mn-cs"/>
                </a:rPr>
                <m:t> </m:t>
              </m:r>
            </m:oMath>
          </a14:m>
          <a:r>
            <a:rPr lang="es-CO" sz="1100" kern="1200" dirty="0">
              <a:solidFill>
                <a:sysClr val="window" lastClr="FFFFFF"/>
              </a:solidFill>
              <a:latin typeface="Calibri" panose="020F0502020204030204"/>
              <a:ea typeface="+mn-ea"/>
              <a:cs typeface="+mn-cs"/>
            </a:rPr>
            <a:t> y es el conjunto que resulta de la unión de los números Racionales con los números irracionales</a:t>
          </a:r>
          <a:r>
            <a:rPr lang="es-CO" sz="800" kern="1200" dirty="0">
              <a:solidFill>
                <a:sysClr val="window" lastClr="FFFFFF"/>
              </a:solidFill>
              <a:latin typeface="Calibri" panose="020F0502020204030204"/>
              <a:ea typeface="+mn-ea"/>
              <a:cs typeface="+mn-cs"/>
            </a:rPr>
            <a:t>.</a:t>
          </a:r>
          <a:endParaRPr lang="es-ES" sz="800" kern="1200" dirty="0">
            <a:solidFill>
              <a:sysClr val="window" lastClr="FFFFFF"/>
            </a:solidFill>
            <a:latin typeface="Calibri" panose="020F0502020204030204"/>
            <a:ea typeface="+mn-ea"/>
            <a:cs typeface="+mn-cs"/>
          </a:endParaRPr>
        </a:p>
      </dsp:txBody>
      <dsp:txXfrm>
        <a:off x="6201693" y="567044"/>
        <a:ext cx="1646651" cy="2993824"/>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B786FC4-807A-459C-A15F-D96C85FF78BD}" type="datetimeFigureOut">
              <a:rPr lang="es-CO" smtClean="0"/>
              <a:t>9/04/2019</a:t>
            </a:fld>
            <a:endParaRPr lang="es-CO"/>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B57B048-6335-480C-B9F7-0CC6FD512ADC}" type="slidenum">
              <a:rPr lang="es-CO" smtClean="0"/>
              <a:t>‹Nº›</a:t>
            </a:fld>
            <a:endParaRPr lang="es-CO"/>
          </a:p>
        </p:txBody>
      </p:sp>
    </p:spTree>
    <p:extLst>
      <p:ext uri="{BB962C8B-B14F-4D97-AF65-F5344CB8AC3E}">
        <p14:creationId xmlns:p14="http://schemas.microsoft.com/office/powerpoint/2010/main" val="109235401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atos del proyec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57EACC-E826-496D-AC76-81C0A3BA9187}" type="datetimeFigureOut">
              <a:rPr lang="es-CO" smtClean="0"/>
              <a:t>9/04/2019</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8E188EC5-9129-4EC6-87A6-612C5497FD59}" type="slidenum">
              <a:rPr lang="es-CO" smtClean="0"/>
              <a:t>‹Nº›</a:t>
            </a:fld>
            <a:endParaRPr lang="es-CO"/>
          </a:p>
        </p:txBody>
      </p:sp>
      <p:graphicFrame>
        <p:nvGraphicFramePr>
          <p:cNvPr id="7" name="Tabla 6"/>
          <p:cNvGraphicFramePr>
            <a:graphicFrameLocks noGrp="1"/>
          </p:cNvGraphicFramePr>
          <p:nvPr userDrawn="1">
            <p:extLst>
              <p:ext uri="{D42A27DB-BD31-4B8C-83A1-F6EECF244321}">
                <p14:modId xmlns:p14="http://schemas.microsoft.com/office/powerpoint/2010/main" val="2920310963"/>
              </p:ext>
            </p:extLst>
          </p:nvPr>
        </p:nvGraphicFramePr>
        <p:xfrm>
          <a:off x="628650" y="3064933"/>
          <a:ext cx="7886700" cy="3158067"/>
        </p:xfrm>
        <a:graphic>
          <a:graphicData uri="http://schemas.openxmlformats.org/drawingml/2006/table">
            <a:tbl>
              <a:tblPr firstRow="1" firstCol="1" bandRow="1">
                <a:tableStyleId>{69CF1AB2-1976-4502-BF36-3FF5EA218861}</a:tableStyleId>
              </a:tblPr>
              <a:tblGrid>
                <a:gridCol w="7886700">
                  <a:extLst>
                    <a:ext uri="{9D8B030D-6E8A-4147-A177-3AD203B41FA5}">
                      <a16:colId xmlns:a16="http://schemas.microsoft.com/office/drawing/2014/main" xmlns="" val="20000"/>
                    </a:ext>
                  </a:extLst>
                </a:gridCol>
              </a:tblGrid>
              <a:tr h="482230">
                <a:tc>
                  <a:txBody>
                    <a:bodyPr/>
                    <a:lstStyle/>
                    <a:p>
                      <a:pPr algn="ctr">
                        <a:lnSpc>
                          <a:spcPct val="115000"/>
                        </a:lnSpc>
                        <a:spcAft>
                          <a:spcPts val="0"/>
                        </a:spcAft>
                      </a:pPr>
                      <a:r>
                        <a:rPr lang="es-CO" sz="1000" dirty="0">
                          <a:solidFill>
                            <a:schemeClr val="bg1"/>
                          </a:solidFill>
                          <a:effectLst/>
                          <a:latin typeface="Tahoma" panose="020B0604030504040204" pitchFamily="34" charset="0"/>
                          <a:ea typeface="Tahoma" panose="020B0604030504040204" pitchFamily="34" charset="0"/>
                          <a:cs typeface="Tahoma" panose="020B0604030504040204" pitchFamily="34" charset="0"/>
                        </a:rPr>
                        <a:t>Nombre</a:t>
                      </a:r>
                      <a:r>
                        <a:rPr lang="es-CO" sz="1000" baseline="0" dirty="0">
                          <a:solidFill>
                            <a:schemeClr val="bg1"/>
                          </a:solidFill>
                          <a:effectLst/>
                          <a:latin typeface="Tahoma" panose="020B0604030504040204" pitchFamily="34" charset="0"/>
                          <a:ea typeface="Tahoma" panose="020B0604030504040204" pitchFamily="34" charset="0"/>
                          <a:cs typeface="Tahoma" panose="020B0604030504040204" pitchFamily="34" charset="0"/>
                        </a:rPr>
                        <a:t> del espacio académico</a:t>
                      </a:r>
                      <a:endParaRPr lang="es-CO" sz="10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0" algn="ctr" defTabSz="914400" rtl="0" eaLnBrk="1" fontAlgn="auto" latinLnBrk="0" hangingPunct="1">
                        <a:lnSpc>
                          <a:spcPct val="115000"/>
                        </a:lnSpc>
                        <a:spcBef>
                          <a:spcPts val="0"/>
                        </a:spcBef>
                        <a:spcAft>
                          <a:spcPts val="0"/>
                        </a:spcAft>
                        <a:buClrTx/>
                        <a:buSzTx/>
                        <a:buFontTx/>
                        <a:buNone/>
                        <a:tabLst/>
                        <a:defRPr/>
                      </a:pPr>
                      <a:r>
                        <a:rPr lang="es-ES" sz="800" b="0" dirty="0">
                          <a:solidFill>
                            <a:schemeClr val="bg1"/>
                          </a:solidFill>
                          <a:effectLst/>
                          <a:latin typeface="Tahoma" panose="020B0604030504040204" pitchFamily="34" charset="0"/>
                          <a:ea typeface="Tahoma" panose="020B0604030504040204" pitchFamily="34" charset="0"/>
                          <a:cs typeface="Tahoma" panose="020B0604030504040204" pitchFamily="34" charset="0"/>
                        </a:rPr>
                        <a:t>Registrar</a:t>
                      </a:r>
                      <a:r>
                        <a:rPr lang="es-ES" sz="800" b="0" baseline="0" dirty="0">
                          <a:solidFill>
                            <a:schemeClr val="bg1"/>
                          </a:solidFill>
                          <a:effectLst/>
                          <a:latin typeface="Tahoma" panose="020B0604030504040204" pitchFamily="34" charset="0"/>
                          <a:ea typeface="Tahoma" panose="020B0604030504040204" pitchFamily="34" charset="0"/>
                          <a:cs typeface="Tahoma" panose="020B0604030504040204" pitchFamily="34" charset="0"/>
                        </a:rPr>
                        <a:t> el nombre del espacio académico a desarrollar</a:t>
                      </a:r>
                      <a:endParaRPr lang="es-CO" sz="1050" b="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a:txBody>
                  <a:tcPr marL="34807" marR="34807" marT="0" marB="0" anchor="ctr">
                    <a:solidFill>
                      <a:schemeClr val="accent1">
                        <a:lumMod val="50000"/>
                      </a:schemeClr>
                    </a:solidFill>
                  </a:tcPr>
                </a:tc>
                <a:extLst>
                  <a:ext uri="{0D108BD9-81ED-4DB2-BD59-A6C34878D82A}">
                    <a16:rowId xmlns:a16="http://schemas.microsoft.com/office/drawing/2014/main" xmlns="" val="10000"/>
                  </a:ext>
                </a:extLst>
              </a:tr>
              <a:tr h="2675837">
                <a:tc>
                  <a:txBody>
                    <a:bodyPr/>
                    <a:lstStyle/>
                    <a:p>
                      <a:pPr algn="l">
                        <a:lnSpc>
                          <a:spcPct val="115000"/>
                        </a:lnSpc>
                        <a:spcAft>
                          <a:spcPts val="1000"/>
                        </a:spcAft>
                      </a:pPr>
                      <a:endParaRPr lang="es-CO" sz="11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89535" marR="89535" marT="0" marB="0"/>
                </a:tc>
                <a:extLst>
                  <a:ext uri="{0D108BD9-81ED-4DB2-BD59-A6C34878D82A}">
                    <a16:rowId xmlns:a16="http://schemas.microsoft.com/office/drawing/2014/main" xmlns="" val="10001"/>
                  </a:ext>
                </a:extLst>
              </a:tr>
            </a:tbl>
          </a:graphicData>
        </a:graphic>
      </p:graphicFrame>
      <p:sp>
        <p:nvSpPr>
          <p:cNvPr id="8" name="Content Placeholder 2"/>
          <p:cNvSpPr>
            <a:spLocks noGrp="1"/>
          </p:cNvSpPr>
          <p:nvPr>
            <p:ph idx="1"/>
          </p:nvPr>
        </p:nvSpPr>
        <p:spPr>
          <a:xfrm>
            <a:off x="628650" y="3556001"/>
            <a:ext cx="7886700" cy="2683932"/>
          </a:xfrm>
        </p:spPr>
        <p:txBody>
          <a:bodyPr>
            <a:normAutofit/>
          </a:bodyPr>
          <a:lstStyle>
            <a:lvl1pPr marL="0" marR="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lang="es-CO" sz="1000" kern="1200" baseline="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defRPr>
            </a:lvl1pPr>
            <a:lvl2pPr algn="just">
              <a:defRPr sz="1000">
                <a:latin typeface="Tahoma" panose="020B0604030504040204" pitchFamily="34" charset="0"/>
                <a:ea typeface="Tahoma" panose="020B0604030504040204" pitchFamily="34" charset="0"/>
                <a:cs typeface="Tahoma" panose="020B0604030504040204" pitchFamily="34" charset="0"/>
              </a:defRPr>
            </a:lvl2pPr>
            <a:lvl3pPr marL="914400" indent="0" algn="just">
              <a:buNone/>
              <a:defRPr sz="1000">
                <a:latin typeface="Tahoma" panose="020B0604030504040204" pitchFamily="34" charset="0"/>
                <a:ea typeface="Tahoma" panose="020B0604030504040204" pitchFamily="34" charset="0"/>
                <a:cs typeface="Tahoma" panose="020B0604030504040204" pitchFamily="34" charset="0"/>
              </a:defRPr>
            </a:lvl3pPr>
            <a:lvl4pPr marL="1371600" indent="0" algn="just">
              <a:buNone/>
              <a:defRPr sz="1000">
                <a:latin typeface="Tahoma" panose="020B0604030504040204" pitchFamily="34" charset="0"/>
                <a:ea typeface="Tahoma" panose="020B0604030504040204" pitchFamily="34" charset="0"/>
                <a:cs typeface="Tahoma" panose="020B0604030504040204" pitchFamily="34" charset="0"/>
              </a:defRPr>
            </a:lvl4pPr>
            <a:lvl5pPr marL="1828800" indent="0" algn="just">
              <a:buNone/>
              <a:defRPr sz="1000">
                <a:latin typeface="Tahoma" panose="020B0604030504040204" pitchFamily="34" charset="0"/>
                <a:ea typeface="Tahoma" panose="020B0604030504040204" pitchFamily="34" charset="0"/>
                <a:cs typeface="Tahoma" panose="020B0604030504040204" pitchFamily="34" charset="0"/>
              </a:defRPr>
            </a:lvl5pPr>
          </a:lstStyle>
          <a:p>
            <a:pPr lvl="0"/>
            <a:endParaRPr lang="es-ES" dirty="0"/>
          </a:p>
          <a:p>
            <a:pPr lvl="1"/>
            <a:endParaRPr lang="es-ES" dirty="0"/>
          </a:p>
        </p:txBody>
      </p:sp>
      <p:graphicFrame>
        <p:nvGraphicFramePr>
          <p:cNvPr id="6" name="Tabla 5"/>
          <p:cNvGraphicFramePr>
            <a:graphicFrameLocks noGrp="1"/>
          </p:cNvGraphicFramePr>
          <p:nvPr userDrawn="1">
            <p:extLst>
              <p:ext uri="{D42A27DB-BD31-4B8C-83A1-F6EECF244321}">
                <p14:modId xmlns:p14="http://schemas.microsoft.com/office/powerpoint/2010/main" val="1561605219"/>
              </p:ext>
            </p:extLst>
          </p:nvPr>
        </p:nvGraphicFramePr>
        <p:xfrm>
          <a:off x="628650" y="925901"/>
          <a:ext cx="7886700" cy="2042301"/>
        </p:xfrm>
        <a:graphic>
          <a:graphicData uri="http://schemas.openxmlformats.org/drawingml/2006/table">
            <a:tbl>
              <a:tblPr firstRow="1" firstCol="1" bandRow="1">
                <a:tableStyleId>{5C22544A-7EE6-4342-B048-85BDC9FD1C3A}</a:tableStyleId>
              </a:tblPr>
              <a:tblGrid>
                <a:gridCol w="2182283">
                  <a:extLst>
                    <a:ext uri="{9D8B030D-6E8A-4147-A177-3AD203B41FA5}">
                      <a16:colId xmlns:a16="http://schemas.microsoft.com/office/drawing/2014/main" xmlns="" val="20000"/>
                    </a:ext>
                  </a:extLst>
                </a:gridCol>
                <a:gridCol w="5704417">
                  <a:extLst>
                    <a:ext uri="{9D8B030D-6E8A-4147-A177-3AD203B41FA5}">
                      <a16:colId xmlns:a16="http://schemas.microsoft.com/office/drawing/2014/main" xmlns="" val="20001"/>
                    </a:ext>
                  </a:extLst>
                </a:gridCol>
              </a:tblGrid>
              <a:tr h="344805">
                <a:tc>
                  <a:txBody>
                    <a:bodyPr/>
                    <a:lstStyle/>
                    <a:p>
                      <a:pPr algn="l">
                        <a:lnSpc>
                          <a:spcPct val="115000"/>
                        </a:lnSpc>
                        <a:spcAft>
                          <a:spcPts val="0"/>
                        </a:spcAft>
                      </a:pPr>
                      <a:r>
                        <a:rPr lang="es-CO" sz="1000" dirty="0">
                          <a:effectLst/>
                          <a:latin typeface="Tahoma" panose="020B0604030504040204" pitchFamily="34" charset="0"/>
                          <a:ea typeface="Tahoma" panose="020B0604030504040204" pitchFamily="34" charset="0"/>
                          <a:cs typeface="Tahoma" panose="020B0604030504040204" pitchFamily="34" charset="0"/>
                        </a:rPr>
                        <a:t>Fecha:</a:t>
                      </a:r>
                    </a:p>
                  </a:txBody>
                  <a:tcPr marL="68580" marR="68580"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rgbClr val="1F4E79"/>
                    </a:solidFill>
                  </a:tcPr>
                </a:tc>
                <a:tc>
                  <a:txBody>
                    <a:bodyPr/>
                    <a:lstStyle/>
                    <a:p>
                      <a:pPr algn="l">
                        <a:lnSpc>
                          <a:spcPct val="115000"/>
                        </a:lnSpc>
                        <a:spcAft>
                          <a:spcPts val="0"/>
                        </a:spcAft>
                      </a:pPr>
                      <a:r>
                        <a:rPr lang="es-CO" sz="1000" dirty="0">
                          <a:effectLst/>
                          <a:latin typeface="Tahoma" panose="020B0604030504040204" pitchFamily="34" charset="0"/>
                          <a:ea typeface="Tahoma" panose="020B0604030504040204" pitchFamily="34" charset="0"/>
                          <a:cs typeface="Tahoma" panose="020B0604030504040204" pitchFamily="34" charset="0"/>
                        </a:rPr>
                        <a:t> </a:t>
                      </a:r>
                    </a:p>
                  </a:txBody>
                  <a:tcPr marL="68580" marR="68580" marT="0" marB="0" anchor="ctr">
                    <a:lnL w="12700" cap="flat" cmpd="sng" algn="ctr">
                      <a:solidFill>
                        <a:schemeClr val="accent1">
                          <a:lumMod val="75000"/>
                        </a:schemeClr>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EAEFF7"/>
                    </a:solidFill>
                  </a:tcPr>
                </a:tc>
                <a:extLst>
                  <a:ext uri="{0D108BD9-81ED-4DB2-BD59-A6C34878D82A}">
                    <a16:rowId xmlns:a16="http://schemas.microsoft.com/office/drawing/2014/main" xmlns="" val="10000"/>
                  </a:ext>
                </a:extLst>
              </a:tr>
              <a:tr h="312561">
                <a:tc>
                  <a:txBody>
                    <a:bodyPr/>
                    <a:lstStyle/>
                    <a:p>
                      <a:pPr algn="l">
                        <a:lnSpc>
                          <a:spcPct val="115000"/>
                        </a:lnSpc>
                        <a:spcAft>
                          <a:spcPts val="0"/>
                        </a:spcAft>
                      </a:pPr>
                      <a:r>
                        <a:rPr lang="es-CO" sz="1000" dirty="0">
                          <a:effectLst/>
                          <a:latin typeface="Tahoma" panose="020B0604030504040204" pitchFamily="34" charset="0"/>
                          <a:ea typeface="Tahoma" panose="020B0604030504040204" pitchFamily="34" charset="0"/>
                          <a:cs typeface="Tahoma" panose="020B0604030504040204" pitchFamily="34" charset="0"/>
                        </a:rPr>
                        <a:t>Nombre del Docente:</a:t>
                      </a:r>
                    </a:p>
                  </a:txBody>
                  <a:tcPr marL="68580" marR="68580"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rgbClr val="1F4E79"/>
                    </a:solidFill>
                  </a:tcPr>
                </a:tc>
                <a:tc>
                  <a:txBody>
                    <a:bodyPr/>
                    <a:lstStyle/>
                    <a:p>
                      <a:pPr algn="l">
                        <a:lnSpc>
                          <a:spcPct val="115000"/>
                        </a:lnSpc>
                        <a:spcAft>
                          <a:spcPts val="0"/>
                        </a:spcAft>
                      </a:pPr>
                      <a:r>
                        <a:rPr lang="es-CO" sz="1000" dirty="0">
                          <a:effectLst/>
                          <a:latin typeface="Tahoma" panose="020B0604030504040204" pitchFamily="34" charset="0"/>
                          <a:ea typeface="Tahoma" panose="020B0604030504040204" pitchFamily="34" charset="0"/>
                          <a:cs typeface="Tahoma" panose="020B0604030504040204" pitchFamily="34" charset="0"/>
                        </a:rPr>
                        <a:t> </a:t>
                      </a:r>
                    </a:p>
                  </a:txBody>
                  <a:tcPr marL="68580" marR="68580" marT="0" marB="0" anchor="ctr">
                    <a:lnL w="12700" cap="flat" cmpd="sng" algn="ctr">
                      <a:solidFill>
                        <a:schemeClr val="accent1">
                          <a:lumMod val="75000"/>
                        </a:schemeClr>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EAEFF7"/>
                    </a:solidFill>
                  </a:tcPr>
                </a:tc>
                <a:extLst>
                  <a:ext uri="{0D108BD9-81ED-4DB2-BD59-A6C34878D82A}">
                    <a16:rowId xmlns:a16="http://schemas.microsoft.com/office/drawing/2014/main" xmlns="" val="10001"/>
                  </a:ext>
                </a:extLst>
              </a:tr>
              <a:tr h="344805">
                <a:tc>
                  <a:txBody>
                    <a:bodyPr/>
                    <a:lstStyle/>
                    <a:p>
                      <a:pPr algn="l">
                        <a:lnSpc>
                          <a:spcPct val="115000"/>
                        </a:lnSpc>
                        <a:spcAft>
                          <a:spcPts val="0"/>
                        </a:spcAft>
                      </a:pPr>
                      <a:r>
                        <a:rPr lang="es-CO" sz="1000" dirty="0">
                          <a:effectLst/>
                          <a:latin typeface="Tahoma" panose="020B0604030504040204" pitchFamily="34" charset="0"/>
                          <a:ea typeface="Tahoma" panose="020B0604030504040204" pitchFamily="34" charset="0"/>
                          <a:cs typeface="Tahoma" panose="020B0604030504040204" pitchFamily="34" charset="0"/>
                        </a:rPr>
                        <a:t>Correo electrónico:</a:t>
                      </a:r>
                    </a:p>
                  </a:txBody>
                  <a:tcPr marL="68580" marR="68580"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rgbClr val="1F4E79"/>
                    </a:solidFill>
                  </a:tcPr>
                </a:tc>
                <a:tc>
                  <a:txBody>
                    <a:bodyPr/>
                    <a:lstStyle/>
                    <a:p>
                      <a:pPr algn="l">
                        <a:lnSpc>
                          <a:spcPct val="115000"/>
                        </a:lnSpc>
                        <a:spcAft>
                          <a:spcPts val="0"/>
                        </a:spcAft>
                      </a:pPr>
                      <a:r>
                        <a:rPr lang="es-CO" sz="1000" dirty="0">
                          <a:effectLst/>
                          <a:latin typeface="Tahoma" panose="020B0604030504040204" pitchFamily="34" charset="0"/>
                          <a:ea typeface="Tahoma" panose="020B0604030504040204" pitchFamily="34" charset="0"/>
                          <a:cs typeface="Tahoma" panose="020B0604030504040204" pitchFamily="34" charset="0"/>
                        </a:rPr>
                        <a:t> </a:t>
                      </a:r>
                    </a:p>
                  </a:txBody>
                  <a:tcPr marL="68580" marR="68580" marT="0" marB="0" anchor="ctr">
                    <a:lnL w="12700" cap="flat" cmpd="sng" algn="ctr">
                      <a:solidFill>
                        <a:schemeClr val="accent1">
                          <a:lumMod val="75000"/>
                        </a:schemeClr>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EAEFF7"/>
                    </a:solidFill>
                  </a:tcPr>
                </a:tc>
                <a:extLst>
                  <a:ext uri="{0D108BD9-81ED-4DB2-BD59-A6C34878D82A}">
                    <a16:rowId xmlns:a16="http://schemas.microsoft.com/office/drawing/2014/main" xmlns="" val="10002"/>
                  </a:ext>
                </a:extLst>
              </a:tr>
              <a:tr h="344805">
                <a:tc>
                  <a:txBody>
                    <a:bodyPr/>
                    <a:lstStyle/>
                    <a:p>
                      <a:pPr algn="l">
                        <a:lnSpc>
                          <a:spcPct val="115000"/>
                        </a:lnSpc>
                        <a:spcAft>
                          <a:spcPts val="0"/>
                        </a:spcAft>
                      </a:pPr>
                      <a:r>
                        <a:rPr lang="es-CO" sz="1000" dirty="0">
                          <a:effectLst/>
                          <a:latin typeface="Tahoma" panose="020B0604030504040204" pitchFamily="34" charset="0"/>
                          <a:ea typeface="Tahoma" panose="020B0604030504040204" pitchFamily="34" charset="0"/>
                          <a:cs typeface="Tahoma" panose="020B0604030504040204" pitchFamily="34" charset="0"/>
                        </a:rPr>
                        <a:t>Teléfono de contacto:</a:t>
                      </a:r>
                    </a:p>
                  </a:txBody>
                  <a:tcPr marL="68580" marR="68580"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rgbClr val="1F4E79"/>
                    </a:solidFill>
                  </a:tcPr>
                </a:tc>
                <a:tc>
                  <a:txBody>
                    <a:bodyPr/>
                    <a:lstStyle/>
                    <a:p>
                      <a:pPr algn="l">
                        <a:lnSpc>
                          <a:spcPct val="115000"/>
                        </a:lnSpc>
                        <a:spcAft>
                          <a:spcPts val="0"/>
                        </a:spcAft>
                      </a:pPr>
                      <a:r>
                        <a:rPr lang="es-CO" sz="1000" dirty="0">
                          <a:effectLst/>
                          <a:latin typeface="Tahoma" panose="020B0604030504040204" pitchFamily="34" charset="0"/>
                          <a:ea typeface="Tahoma" panose="020B0604030504040204" pitchFamily="34" charset="0"/>
                          <a:cs typeface="Tahoma" panose="020B0604030504040204" pitchFamily="34" charset="0"/>
                        </a:rPr>
                        <a:t> </a:t>
                      </a:r>
                    </a:p>
                  </a:txBody>
                  <a:tcPr marL="68580" marR="68580" marT="0" marB="0" anchor="ctr">
                    <a:lnL w="12700" cap="flat" cmpd="sng" algn="ctr">
                      <a:solidFill>
                        <a:schemeClr val="accent1">
                          <a:lumMod val="75000"/>
                        </a:schemeClr>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EAEFF7"/>
                    </a:solidFill>
                  </a:tcPr>
                </a:tc>
                <a:extLst>
                  <a:ext uri="{0D108BD9-81ED-4DB2-BD59-A6C34878D82A}">
                    <a16:rowId xmlns:a16="http://schemas.microsoft.com/office/drawing/2014/main" xmlns="" val="10003"/>
                  </a:ext>
                </a:extLst>
              </a:tr>
              <a:tr h="344805">
                <a:tc>
                  <a:txBody>
                    <a:bodyPr/>
                    <a:lstStyle/>
                    <a:p>
                      <a:pPr algn="l">
                        <a:lnSpc>
                          <a:spcPct val="115000"/>
                        </a:lnSpc>
                        <a:spcAft>
                          <a:spcPts val="0"/>
                        </a:spcAft>
                      </a:pPr>
                      <a:r>
                        <a:rPr lang="es-CO" sz="1000" dirty="0">
                          <a:effectLst/>
                          <a:latin typeface="Tahoma" panose="020B0604030504040204" pitchFamily="34" charset="0"/>
                          <a:ea typeface="Tahoma" panose="020B0604030504040204" pitchFamily="34" charset="0"/>
                          <a:cs typeface="Tahoma" panose="020B0604030504040204" pitchFamily="34" charset="0"/>
                        </a:rPr>
                        <a:t>Código del proyecto:</a:t>
                      </a:r>
                    </a:p>
                    <a:p>
                      <a:pPr algn="l">
                        <a:lnSpc>
                          <a:spcPct val="115000"/>
                        </a:lnSpc>
                        <a:spcAft>
                          <a:spcPts val="0"/>
                        </a:spcAft>
                      </a:pPr>
                      <a:r>
                        <a:rPr lang="es-CO" sz="1000" dirty="0">
                          <a:effectLst/>
                          <a:latin typeface="Tahoma" panose="020B0604030504040204" pitchFamily="34" charset="0"/>
                          <a:ea typeface="Tahoma" panose="020B0604030504040204" pitchFamily="34" charset="0"/>
                          <a:cs typeface="Tahoma" panose="020B0604030504040204" pitchFamily="34" charset="0"/>
                        </a:rPr>
                        <a:t>(uso interno de la OEV)</a:t>
                      </a:r>
                    </a:p>
                  </a:txBody>
                  <a:tcPr marL="68580" marR="68580"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rgbClr val="1F4E79"/>
                    </a:solidFill>
                  </a:tcPr>
                </a:tc>
                <a:tc>
                  <a:txBody>
                    <a:bodyPr/>
                    <a:lstStyle/>
                    <a:p>
                      <a:pPr algn="l">
                        <a:lnSpc>
                          <a:spcPct val="115000"/>
                        </a:lnSpc>
                        <a:spcAft>
                          <a:spcPts val="0"/>
                        </a:spcAft>
                      </a:pPr>
                      <a:r>
                        <a:rPr lang="es-CO" sz="1000" dirty="0">
                          <a:effectLst/>
                          <a:latin typeface="Tahoma" panose="020B0604030504040204" pitchFamily="34" charset="0"/>
                          <a:ea typeface="Tahoma" panose="020B0604030504040204" pitchFamily="34" charset="0"/>
                          <a:cs typeface="Tahoma" panose="020B0604030504040204" pitchFamily="34" charset="0"/>
                        </a:rPr>
                        <a:t> </a:t>
                      </a:r>
                    </a:p>
                  </a:txBody>
                  <a:tcPr marL="68580" marR="68580" marT="0" marB="0" anchor="ctr">
                    <a:lnL w="12700" cap="flat" cmpd="sng" algn="ctr">
                      <a:solidFill>
                        <a:schemeClr val="accent1">
                          <a:lumMod val="75000"/>
                        </a:schemeClr>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EAEFF7"/>
                    </a:solidFill>
                  </a:tcPr>
                </a:tc>
                <a:extLst>
                  <a:ext uri="{0D108BD9-81ED-4DB2-BD59-A6C34878D82A}">
                    <a16:rowId xmlns:a16="http://schemas.microsoft.com/office/drawing/2014/main" xmlns="" val="10004"/>
                  </a:ext>
                </a:extLst>
              </a:tr>
              <a:tr h="344805">
                <a:tc>
                  <a:txBody>
                    <a:bodyPr/>
                    <a:lstStyle/>
                    <a:p>
                      <a:pPr algn="l">
                        <a:lnSpc>
                          <a:spcPct val="115000"/>
                        </a:lnSpc>
                        <a:spcAft>
                          <a:spcPts val="0"/>
                        </a:spcAft>
                      </a:pPr>
                      <a:r>
                        <a:rPr lang="es-CO" sz="1000" dirty="0">
                          <a:effectLst/>
                          <a:latin typeface="Tahoma" panose="020B0604030504040204" pitchFamily="34" charset="0"/>
                          <a:ea typeface="Tahoma" panose="020B0604030504040204" pitchFamily="34" charset="0"/>
                          <a:cs typeface="Tahoma" panose="020B0604030504040204" pitchFamily="34" charset="0"/>
                        </a:rPr>
                        <a:t>Título del proyecto:</a:t>
                      </a:r>
                    </a:p>
                  </a:txBody>
                  <a:tcPr marL="68580" marR="68580"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rgbClr val="1F4E79"/>
                    </a:solidFill>
                  </a:tcPr>
                </a:tc>
                <a:tc>
                  <a:txBody>
                    <a:bodyPr/>
                    <a:lstStyle/>
                    <a:p>
                      <a:pPr algn="l">
                        <a:lnSpc>
                          <a:spcPct val="115000"/>
                        </a:lnSpc>
                        <a:spcAft>
                          <a:spcPts val="0"/>
                        </a:spcAft>
                      </a:pPr>
                      <a:r>
                        <a:rPr lang="es-CO" sz="1000" dirty="0">
                          <a:effectLst/>
                          <a:latin typeface="Tahoma" panose="020B0604030504040204" pitchFamily="34" charset="0"/>
                          <a:ea typeface="Tahoma" panose="020B0604030504040204" pitchFamily="34" charset="0"/>
                          <a:cs typeface="Tahoma" panose="020B0604030504040204" pitchFamily="34" charset="0"/>
                        </a:rPr>
                        <a:t> </a:t>
                      </a:r>
                    </a:p>
                  </a:txBody>
                  <a:tcPr marL="68580" marR="68580" marT="0" marB="0" anchor="ctr">
                    <a:lnL w="12700" cap="flat" cmpd="sng" algn="ctr">
                      <a:solidFill>
                        <a:schemeClr val="accent1">
                          <a:lumMod val="75000"/>
                        </a:schemeClr>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EAEFF7"/>
                    </a:solidFill>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3185212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35E88D3-A162-4B2A-AE35-0FD0BDECA738}"/>
              </a:ext>
            </a:extLst>
          </p:cNvPr>
          <p:cNvSpPr>
            <a:spLocks noGrp="1"/>
          </p:cNvSpPr>
          <p:nvPr>
            <p:ph type="ctrTitle"/>
          </p:nvPr>
        </p:nvSpPr>
        <p:spPr>
          <a:xfrm>
            <a:off x="1143000" y="1122363"/>
            <a:ext cx="6858000" cy="2387600"/>
          </a:xfrm>
          <a:prstGeom prst="rect">
            <a:avLst/>
          </a:prstGeom>
        </p:spPr>
        <p:txBody>
          <a:bodyPr anchor="b"/>
          <a:lstStyle>
            <a:lvl1pPr algn="ctr">
              <a:defRPr sz="4500"/>
            </a:lvl1pPr>
          </a:lstStyle>
          <a:p>
            <a:r>
              <a:rPr lang="es-ES"/>
              <a:t>Haga clic para modificar el estilo de título del patrón</a:t>
            </a:r>
          </a:p>
        </p:txBody>
      </p:sp>
      <p:sp>
        <p:nvSpPr>
          <p:cNvPr id="3" name="Subtítulo 2">
            <a:extLst>
              <a:ext uri="{FF2B5EF4-FFF2-40B4-BE49-F238E27FC236}">
                <a16:creationId xmlns:a16="http://schemas.microsoft.com/office/drawing/2014/main" xmlns="" id="{6517282D-CCE4-4EE0-8DF2-C38D3933F89D}"/>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xmlns="" id="{FE3CA9B6-267A-4A8B-B3DB-E7CE082EEA72}"/>
              </a:ext>
            </a:extLst>
          </p:cNvPr>
          <p:cNvSpPr>
            <a:spLocks noGrp="1"/>
          </p:cNvSpPr>
          <p:nvPr>
            <p:ph type="dt" sz="half" idx="10"/>
          </p:nvPr>
        </p:nvSpPr>
        <p:spPr/>
        <p:txBody>
          <a:bodyPr/>
          <a:lstStyle/>
          <a:p>
            <a:fld id="{A2A332A5-FCFE-457F-BDD0-FF17A486EF86}" type="datetimeFigureOut">
              <a:rPr lang="es-ES" smtClean="0"/>
              <a:t>09/04/2019</a:t>
            </a:fld>
            <a:endParaRPr lang="es-ES"/>
          </a:p>
        </p:txBody>
      </p:sp>
      <p:sp>
        <p:nvSpPr>
          <p:cNvPr id="5" name="Marcador de pie de página 4">
            <a:extLst>
              <a:ext uri="{FF2B5EF4-FFF2-40B4-BE49-F238E27FC236}">
                <a16:creationId xmlns:a16="http://schemas.microsoft.com/office/drawing/2014/main" xmlns="" id="{0104ACC5-7DBE-4EEE-A81B-C33B264C9C2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266CC29A-E90E-44C8-8E69-8B9E648AA3BF}"/>
              </a:ext>
            </a:extLst>
          </p:cNvPr>
          <p:cNvSpPr>
            <a:spLocks noGrp="1"/>
          </p:cNvSpPr>
          <p:nvPr>
            <p:ph type="sldNum" sz="quarter" idx="12"/>
          </p:nvPr>
        </p:nvSpPr>
        <p:spPr/>
        <p:txBody>
          <a:bodyPr/>
          <a:lstStyle/>
          <a:p>
            <a:fld id="{56132A6F-5F7E-49FA-886B-39A446CB5099}" type="slidenum">
              <a:rPr lang="es-ES" smtClean="0"/>
              <a:t>‹Nº›</a:t>
            </a:fld>
            <a:endParaRPr lang="es-ES"/>
          </a:p>
        </p:txBody>
      </p:sp>
    </p:spTree>
    <p:extLst>
      <p:ext uri="{BB962C8B-B14F-4D97-AF65-F5344CB8AC3E}">
        <p14:creationId xmlns:p14="http://schemas.microsoft.com/office/powerpoint/2010/main" val="4134783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DF3E3F4-4CC2-4EE0-B718-28C47012997E}"/>
              </a:ext>
            </a:extLst>
          </p:cNvPr>
          <p:cNvSpPr>
            <a:spLocks noGrp="1"/>
          </p:cNvSpPr>
          <p:nvPr>
            <p:ph type="title"/>
          </p:nvPr>
        </p:nvSpPr>
        <p:spPr>
          <a:xfrm>
            <a:off x="628650" y="365126"/>
            <a:ext cx="7886700" cy="1325563"/>
          </a:xfrm>
          <a:prstGeom prst="rect">
            <a:avLst/>
          </a:prstGeom>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C9A5107A-5B2F-4588-AA6A-0496CB2EE68F}"/>
              </a:ext>
            </a:extLst>
          </p:cNvPr>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F486C1BC-A5EB-43AE-AF87-E95CD2B96D71}"/>
              </a:ext>
            </a:extLst>
          </p:cNvPr>
          <p:cNvSpPr>
            <a:spLocks noGrp="1"/>
          </p:cNvSpPr>
          <p:nvPr>
            <p:ph type="dt" sz="half" idx="10"/>
          </p:nvPr>
        </p:nvSpPr>
        <p:spPr/>
        <p:txBody>
          <a:bodyPr/>
          <a:lstStyle/>
          <a:p>
            <a:fld id="{A2A332A5-FCFE-457F-BDD0-FF17A486EF86}" type="datetimeFigureOut">
              <a:rPr lang="es-ES" smtClean="0"/>
              <a:t>09/04/2019</a:t>
            </a:fld>
            <a:endParaRPr lang="es-ES"/>
          </a:p>
        </p:txBody>
      </p:sp>
      <p:sp>
        <p:nvSpPr>
          <p:cNvPr id="5" name="Marcador de pie de página 4">
            <a:extLst>
              <a:ext uri="{FF2B5EF4-FFF2-40B4-BE49-F238E27FC236}">
                <a16:creationId xmlns:a16="http://schemas.microsoft.com/office/drawing/2014/main" xmlns="" id="{D35855F8-DD36-42D6-9573-7EF3BAC2FA9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E321265F-5182-4454-8BF1-E2DC80E328E1}"/>
              </a:ext>
            </a:extLst>
          </p:cNvPr>
          <p:cNvSpPr>
            <a:spLocks noGrp="1"/>
          </p:cNvSpPr>
          <p:nvPr>
            <p:ph type="sldNum" sz="quarter" idx="12"/>
          </p:nvPr>
        </p:nvSpPr>
        <p:spPr/>
        <p:txBody>
          <a:bodyPr/>
          <a:lstStyle/>
          <a:p>
            <a:fld id="{56132A6F-5F7E-49FA-886B-39A446CB5099}" type="slidenum">
              <a:rPr lang="es-ES" smtClean="0"/>
              <a:t>‹Nº›</a:t>
            </a:fld>
            <a:endParaRPr lang="es-ES"/>
          </a:p>
        </p:txBody>
      </p:sp>
    </p:spTree>
    <p:extLst>
      <p:ext uri="{BB962C8B-B14F-4D97-AF65-F5344CB8AC3E}">
        <p14:creationId xmlns:p14="http://schemas.microsoft.com/office/powerpoint/2010/main" val="21277802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314729F-1F39-4F75-86E5-7611FDE48D6C}"/>
              </a:ext>
            </a:extLst>
          </p:cNvPr>
          <p:cNvSpPr>
            <a:spLocks noGrp="1"/>
          </p:cNvSpPr>
          <p:nvPr>
            <p:ph type="ctrTitle"/>
          </p:nvPr>
        </p:nvSpPr>
        <p:spPr>
          <a:xfrm>
            <a:off x="1143000" y="1122363"/>
            <a:ext cx="6858000" cy="2387600"/>
          </a:xfrm>
        </p:spPr>
        <p:txBody>
          <a:bodyPr anchor="b"/>
          <a:lstStyle>
            <a:lvl1pPr algn="ctr">
              <a:defRPr sz="4500"/>
            </a:lvl1pPr>
          </a:lstStyle>
          <a:p>
            <a:r>
              <a:rPr lang="es-ES"/>
              <a:t>Haga clic para modificar el estilo de título del patrón</a:t>
            </a:r>
          </a:p>
        </p:txBody>
      </p:sp>
      <p:sp>
        <p:nvSpPr>
          <p:cNvPr id="3" name="Subtítulo 2">
            <a:extLst>
              <a:ext uri="{FF2B5EF4-FFF2-40B4-BE49-F238E27FC236}">
                <a16:creationId xmlns:a16="http://schemas.microsoft.com/office/drawing/2014/main" xmlns="" id="{E175297A-31CC-49B3-B449-295CED564A89}"/>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xmlns="" id="{9404CDF8-6769-4A70-BD22-A3AA0F87E78E}"/>
              </a:ext>
            </a:extLst>
          </p:cNvPr>
          <p:cNvSpPr>
            <a:spLocks noGrp="1"/>
          </p:cNvSpPr>
          <p:nvPr>
            <p:ph type="dt" sz="half" idx="10"/>
          </p:nvPr>
        </p:nvSpPr>
        <p:spPr/>
        <p:txBody>
          <a:bodyPr/>
          <a:lstStyle/>
          <a:p>
            <a:fld id="{066F98E4-5E67-4F45-9EBB-405981F72B96}" type="datetimeFigureOut">
              <a:rPr lang="es-ES" smtClean="0"/>
              <a:t>09/04/2019</a:t>
            </a:fld>
            <a:endParaRPr lang="es-ES"/>
          </a:p>
        </p:txBody>
      </p:sp>
      <p:sp>
        <p:nvSpPr>
          <p:cNvPr id="5" name="Marcador de pie de página 4">
            <a:extLst>
              <a:ext uri="{FF2B5EF4-FFF2-40B4-BE49-F238E27FC236}">
                <a16:creationId xmlns:a16="http://schemas.microsoft.com/office/drawing/2014/main" xmlns="" id="{878EE2FC-5D6C-45B1-A92C-66C21318A0A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7D446AE7-79EA-4042-9342-B40F4ED7B4E2}"/>
              </a:ext>
            </a:extLst>
          </p:cNvPr>
          <p:cNvSpPr>
            <a:spLocks noGrp="1"/>
          </p:cNvSpPr>
          <p:nvPr>
            <p:ph type="sldNum" sz="quarter" idx="12"/>
          </p:nvPr>
        </p:nvSpPr>
        <p:spPr/>
        <p:txBody>
          <a:bodyPr/>
          <a:lstStyle/>
          <a:p>
            <a:fld id="{FD0E3BBB-38C1-42C5-8B58-082C3623E1AB}" type="slidenum">
              <a:rPr lang="es-ES" smtClean="0"/>
              <a:t>‹Nº›</a:t>
            </a:fld>
            <a:endParaRPr lang="es-ES"/>
          </a:p>
        </p:txBody>
      </p:sp>
    </p:spTree>
    <p:extLst>
      <p:ext uri="{BB962C8B-B14F-4D97-AF65-F5344CB8AC3E}">
        <p14:creationId xmlns:p14="http://schemas.microsoft.com/office/powerpoint/2010/main" val="12599862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FE80C4C-F7A5-49D3-A8BB-6A09279F90F1}"/>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959AAA74-13BB-4206-A3CE-447BD1E31C55}"/>
              </a:ext>
            </a:extLst>
          </p:cNvPr>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F8DEFB42-8663-415D-BD51-67875B013EEA}"/>
              </a:ext>
            </a:extLst>
          </p:cNvPr>
          <p:cNvSpPr>
            <a:spLocks noGrp="1"/>
          </p:cNvSpPr>
          <p:nvPr>
            <p:ph type="dt" sz="half" idx="10"/>
          </p:nvPr>
        </p:nvSpPr>
        <p:spPr/>
        <p:txBody>
          <a:bodyPr/>
          <a:lstStyle/>
          <a:p>
            <a:fld id="{066F98E4-5E67-4F45-9EBB-405981F72B96}" type="datetimeFigureOut">
              <a:rPr lang="es-ES" smtClean="0"/>
              <a:t>09/04/2019</a:t>
            </a:fld>
            <a:endParaRPr lang="es-ES"/>
          </a:p>
        </p:txBody>
      </p:sp>
      <p:sp>
        <p:nvSpPr>
          <p:cNvPr id="5" name="Marcador de pie de página 4">
            <a:extLst>
              <a:ext uri="{FF2B5EF4-FFF2-40B4-BE49-F238E27FC236}">
                <a16:creationId xmlns:a16="http://schemas.microsoft.com/office/drawing/2014/main" xmlns="" id="{A42FD695-579C-46FE-BC5D-D6ECC03197F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756D876F-5047-41BA-856F-7ED8E1EABA83}"/>
              </a:ext>
            </a:extLst>
          </p:cNvPr>
          <p:cNvSpPr>
            <a:spLocks noGrp="1"/>
          </p:cNvSpPr>
          <p:nvPr>
            <p:ph type="sldNum" sz="quarter" idx="12"/>
          </p:nvPr>
        </p:nvSpPr>
        <p:spPr/>
        <p:txBody>
          <a:bodyPr/>
          <a:lstStyle/>
          <a:p>
            <a:fld id="{FD0E3BBB-38C1-42C5-8B58-082C3623E1AB}" type="slidenum">
              <a:rPr lang="es-ES" smtClean="0"/>
              <a:t>‹Nº›</a:t>
            </a:fld>
            <a:endParaRPr lang="es-ES"/>
          </a:p>
        </p:txBody>
      </p:sp>
    </p:spTree>
    <p:extLst>
      <p:ext uri="{BB962C8B-B14F-4D97-AF65-F5344CB8AC3E}">
        <p14:creationId xmlns:p14="http://schemas.microsoft.com/office/powerpoint/2010/main" val="10013029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18EB935-2640-48E3-89B2-4C56FF16413F}"/>
              </a:ext>
            </a:extLst>
          </p:cNvPr>
          <p:cNvSpPr>
            <a:spLocks noGrp="1"/>
          </p:cNvSpPr>
          <p:nvPr>
            <p:ph type="title"/>
          </p:nvPr>
        </p:nvSpPr>
        <p:spPr>
          <a:xfrm>
            <a:off x="623888" y="1709739"/>
            <a:ext cx="7886700" cy="2852737"/>
          </a:xfrm>
        </p:spPr>
        <p:txBody>
          <a:bodyPr anchor="b"/>
          <a:lstStyle>
            <a:lvl1pPr>
              <a:defRPr sz="45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BC0B6C3B-3747-4DF6-9255-B0B0F6BFC727}"/>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los estilos de texto del patrón</a:t>
            </a:r>
          </a:p>
        </p:txBody>
      </p:sp>
      <p:sp>
        <p:nvSpPr>
          <p:cNvPr id="4" name="Marcador de fecha 3">
            <a:extLst>
              <a:ext uri="{FF2B5EF4-FFF2-40B4-BE49-F238E27FC236}">
                <a16:creationId xmlns:a16="http://schemas.microsoft.com/office/drawing/2014/main" xmlns="" id="{D475FE5F-4678-4184-BBF0-A403B4B82D9B}"/>
              </a:ext>
            </a:extLst>
          </p:cNvPr>
          <p:cNvSpPr>
            <a:spLocks noGrp="1"/>
          </p:cNvSpPr>
          <p:nvPr>
            <p:ph type="dt" sz="half" idx="10"/>
          </p:nvPr>
        </p:nvSpPr>
        <p:spPr/>
        <p:txBody>
          <a:bodyPr/>
          <a:lstStyle/>
          <a:p>
            <a:fld id="{066F98E4-5E67-4F45-9EBB-405981F72B96}" type="datetimeFigureOut">
              <a:rPr lang="es-ES" smtClean="0"/>
              <a:t>09/04/2019</a:t>
            </a:fld>
            <a:endParaRPr lang="es-ES"/>
          </a:p>
        </p:txBody>
      </p:sp>
      <p:sp>
        <p:nvSpPr>
          <p:cNvPr id="5" name="Marcador de pie de página 4">
            <a:extLst>
              <a:ext uri="{FF2B5EF4-FFF2-40B4-BE49-F238E27FC236}">
                <a16:creationId xmlns:a16="http://schemas.microsoft.com/office/drawing/2014/main" xmlns="" id="{ACBE9A0C-2E16-4B3D-919A-AFA474DE824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C378036F-65A3-43F3-87D4-F1B1C3352815}"/>
              </a:ext>
            </a:extLst>
          </p:cNvPr>
          <p:cNvSpPr>
            <a:spLocks noGrp="1"/>
          </p:cNvSpPr>
          <p:nvPr>
            <p:ph type="sldNum" sz="quarter" idx="12"/>
          </p:nvPr>
        </p:nvSpPr>
        <p:spPr/>
        <p:txBody>
          <a:bodyPr/>
          <a:lstStyle/>
          <a:p>
            <a:fld id="{FD0E3BBB-38C1-42C5-8B58-082C3623E1AB}" type="slidenum">
              <a:rPr lang="es-ES" smtClean="0"/>
              <a:t>‹Nº›</a:t>
            </a:fld>
            <a:endParaRPr lang="es-ES"/>
          </a:p>
        </p:txBody>
      </p:sp>
    </p:spTree>
    <p:extLst>
      <p:ext uri="{BB962C8B-B14F-4D97-AF65-F5344CB8AC3E}">
        <p14:creationId xmlns:p14="http://schemas.microsoft.com/office/powerpoint/2010/main" val="3412933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442AE0E-23ED-4183-8E6F-433F0AE0D2D6}"/>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E612C7B9-C759-4FF7-9323-1A8B5DB6A2BD}"/>
              </a:ext>
            </a:extLst>
          </p:cNvPr>
          <p:cNvSpPr>
            <a:spLocks noGrp="1"/>
          </p:cNvSpPr>
          <p:nvPr>
            <p:ph sz="half" idx="1"/>
          </p:nvPr>
        </p:nvSpPr>
        <p:spPr>
          <a:xfrm>
            <a:off x="628650" y="1825625"/>
            <a:ext cx="38862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xmlns="" id="{0E664795-7C5D-4BD0-9A83-AD9D1A7DC237}"/>
              </a:ext>
            </a:extLst>
          </p:cNvPr>
          <p:cNvSpPr>
            <a:spLocks noGrp="1"/>
          </p:cNvSpPr>
          <p:nvPr>
            <p:ph sz="half" idx="2"/>
          </p:nvPr>
        </p:nvSpPr>
        <p:spPr>
          <a:xfrm>
            <a:off x="4629150" y="1825625"/>
            <a:ext cx="38862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xmlns="" id="{DD52FAEC-2283-42DD-99EC-A83F5D6D9865}"/>
              </a:ext>
            </a:extLst>
          </p:cNvPr>
          <p:cNvSpPr>
            <a:spLocks noGrp="1"/>
          </p:cNvSpPr>
          <p:nvPr>
            <p:ph type="dt" sz="half" idx="10"/>
          </p:nvPr>
        </p:nvSpPr>
        <p:spPr/>
        <p:txBody>
          <a:bodyPr/>
          <a:lstStyle/>
          <a:p>
            <a:fld id="{066F98E4-5E67-4F45-9EBB-405981F72B96}" type="datetimeFigureOut">
              <a:rPr lang="es-ES" smtClean="0"/>
              <a:t>09/04/2019</a:t>
            </a:fld>
            <a:endParaRPr lang="es-ES"/>
          </a:p>
        </p:txBody>
      </p:sp>
      <p:sp>
        <p:nvSpPr>
          <p:cNvPr id="6" name="Marcador de pie de página 5">
            <a:extLst>
              <a:ext uri="{FF2B5EF4-FFF2-40B4-BE49-F238E27FC236}">
                <a16:creationId xmlns:a16="http://schemas.microsoft.com/office/drawing/2014/main" xmlns="" id="{8A8250B9-B811-4E05-9FBA-303CD930C2B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xmlns="" id="{C4DBFE07-5242-43B4-9A5C-C1E087C6FED5}"/>
              </a:ext>
            </a:extLst>
          </p:cNvPr>
          <p:cNvSpPr>
            <a:spLocks noGrp="1"/>
          </p:cNvSpPr>
          <p:nvPr>
            <p:ph type="sldNum" sz="quarter" idx="12"/>
          </p:nvPr>
        </p:nvSpPr>
        <p:spPr/>
        <p:txBody>
          <a:bodyPr/>
          <a:lstStyle/>
          <a:p>
            <a:fld id="{FD0E3BBB-38C1-42C5-8B58-082C3623E1AB}" type="slidenum">
              <a:rPr lang="es-ES" smtClean="0"/>
              <a:t>‹Nº›</a:t>
            </a:fld>
            <a:endParaRPr lang="es-ES"/>
          </a:p>
        </p:txBody>
      </p:sp>
    </p:spTree>
    <p:extLst>
      <p:ext uri="{BB962C8B-B14F-4D97-AF65-F5344CB8AC3E}">
        <p14:creationId xmlns:p14="http://schemas.microsoft.com/office/powerpoint/2010/main" val="26110557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02155288-EFE8-4099-B99A-2AC3D8E61EB5}"/>
              </a:ext>
            </a:extLst>
          </p:cNvPr>
          <p:cNvSpPr>
            <a:spLocks noGrp="1"/>
          </p:cNvSpPr>
          <p:nvPr>
            <p:ph type="title"/>
          </p:nvPr>
        </p:nvSpPr>
        <p:spPr>
          <a:xfrm>
            <a:off x="629841" y="365126"/>
            <a:ext cx="78867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1786218B-97D1-4728-B6B5-FBF2BC64CFE4}"/>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a:t>
            </a:r>
          </a:p>
        </p:txBody>
      </p:sp>
      <p:sp>
        <p:nvSpPr>
          <p:cNvPr id="4" name="Marcador de contenido 3">
            <a:extLst>
              <a:ext uri="{FF2B5EF4-FFF2-40B4-BE49-F238E27FC236}">
                <a16:creationId xmlns:a16="http://schemas.microsoft.com/office/drawing/2014/main" xmlns="" id="{7976F86D-684C-4799-8DCA-F9DF20F2595D}"/>
              </a:ext>
            </a:extLst>
          </p:cNvPr>
          <p:cNvSpPr>
            <a:spLocks noGrp="1"/>
          </p:cNvSpPr>
          <p:nvPr>
            <p:ph sz="half" idx="2"/>
          </p:nvPr>
        </p:nvSpPr>
        <p:spPr>
          <a:xfrm>
            <a:off x="629842" y="2505075"/>
            <a:ext cx="3868340"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xmlns="" id="{0FC66975-E890-466D-9771-B2795E090896}"/>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a:t>
            </a:r>
          </a:p>
        </p:txBody>
      </p:sp>
      <p:sp>
        <p:nvSpPr>
          <p:cNvPr id="6" name="Marcador de contenido 5">
            <a:extLst>
              <a:ext uri="{FF2B5EF4-FFF2-40B4-BE49-F238E27FC236}">
                <a16:creationId xmlns:a16="http://schemas.microsoft.com/office/drawing/2014/main" xmlns="" id="{1A3C9F03-C9AD-4664-8279-B328FC430077}"/>
              </a:ext>
            </a:extLst>
          </p:cNvPr>
          <p:cNvSpPr>
            <a:spLocks noGrp="1"/>
          </p:cNvSpPr>
          <p:nvPr>
            <p:ph sz="quarter" idx="4"/>
          </p:nvPr>
        </p:nvSpPr>
        <p:spPr>
          <a:xfrm>
            <a:off x="4629150" y="2505075"/>
            <a:ext cx="3887391"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xmlns="" id="{0B717BA3-6C82-4CC8-83E4-E55FE12CBDBF}"/>
              </a:ext>
            </a:extLst>
          </p:cNvPr>
          <p:cNvSpPr>
            <a:spLocks noGrp="1"/>
          </p:cNvSpPr>
          <p:nvPr>
            <p:ph type="dt" sz="half" idx="10"/>
          </p:nvPr>
        </p:nvSpPr>
        <p:spPr/>
        <p:txBody>
          <a:bodyPr/>
          <a:lstStyle/>
          <a:p>
            <a:fld id="{066F98E4-5E67-4F45-9EBB-405981F72B96}" type="datetimeFigureOut">
              <a:rPr lang="es-ES" smtClean="0"/>
              <a:t>09/04/2019</a:t>
            </a:fld>
            <a:endParaRPr lang="es-ES"/>
          </a:p>
        </p:txBody>
      </p:sp>
      <p:sp>
        <p:nvSpPr>
          <p:cNvPr id="8" name="Marcador de pie de página 7">
            <a:extLst>
              <a:ext uri="{FF2B5EF4-FFF2-40B4-BE49-F238E27FC236}">
                <a16:creationId xmlns:a16="http://schemas.microsoft.com/office/drawing/2014/main" xmlns="" id="{F5FE58D2-466A-4E12-AD7A-2AF8634DF2C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xmlns="" id="{CDDB13DE-5ABE-43A1-AF6E-E85A3B27B7A6}"/>
              </a:ext>
            </a:extLst>
          </p:cNvPr>
          <p:cNvSpPr>
            <a:spLocks noGrp="1"/>
          </p:cNvSpPr>
          <p:nvPr>
            <p:ph type="sldNum" sz="quarter" idx="12"/>
          </p:nvPr>
        </p:nvSpPr>
        <p:spPr/>
        <p:txBody>
          <a:bodyPr/>
          <a:lstStyle/>
          <a:p>
            <a:fld id="{FD0E3BBB-38C1-42C5-8B58-082C3623E1AB}" type="slidenum">
              <a:rPr lang="es-ES" smtClean="0"/>
              <a:t>‹Nº›</a:t>
            </a:fld>
            <a:endParaRPr lang="es-ES"/>
          </a:p>
        </p:txBody>
      </p:sp>
    </p:spTree>
    <p:extLst>
      <p:ext uri="{BB962C8B-B14F-4D97-AF65-F5344CB8AC3E}">
        <p14:creationId xmlns:p14="http://schemas.microsoft.com/office/powerpoint/2010/main" val="7524796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06965B7-D17B-4CCF-9BCF-213437030445}"/>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xmlns="" id="{F02835FF-526A-4EC7-821F-DDEE923435ED}"/>
              </a:ext>
            </a:extLst>
          </p:cNvPr>
          <p:cNvSpPr>
            <a:spLocks noGrp="1"/>
          </p:cNvSpPr>
          <p:nvPr>
            <p:ph type="dt" sz="half" idx="10"/>
          </p:nvPr>
        </p:nvSpPr>
        <p:spPr/>
        <p:txBody>
          <a:bodyPr/>
          <a:lstStyle/>
          <a:p>
            <a:fld id="{066F98E4-5E67-4F45-9EBB-405981F72B96}" type="datetimeFigureOut">
              <a:rPr lang="es-ES" smtClean="0"/>
              <a:t>09/04/2019</a:t>
            </a:fld>
            <a:endParaRPr lang="es-ES"/>
          </a:p>
        </p:txBody>
      </p:sp>
      <p:sp>
        <p:nvSpPr>
          <p:cNvPr id="4" name="Marcador de pie de página 3">
            <a:extLst>
              <a:ext uri="{FF2B5EF4-FFF2-40B4-BE49-F238E27FC236}">
                <a16:creationId xmlns:a16="http://schemas.microsoft.com/office/drawing/2014/main" xmlns="" id="{156EE73F-F98E-4E1C-BD2C-41EB446B850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xmlns="" id="{63753EE7-C730-4F4C-9874-00D041076362}"/>
              </a:ext>
            </a:extLst>
          </p:cNvPr>
          <p:cNvSpPr>
            <a:spLocks noGrp="1"/>
          </p:cNvSpPr>
          <p:nvPr>
            <p:ph type="sldNum" sz="quarter" idx="12"/>
          </p:nvPr>
        </p:nvSpPr>
        <p:spPr/>
        <p:txBody>
          <a:bodyPr/>
          <a:lstStyle/>
          <a:p>
            <a:fld id="{FD0E3BBB-38C1-42C5-8B58-082C3623E1AB}" type="slidenum">
              <a:rPr lang="es-ES" smtClean="0"/>
              <a:t>‹Nº›</a:t>
            </a:fld>
            <a:endParaRPr lang="es-ES"/>
          </a:p>
        </p:txBody>
      </p:sp>
    </p:spTree>
    <p:extLst>
      <p:ext uri="{BB962C8B-B14F-4D97-AF65-F5344CB8AC3E}">
        <p14:creationId xmlns:p14="http://schemas.microsoft.com/office/powerpoint/2010/main" val="15332472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xmlns="" id="{550150BA-B75C-4791-B008-9D9E269B7370}"/>
              </a:ext>
            </a:extLst>
          </p:cNvPr>
          <p:cNvSpPr>
            <a:spLocks noGrp="1"/>
          </p:cNvSpPr>
          <p:nvPr>
            <p:ph type="dt" sz="half" idx="10"/>
          </p:nvPr>
        </p:nvSpPr>
        <p:spPr/>
        <p:txBody>
          <a:bodyPr/>
          <a:lstStyle/>
          <a:p>
            <a:fld id="{066F98E4-5E67-4F45-9EBB-405981F72B96}" type="datetimeFigureOut">
              <a:rPr lang="es-ES" smtClean="0"/>
              <a:t>09/04/2019</a:t>
            </a:fld>
            <a:endParaRPr lang="es-ES"/>
          </a:p>
        </p:txBody>
      </p:sp>
      <p:sp>
        <p:nvSpPr>
          <p:cNvPr id="3" name="Marcador de pie de página 2">
            <a:extLst>
              <a:ext uri="{FF2B5EF4-FFF2-40B4-BE49-F238E27FC236}">
                <a16:creationId xmlns:a16="http://schemas.microsoft.com/office/drawing/2014/main" xmlns="" id="{4B75C5DB-260E-40EC-BD7E-4C7505FEEF62}"/>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xmlns="" id="{797A415B-0C87-4925-97B8-1F33B1E5CA4A}"/>
              </a:ext>
            </a:extLst>
          </p:cNvPr>
          <p:cNvSpPr>
            <a:spLocks noGrp="1"/>
          </p:cNvSpPr>
          <p:nvPr>
            <p:ph type="sldNum" sz="quarter" idx="12"/>
          </p:nvPr>
        </p:nvSpPr>
        <p:spPr/>
        <p:txBody>
          <a:bodyPr/>
          <a:lstStyle/>
          <a:p>
            <a:fld id="{FD0E3BBB-38C1-42C5-8B58-082C3623E1AB}" type="slidenum">
              <a:rPr lang="es-ES" smtClean="0"/>
              <a:t>‹Nº›</a:t>
            </a:fld>
            <a:endParaRPr lang="es-ES"/>
          </a:p>
        </p:txBody>
      </p:sp>
    </p:spTree>
    <p:extLst>
      <p:ext uri="{BB962C8B-B14F-4D97-AF65-F5344CB8AC3E}">
        <p14:creationId xmlns:p14="http://schemas.microsoft.com/office/powerpoint/2010/main" val="15072530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CFB801A-1803-44A6-8502-0CFF57368B31}"/>
              </a:ext>
            </a:extLst>
          </p:cNvPr>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2387AAF7-7A1E-4E8B-91BF-0B3DD69EDCD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xmlns="" id="{FA5B6090-3669-43A8-8429-53AE26EA5EA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los estilos de texto del patrón</a:t>
            </a:r>
          </a:p>
        </p:txBody>
      </p:sp>
      <p:sp>
        <p:nvSpPr>
          <p:cNvPr id="5" name="Marcador de fecha 4">
            <a:extLst>
              <a:ext uri="{FF2B5EF4-FFF2-40B4-BE49-F238E27FC236}">
                <a16:creationId xmlns:a16="http://schemas.microsoft.com/office/drawing/2014/main" xmlns="" id="{D9D004F4-63BB-4B74-99FF-AA82731A74E2}"/>
              </a:ext>
            </a:extLst>
          </p:cNvPr>
          <p:cNvSpPr>
            <a:spLocks noGrp="1"/>
          </p:cNvSpPr>
          <p:nvPr>
            <p:ph type="dt" sz="half" idx="10"/>
          </p:nvPr>
        </p:nvSpPr>
        <p:spPr/>
        <p:txBody>
          <a:bodyPr/>
          <a:lstStyle/>
          <a:p>
            <a:fld id="{066F98E4-5E67-4F45-9EBB-405981F72B96}" type="datetimeFigureOut">
              <a:rPr lang="es-ES" smtClean="0"/>
              <a:t>09/04/2019</a:t>
            </a:fld>
            <a:endParaRPr lang="es-ES"/>
          </a:p>
        </p:txBody>
      </p:sp>
      <p:sp>
        <p:nvSpPr>
          <p:cNvPr id="6" name="Marcador de pie de página 5">
            <a:extLst>
              <a:ext uri="{FF2B5EF4-FFF2-40B4-BE49-F238E27FC236}">
                <a16:creationId xmlns:a16="http://schemas.microsoft.com/office/drawing/2014/main" xmlns="" id="{87E1B3A5-6DAD-426B-88D1-860479E5DDF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xmlns="" id="{7188C133-E4E5-4A0B-9A8F-E63C85EE863D}"/>
              </a:ext>
            </a:extLst>
          </p:cNvPr>
          <p:cNvSpPr>
            <a:spLocks noGrp="1"/>
          </p:cNvSpPr>
          <p:nvPr>
            <p:ph type="sldNum" sz="quarter" idx="12"/>
          </p:nvPr>
        </p:nvSpPr>
        <p:spPr/>
        <p:txBody>
          <a:bodyPr/>
          <a:lstStyle/>
          <a:p>
            <a:fld id="{FD0E3BBB-38C1-42C5-8B58-082C3623E1AB}" type="slidenum">
              <a:rPr lang="es-ES" smtClean="0"/>
              <a:t>‹Nº›</a:t>
            </a:fld>
            <a:endParaRPr lang="es-ES"/>
          </a:p>
        </p:txBody>
      </p:sp>
    </p:spTree>
    <p:extLst>
      <p:ext uri="{BB962C8B-B14F-4D97-AF65-F5344CB8AC3E}">
        <p14:creationId xmlns:p14="http://schemas.microsoft.com/office/powerpoint/2010/main" val="15384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mpetencias a desarrollar">
    <p:spTree>
      <p:nvGrpSpPr>
        <p:cNvPr id="1" name=""/>
        <p:cNvGrpSpPr/>
        <p:nvPr/>
      </p:nvGrpSpPr>
      <p:grpSpPr>
        <a:xfrm>
          <a:off x="0" y="0"/>
          <a:ext cx="0" cy="0"/>
          <a:chOff x="0" y="0"/>
          <a:chExt cx="0" cy="0"/>
        </a:xfrm>
      </p:grpSpPr>
      <p:graphicFrame>
        <p:nvGraphicFramePr>
          <p:cNvPr id="7" name="Tabla 6"/>
          <p:cNvGraphicFramePr>
            <a:graphicFrameLocks noGrp="1"/>
          </p:cNvGraphicFramePr>
          <p:nvPr userDrawn="1">
            <p:extLst>
              <p:ext uri="{D42A27DB-BD31-4B8C-83A1-F6EECF244321}">
                <p14:modId xmlns:p14="http://schemas.microsoft.com/office/powerpoint/2010/main" val="3694688868"/>
              </p:ext>
            </p:extLst>
          </p:nvPr>
        </p:nvGraphicFramePr>
        <p:xfrm>
          <a:off x="628650" y="905933"/>
          <a:ext cx="7886700" cy="5396645"/>
        </p:xfrm>
        <a:graphic>
          <a:graphicData uri="http://schemas.openxmlformats.org/drawingml/2006/table">
            <a:tbl>
              <a:tblPr firstRow="1" firstCol="1" bandRow="1">
                <a:tableStyleId>{69CF1AB2-1976-4502-BF36-3FF5EA218861}</a:tableStyleId>
              </a:tblPr>
              <a:tblGrid>
                <a:gridCol w="7886700">
                  <a:extLst>
                    <a:ext uri="{9D8B030D-6E8A-4147-A177-3AD203B41FA5}">
                      <a16:colId xmlns:a16="http://schemas.microsoft.com/office/drawing/2014/main" xmlns="" val="20000"/>
                    </a:ext>
                  </a:extLst>
                </a:gridCol>
              </a:tblGrid>
              <a:tr h="426898">
                <a:tc>
                  <a:txBody>
                    <a:bodyPr/>
                    <a:lstStyle/>
                    <a:p>
                      <a:pPr algn="ctr">
                        <a:lnSpc>
                          <a:spcPct val="115000"/>
                        </a:lnSpc>
                        <a:spcAft>
                          <a:spcPts val="0"/>
                        </a:spcAft>
                      </a:pPr>
                      <a:r>
                        <a:rPr lang="es-CO" sz="1000" dirty="0">
                          <a:solidFill>
                            <a:schemeClr val="bg1"/>
                          </a:solidFill>
                          <a:effectLst/>
                          <a:latin typeface="Tahoma" panose="020B0604030504040204" pitchFamily="34" charset="0"/>
                          <a:ea typeface="Tahoma" panose="020B0604030504040204" pitchFamily="34" charset="0"/>
                          <a:cs typeface="Tahoma" panose="020B0604030504040204" pitchFamily="34" charset="0"/>
                        </a:rPr>
                        <a:t>COMPETENCIAS A DESARROLLAR EN EL ESPACIO ACADÉMICO</a:t>
                      </a:r>
                    </a:p>
                    <a:p>
                      <a:pPr marL="0" marR="0" lvl="0" indent="0" algn="ctr" defTabSz="914400" rtl="0" eaLnBrk="1" fontAlgn="auto" latinLnBrk="0" hangingPunct="1">
                        <a:lnSpc>
                          <a:spcPct val="115000"/>
                        </a:lnSpc>
                        <a:spcBef>
                          <a:spcPts val="0"/>
                        </a:spcBef>
                        <a:spcAft>
                          <a:spcPts val="0"/>
                        </a:spcAft>
                        <a:buClrTx/>
                        <a:buSzTx/>
                        <a:buFontTx/>
                        <a:buNone/>
                        <a:tabLst/>
                        <a:defRPr/>
                      </a:pPr>
                      <a:r>
                        <a:rPr lang="es-CO" sz="800" b="0" dirty="0">
                          <a:solidFill>
                            <a:schemeClr val="bg1"/>
                          </a:solidFill>
                          <a:latin typeface="Tahoma" panose="020B0604030504040204" pitchFamily="34" charset="0"/>
                          <a:ea typeface="Tahoma" panose="020B0604030504040204" pitchFamily="34" charset="0"/>
                          <a:cs typeface="Tahoma" panose="020B0604030504040204" pitchFamily="34" charset="0"/>
                        </a:rPr>
                        <a:t>Registrar las competencias que se pretenden alcanzar con el proceso formativo.  Indique el tipo de competencia (genérica o específica) y la relación con  las dimensiones de la acción institucionales (comprender, obrar,  hacer y comunicar).</a:t>
                      </a:r>
                      <a:endParaRPr lang="es-ES" sz="800" b="0" dirty="0">
                        <a:solidFill>
                          <a:schemeClr val="bg1"/>
                        </a:solidFill>
                        <a:latin typeface="Tahoma" panose="020B0604030504040204" pitchFamily="34" charset="0"/>
                        <a:ea typeface="Tahoma" panose="020B0604030504040204" pitchFamily="34" charset="0"/>
                        <a:cs typeface="Tahoma" panose="020B0604030504040204" pitchFamily="34" charset="0"/>
                      </a:endParaRPr>
                    </a:p>
                  </a:txBody>
                  <a:tcPr marL="34807" marR="34807" marT="0" marB="0" anchor="ctr">
                    <a:solidFill>
                      <a:schemeClr val="accent1">
                        <a:lumMod val="50000"/>
                      </a:schemeClr>
                    </a:solidFill>
                  </a:tcPr>
                </a:tc>
                <a:extLst>
                  <a:ext uri="{0D108BD9-81ED-4DB2-BD59-A6C34878D82A}">
                    <a16:rowId xmlns:a16="http://schemas.microsoft.com/office/drawing/2014/main" xmlns="" val="10000"/>
                  </a:ext>
                </a:extLst>
              </a:tr>
              <a:tr h="4940969">
                <a:tc>
                  <a:txBody>
                    <a:bodyPr/>
                    <a:lstStyle/>
                    <a:p>
                      <a:pPr algn="l">
                        <a:lnSpc>
                          <a:spcPct val="115000"/>
                        </a:lnSpc>
                        <a:spcAft>
                          <a:spcPts val="1000"/>
                        </a:spcAft>
                      </a:pPr>
                      <a:endParaRPr lang="es-CO" sz="11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89535" marR="89535" marT="0" marB="0"/>
                </a:tc>
                <a:extLst>
                  <a:ext uri="{0D108BD9-81ED-4DB2-BD59-A6C34878D82A}">
                    <a16:rowId xmlns:a16="http://schemas.microsoft.com/office/drawing/2014/main" xmlns="" val="10001"/>
                  </a:ext>
                </a:extLst>
              </a:tr>
            </a:tbl>
          </a:graphicData>
        </a:graphic>
      </p:graphicFrame>
      <p:sp>
        <p:nvSpPr>
          <p:cNvPr id="3" name="Content Placeholder 2"/>
          <p:cNvSpPr>
            <a:spLocks noGrp="1"/>
          </p:cNvSpPr>
          <p:nvPr>
            <p:ph idx="1"/>
          </p:nvPr>
        </p:nvSpPr>
        <p:spPr>
          <a:xfrm>
            <a:off x="628650" y="1380067"/>
            <a:ext cx="7886700" cy="4893733"/>
          </a:xfrm>
        </p:spPr>
        <p:txBody>
          <a:bodyPr/>
          <a:lstStyle>
            <a:lvl1pPr algn="just">
              <a:defRPr/>
            </a:lvl1pPr>
            <a:lvl2pPr>
              <a:defRPr/>
            </a:lvl2pPr>
          </a:lstStyle>
          <a:p>
            <a:pPr lvl="1"/>
            <a:endParaRPr lang="es-ES" dirty="0"/>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Date Placeholder 3"/>
          <p:cNvSpPr>
            <a:spLocks noGrp="1"/>
          </p:cNvSpPr>
          <p:nvPr>
            <p:ph type="dt" sz="half" idx="10"/>
          </p:nvPr>
        </p:nvSpPr>
        <p:spPr/>
        <p:txBody>
          <a:bodyPr/>
          <a:lstStyle/>
          <a:p>
            <a:fld id="{2757EACC-E826-496D-AC76-81C0A3BA9187}" type="datetimeFigureOut">
              <a:rPr lang="es-CO" smtClean="0"/>
              <a:t>9/04/2019</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8E188EC5-9129-4EC6-87A6-612C5497FD59}" type="slidenum">
              <a:rPr lang="es-CO" smtClean="0"/>
              <a:t>‹Nº›</a:t>
            </a:fld>
            <a:endParaRPr lang="es-CO"/>
          </a:p>
        </p:txBody>
      </p:sp>
    </p:spTree>
    <p:extLst>
      <p:ext uri="{BB962C8B-B14F-4D97-AF65-F5344CB8AC3E}">
        <p14:creationId xmlns:p14="http://schemas.microsoft.com/office/powerpoint/2010/main" val="37345471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067E83ED-AB0B-4BA5-8DBA-F15912F26114}"/>
              </a:ext>
            </a:extLst>
          </p:cNvPr>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xmlns="" id="{13732D62-897F-46AE-A85E-265950545AE7}"/>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s-ES"/>
          </a:p>
        </p:txBody>
      </p:sp>
      <p:sp>
        <p:nvSpPr>
          <p:cNvPr id="4" name="Marcador de texto 3">
            <a:extLst>
              <a:ext uri="{FF2B5EF4-FFF2-40B4-BE49-F238E27FC236}">
                <a16:creationId xmlns:a16="http://schemas.microsoft.com/office/drawing/2014/main" xmlns="" id="{0632FA4B-4FB0-46A5-8F13-07582C60C95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los estilos de texto del patrón</a:t>
            </a:r>
          </a:p>
        </p:txBody>
      </p:sp>
      <p:sp>
        <p:nvSpPr>
          <p:cNvPr id="5" name="Marcador de fecha 4">
            <a:extLst>
              <a:ext uri="{FF2B5EF4-FFF2-40B4-BE49-F238E27FC236}">
                <a16:creationId xmlns:a16="http://schemas.microsoft.com/office/drawing/2014/main" xmlns="" id="{EF691B52-247F-44DB-B612-E53DEF07B4D2}"/>
              </a:ext>
            </a:extLst>
          </p:cNvPr>
          <p:cNvSpPr>
            <a:spLocks noGrp="1"/>
          </p:cNvSpPr>
          <p:nvPr>
            <p:ph type="dt" sz="half" idx="10"/>
          </p:nvPr>
        </p:nvSpPr>
        <p:spPr/>
        <p:txBody>
          <a:bodyPr/>
          <a:lstStyle/>
          <a:p>
            <a:fld id="{066F98E4-5E67-4F45-9EBB-405981F72B96}" type="datetimeFigureOut">
              <a:rPr lang="es-ES" smtClean="0"/>
              <a:t>09/04/2019</a:t>
            </a:fld>
            <a:endParaRPr lang="es-ES"/>
          </a:p>
        </p:txBody>
      </p:sp>
      <p:sp>
        <p:nvSpPr>
          <p:cNvPr id="6" name="Marcador de pie de página 5">
            <a:extLst>
              <a:ext uri="{FF2B5EF4-FFF2-40B4-BE49-F238E27FC236}">
                <a16:creationId xmlns:a16="http://schemas.microsoft.com/office/drawing/2014/main" xmlns="" id="{57C6DE41-924F-44A0-8878-830DEBB01EE9}"/>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xmlns="" id="{721DC218-9028-456E-BE44-C8BB3BD4634A}"/>
              </a:ext>
            </a:extLst>
          </p:cNvPr>
          <p:cNvSpPr>
            <a:spLocks noGrp="1"/>
          </p:cNvSpPr>
          <p:nvPr>
            <p:ph type="sldNum" sz="quarter" idx="12"/>
          </p:nvPr>
        </p:nvSpPr>
        <p:spPr/>
        <p:txBody>
          <a:bodyPr/>
          <a:lstStyle/>
          <a:p>
            <a:fld id="{FD0E3BBB-38C1-42C5-8B58-082C3623E1AB}" type="slidenum">
              <a:rPr lang="es-ES" smtClean="0"/>
              <a:t>‹Nº›</a:t>
            </a:fld>
            <a:endParaRPr lang="es-ES"/>
          </a:p>
        </p:txBody>
      </p:sp>
    </p:spTree>
    <p:extLst>
      <p:ext uri="{BB962C8B-B14F-4D97-AF65-F5344CB8AC3E}">
        <p14:creationId xmlns:p14="http://schemas.microsoft.com/office/powerpoint/2010/main" val="5745727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7A42633-9CE2-440E-806A-431A883DEE1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xmlns="" id="{BA8950CD-A3D0-42B0-B725-CBCD9A594B94}"/>
              </a:ext>
            </a:extLst>
          </p:cNvPr>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B34CCCE9-BD56-470C-B160-9F3B58D7389D}"/>
              </a:ext>
            </a:extLst>
          </p:cNvPr>
          <p:cNvSpPr>
            <a:spLocks noGrp="1"/>
          </p:cNvSpPr>
          <p:nvPr>
            <p:ph type="dt" sz="half" idx="10"/>
          </p:nvPr>
        </p:nvSpPr>
        <p:spPr/>
        <p:txBody>
          <a:bodyPr/>
          <a:lstStyle/>
          <a:p>
            <a:fld id="{066F98E4-5E67-4F45-9EBB-405981F72B96}" type="datetimeFigureOut">
              <a:rPr lang="es-ES" smtClean="0"/>
              <a:t>09/04/2019</a:t>
            </a:fld>
            <a:endParaRPr lang="es-ES"/>
          </a:p>
        </p:txBody>
      </p:sp>
      <p:sp>
        <p:nvSpPr>
          <p:cNvPr id="5" name="Marcador de pie de página 4">
            <a:extLst>
              <a:ext uri="{FF2B5EF4-FFF2-40B4-BE49-F238E27FC236}">
                <a16:creationId xmlns:a16="http://schemas.microsoft.com/office/drawing/2014/main" xmlns="" id="{A26CC759-595C-4DA2-8A22-6E48BA829F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58BFACAA-FE13-450D-B639-C80D0152011D}"/>
              </a:ext>
            </a:extLst>
          </p:cNvPr>
          <p:cNvSpPr>
            <a:spLocks noGrp="1"/>
          </p:cNvSpPr>
          <p:nvPr>
            <p:ph type="sldNum" sz="quarter" idx="12"/>
          </p:nvPr>
        </p:nvSpPr>
        <p:spPr/>
        <p:txBody>
          <a:bodyPr/>
          <a:lstStyle/>
          <a:p>
            <a:fld id="{FD0E3BBB-38C1-42C5-8B58-082C3623E1AB}" type="slidenum">
              <a:rPr lang="es-ES" smtClean="0"/>
              <a:t>‹Nº›</a:t>
            </a:fld>
            <a:endParaRPr lang="es-ES"/>
          </a:p>
        </p:txBody>
      </p:sp>
    </p:spTree>
    <p:extLst>
      <p:ext uri="{BB962C8B-B14F-4D97-AF65-F5344CB8AC3E}">
        <p14:creationId xmlns:p14="http://schemas.microsoft.com/office/powerpoint/2010/main" val="7124785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xmlns="" id="{FC36D29B-9CE1-4AC6-9160-108D7F1CF498}"/>
              </a:ext>
            </a:extLst>
          </p:cNvPr>
          <p:cNvSpPr>
            <a:spLocks noGrp="1"/>
          </p:cNvSpPr>
          <p:nvPr>
            <p:ph type="title" orient="vert"/>
          </p:nvPr>
        </p:nvSpPr>
        <p:spPr>
          <a:xfrm>
            <a:off x="6543675" y="365125"/>
            <a:ext cx="1971675"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xmlns="" id="{D36164C3-0A1B-4772-A880-5585C274949A}"/>
              </a:ext>
            </a:extLst>
          </p:cNvPr>
          <p:cNvSpPr>
            <a:spLocks noGrp="1"/>
          </p:cNvSpPr>
          <p:nvPr>
            <p:ph type="body" orient="vert" idx="1"/>
          </p:nvPr>
        </p:nvSpPr>
        <p:spPr>
          <a:xfrm>
            <a:off x="628650" y="365125"/>
            <a:ext cx="5800725" cy="5811838"/>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A07F2C9E-22D3-4105-9F25-0C8421AC2944}"/>
              </a:ext>
            </a:extLst>
          </p:cNvPr>
          <p:cNvSpPr>
            <a:spLocks noGrp="1"/>
          </p:cNvSpPr>
          <p:nvPr>
            <p:ph type="dt" sz="half" idx="10"/>
          </p:nvPr>
        </p:nvSpPr>
        <p:spPr/>
        <p:txBody>
          <a:bodyPr/>
          <a:lstStyle/>
          <a:p>
            <a:fld id="{066F98E4-5E67-4F45-9EBB-405981F72B96}" type="datetimeFigureOut">
              <a:rPr lang="es-ES" smtClean="0"/>
              <a:t>09/04/2019</a:t>
            </a:fld>
            <a:endParaRPr lang="es-ES"/>
          </a:p>
        </p:txBody>
      </p:sp>
      <p:sp>
        <p:nvSpPr>
          <p:cNvPr id="5" name="Marcador de pie de página 4">
            <a:extLst>
              <a:ext uri="{FF2B5EF4-FFF2-40B4-BE49-F238E27FC236}">
                <a16:creationId xmlns:a16="http://schemas.microsoft.com/office/drawing/2014/main" xmlns="" id="{31F7FD09-4033-497F-85E3-9FD1A68DD34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8766D6DF-906F-4686-B673-4F73B6E8F1A7}"/>
              </a:ext>
            </a:extLst>
          </p:cNvPr>
          <p:cNvSpPr>
            <a:spLocks noGrp="1"/>
          </p:cNvSpPr>
          <p:nvPr>
            <p:ph type="sldNum" sz="quarter" idx="12"/>
          </p:nvPr>
        </p:nvSpPr>
        <p:spPr/>
        <p:txBody>
          <a:bodyPr/>
          <a:lstStyle/>
          <a:p>
            <a:fld id="{FD0E3BBB-38C1-42C5-8B58-082C3623E1AB}" type="slidenum">
              <a:rPr lang="es-ES" smtClean="0"/>
              <a:t>‹Nº›</a:t>
            </a:fld>
            <a:endParaRPr lang="es-ES"/>
          </a:p>
        </p:txBody>
      </p:sp>
    </p:spTree>
    <p:extLst>
      <p:ext uri="{BB962C8B-B14F-4D97-AF65-F5344CB8AC3E}">
        <p14:creationId xmlns:p14="http://schemas.microsoft.com/office/powerpoint/2010/main" val="24675750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35E88D3-A162-4B2A-AE35-0FD0BDECA738}"/>
              </a:ext>
            </a:extLst>
          </p:cNvPr>
          <p:cNvSpPr>
            <a:spLocks noGrp="1"/>
          </p:cNvSpPr>
          <p:nvPr>
            <p:ph type="ctrTitle"/>
          </p:nvPr>
        </p:nvSpPr>
        <p:spPr>
          <a:xfrm>
            <a:off x="1143000" y="1122363"/>
            <a:ext cx="6858000" cy="2387600"/>
          </a:xfrm>
        </p:spPr>
        <p:txBody>
          <a:bodyPr anchor="b"/>
          <a:lstStyle>
            <a:lvl1pPr algn="ctr">
              <a:defRPr sz="4500"/>
            </a:lvl1pPr>
          </a:lstStyle>
          <a:p>
            <a:r>
              <a:rPr lang="es-ES"/>
              <a:t>Haga clic para modificar el estilo de título del patrón</a:t>
            </a:r>
          </a:p>
        </p:txBody>
      </p:sp>
      <p:sp>
        <p:nvSpPr>
          <p:cNvPr id="3" name="Subtítulo 2">
            <a:extLst>
              <a:ext uri="{FF2B5EF4-FFF2-40B4-BE49-F238E27FC236}">
                <a16:creationId xmlns:a16="http://schemas.microsoft.com/office/drawing/2014/main" xmlns="" id="{6517282D-CCE4-4EE0-8DF2-C38D3933F89D}"/>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xmlns="" id="{FE3CA9B6-267A-4A8B-B3DB-E7CE082EEA72}"/>
              </a:ext>
            </a:extLst>
          </p:cNvPr>
          <p:cNvSpPr>
            <a:spLocks noGrp="1"/>
          </p:cNvSpPr>
          <p:nvPr>
            <p:ph type="dt" sz="half" idx="10"/>
          </p:nvPr>
        </p:nvSpPr>
        <p:spPr/>
        <p:txBody>
          <a:bodyPr/>
          <a:lstStyle/>
          <a:p>
            <a:fld id="{A2A332A5-FCFE-457F-BDD0-FF17A486EF86}" type="datetimeFigureOut">
              <a:rPr lang="es-ES" smtClean="0"/>
              <a:t>09/04/2019</a:t>
            </a:fld>
            <a:endParaRPr lang="es-ES"/>
          </a:p>
        </p:txBody>
      </p:sp>
      <p:sp>
        <p:nvSpPr>
          <p:cNvPr id="5" name="Marcador de pie de página 4">
            <a:extLst>
              <a:ext uri="{FF2B5EF4-FFF2-40B4-BE49-F238E27FC236}">
                <a16:creationId xmlns:a16="http://schemas.microsoft.com/office/drawing/2014/main" xmlns="" id="{0104ACC5-7DBE-4EEE-A81B-C33B264C9C2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266CC29A-E90E-44C8-8E69-8B9E648AA3BF}"/>
              </a:ext>
            </a:extLst>
          </p:cNvPr>
          <p:cNvSpPr>
            <a:spLocks noGrp="1"/>
          </p:cNvSpPr>
          <p:nvPr>
            <p:ph type="sldNum" sz="quarter" idx="12"/>
          </p:nvPr>
        </p:nvSpPr>
        <p:spPr/>
        <p:txBody>
          <a:bodyPr/>
          <a:lstStyle/>
          <a:p>
            <a:fld id="{56132A6F-5F7E-49FA-886B-39A446CB5099}" type="slidenum">
              <a:rPr lang="es-ES" smtClean="0"/>
              <a:t>‹Nº›</a:t>
            </a:fld>
            <a:endParaRPr lang="es-ES"/>
          </a:p>
        </p:txBody>
      </p:sp>
    </p:spTree>
    <p:extLst>
      <p:ext uri="{BB962C8B-B14F-4D97-AF65-F5344CB8AC3E}">
        <p14:creationId xmlns:p14="http://schemas.microsoft.com/office/powerpoint/2010/main" val="11423435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DF3E3F4-4CC2-4EE0-B718-28C47012997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C9A5107A-5B2F-4588-AA6A-0496CB2EE68F}"/>
              </a:ext>
            </a:extLst>
          </p:cNvPr>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F486C1BC-A5EB-43AE-AF87-E95CD2B96D71}"/>
              </a:ext>
            </a:extLst>
          </p:cNvPr>
          <p:cNvSpPr>
            <a:spLocks noGrp="1"/>
          </p:cNvSpPr>
          <p:nvPr>
            <p:ph type="dt" sz="half" idx="10"/>
          </p:nvPr>
        </p:nvSpPr>
        <p:spPr/>
        <p:txBody>
          <a:bodyPr/>
          <a:lstStyle/>
          <a:p>
            <a:fld id="{A2A332A5-FCFE-457F-BDD0-FF17A486EF86}" type="datetimeFigureOut">
              <a:rPr lang="es-ES" smtClean="0"/>
              <a:t>09/04/2019</a:t>
            </a:fld>
            <a:endParaRPr lang="es-ES"/>
          </a:p>
        </p:txBody>
      </p:sp>
      <p:sp>
        <p:nvSpPr>
          <p:cNvPr id="5" name="Marcador de pie de página 4">
            <a:extLst>
              <a:ext uri="{FF2B5EF4-FFF2-40B4-BE49-F238E27FC236}">
                <a16:creationId xmlns:a16="http://schemas.microsoft.com/office/drawing/2014/main" xmlns="" id="{D35855F8-DD36-42D6-9573-7EF3BAC2FA9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E321265F-5182-4454-8BF1-E2DC80E328E1}"/>
              </a:ext>
            </a:extLst>
          </p:cNvPr>
          <p:cNvSpPr>
            <a:spLocks noGrp="1"/>
          </p:cNvSpPr>
          <p:nvPr>
            <p:ph type="sldNum" sz="quarter" idx="12"/>
          </p:nvPr>
        </p:nvSpPr>
        <p:spPr/>
        <p:txBody>
          <a:bodyPr/>
          <a:lstStyle/>
          <a:p>
            <a:fld id="{56132A6F-5F7E-49FA-886B-39A446CB5099}" type="slidenum">
              <a:rPr lang="es-ES" smtClean="0"/>
              <a:t>‹Nº›</a:t>
            </a:fld>
            <a:endParaRPr lang="es-ES"/>
          </a:p>
        </p:txBody>
      </p:sp>
    </p:spTree>
    <p:extLst>
      <p:ext uri="{BB962C8B-B14F-4D97-AF65-F5344CB8AC3E}">
        <p14:creationId xmlns:p14="http://schemas.microsoft.com/office/powerpoint/2010/main" val="18999113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B85FF5A-EA2A-4B05-A38A-FFE7FAD25491}"/>
              </a:ext>
            </a:extLst>
          </p:cNvPr>
          <p:cNvSpPr>
            <a:spLocks noGrp="1"/>
          </p:cNvSpPr>
          <p:nvPr>
            <p:ph type="title"/>
          </p:nvPr>
        </p:nvSpPr>
        <p:spPr>
          <a:xfrm>
            <a:off x="623888" y="1709739"/>
            <a:ext cx="7886700" cy="2852737"/>
          </a:xfrm>
        </p:spPr>
        <p:txBody>
          <a:bodyPr anchor="b"/>
          <a:lstStyle>
            <a:lvl1pPr>
              <a:defRPr sz="45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BA57EDBC-D14E-40B2-BCB2-425F9F591B51}"/>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los estilos de texto del patrón</a:t>
            </a:r>
          </a:p>
        </p:txBody>
      </p:sp>
      <p:sp>
        <p:nvSpPr>
          <p:cNvPr id="4" name="Marcador de fecha 3">
            <a:extLst>
              <a:ext uri="{FF2B5EF4-FFF2-40B4-BE49-F238E27FC236}">
                <a16:creationId xmlns:a16="http://schemas.microsoft.com/office/drawing/2014/main" xmlns="" id="{88C1C6AB-7E87-426E-9192-D08AADC6FEAF}"/>
              </a:ext>
            </a:extLst>
          </p:cNvPr>
          <p:cNvSpPr>
            <a:spLocks noGrp="1"/>
          </p:cNvSpPr>
          <p:nvPr>
            <p:ph type="dt" sz="half" idx="10"/>
          </p:nvPr>
        </p:nvSpPr>
        <p:spPr/>
        <p:txBody>
          <a:bodyPr/>
          <a:lstStyle/>
          <a:p>
            <a:fld id="{A2A332A5-FCFE-457F-BDD0-FF17A486EF86}" type="datetimeFigureOut">
              <a:rPr lang="es-ES" smtClean="0"/>
              <a:t>09/04/2019</a:t>
            </a:fld>
            <a:endParaRPr lang="es-ES"/>
          </a:p>
        </p:txBody>
      </p:sp>
      <p:sp>
        <p:nvSpPr>
          <p:cNvPr id="5" name="Marcador de pie de página 4">
            <a:extLst>
              <a:ext uri="{FF2B5EF4-FFF2-40B4-BE49-F238E27FC236}">
                <a16:creationId xmlns:a16="http://schemas.microsoft.com/office/drawing/2014/main" xmlns="" id="{3CB61F21-661F-41A5-A9FF-96C6F42D737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527BAAE2-DA5E-4F75-82F8-ED6D6A4EB712}"/>
              </a:ext>
            </a:extLst>
          </p:cNvPr>
          <p:cNvSpPr>
            <a:spLocks noGrp="1"/>
          </p:cNvSpPr>
          <p:nvPr>
            <p:ph type="sldNum" sz="quarter" idx="12"/>
          </p:nvPr>
        </p:nvSpPr>
        <p:spPr/>
        <p:txBody>
          <a:bodyPr/>
          <a:lstStyle/>
          <a:p>
            <a:fld id="{56132A6F-5F7E-49FA-886B-39A446CB5099}" type="slidenum">
              <a:rPr lang="es-ES" smtClean="0"/>
              <a:t>‹Nº›</a:t>
            </a:fld>
            <a:endParaRPr lang="es-ES"/>
          </a:p>
        </p:txBody>
      </p:sp>
    </p:spTree>
    <p:extLst>
      <p:ext uri="{BB962C8B-B14F-4D97-AF65-F5344CB8AC3E}">
        <p14:creationId xmlns:p14="http://schemas.microsoft.com/office/powerpoint/2010/main" val="38401493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9B24E3C-D1EA-4D7D-B6A1-2DB9479589BB}"/>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A70A6B50-D862-440A-A008-C069B39DDAB1}"/>
              </a:ext>
            </a:extLst>
          </p:cNvPr>
          <p:cNvSpPr>
            <a:spLocks noGrp="1"/>
          </p:cNvSpPr>
          <p:nvPr>
            <p:ph sz="half" idx="1"/>
          </p:nvPr>
        </p:nvSpPr>
        <p:spPr>
          <a:xfrm>
            <a:off x="628650" y="1825625"/>
            <a:ext cx="38862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xmlns="" id="{B5280153-E5AA-4A16-9DFF-70A962A3D959}"/>
              </a:ext>
            </a:extLst>
          </p:cNvPr>
          <p:cNvSpPr>
            <a:spLocks noGrp="1"/>
          </p:cNvSpPr>
          <p:nvPr>
            <p:ph sz="half" idx="2"/>
          </p:nvPr>
        </p:nvSpPr>
        <p:spPr>
          <a:xfrm>
            <a:off x="4629150" y="1825625"/>
            <a:ext cx="38862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xmlns="" id="{6042CA3D-9557-44FD-AD2F-B5BF8C1743EB}"/>
              </a:ext>
            </a:extLst>
          </p:cNvPr>
          <p:cNvSpPr>
            <a:spLocks noGrp="1"/>
          </p:cNvSpPr>
          <p:nvPr>
            <p:ph type="dt" sz="half" idx="10"/>
          </p:nvPr>
        </p:nvSpPr>
        <p:spPr/>
        <p:txBody>
          <a:bodyPr/>
          <a:lstStyle/>
          <a:p>
            <a:fld id="{A2A332A5-FCFE-457F-BDD0-FF17A486EF86}" type="datetimeFigureOut">
              <a:rPr lang="es-ES" smtClean="0"/>
              <a:t>09/04/2019</a:t>
            </a:fld>
            <a:endParaRPr lang="es-ES"/>
          </a:p>
        </p:txBody>
      </p:sp>
      <p:sp>
        <p:nvSpPr>
          <p:cNvPr id="6" name="Marcador de pie de página 5">
            <a:extLst>
              <a:ext uri="{FF2B5EF4-FFF2-40B4-BE49-F238E27FC236}">
                <a16:creationId xmlns:a16="http://schemas.microsoft.com/office/drawing/2014/main" xmlns="" id="{A935E2ED-FD15-4DEB-8F36-3DF92DF225B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xmlns="" id="{00988736-3086-48C9-84D5-0F3B957EB000}"/>
              </a:ext>
            </a:extLst>
          </p:cNvPr>
          <p:cNvSpPr>
            <a:spLocks noGrp="1"/>
          </p:cNvSpPr>
          <p:nvPr>
            <p:ph type="sldNum" sz="quarter" idx="12"/>
          </p:nvPr>
        </p:nvSpPr>
        <p:spPr/>
        <p:txBody>
          <a:bodyPr/>
          <a:lstStyle/>
          <a:p>
            <a:fld id="{56132A6F-5F7E-49FA-886B-39A446CB5099}" type="slidenum">
              <a:rPr lang="es-ES" smtClean="0"/>
              <a:t>‹Nº›</a:t>
            </a:fld>
            <a:endParaRPr lang="es-ES"/>
          </a:p>
        </p:txBody>
      </p:sp>
    </p:spTree>
    <p:extLst>
      <p:ext uri="{BB962C8B-B14F-4D97-AF65-F5344CB8AC3E}">
        <p14:creationId xmlns:p14="http://schemas.microsoft.com/office/powerpoint/2010/main" val="30245024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28ED666-E331-4E59-91E5-39E72749F23A}"/>
              </a:ext>
            </a:extLst>
          </p:cNvPr>
          <p:cNvSpPr>
            <a:spLocks noGrp="1"/>
          </p:cNvSpPr>
          <p:nvPr>
            <p:ph type="title"/>
          </p:nvPr>
        </p:nvSpPr>
        <p:spPr>
          <a:xfrm>
            <a:off x="629841" y="365126"/>
            <a:ext cx="78867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6752567B-64B4-4A9F-B05C-5C422861DD6A}"/>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a:t>
            </a:r>
          </a:p>
        </p:txBody>
      </p:sp>
      <p:sp>
        <p:nvSpPr>
          <p:cNvPr id="4" name="Marcador de contenido 3">
            <a:extLst>
              <a:ext uri="{FF2B5EF4-FFF2-40B4-BE49-F238E27FC236}">
                <a16:creationId xmlns:a16="http://schemas.microsoft.com/office/drawing/2014/main" xmlns="" id="{EC1B6261-96FE-44D7-87DD-BFD71A659B88}"/>
              </a:ext>
            </a:extLst>
          </p:cNvPr>
          <p:cNvSpPr>
            <a:spLocks noGrp="1"/>
          </p:cNvSpPr>
          <p:nvPr>
            <p:ph sz="half" idx="2"/>
          </p:nvPr>
        </p:nvSpPr>
        <p:spPr>
          <a:xfrm>
            <a:off x="629842" y="2505075"/>
            <a:ext cx="3868340"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xmlns="" id="{7FDDBE29-8830-4836-8C9E-861667A701A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a:t>
            </a:r>
          </a:p>
        </p:txBody>
      </p:sp>
      <p:sp>
        <p:nvSpPr>
          <p:cNvPr id="6" name="Marcador de contenido 5">
            <a:extLst>
              <a:ext uri="{FF2B5EF4-FFF2-40B4-BE49-F238E27FC236}">
                <a16:creationId xmlns:a16="http://schemas.microsoft.com/office/drawing/2014/main" xmlns="" id="{ECCE2285-AC58-40AD-B113-92BFC493CFAA}"/>
              </a:ext>
            </a:extLst>
          </p:cNvPr>
          <p:cNvSpPr>
            <a:spLocks noGrp="1"/>
          </p:cNvSpPr>
          <p:nvPr>
            <p:ph sz="quarter" idx="4"/>
          </p:nvPr>
        </p:nvSpPr>
        <p:spPr>
          <a:xfrm>
            <a:off x="4629150" y="2505075"/>
            <a:ext cx="3887391"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xmlns="" id="{6512AC53-1C01-4ACE-B8D4-B5ED680875A0}"/>
              </a:ext>
            </a:extLst>
          </p:cNvPr>
          <p:cNvSpPr>
            <a:spLocks noGrp="1"/>
          </p:cNvSpPr>
          <p:nvPr>
            <p:ph type="dt" sz="half" idx="10"/>
          </p:nvPr>
        </p:nvSpPr>
        <p:spPr/>
        <p:txBody>
          <a:bodyPr/>
          <a:lstStyle/>
          <a:p>
            <a:fld id="{A2A332A5-FCFE-457F-BDD0-FF17A486EF86}" type="datetimeFigureOut">
              <a:rPr lang="es-ES" smtClean="0"/>
              <a:t>09/04/2019</a:t>
            </a:fld>
            <a:endParaRPr lang="es-ES"/>
          </a:p>
        </p:txBody>
      </p:sp>
      <p:sp>
        <p:nvSpPr>
          <p:cNvPr id="8" name="Marcador de pie de página 7">
            <a:extLst>
              <a:ext uri="{FF2B5EF4-FFF2-40B4-BE49-F238E27FC236}">
                <a16:creationId xmlns:a16="http://schemas.microsoft.com/office/drawing/2014/main" xmlns="" id="{88F4AAB3-3B42-41ED-B38B-35E589A4598E}"/>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xmlns="" id="{B56D8B3C-42F2-47E9-88EF-0761DC65ACBC}"/>
              </a:ext>
            </a:extLst>
          </p:cNvPr>
          <p:cNvSpPr>
            <a:spLocks noGrp="1"/>
          </p:cNvSpPr>
          <p:nvPr>
            <p:ph type="sldNum" sz="quarter" idx="12"/>
          </p:nvPr>
        </p:nvSpPr>
        <p:spPr/>
        <p:txBody>
          <a:bodyPr/>
          <a:lstStyle/>
          <a:p>
            <a:fld id="{56132A6F-5F7E-49FA-886B-39A446CB5099}" type="slidenum">
              <a:rPr lang="es-ES" smtClean="0"/>
              <a:t>‹Nº›</a:t>
            </a:fld>
            <a:endParaRPr lang="es-ES"/>
          </a:p>
        </p:txBody>
      </p:sp>
    </p:spTree>
    <p:extLst>
      <p:ext uri="{BB962C8B-B14F-4D97-AF65-F5344CB8AC3E}">
        <p14:creationId xmlns:p14="http://schemas.microsoft.com/office/powerpoint/2010/main" val="38365514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C3492AE-475E-4BBD-B5E1-54A8CD5A1556}"/>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xmlns="" id="{0D86DDD4-B8DD-47A3-A3BA-74FEE8F248E9}"/>
              </a:ext>
            </a:extLst>
          </p:cNvPr>
          <p:cNvSpPr>
            <a:spLocks noGrp="1"/>
          </p:cNvSpPr>
          <p:nvPr>
            <p:ph type="dt" sz="half" idx="10"/>
          </p:nvPr>
        </p:nvSpPr>
        <p:spPr/>
        <p:txBody>
          <a:bodyPr/>
          <a:lstStyle/>
          <a:p>
            <a:fld id="{A2A332A5-FCFE-457F-BDD0-FF17A486EF86}" type="datetimeFigureOut">
              <a:rPr lang="es-ES" smtClean="0"/>
              <a:t>09/04/2019</a:t>
            </a:fld>
            <a:endParaRPr lang="es-ES"/>
          </a:p>
        </p:txBody>
      </p:sp>
      <p:sp>
        <p:nvSpPr>
          <p:cNvPr id="4" name="Marcador de pie de página 3">
            <a:extLst>
              <a:ext uri="{FF2B5EF4-FFF2-40B4-BE49-F238E27FC236}">
                <a16:creationId xmlns:a16="http://schemas.microsoft.com/office/drawing/2014/main" xmlns="" id="{ECDABD62-2467-432F-8175-1735988D002D}"/>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xmlns="" id="{4C243EB2-5ABE-48B9-972D-0D2C746DF55B}"/>
              </a:ext>
            </a:extLst>
          </p:cNvPr>
          <p:cNvSpPr>
            <a:spLocks noGrp="1"/>
          </p:cNvSpPr>
          <p:nvPr>
            <p:ph type="sldNum" sz="quarter" idx="12"/>
          </p:nvPr>
        </p:nvSpPr>
        <p:spPr/>
        <p:txBody>
          <a:bodyPr/>
          <a:lstStyle/>
          <a:p>
            <a:fld id="{56132A6F-5F7E-49FA-886B-39A446CB5099}" type="slidenum">
              <a:rPr lang="es-ES" smtClean="0"/>
              <a:t>‹Nº›</a:t>
            </a:fld>
            <a:endParaRPr lang="es-ES"/>
          </a:p>
        </p:txBody>
      </p:sp>
    </p:spTree>
    <p:extLst>
      <p:ext uri="{BB962C8B-B14F-4D97-AF65-F5344CB8AC3E}">
        <p14:creationId xmlns:p14="http://schemas.microsoft.com/office/powerpoint/2010/main" val="5721988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xmlns="" id="{6D237DD2-F954-48DF-AC3C-911E55033356}"/>
              </a:ext>
            </a:extLst>
          </p:cNvPr>
          <p:cNvSpPr>
            <a:spLocks noGrp="1"/>
          </p:cNvSpPr>
          <p:nvPr>
            <p:ph type="dt" sz="half" idx="10"/>
          </p:nvPr>
        </p:nvSpPr>
        <p:spPr/>
        <p:txBody>
          <a:bodyPr/>
          <a:lstStyle/>
          <a:p>
            <a:fld id="{A2A332A5-FCFE-457F-BDD0-FF17A486EF86}" type="datetimeFigureOut">
              <a:rPr lang="es-ES" smtClean="0"/>
              <a:t>09/04/2019</a:t>
            </a:fld>
            <a:endParaRPr lang="es-ES"/>
          </a:p>
        </p:txBody>
      </p:sp>
      <p:sp>
        <p:nvSpPr>
          <p:cNvPr id="3" name="Marcador de pie de página 2">
            <a:extLst>
              <a:ext uri="{FF2B5EF4-FFF2-40B4-BE49-F238E27FC236}">
                <a16:creationId xmlns:a16="http://schemas.microsoft.com/office/drawing/2014/main" xmlns="" id="{042CAF94-703A-4F16-BBEB-28D23D85265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xmlns="" id="{87AA1519-7846-4CFF-B4A4-C37297188167}"/>
              </a:ext>
            </a:extLst>
          </p:cNvPr>
          <p:cNvSpPr>
            <a:spLocks noGrp="1"/>
          </p:cNvSpPr>
          <p:nvPr>
            <p:ph type="sldNum" sz="quarter" idx="12"/>
          </p:nvPr>
        </p:nvSpPr>
        <p:spPr/>
        <p:txBody>
          <a:bodyPr/>
          <a:lstStyle/>
          <a:p>
            <a:fld id="{56132A6F-5F7E-49FA-886B-39A446CB5099}" type="slidenum">
              <a:rPr lang="es-ES" smtClean="0"/>
              <a:t>‹Nº›</a:t>
            </a:fld>
            <a:endParaRPr lang="es-ES"/>
          </a:p>
        </p:txBody>
      </p:sp>
    </p:spTree>
    <p:extLst>
      <p:ext uri="{BB962C8B-B14F-4D97-AF65-F5344CB8AC3E}">
        <p14:creationId xmlns:p14="http://schemas.microsoft.com/office/powerpoint/2010/main" val="3928372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etodología">
    <p:spTree>
      <p:nvGrpSpPr>
        <p:cNvPr id="1" name=""/>
        <p:cNvGrpSpPr/>
        <p:nvPr/>
      </p:nvGrpSpPr>
      <p:grpSpPr>
        <a:xfrm>
          <a:off x="0" y="0"/>
          <a:ext cx="0" cy="0"/>
          <a:chOff x="0" y="0"/>
          <a:chExt cx="0" cy="0"/>
        </a:xfrm>
      </p:grpSpPr>
      <p:graphicFrame>
        <p:nvGraphicFramePr>
          <p:cNvPr id="7" name="Tabla 6"/>
          <p:cNvGraphicFramePr>
            <a:graphicFrameLocks noGrp="1"/>
          </p:cNvGraphicFramePr>
          <p:nvPr userDrawn="1">
            <p:extLst>
              <p:ext uri="{D42A27DB-BD31-4B8C-83A1-F6EECF244321}">
                <p14:modId xmlns:p14="http://schemas.microsoft.com/office/powerpoint/2010/main" val="2777765412"/>
              </p:ext>
            </p:extLst>
          </p:nvPr>
        </p:nvGraphicFramePr>
        <p:xfrm>
          <a:off x="628650" y="905933"/>
          <a:ext cx="7886700" cy="5376334"/>
        </p:xfrm>
        <a:graphic>
          <a:graphicData uri="http://schemas.openxmlformats.org/drawingml/2006/table">
            <a:tbl>
              <a:tblPr firstRow="1" firstCol="1" bandRow="1">
                <a:tableStyleId>{69CF1AB2-1976-4502-BF36-3FF5EA218861}</a:tableStyleId>
              </a:tblPr>
              <a:tblGrid>
                <a:gridCol w="7886700">
                  <a:extLst>
                    <a:ext uri="{9D8B030D-6E8A-4147-A177-3AD203B41FA5}">
                      <a16:colId xmlns:a16="http://schemas.microsoft.com/office/drawing/2014/main" xmlns="" val="20000"/>
                    </a:ext>
                  </a:extLst>
                </a:gridCol>
              </a:tblGrid>
              <a:tr h="471413">
                <a:tc>
                  <a:txBody>
                    <a:bodyPr/>
                    <a:lstStyle/>
                    <a:p>
                      <a:pPr algn="ctr">
                        <a:lnSpc>
                          <a:spcPct val="115000"/>
                        </a:lnSpc>
                        <a:spcAft>
                          <a:spcPts val="0"/>
                        </a:spcAft>
                      </a:pPr>
                      <a:r>
                        <a:rPr lang="es-CO" sz="1000" dirty="0">
                          <a:solidFill>
                            <a:schemeClr val="bg1"/>
                          </a:solidFill>
                          <a:effectLst/>
                          <a:latin typeface="Tahoma" panose="020B0604030504040204" pitchFamily="34" charset="0"/>
                          <a:ea typeface="Tahoma" panose="020B0604030504040204" pitchFamily="34" charset="0"/>
                          <a:cs typeface="Tahoma" panose="020B0604030504040204" pitchFamily="34" charset="0"/>
                        </a:rPr>
                        <a:t>METODOLOGÍA</a:t>
                      </a:r>
                    </a:p>
                    <a:p>
                      <a:pPr marL="0" marR="0" lvl="0" indent="0" algn="ctr" defTabSz="914400" rtl="0" eaLnBrk="1" fontAlgn="auto" latinLnBrk="0" hangingPunct="1">
                        <a:lnSpc>
                          <a:spcPct val="115000"/>
                        </a:lnSpc>
                        <a:spcBef>
                          <a:spcPts val="0"/>
                        </a:spcBef>
                        <a:spcAft>
                          <a:spcPts val="0"/>
                        </a:spcAft>
                        <a:buClrTx/>
                        <a:buSzTx/>
                        <a:buFontTx/>
                        <a:buNone/>
                        <a:tabLst/>
                        <a:defRPr/>
                      </a:pPr>
                      <a:r>
                        <a:rPr lang="es-CO" sz="800" b="0" dirty="0">
                          <a:solidFill>
                            <a:schemeClr val="bg1"/>
                          </a:solidFill>
                          <a:latin typeface="Tahoma" panose="020B0604030504040204" pitchFamily="34" charset="0"/>
                          <a:ea typeface="Tahoma" panose="020B0604030504040204" pitchFamily="34" charset="0"/>
                          <a:cs typeface="Tahoma" panose="020B0604030504040204" pitchFamily="34" charset="0"/>
                        </a:rPr>
                        <a:t>Realizar la caracterización de la(s) metodología(s) a utilizar para el desarrollo de espacio académico (aprendizaje basado en problemas ABP, estudio de casos, aprendizaje por proyectos, tareas de trabajo independiente, tareas de trabajo colaborativo entre otros).</a:t>
                      </a:r>
                      <a:endParaRPr lang="es-ES" sz="800" b="0" dirty="0">
                        <a:solidFill>
                          <a:schemeClr val="bg1"/>
                        </a:solidFill>
                        <a:latin typeface="Tahoma" panose="020B0604030504040204" pitchFamily="34" charset="0"/>
                        <a:ea typeface="Tahoma" panose="020B0604030504040204" pitchFamily="34" charset="0"/>
                        <a:cs typeface="Tahoma" panose="020B0604030504040204" pitchFamily="34" charset="0"/>
                      </a:endParaRPr>
                    </a:p>
                  </a:txBody>
                  <a:tcPr marL="34807" marR="34807" marT="0" marB="0" anchor="ctr">
                    <a:solidFill>
                      <a:schemeClr val="accent1">
                        <a:lumMod val="50000"/>
                      </a:schemeClr>
                    </a:solidFill>
                  </a:tcPr>
                </a:tc>
                <a:extLst>
                  <a:ext uri="{0D108BD9-81ED-4DB2-BD59-A6C34878D82A}">
                    <a16:rowId xmlns:a16="http://schemas.microsoft.com/office/drawing/2014/main" xmlns="" val="10000"/>
                  </a:ext>
                </a:extLst>
              </a:tr>
              <a:tr h="4904921">
                <a:tc>
                  <a:txBody>
                    <a:bodyPr/>
                    <a:lstStyle/>
                    <a:p>
                      <a:pPr algn="l">
                        <a:lnSpc>
                          <a:spcPct val="115000"/>
                        </a:lnSpc>
                        <a:spcAft>
                          <a:spcPts val="1000"/>
                        </a:spcAft>
                      </a:pPr>
                      <a:endParaRPr lang="es-CO" sz="11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89535" marR="89535" marT="0" marB="0"/>
                </a:tc>
                <a:extLst>
                  <a:ext uri="{0D108BD9-81ED-4DB2-BD59-A6C34878D82A}">
                    <a16:rowId xmlns:a16="http://schemas.microsoft.com/office/drawing/2014/main" xmlns="" val="10001"/>
                  </a:ext>
                </a:extLst>
              </a:tr>
            </a:tbl>
          </a:graphicData>
        </a:graphic>
      </p:graphicFrame>
      <p:sp>
        <p:nvSpPr>
          <p:cNvPr id="4" name="Date Placeholder 3"/>
          <p:cNvSpPr>
            <a:spLocks noGrp="1"/>
          </p:cNvSpPr>
          <p:nvPr>
            <p:ph type="dt" sz="half" idx="10"/>
          </p:nvPr>
        </p:nvSpPr>
        <p:spPr/>
        <p:txBody>
          <a:bodyPr/>
          <a:lstStyle/>
          <a:p>
            <a:fld id="{2757EACC-E826-496D-AC76-81C0A3BA9187}" type="datetimeFigureOut">
              <a:rPr lang="es-CO" smtClean="0"/>
              <a:t>9/04/2019</a:t>
            </a:fld>
            <a:endParaRPr lang="es-CO"/>
          </a:p>
        </p:txBody>
      </p:sp>
      <p:sp>
        <p:nvSpPr>
          <p:cNvPr id="5" name="Footer Placeholder 4"/>
          <p:cNvSpPr>
            <a:spLocks noGrp="1"/>
          </p:cNvSpPr>
          <p:nvPr>
            <p:ph type="ftr" sz="quarter" idx="11"/>
          </p:nvPr>
        </p:nvSpPr>
        <p:spPr/>
        <p:txBody>
          <a:bodyPr/>
          <a:lstStyle/>
          <a:p>
            <a:endParaRPr lang="es-CO" dirty="0"/>
          </a:p>
        </p:txBody>
      </p:sp>
      <p:sp>
        <p:nvSpPr>
          <p:cNvPr id="6" name="Slide Number Placeholder 5"/>
          <p:cNvSpPr>
            <a:spLocks noGrp="1"/>
          </p:cNvSpPr>
          <p:nvPr>
            <p:ph type="sldNum" sz="quarter" idx="12"/>
          </p:nvPr>
        </p:nvSpPr>
        <p:spPr/>
        <p:txBody>
          <a:bodyPr/>
          <a:lstStyle/>
          <a:p>
            <a:fld id="{8E188EC5-9129-4EC6-87A6-612C5497FD59}" type="slidenum">
              <a:rPr lang="es-CO" smtClean="0"/>
              <a:t>‹Nº›</a:t>
            </a:fld>
            <a:endParaRPr lang="es-CO"/>
          </a:p>
        </p:txBody>
      </p:sp>
      <p:sp>
        <p:nvSpPr>
          <p:cNvPr id="8" name="Content Placeholder 2"/>
          <p:cNvSpPr>
            <a:spLocks noGrp="1"/>
          </p:cNvSpPr>
          <p:nvPr>
            <p:ph idx="1"/>
          </p:nvPr>
        </p:nvSpPr>
        <p:spPr>
          <a:xfrm>
            <a:off x="628650" y="1422400"/>
            <a:ext cx="7886700" cy="4859867"/>
          </a:xfrm>
        </p:spPr>
        <p:txBody>
          <a:bodyPr/>
          <a:lstStyle>
            <a:lvl1pPr algn="just">
              <a:defRPr/>
            </a:lvl1pPr>
            <a:lvl2pPr algn="just">
              <a:defRPr/>
            </a:lvl2pPr>
            <a:lvl3pPr algn="just">
              <a:defRPr/>
            </a:lvl3pPr>
            <a:lvl4pPr algn="just">
              <a:defRPr/>
            </a:lvl4pPr>
            <a:lvl5pPr algn="just">
              <a:defRPr/>
            </a:lvl5pPr>
          </a:lstStyle>
          <a:p>
            <a:pPr lvl="1"/>
            <a:endParaRPr lang="es-ES" dirty="0"/>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Tree>
    <p:extLst>
      <p:ext uri="{BB962C8B-B14F-4D97-AF65-F5344CB8AC3E}">
        <p14:creationId xmlns:p14="http://schemas.microsoft.com/office/powerpoint/2010/main" val="38198239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2ECD870-B165-4FE2-8FA2-5E5075160966}"/>
              </a:ext>
            </a:extLst>
          </p:cNvPr>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F185901B-3C7F-4849-BFF0-9851FB495A69}"/>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xmlns="" id="{BA06C1C1-DAEB-4CE7-B44E-2ED5AA955CF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los estilos de texto del patrón</a:t>
            </a:r>
          </a:p>
        </p:txBody>
      </p:sp>
      <p:sp>
        <p:nvSpPr>
          <p:cNvPr id="5" name="Marcador de fecha 4">
            <a:extLst>
              <a:ext uri="{FF2B5EF4-FFF2-40B4-BE49-F238E27FC236}">
                <a16:creationId xmlns:a16="http://schemas.microsoft.com/office/drawing/2014/main" xmlns="" id="{A319A608-BFAA-4126-A8F5-6981750FCDF1}"/>
              </a:ext>
            </a:extLst>
          </p:cNvPr>
          <p:cNvSpPr>
            <a:spLocks noGrp="1"/>
          </p:cNvSpPr>
          <p:nvPr>
            <p:ph type="dt" sz="half" idx="10"/>
          </p:nvPr>
        </p:nvSpPr>
        <p:spPr/>
        <p:txBody>
          <a:bodyPr/>
          <a:lstStyle/>
          <a:p>
            <a:fld id="{A2A332A5-FCFE-457F-BDD0-FF17A486EF86}" type="datetimeFigureOut">
              <a:rPr lang="es-ES" smtClean="0"/>
              <a:t>09/04/2019</a:t>
            </a:fld>
            <a:endParaRPr lang="es-ES"/>
          </a:p>
        </p:txBody>
      </p:sp>
      <p:sp>
        <p:nvSpPr>
          <p:cNvPr id="6" name="Marcador de pie de página 5">
            <a:extLst>
              <a:ext uri="{FF2B5EF4-FFF2-40B4-BE49-F238E27FC236}">
                <a16:creationId xmlns:a16="http://schemas.microsoft.com/office/drawing/2014/main" xmlns="" id="{0E2524C0-23D8-47D3-85DD-6DDD4A3770B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xmlns="" id="{C2F35997-0D5C-498A-A31E-A3AB57DC641F}"/>
              </a:ext>
            </a:extLst>
          </p:cNvPr>
          <p:cNvSpPr>
            <a:spLocks noGrp="1"/>
          </p:cNvSpPr>
          <p:nvPr>
            <p:ph type="sldNum" sz="quarter" idx="12"/>
          </p:nvPr>
        </p:nvSpPr>
        <p:spPr/>
        <p:txBody>
          <a:bodyPr/>
          <a:lstStyle/>
          <a:p>
            <a:fld id="{56132A6F-5F7E-49FA-886B-39A446CB5099}" type="slidenum">
              <a:rPr lang="es-ES" smtClean="0"/>
              <a:t>‹Nº›</a:t>
            </a:fld>
            <a:endParaRPr lang="es-ES"/>
          </a:p>
        </p:txBody>
      </p:sp>
    </p:spTree>
    <p:extLst>
      <p:ext uri="{BB962C8B-B14F-4D97-AF65-F5344CB8AC3E}">
        <p14:creationId xmlns:p14="http://schemas.microsoft.com/office/powerpoint/2010/main" val="20065996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6342B86-CDAF-40AE-88FF-30EB3A5B1653}"/>
              </a:ext>
            </a:extLst>
          </p:cNvPr>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xmlns="" id="{783945A4-B04C-4F25-9711-7FAC40DD5B36}"/>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s-ES"/>
          </a:p>
        </p:txBody>
      </p:sp>
      <p:sp>
        <p:nvSpPr>
          <p:cNvPr id="4" name="Marcador de texto 3">
            <a:extLst>
              <a:ext uri="{FF2B5EF4-FFF2-40B4-BE49-F238E27FC236}">
                <a16:creationId xmlns:a16="http://schemas.microsoft.com/office/drawing/2014/main" xmlns="" id="{EFBFB96A-36C1-4C8C-AC2E-59A90D28E7B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los estilos de texto del patrón</a:t>
            </a:r>
          </a:p>
        </p:txBody>
      </p:sp>
      <p:sp>
        <p:nvSpPr>
          <p:cNvPr id="5" name="Marcador de fecha 4">
            <a:extLst>
              <a:ext uri="{FF2B5EF4-FFF2-40B4-BE49-F238E27FC236}">
                <a16:creationId xmlns:a16="http://schemas.microsoft.com/office/drawing/2014/main" xmlns="" id="{612AB302-10F9-483B-850A-CB192AD21FAF}"/>
              </a:ext>
            </a:extLst>
          </p:cNvPr>
          <p:cNvSpPr>
            <a:spLocks noGrp="1"/>
          </p:cNvSpPr>
          <p:nvPr>
            <p:ph type="dt" sz="half" idx="10"/>
          </p:nvPr>
        </p:nvSpPr>
        <p:spPr/>
        <p:txBody>
          <a:bodyPr/>
          <a:lstStyle/>
          <a:p>
            <a:fld id="{A2A332A5-FCFE-457F-BDD0-FF17A486EF86}" type="datetimeFigureOut">
              <a:rPr lang="es-ES" smtClean="0"/>
              <a:t>09/04/2019</a:t>
            </a:fld>
            <a:endParaRPr lang="es-ES"/>
          </a:p>
        </p:txBody>
      </p:sp>
      <p:sp>
        <p:nvSpPr>
          <p:cNvPr id="6" name="Marcador de pie de página 5">
            <a:extLst>
              <a:ext uri="{FF2B5EF4-FFF2-40B4-BE49-F238E27FC236}">
                <a16:creationId xmlns:a16="http://schemas.microsoft.com/office/drawing/2014/main" xmlns="" id="{DC3DD977-C907-4A65-A9A3-4B4901401CA9}"/>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xmlns="" id="{960901B5-FB88-4DA7-AD57-5D28A733F957}"/>
              </a:ext>
            </a:extLst>
          </p:cNvPr>
          <p:cNvSpPr>
            <a:spLocks noGrp="1"/>
          </p:cNvSpPr>
          <p:nvPr>
            <p:ph type="sldNum" sz="quarter" idx="12"/>
          </p:nvPr>
        </p:nvSpPr>
        <p:spPr/>
        <p:txBody>
          <a:bodyPr/>
          <a:lstStyle/>
          <a:p>
            <a:fld id="{56132A6F-5F7E-49FA-886B-39A446CB5099}" type="slidenum">
              <a:rPr lang="es-ES" smtClean="0"/>
              <a:t>‹Nº›</a:t>
            </a:fld>
            <a:endParaRPr lang="es-ES"/>
          </a:p>
        </p:txBody>
      </p:sp>
    </p:spTree>
    <p:extLst>
      <p:ext uri="{BB962C8B-B14F-4D97-AF65-F5344CB8AC3E}">
        <p14:creationId xmlns:p14="http://schemas.microsoft.com/office/powerpoint/2010/main" val="12117643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2C8049B-631E-4809-BDE4-FEFD71DD508E}"/>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xmlns="" id="{A034647F-7085-4F61-92E1-68E59CED3327}"/>
              </a:ext>
            </a:extLst>
          </p:cNvPr>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5AC112B3-A071-4437-863D-6552FC9A997E}"/>
              </a:ext>
            </a:extLst>
          </p:cNvPr>
          <p:cNvSpPr>
            <a:spLocks noGrp="1"/>
          </p:cNvSpPr>
          <p:nvPr>
            <p:ph type="dt" sz="half" idx="10"/>
          </p:nvPr>
        </p:nvSpPr>
        <p:spPr/>
        <p:txBody>
          <a:bodyPr/>
          <a:lstStyle/>
          <a:p>
            <a:fld id="{A2A332A5-FCFE-457F-BDD0-FF17A486EF86}" type="datetimeFigureOut">
              <a:rPr lang="es-ES" smtClean="0"/>
              <a:t>09/04/2019</a:t>
            </a:fld>
            <a:endParaRPr lang="es-ES"/>
          </a:p>
        </p:txBody>
      </p:sp>
      <p:sp>
        <p:nvSpPr>
          <p:cNvPr id="5" name="Marcador de pie de página 4">
            <a:extLst>
              <a:ext uri="{FF2B5EF4-FFF2-40B4-BE49-F238E27FC236}">
                <a16:creationId xmlns:a16="http://schemas.microsoft.com/office/drawing/2014/main" xmlns="" id="{01F0F9AC-3C86-4361-AFC7-FE53BE01EF2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BE22C334-E5DA-4635-8619-B9C5F96CBA10}"/>
              </a:ext>
            </a:extLst>
          </p:cNvPr>
          <p:cNvSpPr>
            <a:spLocks noGrp="1"/>
          </p:cNvSpPr>
          <p:nvPr>
            <p:ph type="sldNum" sz="quarter" idx="12"/>
          </p:nvPr>
        </p:nvSpPr>
        <p:spPr/>
        <p:txBody>
          <a:bodyPr/>
          <a:lstStyle/>
          <a:p>
            <a:fld id="{56132A6F-5F7E-49FA-886B-39A446CB5099}" type="slidenum">
              <a:rPr lang="es-ES" smtClean="0"/>
              <a:t>‹Nº›</a:t>
            </a:fld>
            <a:endParaRPr lang="es-ES"/>
          </a:p>
        </p:txBody>
      </p:sp>
    </p:spTree>
    <p:extLst>
      <p:ext uri="{BB962C8B-B14F-4D97-AF65-F5344CB8AC3E}">
        <p14:creationId xmlns:p14="http://schemas.microsoft.com/office/powerpoint/2010/main" val="19649064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xmlns="" id="{2A1C2F4C-1AFC-4F89-B12D-29649F503370}"/>
              </a:ext>
            </a:extLst>
          </p:cNvPr>
          <p:cNvSpPr>
            <a:spLocks noGrp="1"/>
          </p:cNvSpPr>
          <p:nvPr>
            <p:ph type="title" orient="vert"/>
          </p:nvPr>
        </p:nvSpPr>
        <p:spPr>
          <a:xfrm>
            <a:off x="6543675" y="365125"/>
            <a:ext cx="1971675"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xmlns="" id="{1FD54058-D9DE-4B67-B7BC-18F211A18BD5}"/>
              </a:ext>
            </a:extLst>
          </p:cNvPr>
          <p:cNvSpPr>
            <a:spLocks noGrp="1"/>
          </p:cNvSpPr>
          <p:nvPr>
            <p:ph type="body" orient="vert" idx="1"/>
          </p:nvPr>
        </p:nvSpPr>
        <p:spPr>
          <a:xfrm>
            <a:off x="628650" y="365125"/>
            <a:ext cx="5800725" cy="5811838"/>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D4E43234-DF36-42F3-9C67-A1ABD2DEA04B}"/>
              </a:ext>
            </a:extLst>
          </p:cNvPr>
          <p:cNvSpPr>
            <a:spLocks noGrp="1"/>
          </p:cNvSpPr>
          <p:nvPr>
            <p:ph type="dt" sz="half" idx="10"/>
          </p:nvPr>
        </p:nvSpPr>
        <p:spPr/>
        <p:txBody>
          <a:bodyPr/>
          <a:lstStyle/>
          <a:p>
            <a:fld id="{A2A332A5-FCFE-457F-BDD0-FF17A486EF86}" type="datetimeFigureOut">
              <a:rPr lang="es-ES" smtClean="0"/>
              <a:t>09/04/2019</a:t>
            </a:fld>
            <a:endParaRPr lang="es-ES"/>
          </a:p>
        </p:txBody>
      </p:sp>
      <p:sp>
        <p:nvSpPr>
          <p:cNvPr id="5" name="Marcador de pie de página 4">
            <a:extLst>
              <a:ext uri="{FF2B5EF4-FFF2-40B4-BE49-F238E27FC236}">
                <a16:creationId xmlns:a16="http://schemas.microsoft.com/office/drawing/2014/main" xmlns="" id="{F00D0FD1-2F90-4032-A007-4F76D8F1FFC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19726C95-DFD1-4343-9B7B-EADBB43E684C}"/>
              </a:ext>
            </a:extLst>
          </p:cNvPr>
          <p:cNvSpPr>
            <a:spLocks noGrp="1"/>
          </p:cNvSpPr>
          <p:nvPr>
            <p:ph type="sldNum" sz="quarter" idx="12"/>
          </p:nvPr>
        </p:nvSpPr>
        <p:spPr/>
        <p:txBody>
          <a:bodyPr/>
          <a:lstStyle/>
          <a:p>
            <a:fld id="{56132A6F-5F7E-49FA-886B-39A446CB5099}" type="slidenum">
              <a:rPr lang="es-ES" smtClean="0"/>
              <a:t>‹Nº›</a:t>
            </a:fld>
            <a:endParaRPr lang="es-ES"/>
          </a:p>
        </p:txBody>
      </p:sp>
    </p:spTree>
    <p:extLst>
      <p:ext uri="{BB962C8B-B14F-4D97-AF65-F5344CB8AC3E}">
        <p14:creationId xmlns:p14="http://schemas.microsoft.com/office/powerpoint/2010/main" val="10032851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Bibliografía">
    <p:spTree>
      <p:nvGrpSpPr>
        <p:cNvPr id="1" name=""/>
        <p:cNvGrpSpPr/>
        <p:nvPr/>
      </p:nvGrpSpPr>
      <p:grpSpPr>
        <a:xfrm>
          <a:off x="0" y="0"/>
          <a:ext cx="0" cy="0"/>
          <a:chOff x="0" y="0"/>
          <a:chExt cx="0" cy="0"/>
        </a:xfrm>
      </p:grpSpPr>
      <p:graphicFrame>
        <p:nvGraphicFramePr>
          <p:cNvPr id="7" name="Tabla 6" descr="Registrar la descripción de la temática del contenido y su finalidad en el proceso de aprendizaje." title="Descripción"/>
          <p:cNvGraphicFramePr>
            <a:graphicFrameLocks noGrp="1"/>
          </p:cNvGraphicFramePr>
          <p:nvPr userDrawn="1">
            <p:extLst/>
          </p:nvPr>
        </p:nvGraphicFramePr>
        <p:xfrm>
          <a:off x="628650" y="897469"/>
          <a:ext cx="7886700" cy="5349220"/>
        </p:xfrm>
        <a:graphic>
          <a:graphicData uri="http://schemas.openxmlformats.org/drawingml/2006/table">
            <a:tbl>
              <a:tblPr firstRow="1" firstCol="1" bandRow="1">
                <a:tableStyleId>{69CF1AB2-1976-4502-BF36-3FF5EA218861}</a:tableStyleId>
              </a:tblPr>
              <a:tblGrid>
                <a:gridCol w="7886700"/>
              </a:tblGrid>
              <a:tr h="347899">
                <a:tc>
                  <a:txBody>
                    <a:bodyPr/>
                    <a:lstStyle/>
                    <a:p>
                      <a:pPr algn="ctr">
                        <a:lnSpc>
                          <a:spcPct val="115000"/>
                        </a:lnSpc>
                        <a:spcAft>
                          <a:spcPts val="0"/>
                        </a:spcAft>
                      </a:pPr>
                      <a:r>
                        <a:rPr lang="es-CO" sz="1000" dirty="0" smtClean="0">
                          <a:solidFill>
                            <a:schemeClr val="accent5">
                              <a:lumMod val="50000"/>
                            </a:schemeClr>
                          </a:solidFill>
                          <a:effectLst/>
                          <a:latin typeface="Tahoma" panose="020B0604030504040204" pitchFamily="34" charset="0"/>
                          <a:ea typeface="Tahoma" panose="020B0604030504040204" pitchFamily="34" charset="0"/>
                          <a:cs typeface="Tahoma" panose="020B0604030504040204" pitchFamily="34" charset="0"/>
                        </a:rPr>
                        <a:t>BIBLIOGRAFÍA</a:t>
                      </a:r>
                    </a:p>
                    <a:p>
                      <a:pPr marL="0" marR="0" lvl="0" indent="0" algn="ctr" defTabSz="914400" rtl="0" eaLnBrk="1" fontAlgn="auto" latinLnBrk="0" hangingPunct="1">
                        <a:lnSpc>
                          <a:spcPct val="115000"/>
                        </a:lnSpc>
                        <a:spcBef>
                          <a:spcPts val="0"/>
                        </a:spcBef>
                        <a:spcAft>
                          <a:spcPts val="0"/>
                        </a:spcAft>
                        <a:buClrTx/>
                        <a:buSzTx/>
                        <a:buFontTx/>
                        <a:buNone/>
                        <a:tabLst/>
                        <a:defRPr/>
                      </a:pPr>
                      <a:r>
                        <a:rPr lang="es-CO" sz="800" b="0" dirty="0" smtClean="0">
                          <a:latin typeface="Tahoma" panose="020B0604030504040204" pitchFamily="34" charset="0"/>
                          <a:ea typeface="Tahoma" panose="020B0604030504040204" pitchFamily="34" charset="0"/>
                          <a:cs typeface="Tahoma" panose="020B0604030504040204" pitchFamily="34" charset="0"/>
                        </a:rPr>
                        <a:t>Registrar las referencias bibliográficas utilizadas para la construcción del contenido y de los materiales de consulta complementarios.</a:t>
                      </a:r>
                      <a:endParaRPr lang="es-ES" sz="800" b="0" dirty="0" smtClean="0">
                        <a:latin typeface="Tahoma" panose="020B0604030504040204" pitchFamily="34" charset="0"/>
                        <a:ea typeface="Tahoma" panose="020B0604030504040204" pitchFamily="34" charset="0"/>
                        <a:cs typeface="Tahoma" panose="020B0604030504040204" pitchFamily="34" charset="0"/>
                      </a:endParaRPr>
                    </a:p>
                  </a:txBody>
                  <a:tcPr marL="34807" marR="34807" marT="0" marB="0" anchor="ctr">
                    <a:solidFill>
                      <a:schemeClr val="accent1">
                        <a:lumMod val="60000"/>
                        <a:lumOff val="40000"/>
                      </a:schemeClr>
                    </a:solidFill>
                  </a:tcPr>
                </a:tc>
              </a:tr>
              <a:tr h="5001321">
                <a:tc>
                  <a:txBody>
                    <a:bodyPr/>
                    <a:lstStyle/>
                    <a:p>
                      <a:pPr algn="l">
                        <a:lnSpc>
                          <a:spcPct val="115000"/>
                        </a:lnSpc>
                        <a:spcAft>
                          <a:spcPts val="1000"/>
                        </a:spcAft>
                      </a:pPr>
                      <a:endParaRPr lang="es-CO" sz="1100" b="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89535" marR="89535" marT="0" marB="0"/>
                </a:tc>
              </a:tr>
            </a:tbl>
          </a:graphicData>
        </a:graphic>
      </p:graphicFrame>
      <p:sp>
        <p:nvSpPr>
          <p:cNvPr id="4" name="Date Placeholder 3"/>
          <p:cNvSpPr>
            <a:spLocks noGrp="1"/>
          </p:cNvSpPr>
          <p:nvPr>
            <p:ph type="dt" sz="half" idx="10"/>
          </p:nvPr>
        </p:nvSpPr>
        <p:spPr/>
        <p:txBody>
          <a:bodyPr/>
          <a:lstStyle/>
          <a:p>
            <a:fld id="{2757EACC-E826-496D-AC76-81C0A3BA9187}" type="datetimeFigureOut">
              <a:rPr lang="es-CO" smtClean="0"/>
              <a:t>9/04/2019</a:t>
            </a:fld>
            <a:endParaRPr lang="es-CO"/>
          </a:p>
        </p:txBody>
      </p:sp>
      <p:sp>
        <p:nvSpPr>
          <p:cNvPr id="5" name="Footer Placeholder 4"/>
          <p:cNvSpPr>
            <a:spLocks noGrp="1"/>
          </p:cNvSpPr>
          <p:nvPr>
            <p:ph type="ftr" sz="quarter" idx="11"/>
          </p:nvPr>
        </p:nvSpPr>
        <p:spPr/>
        <p:txBody>
          <a:bodyPr/>
          <a:lstStyle/>
          <a:p>
            <a:endParaRPr lang="es-CO" dirty="0"/>
          </a:p>
        </p:txBody>
      </p:sp>
      <p:sp>
        <p:nvSpPr>
          <p:cNvPr id="6" name="Slide Number Placeholder 5"/>
          <p:cNvSpPr>
            <a:spLocks noGrp="1"/>
          </p:cNvSpPr>
          <p:nvPr>
            <p:ph type="sldNum" sz="quarter" idx="12"/>
          </p:nvPr>
        </p:nvSpPr>
        <p:spPr/>
        <p:txBody>
          <a:bodyPr/>
          <a:lstStyle/>
          <a:p>
            <a:fld id="{8E188EC5-9129-4EC6-87A6-612C5497FD59}" type="slidenum">
              <a:rPr lang="es-CO" smtClean="0"/>
              <a:t>‹Nº›</a:t>
            </a:fld>
            <a:endParaRPr lang="es-CO"/>
          </a:p>
        </p:txBody>
      </p:sp>
      <p:sp>
        <p:nvSpPr>
          <p:cNvPr id="8" name="Content Placeholder 2"/>
          <p:cNvSpPr>
            <a:spLocks noGrp="1"/>
          </p:cNvSpPr>
          <p:nvPr>
            <p:ph idx="1"/>
          </p:nvPr>
        </p:nvSpPr>
        <p:spPr>
          <a:xfrm>
            <a:off x="628650" y="1286933"/>
            <a:ext cx="7886700" cy="4959755"/>
          </a:xfrm>
        </p:spPr>
        <p:txBody>
          <a:bodyPr/>
          <a:lstStyle>
            <a:lvl1pPr algn="just">
              <a:defRPr/>
            </a:lvl1pPr>
            <a:lvl2pPr algn="just">
              <a:defRPr/>
            </a:lvl2pPr>
            <a:lvl3pPr algn="just">
              <a:defRPr/>
            </a:lvl3pPr>
            <a:lvl4pPr algn="just">
              <a:defRPr/>
            </a:lvl4pPr>
            <a:lvl5pPr algn="just">
              <a:defRPr/>
            </a:lvl5pPr>
          </a:lstStyle>
          <a:p>
            <a:pPr lvl="1"/>
            <a:endParaRPr lang="es-ES" dirty="0" smtClean="0"/>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n-US" dirty="0"/>
          </a:p>
        </p:txBody>
      </p:sp>
    </p:spTree>
    <p:extLst>
      <p:ext uri="{BB962C8B-B14F-4D97-AF65-F5344CB8AC3E}">
        <p14:creationId xmlns:p14="http://schemas.microsoft.com/office/powerpoint/2010/main" val="287784753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oblematización">
    <p:spTree>
      <p:nvGrpSpPr>
        <p:cNvPr id="1" name=""/>
        <p:cNvGrpSpPr/>
        <p:nvPr/>
      </p:nvGrpSpPr>
      <p:grpSpPr>
        <a:xfrm>
          <a:off x="0" y="0"/>
          <a:ext cx="0" cy="0"/>
          <a:chOff x="0" y="0"/>
          <a:chExt cx="0" cy="0"/>
        </a:xfrm>
      </p:grpSpPr>
      <p:graphicFrame>
        <p:nvGraphicFramePr>
          <p:cNvPr id="7" name="Tabla 6" descr="Registrar la descripción de la temática del contenido y su finalidad en el proceso de aprendizaje." title="Descripción"/>
          <p:cNvGraphicFramePr>
            <a:graphicFrameLocks noGrp="1"/>
          </p:cNvGraphicFramePr>
          <p:nvPr userDrawn="1">
            <p:extLst>
              <p:ext uri="{D42A27DB-BD31-4B8C-83A1-F6EECF244321}">
                <p14:modId xmlns:p14="http://schemas.microsoft.com/office/powerpoint/2010/main" val="3253136070"/>
              </p:ext>
            </p:extLst>
          </p:nvPr>
        </p:nvGraphicFramePr>
        <p:xfrm>
          <a:off x="628650" y="897467"/>
          <a:ext cx="7886700" cy="5393266"/>
        </p:xfrm>
        <a:graphic>
          <a:graphicData uri="http://schemas.openxmlformats.org/drawingml/2006/table">
            <a:tbl>
              <a:tblPr firstRow="1" firstCol="1" bandRow="1">
                <a:tableStyleId>{69CF1AB2-1976-4502-BF36-3FF5EA218861}</a:tableStyleId>
              </a:tblPr>
              <a:tblGrid>
                <a:gridCol w="7886700">
                  <a:extLst>
                    <a:ext uri="{9D8B030D-6E8A-4147-A177-3AD203B41FA5}">
                      <a16:colId xmlns:a16="http://schemas.microsoft.com/office/drawing/2014/main" xmlns="" val="20000"/>
                    </a:ext>
                  </a:extLst>
                </a:gridCol>
              </a:tblGrid>
              <a:tr h="479638">
                <a:tc>
                  <a:txBody>
                    <a:bodyPr/>
                    <a:lstStyle/>
                    <a:p>
                      <a:pPr algn="ctr">
                        <a:lnSpc>
                          <a:spcPct val="115000"/>
                        </a:lnSpc>
                        <a:spcAft>
                          <a:spcPts val="0"/>
                        </a:spcAft>
                      </a:pPr>
                      <a:r>
                        <a:rPr lang="es-CO" sz="1000" dirty="0">
                          <a:solidFill>
                            <a:schemeClr val="accent5">
                              <a:lumMod val="50000"/>
                            </a:schemeClr>
                          </a:solidFill>
                          <a:effectLst/>
                          <a:latin typeface="Tahoma" panose="020B0604030504040204" pitchFamily="34" charset="0"/>
                          <a:ea typeface="Tahoma" panose="020B0604030504040204" pitchFamily="34" charset="0"/>
                          <a:cs typeface="Tahoma" panose="020B0604030504040204" pitchFamily="34" charset="0"/>
                        </a:rPr>
                        <a:t>PROBLEMATIZACIÓN</a:t>
                      </a:r>
                    </a:p>
                    <a:p>
                      <a:pPr marL="0" marR="0" lvl="0" indent="0" algn="ctr" defTabSz="914400" rtl="0" eaLnBrk="1" fontAlgn="auto" latinLnBrk="0" hangingPunct="1">
                        <a:lnSpc>
                          <a:spcPct val="115000"/>
                        </a:lnSpc>
                        <a:spcBef>
                          <a:spcPts val="0"/>
                        </a:spcBef>
                        <a:spcAft>
                          <a:spcPts val="0"/>
                        </a:spcAft>
                        <a:buClrTx/>
                        <a:buSzTx/>
                        <a:buFontTx/>
                        <a:buNone/>
                        <a:tabLst/>
                        <a:defRPr/>
                      </a:pPr>
                      <a:r>
                        <a:rPr lang="es-CO" sz="800" b="0" dirty="0">
                          <a:latin typeface="Tahoma" panose="020B0604030504040204" pitchFamily="34" charset="0"/>
                          <a:ea typeface="Tahoma" panose="020B0604030504040204" pitchFamily="34" charset="0"/>
                          <a:cs typeface="Tahoma" panose="020B0604030504040204" pitchFamily="34" charset="0"/>
                        </a:rPr>
                        <a:t>Registrar el(los) núcleo(s) </a:t>
                      </a:r>
                      <a:r>
                        <a:rPr lang="es-CO" sz="800" b="0" dirty="0" err="1">
                          <a:latin typeface="Tahoma" panose="020B0604030504040204" pitchFamily="34" charset="0"/>
                          <a:ea typeface="Tahoma" panose="020B0604030504040204" pitchFamily="34" charset="0"/>
                          <a:cs typeface="Tahoma" panose="020B0604030504040204" pitchFamily="34" charset="0"/>
                        </a:rPr>
                        <a:t>problematizador</a:t>
                      </a:r>
                      <a:r>
                        <a:rPr lang="es-CO" sz="800" b="0" dirty="0">
                          <a:latin typeface="Tahoma" panose="020B0604030504040204" pitchFamily="34" charset="0"/>
                          <a:ea typeface="Tahoma" panose="020B0604030504040204" pitchFamily="34" charset="0"/>
                          <a:cs typeface="Tahoma" panose="020B0604030504040204" pitchFamily="34" charset="0"/>
                        </a:rPr>
                        <a:t>(es)  y de qué forma se articula el espacio académico con este (estos). Enunciar la(s) pregunta(s) orientadora(s) que dinamiza(n) el desarrollo del contenido. </a:t>
                      </a:r>
                      <a:endParaRPr lang="es-ES" sz="800" b="0" dirty="0">
                        <a:latin typeface="Tahoma" panose="020B0604030504040204" pitchFamily="34" charset="0"/>
                        <a:ea typeface="Tahoma" panose="020B0604030504040204" pitchFamily="34" charset="0"/>
                        <a:cs typeface="Tahoma" panose="020B0604030504040204" pitchFamily="34" charset="0"/>
                      </a:endParaRPr>
                    </a:p>
                  </a:txBody>
                  <a:tcPr marL="34807" marR="34807" marT="0" marB="0" anchor="ctr">
                    <a:solidFill>
                      <a:schemeClr val="accent1">
                        <a:lumMod val="60000"/>
                        <a:lumOff val="40000"/>
                      </a:schemeClr>
                    </a:solidFill>
                  </a:tcPr>
                </a:tc>
                <a:extLst>
                  <a:ext uri="{0D108BD9-81ED-4DB2-BD59-A6C34878D82A}">
                    <a16:rowId xmlns:a16="http://schemas.microsoft.com/office/drawing/2014/main" xmlns="" val="10000"/>
                  </a:ext>
                </a:extLst>
              </a:tr>
              <a:tr h="4913628">
                <a:tc>
                  <a:txBody>
                    <a:bodyPr/>
                    <a:lstStyle/>
                    <a:p>
                      <a:pPr algn="l">
                        <a:lnSpc>
                          <a:spcPct val="115000"/>
                        </a:lnSpc>
                        <a:spcAft>
                          <a:spcPts val="1000"/>
                        </a:spcAft>
                      </a:pPr>
                      <a:endParaRPr lang="es-CO" sz="11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89535" marR="89535" marT="0" marB="0"/>
                </a:tc>
                <a:extLst>
                  <a:ext uri="{0D108BD9-81ED-4DB2-BD59-A6C34878D82A}">
                    <a16:rowId xmlns:a16="http://schemas.microsoft.com/office/drawing/2014/main" xmlns="" val="10001"/>
                  </a:ext>
                </a:extLst>
              </a:tr>
            </a:tbl>
          </a:graphicData>
        </a:graphic>
      </p:graphicFrame>
      <p:sp>
        <p:nvSpPr>
          <p:cNvPr id="4" name="Date Placeholder 3"/>
          <p:cNvSpPr>
            <a:spLocks noGrp="1"/>
          </p:cNvSpPr>
          <p:nvPr>
            <p:ph type="dt" sz="half" idx="10"/>
          </p:nvPr>
        </p:nvSpPr>
        <p:spPr/>
        <p:txBody>
          <a:bodyPr/>
          <a:lstStyle/>
          <a:p>
            <a:fld id="{2757EACC-E826-496D-AC76-81C0A3BA9187}" type="datetimeFigureOut">
              <a:rPr lang="es-CO" smtClean="0"/>
              <a:t>9/04/2019</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8E188EC5-9129-4EC6-87A6-612C5497FD59}" type="slidenum">
              <a:rPr lang="es-CO" smtClean="0"/>
              <a:t>‹Nº›</a:t>
            </a:fld>
            <a:endParaRPr lang="es-CO"/>
          </a:p>
        </p:txBody>
      </p:sp>
      <p:sp>
        <p:nvSpPr>
          <p:cNvPr id="8" name="Content Placeholder 2"/>
          <p:cNvSpPr>
            <a:spLocks noGrp="1"/>
          </p:cNvSpPr>
          <p:nvPr>
            <p:ph idx="1"/>
          </p:nvPr>
        </p:nvSpPr>
        <p:spPr>
          <a:xfrm>
            <a:off x="628650" y="1422401"/>
            <a:ext cx="7886700" cy="4868332"/>
          </a:xfrm>
        </p:spPr>
        <p:txBody>
          <a:bodyPr/>
          <a:lstStyle>
            <a:lvl1pPr algn="just">
              <a:defRPr/>
            </a:lvl1pPr>
            <a:lvl2pPr algn="just">
              <a:defRPr/>
            </a:lvl2pPr>
            <a:lvl3pPr algn="just">
              <a:defRPr/>
            </a:lvl3pPr>
            <a:lvl4pPr algn="just">
              <a:defRPr/>
            </a:lvl4pPr>
            <a:lvl5pPr algn="just">
              <a:defRPr/>
            </a:lvl5pPr>
          </a:lstStyle>
          <a:p>
            <a:pPr lvl="1"/>
            <a:endParaRPr lang="es-ES" dirty="0"/>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Tree>
    <p:extLst>
      <p:ext uri="{BB962C8B-B14F-4D97-AF65-F5344CB8AC3E}">
        <p14:creationId xmlns:p14="http://schemas.microsoft.com/office/powerpoint/2010/main" val="3816309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ducción">
    <p:spTree>
      <p:nvGrpSpPr>
        <p:cNvPr id="1" name=""/>
        <p:cNvGrpSpPr/>
        <p:nvPr/>
      </p:nvGrpSpPr>
      <p:grpSpPr>
        <a:xfrm>
          <a:off x="0" y="0"/>
          <a:ext cx="0" cy="0"/>
          <a:chOff x="0" y="0"/>
          <a:chExt cx="0" cy="0"/>
        </a:xfrm>
      </p:grpSpPr>
      <p:graphicFrame>
        <p:nvGraphicFramePr>
          <p:cNvPr id="7" name="Tabla 6" descr="Registrar la descripción de la temática del contenido y su finalidad en el proceso de aprendizaje." title="Descripción"/>
          <p:cNvGraphicFramePr>
            <a:graphicFrameLocks noGrp="1"/>
          </p:cNvGraphicFramePr>
          <p:nvPr userDrawn="1">
            <p:extLst>
              <p:ext uri="{D42A27DB-BD31-4B8C-83A1-F6EECF244321}">
                <p14:modId xmlns:p14="http://schemas.microsoft.com/office/powerpoint/2010/main" val="2519672786"/>
              </p:ext>
            </p:extLst>
          </p:nvPr>
        </p:nvGraphicFramePr>
        <p:xfrm>
          <a:off x="628651" y="905934"/>
          <a:ext cx="7886700" cy="5384800"/>
        </p:xfrm>
        <a:graphic>
          <a:graphicData uri="http://schemas.openxmlformats.org/drawingml/2006/table">
            <a:tbl>
              <a:tblPr firstRow="1" firstCol="1" bandRow="1">
                <a:tableStyleId>{69CF1AB2-1976-4502-BF36-3FF5EA218861}</a:tableStyleId>
              </a:tblPr>
              <a:tblGrid>
                <a:gridCol w="7886700">
                  <a:extLst>
                    <a:ext uri="{9D8B030D-6E8A-4147-A177-3AD203B41FA5}">
                      <a16:colId xmlns:a16="http://schemas.microsoft.com/office/drawing/2014/main" xmlns="" val="20000"/>
                    </a:ext>
                  </a:extLst>
                </a:gridCol>
              </a:tblGrid>
              <a:tr h="318988">
                <a:tc>
                  <a:txBody>
                    <a:bodyPr/>
                    <a:lstStyle/>
                    <a:p>
                      <a:pPr algn="ctr">
                        <a:lnSpc>
                          <a:spcPct val="115000"/>
                        </a:lnSpc>
                        <a:spcAft>
                          <a:spcPts val="0"/>
                        </a:spcAft>
                      </a:pPr>
                      <a:r>
                        <a:rPr lang="es-CO" sz="1000" dirty="0">
                          <a:solidFill>
                            <a:schemeClr val="accent5">
                              <a:lumMod val="50000"/>
                            </a:schemeClr>
                          </a:solidFill>
                          <a:effectLst/>
                          <a:latin typeface="Tahoma" panose="020B0604030504040204" pitchFamily="34" charset="0"/>
                          <a:ea typeface="Tahoma" panose="020B0604030504040204" pitchFamily="34" charset="0"/>
                          <a:cs typeface="Tahoma" panose="020B0604030504040204" pitchFamily="34" charset="0"/>
                        </a:rPr>
                        <a:t>INTRODUCCIÓN</a:t>
                      </a:r>
                    </a:p>
                    <a:p>
                      <a:pPr marL="0" marR="0" lvl="0" indent="0" algn="ctr" defTabSz="914400" rtl="0" eaLnBrk="1" fontAlgn="auto" latinLnBrk="0" hangingPunct="1">
                        <a:lnSpc>
                          <a:spcPct val="115000"/>
                        </a:lnSpc>
                        <a:spcBef>
                          <a:spcPts val="0"/>
                        </a:spcBef>
                        <a:spcAft>
                          <a:spcPts val="0"/>
                        </a:spcAft>
                        <a:buClrTx/>
                        <a:buSzTx/>
                        <a:buFontTx/>
                        <a:buNone/>
                        <a:tabLst/>
                        <a:defRPr/>
                      </a:pPr>
                      <a:r>
                        <a:rPr lang="es-CO" sz="800" b="0" dirty="0">
                          <a:latin typeface="Tahoma" panose="020B0604030504040204" pitchFamily="34" charset="0"/>
                          <a:ea typeface="Tahoma" panose="020B0604030504040204" pitchFamily="34" charset="0"/>
                          <a:cs typeface="Tahoma" panose="020B0604030504040204" pitchFamily="34" charset="0"/>
                        </a:rPr>
                        <a:t>Registrar la descripción de la temática del contenido y su finalidad en el proceso de aprendizaje.</a:t>
                      </a:r>
                      <a:endParaRPr lang="es-ES" sz="800" b="0" dirty="0">
                        <a:latin typeface="Tahoma" panose="020B0604030504040204" pitchFamily="34" charset="0"/>
                        <a:ea typeface="Tahoma" panose="020B0604030504040204" pitchFamily="34" charset="0"/>
                        <a:cs typeface="Tahoma" panose="020B0604030504040204" pitchFamily="34" charset="0"/>
                      </a:endParaRPr>
                    </a:p>
                  </a:txBody>
                  <a:tcPr marL="34807" marR="34807" marT="0" marB="0" anchor="ctr">
                    <a:solidFill>
                      <a:schemeClr val="accent1">
                        <a:lumMod val="60000"/>
                        <a:lumOff val="40000"/>
                      </a:schemeClr>
                    </a:solidFill>
                  </a:tcPr>
                </a:tc>
                <a:extLst>
                  <a:ext uri="{0D108BD9-81ED-4DB2-BD59-A6C34878D82A}">
                    <a16:rowId xmlns:a16="http://schemas.microsoft.com/office/drawing/2014/main" xmlns="" val="10000"/>
                  </a:ext>
                </a:extLst>
              </a:tr>
              <a:tr h="5065812">
                <a:tc>
                  <a:txBody>
                    <a:bodyPr/>
                    <a:lstStyle/>
                    <a:p>
                      <a:pPr algn="l">
                        <a:lnSpc>
                          <a:spcPct val="115000"/>
                        </a:lnSpc>
                        <a:spcAft>
                          <a:spcPts val="1000"/>
                        </a:spcAft>
                      </a:pPr>
                      <a:endParaRPr lang="es-CO" sz="11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89535" marR="89535" marT="0" marB="0"/>
                </a:tc>
                <a:extLst>
                  <a:ext uri="{0D108BD9-81ED-4DB2-BD59-A6C34878D82A}">
                    <a16:rowId xmlns:a16="http://schemas.microsoft.com/office/drawing/2014/main" xmlns="" val="10001"/>
                  </a:ext>
                </a:extLst>
              </a:tr>
            </a:tbl>
          </a:graphicData>
        </a:graphic>
      </p:graphicFrame>
      <p:sp>
        <p:nvSpPr>
          <p:cNvPr id="4" name="Date Placeholder 3"/>
          <p:cNvSpPr>
            <a:spLocks noGrp="1"/>
          </p:cNvSpPr>
          <p:nvPr>
            <p:ph type="dt" sz="half" idx="10"/>
          </p:nvPr>
        </p:nvSpPr>
        <p:spPr/>
        <p:txBody>
          <a:bodyPr/>
          <a:lstStyle/>
          <a:p>
            <a:fld id="{2757EACC-E826-496D-AC76-81C0A3BA9187}" type="datetimeFigureOut">
              <a:rPr lang="es-CO" smtClean="0"/>
              <a:t>9/04/2019</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8E188EC5-9129-4EC6-87A6-612C5497FD59}" type="slidenum">
              <a:rPr lang="es-CO" smtClean="0"/>
              <a:t>‹Nº›</a:t>
            </a:fld>
            <a:endParaRPr lang="es-CO"/>
          </a:p>
        </p:txBody>
      </p:sp>
      <p:sp>
        <p:nvSpPr>
          <p:cNvPr id="8" name="Content Placeholder 2"/>
          <p:cNvSpPr>
            <a:spLocks noGrp="1"/>
          </p:cNvSpPr>
          <p:nvPr>
            <p:ph idx="1"/>
          </p:nvPr>
        </p:nvSpPr>
        <p:spPr>
          <a:xfrm>
            <a:off x="628650" y="1253067"/>
            <a:ext cx="7886700" cy="5037666"/>
          </a:xfrm>
        </p:spPr>
        <p:txBody>
          <a:bodyPr/>
          <a:lstStyle>
            <a:lvl1pPr algn="just">
              <a:defRPr/>
            </a:lvl1pPr>
            <a:lvl2pPr>
              <a:defRPr/>
            </a:lvl2pPr>
          </a:lstStyle>
          <a:p>
            <a:pPr lvl="1"/>
            <a:endParaRPr lang="es-ES" dirty="0"/>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Tree>
    <p:extLst>
      <p:ext uri="{BB962C8B-B14F-4D97-AF65-F5344CB8AC3E}">
        <p14:creationId xmlns:p14="http://schemas.microsoft.com/office/powerpoint/2010/main" val="1082215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ceptualización y profundización">
    <p:spTree>
      <p:nvGrpSpPr>
        <p:cNvPr id="1" name=""/>
        <p:cNvGrpSpPr/>
        <p:nvPr/>
      </p:nvGrpSpPr>
      <p:grpSpPr>
        <a:xfrm>
          <a:off x="0" y="0"/>
          <a:ext cx="0" cy="0"/>
          <a:chOff x="0" y="0"/>
          <a:chExt cx="0" cy="0"/>
        </a:xfrm>
      </p:grpSpPr>
      <p:graphicFrame>
        <p:nvGraphicFramePr>
          <p:cNvPr id="7" name="Tabla 6" descr="Registrar la descripción de la temática del contenido y su finalidad en el proceso de aprendizaje." title="Descripción"/>
          <p:cNvGraphicFramePr>
            <a:graphicFrameLocks noGrp="1"/>
          </p:cNvGraphicFramePr>
          <p:nvPr userDrawn="1">
            <p:extLst>
              <p:ext uri="{D42A27DB-BD31-4B8C-83A1-F6EECF244321}">
                <p14:modId xmlns:p14="http://schemas.microsoft.com/office/powerpoint/2010/main" val="1647811884"/>
              </p:ext>
            </p:extLst>
          </p:nvPr>
        </p:nvGraphicFramePr>
        <p:xfrm>
          <a:off x="628650" y="889000"/>
          <a:ext cx="7886700" cy="5447757"/>
        </p:xfrm>
        <a:graphic>
          <a:graphicData uri="http://schemas.openxmlformats.org/drawingml/2006/table">
            <a:tbl>
              <a:tblPr firstRow="1" firstCol="1" bandRow="1">
                <a:tableStyleId>{69CF1AB2-1976-4502-BF36-3FF5EA218861}</a:tableStyleId>
              </a:tblPr>
              <a:tblGrid>
                <a:gridCol w="7886700">
                  <a:extLst>
                    <a:ext uri="{9D8B030D-6E8A-4147-A177-3AD203B41FA5}">
                      <a16:colId xmlns:a16="http://schemas.microsoft.com/office/drawing/2014/main" xmlns="" val="20000"/>
                    </a:ext>
                  </a:extLst>
                </a:gridCol>
              </a:tblGrid>
              <a:tr h="1671524">
                <a:tc>
                  <a:txBody>
                    <a:bodyPr/>
                    <a:lstStyle/>
                    <a:p>
                      <a:pPr algn="ctr">
                        <a:lnSpc>
                          <a:spcPct val="115000"/>
                        </a:lnSpc>
                        <a:spcAft>
                          <a:spcPts val="0"/>
                        </a:spcAft>
                      </a:pPr>
                      <a:r>
                        <a:rPr lang="es-CO" sz="1000" dirty="0">
                          <a:solidFill>
                            <a:schemeClr val="accent5">
                              <a:lumMod val="50000"/>
                            </a:schemeClr>
                          </a:solidFill>
                          <a:effectLst/>
                          <a:latin typeface="Tahoma" panose="020B0604030504040204" pitchFamily="34" charset="0"/>
                          <a:ea typeface="Tahoma" panose="020B0604030504040204" pitchFamily="34" charset="0"/>
                          <a:cs typeface="Tahoma" panose="020B0604030504040204" pitchFamily="34" charset="0"/>
                        </a:rPr>
                        <a:t>CONCEPTUALIZACIÓN</a:t>
                      </a:r>
                      <a:r>
                        <a:rPr lang="es-CO" sz="1000" baseline="0" dirty="0">
                          <a:solidFill>
                            <a:schemeClr val="accent5">
                              <a:lumMod val="50000"/>
                            </a:schemeClr>
                          </a:solidFill>
                          <a:effectLst/>
                          <a:latin typeface="Tahoma" panose="020B0604030504040204" pitchFamily="34" charset="0"/>
                          <a:ea typeface="Tahoma" panose="020B0604030504040204" pitchFamily="34" charset="0"/>
                          <a:cs typeface="Tahoma" panose="020B0604030504040204" pitchFamily="34" charset="0"/>
                        </a:rPr>
                        <a:t> Y PROFUNDIZACIÓN</a:t>
                      </a:r>
                    </a:p>
                    <a:p>
                      <a:pPr marL="0" marR="0" lvl="0" indent="0" algn="just" defTabSz="914400" rtl="0" eaLnBrk="1" fontAlgn="auto" latinLnBrk="0" hangingPunct="1">
                        <a:lnSpc>
                          <a:spcPct val="115000"/>
                        </a:lnSpc>
                        <a:spcBef>
                          <a:spcPts val="0"/>
                        </a:spcBef>
                        <a:spcAft>
                          <a:spcPts val="0"/>
                        </a:spcAft>
                        <a:buClrTx/>
                        <a:buSzTx/>
                        <a:buFontTx/>
                        <a:buNone/>
                        <a:tabLst/>
                        <a:defRPr/>
                      </a:pPr>
                      <a:r>
                        <a:rPr lang="es-CO" sz="800" b="0" dirty="0">
                          <a:latin typeface="Tahoma" panose="020B0604030504040204" pitchFamily="34" charset="0"/>
                          <a:ea typeface="Tahoma" panose="020B0604030504040204" pitchFamily="34" charset="0"/>
                          <a:cs typeface="Tahoma" panose="020B0604030504040204" pitchFamily="34" charset="0"/>
                        </a:rPr>
                        <a:t>Registrar en este espacio el contenido de formación organizando jerárquicamente títulos y subtítulos (hasta el nivel requerido por el contenido), junto con la numeración correspondiente. Tenga en cuenta los siguientes elementos en la elaboración de contenidos: 1. Incluya los organizadores gráficos (diagramas, esquemas, mapas metales, mapas conceptuales entre otros) y demás elementos gráficos (fotos, imágenes, figuras, dibujos a mano alzada entre otros) que requiera para presentar componentes del contenido de formación. 2.Para la integración de recursos multimedia como audio, video o animación,  elabore una descripción básica del material a desarrollar en el lugar en el cual se ubica el recurso correspondiente. Tenga en cuenta que la caracterización a nivel de detalle se elabora en los formatos de guion disponibles para cada tipo de recurso. 3.Incluya las referencias bibliográficas y de web que complementan el material elaborado. 4. Tenga presente la(s) metodología(s) definida(s) para el desarrollo del espacio académico y elabore el contenido para facilitar el desarrollo de las etapas de formación propias de la(s) metodología(s) seleccionada(s). 5. Incluya ejemplos y reflexiones que complementen el contenido en el contexto de problematización del espacio académico. 6. Incluya capsulas informativas de ayuda al estudiante para mejorar la comprensión del contenido (ayudas de contenido). 7. Resalte las palabras clave en negrilla, cambio de color o incremento de tamaño del texto. 8. Para el correcto manejo de la hipermedia, resalte las palabras que se convierten en enlaces a otros sitios del contenido e indique entre paréntesis el lugar de destino. 9. Al incluir recursos multimedia tenga presente que es necesario el reconocimiento de los derechos de autor (reseña de la fuente en norma APA).</a:t>
                      </a:r>
                      <a:endParaRPr lang="es-ES" sz="800" b="0" dirty="0">
                        <a:latin typeface="Tahoma" panose="020B0604030504040204" pitchFamily="34" charset="0"/>
                        <a:ea typeface="Tahoma" panose="020B0604030504040204" pitchFamily="34" charset="0"/>
                        <a:cs typeface="Tahoma" panose="020B0604030504040204" pitchFamily="34" charset="0"/>
                      </a:endParaRPr>
                    </a:p>
                  </a:txBody>
                  <a:tcPr marL="34807" marR="34807" marT="0" marB="0" anchor="ctr">
                    <a:solidFill>
                      <a:schemeClr val="accent1">
                        <a:lumMod val="60000"/>
                        <a:lumOff val="40000"/>
                      </a:schemeClr>
                    </a:solidFill>
                  </a:tcPr>
                </a:tc>
                <a:extLst>
                  <a:ext uri="{0D108BD9-81ED-4DB2-BD59-A6C34878D82A}">
                    <a16:rowId xmlns:a16="http://schemas.microsoft.com/office/drawing/2014/main" xmlns="" val="10000"/>
                  </a:ext>
                </a:extLst>
              </a:tr>
              <a:tr h="3730209">
                <a:tc>
                  <a:txBody>
                    <a:bodyPr/>
                    <a:lstStyle/>
                    <a:p>
                      <a:pPr algn="l">
                        <a:lnSpc>
                          <a:spcPct val="115000"/>
                        </a:lnSpc>
                        <a:spcAft>
                          <a:spcPts val="1000"/>
                        </a:spcAft>
                      </a:pPr>
                      <a:endParaRPr lang="es-CO" sz="11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89535" marR="89535" marT="0" marB="0"/>
                </a:tc>
                <a:extLst>
                  <a:ext uri="{0D108BD9-81ED-4DB2-BD59-A6C34878D82A}">
                    <a16:rowId xmlns:a16="http://schemas.microsoft.com/office/drawing/2014/main" xmlns="" val="10001"/>
                  </a:ext>
                </a:extLst>
              </a:tr>
            </a:tbl>
          </a:graphicData>
        </a:graphic>
      </p:graphicFrame>
      <p:sp>
        <p:nvSpPr>
          <p:cNvPr id="4" name="Date Placeholder 3"/>
          <p:cNvSpPr>
            <a:spLocks noGrp="1"/>
          </p:cNvSpPr>
          <p:nvPr>
            <p:ph type="dt" sz="half" idx="10"/>
          </p:nvPr>
        </p:nvSpPr>
        <p:spPr/>
        <p:txBody>
          <a:bodyPr/>
          <a:lstStyle/>
          <a:p>
            <a:fld id="{2757EACC-E826-496D-AC76-81C0A3BA9187}" type="datetimeFigureOut">
              <a:rPr lang="es-CO" smtClean="0"/>
              <a:t>9/04/2019</a:t>
            </a:fld>
            <a:endParaRPr lang="es-CO"/>
          </a:p>
        </p:txBody>
      </p:sp>
      <p:sp>
        <p:nvSpPr>
          <p:cNvPr id="5" name="Footer Placeholder 4"/>
          <p:cNvSpPr>
            <a:spLocks noGrp="1"/>
          </p:cNvSpPr>
          <p:nvPr>
            <p:ph type="ftr" sz="quarter" idx="11"/>
          </p:nvPr>
        </p:nvSpPr>
        <p:spPr/>
        <p:txBody>
          <a:bodyPr/>
          <a:lstStyle/>
          <a:p>
            <a:endParaRPr lang="es-CO" dirty="0"/>
          </a:p>
        </p:txBody>
      </p:sp>
      <p:sp>
        <p:nvSpPr>
          <p:cNvPr id="6" name="Slide Number Placeholder 5"/>
          <p:cNvSpPr>
            <a:spLocks noGrp="1"/>
          </p:cNvSpPr>
          <p:nvPr>
            <p:ph type="sldNum" sz="quarter" idx="12"/>
          </p:nvPr>
        </p:nvSpPr>
        <p:spPr/>
        <p:txBody>
          <a:bodyPr/>
          <a:lstStyle/>
          <a:p>
            <a:fld id="{8E188EC5-9129-4EC6-87A6-612C5497FD59}" type="slidenum">
              <a:rPr lang="es-CO" smtClean="0"/>
              <a:t>‹Nº›</a:t>
            </a:fld>
            <a:endParaRPr lang="es-CO"/>
          </a:p>
        </p:txBody>
      </p:sp>
      <p:sp>
        <p:nvSpPr>
          <p:cNvPr id="8" name="Content Placeholder 2"/>
          <p:cNvSpPr>
            <a:spLocks noGrp="1"/>
          </p:cNvSpPr>
          <p:nvPr>
            <p:ph idx="1"/>
          </p:nvPr>
        </p:nvSpPr>
        <p:spPr>
          <a:xfrm>
            <a:off x="628650" y="2616200"/>
            <a:ext cx="7886700" cy="3674533"/>
          </a:xfrm>
        </p:spPr>
        <p:txBody>
          <a:bodyPr/>
          <a:lstStyle>
            <a:lvl1pPr algn="just">
              <a:defRPr sz="900"/>
            </a:lvl1pPr>
            <a:lvl2pPr algn="just">
              <a:defRPr/>
            </a:lvl2pPr>
            <a:lvl3pPr algn="just">
              <a:defRPr/>
            </a:lvl3pPr>
            <a:lvl4pPr algn="just">
              <a:defRPr/>
            </a:lvl4pPr>
            <a:lvl5pPr algn="just">
              <a:defRPr/>
            </a:lvl5pPr>
          </a:lstStyle>
          <a:p>
            <a:pPr lvl="1"/>
            <a:endParaRPr lang="es-ES" dirty="0"/>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Tree>
    <p:extLst>
      <p:ext uri="{BB962C8B-B14F-4D97-AF65-F5344CB8AC3E}">
        <p14:creationId xmlns:p14="http://schemas.microsoft.com/office/powerpoint/2010/main" val="3641644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ceptualización y profundización en dos objetos">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757EACC-E826-496D-AC76-81C0A3BA9187}" type="datetimeFigureOut">
              <a:rPr lang="es-CO" smtClean="0"/>
              <a:t>9/04/2019</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8E188EC5-9129-4EC6-87A6-612C5497FD59}" type="slidenum">
              <a:rPr lang="es-CO" smtClean="0"/>
              <a:t>‹Nº›</a:t>
            </a:fld>
            <a:endParaRPr lang="es-CO"/>
          </a:p>
        </p:txBody>
      </p:sp>
      <p:graphicFrame>
        <p:nvGraphicFramePr>
          <p:cNvPr id="9" name="Tabla 8" descr="Registrar la descripción de la temática del contenido y su finalidad en el proceso de aprendizaje." title="Descripción"/>
          <p:cNvGraphicFramePr>
            <a:graphicFrameLocks noGrp="1"/>
          </p:cNvGraphicFramePr>
          <p:nvPr userDrawn="1">
            <p:extLst>
              <p:ext uri="{D42A27DB-BD31-4B8C-83A1-F6EECF244321}">
                <p14:modId xmlns:p14="http://schemas.microsoft.com/office/powerpoint/2010/main" val="2420350899"/>
              </p:ext>
            </p:extLst>
          </p:nvPr>
        </p:nvGraphicFramePr>
        <p:xfrm>
          <a:off x="628650" y="897467"/>
          <a:ext cx="7886700" cy="5362618"/>
        </p:xfrm>
        <a:graphic>
          <a:graphicData uri="http://schemas.openxmlformats.org/drawingml/2006/table">
            <a:tbl>
              <a:tblPr firstRow="1" firstCol="1" bandRow="1">
                <a:tableStyleId>{69CF1AB2-1976-4502-BF36-3FF5EA218861}</a:tableStyleId>
              </a:tblPr>
              <a:tblGrid>
                <a:gridCol w="7886700">
                  <a:extLst>
                    <a:ext uri="{9D8B030D-6E8A-4147-A177-3AD203B41FA5}">
                      <a16:colId xmlns:a16="http://schemas.microsoft.com/office/drawing/2014/main" xmlns="" val="20000"/>
                    </a:ext>
                  </a:extLst>
                </a:gridCol>
              </a:tblGrid>
              <a:tr h="592666">
                <a:tc>
                  <a:txBody>
                    <a:bodyPr/>
                    <a:lstStyle/>
                    <a:p>
                      <a:pPr algn="ctr">
                        <a:lnSpc>
                          <a:spcPct val="115000"/>
                        </a:lnSpc>
                        <a:spcAft>
                          <a:spcPts val="0"/>
                        </a:spcAft>
                      </a:pPr>
                      <a:r>
                        <a:rPr lang="es-CO" sz="1000" b="1" dirty="0">
                          <a:solidFill>
                            <a:schemeClr val="accent5">
                              <a:lumMod val="50000"/>
                            </a:schemeClr>
                          </a:solidFill>
                          <a:effectLst/>
                          <a:latin typeface="Tahoma" panose="020B0604030504040204" pitchFamily="34" charset="0"/>
                          <a:ea typeface="Tahoma" panose="020B0604030504040204" pitchFamily="34" charset="0"/>
                          <a:cs typeface="Tahoma" panose="020B0604030504040204" pitchFamily="34" charset="0"/>
                        </a:rPr>
                        <a:t>APLICACIÓN Y EVALUACIÓN</a:t>
                      </a:r>
                    </a:p>
                    <a:p>
                      <a:pPr marL="0" marR="0" lvl="0" indent="0" algn="ctr" defTabSz="914400" rtl="0" eaLnBrk="1" fontAlgn="auto" latinLnBrk="0" hangingPunct="1">
                        <a:lnSpc>
                          <a:spcPct val="115000"/>
                        </a:lnSpc>
                        <a:spcBef>
                          <a:spcPts val="0"/>
                        </a:spcBef>
                        <a:spcAft>
                          <a:spcPts val="0"/>
                        </a:spcAft>
                        <a:buClrTx/>
                        <a:buSzTx/>
                        <a:buFontTx/>
                        <a:buNone/>
                        <a:tabLst/>
                        <a:defRPr/>
                      </a:pPr>
                      <a:r>
                        <a:rPr lang="es-CO" sz="800" b="0" dirty="0">
                          <a:latin typeface="Tahoma" panose="020B0604030504040204" pitchFamily="34" charset="0"/>
                          <a:ea typeface="Tahoma" panose="020B0604030504040204" pitchFamily="34" charset="0"/>
                          <a:cs typeface="Tahoma" panose="020B0604030504040204" pitchFamily="34" charset="0"/>
                        </a:rPr>
                        <a:t>Registrar en este espacio cada una de las actividades de formación a realizar en el desarrollo del espacio académico. Incluya por cada actividad los siguientes elemento propios de una consigna de aprendizaje: título de la actividad, competencias a desarrollar, descripción de la actividad, materiales de consulta principal, materiales de consulta complementaria, criterios de evaluación, alcance de la actividad (productos esperados).</a:t>
                      </a:r>
                      <a:endParaRPr lang="es-ES" sz="800" b="0" dirty="0">
                        <a:latin typeface="Tahoma" panose="020B0604030504040204" pitchFamily="34" charset="0"/>
                        <a:ea typeface="Tahoma" panose="020B0604030504040204" pitchFamily="34" charset="0"/>
                        <a:cs typeface="Tahoma" panose="020B0604030504040204" pitchFamily="34" charset="0"/>
                      </a:endParaRPr>
                    </a:p>
                  </a:txBody>
                  <a:tcPr marL="34807" marR="34807" marT="0" marB="0" anchor="ctr">
                    <a:solidFill>
                      <a:schemeClr val="accent1">
                        <a:lumMod val="60000"/>
                        <a:lumOff val="40000"/>
                      </a:schemeClr>
                    </a:solidFill>
                  </a:tcPr>
                </a:tc>
                <a:extLst>
                  <a:ext uri="{0D108BD9-81ED-4DB2-BD59-A6C34878D82A}">
                    <a16:rowId xmlns:a16="http://schemas.microsoft.com/office/drawing/2014/main" xmlns="" val="10000"/>
                  </a:ext>
                </a:extLst>
              </a:tr>
              <a:tr h="4766734">
                <a:tc>
                  <a:txBody>
                    <a:bodyPr/>
                    <a:lstStyle/>
                    <a:p>
                      <a:pPr algn="l">
                        <a:lnSpc>
                          <a:spcPct val="115000"/>
                        </a:lnSpc>
                        <a:spcAft>
                          <a:spcPts val="1000"/>
                        </a:spcAft>
                      </a:pPr>
                      <a:endParaRPr lang="es-CO" sz="11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89535" marR="89535" marT="0" marB="0"/>
                </a:tc>
                <a:extLst>
                  <a:ext uri="{0D108BD9-81ED-4DB2-BD59-A6C34878D82A}">
                    <a16:rowId xmlns:a16="http://schemas.microsoft.com/office/drawing/2014/main" xmlns="" val="10001"/>
                  </a:ext>
                </a:extLst>
              </a:tr>
            </a:tbl>
          </a:graphicData>
        </a:graphic>
      </p:graphicFrame>
      <p:sp>
        <p:nvSpPr>
          <p:cNvPr id="10" name="Content Placeholder 2"/>
          <p:cNvSpPr>
            <a:spLocks noGrp="1"/>
          </p:cNvSpPr>
          <p:nvPr>
            <p:ph idx="1"/>
          </p:nvPr>
        </p:nvSpPr>
        <p:spPr>
          <a:xfrm>
            <a:off x="628650" y="1490133"/>
            <a:ext cx="7886700" cy="4756555"/>
          </a:xfrm>
        </p:spPr>
        <p:txBody>
          <a:bodyPr/>
          <a:lstStyle>
            <a:lvl1pPr algn="just">
              <a:defRPr/>
            </a:lvl1pPr>
            <a:lvl2pPr algn="just">
              <a:defRPr/>
            </a:lvl2pPr>
            <a:lvl3pPr algn="just">
              <a:defRPr/>
            </a:lvl3pPr>
            <a:lvl4pPr algn="just">
              <a:defRPr/>
            </a:lvl4pPr>
            <a:lvl5pPr algn="just">
              <a:defRPr/>
            </a:lvl5pPr>
          </a:lstStyle>
          <a:p>
            <a:pPr lvl="1"/>
            <a:endParaRPr lang="es-ES" dirty="0"/>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Tree>
    <p:extLst>
      <p:ext uri="{BB962C8B-B14F-4D97-AF65-F5344CB8AC3E}">
        <p14:creationId xmlns:p14="http://schemas.microsoft.com/office/powerpoint/2010/main" val="1069459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ibliografía">
    <p:spTree>
      <p:nvGrpSpPr>
        <p:cNvPr id="1" name=""/>
        <p:cNvGrpSpPr/>
        <p:nvPr/>
      </p:nvGrpSpPr>
      <p:grpSpPr>
        <a:xfrm>
          <a:off x="0" y="0"/>
          <a:ext cx="0" cy="0"/>
          <a:chOff x="0" y="0"/>
          <a:chExt cx="0" cy="0"/>
        </a:xfrm>
      </p:grpSpPr>
      <p:graphicFrame>
        <p:nvGraphicFramePr>
          <p:cNvPr id="7" name="Tabla 6" descr="Registrar la descripción de la temática del contenido y su finalidad en el proceso de aprendizaje." title="Descripción"/>
          <p:cNvGraphicFramePr>
            <a:graphicFrameLocks noGrp="1"/>
          </p:cNvGraphicFramePr>
          <p:nvPr userDrawn="1">
            <p:extLst>
              <p:ext uri="{D42A27DB-BD31-4B8C-83A1-F6EECF244321}">
                <p14:modId xmlns:p14="http://schemas.microsoft.com/office/powerpoint/2010/main" val="1916146496"/>
              </p:ext>
            </p:extLst>
          </p:nvPr>
        </p:nvGraphicFramePr>
        <p:xfrm>
          <a:off x="628650" y="897469"/>
          <a:ext cx="7886700" cy="5349220"/>
        </p:xfrm>
        <a:graphic>
          <a:graphicData uri="http://schemas.openxmlformats.org/drawingml/2006/table">
            <a:tbl>
              <a:tblPr firstRow="1" firstCol="1" bandRow="1">
                <a:tableStyleId>{69CF1AB2-1976-4502-BF36-3FF5EA218861}</a:tableStyleId>
              </a:tblPr>
              <a:tblGrid>
                <a:gridCol w="7886700">
                  <a:extLst>
                    <a:ext uri="{9D8B030D-6E8A-4147-A177-3AD203B41FA5}">
                      <a16:colId xmlns:a16="http://schemas.microsoft.com/office/drawing/2014/main" xmlns="" val="20000"/>
                    </a:ext>
                  </a:extLst>
                </a:gridCol>
              </a:tblGrid>
              <a:tr h="347899">
                <a:tc>
                  <a:txBody>
                    <a:bodyPr/>
                    <a:lstStyle/>
                    <a:p>
                      <a:pPr algn="ctr">
                        <a:lnSpc>
                          <a:spcPct val="115000"/>
                        </a:lnSpc>
                        <a:spcAft>
                          <a:spcPts val="0"/>
                        </a:spcAft>
                      </a:pPr>
                      <a:r>
                        <a:rPr lang="es-CO" sz="1000" dirty="0">
                          <a:solidFill>
                            <a:schemeClr val="accent5">
                              <a:lumMod val="50000"/>
                            </a:schemeClr>
                          </a:solidFill>
                          <a:effectLst/>
                          <a:latin typeface="Tahoma" panose="020B0604030504040204" pitchFamily="34" charset="0"/>
                          <a:ea typeface="Tahoma" panose="020B0604030504040204" pitchFamily="34" charset="0"/>
                          <a:cs typeface="Tahoma" panose="020B0604030504040204" pitchFamily="34" charset="0"/>
                        </a:rPr>
                        <a:t>BIBLIOGRAFÍA</a:t>
                      </a:r>
                    </a:p>
                    <a:p>
                      <a:pPr marL="0" marR="0" lvl="0" indent="0" algn="ctr" defTabSz="914400" rtl="0" eaLnBrk="1" fontAlgn="auto" latinLnBrk="0" hangingPunct="1">
                        <a:lnSpc>
                          <a:spcPct val="115000"/>
                        </a:lnSpc>
                        <a:spcBef>
                          <a:spcPts val="0"/>
                        </a:spcBef>
                        <a:spcAft>
                          <a:spcPts val="0"/>
                        </a:spcAft>
                        <a:buClrTx/>
                        <a:buSzTx/>
                        <a:buFontTx/>
                        <a:buNone/>
                        <a:tabLst/>
                        <a:defRPr/>
                      </a:pPr>
                      <a:r>
                        <a:rPr lang="es-CO" sz="800" b="0" dirty="0">
                          <a:latin typeface="Tahoma" panose="020B0604030504040204" pitchFamily="34" charset="0"/>
                          <a:ea typeface="Tahoma" panose="020B0604030504040204" pitchFamily="34" charset="0"/>
                          <a:cs typeface="Tahoma" panose="020B0604030504040204" pitchFamily="34" charset="0"/>
                        </a:rPr>
                        <a:t>Registrar las referencias bibliográficas utilizadas para la construcción del contenido y de los materiales de consulta complementarios.</a:t>
                      </a:r>
                      <a:endParaRPr lang="es-ES" sz="800" b="0" dirty="0">
                        <a:latin typeface="Tahoma" panose="020B0604030504040204" pitchFamily="34" charset="0"/>
                        <a:ea typeface="Tahoma" panose="020B0604030504040204" pitchFamily="34" charset="0"/>
                        <a:cs typeface="Tahoma" panose="020B0604030504040204" pitchFamily="34" charset="0"/>
                      </a:endParaRPr>
                    </a:p>
                  </a:txBody>
                  <a:tcPr marL="34807" marR="34807" marT="0" marB="0" anchor="ctr">
                    <a:solidFill>
                      <a:schemeClr val="accent1">
                        <a:lumMod val="60000"/>
                        <a:lumOff val="40000"/>
                      </a:schemeClr>
                    </a:solidFill>
                  </a:tcPr>
                </a:tc>
                <a:extLst>
                  <a:ext uri="{0D108BD9-81ED-4DB2-BD59-A6C34878D82A}">
                    <a16:rowId xmlns:a16="http://schemas.microsoft.com/office/drawing/2014/main" xmlns="" val="10000"/>
                  </a:ext>
                </a:extLst>
              </a:tr>
              <a:tr h="5001321">
                <a:tc>
                  <a:txBody>
                    <a:bodyPr/>
                    <a:lstStyle/>
                    <a:p>
                      <a:pPr algn="l">
                        <a:lnSpc>
                          <a:spcPct val="115000"/>
                        </a:lnSpc>
                        <a:spcAft>
                          <a:spcPts val="1000"/>
                        </a:spcAft>
                      </a:pPr>
                      <a:endParaRPr lang="es-CO" sz="11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89535" marR="89535" marT="0" marB="0"/>
                </a:tc>
                <a:extLst>
                  <a:ext uri="{0D108BD9-81ED-4DB2-BD59-A6C34878D82A}">
                    <a16:rowId xmlns:a16="http://schemas.microsoft.com/office/drawing/2014/main" xmlns="" val="10001"/>
                  </a:ext>
                </a:extLst>
              </a:tr>
            </a:tbl>
          </a:graphicData>
        </a:graphic>
      </p:graphicFrame>
      <p:sp>
        <p:nvSpPr>
          <p:cNvPr id="4" name="Date Placeholder 3"/>
          <p:cNvSpPr>
            <a:spLocks noGrp="1"/>
          </p:cNvSpPr>
          <p:nvPr>
            <p:ph type="dt" sz="half" idx="10"/>
          </p:nvPr>
        </p:nvSpPr>
        <p:spPr/>
        <p:txBody>
          <a:bodyPr/>
          <a:lstStyle/>
          <a:p>
            <a:fld id="{2757EACC-E826-496D-AC76-81C0A3BA9187}" type="datetimeFigureOut">
              <a:rPr lang="es-CO" smtClean="0"/>
              <a:t>9/04/2019</a:t>
            </a:fld>
            <a:endParaRPr lang="es-CO"/>
          </a:p>
        </p:txBody>
      </p:sp>
      <p:sp>
        <p:nvSpPr>
          <p:cNvPr id="5" name="Footer Placeholder 4"/>
          <p:cNvSpPr>
            <a:spLocks noGrp="1"/>
          </p:cNvSpPr>
          <p:nvPr>
            <p:ph type="ftr" sz="quarter" idx="11"/>
          </p:nvPr>
        </p:nvSpPr>
        <p:spPr/>
        <p:txBody>
          <a:bodyPr/>
          <a:lstStyle/>
          <a:p>
            <a:endParaRPr lang="es-CO" dirty="0"/>
          </a:p>
        </p:txBody>
      </p:sp>
      <p:sp>
        <p:nvSpPr>
          <p:cNvPr id="6" name="Slide Number Placeholder 5"/>
          <p:cNvSpPr>
            <a:spLocks noGrp="1"/>
          </p:cNvSpPr>
          <p:nvPr>
            <p:ph type="sldNum" sz="quarter" idx="12"/>
          </p:nvPr>
        </p:nvSpPr>
        <p:spPr/>
        <p:txBody>
          <a:bodyPr/>
          <a:lstStyle/>
          <a:p>
            <a:fld id="{8E188EC5-9129-4EC6-87A6-612C5497FD59}" type="slidenum">
              <a:rPr lang="es-CO" smtClean="0"/>
              <a:t>‹Nº›</a:t>
            </a:fld>
            <a:endParaRPr lang="es-CO"/>
          </a:p>
        </p:txBody>
      </p:sp>
      <p:sp>
        <p:nvSpPr>
          <p:cNvPr id="8" name="Content Placeholder 2"/>
          <p:cNvSpPr>
            <a:spLocks noGrp="1"/>
          </p:cNvSpPr>
          <p:nvPr>
            <p:ph idx="1"/>
          </p:nvPr>
        </p:nvSpPr>
        <p:spPr>
          <a:xfrm>
            <a:off x="628650" y="1286933"/>
            <a:ext cx="7886700" cy="4959755"/>
          </a:xfrm>
        </p:spPr>
        <p:txBody>
          <a:bodyPr/>
          <a:lstStyle>
            <a:lvl1pPr algn="just">
              <a:defRPr/>
            </a:lvl1pPr>
            <a:lvl2pPr algn="just">
              <a:defRPr/>
            </a:lvl2pPr>
            <a:lvl3pPr algn="just">
              <a:defRPr/>
            </a:lvl3pPr>
            <a:lvl4pPr algn="just">
              <a:defRPr/>
            </a:lvl4pPr>
            <a:lvl5pPr algn="just">
              <a:defRPr/>
            </a:lvl5pPr>
          </a:lstStyle>
          <a:p>
            <a:pPr lvl="1"/>
            <a:endParaRPr lang="es-ES" dirty="0"/>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Tree>
    <p:extLst>
      <p:ext uri="{BB962C8B-B14F-4D97-AF65-F5344CB8AC3E}">
        <p14:creationId xmlns:p14="http://schemas.microsoft.com/office/powerpoint/2010/main" val="695722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_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57EACC-E826-496D-AC76-81C0A3BA9187}" type="datetimeFigureOut">
              <a:rPr lang="es-CO" smtClean="0"/>
              <a:t>9/04/2019</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8E188EC5-9129-4EC6-87A6-612C5497FD59}" type="slidenum">
              <a:rPr lang="es-CO" smtClean="0"/>
              <a:t>‹Nº›</a:t>
            </a:fld>
            <a:endParaRPr lang="es-CO"/>
          </a:p>
        </p:txBody>
      </p:sp>
    </p:spTree>
    <p:extLst>
      <p:ext uri="{BB962C8B-B14F-4D97-AF65-F5344CB8AC3E}">
        <p14:creationId xmlns:p14="http://schemas.microsoft.com/office/powerpoint/2010/main" val="10557475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130157"/>
            <a:ext cx="7886700" cy="5099166"/>
          </a:xfrm>
          <a:prstGeom prst="rect">
            <a:avLst/>
          </a:prstGeom>
        </p:spPr>
        <p:txBody>
          <a:bodyPr vert="horz" lIns="91440" tIns="45720" rIns="91440" bIns="45720" rtlCol="0">
            <a:normAutofit/>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2757EACC-E826-496D-AC76-81C0A3BA9187}" type="datetimeFigureOut">
              <a:rPr lang="es-CO" smtClean="0"/>
              <a:pPr/>
              <a:t>9/04/2019</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8E188EC5-9129-4EC6-87A6-612C5497FD59}" type="slidenum">
              <a:rPr lang="es-CO" smtClean="0"/>
              <a:pPr/>
              <a:t>‹Nº›</a:t>
            </a:fld>
            <a:endParaRPr lang="es-CO"/>
          </a:p>
        </p:txBody>
      </p:sp>
      <p:graphicFrame>
        <p:nvGraphicFramePr>
          <p:cNvPr id="7" name="Tabla 6"/>
          <p:cNvGraphicFramePr>
            <a:graphicFrameLocks noGrp="1"/>
          </p:cNvGraphicFramePr>
          <p:nvPr userDrawn="1">
            <p:extLst>
              <p:ext uri="{D42A27DB-BD31-4B8C-83A1-F6EECF244321}">
                <p14:modId xmlns:p14="http://schemas.microsoft.com/office/powerpoint/2010/main" val="2247112125"/>
              </p:ext>
            </p:extLst>
          </p:nvPr>
        </p:nvGraphicFramePr>
        <p:xfrm>
          <a:off x="628650" y="85425"/>
          <a:ext cx="7886700" cy="767759"/>
        </p:xfrm>
        <a:graphic>
          <a:graphicData uri="http://schemas.openxmlformats.org/drawingml/2006/table">
            <a:tbl>
              <a:tblPr/>
              <a:tblGrid>
                <a:gridCol w="2358123">
                  <a:extLst>
                    <a:ext uri="{9D8B030D-6E8A-4147-A177-3AD203B41FA5}">
                      <a16:colId xmlns:a16="http://schemas.microsoft.com/office/drawing/2014/main" xmlns="" val="20000"/>
                    </a:ext>
                  </a:extLst>
                </a:gridCol>
                <a:gridCol w="1679867">
                  <a:extLst>
                    <a:ext uri="{9D8B030D-6E8A-4147-A177-3AD203B41FA5}">
                      <a16:colId xmlns:a16="http://schemas.microsoft.com/office/drawing/2014/main" xmlns="" val="20001"/>
                    </a:ext>
                  </a:extLst>
                </a:gridCol>
                <a:gridCol w="2006377">
                  <a:extLst>
                    <a:ext uri="{9D8B030D-6E8A-4147-A177-3AD203B41FA5}">
                      <a16:colId xmlns:a16="http://schemas.microsoft.com/office/drawing/2014/main" xmlns="" val="20002"/>
                    </a:ext>
                  </a:extLst>
                </a:gridCol>
                <a:gridCol w="1842333">
                  <a:extLst>
                    <a:ext uri="{9D8B030D-6E8A-4147-A177-3AD203B41FA5}">
                      <a16:colId xmlns:a16="http://schemas.microsoft.com/office/drawing/2014/main" xmlns="" val="20003"/>
                    </a:ext>
                  </a:extLst>
                </a:gridCol>
              </a:tblGrid>
              <a:tr h="574973">
                <a:tc>
                  <a:txBody>
                    <a:bodyPr/>
                    <a:lstStyle/>
                    <a:p>
                      <a:pPr algn="ctr">
                        <a:lnSpc>
                          <a:spcPct val="115000"/>
                        </a:lnSpc>
                        <a:spcBef>
                          <a:spcPts val="1800"/>
                        </a:spcBef>
                        <a:spcAft>
                          <a:spcPts val="1800"/>
                        </a:spcAft>
                      </a:pPr>
                      <a:endParaRPr lang="es-CO" sz="1500" kern="1600" dirty="0">
                        <a:effectLst/>
                        <a:latin typeface="Arial" panose="020B0604020202020204" pitchFamily="34" charset="0"/>
                        <a:ea typeface="Times New Roman" panose="02020603050405020304" pitchFamily="18" charset="0"/>
                      </a:endParaRPr>
                    </a:p>
                  </a:txBody>
                  <a:tcPr marL="42914" marR="429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15000"/>
                        </a:lnSpc>
                        <a:spcBef>
                          <a:spcPts val="1200"/>
                        </a:spcBef>
                        <a:spcAft>
                          <a:spcPts val="300"/>
                        </a:spcAft>
                      </a:pPr>
                      <a:r>
                        <a:rPr lang="es-CO" sz="1200" b="1" kern="1600" dirty="0">
                          <a:effectLst/>
                          <a:latin typeface="Arial" panose="020B0604020202020204" pitchFamily="34" charset="0"/>
                          <a:ea typeface="Times New Roman" panose="02020603050405020304" pitchFamily="18" charset="0"/>
                        </a:rPr>
                        <a:t>GUIÓN DE CONTENIDO Y ACTIVIDADES</a:t>
                      </a:r>
                      <a:endParaRPr lang="es-CO" sz="1200" dirty="0">
                        <a:effectLst/>
                        <a:latin typeface="Times New Roman" panose="02020603050405020304" pitchFamily="18" charset="0"/>
                        <a:ea typeface="Times New Roman" panose="02020603050405020304" pitchFamily="18" charset="0"/>
                      </a:endParaRPr>
                    </a:p>
                  </a:txBody>
                  <a:tcPr marL="42914" marR="429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10000"/>
                  </a:ext>
                </a:extLst>
              </a:tr>
              <a:tr h="186123">
                <a:tc>
                  <a:txBody>
                    <a:bodyPr/>
                    <a:lstStyle/>
                    <a:p>
                      <a:pPr algn="ctr">
                        <a:lnSpc>
                          <a:spcPct val="115000"/>
                        </a:lnSpc>
                        <a:spcAft>
                          <a:spcPts val="0"/>
                        </a:spcAft>
                      </a:pPr>
                      <a:r>
                        <a:rPr lang="es-CO" sz="1100" b="1">
                          <a:effectLst/>
                          <a:latin typeface="Arial" panose="020B0604020202020204" pitchFamily="34" charset="0"/>
                          <a:ea typeface="Times New Roman" panose="02020603050405020304" pitchFamily="18" charset="0"/>
                        </a:rPr>
                        <a:t>Código: </a:t>
                      </a:r>
                      <a:r>
                        <a:rPr lang="es-CO" sz="1100">
                          <a:effectLst/>
                          <a:latin typeface="Arial" panose="020B0604020202020204" pitchFamily="34" charset="0"/>
                          <a:ea typeface="Times New Roman" panose="02020603050405020304" pitchFamily="18" charset="0"/>
                        </a:rPr>
                        <a:t>DO-UD-F-004</a:t>
                      </a:r>
                      <a:endParaRPr lang="es-CO" sz="1200">
                        <a:effectLst/>
                        <a:latin typeface="Times New Roman" panose="02020603050405020304" pitchFamily="18" charset="0"/>
                        <a:ea typeface="Times New Roman" panose="02020603050405020304" pitchFamily="18" charset="0"/>
                      </a:endParaRPr>
                    </a:p>
                  </a:txBody>
                  <a:tcPr marL="42914" marR="429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CO" sz="1100" b="1">
                          <a:effectLst/>
                          <a:latin typeface="Arial" panose="020B0604020202020204" pitchFamily="34" charset="0"/>
                          <a:ea typeface="Times New Roman" panose="02020603050405020304" pitchFamily="18" charset="0"/>
                        </a:rPr>
                        <a:t>Versión:</a:t>
                      </a:r>
                      <a:r>
                        <a:rPr lang="es-CO" sz="1100">
                          <a:effectLst/>
                          <a:latin typeface="Arial" panose="020B0604020202020204" pitchFamily="34" charset="0"/>
                          <a:ea typeface="Times New Roman" panose="02020603050405020304" pitchFamily="18" charset="0"/>
                        </a:rPr>
                        <a:t> 01</a:t>
                      </a:r>
                      <a:endParaRPr lang="es-CO" sz="1200">
                        <a:effectLst/>
                        <a:latin typeface="Times New Roman" panose="02020603050405020304" pitchFamily="18" charset="0"/>
                        <a:ea typeface="Times New Roman" panose="02020603050405020304" pitchFamily="18" charset="0"/>
                      </a:endParaRPr>
                    </a:p>
                  </a:txBody>
                  <a:tcPr marL="42914" marR="429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CO" sz="1100" b="1">
                          <a:effectLst/>
                          <a:latin typeface="Arial" panose="020B0604020202020204" pitchFamily="34" charset="0"/>
                          <a:ea typeface="Times New Roman" panose="02020603050405020304" pitchFamily="18" charset="0"/>
                        </a:rPr>
                        <a:t>Emisión:</a:t>
                      </a:r>
                      <a:r>
                        <a:rPr lang="es-CO" sz="1100">
                          <a:effectLst/>
                          <a:latin typeface="Arial" panose="020B0604020202020204" pitchFamily="34" charset="0"/>
                          <a:ea typeface="Times New Roman" panose="02020603050405020304" pitchFamily="18" charset="0"/>
                        </a:rPr>
                        <a:t> 28- 11- 2016</a:t>
                      </a:r>
                      <a:endParaRPr lang="es-CO" sz="1200">
                        <a:effectLst/>
                        <a:latin typeface="Times New Roman" panose="02020603050405020304" pitchFamily="18" charset="0"/>
                        <a:ea typeface="Times New Roman" panose="02020603050405020304" pitchFamily="18" charset="0"/>
                      </a:endParaRPr>
                    </a:p>
                  </a:txBody>
                  <a:tcPr marL="42914" marR="429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2700020" algn="ctr"/>
                          <a:tab pos="5400040" algn="r"/>
                        </a:tabLst>
                      </a:pPr>
                      <a:r>
                        <a:rPr lang="es-CO" sz="1100" b="1" dirty="0">
                          <a:effectLst/>
                          <a:latin typeface="Arial" panose="020B0604020202020204" pitchFamily="34" charset="0"/>
                          <a:ea typeface="Times New Roman" panose="02020603050405020304" pitchFamily="18" charset="0"/>
                        </a:rPr>
                        <a:t>Página</a:t>
                      </a:r>
                      <a:r>
                        <a:rPr lang="es-CO" sz="1100" dirty="0">
                          <a:effectLst/>
                          <a:latin typeface="Arial" panose="020B0604020202020204" pitchFamily="34" charset="0"/>
                          <a:ea typeface="Times New Roman" panose="02020603050405020304" pitchFamily="18" charset="0"/>
                        </a:rPr>
                        <a:t> __ </a:t>
                      </a:r>
                      <a:r>
                        <a:rPr lang="es-CO" sz="1100" b="1" dirty="0">
                          <a:effectLst/>
                          <a:latin typeface="Arial" panose="020B0604020202020204" pitchFamily="34" charset="0"/>
                          <a:ea typeface="Times New Roman" panose="02020603050405020304" pitchFamily="18" charset="0"/>
                        </a:rPr>
                        <a:t>de</a:t>
                      </a:r>
                      <a:r>
                        <a:rPr lang="es-CO" sz="1100" dirty="0">
                          <a:effectLst/>
                          <a:latin typeface="Arial" panose="020B0604020202020204" pitchFamily="34" charset="0"/>
                          <a:ea typeface="Times New Roman" panose="02020603050405020304" pitchFamily="18" charset="0"/>
                        </a:rPr>
                        <a:t> __</a:t>
                      </a:r>
                      <a:endParaRPr lang="es-CO" sz="1200" dirty="0">
                        <a:effectLst/>
                        <a:latin typeface="Times New Roman" panose="02020603050405020304" pitchFamily="18" charset="0"/>
                        <a:ea typeface="Times New Roman" panose="02020603050405020304" pitchFamily="18" charset="0"/>
                      </a:endParaRPr>
                    </a:p>
                  </a:txBody>
                  <a:tcPr marL="42914" marR="429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pic>
        <p:nvPicPr>
          <p:cNvPr id="1026" name="Imagen 4"/>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809625" y="238051"/>
            <a:ext cx="1876425" cy="276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7978831"/>
      </p:ext>
    </p:extLst>
  </p:cSld>
  <p:clrMap bg1="lt1" tx1="dk1" bg2="lt2" tx2="dk2" accent1="accent1" accent2="accent2" accent3="accent3" accent4="accent4" accent5="accent5" accent6="accent6" hlink="hlink" folHlink="folHlink"/>
  <p:sldLayoutIdLst>
    <p:sldLayoutId id="2147483667" r:id="rId1"/>
    <p:sldLayoutId id="2147483680" r:id="rId2"/>
    <p:sldLayoutId id="2147483683" r:id="rId3"/>
    <p:sldLayoutId id="2147483682" r:id="rId4"/>
    <p:sldLayoutId id="2147483673" r:id="rId5"/>
    <p:sldLayoutId id="2147483662" r:id="rId6"/>
    <p:sldLayoutId id="2147483664" r:id="rId7"/>
    <p:sldLayoutId id="2147483677"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10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xmlns="" id="{4D29B66F-67E6-4A0E-8E00-38C3ABB04498}"/>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043B0573-055B-446B-9ECC-AC662285A9E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434B0227-5C45-4FEF-B545-5E6BBA45A2E8}"/>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066F98E4-5E67-4F45-9EBB-405981F72B96}" type="datetimeFigureOut">
              <a:rPr lang="es-ES" smtClean="0"/>
              <a:t>09/04/2019</a:t>
            </a:fld>
            <a:endParaRPr lang="es-ES"/>
          </a:p>
        </p:txBody>
      </p:sp>
      <p:sp>
        <p:nvSpPr>
          <p:cNvPr id="5" name="Marcador de pie de página 4">
            <a:extLst>
              <a:ext uri="{FF2B5EF4-FFF2-40B4-BE49-F238E27FC236}">
                <a16:creationId xmlns:a16="http://schemas.microsoft.com/office/drawing/2014/main" xmlns="" id="{DDB9A4B3-2D53-4114-A05C-B0619EA93E6E}"/>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xmlns="" id="{CD83AAEF-A30F-437F-B598-9DBFCD41FCB9}"/>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D0E3BBB-38C1-42C5-8B58-082C3623E1AB}" type="slidenum">
              <a:rPr lang="es-ES" smtClean="0"/>
              <a:t>‹Nº›</a:t>
            </a:fld>
            <a:endParaRPr lang="es-ES"/>
          </a:p>
        </p:txBody>
      </p:sp>
    </p:spTree>
    <p:extLst>
      <p:ext uri="{BB962C8B-B14F-4D97-AF65-F5344CB8AC3E}">
        <p14:creationId xmlns:p14="http://schemas.microsoft.com/office/powerpoint/2010/main" val="2015496047"/>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E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xmlns="" id="{49E98610-17A6-4284-B2F8-5578DFC5CB66}"/>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3A0AEE53-8E5B-4047-AEE2-E171BC635632}"/>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5604D022-A403-4A47-9C5B-4AACB519B091}"/>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2A332A5-FCFE-457F-BDD0-FF17A486EF86}" type="datetimeFigureOut">
              <a:rPr lang="es-ES" smtClean="0"/>
              <a:t>09/04/2019</a:t>
            </a:fld>
            <a:endParaRPr lang="es-ES"/>
          </a:p>
        </p:txBody>
      </p:sp>
      <p:sp>
        <p:nvSpPr>
          <p:cNvPr id="5" name="Marcador de pie de página 4">
            <a:extLst>
              <a:ext uri="{FF2B5EF4-FFF2-40B4-BE49-F238E27FC236}">
                <a16:creationId xmlns:a16="http://schemas.microsoft.com/office/drawing/2014/main" xmlns="" id="{36C00E08-23C8-42D7-940D-909688CD565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xmlns="" id="{9215666A-3625-47F7-916F-32898CA9AA11}"/>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6132A6F-5F7E-49FA-886B-39A446CB5099}" type="slidenum">
              <a:rPr lang="es-ES" smtClean="0"/>
              <a:t>‹Nº›</a:t>
            </a:fld>
            <a:endParaRPr lang="es-ES"/>
          </a:p>
        </p:txBody>
      </p:sp>
    </p:spTree>
    <p:extLst>
      <p:ext uri="{BB962C8B-B14F-4D97-AF65-F5344CB8AC3E}">
        <p14:creationId xmlns:p14="http://schemas.microsoft.com/office/powerpoint/2010/main" val="122169322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E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yriamchacon@usantotomas.e.du.co,harolvalencia@usantotomas.edu.co" TargetMode="External"/><Relationship Id="rId2" Type="http://schemas.openxmlformats.org/officeDocument/2006/relationships/hyperlink" Target="mailto:sandraperilla@usantotomas.edu.co"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3" Type="http://schemas.openxmlformats.org/officeDocument/2006/relationships/image" Target="../media/image13.png"/><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12.png"/><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11" Type="http://schemas.openxmlformats.org/officeDocument/2006/relationships/image" Target="../media/image11.png"/><Relationship Id="rId5" Type="http://schemas.openxmlformats.org/officeDocument/2006/relationships/diagramColors" Target="../diagrams/colors1.xml"/><Relationship Id="rId15" Type="http://schemas.openxmlformats.org/officeDocument/2006/relationships/image" Target="../media/image15.png"/><Relationship Id="rId4" Type="http://schemas.openxmlformats.org/officeDocument/2006/relationships/diagramQuickStyle" Target="../diagrams/quickStyle1.xml"/><Relationship Id="rId14" Type="http://schemas.openxmlformats.org/officeDocument/2006/relationships/image" Target="../media/image14.png"/></Relationships>
</file>

<file path=ppt/slides/_rels/slide10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87.png"/><Relationship Id="rId1" Type="http://schemas.openxmlformats.org/officeDocument/2006/relationships/slideLayout" Target="../slideLayouts/slideLayout24.xml"/><Relationship Id="rId6" Type="http://schemas.openxmlformats.org/officeDocument/2006/relationships/image" Target="../media/image84.png"/><Relationship Id="rId5" Type="http://schemas.openxmlformats.org/officeDocument/2006/relationships/image" Target="../media/image82.png"/><Relationship Id="rId4" Type="http://schemas.openxmlformats.org/officeDocument/2006/relationships/image" Target="../media/image81.png"/></Relationships>
</file>

<file path=ppt/slides/_rels/slide101.xml.rels><?xml version="1.0" encoding="UTF-8" standalone="yes"?>
<Relationships xmlns="http://schemas.openxmlformats.org/package/2006/relationships"><Relationship Id="rId8" Type="http://schemas.openxmlformats.org/officeDocument/2006/relationships/hyperlink" Target="https://www.sectormatematica.cl/basica/santillana/operaciones_con_fracc.pdf" TargetMode="External"/><Relationship Id="rId13" Type="http://schemas.openxmlformats.org/officeDocument/2006/relationships/hyperlink" Target="https://es.khanacademy.org/math/pre-algebra/pre-algebra-exponents-radicals/pre-algebra-scientific-notation/e/scientific_notation" TargetMode="External"/><Relationship Id="rId18" Type="http://schemas.openxmlformats.org/officeDocument/2006/relationships/hyperlink" Target="https://www.youtube.com/watch?v=K4CP0jHIpY4&amp;feature=youtu.be" TargetMode="External"/><Relationship Id="rId3" Type="http://schemas.openxmlformats.org/officeDocument/2006/relationships/hyperlink" Target="http://cvonline.uaeh.edu.mx/Cursos/BV/C0202/Unidad%201/lec_13NotacionCientifica.pdf" TargetMode="External"/><Relationship Id="rId7" Type="http://schemas.openxmlformats.org/officeDocument/2006/relationships/hyperlink" Target="http://fcf.unse.edu.ar/archivos/ingresantes/Tecnicas%20de%20estudio%20y%20estrategias%20de%20aprendizaje%20para%20el%20estudiante%20universitario.pdf" TargetMode="External"/><Relationship Id="rId12" Type="http://schemas.openxmlformats.org/officeDocument/2006/relationships/hyperlink" Target="https://es.khanacademy.org/math/arithmetic/arith-review-negative-numbers/arith-review-abs-value/a/intro-to-absolute-value" TargetMode="External"/><Relationship Id="rId17" Type="http://schemas.openxmlformats.org/officeDocument/2006/relationships/hyperlink" Target="https://www.youtube.com/watch?v=BFXIcbLmcOc" TargetMode="External"/><Relationship Id="rId2" Type="http://schemas.openxmlformats.org/officeDocument/2006/relationships/hyperlink" Target="https://www.fca.unl.edu.ar/Limite/1.0%20N%FAmeros%20reales%20y%20la%20recta%20real.htm" TargetMode="External"/><Relationship Id="rId16" Type="http://schemas.openxmlformats.org/officeDocument/2006/relationships/hyperlink" Target="https://www.youtube.com/watch?v=IQK4mKYFCs8" TargetMode="External"/><Relationship Id="rId20" Type="http://schemas.openxmlformats.org/officeDocument/2006/relationships/hyperlink" Target="https://www.youtube.com/watch?v=BjrDgr_6TI8" TargetMode="External"/><Relationship Id="rId1" Type="http://schemas.openxmlformats.org/officeDocument/2006/relationships/slideLayout" Target="../slideLayouts/slideLayout34.xml"/><Relationship Id="rId6" Type="http://schemas.openxmlformats.org/officeDocument/2006/relationships/hyperlink" Target="http://exactas.unsj.edu.ar/wp-content/uploads/2014/08/UNIDAD1-CONJUNTOS-2015.pdf" TargetMode="External"/><Relationship Id="rId11" Type="http://schemas.openxmlformats.org/officeDocument/2006/relationships/hyperlink" Target="https://www.vitutor.com/di/re/r3e.html" TargetMode="External"/><Relationship Id="rId5" Type="http://schemas.openxmlformats.org/officeDocument/2006/relationships/hyperlink" Target="https://core.ac.uk/download/pdf/33251667.pdf" TargetMode="External"/><Relationship Id="rId15" Type="http://schemas.openxmlformats.org/officeDocument/2006/relationships/hyperlink" Target="https://www.youtube.com/watch?v=yegWVJZCrxk" TargetMode="External"/><Relationship Id="rId10" Type="http://schemas.openxmlformats.org/officeDocument/2006/relationships/hyperlink" Target="http://aprendeenlinea.udea.edu.co/lms/men_udea/pluginfile.php/25325/mod_resource/content/0/EXPRESIONES_ALGEBRAICAS.pdf" TargetMode="External"/><Relationship Id="rId19" Type="http://schemas.openxmlformats.org/officeDocument/2006/relationships/hyperlink" Target="https://www.youtube.com/watch?v=1FoV__evnPc" TargetMode="External"/><Relationship Id="rId4" Type="http://schemas.openxmlformats.org/officeDocument/2006/relationships/hyperlink" Target="http://www.edu.xunta.gal/centros/iesfelixmuriel/system/files/metodo+estudio.pdf" TargetMode="External"/><Relationship Id="rId9" Type="http://schemas.openxmlformats.org/officeDocument/2006/relationships/hyperlink" Target="https://qinnova.uned.es/archivos_publicos/qweb_paginas/3439/tecnicasdeestudio.pd" TargetMode="External"/><Relationship Id="rId14" Type="http://schemas.openxmlformats.org/officeDocument/2006/relationships/hyperlink" Target="https://www.vitutor.com/di/r/a_6e.html"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711.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0.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8" Type="http://schemas.openxmlformats.org/officeDocument/2006/relationships/image" Target="../media/image285.png"/><Relationship Id="rId21" Type="http://schemas.openxmlformats.org/officeDocument/2006/relationships/image" Target="../media/image297.png"/><Relationship Id="rId17" Type="http://schemas.openxmlformats.org/officeDocument/2006/relationships/image" Target="../media/image284.png"/><Relationship Id="rId2" Type="http://schemas.openxmlformats.org/officeDocument/2006/relationships/slideLayout" Target="../slideLayouts/slideLayout18.xml"/><Relationship Id="rId16" Type="http://schemas.openxmlformats.org/officeDocument/2006/relationships/image" Target="../media/image283.png"/><Relationship Id="rId20" Type="http://schemas.openxmlformats.org/officeDocument/2006/relationships/image" Target="../media/image287.png"/><Relationship Id="rId1" Type="http://schemas.openxmlformats.org/officeDocument/2006/relationships/themeOverride" Target="../theme/themeOverride1.xml"/><Relationship Id="rId19" Type="http://schemas.openxmlformats.org/officeDocument/2006/relationships/image" Target="../media/image286.png"/></Relationships>
</file>

<file path=ppt/slides/_rels/slide17.xml.rels><?xml version="1.0" encoding="UTF-8" standalone="yes"?>
<Relationships xmlns="http://schemas.openxmlformats.org/package/2006/relationships"><Relationship Id="rId39" Type="http://schemas.openxmlformats.org/officeDocument/2006/relationships/image" Target="../media/image307.png"/><Relationship Id="rId34" Type="http://schemas.openxmlformats.org/officeDocument/2006/relationships/image" Target="../media/image170.png"/><Relationship Id="rId42" Type="http://schemas.openxmlformats.org/officeDocument/2006/relationships/image" Target="../media/image314.png"/><Relationship Id="rId33" Type="http://schemas.openxmlformats.org/officeDocument/2006/relationships/image" Target="../media/image160.png"/><Relationship Id="rId38" Type="http://schemas.openxmlformats.org/officeDocument/2006/relationships/image" Target="../media/image306.png"/><Relationship Id="rId2" Type="http://schemas.openxmlformats.org/officeDocument/2006/relationships/slideLayout" Target="../slideLayouts/slideLayout18.xml"/><Relationship Id="rId41" Type="http://schemas.openxmlformats.org/officeDocument/2006/relationships/image" Target="../media/image309.png"/><Relationship Id="rId1" Type="http://schemas.openxmlformats.org/officeDocument/2006/relationships/themeOverride" Target="../theme/themeOverride2.xml"/><Relationship Id="rId32" Type="http://schemas.openxmlformats.org/officeDocument/2006/relationships/image" Target="../media/image298.png"/><Relationship Id="rId37" Type="http://schemas.openxmlformats.org/officeDocument/2006/relationships/image" Target="../media/image305.png"/><Relationship Id="rId40" Type="http://schemas.openxmlformats.org/officeDocument/2006/relationships/image" Target="../media/image308.png"/><Relationship Id="rId45" Type="http://schemas.openxmlformats.org/officeDocument/2006/relationships/image" Target="../media/image317.png"/><Relationship Id="rId36" Type="http://schemas.openxmlformats.org/officeDocument/2006/relationships/image" Target="../media/image304.png"/><Relationship Id="rId44" Type="http://schemas.openxmlformats.org/officeDocument/2006/relationships/image" Target="../media/image316.png"/><Relationship Id="rId35" Type="http://schemas.openxmlformats.org/officeDocument/2006/relationships/image" Target="../media/image303.png"/><Relationship Id="rId43" Type="http://schemas.openxmlformats.org/officeDocument/2006/relationships/image" Target="../media/image315.png"/></Relationships>
</file>

<file path=ppt/slides/_rels/slide18.xml.rels><?xml version="1.0" encoding="UTF-8" standalone="yes"?>
<Relationships xmlns="http://schemas.openxmlformats.org/package/2006/relationships"><Relationship Id="rId8" Type="http://schemas.openxmlformats.org/officeDocument/2006/relationships/image" Target="../media/image102.png"/><Relationship Id="rId7" Type="http://schemas.openxmlformats.org/officeDocument/2006/relationships/image" Target="../media/image99.png"/><Relationship Id="rId2" Type="http://schemas.openxmlformats.org/officeDocument/2006/relationships/slideLayout" Target="../slideLayouts/slideLayout18.xml"/><Relationship Id="rId1" Type="http://schemas.openxmlformats.org/officeDocument/2006/relationships/themeOverride" Target="../theme/themeOverride3.xml"/><Relationship Id="rId6" Type="http://schemas.openxmlformats.org/officeDocument/2006/relationships/image" Target="../media/image98.png"/><Relationship Id="rId5" Type="http://schemas.openxmlformats.org/officeDocument/2006/relationships/image" Target="../media/image97.png"/><Relationship Id="rId10" Type="http://schemas.openxmlformats.org/officeDocument/2006/relationships/image" Target="../media/image19.png"/><Relationship Id="rId9"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18.xml"/><Relationship Id="rId1" Type="http://schemas.openxmlformats.org/officeDocument/2006/relationships/themeOverride" Target="../theme/themeOverride4.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2.png"/><Relationship Id="rId1" Type="http://schemas.openxmlformats.org/officeDocument/2006/relationships/slideLayout" Target="../slideLayouts/slideLayout13.xml"/><Relationship Id="rId4" Type="http://schemas.openxmlformats.org/officeDocument/2006/relationships/image" Target="../media/image12.jpeg"/></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hemeOverride" Target="../theme/themeOverride5.xml"/><Relationship Id="rId5" Type="http://schemas.openxmlformats.org/officeDocument/2006/relationships/image" Target="../media/image107.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hemeOverride" Target="../theme/themeOverride6.xml"/><Relationship Id="rId5" Type="http://schemas.openxmlformats.org/officeDocument/2006/relationships/image" Target="../media/image319.pn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18.xml"/><Relationship Id="rId1" Type="http://schemas.openxmlformats.org/officeDocument/2006/relationships/themeOverride" Target="../theme/themeOverride7.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hemeOverride" Target="../theme/themeOverride8.xml"/><Relationship Id="rId5" Type="http://schemas.openxmlformats.org/officeDocument/2006/relationships/image" Target="../media/image321.png"/></Relationships>
</file>

<file path=ppt/slides/_rels/slide26.xml.rels><?xml version="1.0" encoding="UTF-8" standalone="yes"?>
<Relationships xmlns="http://schemas.openxmlformats.org/package/2006/relationships"><Relationship Id="rId2" Type="http://schemas.openxmlformats.org/officeDocument/2006/relationships/hyperlink" Target="https://www.vitutor.com/di/re/r3e.html" TargetMode="Externa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2.xml"/><Relationship Id="rId1" Type="http://schemas.openxmlformats.org/officeDocument/2006/relationships/themeOverride" Target="../theme/themeOverride9.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13" Type="http://schemas.openxmlformats.org/officeDocument/2006/relationships/image" Target="../media/image115.png"/><Relationship Id="rId18" Type="http://schemas.openxmlformats.org/officeDocument/2006/relationships/image" Target="../media/image119.png"/><Relationship Id="rId21" Type="http://schemas.openxmlformats.org/officeDocument/2006/relationships/image" Target="../media/image124.png"/><Relationship Id="rId17" Type="http://schemas.openxmlformats.org/officeDocument/2006/relationships/image" Target="../media/image118.png"/><Relationship Id="rId2" Type="http://schemas.openxmlformats.org/officeDocument/2006/relationships/slideLayout" Target="../slideLayouts/slideLayout13.xml"/><Relationship Id="rId16" Type="http://schemas.openxmlformats.org/officeDocument/2006/relationships/image" Target="../media/image117.png"/><Relationship Id="rId20" Type="http://schemas.openxmlformats.org/officeDocument/2006/relationships/image" Target="../media/image123.png"/><Relationship Id="rId1" Type="http://schemas.openxmlformats.org/officeDocument/2006/relationships/themeOverride" Target="../theme/themeOverride10.xml"/><Relationship Id="rId15" Type="http://schemas.openxmlformats.org/officeDocument/2006/relationships/image" Target="../media/image116.png"/><Relationship Id="rId19" Type="http://schemas.openxmlformats.org/officeDocument/2006/relationships/image" Target="../media/image122.png"/><Relationship Id="rId14" Type="http://schemas.openxmlformats.org/officeDocument/2006/relationships/image" Target="../media/image25.jpeg"/><Relationship Id="rId22" Type="http://schemas.openxmlformats.org/officeDocument/2006/relationships/image" Target="../media/image125.png"/></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13.xml"/><Relationship Id="rId1" Type="http://schemas.openxmlformats.org/officeDocument/2006/relationships/themeOverride" Target="../theme/themeOverride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31.png"/><Relationship Id="rId7" Type="http://schemas.openxmlformats.org/officeDocument/2006/relationships/image" Target="../media/image28.png"/><Relationship Id="rId2" Type="http://schemas.openxmlformats.org/officeDocument/2006/relationships/slideLayout" Target="../slideLayouts/slideLayout13.xml"/><Relationship Id="rId1" Type="http://schemas.openxmlformats.org/officeDocument/2006/relationships/themeOverride" Target="../theme/themeOverride12.xml"/><Relationship Id="rId6" Type="http://schemas.openxmlformats.org/officeDocument/2006/relationships/hyperlink" Target="https://planetapi.es/2014/07/25/figuras-y-fracciones/" TargetMode="External"/><Relationship Id="rId5" Type="http://schemas.openxmlformats.org/officeDocument/2006/relationships/image" Target="../media/image24.png"/><Relationship Id="rId4" Type="http://schemas.openxmlformats.org/officeDocument/2006/relationships/hyperlink" Target="https://www.sangakoo.com/es/temas/suma-y-resta-de-fracciones"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70.png"/><Relationship Id="rId2" Type="http://schemas.openxmlformats.org/officeDocument/2006/relationships/slideLayout" Target="../slideLayouts/slideLayout13.xml"/><Relationship Id="rId1" Type="http://schemas.openxmlformats.org/officeDocument/2006/relationships/themeOverride" Target="../theme/themeOverride13.xml"/><Relationship Id="rId6" Type="http://schemas.openxmlformats.org/officeDocument/2006/relationships/hyperlink" Target="https://planetapi.es/2014/07/25/figuras-y-fracciones/" TargetMode="External"/><Relationship Id="rId5" Type="http://schemas.openxmlformats.org/officeDocument/2006/relationships/image" Target="../media/image24.png"/><Relationship Id="rId4" Type="http://schemas.openxmlformats.org/officeDocument/2006/relationships/hyperlink" Target="https://www.sangakoo.com/es/temas/suma-y-resta-de-fracciones"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80.png"/><Relationship Id="rId2" Type="http://schemas.openxmlformats.org/officeDocument/2006/relationships/slideLayout" Target="../slideLayouts/slideLayout13.xml"/><Relationship Id="rId1" Type="http://schemas.openxmlformats.org/officeDocument/2006/relationships/themeOverride" Target="../theme/themeOverride14.xml"/><Relationship Id="rId4" Type="http://schemas.openxmlformats.org/officeDocument/2006/relationships/hyperlink" Target="https://www.sangakoo.com/es/temas/suma-y-resta-de-fracciones"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13.xml"/><Relationship Id="rId1" Type="http://schemas.openxmlformats.org/officeDocument/2006/relationships/themeOverride" Target="../theme/themeOverride15.xml"/><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3" Type="http://schemas.openxmlformats.org/officeDocument/2006/relationships/image" Target="../media/image320.png"/><Relationship Id="rId2" Type="http://schemas.openxmlformats.org/officeDocument/2006/relationships/slideLayout" Target="../slideLayouts/slideLayout13.xml"/><Relationship Id="rId1" Type="http://schemas.openxmlformats.org/officeDocument/2006/relationships/themeOverride" Target="../theme/themeOverride16.xml"/><Relationship Id="rId4" Type="http://schemas.openxmlformats.org/officeDocument/2006/relationships/image" Target="../media/image330.png"/></Relationships>
</file>

<file path=ppt/slides/_rels/slide35.xml.rels><?xml version="1.0" encoding="UTF-8" standalone="yes"?>
<Relationships xmlns="http://schemas.openxmlformats.org/package/2006/relationships"><Relationship Id="rId3" Type="http://schemas.openxmlformats.org/officeDocument/2006/relationships/image" Target="../media/image340.png"/><Relationship Id="rId2" Type="http://schemas.openxmlformats.org/officeDocument/2006/relationships/slideLayout" Target="../slideLayouts/slideLayout13.xml"/><Relationship Id="rId1" Type="http://schemas.openxmlformats.org/officeDocument/2006/relationships/themeOverride" Target="../theme/themeOverride17.xml"/><Relationship Id="rId4" Type="http://schemas.openxmlformats.org/officeDocument/2006/relationships/image" Target="../media/image350.png"/></Relationships>
</file>

<file path=ppt/slides/_rels/slide36.xml.rels><?xml version="1.0" encoding="UTF-8" standalone="yes"?>
<Relationships xmlns="http://schemas.openxmlformats.org/package/2006/relationships"><Relationship Id="rId3" Type="http://schemas.openxmlformats.org/officeDocument/2006/relationships/hyperlink" Target="https://www.vitutor.com/di/r/a_6e.html" TargetMode="External"/><Relationship Id="rId2" Type="http://schemas.openxmlformats.org/officeDocument/2006/relationships/slideLayout" Target="../slideLayouts/slideLayout13.xml"/><Relationship Id="rId1" Type="http://schemas.openxmlformats.org/officeDocument/2006/relationships/themeOverride" Target="../theme/themeOverride18.xml"/></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hemeOverride" Target="../theme/themeOverride19.xml"/></Relationships>
</file>

<file path=ppt/slides/_rels/slide39.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slideLayout" Target="../slideLayouts/slideLayout13.xml"/><Relationship Id="rId1" Type="http://schemas.openxmlformats.org/officeDocument/2006/relationships/themeOverride" Target="../theme/themeOverride20.xml"/><Relationship Id="rId5" Type="http://schemas.openxmlformats.org/officeDocument/2006/relationships/image" Target="../media/image136.png"/><Relationship Id="rId4" Type="http://schemas.openxmlformats.org/officeDocument/2006/relationships/image" Target="../media/image13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hyperlink" Target="https://www.youtube.com/watch?v=yegWVJZCrxk" TargetMode="External"/><Relationship Id="rId12" Type="http://schemas.openxmlformats.org/officeDocument/2006/relationships/image" Target="../media/image143.png"/><Relationship Id="rId2" Type="http://schemas.openxmlformats.org/officeDocument/2006/relationships/slideLayout" Target="../slideLayouts/slideLayout13.xml"/><Relationship Id="rId1" Type="http://schemas.openxmlformats.org/officeDocument/2006/relationships/themeOverride" Target="../theme/themeOverride21.xml"/><Relationship Id="rId11" Type="http://schemas.openxmlformats.org/officeDocument/2006/relationships/image" Target="../media/image142.png"/><Relationship Id="rId10" Type="http://schemas.openxmlformats.org/officeDocument/2006/relationships/image" Target="../media/image139.png"/></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Layout" Target="../slideLayouts/slideLayout18.xml"/><Relationship Id="rId1" Type="http://schemas.openxmlformats.org/officeDocument/2006/relationships/themeOverride" Target="../theme/themeOverride22.xml"/></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18.xml"/><Relationship Id="rId1" Type="http://schemas.openxmlformats.org/officeDocument/2006/relationships/themeOverride" Target="../theme/themeOverride23.xml"/><Relationship Id="rId4" Type="http://schemas.openxmlformats.org/officeDocument/2006/relationships/image" Target="../media/image42.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4.xml"/><Relationship Id="rId4" Type="http://schemas.openxmlformats.org/officeDocument/2006/relationships/image" Target="../media/image145.png"/></Relationships>
</file>

<file path=ppt/slides/_rels/slide44.xml.rels><?xml version="1.0" encoding="UTF-8" standalone="yes"?>
<Relationships xmlns="http://schemas.openxmlformats.org/package/2006/relationships"><Relationship Id="rId2" Type="http://schemas.openxmlformats.org/officeDocument/2006/relationships/image" Target="../media/image212.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410.png"/><Relationship Id="rId7" Type="http://schemas.openxmlformats.org/officeDocument/2006/relationships/image" Target="../media/image85.png"/><Relationship Id="rId2" Type="http://schemas.openxmlformats.org/officeDocument/2006/relationships/image" Target="../media/image300.png"/><Relationship Id="rId1" Type="http://schemas.openxmlformats.org/officeDocument/2006/relationships/slideLayout" Target="../slideLayouts/slideLayout12.xml"/><Relationship Id="rId6" Type="http://schemas.openxmlformats.org/officeDocument/2006/relationships/image" Target="../media/image712.png"/><Relationship Id="rId5" Type="http://schemas.openxmlformats.org/officeDocument/2006/relationships/image" Target="../media/image62.png"/><Relationship Id="rId4" Type="http://schemas.openxmlformats.org/officeDocument/2006/relationships/image" Target="../media/image5.png"/></Relationships>
</file>

<file path=ppt/slides/_rels/slide4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Layout" Target="../slideLayouts/slideLayout12.xml"/><Relationship Id="rId1" Type="http://schemas.openxmlformats.org/officeDocument/2006/relationships/themeOverride" Target="../theme/themeOverride25.xml"/></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12.xml"/><Relationship Id="rId1" Type="http://schemas.openxmlformats.org/officeDocument/2006/relationships/themeOverride" Target="../theme/themeOverride26.xml"/></Relationships>
</file>

<file path=ppt/slides/_rels/slide4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12.xml"/><Relationship Id="rId1" Type="http://schemas.openxmlformats.org/officeDocument/2006/relationships/themeOverride" Target="../theme/themeOverride27.xml"/></Relationships>
</file>

<file path=ppt/slides/_rels/slide49.xml.rels><?xml version="1.0" encoding="UTF-8" standalone="yes"?>
<Relationships xmlns="http://schemas.openxmlformats.org/package/2006/relationships"><Relationship Id="rId3" Type="http://schemas.openxmlformats.org/officeDocument/2006/relationships/image" Target="../media/image370.png"/><Relationship Id="rId2" Type="http://schemas.openxmlformats.org/officeDocument/2006/relationships/slideLayout" Target="../slideLayouts/slideLayout13.xml"/><Relationship Id="rId1" Type="http://schemas.openxmlformats.org/officeDocument/2006/relationships/themeOverride" Target="../theme/themeOverride28.xml"/><Relationship Id="rId4" Type="http://schemas.openxmlformats.org/officeDocument/2006/relationships/image" Target="../media/image3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13.xml"/><Relationship Id="rId1" Type="http://schemas.openxmlformats.org/officeDocument/2006/relationships/themeOverride" Target="../theme/themeOverride29.xml"/></Relationships>
</file>

<file path=ppt/slides/_rels/slide51.xml.rels><?xml version="1.0" encoding="UTF-8" standalone="yes"?>
<Relationships xmlns="http://schemas.openxmlformats.org/package/2006/relationships"><Relationship Id="rId3" Type="http://schemas.openxmlformats.org/officeDocument/2006/relationships/hyperlink" Target="https://es.khanacademy.org/math/arithmetic/arith-review-negative-numbers/arith-review-abs-value/a/intro-to-absolute-value" TargetMode="External"/><Relationship Id="rId2" Type="http://schemas.openxmlformats.org/officeDocument/2006/relationships/slideLayout" Target="../slideLayouts/slideLayout12.xml"/><Relationship Id="rId1" Type="http://schemas.openxmlformats.org/officeDocument/2006/relationships/themeOverride" Target="../theme/themeOverride30.xml"/><Relationship Id="rId4" Type="http://schemas.openxmlformats.org/officeDocument/2006/relationships/image" Target="../media/image35.jpeg"/></Relationships>
</file>

<file path=ppt/slides/_rels/slide52.xml.rels><?xml version="1.0" encoding="UTF-8" standalone="yes"?>
<Relationships xmlns="http://schemas.openxmlformats.org/package/2006/relationships"><Relationship Id="rId3" Type="http://schemas.openxmlformats.org/officeDocument/2006/relationships/hyperlink" Target="https://www.youtube.com/watch?v=BjrDgr_6TI8" TargetMode="External"/><Relationship Id="rId2" Type="http://schemas.openxmlformats.org/officeDocument/2006/relationships/slideLayout" Target="../slideLayouts/slideLayout13.xml"/><Relationship Id="rId1" Type="http://schemas.openxmlformats.org/officeDocument/2006/relationships/themeOverride" Target="../theme/themeOverride31.xml"/><Relationship Id="rId4" Type="http://schemas.openxmlformats.org/officeDocument/2006/relationships/hyperlink" Target="https://www.youtube.com/watch?v=1FoV__evnPc"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12.xml"/><Relationship Id="rId1" Type="http://schemas.openxmlformats.org/officeDocument/2006/relationships/themeOverride" Target="../theme/themeOverride32.xml"/></Relationships>
</file>

<file path=ppt/slides/_rels/slide54.xml.rels><?xml version="1.0" encoding="UTF-8" standalone="yes"?>
<Relationships xmlns="http://schemas.openxmlformats.org/package/2006/relationships"><Relationship Id="rId13" Type="http://schemas.openxmlformats.org/officeDocument/2006/relationships/image" Target="../media/image153.png"/><Relationship Id="rId3" Type="http://schemas.openxmlformats.org/officeDocument/2006/relationships/image" Target="../media/image50.png"/><Relationship Id="rId12" Type="http://schemas.openxmlformats.org/officeDocument/2006/relationships/image" Target="../media/image152.png"/><Relationship Id="rId2" Type="http://schemas.openxmlformats.org/officeDocument/2006/relationships/slideLayout" Target="../slideLayouts/slideLayout13.xml"/><Relationship Id="rId1" Type="http://schemas.openxmlformats.org/officeDocument/2006/relationships/themeOverride" Target="../theme/themeOverride33.xml"/><Relationship Id="rId6" Type="http://schemas.openxmlformats.org/officeDocument/2006/relationships/image" Target="../media/image500.png"/><Relationship Id="rId5" Type="http://schemas.openxmlformats.org/officeDocument/2006/relationships/image" Target="../media/image470.png"/><Relationship Id="rId15" Type="http://schemas.openxmlformats.org/officeDocument/2006/relationships/image" Target="../media/image154.png"/><Relationship Id="rId14" Type="http://schemas.openxmlformats.org/officeDocument/2006/relationships/image" Target="../media/image210.png"/><Relationship Id="rId4" Type="http://schemas.openxmlformats.org/officeDocument/2006/relationships/image" Target="../media/image310.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4.xml"/><Relationship Id="rId5" Type="http://schemas.openxmlformats.org/officeDocument/2006/relationships/image" Target="../media/image51.png"/><Relationship Id="rId4" Type="http://schemas.openxmlformats.org/officeDocument/2006/relationships/image" Target="../media/image327.png"/></Relationships>
</file>

<file path=ppt/slides/_rels/slide56.xml.rels><?xml version="1.0" encoding="UTF-8" standalone="yes"?>
<Relationships xmlns="http://schemas.openxmlformats.org/package/2006/relationships"><Relationship Id="rId8" Type="http://schemas.openxmlformats.org/officeDocument/2006/relationships/image" Target="../media/image166.png"/><Relationship Id="rId3" Type="http://schemas.openxmlformats.org/officeDocument/2006/relationships/image" Target="../media/image159.png"/><Relationship Id="rId7" Type="http://schemas.openxmlformats.org/officeDocument/2006/relationships/image" Target="../media/image165.png"/><Relationship Id="rId2" Type="http://schemas.openxmlformats.org/officeDocument/2006/relationships/slideLayout" Target="../slideLayouts/slideLayout24.xml"/><Relationship Id="rId1" Type="http://schemas.openxmlformats.org/officeDocument/2006/relationships/themeOverride" Target="../theme/themeOverride34.xml"/><Relationship Id="rId6" Type="http://schemas.openxmlformats.org/officeDocument/2006/relationships/image" Target="../media/image164.png"/><Relationship Id="rId5" Type="http://schemas.openxmlformats.org/officeDocument/2006/relationships/image" Target="../media/image163.png"/><Relationship Id="rId4" Type="http://schemas.openxmlformats.org/officeDocument/2006/relationships/image" Target="../media/image162.png"/></Relationships>
</file>

<file path=ppt/slides/_rels/slide57.xml.rels><?xml version="1.0" encoding="UTF-8" standalone="yes"?>
<Relationships xmlns="http://schemas.openxmlformats.org/package/2006/relationships"><Relationship Id="rId8" Type="http://schemas.openxmlformats.org/officeDocument/2006/relationships/image" Target="../media/image174.png"/><Relationship Id="rId3" Type="http://schemas.openxmlformats.org/officeDocument/2006/relationships/image" Target="../media/image167.png"/><Relationship Id="rId7" Type="http://schemas.openxmlformats.org/officeDocument/2006/relationships/image" Target="../media/image173.png"/><Relationship Id="rId2" Type="http://schemas.openxmlformats.org/officeDocument/2006/relationships/slideLayout" Target="../slideLayouts/slideLayout24.xml"/><Relationship Id="rId1" Type="http://schemas.openxmlformats.org/officeDocument/2006/relationships/themeOverride" Target="../theme/themeOverride35.xml"/><Relationship Id="rId6" Type="http://schemas.openxmlformats.org/officeDocument/2006/relationships/image" Target="../media/image172.png"/><Relationship Id="rId5" Type="http://schemas.openxmlformats.org/officeDocument/2006/relationships/image" Target="../media/image169.png"/><Relationship Id="rId4" Type="http://schemas.openxmlformats.org/officeDocument/2006/relationships/image" Target="../media/image168.png"/></Relationships>
</file>

<file path=ppt/slides/_rels/slide58.xml.rels><?xml version="1.0" encoding="UTF-8" standalone="yes"?>
<Relationships xmlns="http://schemas.openxmlformats.org/package/2006/relationships"><Relationship Id="rId8" Type="http://schemas.openxmlformats.org/officeDocument/2006/relationships/image" Target="../media/image182.png"/><Relationship Id="rId3" Type="http://schemas.openxmlformats.org/officeDocument/2006/relationships/image" Target="../media/image175.png"/><Relationship Id="rId7" Type="http://schemas.openxmlformats.org/officeDocument/2006/relationships/image" Target="../media/image179.png"/><Relationship Id="rId2" Type="http://schemas.openxmlformats.org/officeDocument/2006/relationships/slideLayout" Target="../slideLayouts/slideLayout24.xml"/><Relationship Id="rId1" Type="http://schemas.openxmlformats.org/officeDocument/2006/relationships/themeOverride" Target="../theme/themeOverride36.xml"/><Relationship Id="rId6" Type="http://schemas.openxmlformats.org/officeDocument/2006/relationships/image" Target="../media/image178.png"/><Relationship Id="rId5" Type="http://schemas.openxmlformats.org/officeDocument/2006/relationships/image" Target="../media/image177.png"/><Relationship Id="rId4" Type="http://schemas.openxmlformats.org/officeDocument/2006/relationships/image" Target="../media/image176.png"/></Relationships>
</file>

<file path=ppt/slides/_rels/slide59.xml.rels><?xml version="1.0" encoding="UTF-8" standalone="yes"?>
<Relationships xmlns="http://schemas.openxmlformats.org/package/2006/relationships"><Relationship Id="rId12" Type="http://schemas.openxmlformats.org/officeDocument/2006/relationships/image" Target="../media/image218.png"/><Relationship Id="rId2" Type="http://schemas.openxmlformats.org/officeDocument/2006/relationships/slideLayout" Target="../slideLayouts/slideLayout24.xml"/><Relationship Id="rId1" Type="http://schemas.openxmlformats.org/officeDocument/2006/relationships/themeOverride" Target="../theme/themeOverride37.xml"/><Relationship Id="rId11" Type="http://schemas.openxmlformats.org/officeDocument/2006/relationships/image" Target="../media/image217.png"/><Relationship Id="rId5" Type="http://schemas.openxmlformats.org/officeDocument/2006/relationships/image" Target="../media/image169.png"/><Relationship Id="rId10" Type="http://schemas.openxmlformats.org/officeDocument/2006/relationships/image" Target="../media/image216.png"/><Relationship Id="rId9" Type="http://schemas.openxmlformats.org/officeDocument/2006/relationships/image" Target="../media/image215.png"/><Relationship Id="rId4" Type="http://schemas.openxmlformats.org/officeDocument/2006/relationships/image" Target="../media/image16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3" Type="http://schemas.openxmlformats.org/officeDocument/2006/relationships/image" Target="../media/image222.png"/><Relationship Id="rId3" Type="http://schemas.openxmlformats.org/officeDocument/2006/relationships/image" Target="../media/image52.png"/><Relationship Id="rId12" Type="http://schemas.openxmlformats.org/officeDocument/2006/relationships/image" Target="../media/image221.png"/><Relationship Id="rId2" Type="http://schemas.openxmlformats.org/officeDocument/2006/relationships/slideLayout" Target="../slideLayouts/slideLayout24.xml"/><Relationship Id="rId16" Type="http://schemas.openxmlformats.org/officeDocument/2006/relationships/image" Target="../media/image225.png"/><Relationship Id="rId1" Type="http://schemas.openxmlformats.org/officeDocument/2006/relationships/themeOverride" Target="../theme/themeOverride38.xml"/><Relationship Id="rId5" Type="http://schemas.openxmlformats.org/officeDocument/2006/relationships/image" Target="../media/image188.png"/><Relationship Id="rId15" Type="http://schemas.openxmlformats.org/officeDocument/2006/relationships/image" Target="../media/image224.png"/><Relationship Id="rId4" Type="http://schemas.openxmlformats.org/officeDocument/2006/relationships/image" Target="../media/image168.png"/><Relationship Id="rId14" Type="http://schemas.openxmlformats.org/officeDocument/2006/relationships/image" Target="../media/image223.png"/></Relationships>
</file>

<file path=ppt/slides/_rels/slide61.xml.rels><?xml version="1.0" encoding="UTF-8" standalone="yes"?>
<Relationships xmlns="http://schemas.openxmlformats.org/package/2006/relationships"><Relationship Id="rId13" Type="http://schemas.openxmlformats.org/officeDocument/2006/relationships/image" Target="../media/image229.png"/><Relationship Id="rId3" Type="http://schemas.openxmlformats.org/officeDocument/2006/relationships/image" Target="../media/image53.png"/><Relationship Id="rId12" Type="http://schemas.openxmlformats.org/officeDocument/2006/relationships/image" Target="../media/image228.png"/><Relationship Id="rId2" Type="http://schemas.openxmlformats.org/officeDocument/2006/relationships/slideLayout" Target="../slideLayouts/slideLayout24.xml"/><Relationship Id="rId16" Type="http://schemas.openxmlformats.org/officeDocument/2006/relationships/image" Target="../media/image233.png"/><Relationship Id="rId1" Type="http://schemas.openxmlformats.org/officeDocument/2006/relationships/themeOverride" Target="../theme/themeOverride39.xml"/><Relationship Id="rId11" Type="http://schemas.openxmlformats.org/officeDocument/2006/relationships/image" Target="../media/image227.png"/><Relationship Id="rId15" Type="http://schemas.openxmlformats.org/officeDocument/2006/relationships/image" Target="../media/image232.png"/><Relationship Id="rId14" Type="http://schemas.openxmlformats.org/officeDocument/2006/relationships/image" Target="../media/image231.png"/></Relationships>
</file>

<file path=ppt/slides/_rels/slide62.xml.rels><?xml version="1.0" encoding="UTF-8" standalone="yes"?>
<Relationships xmlns="http://schemas.openxmlformats.org/package/2006/relationships"><Relationship Id="rId13" Type="http://schemas.openxmlformats.org/officeDocument/2006/relationships/image" Target="../media/image236.png"/><Relationship Id="rId18" Type="http://schemas.openxmlformats.org/officeDocument/2006/relationships/image" Target="../media/image242.png"/><Relationship Id="rId3" Type="http://schemas.openxmlformats.org/officeDocument/2006/relationships/image" Target="../media/image54.png"/><Relationship Id="rId12" Type="http://schemas.openxmlformats.org/officeDocument/2006/relationships/image" Target="../media/image235.png"/><Relationship Id="rId17" Type="http://schemas.openxmlformats.org/officeDocument/2006/relationships/image" Target="../media/image241.png"/><Relationship Id="rId2" Type="http://schemas.openxmlformats.org/officeDocument/2006/relationships/slideLayout" Target="../slideLayouts/slideLayout24.xml"/><Relationship Id="rId16" Type="http://schemas.openxmlformats.org/officeDocument/2006/relationships/image" Target="../media/image239.png"/><Relationship Id="rId1" Type="http://schemas.openxmlformats.org/officeDocument/2006/relationships/themeOverride" Target="../theme/themeOverride40.xml"/><Relationship Id="rId15" Type="http://schemas.openxmlformats.org/officeDocument/2006/relationships/image" Target="../media/image238.png"/><Relationship Id="rId14" Type="http://schemas.openxmlformats.org/officeDocument/2006/relationships/image" Target="../media/image237.png"/></Relationships>
</file>

<file path=ppt/slides/_rels/slide63.xml.rels><?xml version="1.0" encoding="UTF-8" standalone="yes"?>
<Relationships xmlns="http://schemas.openxmlformats.org/package/2006/relationships"><Relationship Id="rId13" Type="http://schemas.openxmlformats.org/officeDocument/2006/relationships/image" Target="../media/image247.png"/><Relationship Id="rId3" Type="http://schemas.openxmlformats.org/officeDocument/2006/relationships/image" Target="../media/image55.png"/><Relationship Id="rId12" Type="http://schemas.openxmlformats.org/officeDocument/2006/relationships/image" Target="../media/image246.png"/><Relationship Id="rId2" Type="http://schemas.openxmlformats.org/officeDocument/2006/relationships/slideLayout" Target="../slideLayouts/slideLayout24.xml"/><Relationship Id="rId1" Type="http://schemas.openxmlformats.org/officeDocument/2006/relationships/themeOverride" Target="../theme/themeOverride41.xml"/><Relationship Id="rId11" Type="http://schemas.openxmlformats.org/officeDocument/2006/relationships/image" Target="../media/image245.png"/><Relationship Id="rId10" Type="http://schemas.openxmlformats.org/officeDocument/2006/relationships/image" Target="../media/image244.png"/><Relationship Id="rId14" Type="http://schemas.openxmlformats.org/officeDocument/2006/relationships/image" Target="../media/image248.png"/></Relationships>
</file>

<file path=ppt/slides/_rels/slide6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24.xml"/><Relationship Id="rId1" Type="http://schemas.openxmlformats.org/officeDocument/2006/relationships/themeOverride" Target="../theme/themeOverride42.xml"/></Relationships>
</file>

<file path=ppt/slides/_rels/slide65.xml.rels><?xml version="1.0" encoding="UTF-8" standalone="yes"?>
<Relationships xmlns="http://schemas.openxmlformats.org/package/2006/relationships"><Relationship Id="rId18" Type="http://schemas.openxmlformats.org/officeDocument/2006/relationships/image" Target="../media/image57.png"/><Relationship Id="rId3" Type="http://schemas.openxmlformats.org/officeDocument/2006/relationships/image" Target="../media/image46.png"/><Relationship Id="rId12" Type="http://schemas.openxmlformats.org/officeDocument/2006/relationships/image" Target="../media/image246.png"/><Relationship Id="rId17" Type="http://schemas.openxmlformats.org/officeDocument/2006/relationships/image" Target="../media/image56.png"/><Relationship Id="rId2" Type="http://schemas.openxmlformats.org/officeDocument/2006/relationships/slideLayout" Target="../slideLayouts/slideLayout24.xml"/><Relationship Id="rId16" Type="http://schemas.openxmlformats.org/officeDocument/2006/relationships/image" Target="../media/image49.png"/><Relationship Id="rId20" Type="http://schemas.openxmlformats.org/officeDocument/2006/relationships/image" Target="../media/image59.png"/><Relationship Id="rId1" Type="http://schemas.openxmlformats.org/officeDocument/2006/relationships/themeOverride" Target="../theme/themeOverride43.xml"/><Relationship Id="rId11" Type="http://schemas.openxmlformats.org/officeDocument/2006/relationships/image" Target="../media/image245.png"/><Relationship Id="rId15" Type="http://schemas.openxmlformats.org/officeDocument/2006/relationships/image" Target="../media/image48.png"/><Relationship Id="rId19" Type="http://schemas.openxmlformats.org/officeDocument/2006/relationships/image" Target="../media/image58.png"/><Relationship Id="rId14" Type="http://schemas.openxmlformats.org/officeDocument/2006/relationships/image" Target="../media/image248.png"/></Relationships>
</file>

<file path=ppt/slides/_rels/slide66.xml.rels><?xml version="1.0" encoding="UTF-8" standalone="yes"?>
<Relationships xmlns="http://schemas.openxmlformats.org/package/2006/relationships"><Relationship Id="rId3" Type="http://schemas.openxmlformats.org/officeDocument/2006/relationships/image" Target="../media/image338.png"/><Relationship Id="rId2" Type="http://schemas.openxmlformats.org/officeDocument/2006/relationships/image" Target="../media/image60.png"/><Relationship Id="rId1" Type="http://schemas.openxmlformats.org/officeDocument/2006/relationships/slideLayout" Target="../slideLayouts/slideLayout24.xml"/><Relationship Id="rId4" Type="http://schemas.openxmlformats.org/officeDocument/2006/relationships/image" Target="../media/image37.png"/></Relationships>
</file>

<file path=ppt/slides/_rels/slide6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11.png"/><Relationship Id="rId1" Type="http://schemas.openxmlformats.org/officeDocument/2006/relationships/slideLayout" Target="../slideLayouts/slideLayout24.xml"/></Relationships>
</file>

<file path=ppt/slides/_rels/slide68.xml.rels><?xml version="1.0" encoding="UTF-8" standalone="yes"?>
<Relationships xmlns="http://schemas.openxmlformats.org/package/2006/relationships"><Relationship Id="rId2" Type="http://schemas.openxmlformats.org/officeDocument/2006/relationships/image" Target="../media/image230.png"/><Relationship Id="rId1" Type="http://schemas.openxmlformats.org/officeDocument/2006/relationships/slideLayout" Target="../slideLayouts/slideLayout24.xml"/></Relationships>
</file>

<file path=ppt/slides/_rels/slide6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70.xml.rels><?xml version="1.0" encoding="UTF-8" standalone="yes"?>
<Relationships xmlns="http://schemas.openxmlformats.org/package/2006/relationships"><Relationship Id="rId3" Type="http://schemas.openxmlformats.org/officeDocument/2006/relationships/hyperlink" Target="https://www.youtube.com/watch?v=P5B-5LTS7uo" TargetMode="External"/><Relationship Id="rId2" Type="http://schemas.openxmlformats.org/officeDocument/2006/relationships/image" Target="../media/image39.png"/><Relationship Id="rId1" Type="http://schemas.openxmlformats.org/officeDocument/2006/relationships/slideLayout" Target="../slideLayouts/slideLayout24.xml"/><Relationship Id="rId4" Type="http://schemas.openxmlformats.org/officeDocument/2006/relationships/image" Target="../media/image61.png"/></Relationships>
</file>

<file path=ppt/slides/_rels/slide71.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6.png"/><Relationship Id="rId3" Type="http://schemas.openxmlformats.org/officeDocument/2006/relationships/image" Target="../media/image66.png"/><Relationship Id="rId7" Type="http://schemas.openxmlformats.org/officeDocument/2006/relationships/image" Target="../media/image70.png"/><Relationship Id="rId12" Type="http://schemas.openxmlformats.org/officeDocument/2006/relationships/image" Target="../media/image75.png"/><Relationship Id="rId2" Type="http://schemas.openxmlformats.org/officeDocument/2006/relationships/slideLayout" Target="../slideLayouts/slideLayout24.xml"/><Relationship Id="rId1" Type="http://schemas.openxmlformats.org/officeDocument/2006/relationships/themeOverride" Target="../theme/themeOverride44.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68.pn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png"/></Relationships>
</file>

<file path=ppt/slides/_rels/slide7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slideLayout" Target="../slideLayouts/slideLayout24.xml"/><Relationship Id="rId1" Type="http://schemas.openxmlformats.org/officeDocument/2006/relationships/themeOverride" Target="../theme/themeOverride45.xml"/></Relationships>
</file>

<file path=ppt/slides/_rels/slide73.xml.rels><?xml version="1.0" encoding="UTF-8" standalone="yes"?>
<Relationships xmlns="http://schemas.openxmlformats.org/package/2006/relationships"><Relationship Id="rId3" Type="http://schemas.openxmlformats.org/officeDocument/2006/relationships/hyperlink" Target="https://www.youtube.com/watch?v=K4CP0jHIpY4&amp;feature=youtu.be" TargetMode="External"/><Relationship Id="rId2" Type="http://schemas.openxmlformats.org/officeDocument/2006/relationships/slideLayout" Target="../slideLayouts/slideLayout24.xml"/><Relationship Id="rId1" Type="http://schemas.openxmlformats.org/officeDocument/2006/relationships/themeOverride" Target="../theme/themeOverride46.xml"/></Relationships>
</file>

<file path=ppt/slides/_rels/slide74.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themeOverride" Target="../theme/themeOverride47.xml"/></Relationships>
</file>

<file path=ppt/slides/_rels/slide75.xml.rels><?xml version="1.0" encoding="UTF-8" standalone="yes"?>
<Relationships xmlns="http://schemas.openxmlformats.org/package/2006/relationships"><Relationship Id="rId3" Type="http://schemas.openxmlformats.org/officeDocument/2006/relationships/image" Target="../media/image570.png"/><Relationship Id="rId2" Type="http://schemas.openxmlformats.org/officeDocument/2006/relationships/slideLayout" Target="../slideLayouts/slideLayout24.xml"/><Relationship Id="rId1" Type="http://schemas.openxmlformats.org/officeDocument/2006/relationships/themeOverride" Target="../theme/themeOverride48.xml"/><Relationship Id="rId5" Type="http://schemas.openxmlformats.org/officeDocument/2006/relationships/hyperlink" Target="http://reyquirarezas.blogspot.com/2012/01/10-caritas-felices.html" TargetMode="External"/><Relationship Id="rId4" Type="http://schemas.openxmlformats.org/officeDocument/2006/relationships/image" Target="../media/image62.jpeg"/></Relationships>
</file>

<file path=ppt/slides/_rels/slide76.xml.rels><?xml version="1.0" encoding="UTF-8" standalone="yes"?>
<Relationships xmlns="http://schemas.openxmlformats.org/package/2006/relationships"><Relationship Id="rId8" Type="http://schemas.openxmlformats.org/officeDocument/2006/relationships/image" Target="../media/image254.png"/><Relationship Id="rId3" Type="http://schemas.openxmlformats.org/officeDocument/2006/relationships/image" Target="../media/image590.png"/><Relationship Id="rId2" Type="http://schemas.openxmlformats.org/officeDocument/2006/relationships/slideLayout" Target="../slideLayouts/slideLayout24.xml"/><Relationship Id="rId1" Type="http://schemas.openxmlformats.org/officeDocument/2006/relationships/themeOverride" Target="../theme/themeOverride49.xml"/></Relationships>
</file>

<file path=ppt/slides/_rels/slide77.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themeOverride" Target="../theme/themeOverride50.xml"/><Relationship Id="rId4" Type="http://schemas.openxmlformats.org/officeDocument/2006/relationships/image" Target="../media/image255.png"/></Relationships>
</file>

<file path=ppt/slides/_rels/slide78.xml.rels><?xml version="1.0" encoding="UTF-8" standalone="yes"?>
<Relationships xmlns="http://schemas.openxmlformats.org/package/2006/relationships"><Relationship Id="rId3" Type="http://schemas.openxmlformats.org/officeDocument/2006/relationships/image" Target="../media/image63.gif"/><Relationship Id="rId2" Type="http://schemas.openxmlformats.org/officeDocument/2006/relationships/slideLayout" Target="../slideLayouts/slideLayout24.xml"/><Relationship Id="rId1" Type="http://schemas.openxmlformats.org/officeDocument/2006/relationships/themeOverride" Target="../theme/themeOverride51.xml"/><Relationship Id="rId6" Type="http://schemas.openxmlformats.org/officeDocument/2006/relationships/hyperlink" Target="https://sites.google.com/site/operacionespasivasfinancieras/2-preguntas" TargetMode="External"/><Relationship Id="rId5" Type="http://schemas.openxmlformats.org/officeDocument/2006/relationships/image" Target="../media/image256.png"/></Relationships>
</file>

<file path=ppt/slides/_rels/slide79.xml.rels><?xml version="1.0" encoding="UTF-8" standalone="yes"?>
<Relationships xmlns="http://schemas.openxmlformats.org/package/2006/relationships"><Relationship Id="rId3" Type="http://schemas.openxmlformats.org/officeDocument/2006/relationships/hyperlink" Target="https://es.khanacademy.org/math/pre-algebra/pre-algebra-exponents-radicals/pre-algebra-scientific-notation/e/scientific_notation" TargetMode="External"/><Relationship Id="rId2" Type="http://schemas.openxmlformats.org/officeDocument/2006/relationships/slideLayout" Target="../slideLayouts/slideLayout24.xml"/><Relationship Id="rId1" Type="http://schemas.openxmlformats.org/officeDocument/2006/relationships/themeOverride" Target="../theme/themeOverride52.xml"/><Relationship Id="rId4" Type="http://schemas.openxmlformats.org/officeDocument/2006/relationships/image" Target="../media/image64.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3.xml"/><Relationship Id="rId5" Type="http://schemas.openxmlformats.org/officeDocument/2006/relationships/hyperlink" Target="https://www.youtube.com/watch?v=IQK4mKYFCs8" TargetMode="External"/><Relationship Id="rId4" Type="http://schemas.openxmlformats.org/officeDocument/2006/relationships/hyperlink" Target="https://www.youtube.com/watch?v=BFXIcbLmcOc" TargetMode="External"/></Relationships>
</file>

<file path=ppt/slides/_rels/slide8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23.xml"/><Relationship Id="rId1" Type="http://schemas.openxmlformats.org/officeDocument/2006/relationships/themeOverride" Target="../theme/themeOverride53.xml"/><Relationship Id="rId4" Type="http://schemas.openxmlformats.org/officeDocument/2006/relationships/image" Target="../media/image78.png"/></Relationships>
</file>

<file path=ppt/slides/_rels/slide81.xml.rels><?xml version="1.0" encoding="UTF-8" standalone="yes"?>
<Relationships xmlns="http://schemas.openxmlformats.org/package/2006/relationships"><Relationship Id="rId2" Type="http://schemas.openxmlformats.org/officeDocument/2006/relationships/image" Target="../media/image670.png"/><Relationship Id="rId1" Type="http://schemas.openxmlformats.org/officeDocument/2006/relationships/slideLayout" Target="../slideLayouts/slideLayout24.xml"/><Relationship Id="rId5" Type="http://schemas.openxmlformats.org/officeDocument/2006/relationships/image" Target="../media/image262.png"/></Relationships>
</file>

<file path=ppt/slides/_rels/slide82.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themeOverride" Target="../theme/themeOverride54.xml"/><Relationship Id="rId4" Type="http://schemas.openxmlformats.org/officeDocument/2006/relationships/image" Target="../media/image263.png"/></Relationships>
</file>

<file path=ppt/slides/_rels/slide83.xml.rels><?xml version="1.0" encoding="UTF-8" standalone="yes"?>
<Relationships xmlns="http://schemas.openxmlformats.org/package/2006/relationships"><Relationship Id="rId3" Type="http://schemas.openxmlformats.org/officeDocument/2006/relationships/image" Target="../media/image680.png"/><Relationship Id="rId2" Type="http://schemas.openxmlformats.org/officeDocument/2006/relationships/slideLayout" Target="../slideLayouts/slideLayout24.xml"/><Relationship Id="rId1" Type="http://schemas.openxmlformats.org/officeDocument/2006/relationships/themeOverride" Target="../theme/themeOverride55.xml"/></Relationships>
</file>

<file path=ppt/slides/_rels/slide84.xml.rels><?xml version="1.0" encoding="UTF-8" standalone="yes"?>
<Relationships xmlns="http://schemas.openxmlformats.org/package/2006/relationships"><Relationship Id="rId3" Type="http://schemas.openxmlformats.org/officeDocument/2006/relationships/image" Target="../media/image690.png"/><Relationship Id="rId2" Type="http://schemas.openxmlformats.org/officeDocument/2006/relationships/slideLayout" Target="../slideLayouts/slideLayout24.xml"/><Relationship Id="rId1" Type="http://schemas.openxmlformats.org/officeDocument/2006/relationships/themeOverride" Target="../theme/themeOverride56.xml"/></Relationships>
</file>

<file path=ppt/slides/_rels/slide85.xml.rels><?xml version="1.0" encoding="UTF-8" standalone="yes"?>
<Relationships xmlns="http://schemas.openxmlformats.org/package/2006/relationships"><Relationship Id="rId3" Type="http://schemas.openxmlformats.org/officeDocument/2006/relationships/image" Target="../media/image700.png"/><Relationship Id="rId2" Type="http://schemas.openxmlformats.org/officeDocument/2006/relationships/slideLayout" Target="../slideLayouts/slideLayout24.xml"/><Relationship Id="rId1" Type="http://schemas.openxmlformats.org/officeDocument/2006/relationships/themeOverride" Target="../theme/themeOverride57.xml"/></Relationships>
</file>

<file path=ppt/slides/_rels/slide86.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themeOverride" Target="../theme/themeOverride58.xml"/><Relationship Id="rId5" Type="http://schemas.openxmlformats.org/officeDocument/2006/relationships/image" Target="../media/image331.png"/></Relationships>
</file>

<file path=ppt/slides/_rels/slide87.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themeOverride" Target="../theme/themeOverride59.xml"/><Relationship Id="rId5" Type="http://schemas.openxmlformats.org/officeDocument/2006/relationships/image" Target="../media/image332.png"/></Relationships>
</file>

<file path=ppt/slides/_rels/slide88.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themeOverride" Target="../theme/themeOverride60.xml"/><Relationship Id="rId4" Type="http://schemas.openxmlformats.org/officeDocument/2006/relationships/image" Target="../media/image269.png"/></Relationships>
</file>

<file path=ppt/slides/_rels/slide89.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themeOverride" Target="../theme/themeOverride61.xml"/><Relationship Id="rId4" Type="http://schemas.openxmlformats.org/officeDocument/2006/relationships/image" Target="../media/image271.png"/></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3" Type="http://schemas.openxmlformats.org/officeDocument/2006/relationships/image" Target="../media/image710.png"/><Relationship Id="rId2" Type="http://schemas.openxmlformats.org/officeDocument/2006/relationships/slideLayout" Target="../slideLayouts/slideLayout24.xml"/><Relationship Id="rId1" Type="http://schemas.openxmlformats.org/officeDocument/2006/relationships/themeOverride" Target="../theme/themeOverride62.xml"/></Relationships>
</file>

<file path=ppt/slides/_rels/slide91.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themeOverride" Target="../theme/themeOverride63.xml"/><Relationship Id="rId5" Type="http://schemas.openxmlformats.org/officeDocument/2006/relationships/image" Target="../media/image274.png"/></Relationships>
</file>

<file path=ppt/slides/_rels/slide92.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themeOverride" Target="../theme/themeOverride64.xml"/><Relationship Id="rId5" Type="http://schemas.openxmlformats.org/officeDocument/2006/relationships/image" Target="../media/image333.png"/></Relationships>
</file>

<file path=ppt/slides/_rels/slide93.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themeOverride" Target="../theme/themeOverride65.xml"/><Relationship Id="rId5" Type="http://schemas.openxmlformats.org/officeDocument/2006/relationships/image" Target="../media/image334.png"/></Relationships>
</file>

<file path=ppt/slides/_rels/slide94.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themeOverride" Target="../theme/themeOverride66.xml"/><Relationship Id="rId4" Type="http://schemas.openxmlformats.org/officeDocument/2006/relationships/image" Target="../media/image277.png"/></Relationships>
</file>

<file path=ppt/slides/_rels/slide95.xml.rels><?xml version="1.0" encoding="UTF-8" standalone="yes"?>
<Relationships xmlns="http://schemas.openxmlformats.org/package/2006/relationships"><Relationship Id="rId7" Type="http://schemas.openxmlformats.org/officeDocument/2006/relationships/image" Target="../media/image289.png"/><Relationship Id="rId2" Type="http://schemas.openxmlformats.org/officeDocument/2006/relationships/slideLayout" Target="../slideLayouts/slideLayout24.xml"/><Relationship Id="rId1" Type="http://schemas.openxmlformats.org/officeDocument/2006/relationships/themeOverride" Target="../theme/themeOverride67.xml"/><Relationship Id="rId5" Type="http://schemas.openxmlformats.org/officeDocument/2006/relationships/image" Target="../media/image278.png"/></Relationships>
</file>

<file path=ppt/slides/_rels/slide96.xml.rels><?xml version="1.0" encoding="UTF-8" standalone="yes"?>
<Relationships xmlns="http://schemas.openxmlformats.org/package/2006/relationships"><Relationship Id="rId3" Type="http://schemas.openxmlformats.org/officeDocument/2006/relationships/image" Target="../media/image650.png"/><Relationship Id="rId2" Type="http://schemas.openxmlformats.org/officeDocument/2006/relationships/slideLayout" Target="../slideLayouts/slideLayout24.xml"/><Relationship Id="rId1" Type="http://schemas.openxmlformats.org/officeDocument/2006/relationships/themeOverride" Target="../theme/themeOverride68.xml"/><Relationship Id="rId6" Type="http://schemas.openxmlformats.org/officeDocument/2006/relationships/image" Target="../media/image292.png"/></Relationships>
</file>

<file path=ppt/slides/_rels/slide97.xml.rels><?xml version="1.0" encoding="UTF-8" standalone="yes"?>
<Relationships xmlns="http://schemas.openxmlformats.org/package/2006/relationships"><Relationship Id="rId3" Type="http://schemas.openxmlformats.org/officeDocument/2006/relationships/image" Target="../media/image780.png"/><Relationship Id="rId2" Type="http://schemas.openxmlformats.org/officeDocument/2006/relationships/slideLayout" Target="../slideLayouts/slideLayout24.xml"/><Relationship Id="rId1" Type="http://schemas.openxmlformats.org/officeDocument/2006/relationships/themeOverride" Target="../theme/themeOverride69.xml"/><Relationship Id="rId6" Type="http://schemas.openxmlformats.org/officeDocument/2006/relationships/image" Target="../media/image294.png"/></Relationships>
</file>

<file path=ppt/slides/_rels/slide9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slideLayout" Target="../slideLayouts/slideLayout24.xml"/><Relationship Id="rId1" Type="http://schemas.openxmlformats.org/officeDocument/2006/relationships/themeOverride" Target="../theme/themeOverride70.xml"/><Relationship Id="rId6" Type="http://schemas.openxmlformats.org/officeDocument/2006/relationships/image" Target="../media/image296.png"/></Relationships>
</file>

<file path=ppt/slides/_rels/slide9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83.png"/><Relationship Id="rId1" Type="http://schemas.openxmlformats.org/officeDocument/2006/relationships/slideLayout" Target="../slideLayouts/slideLayout24.xml"/><Relationship Id="rId5" Type="http://schemas.openxmlformats.org/officeDocument/2006/relationships/image" Target="../media/image82.png"/><Relationship Id="rId4" Type="http://schemas.openxmlformats.org/officeDocument/2006/relationships/image" Target="../media/image8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lstStyle/>
          <a:p>
            <a:r>
              <a:rPr lang="es-CO" sz="2000" dirty="0"/>
              <a:t>CURSO DE REFUERZO EN MATEMÁTICAS BÁSICAS.</a:t>
            </a:r>
          </a:p>
          <a:p>
            <a:endParaRPr lang="es-ES" b="1" dirty="0">
              <a:solidFill>
                <a:schemeClr val="accent2">
                  <a:lumMod val="75000"/>
                </a:schemeClr>
              </a:solidFill>
            </a:endParaRPr>
          </a:p>
          <a:p>
            <a:r>
              <a:rPr lang="es-ES" sz="1800" dirty="0"/>
              <a:t>Este OVA tiene incidencia en los espacios académicos de cálculo diferencial, cálculo integral, Cálculo vectorial, </a:t>
            </a:r>
            <a:r>
              <a:rPr lang="es-ES" sz="1800" dirty="0" smtClean="0"/>
              <a:t>Ecuaciones </a:t>
            </a:r>
            <a:r>
              <a:rPr lang="es-ES" sz="1800" dirty="0"/>
              <a:t>diferenciales, en cursos de </a:t>
            </a:r>
            <a:r>
              <a:rPr lang="es-ES" sz="1800" dirty="0" smtClean="0"/>
              <a:t>Física </a:t>
            </a:r>
            <a:r>
              <a:rPr lang="es-ES" sz="1800" dirty="0"/>
              <a:t>y de </a:t>
            </a:r>
            <a:r>
              <a:rPr lang="es-ES" sz="1800" dirty="0" smtClean="0"/>
              <a:t>Química</a:t>
            </a:r>
            <a:r>
              <a:rPr lang="es-ES" sz="1800" dirty="0"/>
              <a:t>, debido a que las competencias en matemáticas a fortalecer </a:t>
            </a:r>
            <a:r>
              <a:rPr lang="es-ES" sz="1800" dirty="0" smtClean="0"/>
              <a:t>con este OVA son </a:t>
            </a:r>
            <a:r>
              <a:rPr lang="es-ES" sz="1800" dirty="0"/>
              <a:t>necesarias para el buen trabajo en estos otros cursos.</a:t>
            </a:r>
            <a:endParaRPr lang="es-CO" sz="1800" dirty="0"/>
          </a:p>
        </p:txBody>
      </p:sp>
      <p:sp>
        <p:nvSpPr>
          <p:cNvPr id="10" name="Marcador de texto 2"/>
          <p:cNvSpPr>
            <a:spLocks noGrp="1"/>
          </p:cNvSpPr>
          <p:nvPr>
            <p:ph type="body" idx="4294967295"/>
          </p:nvPr>
        </p:nvSpPr>
        <p:spPr>
          <a:xfrm>
            <a:off x="2811344" y="965332"/>
            <a:ext cx="5684955" cy="270214"/>
          </a:xfrm>
        </p:spPr>
        <p:txBody>
          <a:bodyPr>
            <a:normAutofit/>
          </a:bodyPr>
          <a:lstStyle>
            <a:lvl1pPr marL="0" indent="0">
              <a:buNone/>
              <a:defRPr sz="11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30 de Agosto de 2018</a:t>
            </a:r>
          </a:p>
        </p:txBody>
      </p:sp>
      <p:sp>
        <p:nvSpPr>
          <p:cNvPr id="12" name="Marcador de texto 2"/>
          <p:cNvSpPr>
            <a:spLocks noGrp="1"/>
          </p:cNvSpPr>
          <p:nvPr>
            <p:ph type="body" idx="4294967295"/>
          </p:nvPr>
        </p:nvSpPr>
        <p:spPr>
          <a:xfrm>
            <a:off x="2811345" y="1295312"/>
            <a:ext cx="5684956" cy="252830"/>
          </a:xfrm>
        </p:spPr>
        <p:txBody>
          <a:bodyPr>
            <a:normAutofit/>
          </a:bodyPr>
          <a:lstStyle>
            <a:lvl1pPr marL="0" indent="0">
              <a:buNone/>
              <a:defRPr sz="11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Sandra Perilla </a:t>
            </a:r>
            <a:r>
              <a:rPr lang="es-ES" dirty="0" smtClean="0"/>
              <a:t>,Myriam </a:t>
            </a:r>
            <a:r>
              <a:rPr lang="es-ES" dirty="0" smtClean="0"/>
              <a:t>Chacón, </a:t>
            </a:r>
            <a:r>
              <a:rPr lang="es-ES" dirty="0" err="1" smtClean="0"/>
              <a:t>Harol</a:t>
            </a:r>
            <a:r>
              <a:rPr lang="es-ES" dirty="0" smtClean="0"/>
              <a:t> Valencia, </a:t>
            </a:r>
            <a:endParaRPr lang="es-ES" dirty="0"/>
          </a:p>
        </p:txBody>
      </p:sp>
      <p:sp>
        <p:nvSpPr>
          <p:cNvPr id="13" name="Marcador de texto 2"/>
          <p:cNvSpPr>
            <a:spLocks noGrp="1"/>
          </p:cNvSpPr>
          <p:nvPr>
            <p:ph type="body" idx="4294967295"/>
          </p:nvPr>
        </p:nvSpPr>
        <p:spPr>
          <a:xfrm>
            <a:off x="2830394" y="1628113"/>
            <a:ext cx="5684956" cy="316029"/>
          </a:xfrm>
        </p:spPr>
        <p:txBody>
          <a:bodyPr>
            <a:noAutofit/>
          </a:bodyPr>
          <a:lstStyle>
            <a:lvl1pPr marL="0" indent="0">
              <a:buNone/>
              <a:defRPr sz="11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z="800" dirty="0"/>
              <a:t> </a:t>
            </a:r>
            <a:r>
              <a:rPr lang="es-ES" sz="800" dirty="0" smtClean="0">
                <a:hlinkClick r:id="rId2"/>
              </a:rPr>
              <a:t>sandraperilla@usantotomas.edu.co</a:t>
            </a:r>
            <a:r>
              <a:rPr lang="es-ES" sz="800" dirty="0" smtClean="0"/>
              <a:t>, </a:t>
            </a:r>
            <a:r>
              <a:rPr lang="es-ES" sz="800" dirty="0" smtClean="0">
                <a:hlinkClick r:id="rId3"/>
              </a:rPr>
              <a:t>myriamchacon@usantotomas.e.du.co,harolvalencia@usantotomas.edu.co</a:t>
            </a:r>
            <a:r>
              <a:rPr lang="es-ES" sz="800" dirty="0" smtClean="0"/>
              <a:t>,</a:t>
            </a:r>
            <a:endParaRPr lang="es-ES" sz="800" dirty="0"/>
          </a:p>
        </p:txBody>
      </p:sp>
      <p:sp>
        <p:nvSpPr>
          <p:cNvPr id="14" name="Marcador de texto 2"/>
          <p:cNvSpPr>
            <a:spLocks noGrp="1"/>
          </p:cNvSpPr>
          <p:nvPr>
            <p:ph type="body" idx="4294967295"/>
          </p:nvPr>
        </p:nvSpPr>
        <p:spPr>
          <a:xfrm>
            <a:off x="2811344" y="1963231"/>
            <a:ext cx="5684956" cy="270214"/>
          </a:xfrm>
        </p:spPr>
        <p:txBody>
          <a:bodyPr>
            <a:normAutofit/>
          </a:bodyPr>
          <a:lstStyle>
            <a:lvl1pPr marL="0" indent="0">
              <a:buNone/>
              <a:defRPr sz="11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3202222238</a:t>
            </a:r>
          </a:p>
        </p:txBody>
      </p:sp>
      <p:sp>
        <p:nvSpPr>
          <p:cNvPr id="15" name="Marcador de texto 2"/>
          <p:cNvSpPr>
            <a:spLocks noGrp="1"/>
          </p:cNvSpPr>
          <p:nvPr>
            <p:ph type="body" idx="4294967295"/>
          </p:nvPr>
        </p:nvSpPr>
        <p:spPr>
          <a:xfrm>
            <a:off x="2811344" y="2314015"/>
            <a:ext cx="5684956" cy="262193"/>
          </a:xfrm>
        </p:spPr>
        <p:txBody>
          <a:bodyPr>
            <a:normAutofit/>
          </a:bodyPr>
          <a:lstStyle>
            <a:lvl1pPr marL="0" indent="0">
              <a:buNone/>
              <a:defRPr sz="11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es-ES" dirty="0"/>
          </a:p>
        </p:txBody>
      </p:sp>
      <p:sp>
        <p:nvSpPr>
          <p:cNvPr id="16" name="Marcador de texto 2"/>
          <p:cNvSpPr>
            <a:spLocks noGrp="1"/>
          </p:cNvSpPr>
          <p:nvPr>
            <p:ph type="body" idx="4294967295"/>
          </p:nvPr>
        </p:nvSpPr>
        <p:spPr>
          <a:xfrm>
            <a:off x="2811345" y="2657162"/>
            <a:ext cx="5684956" cy="270214"/>
          </a:xfrm>
        </p:spPr>
        <p:txBody>
          <a:bodyPr>
            <a:normAutofit/>
          </a:bodyPr>
          <a:lstStyle>
            <a:lvl1pPr marL="0" indent="0">
              <a:buNone/>
              <a:defRPr sz="11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OVA NÚMEROS REALES</a:t>
            </a:r>
          </a:p>
        </p:txBody>
      </p:sp>
    </p:spTree>
    <p:extLst>
      <p:ext uri="{BB962C8B-B14F-4D97-AF65-F5344CB8AC3E}">
        <p14:creationId xmlns:p14="http://schemas.microsoft.com/office/powerpoint/2010/main" val="2928674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3CB81093-74D2-4E16-BECE-5C78D48CEA4F}"/>
              </a:ext>
            </a:extLst>
          </p:cNvPr>
          <p:cNvSpPr>
            <a:spLocks noGrp="1"/>
          </p:cNvSpPr>
          <p:nvPr>
            <p:ph type="title"/>
          </p:nvPr>
        </p:nvSpPr>
        <p:spPr>
          <a:xfrm>
            <a:off x="267286" y="344211"/>
            <a:ext cx="8149590" cy="1325563"/>
          </a:xfrm>
        </p:spPr>
        <p:txBody>
          <a:bodyPr>
            <a:normAutofit/>
          </a:bodyPr>
          <a:lstStyle/>
          <a:p>
            <a:r>
              <a:rPr lang="es-ES" sz="3200" b="1" dirty="0">
                <a:solidFill>
                  <a:srgbClr val="00B0F0"/>
                </a:solidFill>
                <a:latin typeface="+mn-lt"/>
                <a:ea typeface="Verdana" panose="020B0604030504040204" pitchFamily="34" charset="0"/>
              </a:rPr>
              <a:t>Sistemas numéricos que conforman los números reales </a:t>
            </a:r>
            <a:r>
              <a:rPr lang="es-ES" sz="2200" b="1" dirty="0">
                <a:solidFill>
                  <a:srgbClr val="00B0F0"/>
                </a:solidFill>
                <a:latin typeface="+mn-lt"/>
                <a:ea typeface="Verdana" panose="020B0604030504040204" pitchFamily="34" charset="0"/>
              </a:rPr>
              <a:t>(naturales, enteros, racionales irracionales)</a:t>
            </a:r>
            <a:r>
              <a:rPr lang="es-ES" sz="2200" b="1" dirty="0">
                <a:solidFill>
                  <a:srgbClr val="FF0000"/>
                </a:solidFill>
              </a:rPr>
              <a:t/>
            </a:r>
            <a:br>
              <a:rPr lang="es-ES" sz="2200" b="1" dirty="0">
                <a:solidFill>
                  <a:srgbClr val="FF0000"/>
                </a:solidFill>
              </a:rPr>
            </a:br>
            <a:endParaRPr lang="es-ES" sz="2200" b="1" dirty="0"/>
          </a:p>
        </p:txBody>
      </p:sp>
      <mc:AlternateContent xmlns:mc="http://schemas.openxmlformats.org/markup-compatibility/2006">
        <mc:Choice xmlns:a14="http://schemas.microsoft.com/office/drawing/2010/main" Requires="a14">
          <p:graphicFrame>
            <p:nvGraphicFramePr>
              <p:cNvPr id="5" name="Marcador de contenido 2">
                <a:hlinkClick r:id="" action="ppaction://noaction" highlightClick="1"/>
                <a:extLst>
                  <a:ext uri="{FF2B5EF4-FFF2-40B4-BE49-F238E27FC236}">
                    <a16:creationId xmlns:a16="http://schemas.microsoft.com/office/drawing/2014/main" xmlns="" id="{BE6FADF7-C031-4F2C-8BD7-43AFE4C0128A}"/>
                  </a:ext>
                </a:extLst>
              </p:cNvPr>
              <p:cNvGraphicFramePr>
                <a:graphicFrameLocks/>
              </p:cNvGraphicFramePr>
              <p:nvPr>
                <p:extLst>
                  <p:ext uri="{D42A27DB-BD31-4B8C-83A1-F6EECF244321}">
                    <p14:modId xmlns:p14="http://schemas.microsoft.com/office/powerpoint/2010/main" val="2177719918"/>
                  </p:ext>
                </p:extLst>
              </p:nvPr>
            </p:nvGraphicFramePr>
            <p:xfrm>
              <a:off x="390523" y="1482892"/>
              <a:ext cx="8543925" cy="46406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mc:Choice>
        <mc:Fallback>
          <p:graphicFrame>
            <p:nvGraphicFramePr>
              <p:cNvPr id="5" name="Marcador de contenido 2">
                <a:hlinkClick r:id="" action="ppaction://noaction" highlightClick="1"/>
                <a:extLst>
                  <a:ext uri="{FF2B5EF4-FFF2-40B4-BE49-F238E27FC236}">
                    <a16:creationId xmlns:a16="http://schemas.microsoft.com/office/drawing/2014/main" xmlns="" xmlns:a14="http://schemas.microsoft.com/office/drawing/2010/main" id="{BE6FADF7-C031-4F2C-8BD7-43AFE4C0128A}"/>
                  </a:ext>
                </a:extLst>
              </p:cNvPr>
              <p:cNvGraphicFramePr>
                <a:graphicFrameLocks/>
              </p:cNvGraphicFramePr>
              <p:nvPr>
                <p:extLst>
                  <p:ext uri="{D42A27DB-BD31-4B8C-83A1-F6EECF244321}">
                    <p14:modId xmlns:p14="http://schemas.microsoft.com/office/powerpoint/2010/main" val="2177719918"/>
                  </p:ext>
                </p:extLst>
              </p:nvPr>
            </p:nvGraphicFramePr>
            <p:xfrm>
              <a:off x="390523" y="1482892"/>
              <a:ext cx="8543925" cy="4640649"/>
            </p:xfrm>
            <a:graphic>
              <a:graphicData uri="http://schemas.openxmlformats.org/drawingml/2006/diagram">
                <dgm:relIds xmlns:dgm="http://schemas.openxmlformats.org/drawingml/2006/diagram" xmlns:r="http://schemas.openxmlformats.org/officeDocument/2006/relationships" r:dm="rId7" r:lo="rId3" r:qs="rId4" r:cs="rId5"/>
              </a:graphicData>
            </a:graphic>
          </p:graphicFrame>
        </mc:Fallback>
      </mc:AlternateContent>
      <mc:AlternateContent xmlns:mc="http://schemas.openxmlformats.org/markup-compatibility/2006" xmlns:a14="http://schemas.microsoft.com/office/drawing/2010/main">
        <mc:Choice Requires="a14">
          <p:sp>
            <p:nvSpPr>
              <p:cNvPr id="6" name="Rectángulo 5">
                <a:extLst>
                  <a:ext uri="{FF2B5EF4-FFF2-40B4-BE49-F238E27FC236}">
                    <a16:creationId xmlns:a16="http://schemas.microsoft.com/office/drawing/2014/main" xmlns="" id="{7410B883-BA90-43E3-B27A-04C2AA526B7B}"/>
                  </a:ext>
                </a:extLst>
              </p:cNvPr>
              <p:cNvSpPr/>
              <p:nvPr/>
            </p:nvSpPr>
            <p:spPr>
              <a:xfrm>
                <a:off x="2084795" y="6066895"/>
                <a:ext cx="3754447" cy="1477328"/>
              </a:xfrm>
              <a:prstGeom prst="rect">
                <a:avLst/>
              </a:prstGeom>
            </p:spPr>
            <p:txBody>
              <a:bodyPr wrap="square">
                <a:spAutoFit/>
              </a:bodyPr>
              <a:lstStyle/>
              <a:p>
                <a:r>
                  <a:rPr lang="es-CO" dirty="0" smtClean="0">
                    <a:latin typeface="Verdana" panose="020B0604030504040204" pitchFamily="34" charset="0"/>
                    <a:ea typeface="Verdana" panose="020B0604030504040204" pitchFamily="34" charset="0"/>
                  </a:rPr>
                  <a:t>Note que: </a:t>
                </a:r>
                <a14:m>
                  <m:oMath xmlns:m="http://schemas.openxmlformats.org/officeDocument/2006/math">
                    <m:r>
                      <a:rPr lang="es-ES" i="1">
                        <a:latin typeface="Cambria Math" panose="02040503050406030204" pitchFamily="18" charset="0"/>
                        <a:ea typeface="Cambria Math" panose="02040503050406030204" pitchFamily="18" charset="0"/>
                      </a:rPr>
                      <m:t>ℕ</m:t>
                    </m:r>
                    <m:r>
                      <a:rPr lang="es-ES" i="1">
                        <a:latin typeface="Cambria Math" panose="02040503050406030204" pitchFamily="18" charset="0"/>
                        <a:ea typeface="Cambria Math" panose="02040503050406030204" pitchFamily="18" charset="0"/>
                      </a:rPr>
                      <m:t>⊆</m:t>
                    </m:r>
                    <m:r>
                      <a:rPr lang="es-ES" i="1">
                        <a:latin typeface="Cambria Math" panose="02040503050406030204" pitchFamily="18" charset="0"/>
                        <a:ea typeface="Cambria Math" panose="02040503050406030204" pitchFamily="18" charset="0"/>
                      </a:rPr>
                      <m:t>ℤ</m:t>
                    </m:r>
                    <m:r>
                      <a:rPr lang="es-ES" i="1">
                        <a:latin typeface="Cambria Math" panose="02040503050406030204" pitchFamily="18" charset="0"/>
                        <a:ea typeface="Cambria Math" panose="02040503050406030204" pitchFamily="18" charset="0"/>
                      </a:rPr>
                      <m:t>⊆</m:t>
                    </m:r>
                    <m:r>
                      <a:rPr lang="es-ES" i="1">
                        <a:latin typeface="Cambria Math" panose="02040503050406030204" pitchFamily="18" charset="0"/>
                        <a:ea typeface="Cambria Math" panose="02040503050406030204" pitchFamily="18" charset="0"/>
                      </a:rPr>
                      <m:t>ℚ</m:t>
                    </m:r>
                    <m:r>
                      <a:rPr lang="es-ES" i="1">
                        <a:latin typeface="Cambria Math" panose="02040503050406030204" pitchFamily="18" charset="0"/>
                        <a:ea typeface="Cambria Math" panose="02040503050406030204" pitchFamily="18" charset="0"/>
                      </a:rPr>
                      <m:t>⊆</m:t>
                    </m:r>
                    <m:r>
                      <a:rPr lang="es-ES" i="1">
                        <a:latin typeface="Cambria Math" panose="02040503050406030204" pitchFamily="18" charset="0"/>
                        <a:ea typeface="Cambria Math" panose="02040503050406030204" pitchFamily="18" charset="0"/>
                      </a:rPr>
                      <m:t>ℝ</m:t>
                    </m:r>
                  </m:oMath>
                </a14:m>
                <a:endParaRPr lang="es-ES" dirty="0" smtClean="0">
                  <a:latin typeface="Verdana" panose="020B0604030504040204" pitchFamily="34" charset="0"/>
                  <a:ea typeface="Cambria Math" panose="02040503050406030204" pitchFamily="18" charset="0"/>
                </a:endParaRPr>
              </a:p>
              <a:p>
                <a:r>
                  <a:rPr lang="es-ES" dirty="0" smtClean="0">
                    <a:latin typeface="Verdana" panose="020B0604030504040204" pitchFamily="34" charset="0"/>
                    <a:ea typeface="Cambria Math" panose="02040503050406030204" pitchFamily="18" charset="0"/>
                  </a:rPr>
                  <a:t>                           </a:t>
                </a:r>
                <a14:m>
                  <m:oMath xmlns:m="http://schemas.openxmlformats.org/officeDocument/2006/math">
                    <m:r>
                      <a:rPr lang="es-CO" i="1">
                        <a:latin typeface="Cambria Math" panose="02040503050406030204" pitchFamily="18" charset="0"/>
                        <a:ea typeface="Cambria Math" panose="02040503050406030204" pitchFamily="18" charset="0"/>
                      </a:rPr>
                      <m:t>𝕀</m:t>
                    </m:r>
                    <m:r>
                      <a:rPr lang="es-ES" i="1">
                        <a:latin typeface="Cambria Math" panose="02040503050406030204" pitchFamily="18" charset="0"/>
                        <a:ea typeface="Cambria Math" panose="02040503050406030204" pitchFamily="18" charset="0"/>
                      </a:rPr>
                      <m:t>⊆</m:t>
                    </m:r>
                  </m:oMath>
                </a14:m>
                <a:r>
                  <a:rPr lang="es-CO" dirty="0" smtClean="0"/>
                  <a:t> </a:t>
                </a:r>
                <a14:m>
                  <m:oMath xmlns:m="http://schemas.openxmlformats.org/officeDocument/2006/math">
                    <m:r>
                      <a:rPr lang="es-CO" b="0" i="0" smtClean="0">
                        <a:latin typeface="Cambria Math" panose="02040503050406030204" pitchFamily="18" charset="0"/>
                        <a:ea typeface="Cambria Math" panose="02040503050406030204" pitchFamily="18" charset="0"/>
                      </a:rPr>
                      <m:t> </m:t>
                    </m:r>
                    <m:r>
                      <a:rPr lang="es-ES" i="1">
                        <a:latin typeface="Cambria Math" panose="02040503050406030204" pitchFamily="18" charset="0"/>
                        <a:ea typeface="Cambria Math" panose="02040503050406030204" pitchFamily="18" charset="0"/>
                      </a:rPr>
                      <m:t>ℝ</m:t>
                    </m:r>
                  </m:oMath>
                </a14:m>
                <a:endParaRPr lang="es-CO" dirty="0"/>
              </a:p>
              <a:p>
                <a:endParaRPr lang="es-CO" dirty="0"/>
              </a:p>
              <a:p>
                <a:endParaRPr lang="es-ES" dirty="0" smtClean="0">
                  <a:latin typeface="Verdana" panose="020B0604030504040204" pitchFamily="34" charset="0"/>
                  <a:ea typeface="Cambria Math" panose="02040503050406030204" pitchFamily="18" charset="0"/>
                </a:endParaRPr>
              </a:p>
              <a:p>
                <a:r>
                  <a:rPr lang="es-CO" dirty="0" smtClean="0">
                    <a:latin typeface="Verdana" panose="020B0604030504040204" pitchFamily="34" charset="0"/>
                    <a:ea typeface="Verdana" panose="020B0604030504040204" pitchFamily="34" charset="0"/>
                  </a:rPr>
                  <a:t>                           </a:t>
                </a:r>
                <a:endParaRPr lang="es-CO" dirty="0">
                  <a:latin typeface="Verdana" panose="020B0604030504040204" pitchFamily="34" charset="0"/>
                  <a:ea typeface="Verdana" panose="020B0604030504040204" pitchFamily="34" charset="0"/>
                </a:endParaRPr>
              </a:p>
            </p:txBody>
          </p:sp>
        </mc:Choice>
        <mc:Fallback xmlns="">
          <p:sp>
            <p:nvSpPr>
              <p:cNvPr id="6" name="Rectángulo 5">
                <a:extLst>
                  <a:ext uri="{FF2B5EF4-FFF2-40B4-BE49-F238E27FC236}">
                    <a16:creationId xmlns="" xmlns:a16="http://schemas.microsoft.com/office/drawing/2014/main" xmlns:a14="http://schemas.microsoft.com/office/drawing/2010/main" id="{7410B883-BA90-43E3-B27A-04C2AA526B7B}"/>
                  </a:ext>
                </a:extLst>
              </p:cNvPr>
              <p:cNvSpPr>
                <a:spLocks noRot="1" noChangeAspect="1" noMove="1" noResize="1" noEditPoints="1" noAdjustHandles="1" noChangeArrowheads="1" noChangeShapeType="1" noTextEdit="1"/>
              </p:cNvSpPr>
              <p:nvPr/>
            </p:nvSpPr>
            <p:spPr>
              <a:xfrm>
                <a:off x="2084795" y="6066895"/>
                <a:ext cx="3754447" cy="1477328"/>
              </a:xfrm>
              <a:prstGeom prst="rect">
                <a:avLst/>
              </a:prstGeom>
              <a:blipFill rotWithShape="0">
                <a:blip r:embed="rId11"/>
                <a:stretch>
                  <a:fillRect l="-1461" t="-2058"/>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3" name="Rectángulo 2"/>
              <p:cNvSpPr/>
              <p:nvPr/>
            </p:nvSpPr>
            <p:spPr>
              <a:xfrm>
                <a:off x="1820930" y="2912845"/>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s-ES" i="1">
                          <a:latin typeface="Cambria Math" panose="02040503050406030204" pitchFamily="18" charset="0"/>
                          <a:ea typeface="Cambria Math" panose="02040503050406030204" pitchFamily="18" charset="0"/>
                        </a:rPr>
                        <m:t>⊆</m:t>
                      </m:r>
                    </m:oMath>
                  </m:oMathPara>
                </a14:m>
                <a:endParaRPr lang="es-CO" dirty="0"/>
              </a:p>
            </p:txBody>
          </p:sp>
        </mc:Choice>
        <mc:Fallback xmlns="">
          <p:sp>
            <p:nvSpPr>
              <p:cNvPr id="3" name="Rectángulo 2"/>
              <p:cNvSpPr>
                <a:spLocks noRot="1" noChangeAspect="1" noMove="1" noResize="1" noEditPoints="1" noAdjustHandles="1" noChangeArrowheads="1" noChangeShapeType="1" noTextEdit="1"/>
              </p:cNvSpPr>
              <p:nvPr/>
            </p:nvSpPr>
            <p:spPr>
              <a:xfrm>
                <a:off x="1820930" y="2912845"/>
                <a:ext cx="410690" cy="369332"/>
              </a:xfrm>
              <a:prstGeom prst="rect">
                <a:avLst/>
              </a:prstGeom>
              <a:blipFill rotWithShape="0">
                <a:blip r:embed="rId12"/>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7" name="Rectángulo 6"/>
              <p:cNvSpPr/>
              <p:nvPr/>
            </p:nvSpPr>
            <p:spPr>
              <a:xfrm>
                <a:off x="3635875" y="2893879"/>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s-ES" i="1">
                          <a:latin typeface="Cambria Math" panose="02040503050406030204" pitchFamily="18" charset="0"/>
                          <a:ea typeface="Cambria Math" panose="02040503050406030204" pitchFamily="18" charset="0"/>
                        </a:rPr>
                        <m:t>⊆</m:t>
                      </m:r>
                    </m:oMath>
                  </m:oMathPara>
                </a14:m>
                <a:endParaRPr lang="es-CO" dirty="0"/>
              </a:p>
            </p:txBody>
          </p:sp>
        </mc:Choice>
        <mc:Fallback xmlns="">
          <p:sp>
            <p:nvSpPr>
              <p:cNvPr id="7" name="Rectángulo 6"/>
              <p:cNvSpPr>
                <a:spLocks noRot="1" noChangeAspect="1" noMove="1" noResize="1" noEditPoints="1" noAdjustHandles="1" noChangeArrowheads="1" noChangeShapeType="1" noTextEdit="1"/>
              </p:cNvSpPr>
              <p:nvPr/>
            </p:nvSpPr>
            <p:spPr>
              <a:xfrm>
                <a:off x="3635875" y="2893879"/>
                <a:ext cx="410690" cy="369332"/>
              </a:xfrm>
              <a:prstGeom prst="rect">
                <a:avLst/>
              </a:prstGeom>
              <a:blipFill rotWithShape="0">
                <a:blip r:embed="rId13"/>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8" name="Rectángulo 7"/>
              <p:cNvSpPr/>
              <p:nvPr/>
            </p:nvSpPr>
            <p:spPr>
              <a:xfrm>
                <a:off x="5947293" y="2808455"/>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s-ES" i="1">
                          <a:latin typeface="Cambria Math" panose="02040503050406030204" pitchFamily="18" charset="0"/>
                          <a:ea typeface="Cambria Math" panose="02040503050406030204" pitchFamily="18" charset="0"/>
                        </a:rPr>
                        <m:t>⊆</m:t>
                      </m:r>
                    </m:oMath>
                  </m:oMathPara>
                </a14:m>
                <a:endParaRPr lang="es-CO" dirty="0"/>
              </a:p>
            </p:txBody>
          </p:sp>
        </mc:Choice>
        <mc:Fallback xmlns="">
          <p:sp>
            <p:nvSpPr>
              <p:cNvPr id="8" name="Rectángulo 7"/>
              <p:cNvSpPr>
                <a:spLocks noRot="1" noChangeAspect="1" noMove="1" noResize="1" noEditPoints="1" noAdjustHandles="1" noChangeArrowheads="1" noChangeShapeType="1" noTextEdit="1"/>
              </p:cNvSpPr>
              <p:nvPr/>
            </p:nvSpPr>
            <p:spPr>
              <a:xfrm>
                <a:off x="5947293" y="2808455"/>
                <a:ext cx="410690" cy="369332"/>
              </a:xfrm>
              <a:prstGeom prst="rect">
                <a:avLst/>
              </a:prstGeom>
              <a:blipFill rotWithShape="0">
                <a:blip r:embed="rId14"/>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9" name="Rectángulo 8"/>
              <p:cNvSpPr/>
              <p:nvPr/>
            </p:nvSpPr>
            <p:spPr>
              <a:xfrm>
                <a:off x="5893268" y="4588470"/>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s-ES" i="1">
                          <a:latin typeface="Cambria Math" panose="02040503050406030204" pitchFamily="18" charset="0"/>
                          <a:ea typeface="Cambria Math" panose="02040503050406030204" pitchFamily="18" charset="0"/>
                        </a:rPr>
                        <m:t>⊆</m:t>
                      </m:r>
                    </m:oMath>
                  </m:oMathPara>
                </a14:m>
                <a:endParaRPr lang="es-CO" dirty="0"/>
              </a:p>
            </p:txBody>
          </p:sp>
        </mc:Choice>
        <mc:Fallback xmlns="">
          <p:sp>
            <p:nvSpPr>
              <p:cNvPr id="9" name="Rectángulo 8"/>
              <p:cNvSpPr>
                <a:spLocks noRot="1" noChangeAspect="1" noMove="1" noResize="1" noEditPoints="1" noAdjustHandles="1" noChangeArrowheads="1" noChangeShapeType="1" noTextEdit="1"/>
              </p:cNvSpPr>
              <p:nvPr/>
            </p:nvSpPr>
            <p:spPr>
              <a:xfrm>
                <a:off x="5893268" y="4588470"/>
                <a:ext cx="410690" cy="369332"/>
              </a:xfrm>
              <a:prstGeom prst="rect">
                <a:avLst/>
              </a:prstGeom>
              <a:blipFill rotWithShape="0">
                <a:blip r:embed="rId15"/>
                <a:stretch>
                  <a:fillRect/>
                </a:stretch>
              </a:blipFill>
            </p:spPr>
            <p:txBody>
              <a:bodyPr/>
              <a:lstStyle/>
              <a:p>
                <a:r>
                  <a:rPr lang="es-CO">
                    <a:noFill/>
                  </a:rPr>
                  <a:t> </a:t>
                </a:r>
              </a:p>
            </p:txBody>
          </p:sp>
        </mc:Fallback>
      </mc:AlternateContent>
    </p:spTree>
    <p:extLst>
      <p:ext uri="{BB962C8B-B14F-4D97-AF65-F5344CB8AC3E}">
        <p14:creationId xmlns:p14="http://schemas.microsoft.com/office/powerpoint/2010/main" val="90918039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33" name="Tabla 32"/>
              <p:cNvGraphicFramePr>
                <a:graphicFrameLocks noGrp="1"/>
              </p:cNvGraphicFramePr>
              <p:nvPr>
                <p:extLst>
                  <p:ext uri="{D42A27DB-BD31-4B8C-83A1-F6EECF244321}">
                    <p14:modId xmlns:p14="http://schemas.microsoft.com/office/powerpoint/2010/main" val="2491132532"/>
                  </p:ext>
                </p:extLst>
              </p:nvPr>
            </p:nvGraphicFramePr>
            <p:xfrm>
              <a:off x="1604795" y="1176521"/>
              <a:ext cx="5257408" cy="4764427"/>
            </p:xfrm>
            <a:graphic>
              <a:graphicData uri="http://schemas.openxmlformats.org/drawingml/2006/table">
                <a:tbl>
                  <a:tblPr firstRow="1" bandRow="1">
                    <a:tableStyleId>{5940675A-B579-460E-94D1-54222C63F5DA}</a:tableStyleId>
                  </a:tblPr>
                  <a:tblGrid>
                    <a:gridCol w="2628704"/>
                    <a:gridCol w="2628704"/>
                  </a:tblGrid>
                  <a:tr h="568395">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s-CO" altLang="es-ES" sz="1400" i="1" smtClean="0">
                                        <a:latin typeface="Cambria Math" panose="02040503050406030204" pitchFamily="18" charset="0"/>
                                        <a:ea typeface="Verdana" panose="020B0604030504040204" pitchFamily="34" charset="0"/>
                                      </a:rPr>
                                    </m:ctrlPr>
                                  </m:fPr>
                                  <m:num>
                                    <m:r>
                                      <a:rPr lang="es-CO" altLang="es-ES" sz="1400" i="1">
                                        <a:latin typeface="Cambria Math" panose="02040503050406030204" pitchFamily="18" charset="0"/>
                                        <a:ea typeface="Verdana" panose="020B0604030504040204" pitchFamily="34" charset="0"/>
                                      </a:rPr>
                                      <m:t>2</m:t>
                                    </m:r>
                                  </m:num>
                                  <m:den>
                                    <m:r>
                                      <a:rPr lang="es-CO" altLang="es-ES" sz="1400" i="1">
                                        <a:latin typeface="Cambria Math" panose="02040503050406030204" pitchFamily="18" charset="0"/>
                                        <a:ea typeface="Verdana" panose="020B0604030504040204" pitchFamily="34" charset="0"/>
                                      </a:rPr>
                                      <m:t>3 </m:t>
                                    </m:r>
                                    <m:rad>
                                      <m:radPr>
                                        <m:degHide m:val="on"/>
                                        <m:ctrlPr>
                                          <a:rPr lang="es-CO" altLang="es-ES" sz="1400" i="1">
                                            <a:latin typeface="Cambria Math" panose="02040503050406030204" pitchFamily="18" charset="0"/>
                                            <a:ea typeface="Verdana" panose="020B0604030504040204" pitchFamily="34" charset="0"/>
                                          </a:rPr>
                                        </m:ctrlPr>
                                      </m:radPr>
                                      <m:deg/>
                                      <m:e>
                                        <m:r>
                                          <a:rPr lang="es-CO" altLang="es-ES" sz="1400" i="1">
                                            <a:latin typeface="Cambria Math" panose="02040503050406030204" pitchFamily="18" charset="0"/>
                                            <a:ea typeface="Verdana" panose="020B0604030504040204" pitchFamily="34" charset="0"/>
                                          </a:rPr>
                                          <m:t>2</m:t>
                                        </m:r>
                                      </m:e>
                                    </m:rad>
                                  </m:den>
                                </m:f>
                              </m:oMath>
                            </m:oMathPara>
                          </a14:m>
                          <a:endParaRPr lang="es-CO"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es-CO" altLang="es-ES" sz="1400" i="1" smtClean="0">
                                        <a:latin typeface="Cambria Math" panose="02040503050406030204" pitchFamily="18" charset="0"/>
                                        <a:ea typeface="Verdana" panose="020B0604030504040204" pitchFamily="34" charset="0"/>
                                      </a:rPr>
                                    </m:ctrlPr>
                                  </m:fPr>
                                  <m:num>
                                    <m:r>
                                      <a:rPr lang="es-CO" altLang="es-ES" sz="1400" i="1" dirty="0">
                                        <a:latin typeface="Cambria Math" panose="02040503050406030204" pitchFamily="18" charset="0"/>
                                        <a:ea typeface="Cambria Math" panose="02040503050406030204" pitchFamily="18" charset="0"/>
                                      </a:rPr>
                                      <m:t> </m:t>
                                    </m:r>
                                    <m:rad>
                                      <m:radPr>
                                        <m:degHide m:val="on"/>
                                        <m:ctrlPr>
                                          <a:rPr lang="es-CO" altLang="es-ES" sz="1400" i="1">
                                            <a:latin typeface="Cambria Math" panose="02040503050406030204" pitchFamily="18" charset="0"/>
                                            <a:ea typeface="Verdana" panose="020B0604030504040204" pitchFamily="34" charset="0"/>
                                          </a:rPr>
                                        </m:ctrlPr>
                                      </m:radPr>
                                      <m:deg/>
                                      <m:e>
                                        <m:r>
                                          <a:rPr lang="es-CO" altLang="es-ES" sz="1400" i="1">
                                            <a:latin typeface="Cambria Math" panose="02040503050406030204" pitchFamily="18" charset="0"/>
                                            <a:ea typeface="Verdana" panose="020B0604030504040204" pitchFamily="34" charset="0"/>
                                          </a:rPr>
                                          <m:t>2</m:t>
                                        </m:r>
                                      </m:e>
                                    </m:rad>
                                  </m:num>
                                  <m:den>
                                    <m:r>
                                      <a:rPr lang="es-CO" altLang="es-ES" sz="1400" i="1">
                                        <a:latin typeface="Cambria Math" panose="02040503050406030204" pitchFamily="18" charset="0"/>
                                        <a:ea typeface="Verdana" panose="020B0604030504040204" pitchFamily="34" charset="0"/>
                                      </a:rPr>
                                      <m:t>3</m:t>
                                    </m:r>
                                  </m:den>
                                </m:f>
                              </m:oMath>
                            </m:oMathPara>
                          </a14:m>
                          <a:endParaRPr lang="es-CO" dirty="0"/>
                        </a:p>
                      </a:txBody>
                      <a:tcPr anchor="ctr"/>
                    </a:tc>
                  </a:tr>
                  <a:tr h="623601">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ad>
                                  <m:radPr>
                                    <m:degHide m:val="on"/>
                                    <m:ctrlPr>
                                      <a:rPr lang="es-CO" altLang="es-ES" sz="1400" i="1" dirty="0" smtClean="0">
                                        <a:latin typeface="Cambria Math" panose="02040503050406030204" pitchFamily="18" charset="0"/>
                                      </a:rPr>
                                    </m:ctrlPr>
                                  </m:radPr>
                                  <m:deg/>
                                  <m:e>
                                    <m:r>
                                      <a:rPr lang="es-CO" altLang="es-ES" sz="1400" i="1" dirty="0">
                                        <a:latin typeface="Cambria Math" panose="02040503050406030204" pitchFamily="18" charset="0"/>
                                      </a:rPr>
                                      <m:t>720 </m:t>
                                    </m:r>
                                  </m:e>
                                </m:rad>
                              </m:oMath>
                            </m:oMathPara>
                          </a14:m>
                          <a:endParaRPr lang="es-CO" dirty="0"/>
                        </a:p>
                      </a:txBody>
                      <a:tcPr anchor="ctr"/>
                    </a:tc>
                    <a:tc>
                      <a:txBody>
                        <a:bodyPr/>
                        <a:lstStyle/>
                        <a:p>
                          <a:pPr/>
                          <a14:m>
                            <m:oMathPara xmlns:m="http://schemas.openxmlformats.org/officeDocument/2006/math">
                              <m:oMathParaPr>
                                <m:jc m:val="centerGroup"/>
                              </m:oMathParaPr>
                              <m:oMath xmlns:m="http://schemas.openxmlformats.org/officeDocument/2006/math">
                                <m:r>
                                  <a:rPr lang="es-CO" altLang="es-CO" sz="1400" i="1" dirty="0" smtClean="0">
                                    <a:latin typeface="Cambria Math" panose="02040503050406030204" pitchFamily="18" charset="0"/>
                                  </a:rPr>
                                  <m:t>12</m:t>
                                </m:r>
                                <m:rad>
                                  <m:radPr>
                                    <m:degHide m:val="on"/>
                                    <m:ctrlPr>
                                      <a:rPr lang="es-CO" altLang="es-ES" sz="1400" i="1" dirty="0">
                                        <a:latin typeface="Cambria Math" panose="02040503050406030204" pitchFamily="18" charset="0"/>
                                      </a:rPr>
                                    </m:ctrlPr>
                                  </m:radPr>
                                  <m:deg/>
                                  <m:e>
                                    <m:r>
                                      <a:rPr lang="es-CO" altLang="es-ES" sz="1400" i="1" dirty="0">
                                        <a:latin typeface="Cambria Math" panose="02040503050406030204" pitchFamily="18" charset="0"/>
                                      </a:rPr>
                                      <m:t>5</m:t>
                                    </m:r>
                                  </m:e>
                                </m:rad>
                              </m:oMath>
                            </m:oMathPara>
                          </a14:m>
                          <a:endParaRPr lang="es-CO" dirty="0"/>
                        </a:p>
                      </a:txBody>
                      <a:tcPr anchor="ctr"/>
                    </a:tc>
                  </a:tr>
                  <a:tr h="623455">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 xmlns:m="http://schemas.openxmlformats.org/officeDocument/2006/math">
                              <m:rad>
                                <m:radPr>
                                  <m:degHide m:val="on"/>
                                  <m:ctrlPr>
                                    <a:rPr lang="es-CO" altLang="es-ES" sz="1200" i="1" dirty="0" smtClean="0">
                                      <a:latin typeface="Cambria Math" panose="02040503050406030204" pitchFamily="18" charset="0"/>
                                    </a:rPr>
                                  </m:ctrlPr>
                                </m:radPr>
                                <m:deg/>
                                <m:e>
                                  <m:r>
                                    <a:rPr lang="es-CO" altLang="es-ES" sz="1200" b="0" i="1" dirty="0" smtClean="0">
                                      <a:latin typeface="Cambria Math" panose="02040503050406030204" pitchFamily="18" charset="0"/>
                                    </a:rPr>
                                    <m:t>8</m:t>
                                  </m:r>
                                  <m:r>
                                    <a:rPr lang="es-CO" altLang="es-ES" sz="1200" i="1" dirty="0">
                                      <a:latin typeface="Cambria Math" panose="02040503050406030204" pitchFamily="18" charset="0"/>
                                    </a:rPr>
                                    <m:t>0 </m:t>
                                  </m:r>
                                </m:e>
                              </m:rad>
                            </m:oMath>
                          </a14:m>
                          <a:r>
                            <a:rPr lang="es-CO" dirty="0" smtClean="0"/>
                            <a:t>+</a:t>
                          </a:r>
                          <a14:m>
                            <m:oMath xmlns:m="http://schemas.openxmlformats.org/officeDocument/2006/math">
                              <m:rad>
                                <m:radPr>
                                  <m:degHide m:val="on"/>
                                  <m:ctrlPr>
                                    <a:rPr lang="es-CO" altLang="es-ES" sz="1200" i="1" dirty="0" smtClean="0">
                                      <a:latin typeface="Cambria Math" panose="02040503050406030204" pitchFamily="18" charset="0"/>
                                    </a:rPr>
                                  </m:ctrlPr>
                                </m:radPr>
                                <m:deg/>
                                <m:e>
                                  <m:r>
                                    <a:rPr lang="es-CO" altLang="es-ES" sz="1200" b="0" i="1" dirty="0" smtClean="0">
                                      <a:latin typeface="Cambria Math" panose="02040503050406030204" pitchFamily="18" charset="0"/>
                                    </a:rPr>
                                    <m:t>45</m:t>
                                  </m:r>
                                  <m:r>
                                    <a:rPr lang="es-CO" altLang="es-ES" sz="1200" i="1" dirty="0">
                                      <a:latin typeface="Cambria Math" panose="02040503050406030204" pitchFamily="18" charset="0"/>
                                    </a:rPr>
                                    <m:t> </m:t>
                                  </m:r>
                                </m:e>
                              </m:rad>
                            </m:oMath>
                          </a14:m>
                          <a:r>
                            <a:rPr lang="es-CO" dirty="0" smtClean="0"/>
                            <a:t>+</a:t>
                          </a:r>
                          <a14:m>
                            <m:oMath xmlns:m="http://schemas.openxmlformats.org/officeDocument/2006/math">
                              <m:rad>
                                <m:radPr>
                                  <m:ctrlPr>
                                    <a:rPr lang="es-CO" altLang="es-ES" sz="1200" i="1" smtClean="0">
                                      <a:solidFill>
                                        <a:schemeClr val="tx1"/>
                                      </a:solidFill>
                                      <a:latin typeface="Cambria Math" panose="02040503050406030204" pitchFamily="18" charset="0"/>
                                      <a:ea typeface="Verdana" panose="020B0604030504040204" pitchFamily="34" charset="0"/>
                                    </a:rPr>
                                  </m:ctrlPr>
                                </m:radPr>
                                <m:deg>
                                  <m:r>
                                    <m:rPr>
                                      <m:brk m:alnAt="7"/>
                                    </m:rPr>
                                    <a:rPr lang="es-CO" altLang="es-ES" sz="1200" b="0" i="1" smtClean="0">
                                      <a:solidFill>
                                        <a:schemeClr val="tx1"/>
                                      </a:solidFill>
                                      <a:latin typeface="Cambria Math" panose="02040503050406030204" pitchFamily="18" charset="0"/>
                                      <a:ea typeface="Verdana" panose="020B0604030504040204" pitchFamily="34" charset="0"/>
                                    </a:rPr>
                                    <m:t>3</m:t>
                                  </m:r>
                                </m:deg>
                                <m:e>
                                  <m:r>
                                    <a:rPr lang="es-CO" altLang="es-ES" sz="1200" b="0" i="1" smtClean="0">
                                      <a:solidFill>
                                        <a:schemeClr val="tx1"/>
                                      </a:solidFill>
                                      <a:latin typeface="Cambria Math" panose="02040503050406030204" pitchFamily="18" charset="0"/>
                                      <a:ea typeface="Verdana" panose="020B0604030504040204" pitchFamily="34" charset="0"/>
                                    </a:rPr>
                                    <m:t>8000</m:t>
                                  </m:r>
                                </m:e>
                              </m:rad>
                            </m:oMath>
                          </a14:m>
                          <a:endParaRPr lang="es-CO" dirty="0"/>
                        </a:p>
                      </a:txBody>
                      <a:tcPr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CO" altLang="es-ES" sz="1400" b="0" i="0" dirty="0" smtClean="0">
                                    <a:latin typeface="Cambria Math" panose="02040503050406030204" pitchFamily="18" charset="0"/>
                                  </a:rPr>
                                  <m:t>7−</m:t>
                                </m:r>
                                <m:r>
                                  <a:rPr lang="es-CO" altLang="es-ES" sz="1400" b="0" i="1" dirty="0" smtClean="0">
                                    <a:latin typeface="Cambria Math" panose="02040503050406030204" pitchFamily="18" charset="0"/>
                                  </a:rPr>
                                  <m:t>4</m:t>
                                </m:r>
                                <m:rad>
                                  <m:radPr>
                                    <m:degHide m:val="on"/>
                                    <m:ctrlPr>
                                      <a:rPr lang="es-CO" altLang="es-ES" sz="1400" i="1" dirty="0">
                                        <a:latin typeface="Cambria Math" panose="02040503050406030204" pitchFamily="18" charset="0"/>
                                      </a:rPr>
                                    </m:ctrlPr>
                                  </m:radPr>
                                  <m:deg/>
                                  <m:e>
                                    <m:r>
                                      <a:rPr lang="es-CO" altLang="es-ES" sz="1400" i="1" dirty="0">
                                        <a:latin typeface="Cambria Math" panose="02040503050406030204" pitchFamily="18" charset="0"/>
                                      </a:rPr>
                                      <m:t>5</m:t>
                                    </m:r>
                                  </m:e>
                                </m:rad>
                              </m:oMath>
                            </m:oMathPara>
                          </a14:m>
                          <a:endParaRPr lang="es-CO" sz="1400" dirty="0"/>
                        </a:p>
                      </a:txBody>
                      <a:tcPr anchor="ctr"/>
                    </a:tc>
                  </a:tr>
                  <a:tr h="885507">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s-CO" dirty="0"/>
                        </a:p>
                      </a:txBody>
                      <a:tcPr anchor="ctr"/>
                    </a:tc>
                    <a:tc>
                      <a:txBody>
                        <a:bodyPr/>
                        <a:lstStyle/>
                        <a:p>
                          <a:pPr algn="ctr"/>
                          <a14:m>
                            <m:oMathPara xmlns:m="http://schemas.openxmlformats.org/officeDocument/2006/math">
                              <m:oMathParaPr>
                                <m:jc m:val="centerGroup"/>
                              </m:oMathParaPr>
                              <m:oMath xmlns:m="http://schemas.openxmlformats.org/officeDocument/2006/math">
                                <m:r>
                                  <a:rPr lang="es-CO" sz="1400" i="1" dirty="0" smtClean="0">
                                    <a:latin typeface="Cambria Math" panose="02040503050406030204" pitchFamily="18" charset="0"/>
                                  </a:rPr>
                                  <m:t>10</m:t>
                                </m:r>
                              </m:oMath>
                            </m:oMathPara>
                          </a14:m>
                          <a:endParaRPr lang="es-CO" sz="1400" dirty="0"/>
                        </a:p>
                      </a:txBody>
                      <a:tcPr anchor="ctr"/>
                    </a:tc>
                  </a:tr>
                  <a:tr h="873939">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s-CO"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CO" sz="1400" i="1" dirty="0" smtClean="0">
                                    <a:latin typeface="Cambria Math" panose="02040503050406030204" pitchFamily="18" charset="0"/>
                                  </a:rPr>
                                  <m:t>4</m:t>
                                </m:r>
                              </m:oMath>
                            </m:oMathPara>
                          </a14:m>
                          <a:endParaRPr lang="es-CO" sz="1400" dirty="0"/>
                        </a:p>
                      </a:txBody>
                      <a:tcPr anchor="ctr"/>
                    </a:tc>
                  </a:tr>
                  <a:tr h="118953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s-CO" dirty="0"/>
                        </a:p>
                      </a:txBody>
                      <a:tcPr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s-CO" sz="1400" dirty="0"/>
                        </a:p>
                      </a:txBody>
                      <a:tcPr anchor="ctr"/>
                    </a:tc>
                  </a:tr>
                </a:tbl>
              </a:graphicData>
            </a:graphic>
          </p:graphicFrame>
        </mc:Choice>
        <mc:Fallback xmlns="">
          <p:graphicFrame>
            <p:nvGraphicFramePr>
              <p:cNvPr id="33" name="Tabla 32"/>
              <p:cNvGraphicFramePr>
                <a:graphicFrameLocks noGrp="1"/>
              </p:cNvGraphicFramePr>
              <p:nvPr>
                <p:extLst>
                  <p:ext uri="{D42A27DB-BD31-4B8C-83A1-F6EECF244321}">
                    <p14:modId xmlns:p14="http://schemas.microsoft.com/office/powerpoint/2010/main" val="2491132532"/>
                  </p:ext>
                </p:extLst>
              </p:nvPr>
            </p:nvGraphicFramePr>
            <p:xfrm>
              <a:off x="1604795" y="1176521"/>
              <a:ext cx="5257408" cy="4764427"/>
            </p:xfrm>
            <a:graphic>
              <a:graphicData uri="http://schemas.openxmlformats.org/drawingml/2006/table">
                <a:tbl>
                  <a:tblPr firstRow="1" bandRow="1">
                    <a:tableStyleId>{5940675A-B579-460E-94D1-54222C63F5DA}</a:tableStyleId>
                  </a:tblPr>
                  <a:tblGrid>
                    <a:gridCol w="2628704"/>
                    <a:gridCol w="2628704"/>
                  </a:tblGrid>
                  <a:tr h="568395">
                    <a:tc>
                      <a:txBody>
                        <a:bodyPr/>
                        <a:lstStyle/>
                        <a:p>
                          <a:endParaRPr lang="es-CO"/>
                        </a:p>
                      </a:txBody>
                      <a:tcPr anchor="ctr">
                        <a:blipFill rotWithShape="0">
                          <a:blip r:embed="rId2"/>
                          <a:stretch>
                            <a:fillRect l="-231" t="-1075" r="-100231" b="-744086"/>
                          </a:stretch>
                        </a:blipFill>
                      </a:tcPr>
                    </a:tc>
                    <a:tc>
                      <a:txBody>
                        <a:bodyPr/>
                        <a:lstStyle/>
                        <a:p>
                          <a:endParaRPr lang="es-CO"/>
                        </a:p>
                      </a:txBody>
                      <a:tcPr anchor="ctr">
                        <a:blipFill rotWithShape="0">
                          <a:blip r:embed="rId2"/>
                          <a:stretch>
                            <a:fillRect l="-100464" t="-1075" r="-464" b="-744086"/>
                          </a:stretch>
                        </a:blipFill>
                      </a:tcPr>
                    </a:tc>
                  </a:tr>
                  <a:tr h="623601">
                    <a:tc>
                      <a:txBody>
                        <a:bodyPr/>
                        <a:lstStyle/>
                        <a:p>
                          <a:endParaRPr lang="es-CO"/>
                        </a:p>
                      </a:txBody>
                      <a:tcPr anchor="ctr">
                        <a:blipFill rotWithShape="0">
                          <a:blip r:embed="rId2"/>
                          <a:stretch>
                            <a:fillRect l="-231" t="-91262" r="-100231" b="-571845"/>
                          </a:stretch>
                        </a:blipFill>
                      </a:tcPr>
                    </a:tc>
                    <a:tc>
                      <a:txBody>
                        <a:bodyPr/>
                        <a:lstStyle/>
                        <a:p>
                          <a:endParaRPr lang="es-CO"/>
                        </a:p>
                      </a:txBody>
                      <a:tcPr anchor="ctr">
                        <a:blipFill rotWithShape="0">
                          <a:blip r:embed="rId2"/>
                          <a:stretch>
                            <a:fillRect l="-100464" t="-91262" r="-464" b="-571845"/>
                          </a:stretch>
                        </a:blipFill>
                      </a:tcPr>
                    </a:tc>
                  </a:tr>
                  <a:tr h="623455">
                    <a:tc>
                      <a:txBody>
                        <a:bodyPr/>
                        <a:lstStyle/>
                        <a:p>
                          <a:endParaRPr lang="es-CO"/>
                        </a:p>
                      </a:txBody>
                      <a:tcPr anchor="ctr">
                        <a:blipFill rotWithShape="0">
                          <a:blip r:embed="rId2"/>
                          <a:stretch>
                            <a:fillRect l="-231" t="-193137" r="-100231" b="-477451"/>
                          </a:stretch>
                        </a:blipFill>
                      </a:tcPr>
                    </a:tc>
                    <a:tc>
                      <a:txBody>
                        <a:bodyPr/>
                        <a:lstStyle/>
                        <a:p>
                          <a:endParaRPr lang="es-CO"/>
                        </a:p>
                      </a:txBody>
                      <a:tcPr anchor="ctr">
                        <a:blipFill rotWithShape="0">
                          <a:blip r:embed="rId2"/>
                          <a:stretch>
                            <a:fillRect l="-100464" t="-193137" r="-464" b="-477451"/>
                          </a:stretch>
                        </a:blipFill>
                      </a:tcPr>
                    </a:tc>
                  </a:tr>
                  <a:tr h="885507">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s-CO" dirty="0"/>
                        </a:p>
                      </a:txBody>
                      <a:tcPr anchor="ctr"/>
                    </a:tc>
                    <a:tc>
                      <a:txBody>
                        <a:bodyPr/>
                        <a:lstStyle/>
                        <a:p>
                          <a:endParaRPr lang="es-CO"/>
                        </a:p>
                      </a:txBody>
                      <a:tcPr anchor="ctr">
                        <a:blipFill rotWithShape="0">
                          <a:blip r:embed="rId2"/>
                          <a:stretch>
                            <a:fillRect l="-100464" t="-204795" r="-464" b="-233562"/>
                          </a:stretch>
                        </a:blipFill>
                      </a:tcPr>
                    </a:tc>
                  </a:tr>
                  <a:tr h="873939">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s-CO" dirty="0"/>
                        </a:p>
                      </a:txBody>
                      <a:tcPr anchor="ctr"/>
                    </a:tc>
                    <a:tc>
                      <a:txBody>
                        <a:bodyPr/>
                        <a:lstStyle/>
                        <a:p>
                          <a:endParaRPr lang="es-CO"/>
                        </a:p>
                      </a:txBody>
                      <a:tcPr anchor="ctr">
                        <a:blipFill rotWithShape="0">
                          <a:blip r:embed="rId2"/>
                          <a:stretch>
                            <a:fillRect l="-100464" t="-309028" r="-464" b="-136806"/>
                          </a:stretch>
                        </a:blipFill>
                      </a:tcPr>
                    </a:tc>
                  </a:tr>
                  <a:tr h="118953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s-CO" dirty="0"/>
                        </a:p>
                      </a:txBody>
                      <a:tcPr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s-CO" sz="1400" dirty="0"/>
                        </a:p>
                      </a:txBody>
                      <a:tcPr anchor="ctr"/>
                    </a:tc>
                  </a:tr>
                </a:tbl>
              </a:graphicData>
            </a:graphic>
          </p:graphicFrame>
        </mc:Fallback>
      </mc:AlternateContent>
      <p:sp>
        <p:nvSpPr>
          <p:cNvPr id="4" name="Rectangle 1">
            <a:extLst>
              <a:ext uri="{FF2B5EF4-FFF2-40B4-BE49-F238E27FC236}">
                <a16:creationId xmlns:mc="http://schemas.openxmlformats.org/markup-compatibility/2006" xmlns:a14="http://schemas.microsoft.com/office/drawing/2010/main" xmlns:a16="http://schemas.microsoft.com/office/drawing/2014/main" xmlns="" id="{01A8AF4C-DC30-4489-8D9E-F144CDDB0404}"/>
              </a:ext>
            </a:extLst>
          </p:cNvPr>
          <p:cNvSpPr>
            <a:spLocks noGrp="1" noChangeArrowheads="1"/>
          </p:cNvSpPr>
          <p:nvPr>
            <p:ph idx="1"/>
          </p:nvPr>
        </p:nvSpPr>
        <p:spPr bwMode="auto">
          <a:xfrm>
            <a:off x="463823" y="738384"/>
            <a:ext cx="8636937" cy="678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es-CO" altLang="es-ES" sz="2200" dirty="0" smtClean="0">
              <a:latin typeface="Verdana" panose="020B0604030504040204" pitchFamily="34" charset="0"/>
            </a:endParaRPr>
          </a:p>
          <a:p>
            <a:pPr marL="0" indent="0" algn="just">
              <a:buNone/>
            </a:pPr>
            <a:endParaRPr lang="es-PR" altLang="es-ES" sz="2200" dirty="0">
              <a:latin typeface="Verdana" panose="020B0604030504040204" pitchFamily="34" charset="0"/>
            </a:endParaRPr>
          </a:p>
        </p:txBody>
      </p:sp>
      <p:sp>
        <p:nvSpPr>
          <p:cNvPr id="16" name="Título 1"/>
          <p:cNvSpPr txBox="1">
            <a:spLocks/>
          </p:cNvSpPr>
          <p:nvPr/>
        </p:nvSpPr>
        <p:spPr>
          <a:xfrm>
            <a:off x="193120" y="17988"/>
            <a:ext cx="6858000" cy="880051"/>
          </a:xfrm>
          <a:prstGeom prst="rect">
            <a:avLst/>
          </a:prstGeom>
          <a:effectLst>
            <a:outerShdw blurRad="152400" dist="317500" dir="5400000" sx="90000" sy="-19000" rotWithShape="0">
              <a:prstClr val="black">
                <a:alpha val="15000"/>
              </a:prstClr>
            </a:outerShdw>
          </a:effectLst>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s-CO" sz="2800" b="1" dirty="0" smtClean="0">
                <a:solidFill>
                  <a:srgbClr val="7030A0"/>
                </a:solidFill>
                <a:latin typeface="+mn-lt"/>
              </a:rPr>
              <a:t>Retroalimentación</a:t>
            </a:r>
            <a:endParaRPr lang="es-CO" sz="2800" b="1" dirty="0">
              <a:solidFill>
                <a:srgbClr val="7030A0"/>
              </a:solidFill>
              <a:latin typeface="+mn-lt"/>
            </a:endParaRPr>
          </a:p>
        </p:txBody>
      </p:sp>
      <p:sp>
        <p:nvSpPr>
          <p:cNvPr id="14" name="CuadroTexto 13"/>
          <p:cNvSpPr txBox="1"/>
          <p:nvPr/>
        </p:nvSpPr>
        <p:spPr>
          <a:xfrm>
            <a:off x="1516079" y="680759"/>
            <a:ext cx="2794098" cy="369332"/>
          </a:xfrm>
          <a:prstGeom prst="rect">
            <a:avLst/>
          </a:prstGeom>
          <a:noFill/>
        </p:spPr>
        <p:txBody>
          <a:bodyPr wrap="none" rtlCol="0">
            <a:spAutoFit/>
          </a:bodyPr>
          <a:lstStyle/>
          <a:p>
            <a:r>
              <a:rPr lang="es-CO" dirty="0" smtClean="0"/>
              <a:t>Completa la siguiente tabla:</a:t>
            </a:r>
            <a:endParaRPr lang="es-CO" dirty="0"/>
          </a:p>
        </p:txBody>
      </p:sp>
      <p:pic>
        <p:nvPicPr>
          <p:cNvPr id="15" name="Imagen 14"/>
          <p:cNvPicPr>
            <a:picLocks noChangeAspect="1"/>
          </p:cNvPicPr>
          <p:nvPr/>
        </p:nvPicPr>
        <p:blipFill>
          <a:blip r:embed="rId3"/>
          <a:stretch>
            <a:fillRect/>
          </a:stretch>
        </p:blipFill>
        <p:spPr>
          <a:xfrm>
            <a:off x="2288620" y="3033331"/>
            <a:ext cx="1333500" cy="790575"/>
          </a:xfrm>
          <a:prstGeom prst="rect">
            <a:avLst/>
          </a:prstGeom>
        </p:spPr>
      </p:pic>
      <p:pic>
        <p:nvPicPr>
          <p:cNvPr id="17" name="Imagen 16"/>
          <p:cNvPicPr>
            <a:picLocks noChangeAspect="1"/>
          </p:cNvPicPr>
          <p:nvPr/>
        </p:nvPicPr>
        <p:blipFill>
          <a:blip r:embed="rId4"/>
          <a:stretch>
            <a:fillRect/>
          </a:stretch>
        </p:blipFill>
        <p:spPr>
          <a:xfrm>
            <a:off x="2274953" y="3985018"/>
            <a:ext cx="1276350" cy="647700"/>
          </a:xfrm>
          <a:prstGeom prst="rect">
            <a:avLst/>
          </a:prstGeom>
        </p:spPr>
      </p:pic>
      <p:pic>
        <p:nvPicPr>
          <p:cNvPr id="18" name="Imagen 17"/>
          <p:cNvPicPr>
            <a:picLocks noChangeAspect="1"/>
          </p:cNvPicPr>
          <p:nvPr/>
        </p:nvPicPr>
        <p:blipFill>
          <a:blip r:embed="rId5"/>
          <a:stretch>
            <a:fillRect/>
          </a:stretch>
        </p:blipFill>
        <p:spPr>
          <a:xfrm>
            <a:off x="2373153" y="4911200"/>
            <a:ext cx="925695" cy="885447"/>
          </a:xfrm>
          <a:prstGeom prst="rect">
            <a:avLst/>
          </a:prstGeom>
        </p:spPr>
      </p:pic>
      <p:pic>
        <p:nvPicPr>
          <p:cNvPr id="19" name="Imagen 18"/>
          <p:cNvPicPr>
            <a:picLocks noChangeAspect="1"/>
          </p:cNvPicPr>
          <p:nvPr/>
        </p:nvPicPr>
        <p:blipFill>
          <a:blip r:embed="rId6"/>
          <a:stretch>
            <a:fillRect/>
          </a:stretch>
        </p:blipFill>
        <p:spPr>
          <a:xfrm>
            <a:off x="5263088" y="5117574"/>
            <a:ext cx="660277" cy="472698"/>
          </a:xfrm>
          <a:prstGeom prst="rect">
            <a:avLst/>
          </a:prstGeom>
        </p:spPr>
      </p:pic>
    </p:spTree>
    <p:extLst>
      <p:ext uri="{BB962C8B-B14F-4D97-AF65-F5344CB8AC3E}">
        <p14:creationId xmlns:p14="http://schemas.microsoft.com/office/powerpoint/2010/main" val="279760686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normAutofit fontScale="25000" lnSpcReduction="20000"/>
          </a:bodyPr>
          <a:lstStyle/>
          <a:p>
            <a:r>
              <a:rPr lang="es-CO" sz="1800" b="1" dirty="0"/>
              <a:t>Referencias:</a:t>
            </a:r>
          </a:p>
          <a:p>
            <a:endParaRPr lang="es-CO" dirty="0"/>
          </a:p>
          <a:p>
            <a:r>
              <a:rPr lang="en-US" dirty="0"/>
              <a:t>Adriana </a:t>
            </a:r>
            <a:r>
              <a:rPr lang="en-US" dirty="0" err="1"/>
              <a:t>Engler</a:t>
            </a:r>
            <a:r>
              <a:rPr lang="en-US" dirty="0"/>
              <a:t> A., Müller D., </a:t>
            </a:r>
            <a:r>
              <a:rPr lang="en-US" dirty="0" err="1"/>
              <a:t>Hecklein</a:t>
            </a:r>
            <a:r>
              <a:rPr lang="en-US" dirty="0"/>
              <a:t> M. </a:t>
            </a:r>
            <a:r>
              <a:rPr lang="en-US" dirty="0" err="1"/>
              <a:t>Obtenido</a:t>
            </a:r>
            <a:r>
              <a:rPr lang="en-US" dirty="0"/>
              <a:t> de: </a:t>
            </a:r>
            <a:r>
              <a:rPr lang="en-US" b="1" i="1" u="sng" dirty="0">
                <a:hlinkClick r:id="rId2"/>
              </a:rPr>
              <a:t>https://www.fca.unl.edu.ar/Limite/1.0%20N%FAmeros%20reales%20y%20la%20recta%20real.htm</a:t>
            </a:r>
            <a:r>
              <a:rPr lang="en-US" b="1" i="1" u="sng" dirty="0"/>
              <a:t> </a:t>
            </a:r>
            <a:r>
              <a:rPr lang="es-CO" dirty="0"/>
              <a:t> </a:t>
            </a:r>
          </a:p>
          <a:p>
            <a:r>
              <a:rPr lang="es-ES" dirty="0"/>
              <a:t>Alfaro, I. L. (s.f.). </a:t>
            </a:r>
            <a:r>
              <a:rPr lang="es-ES" i="1" dirty="0"/>
              <a:t>Universidad Autónoma del Estado de Hidalgo.</a:t>
            </a:r>
            <a:r>
              <a:rPr lang="es-ES" dirty="0"/>
              <a:t> Obtenido de </a:t>
            </a:r>
            <a:r>
              <a:rPr lang="es-ES" u="sng" dirty="0">
                <a:hlinkClick r:id="rId3"/>
              </a:rPr>
              <a:t>http://cvonline.uaeh.edu.mx/Cursos/BV/C0202/Unidad%201/lec_13NotacionCientifica.pdf</a:t>
            </a:r>
            <a:r>
              <a:rPr lang="es-ES" dirty="0"/>
              <a:t> </a:t>
            </a:r>
            <a:r>
              <a:rPr lang="es-CO" dirty="0"/>
              <a:t> </a:t>
            </a:r>
          </a:p>
          <a:p>
            <a:r>
              <a:rPr lang="es-CO" dirty="0"/>
              <a:t>Eslava E., María Emilia  Velasco Q., José E. </a:t>
            </a:r>
            <a:r>
              <a:rPr lang="es-CO" i="1" dirty="0"/>
              <a:t>Introducción a las matemáticas universitarias. </a:t>
            </a:r>
            <a:r>
              <a:rPr lang="es-ES" dirty="0"/>
              <a:t>Santafé de Bogotá : McGraw-Hill, </a:t>
            </a:r>
            <a:r>
              <a:rPr lang="es-ES" dirty="0" smtClean="0"/>
              <a:t>1997</a:t>
            </a:r>
            <a:endParaRPr lang="es-CO" dirty="0" smtClean="0"/>
          </a:p>
          <a:p>
            <a:r>
              <a:rPr lang="es-ES" dirty="0" smtClean="0"/>
              <a:t>Gómez</a:t>
            </a:r>
            <a:r>
              <a:rPr lang="es-ES" dirty="0"/>
              <a:t>, M. G. (29 de 04 de 2018). </a:t>
            </a:r>
            <a:r>
              <a:rPr lang="es-ES" i="1" dirty="0"/>
              <a:t>Xunta de Galicia.</a:t>
            </a:r>
            <a:r>
              <a:rPr lang="es-ES" dirty="0"/>
              <a:t> Obtenido de </a:t>
            </a:r>
            <a:r>
              <a:rPr lang="es-ES" u="sng" dirty="0">
                <a:hlinkClick r:id="rId4"/>
              </a:rPr>
              <a:t>http://www.edu.xunta.gal/centros/iesfelixmuriel/system/files/metodo+estudio.pdf</a:t>
            </a:r>
            <a:endParaRPr lang="es-CO" dirty="0"/>
          </a:p>
          <a:p>
            <a:r>
              <a:rPr lang="es-CO" dirty="0"/>
              <a:t>Garrote M., Lorenzo J. Blanco L. J. Dificultades en el aprendizaje de las desigualdades e inecuaciones. Suma  6  Junio 2004 , </a:t>
            </a:r>
            <a:r>
              <a:rPr lang="es-CO" dirty="0" err="1"/>
              <a:t>pp</a:t>
            </a:r>
            <a:r>
              <a:rPr lang="es-CO" dirty="0"/>
              <a:t> 37-44</a:t>
            </a:r>
          </a:p>
          <a:p>
            <a:r>
              <a:rPr lang="es-CO" dirty="0" err="1"/>
              <a:t>Mariangela</a:t>
            </a:r>
            <a:r>
              <a:rPr lang="es-CO" dirty="0"/>
              <a:t> </a:t>
            </a:r>
            <a:r>
              <a:rPr lang="es-CO" dirty="0" err="1"/>
              <a:t>Borello</a:t>
            </a:r>
            <a:r>
              <a:rPr lang="es-CO" dirty="0"/>
              <a:t> M., Lezama J. A. </a:t>
            </a:r>
            <a:r>
              <a:rPr lang="es-CO" i="1" dirty="0"/>
              <a:t>Hacia una </a:t>
            </a:r>
            <a:r>
              <a:rPr lang="es-CO" i="1" dirty="0" err="1"/>
              <a:t>resignificación</a:t>
            </a:r>
            <a:r>
              <a:rPr lang="es-CO" i="1" dirty="0"/>
              <a:t> de las desigualdades e inecuaciones a partir de las prácticas del profesor</a:t>
            </a:r>
            <a:r>
              <a:rPr lang="es-CO" dirty="0"/>
              <a:t>. CICATA del IPN México. Obtenido de: </a:t>
            </a:r>
            <a:r>
              <a:rPr lang="es-CO" u="sng" dirty="0">
                <a:hlinkClick r:id="rId5"/>
              </a:rPr>
              <a:t>https://core.ac.uk/download/pdf/33251667.pdf</a:t>
            </a:r>
            <a:endParaRPr lang="es-CO" dirty="0"/>
          </a:p>
          <a:p>
            <a:r>
              <a:rPr lang="es-CO" dirty="0" err="1"/>
              <a:t>Matematicas</a:t>
            </a:r>
            <a:r>
              <a:rPr lang="es-CO" dirty="0"/>
              <a:t>: Teoría de conjuntos – Conjuntos numéricos. Facultad de Ciencias Exactas Físicas y Naturales UNSJ. Obtenido de: </a:t>
            </a:r>
            <a:r>
              <a:rPr lang="es-ES" b="1" i="1" u="sng" dirty="0">
                <a:hlinkClick r:id="rId6"/>
              </a:rPr>
              <a:t>http://exactas.unsj.edu.ar/wp-content/uploads/2014/08/UNIDAD1-CONJUNTOS-2015.pdf</a:t>
            </a:r>
            <a:endParaRPr lang="es-CO" dirty="0"/>
          </a:p>
          <a:p>
            <a:r>
              <a:rPr lang="es-ES" dirty="0" smtClean="0"/>
              <a:t>Ruiz</a:t>
            </a:r>
            <a:r>
              <a:rPr lang="es-ES" dirty="0"/>
              <a:t>, N. (22 de 04 de 2016). </a:t>
            </a:r>
            <a:r>
              <a:rPr lang="es-ES" i="1" dirty="0"/>
              <a:t>FCF-UNSE.</a:t>
            </a:r>
            <a:r>
              <a:rPr lang="es-ES" dirty="0"/>
              <a:t> Obtenido de </a:t>
            </a:r>
            <a:r>
              <a:rPr lang="es-ES" u="sng" dirty="0">
                <a:hlinkClick r:id="rId7"/>
              </a:rPr>
              <a:t>http://fcf.unse.edu.ar/archivos/ingresantes/Tecnicas%20de%20estudio%20y%20estrategias%20de%20aprendizaje%20para%20el%20estudiante%20universitario.pdf</a:t>
            </a:r>
            <a:endParaRPr lang="es-CO" dirty="0"/>
          </a:p>
          <a:p>
            <a:r>
              <a:rPr lang="es-CO" dirty="0" smtClean="0"/>
              <a:t>Rodríguez </a:t>
            </a:r>
            <a:r>
              <a:rPr lang="es-CO" dirty="0"/>
              <a:t>F. J., Toledano M. A., Rodríguez E. C. </a:t>
            </a:r>
            <a:r>
              <a:rPr lang="es-CO" i="1" dirty="0"/>
              <a:t>Fundamentos de </a:t>
            </a:r>
            <a:r>
              <a:rPr lang="es-CO" i="1" dirty="0" err="1"/>
              <a:t>matemática.</a:t>
            </a:r>
            <a:r>
              <a:rPr lang="es-CO" dirty="0" err="1"/>
              <a:t>Mexico</a:t>
            </a:r>
            <a:r>
              <a:rPr lang="es-CO" dirty="0"/>
              <a:t>: UNAM,  2005.</a:t>
            </a:r>
          </a:p>
          <a:p>
            <a:r>
              <a:rPr lang="es-ES" dirty="0" smtClean="0"/>
              <a:t>Santillana</a:t>
            </a:r>
            <a:r>
              <a:rPr lang="es-ES" dirty="0"/>
              <a:t>. (s.f.). </a:t>
            </a:r>
            <a:r>
              <a:rPr lang="es-ES" i="1" dirty="0" err="1"/>
              <a:t>indexnet.santillana</a:t>
            </a:r>
            <a:r>
              <a:rPr lang="es-ES" i="1" dirty="0"/>
              <a:t>.</a:t>
            </a:r>
            <a:r>
              <a:rPr lang="es-ES" dirty="0"/>
              <a:t> Obtenido de </a:t>
            </a:r>
            <a:r>
              <a:rPr lang="es-ES" u="sng" dirty="0">
                <a:hlinkClick r:id="rId8"/>
              </a:rPr>
              <a:t>https://</a:t>
            </a:r>
            <a:r>
              <a:rPr lang="es-ES" u="sng" dirty="0" smtClean="0">
                <a:hlinkClick r:id="rId8"/>
              </a:rPr>
              <a:t>www.sectormatematica.cl/basica/santillana/operaciones_con_fracc.pdf</a:t>
            </a:r>
            <a:endParaRPr lang="es-CO" dirty="0"/>
          </a:p>
          <a:p>
            <a:r>
              <a:rPr lang="es-ES" dirty="0"/>
              <a:t>Sebastián, A., Ballesteros, B., &amp; García, M. F. (26 de 04 de 2018). </a:t>
            </a:r>
            <a:r>
              <a:rPr lang="es-ES" i="1" dirty="0"/>
              <a:t>UNED.</a:t>
            </a:r>
            <a:r>
              <a:rPr lang="es-ES" dirty="0"/>
              <a:t> Obtenido de </a:t>
            </a:r>
            <a:r>
              <a:rPr lang="es-ES" u="sng" dirty="0">
                <a:hlinkClick r:id="rId9"/>
              </a:rPr>
              <a:t>https://</a:t>
            </a:r>
            <a:r>
              <a:rPr lang="es-ES" u="sng" dirty="0" smtClean="0">
                <a:hlinkClick r:id="rId9"/>
              </a:rPr>
              <a:t>qinnova.uned.es/archivos_publicos/qweb_paginas/3439/tecnicasdeestudio.pd</a:t>
            </a:r>
            <a:r>
              <a:rPr lang="es-ES" u="sng" dirty="0" smtClean="0"/>
              <a:t>f</a:t>
            </a:r>
            <a:endParaRPr lang="es-CO" dirty="0"/>
          </a:p>
          <a:p>
            <a:r>
              <a:rPr lang="es-ES" dirty="0" smtClean="0"/>
              <a:t>Stewart</a:t>
            </a:r>
            <a:r>
              <a:rPr lang="es-ES" dirty="0"/>
              <a:t>, James, </a:t>
            </a:r>
            <a:r>
              <a:rPr lang="es-ES" dirty="0" err="1"/>
              <a:t>Lothar</a:t>
            </a:r>
            <a:r>
              <a:rPr lang="es-ES" dirty="0"/>
              <a:t>, </a:t>
            </a:r>
            <a:r>
              <a:rPr lang="es-ES" dirty="0" err="1"/>
              <a:t>Redlin</a:t>
            </a:r>
            <a:r>
              <a:rPr lang="es-ES" dirty="0"/>
              <a:t>, &amp; </a:t>
            </a:r>
            <a:r>
              <a:rPr lang="es-ES" dirty="0" err="1"/>
              <a:t>Saleem</a:t>
            </a:r>
            <a:r>
              <a:rPr lang="es-ES" dirty="0"/>
              <a:t>, Watson.  (2012). </a:t>
            </a:r>
            <a:r>
              <a:rPr lang="es-ES" i="1" dirty="0" err="1"/>
              <a:t>Precálculo</a:t>
            </a:r>
            <a:r>
              <a:rPr lang="es-ES" i="1" dirty="0"/>
              <a:t>. Matemáticas para el cálculo</a:t>
            </a:r>
            <a:r>
              <a:rPr lang="es-ES" dirty="0"/>
              <a:t>.  Quinta Edición.   Editorial </a:t>
            </a:r>
            <a:r>
              <a:rPr lang="es-ES" dirty="0" err="1"/>
              <a:t>Cengage</a:t>
            </a:r>
            <a:r>
              <a:rPr lang="es-ES" dirty="0"/>
              <a:t> </a:t>
            </a:r>
            <a:r>
              <a:rPr lang="es-ES" dirty="0" err="1"/>
              <a:t>Learning</a:t>
            </a:r>
            <a:endParaRPr lang="es-CO" dirty="0"/>
          </a:p>
          <a:p>
            <a:r>
              <a:rPr lang="en-US" dirty="0" err="1" smtClean="0"/>
              <a:t>Vitutor</a:t>
            </a:r>
            <a:r>
              <a:rPr lang="en-US" dirty="0"/>
              <a:t>. </a:t>
            </a:r>
            <a:r>
              <a:rPr lang="en-US" i="1" dirty="0" err="1"/>
              <a:t>Ejercicios</a:t>
            </a:r>
            <a:r>
              <a:rPr lang="en-US" i="1" dirty="0"/>
              <a:t> </a:t>
            </a:r>
            <a:r>
              <a:rPr lang="en-US" i="1" dirty="0" err="1"/>
              <a:t>Interactivos</a:t>
            </a:r>
            <a:r>
              <a:rPr lang="en-US" i="1" dirty="0"/>
              <a:t> de las </a:t>
            </a:r>
            <a:r>
              <a:rPr lang="en-US" i="1" dirty="0" err="1"/>
              <a:t>propiedades</a:t>
            </a:r>
            <a:r>
              <a:rPr lang="en-US" i="1" dirty="0"/>
              <a:t> de </a:t>
            </a:r>
            <a:r>
              <a:rPr lang="en-US" i="1" dirty="0" err="1"/>
              <a:t>los</a:t>
            </a:r>
            <a:r>
              <a:rPr lang="en-US" i="1" dirty="0"/>
              <a:t> </a:t>
            </a:r>
            <a:r>
              <a:rPr lang="en-US" i="1" dirty="0" err="1"/>
              <a:t>números</a:t>
            </a:r>
            <a:r>
              <a:rPr lang="en-US" i="1" dirty="0"/>
              <a:t> </a:t>
            </a:r>
            <a:r>
              <a:rPr lang="en-US" i="1" dirty="0" err="1"/>
              <a:t>reales</a:t>
            </a:r>
            <a:r>
              <a:rPr lang="en-US" i="1" dirty="0"/>
              <a:t>. </a:t>
            </a:r>
            <a:r>
              <a:rPr lang="en-US" u="sng" dirty="0">
                <a:hlinkClick r:id="rId10"/>
              </a:rPr>
              <a:t>URL:</a:t>
            </a:r>
            <a:r>
              <a:rPr lang="en-US" dirty="0"/>
              <a:t> </a:t>
            </a:r>
            <a:r>
              <a:rPr lang="en-US" u="sng" dirty="0">
                <a:hlinkClick r:id="rId11"/>
              </a:rPr>
              <a:t>https://www.vitutor.com/di/re/r3e.html</a:t>
            </a:r>
            <a:r>
              <a:rPr lang="en-US" dirty="0"/>
              <a:t> </a:t>
            </a:r>
            <a:endParaRPr lang="es-CO" dirty="0"/>
          </a:p>
          <a:p>
            <a:r>
              <a:rPr lang="es-ES" dirty="0" err="1" smtClean="0"/>
              <a:t>Academy</a:t>
            </a:r>
            <a:r>
              <a:rPr lang="es-ES" dirty="0"/>
              <a:t>, K. (2019). </a:t>
            </a:r>
            <a:r>
              <a:rPr lang="es-ES" i="1" dirty="0" err="1"/>
              <a:t>Khan</a:t>
            </a:r>
            <a:r>
              <a:rPr lang="es-ES" i="1" dirty="0"/>
              <a:t> </a:t>
            </a:r>
            <a:r>
              <a:rPr lang="es-ES" i="1" dirty="0" err="1"/>
              <a:t>Academy</a:t>
            </a:r>
            <a:r>
              <a:rPr lang="es-ES" dirty="0"/>
              <a:t>. Obtenido de </a:t>
            </a:r>
            <a:r>
              <a:rPr lang="es-ES" u="sng" dirty="0">
                <a:hlinkClick r:id="rId12"/>
              </a:rPr>
              <a:t>https://es.khanacademy.org/math/arithmetic/arith-review-negative-numbers/arith-review-abs-value/a/intro-to-absolute-value</a:t>
            </a:r>
            <a:endParaRPr lang="es-CO" dirty="0"/>
          </a:p>
          <a:p>
            <a:r>
              <a:rPr lang="es-ES" dirty="0" err="1"/>
              <a:t>Academy</a:t>
            </a:r>
            <a:r>
              <a:rPr lang="es-ES" dirty="0"/>
              <a:t>, K. (2019). </a:t>
            </a:r>
            <a:r>
              <a:rPr lang="es-ES" i="1" dirty="0" err="1"/>
              <a:t>Khan</a:t>
            </a:r>
            <a:r>
              <a:rPr lang="es-ES" i="1" dirty="0"/>
              <a:t> </a:t>
            </a:r>
            <a:r>
              <a:rPr lang="es-ES" i="1" dirty="0" err="1"/>
              <a:t>Academy</a:t>
            </a:r>
            <a:r>
              <a:rPr lang="es-ES" dirty="0"/>
              <a:t>. Obtenido de </a:t>
            </a:r>
            <a:r>
              <a:rPr lang="es-ES" u="sng" dirty="0">
                <a:hlinkClick r:id="rId13"/>
              </a:rPr>
              <a:t>https://es.khanacademy.org/math/pre-algebra/pre-algebra-exponents-radicals/pre-algebra-scientific-notation/e/scientific_notation</a:t>
            </a:r>
            <a:endParaRPr lang="es-CO" dirty="0"/>
          </a:p>
          <a:p>
            <a:r>
              <a:rPr lang="es-ES" dirty="0" err="1"/>
              <a:t>Vitutor</a:t>
            </a:r>
            <a:r>
              <a:rPr lang="es-ES" dirty="0"/>
              <a:t>. (2017). </a:t>
            </a:r>
            <a:r>
              <a:rPr lang="es-ES" i="1" dirty="0" err="1"/>
              <a:t>Vitutor</a:t>
            </a:r>
            <a:r>
              <a:rPr lang="es-ES" dirty="0"/>
              <a:t>. Obtenido de </a:t>
            </a:r>
            <a:r>
              <a:rPr lang="es-ES" u="sng" dirty="0">
                <a:hlinkClick r:id="rId14"/>
              </a:rPr>
              <a:t>https://www.vitutor.com/di/r/a_6e.html</a:t>
            </a:r>
            <a:endParaRPr lang="es-CO" dirty="0"/>
          </a:p>
          <a:p>
            <a:pPr marL="0" indent="0">
              <a:buNone/>
            </a:pPr>
            <a:r>
              <a:rPr lang="es-ES" dirty="0" smtClean="0"/>
              <a:t>Videos</a:t>
            </a:r>
            <a:r>
              <a:rPr lang="es-ES" dirty="0"/>
              <a:t>: </a:t>
            </a:r>
            <a:endParaRPr lang="es-CO" dirty="0"/>
          </a:p>
          <a:p>
            <a:r>
              <a:rPr lang="es-ES" dirty="0" err="1"/>
              <a:t>AlfonsoEducador</a:t>
            </a:r>
            <a:r>
              <a:rPr lang="es-ES" dirty="0"/>
              <a:t>. [</a:t>
            </a:r>
            <a:r>
              <a:rPr lang="es-ES" dirty="0" err="1"/>
              <a:t>AlfonsoEducador</a:t>
            </a:r>
            <a:r>
              <a:rPr lang="es-ES" dirty="0"/>
              <a:t>]. (2014, Octubre 4). Representación número irracional. Planteamiento varios ejemplos.   [Archivo de video]. Recuperado de: </a:t>
            </a:r>
            <a:endParaRPr lang="es-CO" dirty="0"/>
          </a:p>
          <a:p>
            <a:r>
              <a:rPr lang="es-ES" u="sng" dirty="0">
                <a:hlinkClick r:id="rId15"/>
              </a:rPr>
              <a:t>https://www.youtube.com/watch?v=yegWVJZCrxk</a:t>
            </a:r>
            <a:endParaRPr lang="es-CO" dirty="0"/>
          </a:p>
          <a:p>
            <a:r>
              <a:rPr lang="es-ES" dirty="0" smtClean="0"/>
              <a:t>Liviano </a:t>
            </a:r>
            <a:r>
              <a:rPr lang="es-ES" dirty="0"/>
              <a:t>S, Daniel. [Daniel Liviano Solís]. (2015, Octubre 23). Parte 1: Aritmética 1. Brevísima Historia de los números. </a:t>
            </a:r>
            <a:r>
              <a:rPr lang="es-ES" dirty="0" err="1"/>
              <a:t>Universitat</a:t>
            </a:r>
            <a:r>
              <a:rPr lang="es-ES" dirty="0"/>
              <a:t> </a:t>
            </a:r>
            <a:r>
              <a:rPr lang="es-ES" dirty="0" err="1"/>
              <a:t>Oberta</a:t>
            </a:r>
            <a:r>
              <a:rPr lang="es-ES" dirty="0"/>
              <a:t> de Catalunya.  [Archivo de video]. Recuperado de: </a:t>
            </a:r>
            <a:r>
              <a:rPr lang="es-ES" u="sng" dirty="0">
                <a:hlinkClick r:id="rId16"/>
              </a:rPr>
              <a:t>https://www.youtube.com/watch?v=IQK4mKYFCs8</a:t>
            </a:r>
            <a:r>
              <a:rPr lang="es-ES" dirty="0"/>
              <a:t>  </a:t>
            </a:r>
            <a:endParaRPr lang="es-CO" dirty="0"/>
          </a:p>
          <a:p>
            <a:r>
              <a:rPr lang="es-ES" dirty="0"/>
              <a:t>Mérida, </a:t>
            </a:r>
            <a:r>
              <a:rPr lang="es-ES" dirty="0" err="1"/>
              <a:t>Kharla</a:t>
            </a:r>
            <a:r>
              <a:rPr lang="es-ES" dirty="0"/>
              <a:t>. [</a:t>
            </a:r>
            <a:r>
              <a:rPr lang="es-ES" dirty="0" err="1"/>
              <a:t>TuProfesrorVirtual</a:t>
            </a:r>
            <a:r>
              <a:rPr lang="es-ES" dirty="0"/>
              <a:t>]. (2015, Febrero 23). NÚMEROS REALES. Evolución Histórica de los Números.  [Archivo de video]. Recuperado de: </a:t>
            </a:r>
            <a:r>
              <a:rPr lang="es-ES" u="sng" dirty="0">
                <a:hlinkClick r:id="rId17"/>
              </a:rPr>
              <a:t>https://www.youtube.com/watch?v=BFXIcbLmcOc</a:t>
            </a:r>
            <a:r>
              <a:rPr lang="es-ES" dirty="0"/>
              <a:t> </a:t>
            </a:r>
            <a:endParaRPr lang="es-CO" dirty="0"/>
          </a:p>
          <a:p>
            <a:r>
              <a:rPr lang="es-ES" dirty="0" smtClean="0"/>
              <a:t>Perilla</a:t>
            </a:r>
            <a:r>
              <a:rPr lang="es-ES" dirty="0"/>
              <a:t>, Sandra. [Sandra Perilla Monroy]. (2018, Agosto 7). Potenciación y sus Propiedades.   [Archivo de video]. Recuperado de: </a:t>
            </a:r>
            <a:endParaRPr lang="es-CO" dirty="0"/>
          </a:p>
          <a:p>
            <a:r>
              <a:rPr lang="es-ES" u="sng" dirty="0">
                <a:hlinkClick r:id="rId18"/>
              </a:rPr>
              <a:t>https://www.youtube.com/watch?v=K4CP0jHIpY4&amp;feature=youtu.be</a:t>
            </a:r>
            <a:r>
              <a:rPr lang="es-ES" dirty="0"/>
              <a:t> </a:t>
            </a:r>
            <a:endParaRPr lang="es-CO" dirty="0"/>
          </a:p>
          <a:p>
            <a:r>
              <a:rPr lang="es-ES" dirty="0"/>
              <a:t> </a:t>
            </a:r>
            <a:r>
              <a:rPr lang="es-ES" dirty="0" err="1" smtClean="0"/>
              <a:t>Academy</a:t>
            </a:r>
            <a:r>
              <a:rPr lang="es-ES" dirty="0"/>
              <a:t>, K. (Dirección). (2015). </a:t>
            </a:r>
            <a:r>
              <a:rPr lang="es-ES" i="1" dirty="0"/>
              <a:t>Interpretación del valor absoluto como distancia</a:t>
            </a:r>
            <a:r>
              <a:rPr lang="es-ES" dirty="0"/>
              <a:t> [Película]. Obtenido de </a:t>
            </a:r>
            <a:r>
              <a:rPr lang="es-ES" u="sng" dirty="0">
                <a:hlinkClick r:id="rId19"/>
              </a:rPr>
              <a:t>https://www.youtube.com/watch?v=1FoV__evnPc</a:t>
            </a:r>
            <a:endParaRPr lang="es-CO" dirty="0"/>
          </a:p>
          <a:p>
            <a:r>
              <a:rPr lang="es-ES" dirty="0" err="1"/>
              <a:t>Academy</a:t>
            </a:r>
            <a:r>
              <a:rPr lang="es-ES" dirty="0"/>
              <a:t>, K. (Dirección). (2015). </a:t>
            </a:r>
            <a:r>
              <a:rPr lang="es-ES" i="1" dirty="0"/>
              <a:t>Valor absoluto como distancia entre números</a:t>
            </a:r>
            <a:r>
              <a:rPr lang="es-ES" dirty="0"/>
              <a:t> [Película]. Obtenido de </a:t>
            </a:r>
            <a:r>
              <a:rPr lang="es-ES" u="sng" dirty="0">
                <a:hlinkClick r:id="rId20"/>
              </a:rPr>
              <a:t>https://www.youtube.com/watch?v=BjrDgr_6TI8</a:t>
            </a:r>
            <a:endParaRPr lang="es-CO" dirty="0"/>
          </a:p>
          <a:p>
            <a:pPr marL="0" indent="0">
              <a:buNone/>
            </a:pPr>
            <a:endParaRPr lang="es-CO" dirty="0"/>
          </a:p>
          <a:p>
            <a:pPr algn="l"/>
            <a:endParaRPr lang="es-ES" dirty="0"/>
          </a:p>
        </p:txBody>
      </p:sp>
    </p:spTree>
    <p:extLst>
      <p:ext uri="{BB962C8B-B14F-4D97-AF65-F5344CB8AC3E}">
        <p14:creationId xmlns:p14="http://schemas.microsoft.com/office/powerpoint/2010/main" val="12050511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ES" sz="4400" b="1" dirty="0" smtClean="0">
                <a:solidFill>
                  <a:schemeClr val="accent1">
                    <a:lumMod val="75000"/>
                  </a:schemeClr>
                </a:solidFill>
              </a:rPr>
              <a:t>NÚMEROS NATURALES</a:t>
            </a:r>
            <a:endParaRPr lang="es-CO" sz="4400" b="1" dirty="0">
              <a:solidFill>
                <a:schemeClr val="accent1">
                  <a:lumMod val="75000"/>
                </a:schemeClr>
              </a:solidFill>
            </a:endParaRPr>
          </a:p>
        </p:txBody>
      </p:sp>
      <mc:AlternateContent xmlns:mc="http://schemas.openxmlformats.org/markup-compatibility/2006" xmlns:a14="http://schemas.microsoft.com/office/drawing/2010/main">
        <mc:Choice Requires="a14">
          <p:sp>
            <p:nvSpPr>
              <p:cNvPr id="3" name="Marcador de contenido 2"/>
              <p:cNvSpPr>
                <a:spLocks noGrp="1"/>
              </p:cNvSpPr>
              <p:nvPr>
                <p:ph idx="1"/>
              </p:nvPr>
            </p:nvSpPr>
            <p:spPr>
              <a:xfrm>
                <a:off x="628649" y="1473958"/>
                <a:ext cx="8133213" cy="4568069"/>
              </a:xfrm>
              <a:solidFill>
                <a:srgbClr val="1F4E79"/>
              </a:solidFill>
            </p:spPr>
            <p:txBody>
              <a:bodyPr/>
              <a:lstStyle/>
              <a:p>
                <a:pPr marL="0" indent="0">
                  <a:buNone/>
                </a:pPr>
                <a:r>
                  <a:rPr lang="es-ES" sz="2400" dirty="0" smtClean="0">
                    <a:ea typeface="Verdana" panose="020B0604030504040204" pitchFamily="34" charset="0"/>
                  </a:rPr>
                  <a:t>Su </a:t>
                </a:r>
                <a:r>
                  <a:rPr lang="es-ES" sz="2400" dirty="0">
                    <a:ea typeface="Verdana" panose="020B0604030504040204" pitchFamily="34" charset="0"/>
                  </a:rPr>
                  <a:t>símbolo es </a:t>
                </a:r>
                <a14:m>
                  <m:oMath xmlns:m="http://schemas.openxmlformats.org/officeDocument/2006/math">
                    <m:r>
                      <a:rPr lang="es-ES" sz="2400" i="1">
                        <a:latin typeface="Cambria Math" panose="02040503050406030204" pitchFamily="18" charset="0"/>
                        <a:ea typeface="Cambria Math" panose="02040503050406030204" pitchFamily="18" charset="0"/>
                      </a:rPr>
                      <m:t>ℕ</m:t>
                    </m:r>
                    <m:r>
                      <a:rPr lang="es-CO" sz="2400" i="1">
                        <a:latin typeface="Cambria Math" panose="02040503050406030204" pitchFamily="18" charset="0"/>
                        <a:ea typeface="Cambria Math" panose="02040503050406030204" pitchFamily="18" charset="0"/>
                      </a:rPr>
                      <m:t> </m:t>
                    </m:r>
                  </m:oMath>
                </a14:m>
                <a:r>
                  <a:rPr lang="es-ES" sz="2400" dirty="0">
                    <a:ea typeface="Verdana" panose="020B0604030504040204" pitchFamily="34" charset="0"/>
                  </a:rPr>
                  <a:t>, y son los números que nos sirven para contar 0,1,2,3,…, . </a:t>
                </a:r>
                <a:endParaRPr lang="es-ES" sz="2400" dirty="0" smtClean="0">
                  <a:ea typeface="Verdana" panose="020B0604030504040204" pitchFamily="34" charset="0"/>
                </a:endParaRPr>
              </a:p>
              <a:p>
                <a:pPr marL="0" indent="0">
                  <a:buNone/>
                </a:pPr>
                <a:endParaRPr lang="es-ES" sz="2400" dirty="0">
                  <a:ea typeface="Verdana" panose="020B0604030504040204" pitchFamily="34" charset="0"/>
                </a:endParaRPr>
              </a:p>
              <a:p>
                <a:r>
                  <a:rPr lang="es-ES" dirty="0" smtClean="0"/>
                  <a:t>Tomaremos en 0 como un número Natural.</a:t>
                </a:r>
              </a:p>
              <a:p>
                <a:endParaRPr lang="es-ES" dirty="0"/>
              </a:p>
              <a:p>
                <a:r>
                  <a:rPr lang="es-ES" dirty="0" smtClean="0"/>
                  <a:t>Hay ecuaciones que NO se pueden solucionar en el conjunto de los números naturales, como por ejemplo: </a:t>
                </a:r>
              </a:p>
              <a:p>
                <a:pPr marL="0" indent="0">
                  <a:buNone/>
                </a:pPr>
                <a:endParaRPr lang="es-ES" dirty="0" smtClean="0"/>
              </a:p>
              <a:p>
                <a:pPr marL="0" indent="0">
                  <a:buNone/>
                </a:pPr>
                <a14:m>
                  <m:oMathPara xmlns:m="http://schemas.openxmlformats.org/officeDocument/2006/math">
                    <m:oMathParaPr>
                      <m:jc m:val="center"/>
                    </m:oMathParaPr>
                    <m:oMath xmlns:m="http://schemas.openxmlformats.org/officeDocument/2006/math">
                      <m:r>
                        <a:rPr lang="es-ES" b="0" i="1" smtClean="0">
                          <a:latin typeface="Cambria Math" panose="02040503050406030204" pitchFamily="18" charset="0"/>
                        </a:rPr>
                        <m:t>5+</m:t>
                      </m:r>
                      <m:r>
                        <a:rPr lang="es-ES" b="0" i="1" smtClean="0">
                          <a:latin typeface="Cambria Math" panose="02040503050406030204" pitchFamily="18" charset="0"/>
                        </a:rPr>
                        <m:t>𝑥</m:t>
                      </m:r>
                      <m:r>
                        <a:rPr lang="es-ES" b="0" i="1" smtClean="0">
                          <a:latin typeface="Cambria Math" panose="02040503050406030204" pitchFamily="18" charset="0"/>
                        </a:rPr>
                        <m:t>=2</m:t>
                      </m:r>
                    </m:oMath>
                  </m:oMathPara>
                </a14:m>
                <a:endParaRPr lang="es-CO" dirty="0" smtClean="0"/>
              </a:p>
              <a:p>
                <a:pPr marL="0" indent="0">
                  <a:buNone/>
                </a:pPr>
                <a:r>
                  <a:rPr lang="es-ES" dirty="0" smtClean="0"/>
                  <a:t>La solución es </a:t>
                </a:r>
                <a14:m>
                  <m:oMath xmlns:m="http://schemas.openxmlformats.org/officeDocument/2006/math">
                    <m:r>
                      <a:rPr lang="es-ES" b="0" i="1" smtClean="0">
                        <a:latin typeface="Cambria Math" panose="02040503050406030204" pitchFamily="18" charset="0"/>
                      </a:rPr>
                      <m:t>𝑥</m:t>
                    </m:r>
                    <m:r>
                      <a:rPr lang="es-ES" b="0" i="1" smtClean="0">
                        <a:latin typeface="Cambria Math" panose="02040503050406030204" pitchFamily="18" charset="0"/>
                      </a:rPr>
                      <m:t>=−3 </m:t>
                    </m:r>
                    <m:r>
                      <a:rPr lang="es-ES" b="0" i="1" smtClean="0">
                        <a:latin typeface="Cambria Math" panose="02040503050406030204" pitchFamily="18" charset="0"/>
                      </a:rPr>
                      <m:t>𝑒𝑠</m:t>
                    </m:r>
                    <m:r>
                      <a:rPr lang="es-ES" b="0" i="1" smtClean="0">
                        <a:latin typeface="Cambria Math" panose="02040503050406030204" pitchFamily="18" charset="0"/>
                      </a:rPr>
                      <m:t> </m:t>
                    </m:r>
                    <m:r>
                      <a:rPr lang="es-ES" b="0" i="1" smtClean="0">
                        <a:latin typeface="Cambria Math" panose="02040503050406030204" pitchFamily="18" charset="0"/>
                      </a:rPr>
                      <m:t>𝑢𝑛</m:t>
                    </m:r>
                    <m:r>
                      <a:rPr lang="es-ES" b="0" i="1" smtClean="0">
                        <a:latin typeface="Cambria Math" panose="02040503050406030204" pitchFamily="18" charset="0"/>
                      </a:rPr>
                      <m:t> </m:t>
                    </m:r>
                    <m:r>
                      <a:rPr lang="es-ES" b="0" i="1" smtClean="0">
                        <a:latin typeface="Cambria Math" panose="02040503050406030204" pitchFamily="18" charset="0"/>
                      </a:rPr>
                      <m:t>𝑒𝑙𝑒𝑚𝑒𝑛𝑡𝑜</m:t>
                    </m:r>
                    <m:r>
                      <a:rPr lang="es-ES" b="0" i="1" smtClean="0">
                        <a:latin typeface="Cambria Math" panose="02040503050406030204" pitchFamily="18" charset="0"/>
                      </a:rPr>
                      <m:t> </m:t>
                    </m:r>
                    <m:r>
                      <a:rPr lang="es-ES" b="0" i="1" smtClean="0">
                        <a:latin typeface="Cambria Math" panose="02040503050406030204" pitchFamily="18" charset="0"/>
                      </a:rPr>
                      <m:t>𝑑𝑒</m:t>
                    </m:r>
                    <m:r>
                      <a:rPr lang="es-ES" b="0" i="1" smtClean="0">
                        <a:latin typeface="Cambria Math" panose="02040503050406030204" pitchFamily="18" charset="0"/>
                      </a:rPr>
                      <m:t> </m:t>
                    </m:r>
                    <m:r>
                      <a:rPr lang="es-ES" b="0" i="1" smtClean="0">
                        <a:latin typeface="Cambria Math" panose="02040503050406030204" pitchFamily="18" charset="0"/>
                      </a:rPr>
                      <m:t>𝑙𝑜𝑠</m:t>
                    </m:r>
                    <m:r>
                      <a:rPr lang="es-ES" b="0" i="1" smtClean="0">
                        <a:latin typeface="Cambria Math" panose="02040503050406030204" pitchFamily="18" charset="0"/>
                      </a:rPr>
                      <m:t> </m:t>
                    </m:r>
                    <m:r>
                      <a:rPr lang="es-ES" b="0" i="1" smtClean="0">
                        <a:latin typeface="Cambria Math" panose="02040503050406030204" pitchFamily="18" charset="0"/>
                      </a:rPr>
                      <m:t>𝑛</m:t>
                    </m:r>
                    <m:r>
                      <a:rPr lang="es-ES" b="0" i="1" smtClean="0">
                        <a:latin typeface="Cambria Math" panose="02040503050406030204" pitchFamily="18" charset="0"/>
                      </a:rPr>
                      <m:t>ú</m:t>
                    </m:r>
                    <m:r>
                      <a:rPr lang="es-ES" b="0" i="1" smtClean="0">
                        <a:latin typeface="Cambria Math" panose="02040503050406030204" pitchFamily="18" charset="0"/>
                      </a:rPr>
                      <m:t>𝑚𝑒𝑟𝑜𝑠</m:t>
                    </m:r>
                    <m:r>
                      <a:rPr lang="es-ES" b="0" i="1" smtClean="0">
                        <a:latin typeface="Cambria Math" panose="02040503050406030204" pitchFamily="18" charset="0"/>
                      </a:rPr>
                      <m:t> </m:t>
                    </m:r>
                    <m:r>
                      <a:rPr lang="es-ES" b="0" i="1" smtClean="0">
                        <a:latin typeface="Cambria Math" panose="02040503050406030204" pitchFamily="18" charset="0"/>
                      </a:rPr>
                      <m:t>𝑒𝑛𝑡𝑒𝑟𝑜𝑠</m:t>
                    </m:r>
                  </m:oMath>
                </a14:m>
                <a:endParaRPr lang="es-CO" dirty="0"/>
              </a:p>
            </p:txBody>
          </p:sp>
        </mc:Choice>
        <mc:Fallback xmlns="">
          <p:sp>
            <p:nvSpPr>
              <p:cNvPr id="3" name="Marcador de contenido 2"/>
              <p:cNvSpPr>
                <a:spLocks noGrp="1" noRot="1" noChangeAspect="1" noMove="1" noResize="1" noEditPoints="1" noAdjustHandles="1" noChangeArrowheads="1" noChangeShapeType="1" noTextEdit="1"/>
              </p:cNvSpPr>
              <p:nvPr>
                <p:ph idx="1"/>
              </p:nvPr>
            </p:nvSpPr>
            <p:spPr>
              <a:xfrm>
                <a:off x="628649" y="1473958"/>
                <a:ext cx="8133213" cy="4568069"/>
              </a:xfrm>
              <a:blipFill rotWithShape="0">
                <a:blip r:embed="rId2"/>
                <a:stretch>
                  <a:fillRect l="-1124" t="-1869"/>
                </a:stretch>
              </a:blipFill>
            </p:spPr>
            <p:txBody>
              <a:bodyPr/>
              <a:lstStyle/>
              <a:p>
                <a:r>
                  <a:rPr lang="es-CO">
                    <a:noFill/>
                  </a:rPr>
                  <a:t> </a:t>
                </a:r>
              </a:p>
            </p:txBody>
          </p:sp>
        </mc:Fallback>
      </mc:AlternateContent>
    </p:spTree>
    <p:extLst>
      <p:ext uri="{BB962C8B-B14F-4D97-AF65-F5344CB8AC3E}">
        <p14:creationId xmlns:p14="http://schemas.microsoft.com/office/powerpoint/2010/main" val="14131978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ES" sz="4400" b="1" dirty="0" smtClean="0">
                <a:solidFill>
                  <a:srgbClr val="2496A2"/>
                </a:solidFill>
              </a:rPr>
              <a:t>NÚMEROS ENTEROS</a:t>
            </a:r>
            <a:endParaRPr lang="es-CO" sz="4400" b="1" dirty="0">
              <a:solidFill>
                <a:srgbClr val="2496A2"/>
              </a:solidFill>
            </a:endParaRPr>
          </a:p>
        </p:txBody>
      </p:sp>
      <mc:AlternateContent xmlns:mc="http://schemas.openxmlformats.org/markup-compatibility/2006" xmlns:a14="http://schemas.microsoft.com/office/drawing/2010/main">
        <mc:Choice Requires="a14">
          <p:sp>
            <p:nvSpPr>
              <p:cNvPr id="3" name="Marcador de contenido 2"/>
              <p:cNvSpPr>
                <a:spLocks noGrp="1"/>
              </p:cNvSpPr>
              <p:nvPr>
                <p:ph idx="1"/>
              </p:nvPr>
            </p:nvSpPr>
            <p:spPr>
              <a:xfrm>
                <a:off x="643151" y="1690689"/>
                <a:ext cx="7886700" cy="4351338"/>
              </a:xfrm>
              <a:solidFill>
                <a:srgbClr val="2496A2"/>
              </a:solidFill>
            </p:spPr>
            <p:txBody>
              <a:bodyPr/>
              <a:lstStyle/>
              <a:p>
                <a:pPr algn="just">
                  <a:buFont typeface="Wingdings" panose="05000000000000000000" pitchFamily="2" charset="2"/>
                  <a:buChar char="v"/>
                </a:pPr>
                <a:r>
                  <a:rPr lang="es-ES" sz="2400" dirty="0" smtClean="0">
                    <a:ea typeface="Verdana" panose="020B0604030504040204" pitchFamily="34" charset="0"/>
                  </a:rPr>
                  <a:t>Su símbolo es </a:t>
                </a:r>
                <a14:m>
                  <m:oMath xmlns:m="http://schemas.openxmlformats.org/officeDocument/2006/math">
                    <m:r>
                      <a:rPr lang="es-ES" sz="2400" i="1">
                        <a:latin typeface="Cambria Math" panose="02040503050406030204" pitchFamily="18" charset="0"/>
                        <a:ea typeface="Cambria Math" panose="02040503050406030204" pitchFamily="18" charset="0"/>
                      </a:rPr>
                      <m:t>ℤ</m:t>
                    </m:r>
                  </m:oMath>
                </a14:m>
                <a:r>
                  <a:rPr lang="es-ES" sz="2400" dirty="0">
                    <a:ea typeface="Verdana" panose="020B0604030504040204" pitchFamily="34" charset="0"/>
                  </a:rPr>
                  <a:t> y está formado por los números naturales y por sus negativos, que son sus inversos aditivos.</a:t>
                </a:r>
                <a:r>
                  <a:rPr lang="es-ES" sz="2400" i="1" dirty="0">
                    <a:ea typeface="Verdana" panose="020B0604030504040204" pitchFamily="34" charset="0"/>
                  </a:rPr>
                  <a:t> </a:t>
                </a:r>
              </a:p>
              <a:p>
                <a:pPr marL="0" indent="0" algn="just">
                  <a:buNone/>
                </a:pPr>
                <a:r>
                  <a:rPr lang="es-ES" sz="2400" i="1" dirty="0">
                    <a:ea typeface="Verdana" panose="020B0604030504040204" pitchFamily="34" charset="0"/>
                  </a:rPr>
                  <a:t>                  </a:t>
                </a:r>
              </a:p>
              <a:p>
                <a:pPr marL="0" indent="0" algn="ctr">
                  <a:buNone/>
                </a:pPr>
                <a14:m>
                  <m:oMathPara xmlns:m="http://schemas.openxmlformats.org/officeDocument/2006/math">
                    <m:oMathParaPr>
                      <m:jc m:val="centerGroup"/>
                    </m:oMathParaPr>
                    <m:oMath xmlns:m="http://schemas.openxmlformats.org/officeDocument/2006/math">
                      <m:r>
                        <a:rPr lang="es-ES" sz="2400" i="1" smtClean="0">
                          <a:solidFill>
                            <a:srgbClr val="FF0000"/>
                          </a:solidFill>
                          <a:latin typeface="Cambria Math" panose="02040503050406030204" pitchFamily="18" charset="0"/>
                          <a:ea typeface="Cambria Math" panose="02040503050406030204" pitchFamily="18" charset="0"/>
                        </a:rPr>
                        <m:t>ℤ</m:t>
                      </m:r>
                      <m:r>
                        <a:rPr lang="es-CO" sz="2400" i="1">
                          <a:solidFill>
                            <a:srgbClr val="FF0000"/>
                          </a:solidFill>
                          <a:latin typeface="Cambria Math" panose="02040503050406030204" pitchFamily="18" charset="0"/>
                          <a:ea typeface="Cambria Math" panose="02040503050406030204" pitchFamily="18" charset="0"/>
                        </a:rPr>
                        <m:t>={…</m:t>
                      </m:r>
                      <m:r>
                        <a:rPr lang="es-ES" sz="2400" b="0" i="1" smtClean="0">
                          <a:solidFill>
                            <a:srgbClr val="FF0000"/>
                          </a:solidFill>
                          <a:latin typeface="Cambria Math" panose="02040503050406030204" pitchFamily="18" charset="0"/>
                          <a:ea typeface="Cambria Math" panose="02040503050406030204" pitchFamily="18" charset="0"/>
                        </a:rPr>
                        <m:t>−3</m:t>
                      </m:r>
                      <m:r>
                        <a:rPr lang="es-CO" sz="2400" i="1">
                          <a:solidFill>
                            <a:srgbClr val="FF0000"/>
                          </a:solidFill>
                          <a:latin typeface="Cambria Math" panose="02040503050406030204" pitchFamily="18" charset="0"/>
                          <a:ea typeface="Cambria Math" panose="02040503050406030204" pitchFamily="18" charset="0"/>
                        </a:rPr>
                        <m:t>, −2,−</m:t>
                      </m:r>
                      <m:r>
                        <a:rPr lang="es-CO" sz="2400" i="1" smtClean="0">
                          <a:solidFill>
                            <a:srgbClr val="FF0000"/>
                          </a:solidFill>
                          <a:latin typeface="Cambria Math" panose="02040503050406030204" pitchFamily="18" charset="0"/>
                          <a:ea typeface="Cambria Math" panose="02040503050406030204" pitchFamily="18" charset="0"/>
                        </a:rPr>
                        <m:t>1,</m:t>
                      </m:r>
                      <m:r>
                        <a:rPr lang="es-CO" sz="2400" i="1" smtClean="0">
                          <a:solidFill>
                            <a:schemeClr val="accent5">
                              <a:lumMod val="50000"/>
                            </a:schemeClr>
                          </a:solidFill>
                          <a:latin typeface="Cambria Math" panose="02040503050406030204" pitchFamily="18" charset="0"/>
                          <a:ea typeface="Cambria Math" panose="02040503050406030204" pitchFamily="18" charset="0"/>
                        </a:rPr>
                        <m:t>0,1,2,</m:t>
                      </m:r>
                      <m:r>
                        <a:rPr lang="es-ES" sz="2400" b="0" i="1" smtClean="0">
                          <a:solidFill>
                            <a:schemeClr val="accent5">
                              <a:lumMod val="50000"/>
                            </a:schemeClr>
                          </a:solidFill>
                          <a:latin typeface="Cambria Math" panose="02040503050406030204" pitchFamily="18" charset="0"/>
                          <a:ea typeface="Cambria Math" panose="02040503050406030204" pitchFamily="18" charset="0"/>
                        </a:rPr>
                        <m:t>3</m:t>
                      </m:r>
                      <m:r>
                        <a:rPr lang="es-CO" sz="2400" i="1" smtClean="0">
                          <a:solidFill>
                            <a:srgbClr val="FF0000"/>
                          </a:solidFill>
                          <a:latin typeface="Cambria Math" panose="02040503050406030204" pitchFamily="18" charset="0"/>
                          <a:ea typeface="Cambria Math" panose="02040503050406030204" pitchFamily="18" charset="0"/>
                        </a:rPr>
                        <m:t>…</m:t>
                      </m:r>
                      <m:r>
                        <a:rPr lang="es-CO" sz="2400" i="1">
                          <a:solidFill>
                            <a:srgbClr val="FF0000"/>
                          </a:solidFill>
                          <a:latin typeface="Cambria Math" panose="02040503050406030204" pitchFamily="18" charset="0"/>
                          <a:ea typeface="Cambria Math" panose="02040503050406030204" pitchFamily="18" charset="0"/>
                        </a:rPr>
                        <m:t>}</m:t>
                      </m:r>
                    </m:oMath>
                  </m:oMathPara>
                </a14:m>
                <a:endParaRPr lang="es-ES" sz="2400" dirty="0">
                  <a:solidFill>
                    <a:srgbClr val="FF0000"/>
                  </a:solidFill>
                  <a:ea typeface="Verdana" panose="020B0604030504040204" pitchFamily="34" charset="0"/>
                </a:endParaRPr>
              </a:p>
              <a:p>
                <a:pPr marL="0" indent="0">
                  <a:buNone/>
                </a:pPr>
                <a:endParaRPr lang="es-ES" sz="2400" dirty="0" smtClean="0">
                  <a:ea typeface="Verdana" panose="020B0604030504040204" pitchFamily="34" charset="0"/>
                </a:endParaRPr>
              </a:p>
              <a:p>
                <a:r>
                  <a:rPr lang="es-ES" sz="2000" dirty="0" smtClean="0">
                    <a:ea typeface="Verdana" panose="020B0604030504040204" pitchFamily="34" charset="0"/>
                  </a:rPr>
                  <a:t> </a:t>
                </a:r>
                <a14:m>
                  <m:oMath xmlns:m="http://schemas.openxmlformats.org/officeDocument/2006/math">
                    <m:r>
                      <a:rPr lang="es-ES" sz="2000" i="1" smtClean="0">
                        <a:solidFill>
                          <a:schemeClr val="accent5">
                            <a:lumMod val="50000"/>
                          </a:schemeClr>
                        </a:solidFill>
                        <a:latin typeface="Cambria Math" panose="02040503050406030204" pitchFamily="18" charset="0"/>
                        <a:ea typeface="Cambria Math" panose="02040503050406030204" pitchFamily="18" charset="0"/>
                      </a:rPr>
                      <m:t>ℕ</m:t>
                    </m:r>
                    <m:r>
                      <a:rPr lang="es-ES" sz="2000" i="1" smtClean="0">
                        <a:latin typeface="Cambria Math" panose="02040503050406030204" pitchFamily="18" charset="0"/>
                        <a:ea typeface="Cambria Math" panose="02040503050406030204" pitchFamily="18" charset="0"/>
                      </a:rPr>
                      <m:t>⊆</m:t>
                    </m:r>
                    <m:r>
                      <a:rPr lang="es-ES" sz="2000" i="1" smtClean="0">
                        <a:solidFill>
                          <a:srgbClr val="FF0000"/>
                        </a:solidFill>
                        <a:latin typeface="Cambria Math" panose="02040503050406030204" pitchFamily="18" charset="0"/>
                        <a:ea typeface="Cambria Math" panose="02040503050406030204" pitchFamily="18" charset="0"/>
                      </a:rPr>
                      <m:t>ℤ</m:t>
                    </m:r>
                    <m:r>
                      <a:rPr lang="es-CO" sz="2000" i="1">
                        <a:latin typeface="Cambria Math" panose="02040503050406030204" pitchFamily="18" charset="0"/>
                        <a:ea typeface="Cambria Math" panose="02040503050406030204" pitchFamily="18" charset="0"/>
                      </a:rPr>
                      <m:t> </m:t>
                    </m:r>
                  </m:oMath>
                </a14:m>
                <a:endParaRPr lang="es-ES" dirty="0"/>
              </a:p>
              <a:p>
                <a:r>
                  <a:rPr lang="es-ES" dirty="0" smtClean="0"/>
                  <a:t>Hay ecuaciones que NO se pueden solucionar en el conjunto de los números enteros, como por ejemplo: </a:t>
                </a:r>
              </a:p>
              <a:p>
                <a:pPr marL="0" indent="0">
                  <a:buNone/>
                </a:pPr>
                <a:endParaRPr lang="es-ES" dirty="0" smtClean="0"/>
              </a:p>
              <a:p>
                <a:pPr marL="0" indent="0">
                  <a:buNone/>
                </a:pPr>
                <a14:m>
                  <m:oMathPara xmlns:m="http://schemas.openxmlformats.org/officeDocument/2006/math">
                    <m:oMathParaPr>
                      <m:jc m:val="center"/>
                    </m:oMathParaPr>
                    <m:oMath xmlns:m="http://schemas.openxmlformats.org/officeDocument/2006/math">
                      <m:r>
                        <a:rPr lang="es-ES" b="0" i="1" smtClean="0">
                          <a:latin typeface="Cambria Math" panose="02040503050406030204" pitchFamily="18" charset="0"/>
                        </a:rPr>
                        <m:t>5</m:t>
                      </m:r>
                      <m:r>
                        <a:rPr lang="es-ES" b="0" i="1" smtClean="0">
                          <a:latin typeface="Cambria Math" panose="02040503050406030204" pitchFamily="18" charset="0"/>
                        </a:rPr>
                        <m:t>𝑥</m:t>
                      </m:r>
                      <m:r>
                        <a:rPr lang="es-ES" b="0" i="1" smtClean="0">
                          <a:latin typeface="Cambria Math" panose="02040503050406030204" pitchFamily="18" charset="0"/>
                        </a:rPr>
                        <m:t>=1</m:t>
                      </m:r>
                    </m:oMath>
                  </m:oMathPara>
                </a14:m>
                <a:endParaRPr lang="es-CO" dirty="0" smtClean="0"/>
              </a:p>
              <a:p>
                <a:pPr marL="0" indent="0">
                  <a:buNone/>
                </a:pPr>
                <a:r>
                  <a:rPr lang="es-ES" dirty="0" smtClean="0"/>
                  <a:t>La solución es </a:t>
                </a:r>
                <a14:m>
                  <m:oMath xmlns:m="http://schemas.openxmlformats.org/officeDocument/2006/math">
                    <m:r>
                      <a:rPr lang="es-ES" b="0" i="1" smtClean="0">
                        <a:latin typeface="Cambria Math" panose="02040503050406030204" pitchFamily="18" charset="0"/>
                      </a:rPr>
                      <m:t>𝑥</m:t>
                    </m:r>
                    <m:r>
                      <a:rPr lang="es-ES" b="0" i="1" smtClean="0">
                        <a:latin typeface="Cambria Math" panose="02040503050406030204" pitchFamily="18" charset="0"/>
                      </a:rPr>
                      <m:t>=</m:t>
                    </m:r>
                    <m:f>
                      <m:fPr>
                        <m:ctrlPr>
                          <a:rPr lang="es-ES" b="0" i="1" smtClean="0">
                            <a:latin typeface="Cambria Math" panose="02040503050406030204" pitchFamily="18" charset="0"/>
                          </a:rPr>
                        </m:ctrlPr>
                      </m:fPr>
                      <m:num>
                        <m:r>
                          <a:rPr lang="es-ES" b="0" i="1" smtClean="0">
                            <a:latin typeface="Cambria Math" panose="02040503050406030204" pitchFamily="18" charset="0"/>
                          </a:rPr>
                          <m:t>1</m:t>
                        </m:r>
                      </m:num>
                      <m:den>
                        <m:r>
                          <a:rPr lang="es-ES" b="0" i="1" smtClean="0">
                            <a:latin typeface="Cambria Math" panose="02040503050406030204" pitchFamily="18" charset="0"/>
                          </a:rPr>
                          <m:t>5</m:t>
                        </m:r>
                      </m:den>
                    </m:f>
                    <m:r>
                      <a:rPr lang="es-ES" b="0" i="1" smtClean="0">
                        <a:latin typeface="Cambria Math" panose="02040503050406030204" pitchFamily="18" charset="0"/>
                      </a:rPr>
                      <m:t> </m:t>
                    </m:r>
                    <m:r>
                      <a:rPr lang="es-ES" b="0" i="1" smtClean="0">
                        <a:latin typeface="Cambria Math" panose="02040503050406030204" pitchFamily="18" charset="0"/>
                      </a:rPr>
                      <m:t>𝑒𝑠</m:t>
                    </m:r>
                    <m:r>
                      <a:rPr lang="es-ES" b="0" i="1" smtClean="0">
                        <a:latin typeface="Cambria Math" panose="02040503050406030204" pitchFamily="18" charset="0"/>
                      </a:rPr>
                      <m:t> </m:t>
                    </m:r>
                    <m:r>
                      <a:rPr lang="es-ES" b="0" i="1" smtClean="0">
                        <a:latin typeface="Cambria Math" panose="02040503050406030204" pitchFamily="18" charset="0"/>
                      </a:rPr>
                      <m:t>𝑢𝑛</m:t>
                    </m:r>
                    <m:r>
                      <a:rPr lang="es-ES" b="0" i="1" smtClean="0">
                        <a:latin typeface="Cambria Math" panose="02040503050406030204" pitchFamily="18" charset="0"/>
                      </a:rPr>
                      <m:t> </m:t>
                    </m:r>
                    <m:r>
                      <a:rPr lang="es-ES" b="0" i="1" smtClean="0">
                        <a:latin typeface="Cambria Math" panose="02040503050406030204" pitchFamily="18" charset="0"/>
                      </a:rPr>
                      <m:t>𝑒𝑙𝑒𝑚𝑒𝑛𝑡𝑜</m:t>
                    </m:r>
                    <m:r>
                      <a:rPr lang="es-ES" b="0" i="1" smtClean="0">
                        <a:latin typeface="Cambria Math" panose="02040503050406030204" pitchFamily="18" charset="0"/>
                      </a:rPr>
                      <m:t> </m:t>
                    </m:r>
                    <m:r>
                      <a:rPr lang="es-ES" b="0" i="1" smtClean="0">
                        <a:latin typeface="Cambria Math" panose="02040503050406030204" pitchFamily="18" charset="0"/>
                      </a:rPr>
                      <m:t>𝑑𝑒</m:t>
                    </m:r>
                    <m:r>
                      <a:rPr lang="es-ES" b="0" i="1" smtClean="0">
                        <a:latin typeface="Cambria Math" panose="02040503050406030204" pitchFamily="18" charset="0"/>
                      </a:rPr>
                      <m:t> </m:t>
                    </m:r>
                    <m:r>
                      <a:rPr lang="es-ES" b="0" i="1" smtClean="0">
                        <a:latin typeface="Cambria Math" panose="02040503050406030204" pitchFamily="18" charset="0"/>
                      </a:rPr>
                      <m:t>𝑙𝑜𝑠</m:t>
                    </m:r>
                    <m:r>
                      <a:rPr lang="es-ES" b="0" i="1" smtClean="0">
                        <a:latin typeface="Cambria Math" panose="02040503050406030204" pitchFamily="18" charset="0"/>
                      </a:rPr>
                      <m:t> </m:t>
                    </m:r>
                    <m:r>
                      <a:rPr lang="es-ES" b="0" i="1" smtClean="0">
                        <a:latin typeface="Cambria Math" panose="02040503050406030204" pitchFamily="18" charset="0"/>
                      </a:rPr>
                      <m:t>𝑛</m:t>
                    </m:r>
                    <m:r>
                      <a:rPr lang="es-ES" b="0" i="1" smtClean="0">
                        <a:latin typeface="Cambria Math" panose="02040503050406030204" pitchFamily="18" charset="0"/>
                      </a:rPr>
                      <m:t>ú</m:t>
                    </m:r>
                    <m:r>
                      <a:rPr lang="es-ES" b="0" i="1" smtClean="0">
                        <a:latin typeface="Cambria Math" panose="02040503050406030204" pitchFamily="18" charset="0"/>
                      </a:rPr>
                      <m:t>𝑚𝑒𝑟𝑜𝑠</m:t>
                    </m:r>
                    <m:r>
                      <a:rPr lang="es-ES" b="0" i="1" smtClean="0">
                        <a:latin typeface="Cambria Math" panose="02040503050406030204" pitchFamily="18" charset="0"/>
                      </a:rPr>
                      <m:t> </m:t>
                    </m:r>
                    <m:r>
                      <a:rPr lang="es-ES" b="0" i="1" smtClean="0">
                        <a:latin typeface="Cambria Math" panose="02040503050406030204" pitchFamily="18" charset="0"/>
                      </a:rPr>
                      <m:t>𝑟𝑎𝑐𝑖𝑜𝑛𝑎𝑙𝑒𝑠</m:t>
                    </m:r>
                  </m:oMath>
                </a14:m>
                <a:endParaRPr lang="es-CO" dirty="0"/>
              </a:p>
            </p:txBody>
          </p:sp>
        </mc:Choice>
        <mc:Fallback xmlns="">
          <p:sp>
            <p:nvSpPr>
              <p:cNvPr id="3" name="Marcador de contenido 2"/>
              <p:cNvSpPr>
                <a:spLocks noGrp="1" noRot="1" noChangeAspect="1" noMove="1" noResize="1" noEditPoints="1" noAdjustHandles="1" noChangeArrowheads="1" noChangeShapeType="1" noTextEdit="1"/>
              </p:cNvSpPr>
              <p:nvPr>
                <p:ph idx="1"/>
              </p:nvPr>
            </p:nvSpPr>
            <p:spPr>
              <a:xfrm>
                <a:off x="643151" y="1690689"/>
                <a:ext cx="7886700" cy="4351338"/>
              </a:xfrm>
              <a:blipFill rotWithShape="0">
                <a:blip r:embed="rId2"/>
                <a:stretch>
                  <a:fillRect l="-1083" t="-1961" r="-1237"/>
                </a:stretch>
              </a:blipFill>
            </p:spPr>
            <p:txBody>
              <a:bodyPr/>
              <a:lstStyle/>
              <a:p>
                <a:r>
                  <a:rPr lang="es-CO">
                    <a:noFill/>
                  </a:rPr>
                  <a:t> </a:t>
                </a:r>
              </a:p>
            </p:txBody>
          </p:sp>
        </mc:Fallback>
      </mc:AlternateContent>
    </p:spTree>
    <p:extLst>
      <p:ext uri="{BB962C8B-B14F-4D97-AF65-F5344CB8AC3E}">
        <p14:creationId xmlns:p14="http://schemas.microsoft.com/office/powerpoint/2010/main" val="36632397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ES" sz="4400" b="1" dirty="0" smtClean="0">
                <a:solidFill>
                  <a:srgbClr val="FFC000"/>
                </a:solidFill>
              </a:rPr>
              <a:t>NÚMEROS RACIONALES</a:t>
            </a:r>
            <a:endParaRPr lang="es-CO" sz="4400" b="1" dirty="0">
              <a:solidFill>
                <a:srgbClr val="FFC000"/>
              </a:solidFill>
            </a:endParaRPr>
          </a:p>
        </p:txBody>
      </p:sp>
      <mc:AlternateContent xmlns:mc="http://schemas.openxmlformats.org/markup-compatibility/2006" xmlns:a14="http://schemas.microsoft.com/office/drawing/2010/main">
        <mc:Choice Requires="a14">
          <p:sp>
            <p:nvSpPr>
              <p:cNvPr id="3" name="Marcador de contenido 2"/>
              <p:cNvSpPr>
                <a:spLocks noGrp="1"/>
              </p:cNvSpPr>
              <p:nvPr>
                <p:ph idx="1"/>
              </p:nvPr>
            </p:nvSpPr>
            <p:spPr>
              <a:xfrm>
                <a:off x="643151" y="1690689"/>
                <a:ext cx="7886700" cy="4351338"/>
              </a:xfrm>
              <a:solidFill>
                <a:srgbClr val="FFC000"/>
              </a:solidFill>
            </p:spPr>
            <p:txBody>
              <a:bodyPr>
                <a:normAutofit fontScale="92500"/>
              </a:bodyPr>
              <a:lstStyle/>
              <a:p>
                <a:pPr algn="just"/>
                <a:r>
                  <a:rPr lang="es-ES" sz="2400" dirty="0" smtClean="0">
                    <a:ea typeface="Verdana" panose="020B0604030504040204" pitchFamily="34" charset="0"/>
                  </a:rPr>
                  <a:t>S</a:t>
                </a:r>
                <a:r>
                  <a:rPr lang="es-ES" sz="2400" dirty="0">
                    <a:ea typeface="Verdana" panose="020B0604030504040204" pitchFamily="34" charset="0"/>
                  </a:rPr>
                  <a:t>u símbolo es </a:t>
                </a:r>
                <a14:m>
                  <m:oMath xmlns:m="http://schemas.openxmlformats.org/officeDocument/2006/math">
                    <m:r>
                      <a:rPr lang="es-ES" sz="2400" i="1">
                        <a:latin typeface="Cambria Math" panose="02040503050406030204" pitchFamily="18" charset="0"/>
                        <a:ea typeface="Cambria Math" panose="02040503050406030204" pitchFamily="18" charset="0"/>
                      </a:rPr>
                      <m:t>ℚ</m:t>
                    </m:r>
                  </m:oMath>
                </a14:m>
                <a:r>
                  <a:rPr lang="es-ES" sz="2400" dirty="0">
                    <a:ea typeface="Verdana" panose="020B0604030504040204" pitchFamily="34" charset="0"/>
                  </a:rPr>
                  <a:t>, y es el conjunto de todos los números que se pueden escribir como el cociente entre dos números enteros.</a:t>
                </a:r>
                <a:endParaRPr lang="es-CO" sz="2400" i="1" dirty="0">
                  <a:ea typeface="Cambria Math" panose="02040503050406030204" pitchFamily="18" charset="0"/>
                </a:endParaRPr>
              </a:p>
              <a:p>
                <a:pPr marL="0" indent="0" algn="just">
                  <a:buNone/>
                </a:pPr>
                <a14:m>
                  <m:oMathPara xmlns:m="http://schemas.openxmlformats.org/officeDocument/2006/math">
                    <m:oMathParaPr>
                      <m:jc m:val="center"/>
                    </m:oMathParaPr>
                    <m:oMath xmlns:m="http://schemas.openxmlformats.org/officeDocument/2006/math">
                      <m:r>
                        <a:rPr lang="es-ES" sz="2400" i="1">
                          <a:latin typeface="Cambria Math" panose="02040503050406030204" pitchFamily="18" charset="0"/>
                          <a:ea typeface="Cambria Math" panose="02040503050406030204" pitchFamily="18" charset="0"/>
                        </a:rPr>
                        <m:t>ℚ</m:t>
                      </m:r>
                      <m:r>
                        <a:rPr lang="es-CO" sz="2400" i="1">
                          <a:latin typeface="Cambria Math" panose="02040503050406030204" pitchFamily="18" charset="0"/>
                          <a:ea typeface="Cambria Math" panose="02040503050406030204" pitchFamily="18" charset="0"/>
                        </a:rPr>
                        <m:t>={</m:t>
                      </m:r>
                      <m:f>
                        <m:fPr>
                          <m:ctrlPr>
                            <a:rPr lang="es-CO" sz="2400" i="1">
                              <a:latin typeface="Cambria Math" panose="02040503050406030204" pitchFamily="18" charset="0"/>
                              <a:ea typeface="Cambria Math" panose="02040503050406030204" pitchFamily="18" charset="0"/>
                            </a:rPr>
                          </m:ctrlPr>
                        </m:fPr>
                        <m:num>
                          <m:r>
                            <a:rPr lang="es-CO" sz="2400" i="1">
                              <a:latin typeface="Cambria Math" panose="02040503050406030204" pitchFamily="18" charset="0"/>
                              <a:ea typeface="Cambria Math" panose="02040503050406030204" pitchFamily="18" charset="0"/>
                            </a:rPr>
                            <m:t>𝑝</m:t>
                          </m:r>
                        </m:num>
                        <m:den>
                          <m:r>
                            <a:rPr lang="es-CO" sz="2400" i="1">
                              <a:latin typeface="Cambria Math" panose="02040503050406030204" pitchFamily="18" charset="0"/>
                              <a:ea typeface="Cambria Math" panose="02040503050406030204" pitchFamily="18" charset="0"/>
                            </a:rPr>
                            <m:t>𝑞</m:t>
                          </m:r>
                        </m:den>
                      </m:f>
                      <m:r>
                        <a:rPr lang="es-CO" sz="2400" i="1">
                          <a:latin typeface="Cambria Math" panose="02040503050406030204" pitchFamily="18" charset="0"/>
                          <a:ea typeface="Cambria Math" panose="02040503050406030204" pitchFamily="18" charset="0"/>
                        </a:rPr>
                        <m:t>:</m:t>
                      </m:r>
                      <m:r>
                        <a:rPr lang="es-CO" sz="2400" i="1">
                          <a:latin typeface="Cambria Math" panose="02040503050406030204" pitchFamily="18" charset="0"/>
                          <a:ea typeface="Cambria Math" panose="02040503050406030204" pitchFamily="18" charset="0"/>
                        </a:rPr>
                        <m:t>𝑝</m:t>
                      </m:r>
                      <m:r>
                        <a:rPr lang="es-CO" sz="2400" i="1">
                          <a:latin typeface="Cambria Math" panose="02040503050406030204" pitchFamily="18" charset="0"/>
                          <a:ea typeface="Cambria Math" panose="02040503050406030204" pitchFamily="18" charset="0"/>
                        </a:rPr>
                        <m:t>,  </m:t>
                      </m:r>
                      <m:r>
                        <a:rPr lang="es-CO" sz="2400" i="1">
                          <a:latin typeface="Cambria Math" panose="02040503050406030204" pitchFamily="18" charset="0"/>
                          <a:ea typeface="Cambria Math" panose="02040503050406030204" pitchFamily="18" charset="0"/>
                        </a:rPr>
                        <m:t>𝑞</m:t>
                      </m:r>
                      <m:r>
                        <a:rPr lang="es-CO" sz="2400" i="1">
                          <a:latin typeface="Cambria Math" panose="02040503050406030204" pitchFamily="18" charset="0"/>
                          <a:ea typeface="Cambria Math" panose="02040503050406030204" pitchFamily="18" charset="0"/>
                        </a:rPr>
                        <m:t>𝜖</m:t>
                      </m:r>
                      <m:r>
                        <a:rPr lang="es-CO" sz="2400" i="1">
                          <a:latin typeface="Cambria Math" panose="02040503050406030204" pitchFamily="18" charset="0"/>
                          <a:ea typeface="Cambria Math" panose="02040503050406030204" pitchFamily="18" charset="0"/>
                        </a:rPr>
                        <m:t>ℤ</m:t>
                      </m:r>
                      <m:r>
                        <a:rPr lang="es-CO" sz="2400" i="1">
                          <a:latin typeface="Cambria Math" panose="02040503050406030204" pitchFamily="18" charset="0"/>
                          <a:ea typeface="Cambria Math" panose="02040503050406030204" pitchFamily="18" charset="0"/>
                        </a:rPr>
                        <m:t>,  </m:t>
                      </m:r>
                      <m:r>
                        <a:rPr lang="es-CO" sz="2400" i="1">
                          <a:latin typeface="Cambria Math" panose="02040503050406030204" pitchFamily="18" charset="0"/>
                          <a:ea typeface="Cambria Math" panose="02040503050406030204" pitchFamily="18" charset="0"/>
                        </a:rPr>
                        <m:t>𝑞</m:t>
                      </m:r>
                      <m:r>
                        <a:rPr lang="es-CO" sz="2400" i="1">
                          <a:latin typeface="Cambria Math" panose="02040503050406030204" pitchFamily="18" charset="0"/>
                          <a:ea typeface="Cambria Math" panose="02040503050406030204" pitchFamily="18" charset="0"/>
                        </a:rPr>
                        <m:t>≠0}</m:t>
                      </m:r>
                    </m:oMath>
                  </m:oMathPara>
                </a14:m>
                <a:endParaRPr lang="es-ES" sz="2400" dirty="0">
                  <a:ea typeface="Verdana" panose="020B0604030504040204" pitchFamily="34" charset="0"/>
                </a:endParaRPr>
              </a:p>
              <a:p>
                <a:pPr marL="0" indent="0" algn="just">
                  <a:buNone/>
                </a:pPr>
                <a:r>
                  <a:rPr lang="es-ES" sz="2400" i="1" dirty="0" smtClean="0">
                    <a:ea typeface="Verdana" panose="020B0604030504040204" pitchFamily="34" charset="0"/>
                  </a:rPr>
                  <a:t>                  </a:t>
                </a:r>
                <a:endParaRPr lang="es-ES" sz="2400" i="1" dirty="0">
                  <a:ea typeface="Verdana" panose="020B0604030504040204" pitchFamily="34" charset="0"/>
                </a:endParaRPr>
              </a:p>
              <a:p>
                <a:pPr marL="0" indent="0" algn="ctr">
                  <a:buNone/>
                </a:pPr>
                <a14:m>
                  <m:oMath xmlns:m="http://schemas.openxmlformats.org/officeDocument/2006/math">
                    <m:r>
                      <a:rPr lang="es-ES" sz="2400" b="0" i="1" smtClean="0">
                        <a:latin typeface="Cambria Math" panose="02040503050406030204" pitchFamily="18" charset="0"/>
                        <a:ea typeface="Verdana" panose="020B0604030504040204" pitchFamily="34" charset="0"/>
                      </a:rPr>
                      <m:t>𝐸𝑗𝑒𝑚𝑝𝑙𝑜𝑠</m:t>
                    </m:r>
                    <m:r>
                      <a:rPr lang="es-ES" sz="2400" b="0" i="1" smtClean="0">
                        <a:latin typeface="Cambria Math" panose="02040503050406030204" pitchFamily="18" charset="0"/>
                        <a:ea typeface="Verdana" panose="020B0604030504040204" pitchFamily="34" charset="0"/>
                      </a:rPr>
                      <m:t>:  </m:t>
                    </m:r>
                    <m:f>
                      <m:fPr>
                        <m:ctrlPr>
                          <a:rPr lang="es-ES" sz="2400" b="0" i="1" smtClean="0">
                            <a:latin typeface="Cambria Math" panose="02040503050406030204" pitchFamily="18" charset="0"/>
                            <a:ea typeface="Verdana" panose="020B0604030504040204" pitchFamily="34" charset="0"/>
                          </a:rPr>
                        </m:ctrlPr>
                      </m:fPr>
                      <m:num>
                        <m:r>
                          <a:rPr lang="es-ES" sz="2400" b="0" i="1" smtClean="0">
                            <a:latin typeface="Cambria Math" panose="02040503050406030204" pitchFamily="18" charset="0"/>
                            <a:ea typeface="Verdana" panose="020B0604030504040204" pitchFamily="34" charset="0"/>
                          </a:rPr>
                          <m:t>1</m:t>
                        </m:r>
                      </m:num>
                      <m:den>
                        <m:r>
                          <a:rPr lang="es-ES" sz="2400" b="0" i="1" smtClean="0">
                            <a:latin typeface="Cambria Math" panose="02040503050406030204" pitchFamily="18" charset="0"/>
                            <a:ea typeface="Verdana" panose="020B0604030504040204" pitchFamily="34" charset="0"/>
                          </a:rPr>
                          <m:t>2</m:t>
                        </m:r>
                      </m:den>
                    </m:f>
                    <m:r>
                      <a:rPr lang="es-ES" sz="2400" b="0" i="1" smtClean="0">
                        <a:latin typeface="Cambria Math" panose="02040503050406030204" pitchFamily="18" charset="0"/>
                        <a:ea typeface="Verdana" panose="020B0604030504040204" pitchFamily="34" charset="0"/>
                      </a:rPr>
                      <m:t>,</m:t>
                    </m:r>
                    <m:f>
                      <m:fPr>
                        <m:ctrlPr>
                          <a:rPr lang="es-ES" sz="2400" b="0" i="1" smtClean="0">
                            <a:latin typeface="Cambria Math" panose="02040503050406030204" pitchFamily="18" charset="0"/>
                            <a:ea typeface="Verdana" panose="020B0604030504040204" pitchFamily="34" charset="0"/>
                          </a:rPr>
                        </m:ctrlPr>
                      </m:fPr>
                      <m:num>
                        <m:r>
                          <a:rPr lang="es-ES" sz="2400" b="0" i="1" smtClean="0">
                            <a:latin typeface="Cambria Math" panose="02040503050406030204" pitchFamily="18" charset="0"/>
                            <a:ea typeface="Verdana" panose="020B0604030504040204" pitchFamily="34" charset="0"/>
                          </a:rPr>
                          <m:t>−3</m:t>
                        </m:r>
                      </m:num>
                      <m:den>
                        <m:r>
                          <a:rPr lang="es-ES" sz="2400" b="0" i="1" smtClean="0">
                            <a:latin typeface="Cambria Math" panose="02040503050406030204" pitchFamily="18" charset="0"/>
                            <a:ea typeface="Verdana" panose="020B0604030504040204" pitchFamily="34" charset="0"/>
                          </a:rPr>
                          <m:t>4</m:t>
                        </m:r>
                      </m:den>
                    </m:f>
                    <m:r>
                      <a:rPr lang="es-ES" sz="2400" b="0" i="1" smtClean="0">
                        <a:latin typeface="Cambria Math" panose="02040503050406030204" pitchFamily="18" charset="0"/>
                        <a:ea typeface="Verdana" panose="020B0604030504040204" pitchFamily="34" charset="0"/>
                      </a:rPr>
                      <m:t>,</m:t>
                    </m:r>
                    <m:f>
                      <m:fPr>
                        <m:ctrlPr>
                          <a:rPr lang="es-ES" sz="2400" b="0" i="1" smtClean="0">
                            <a:latin typeface="Cambria Math" panose="02040503050406030204" pitchFamily="18" charset="0"/>
                            <a:ea typeface="Verdana" panose="020B0604030504040204" pitchFamily="34" charset="0"/>
                          </a:rPr>
                        </m:ctrlPr>
                      </m:fPr>
                      <m:num>
                        <m:r>
                          <a:rPr lang="es-ES" sz="2400" b="0" i="1" smtClean="0">
                            <a:latin typeface="Cambria Math" panose="02040503050406030204" pitchFamily="18" charset="0"/>
                            <a:ea typeface="Verdana" panose="020B0604030504040204" pitchFamily="34" charset="0"/>
                          </a:rPr>
                          <m:t>1</m:t>
                        </m:r>
                      </m:num>
                      <m:den>
                        <m:r>
                          <a:rPr lang="es-ES" sz="2400" b="0" i="1" smtClean="0">
                            <a:latin typeface="Cambria Math" panose="02040503050406030204" pitchFamily="18" charset="0"/>
                            <a:ea typeface="Verdana" panose="020B0604030504040204" pitchFamily="34" charset="0"/>
                          </a:rPr>
                          <m:t>5</m:t>
                        </m:r>
                      </m:den>
                    </m:f>
                  </m:oMath>
                </a14:m>
                <a:r>
                  <a:rPr lang="es-ES" sz="2400" dirty="0" smtClean="0">
                    <a:ea typeface="Verdana" panose="020B0604030504040204" pitchFamily="34" charset="0"/>
                  </a:rPr>
                  <a:t>,-2, </a:t>
                </a:r>
                <a:r>
                  <a:rPr lang="es-ES" sz="2400" dirty="0" err="1" smtClean="0">
                    <a:ea typeface="Verdana" panose="020B0604030504040204" pitchFamily="34" charset="0"/>
                  </a:rPr>
                  <a:t>etc</a:t>
                </a:r>
                <a:r>
                  <a:rPr lang="es-ES" sz="2400" dirty="0" smtClean="0">
                    <a:ea typeface="Verdana" panose="020B0604030504040204" pitchFamily="34" charset="0"/>
                  </a:rPr>
                  <a:t> </a:t>
                </a:r>
                <a:endParaRPr lang="es-ES" sz="2400" dirty="0">
                  <a:ea typeface="Verdana" panose="020B0604030504040204" pitchFamily="34" charset="0"/>
                </a:endParaRPr>
              </a:p>
              <a:p>
                <a:pPr>
                  <a:buFont typeface="Wingdings" panose="05000000000000000000" pitchFamily="2" charset="2"/>
                  <a:buChar char="v"/>
                </a:pPr>
                <a14:m>
                  <m:oMath xmlns:m="http://schemas.openxmlformats.org/officeDocument/2006/math">
                    <m:r>
                      <a:rPr lang="es-ES" sz="1800" b="0" i="1" dirty="0" smtClean="0">
                        <a:solidFill>
                          <a:schemeClr val="tx1"/>
                        </a:solidFill>
                        <a:latin typeface="Cambria Math" panose="02040503050406030204" pitchFamily="18" charset="0"/>
                        <a:ea typeface="Cambria Math" panose="02040503050406030204" pitchFamily="18" charset="0"/>
                      </a:rPr>
                      <m:t> </m:t>
                    </m:r>
                    <m:r>
                      <a:rPr lang="es-ES" sz="1800" i="1" dirty="0" smtClean="0">
                        <a:solidFill>
                          <a:srgbClr val="FF0000"/>
                        </a:solidFill>
                        <a:latin typeface="Cambria Math" panose="02040503050406030204" pitchFamily="18" charset="0"/>
                        <a:ea typeface="Cambria Math" panose="02040503050406030204" pitchFamily="18" charset="0"/>
                      </a:rPr>
                      <m:t>ℤ</m:t>
                    </m:r>
                    <m:r>
                      <a:rPr lang="es-ES" sz="1800" i="1" dirty="0" smtClean="0">
                        <a:solidFill>
                          <a:schemeClr val="tx1"/>
                        </a:solidFill>
                        <a:latin typeface="Cambria Math" panose="02040503050406030204" pitchFamily="18" charset="0"/>
                        <a:ea typeface="Cambria Math" panose="02040503050406030204" pitchFamily="18" charset="0"/>
                      </a:rPr>
                      <m:t>⊆</m:t>
                    </m:r>
                    <m:r>
                      <a:rPr lang="es-ES" sz="2000" i="1" dirty="0" smtClean="0">
                        <a:solidFill>
                          <a:schemeClr val="tx1"/>
                        </a:solidFill>
                        <a:latin typeface="Cambria Math" panose="02040503050406030204" pitchFamily="18" charset="0"/>
                        <a:ea typeface="Cambria Math" panose="02040503050406030204" pitchFamily="18" charset="0"/>
                      </a:rPr>
                      <m:t>ℚ</m:t>
                    </m:r>
                  </m:oMath>
                </a14:m>
                <a:r>
                  <a:rPr lang="es-ES" dirty="0" smtClean="0">
                    <a:solidFill>
                      <a:schemeClr val="tx1"/>
                    </a:solidFill>
                  </a:rPr>
                  <a:t>,  por ejemplo 5 =</a:t>
                </a:r>
                <a14:m>
                  <m:oMath xmlns:m="http://schemas.openxmlformats.org/officeDocument/2006/math">
                    <m:f>
                      <m:fPr>
                        <m:ctrlPr>
                          <a:rPr lang="es-ES" i="1" smtClean="0">
                            <a:solidFill>
                              <a:schemeClr val="tx1"/>
                            </a:solidFill>
                            <a:latin typeface="Cambria Math" panose="02040503050406030204" pitchFamily="18" charset="0"/>
                          </a:rPr>
                        </m:ctrlPr>
                      </m:fPr>
                      <m:num>
                        <m:r>
                          <a:rPr lang="es-ES" b="0" i="1" smtClean="0">
                            <a:solidFill>
                              <a:schemeClr val="tx1"/>
                            </a:solidFill>
                            <a:latin typeface="Cambria Math" panose="02040503050406030204" pitchFamily="18" charset="0"/>
                          </a:rPr>
                          <m:t>5</m:t>
                        </m:r>
                      </m:num>
                      <m:den>
                        <m:r>
                          <a:rPr lang="es-ES" b="0" i="1" smtClean="0">
                            <a:solidFill>
                              <a:schemeClr val="tx1"/>
                            </a:solidFill>
                            <a:latin typeface="Cambria Math" panose="02040503050406030204" pitchFamily="18" charset="0"/>
                          </a:rPr>
                          <m:t>1</m:t>
                        </m:r>
                      </m:den>
                    </m:f>
                    <m:r>
                      <a:rPr lang="es-ES" i="1" smtClean="0">
                        <a:solidFill>
                          <a:schemeClr val="tx1"/>
                        </a:solidFill>
                        <a:latin typeface="Cambria Math" panose="02040503050406030204" pitchFamily="18" charset="0"/>
                        <a:ea typeface="Cambria Math" panose="02040503050406030204" pitchFamily="18" charset="0"/>
                      </a:rPr>
                      <m:t>∈</m:t>
                    </m:r>
                    <m:r>
                      <a:rPr lang="es-ES" i="1" smtClean="0">
                        <a:solidFill>
                          <a:schemeClr val="tx1"/>
                        </a:solidFill>
                        <a:latin typeface="Cambria Math" panose="02040503050406030204" pitchFamily="18" charset="0"/>
                        <a:ea typeface="Cambria Math" panose="02040503050406030204" pitchFamily="18" charset="0"/>
                      </a:rPr>
                      <m:t>ℚ</m:t>
                    </m:r>
                  </m:oMath>
                </a14:m>
                <a:endParaRPr lang="es-ES" dirty="0" smtClean="0">
                  <a:solidFill>
                    <a:schemeClr val="tx1"/>
                  </a:solidFill>
                </a:endParaRPr>
              </a:p>
              <a:p>
                <a:pPr>
                  <a:buFont typeface="Wingdings" panose="05000000000000000000" pitchFamily="2" charset="2"/>
                  <a:buChar char="v"/>
                </a:pPr>
                <a:r>
                  <a:rPr lang="es-ES" dirty="0" smtClean="0"/>
                  <a:t>Hay ecuaciones que NO se pueden solucionar en el conjunto de los números naturales, como por ejemplo: </a:t>
                </a:r>
              </a:p>
              <a:p>
                <a:pPr marL="0" indent="0">
                  <a:buNone/>
                </a:pPr>
                <a:endParaRPr lang="es-ES" dirty="0" smtClean="0"/>
              </a:p>
              <a:p>
                <a:pPr marL="0" indent="0">
                  <a:buNone/>
                </a:pPr>
                <a14:m>
                  <m:oMathPara xmlns:m="http://schemas.openxmlformats.org/officeDocument/2006/math">
                    <m:oMathParaPr>
                      <m:jc m:val="center"/>
                    </m:oMathParaPr>
                    <m:oMath xmlns:m="http://schemas.openxmlformats.org/officeDocument/2006/math">
                      <m:sSup>
                        <m:sSupPr>
                          <m:ctrlPr>
                            <a:rPr lang="es-ES" b="0" i="1" smtClean="0">
                              <a:latin typeface="Cambria Math" panose="02040503050406030204" pitchFamily="18" charset="0"/>
                            </a:rPr>
                          </m:ctrlPr>
                        </m:sSupPr>
                        <m:e>
                          <m:r>
                            <a:rPr lang="es-ES" b="0" i="1" smtClean="0">
                              <a:latin typeface="Cambria Math" panose="02040503050406030204" pitchFamily="18" charset="0"/>
                            </a:rPr>
                            <m:t>𝑥</m:t>
                          </m:r>
                        </m:e>
                        <m:sup>
                          <m:r>
                            <a:rPr lang="es-ES" b="0" i="1" smtClean="0">
                              <a:latin typeface="Cambria Math" panose="02040503050406030204" pitchFamily="18" charset="0"/>
                            </a:rPr>
                            <m:t>2</m:t>
                          </m:r>
                        </m:sup>
                      </m:sSup>
                      <m:r>
                        <a:rPr lang="es-ES" b="0" i="1" smtClean="0">
                          <a:latin typeface="Cambria Math" panose="02040503050406030204" pitchFamily="18" charset="0"/>
                        </a:rPr>
                        <m:t>=2</m:t>
                      </m:r>
                    </m:oMath>
                  </m:oMathPara>
                </a14:m>
                <a:endParaRPr lang="es-CO" dirty="0" smtClean="0"/>
              </a:p>
              <a:p>
                <a:pPr marL="0" indent="0">
                  <a:buNone/>
                </a:pPr>
                <a:r>
                  <a:rPr lang="es-ES" dirty="0" smtClean="0"/>
                  <a:t>La solución es </a:t>
                </a:r>
                <a14:m>
                  <m:oMath xmlns:m="http://schemas.openxmlformats.org/officeDocument/2006/math">
                    <m:r>
                      <a:rPr lang="es-ES" b="0" i="1" smtClean="0">
                        <a:latin typeface="Cambria Math" panose="02040503050406030204" pitchFamily="18" charset="0"/>
                      </a:rPr>
                      <m:t>𝑥</m:t>
                    </m:r>
                    <m:r>
                      <a:rPr lang="es-ES" b="0" i="1" smtClean="0">
                        <a:latin typeface="Cambria Math" panose="02040503050406030204" pitchFamily="18" charset="0"/>
                      </a:rPr>
                      <m:t>=±</m:t>
                    </m:r>
                    <m:rad>
                      <m:radPr>
                        <m:degHide m:val="on"/>
                        <m:ctrlPr>
                          <a:rPr lang="es-ES" b="0" i="1" smtClean="0">
                            <a:latin typeface="Cambria Math" panose="02040503050406030204" pitchFamily="18" charset="0"/>
                            <a:ea typeface="Cambria Math" panose="02040503050406030204" pitchFamily="18" charset="0"/>
                          </a:rPr>
                        </m:ctrlPr>
                      </m:radPr>
                      <m:deg/>
                      <m:e>
                        <m:r>
                          <a:rPr lang="es-ES" b="0" i="1" smtClean="0">
                            <a:latin typeface="Cambria Math" panose="02040503050406030204" pitchFamily="18" charset="0"/>
                            <a:ea typeface="Cambria Math" panose="02040503050406030204" pitchFamily="18" charset="0"/>
                          </a:rPr>
                          <m:t>2</m:t>
                        </m:r>
                      </m:e>
                    </m:rad>
                    <m:r>
                      <a:rPr lang="es-ES" b="0" i="1" smtClean="0">
                        <a:latin typeface="Cambria Math" panose="02040503050406030204" pitchFamily="18" charset="0"/>
                        <a:ea typeface="Cambria Math" panose="02040503050406030204" pitchFamily="18" charset="0"/>
                      </a:rPr>
                      <m:t>  </m:t>
                    </m:r>
                    <m:r>
                      <a:rPr lang="es-ES" b="0" i="1" smtClean="0">
                        <a:latin typeface="Cambria Math" panose="02040503050406030204" pitchFamily="18" charset="0"/>
                      </a:rPr>
                      <m:t>𝑞𝑢𝑒</m:t>
                    </m:r>
                    <m:r>
                      <a:rPr lang="es-ES" b="0" i="1" smtClean="0">
                        <a:latin typeface="Cambria Math" panose="02040503050406030204" pitchFamily="18" charset="0"/>
                      </a:rPr>
                      <m:t> </m:t>
                    </m:r>
                    <m:r>
                      <a:rPr lang="es-ES" b="0" i="1" smtClean="0">
                        <a:latin typeface="Cambria Math" panose="02040503050406030204" pitchFamily="18" charset="0"/>
                      </a:rPr>
                      <m:t>𝑠𝑜𝑛</m:t>
                    </m:r>
                    <m:r>
                      <a:rPr lang="es-ES" b="0" i="1" smtClean="0">
                        <a:latin typeface="Cambria Math" panose="02040503050406030204" pitchFamily="18" charset="0"/>
                      </a:rPr>
                      <m:t> </m:t>
                    </m:r>
                    <m:r>
                      <a:rPr lang="es-ES" b="0" i="1" smtClean="0">
                        <a:latin typeface="Cambria Math" panose="02040503050406030204" pitchFamily="18" charset="0"/>
                      </a:rPr>
                      <m:t>𝑛</m:t>
                    </m:r>
                    <m:r>
                      <a:rPr lang="es-ES" b="0" i="1" smtClean="0">
                        <a:latin typeface="Cambria Math" panose="02040503050406030204" pitchFamily="18" charset="0"/>
                      </a:rPr>
                      <m:t>ú</m:t>
                    </m:r>
                    <m:r>
                      <a:rPr lang="es-ES" b="0" i="1" smtClean="0">
                        <a:latin typeface="Cambria Math" panose="02040503050406030204" pitchFamily="18" charset="0"/>
                      </a:rPr>
                      <m:t>𝑚𝑒𝑟𝑜𝑠</m:t>
                    </m:r>
                    <m:r>
                      <a:rPr lang="es-ES" b="0" i="1" smtClean="0">
                        <a:latin typeface="Cambria Math" panose="02040503050406030204" pitchFamily="18" charset="0"/>
                      </a:rPr>
                      <m:t> </m:t>
                    </m:r>
                    <m:r>
                      <a:rPr lang="es-ES" b="0" i="1" smtClean="0">
                        <a:latin typeface="Cambria Math" panose="02040503050406030204" pitchFamily="18" charset="0"/>
                      </a:rPr>
                      <m:t>𝑖𝑟𝑟𝑎𝑐𝑖𝑜𝑛𝑎𝑙𝑒𝑠</m:t>
                    </m:r>
                  </m:oMath>
                </a14:m>
                <a:endParaRPr lang="es-CO" dirty="0"/>
              </a:p>
            </p:txBody>
          </p:sp>
        </mc:Choice>
        <mc:Fallback xmlns="">
          <p:sp>
            <p:nvSpPr>
              <p:cNvPr id="3" name="Marcador de contenido 2"/>
              <p:cNvSpPr>
                <a:spLocks noGrp="1" noRot="1" noChangeAspect="1" noMove="1" noResize="1" noEditPoints="1" noAdjustHandles="1" noChangeArrowheads="1" noChangeShapeType="1" noTextEdit="1"/>
              </p:cNvSpPr>
              <p:nvPr>
                <p:ph idx="1"/>
              </p:nvPr>
            </p:nvSpPr>
            <p:spPr>
              <a:xfrm>
                <a:off x="643151" y="1690689"/>
                <a:ext cx="7886700" cy="4351338"/>
              </a:xfrm>
              <a:blipFill rotWithShape="0">
                <a:blip r:embed="rId2"/>
                <a:stretch>
                  <a:fillRect l="-928" t="-1541" r="-1083" b="-1401"/>
                </a:stretch>
              </a:blipFill>
            </p:spPr>
            <p:txBody>
              <a:bodyPr/>
              <a:lstStyle/>
              <a:p>
                <a:r>
                  <a:rPr lang="es-CO">
                    <a:noFill/>
                  </a:rPr>
                  <a:t> </a:t>
                </a:r>
              </a:p>
            </p:txBody>
          </p:sp>
        </mc:Fallback>
      </mc:AlternateContent>
    </p:spTree>
    <p:extLst>
      <p:ext uri="{BB962C8B-B14F-4D97-AF65-F5344CB8AC3E}">
        <p14:creationId xmlns:p14="http://schemas.microsoft.com/office/powerpoint/2010/main" val="14956574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ES" sz="4400" b="1" dirty="0" smtClean="0">
                <a:solidFill>
                  <a:schemeClr val="accent2">
                    <a:lumMod val="75000"/>
                  </a:schemeClr>
                </a:solidFill>
              </a:rPr>
              <a:t>NÚMEROS IRRACIONALES</a:t>
            </a:r>
            <a:endParaRPr lang="es-CO" sz="4400" b="1" dirty="0">
              <a:solidFill>
                <a:schemeClr val="accent2">
                  <a:lumMod val="75000"/>
                </a:schemeClr>
              </a:solidFill>
            </a:endParaRPr>
          </a:p>
        </p:txBody>
      </p:sp>
      <mc:AlternateContent xmlns:mc="http://schemas.openxmlformats.org/markup-compatibility/2006" xmlns:a14="http://schemas.microsoft.com/office/drawing/2010/main">
        <mc:Choice Requires="a14">
          <p:sp>
            <p:nvSpPr>
              <p:cNvPr id="3" name="Marcador de contenido 2"/>
              <p:cNvSpPr>
                <a:spLocks noGrp="1"/>
              </p:cNvSpPr>
              <p:nvPr>
                <p:ph idx="1"/>
              </p:nvPr>
            </p:nvSpPr>
            <p:spPr>
              <a:xfrm>
                <a:off x="643151" y="1690689"/>
                <a:ext cx="7886700" cy="4351338"/>
              </a:xfrm>
              <a:solidFill>
                <a:schemeClr val="accent2"/>
              </a:solidFill>
            </p:spPr>
            <p:txBody>
              <a:bodyPr>
                <a:normAutofit/>
              </a:bodyPr>
              <a:lstStyle/>
              <a:p>
                <a:pPr algn="just"/>
                <a:r>
                  <a:rPr lang="es-ES" sz="2400" dirty="0" smtClean="0">
                    <a:ea typeface="Verdana" panose="020B0604030504040204" pitchFamily="34" charset="0"/>
                  </a:rPr>
                  <a:t>S</a:t>
                </a:r>
                <a:r>
                  <a:rPr lang="es-ES" sz="2400" dirty="0">
                    <a:ea typeface="Verdana" panose="020B0604030504040204" pitchFamily="34" charset="0"/>
                  </a:rPr>
                  <a:t>u símbolo es</a:t>
                </a:r>
                <a14:m>
                  <m:oMath xmlns:m="http://schemas.openxmlformats.org/officeDocument/2006/math">
                    <m:r>
                      <a:rPr lang="es-ES" sz="2400" b="0" i="0" smtClean="0">
                        <a:latin typeface="Cambria Math" panose="02040503050406030204" pitchFamily="18" charset="0"/>
                        <a:ea typeface="Cambria Math" panose="02040503050406030204" pitchFamily="18" charset="0"/>
                      </a:rPr>
                      <m:t> </m:t>
                    </m:r>
                    <m:r>
                      <a:rPr lang="es-CO" sz="2400" i="1">
                        <a:latin typeface="Cambria Math" panose="02040503050406030204" pitchFamily="18" charset="0"/>
                        <a:ea typeface="Cambria Math" panose="02040503050406030204" pitchFamily="18" charset="0"/>
                      </a:rPr>
                      <m:t>𝕀</m:t>
                    </m:r>
                  </m:oMath>
                </a14:m>
                <a:r>
                  <a:rPr lang="es-ES" sz="2400" dirty="0" smtClean="0">
                    <a:ea typeface="Verdana" panose="020B0604030504040204" pitchFamily="34" charset="0"/>
                  </a:rPr>
                  <a:t>, </a:t>
                </a:r>
                <a:r>
                  <a:rPr lang="es-ES" sz="2400" dirty="0">
                    <a:ea typeface="Verdana" panose="020B0604030504040204" pitchFamily="34" charset="0"/>
                  </a:rPr>
                  <a:t>y es el conjunto de todos los números que </a:t>
                </a:r>
                <a:r>
                  <a:rPr lang="es-ES" sz="2400" dirty="0" smtClean="0">
                    <a:ea typeface="Verdana" panose="020B0604030504040204" pitchFamily="34" charset="0"/>
                  </a:rPr>
                  <a:t>NO </a:t>
                </a:r>
                <a:r>
                  <a:rPr lang="es-ES" sz="2400" dirty="0">
                    <a:ea typeface="Verdana" panose="020B0604030504040204" pitchFamily="34" charset="0"/>
                  </a:rPr>
                  <a:t>se pueden escribir como la razón entre dos enteros.</a:t>
                </a:r>
              </a:p>
              <a:p>
                <a:pPr marL="0" indent="0" algn="just">
                  <a:buNone/>
                </a:pPr>
                <a:r>
                  <a:rPr lang="es-ES" sz="2400" i="1" dirty="0" smtClean="0">
                    <a:ea typeface="Verdana" panose="020B0604030504040204" pitchFamily="34" charset="0"/>
                  </a:rPr>
                  <a:t>                  </a:t>
                </a:r>
                <a:endParaRPr lang="es-ES" sz="2400" i="1" dirty="0">
                  <a:ea typeface="Verdana" panose="020B0604030504040204" pitchFamily="34" charset="0"/>
                </a:endParaRPr>
              </a:p>
              <a:p>
                <a:pPr marL="0" indent="0" algn="ctr">
                  <a:buNone/>
                </a:pPr>
                <a14:m>
                  <m:oMath xmlns:m="http://schemas.openxmlformats.org/officeDocument/2006/math">
                    <m:r>
                      <a:rPr lang="es-ES" sz="2400" b="0" i="1" smtClean="0">
                        <a:latin typeface="Cambria Math" panose="02040503050406030204" pitchFamily="18" charset="0"/>
                        <a:ea typeface="Verdana" panose="020B0604030504040204" pitchFamily="34" charset="0"/>
                      </a:rPr>
                      <m:t>𝐸𝑗𝑒𝑚𝑝𝑙𝑜</m:t>
                    </m:r>
                    <m:r>
                      <a:rPr lang="es-ES" sz="2400" b="0" i="1" smtClean="0">
                        <a:latin typeface="Cambria Math" panose="02040503050406030204" pitchFamily="18" charset="0"/>
                        <a:ea typeface="Verdana" panose="020B0604030504040204" pitchFamily="34" charset="0"/>
                      </a:rPr>
                      <m:t>:  </m:t>
                    </m:r>
                    <m:rad>
                      <m:radPr>
                        <m:degHide m:val="on"/>
                        <m:ctrlPr>
                          <a:rPr lang="es-ES" sz="2400" b="0" i="1" smtClean="0">
                            <a:latin typeface="Cambria Math" panose="02040503050406030204" pitchFamily="18" charset="0"/>
                            <a:ea typeface="Verdana" panose="020B0604030504040204" pitchFamily="34" charset="0"/>
                          </a:rPr>
                        </m:ctrlPr>
                      </m:radPr>
                      <m:deg/>
                      <m:e>
                        <m:r>
                          <a:rPr lang="es-ES" sz="2400" b="0" i="1" smtClean="0">
                            <a:latin typeface="Cambria Math" panose="02040503050406030204" pitchFamily="18" charset="0"/>
                            <a:ea typeface="Verdana" panose="020B0604030504040204" pitchFamily="34" charset="0"/>
                          </a:rPr>
                          <m:t>2</m:t>
                        </m:r>
                      </m:e>
                    </m:rad>
                    <m:r>
                      <a:rPr lang="es-ES" sz="2400" b="0" i="1" smtClean="0">
                        <a:latin typeface="Cambria Math" panose="02040503050406030204" pitchFamily="18" charset="0"/>
                        <a:ea typeface="Verdana" panose="020B0604030504040204" pitchFamily="34" charset="0"/>
                      </a:rPr>
                      <m:t>  </m:t>
                    </m:r>
                    <m:r>
                      <a:rPr lang="es-ES" sz="1800" b="0" i="1" dirty="0" smtClean="0">
                        <a:solidFill>
                          <a:schemeClr val="tx1"/>
                        </a:solidFill>
                        <a:latin typeface="Cambria Math" panose="02040503050406030204" pitchFamily="18" charset="0"/>
                        <a:ea typeface="Cambria Math" panose="02040503050406030204" pitchFamily="18" charset="0"/>
                      </a:rPr>
                      <m:t> </m:t>
                    </m:r>
                  </m:oMath>
                </a14:m>
                <a:r>
                  <a:rPr lang="es-ES" dirty="0" smtClean="0"/>
                  <a:t>surge al buscar la medida de la hipotenusa de un triángulo rectángulo cuyos catetos miden 1.</a:t>
                </a:r>
              </a:p>
              <a:p>
                <a:pPr marL="0" indent="0" algn="ctr">
                  <a:buNone/>
                </a:pPr>
                <a:endParaRPr lang="es-ES" dirty="0"/>
              </a:p>
              <a:p>
                <a:pPr marL="0" indent="0" algn="ctr">
                  <a:buNone/>
                </a:pPr>
                <a:endParaRPr lang="es-ES" dirty="0" smtClean="0"/>
              </a:p>
              <a:p>
                <a:pPr marL="0" indent="0" algn="ctr">
                  <a:buNone/>
                </a:pPr>
                <a:endParaRPr lang="es-ES" dirty="0"/>
              </a:p>
              <a:p>
                <a:pPr marL="0" indent="0" algn="ctr">
                  <a:buNone/>
                </a:pPr>
                <a:endParaRPr lang="es-ES" dirty="0" smtClean="0"/>
              </a:p>
              <a:p>
                <a:pPr marL="0" indent="0">
                  <a:buNone/>
                </a:pPr>
                <a:r>
                  <a:rPr lang="es-ES" dirty="0" smtClean="0"/>
                  <a:t> Otros números irracionales son por ejemplo:  </a:t>
                </a:r>
                <a14:m>
                  <m:oMath xmlns:m="http://schemas.openxmlformats.org/officeDocument/2006/math">
                    <m:r>
                      <a:rPr lang="es-ES" b="0" i="0" smtClean="0">
                        <a:latin typeface="Cambria Math" panose="02040503050406030204" pitchFamily="18" charset="0"/>
                        <a:ea typeface="Cambria Math" panose="02040503050406030204" pitchFamily="18" charset="0"/>
                      </a:rPr>
                      <m:t>                             </m:t>
                    </m:r>
                    <m:r>
                      <a:rPr lang="es-ES" i="1" smtClean="0">
                        <a:latin typeface="Cambria Math" panose="02040503050406030204" pitchFamily="18" charset="0"/>
                        <a:ea typeface="Cambria Math" panose="02040503050406030204" pitchFamily="18" charset="0"/>
                      </a:rPr>
                      <m:t>𝜋</m:t>
                    </m:r>
                    <m:r>
                      <a:rPr lang="es-ES" b="0" i="1" smtClean="0">
                        <a:latin typeface="Cambria Math" panose="02040503050406030204" pitchFamily="18" charset="0"/>
                        <a:ea typeface="Cambria Math" panose="02040503050406030204" pitchFamily="18" charset="0"/>
                      </a:rPr>
                      <m:t>, </m:t>
                    </m:r>
                    <m:r>
                      <a:rPr lang="es-ES" b="0" i="1" smtClean="0">
                        <a:latin typeface="Cambria Math" panose="02040503050406030204" pitchFamily="18" charset="0"/>
                        <a:ea typeface="Cambria Math" panose="02040503050406030204" pitchFamily="18" charset="0"/>
                      </a:rPr>
                      <m:t>𝑒</m:t>
                    </m:r>
                    <m:r>
                      <a:rPr lang="es-ES" b="0" i="1" smtClean="0">
                        <a:latin typeface="Cambria Math" panose="02040503050406030204" pitchFamily="18" charset="0"/>
                        <a:ea typeface="Cambria Math" panose="02040503050406030204" pitchFamily="18" charset="0"/>
                      </a:rPr>
                      <m:t>, </m:t>
                    </m:r>
                    <m:rad>
                      <m:radPr>
                        <m:degHide m:val="on"/>
                        <m:ctrlPr>
                          <a:rPr lang="es-ES" b="0" i="1" smtClean="0">
                            <a:latin typeface="Cambria Math" panose="02040503050406030204" pitchFamily="18" charset="0"/>
                            <a:ea typeface="Cambria Math" panose="02040503050406030204" pitchFamily="18" charset="0"/>
                          </a:rPr>
                        </m:ctrlPr>
                      </m:radPr>
                      <m:deg/>
                      <m:e>
                        <m:r>
                          <a:rPr lang="es-ES" b="0" i="1" smtClean="0">
                            <a:latin typeface="Cambria Math" panose="02040503050406030204" pitchFamily="18" charset="0"/>
                            <a:ea typeface="Cambria Math" panose="02040503050406030204" pitchFamily="18" charset="0"/>
                          </a:rPr>
                          <m:t>𝑝</m:t>
                        </m:r>
                      </m:e>
                    </m:rad>
                    <m:r>
                      <a:rPr lang="es-ES" b="0" i="1" smtClean="0">
                        <a:latin typeface="Cambria Math" panose="02040503050406030204" pitchFamily="18" charset="0"/>
                        <a:ea typeface="Cambria Math" panose="02040503050406030204" pitchFamily="18" charset="0"/>
                      </a:rPr>
                      <m:t> </m:t>
                    </m:r>
                    <m:r>
                      <a:rPr lang="es-ES" b="0" i="1" smtClean="0">
                        <a:latin typeface="Cambria Math" panose="02040503050406030204" pitchFamily="18" charset="0"/>
                        <a:ea typeface="Cambria Math" panose="02040503050406030204" pitchFamily="18" charset="0"/>
                      </a:rPr>
                      <m:t>𝑐𝑜𝑛</m:t>
                    </m:r>
                    <m:r>
                      <a:rPr lang="es-ES" b="0" i="1" smtClean="0">
                        <a:latin typeface="Cambria Math" panose="02040503050406030204" pitchFamily="18" charset="0"/>
                        <a:ea typeface="Cambria Math" panose="02040503050406030204" pitchFamily="18" charset="0"/>
                      </a:rPr>
                      <m:t> </m:t>
                    </m:r>
                    <m:r>
                      <a:rPr lang="es-ES" b="0" i="1" smtClean="0">
                        <a:latin typeface="Cambria Math" panose="02040503050406030204" pitchFamily="18" charset="0"/>
                        <a:ea typeface="Cambria Math" panose="02040503050406030204" pitchFamily="18" charset="0"/>
                      </a:rPr>
                      <m:t>𝑝</m:t>
                    </m:r>
                    <m:r>
                      <a:rPr lang="es-ES" b="0" i="1" smtClean="0">
                        <a:latin typeface="Cambria Math" panose="02040503050406030204" pitchFamily="18" charset="0"/>
                        <a:ea typeface="Cambria Math" panose="02040503050406030204" pitchFamily="18" charset="0"/>
                      </a:rPr>
                      <m:t> </m:t>
                    </m:r>
                    <m:r>
                      <a:rPr lang="es-ES" b="0" i="1" smtClean="0">
                        <a:latin typeface="Cambria Math" panose="02040503050406030204" pitchFamily="18" charset="0"/>
                        <a:ea typeface="Cambria Math" panose="02040503050406030204" pitchFamily="18" charset="0"/>
                      </a:rPr>
                      <m:t>𝑢𝑛</m:t>
                    </m:r>
                    <m:r>
                      <a:rPr lang="es-ES" b="0" i="1" smtClean="0">
                        <a:latin typeface="Cambria Math" panose="02040503050406030204" pitchFamily="18" charset="0"/>
                        <a:ea typeface="Cambria Math" panose="02040503050406030204" pitchFamily="18" charset="0"/>
                      </a:rPr>
                      <m:t> </m:t>
                    </m:r>
                    <m:r>
                      <a:rPr lang="es-ES" b="0" i="1" smtClean="0">
                        <a:latin typeface="Cambria Math" panose="02040503050406030204" pitchFamily="18" charset="0"/>
                        <a:ea typeface="Cambria Math" panose="02040503050406030204" pitchFamily="18" charset="0"/>
                      </a:rPr>
                      <m:t>𝑛</m:t>
                    </m:r>
                    <m:r>
                      <a:rPr lang="es-ES" b="0" i="1" smtClean="0">
                        <a:latin typeface="Cambria Math" panose="02040503050406030204" pitchFamily="18" charset="0"/>
                        <a:ea typeface="Cambria Math" panose="02040503050406030204" pitchFamily="18" charset="0"/>
                      </a:rPr>
                      <m:t>ú</m:t>
                    </m:r>
                    <m:r>
                      <a:rPr lang="es-ES" b="0" i="1" smtClean="0">
                        <a:latin typeface="Cambria Math" panose="02040503050406030204" pitchFamily="18" charset="0"/>
                        <a:ea typeface="Cambria Math" panose="02040503050406030204" pitchFamily="18" charset="0"/>
                      </a:rPr>
                      <m:t>𝑚𝑒𝑟𝑜</m:t>
                    </m:r>
                    <m:r>
                      <a:rPr lang="es-ES" b="0" i="1" smtClean="0">
                        <a:latin typeface="Cambria Math" panose="02040503050406030204" pitchFamily="18" charset="0"/>
                        <a:ea typeface="Cambria Math" panose="02040503050406030204" pitchFamily="18" charset="0"/>
                      </a:rPr>
                      <m:t> </m:t>
                    </m:r>
                    <m:r>
                      <a:rPr lang="es-ES" b="0" i="1" smtClean="0">
                        <a:latin typeface="Cambria Math" panose="02040503050406030204" pitchFamily="18" charset="0"/>
                        <a:ea typeface="Cambria Math" panose="02040503050406030204" pitchFamily="18" charset="0"/>
                      </a:rPr>
                      <m:t>𝑝𝑟𝑖𝑚𝑜</m:t>
                    </m:r>
                    <m:r>
                      <a:rPr lang="es-ES" b="0" i="1" smtClean="0">
                        <a:latin typeface="Cambria Math" panose="02040503050406030204" pitchFamily="18" charset="0"/>
                        <a:ea typeface="Cambria Math" panose="02040503050406030204" pitchFamily="18" charset="0"/>
                      </a:rPr>
                      <m:t>.</m:t>
                    </m:r>
                  </m:oMath>
                </a14:m>
                <a:endParaRPr lang="es-ES" dirty="0" smtClean="0"/>
              </a:p>
              <a:p>
                <a:pPr marL="0" indent="0" algn="ctr">
                  <a:buNone/>
                </a:pPr>
                <a:endParaRPr lang="es-ES" dirty="0" smtClean="0"/>
              </a:p>
              <a:p>
                <a:pPr marL="0" indent="0" algn="ctr">
                  <a:buNone/>
                </a:pPr>
                <a:endParaRPr lang="es-ES" dirty="0"/>
              </a:p>
            </p:txBody>
          </p:sp>
        </mc:Choice>
        <mc:Fallback xmlns="">
          <p:sp>
            <p:nvSpPr>
              <p:cNvPr id="3" name="Marcador de contenido 2"/>
              <p:cNvSpPr>
                <a:spLocks noGrp="1" noRot="1" noChangeAspect="1" noMove="1" noResize="1" noEditPoints="1" noAdjustHandles="1" noChangeArrowheads="1" noChangeShapeType="1" noTextEdit="1"/>
              </p:cNvSpPr>
              <p:nvPr>
                <p:ph idx="1"/>
              </p:nvPr>
            </p:nvSpPr>
            <p:spPr>
              <a:xfrm>
                <a:off x="643151" y="1690689"/>
                <a:ext cx="7886700" cy="4351338"/>
              </a:xfrm>
              <a:blipFill rotWithShape="0">
                <a:blip r:embed="rId2"/>
                <a:stretch>
                  <a:fillRect l="-1083" t="-1961" r="-1237"/>
                </a:stretch>
              </a:blipFill>
            </p:spPr>
            <p:txBody>
              <a:bodyPr/>
              <a:lstStyle/>
              <a:p>
                <a:r>
                  <a:rPr lang="es-CO">
                    <a:noFill/>
                  </a:rPr>
                  <a:t> </a:t>
                </a:r>
              </a:p>
            </p:txBody>
          </p:sp>
        </mc:Fallback>
      </mc:AlternateContent>
      <p:sp>
        <p:nvSpPr>
          <p:cNvPr id="4" name="Triángulo rectángulo 3"/>
          <p:cNvSpPr/>
          <p:nvPr/>
        </p:nvSpPr>
        <p:spPr>
          <a:xfrm>
            <a:off x="3753135" y="3807725"/>
            <a:ext cx="1050878" cy="1050878"/>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CuadroTexto 4"/>
          <p:cNvSpPr txBox="1"/>
          <p:nvPr/>
        </p:nvSpPr>
        <p:spPr>
          <a:xfrm>
            <a:off x="3343701" y="4312693"/>
            <a:ext cx="259308" cy="369332"/>
          </a:xfrm>
          <a:prstGeom prst="rect">
            <a:avLst/>
          </a:prstGeom>
          <a:noFill/>
        </p:spPr>
        <p:txBody>
          <a:bodyPr wrap="square" rtlCol="0">
            <a:spAutoFit/>
          </a:bodyPr>
          <a:lstStyle/>
          <a:p>
            <a:r>
              <a:rPr lang="es-ES" dirty="0" smtClean="0"/>
              <a:t>1</a:t>
            </a:r>
            <a:endParaRPr lang="es-CO" dirty="0"/>
          </a:p>
        </p:txBody>
      </p:sp>
      <p:sp>
        <p:nvSpPr>
          <p:cNvPr id="6" name="CuadroTexto 5"/>
          <p:cNvSpPr txBox="1"/>
          <p:nvPr/>
        </p:nvSpPr>
        <p:spPr>
          <a:xfrm>
            <a:off x="4080678" y="4858603"/>
            <a:ext cx="259308" cy="369332"/>
          </a:xfrm>
          <a:prstGeom prst="rect">
            <a:avLst/>
          </a:prstGeom>
          <a:noFill/>
        </p:spPr>
        <p:txBody>
          <a:bodyPr wrap="square" rtlCol="0">
            <a:spAutoFit/>
          </a:bodyPr>
          <a:lstStyle/>
          <a:p>
            <a:r>
              <a:rPr lang="es-ES" dirty="0" smtClean="0"/>
              <a:t>1</a:t>
            </a:r>
            <a:endParaRPr lang="es-CO" dirty="0"/>
          </a:p>
        </p:txBody>
      </p:sp>
      <mc:AlternateContent xmlns:mc="http://schemas.openxmlformats.org/markup-compatibility/2006" xmlns:a14="http://schemas.microsoft.com/office/drawing/2010/main">
        <mc:Choice Requires="a14">
          <p:sp>
            <p:nvSpPr>
              <p:cNvPr id="7" name="CuadroTexto 6"/>
              <p:cNvSpPr txBox="1"/>
              <p:nvPr/>
            </p:nvSpPr>
            <p:spPr>
              <a:xfrm>
                <a:off x="4210332" y="4044511"/>
                <a:ext cx="498145" cy="40197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ad>
                        <m:radPr>
                          <m:degHide m:val="on"/>
                          <m:ctrlPr>
                            <a:rPr lang="es-ES" i="1" smtClean="0">
                              <a:latin typeface="Cambria Math" panose="02040503050406030204" pitchFamily="18" charset="0"/>
                            </a:rPr>
                          </m:ctrlPr>
                        </m:radPr>
                        <m:deg/>
                        <m:e>
                          <m:r>
                            <a:rPr lang="es-ES" b="0" i="1" smtClean="0">
                              <a:latin typeface="Cambria Math" panose="02040503050406030204" pitchFamily="18" charset="0"/>
                            </a:rPr>
                            <m:t>2</m:t>
                          </m:r>
                        </m:e>
                      </m:rad>
                    </m:oMath>
                  </m:oMathPara>
                </a14:m>
                <a:endParaRPr lang="es-CO" dirty="0"/>
              </a:p>
            </p:txBody>
          </p:sp>
        </mc:Choice>
        <mc:Fallback xmlns="">
          <p:sp>
            <p:nvSpPr>
              <p:cNvPr id="7" name="CuadroTexto 6"/>
              <p:cNvSpPr txBox="1">
                <a:spLocks noRot="1" noChangeAspect="1" noMove="1" noResize="1" noEditPoints="1" noAdjustHandles="1" noChangeArrowheads="1" noChangeShapeType="1" noTextEdit="1"/>
              </p:cNvSpPr>
              <p:nvPr/>
            </p:nvSpPr>
            <p:spPr>
              <a:xfrm>
                <a:off x="4210332" y="4044511"/>
                <a:ext cx="498145" cy="401970"/>
              </a:xfrm>
              <a:prstGeom prst="rect">
                <a:avLst/>
              </a:prstGeom>
              <a:blipFill rotWithShape="0">
                <a:blip r:embed="rId3"/>
                <a:stretch>
                  <a:fillRect/>
                </a:stretch>
              </a:blipFill>
            </p:spPr>
            <p:txBody>
              <a:bodyPr/>
              <a:lstStyle/>
              <a:p>
                <a:r>
                  <a:rPr lang="es-CO">
                    <a:noFill/>
                  </a:rPr>
                  <a:t> </a:t>
                </a:r>
              </a:p>
            </p:txBody>
          </p:sp>
        </mc:Fallback>
      </mc:AlternateContent>
    </p:spTree>
    <p:extLst>
      <p:ext uri="{BB962C8B-B14F-4D97-AF65-F5344CB8AC3E}">
        <p14:creationId xmlns:p14="http://schemas.microsoft.com/office/powerpoint/2010/main" val="374043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38684" y="0"/>
            <a:ext cx="7886700" cy="1325563"/>
          </a:xfrm>
        </p:spPr>
        <p:txBody>
          <a:bodyPr/>
          <a:lstStyle/>
          <a:p>
            <a:pPr algn="ctr"/>
            <a:r>
              <a:rPr lang="es-ES" dirty="0" smtClean="0">
                <a:solidFill>
                  <a:srgbClr val="FF0000"/>
                </a:solidFill>
              </a:rPr>
              <a:t>EXPANSIÓN DECIMAL </a:t>
            </a:r>
            <a:endParaRPr lang="es-CO" dirty="0">
              <a:solidFill>
                <a:srgbClr val="FF0000"/>
              </a:solidFill>
            </a:endParaRPr>
          </a:p>
        </p:txBody>
      </p:sp>
      <mc:AlternateContent xmlns:mc="http://schemas.openxmlformats.org/markup-compatibility/2006" xmlns:a14="http://schemas.microsoft.com/office/drawing/2010/main">
        <mc:Choice Requires="a14">
          <p:sp>
            <p:nvSpPr>
              <p:cNvPr id="3" name="Marcador de contenido 2"/>
              <p:cNvSpPr>
                <a:spLocks noGrp="1"/>
              </p:cNvSpPr>
              <p:nvPr>
                <p:ph idx="1"/>
              </p:nvPr>
            </p:nvSpPr>
            <p:spPr>
              <a:xfrm>
                <a:off x="628649" y="1132764"/>
                <a:ext cx="7996735" cy="5044199"/>
              </a:xfrm>
            </p:spPr>
            <p:txBody>
              <a:bodyPr>
                <a:normAutofit lnSpcReduction="10000"/>
              </a:bodyPr>
              <a:lstStyle/>
              <a:p>
                <a:pPr marL="0" indent="0">
                  <a:buNone/>
                </a:pPr>
                <a:r>
                  <a:rPr lang="es-ES" dirty="0" smtClean="0"/>
                  <a:t>Todo número real </a:t>
                </a:r>
                <a14:m>
                  <m:oMath xmlns:m="http://schemas.openxmlformats.org/officeDocument/2006/math">
                    <m:r>
                      <a:rPr lang="es-ES" b="0" i="1" smtClean="0">
                        <a:latin typeface="Cambria Math" panose="02040503050406030204" pitchFamily="18" charset="0"/>
                      </a:rPr>
                      <m:t>𝑥</m:t>
                    </m:r>
                    <m:r>
                      <a:rPr lang="es-ES" b="0" i="1" smtClean="0">
                        <a:latin typeface="Cambria Math" panose="02040503050406030204" pitchFamily="18" charset="0"/>
                      </a:rPr>
                      <m:t> </m:t>
                    </m:r>
                  </m:oMath>
                </a14:m>
                <a:r>
                  <a:rPr lang="es-ES" dirty="0" smtClean="0"/>
                  <a:t>se puede expresar como un número decimal esto es: </a:t>
                </a:r>
              </a:p>
              <a:p>
                <a:pPr marL="0" indent="0">
                  <a:buNone/>
                </a:pPr>
                <a14:m>
                  <m:oMathPara xmlns:m="http://schemas.openxmlformats.org/officeDocument/2006/math">
                    <m:oMathParaPr>
                      <m:jc m:val="centerGroup"/>
                    </m:oMathParaPr>
                    <m:oMath xmlns:m="http://schemas.openxmlformats.org/officeDocument/2006/math">
                      <m:r>
                        <a:rPr lang="es-ES" b="0" i="1" smtClean="0">
                          <a:latin typeface="Cambria Math" panose="02040503050406030204" pitchFamily="18" charset="0"/>
                        </a:rPr>
                        <m:t>𝑥</m:t>
                      </m:r>
                      <m:r>
                        <a:rPr lang="es-ES" b="0" i="1" smtClean="0">
                          <a:latin typeface="Cambria Math" panose="02040503050406030204" pitchFamily="18" charset="0"/>
                        </a:rPr>
                        <m:t>=</m:t>
                      </m:r>
                      <m:r>
                        <a:rPr lang="es-ES" b="0" i="1" smtClean="0">
                          <a:latin typeface="Cambria Math" panose="02040503050406030204" pitchFamily="18" charset="0"/>
                        </a:rPr>
                        <m:t>𝑎</m:t>
                      </m:r>
                      <m:r>
                        <a:rPr lang="es-ES" b="0" i="1" smtClean="0">
                          <a:latin typeface="Cambria Math" panose="02040503050406030204" pitchFamily="18" charset="0"/>
                        </a:rPr>
                        <m:t>, </m:t>
                      </m:r>
                      <m:sSub>
                        <m:sSubPr>
                          <m:ctrlPr>
                            <a:rPr lang="es-ES" b="0" i="1" smtClean="0">
                              <a:latin typeface="Cambria Math" panose="02040503050406030204" pitchFamily="18" charset="0"/>
                            </a:rPr>
                          </m:ctrlPr>
                        </m:sSubPr>
                        <m:e>
                          <m:r>
                            <a:rPr lang="es-ES" b="0" i="1" smtClean="0">
                              <a:latin typeface="Cambria Math" panose="02040503050406030204" pitchFamily="18" charset="0"/>
                            </a:rPr>
                            <m:t>𝑎</m:t>
                          </m:r>
                        </m:e>
                        <m:sub>
                          <m:r>
                            <a:rPr lang="es-ES" b="0" i="1" smtClean="0">
                              <a:latin typeface="Cambria Math" panose="02040503050406030204" pitchFamily="18" charset="0"/>
                            </a:rPr>
                            <m:t>1</m:t>
                          </m:r>
                        </m:sub>
                      </m:sSub>
                      <m:sSub>
                        <m:sSubPr>
                          <m:ctrlPr>
                            <a:rPr lang="es-ES" b="0" i="1" smtClean="0">
                              <a:latin typeface="Cambria Math" panose="02040503050406030204" pitchFamily="18" charset="0"/>
                            </a:rPr>
                          </m:ctrlPr>
                        </m:sSubPr>
                        <m:e>
                          <m:r>
                            <a:rPr lang="es-ES" b="0" i="1" smtClean="0">
                              <a:latin typeface="Cambria Math" panose="02040503050406030204" pitchFamily="18" charset="0"/>
                            </a:rPr>
                            <m:t>𝑎</m:t>
                          </m:r>
                        </m:e>
                        <m:sub>
                          <m:r>
                            <a:rPr lang="es-ES" b="0" i="1" smtClean="0">
                              <a:latin typeface="Cambria Math" panose="02040503050406030204" pitchFamily="18" charset="0"/>
                            </a:rPr>
                            <m:t>2</m:t>
                          </m:r>
                        </m:sub>
                      </m:sSub>
                      <m:sSub>
                        <m:sSubPr>
                          <m:ctrlPr>
                            <a:rPr lang="es-ES" b="0" i="1" smtClean="0">
                              <a:latin typeface="Cambria Math" panose="02040503050406030204" pitchFamily="18" charset="0"/>
                            </a:rPr>
                          </m:ctrlPr>
                        </m:sSubPr>
                        <m:e>
                          <m:r>
                            <a:rPr lang="es-ES" b="0" i="1" smtClean="0">
                              <a:latin typeface="Cambria Math" panose="02040503050406030204" pitchFamily="18" charset="0"/>
                            </a:rPr>
                            <m:t>𝑎</m:t>
                          </m:r>
                        </m:e>
                        <m:sub>
                          <m:r>
                            <a:rPr lang="es-ES" b="0" i="1" smtClean="0">
                              <a:latin typeface="Cambria Math" panose="02040503050406030204" pitchFamily="18" charset="0"/>
                            </a:rPr>
                            <m:t>3</m:t>
                          </m:r>
                        </m:sub>
                      </m:sSub>
                      <m:r>
                        <a:rPr lang="es-ES" b="0" i="1" smtClean="0">
                          <a:latin typeface="Cambria Math" panose="02040503050406030204" pitchFamily="18" charset="0"/>
                        </a:rPr>
                        <m:t>…=</m:t>
                      </m:r>
                      <m:r>
                        <a:rPr lang="es-ES" b="0" i="1" smtClean="0">
                          <a:latin typeface="Cambria Math" panose="02040503050406030204" pitchFamily="18" charset="0"/>
                        </a:rPr>
                        <m:t>𝑎</m:t>
                      </m:r>
                      <m:r>
                        <a:rPr lang="es-ES" b="0" i="1" smtClean="0">
                          <a:latin typeface="Cambria Math" panose="02040503050406030204" pitchFamily="18" charset="0"/>
                        </a:rPr>
                        <m:t>+</m:t>
                      </m:r>
                      <m:f>
                        <m:fPr>
                          <m:ctrlPr>
                            <a:rPr lang="es-ES" b="0" i="1" smtClean="0">
                              <a:latin typeface="Cambria Math" panose="02040503050406030204" pitchFamily="18" charset="0"/>
                            </a:rPr>
                          </m:ctrlPr>
                        </m:fPr>
                        <m:num>
                          <m:sSub>
                            <m:sSubPr>
                              <m:ctrlPr>
                                <a:rPr lang="es-ES" i="1">
                                  <a:latin typeface="Cambria Math" panose="02040503050406030204" pitchFamily="18" charset="0"/>
                                </a:rPr>
                              </m:ctrlPr>
                            </m:sSubPr>
                            <m:e>
                              <m:r>
                                <a:rPr lang="es-ES" i="1">
                                  <a:latin typeface="Cambria Math" panose="02040503050406030204" pitchFamily="18" charset="0"/>
                                </a:rPr>
                                <m:t>𝑎</m:t>
                              </m:r>
                            </m:e>
                            <m:sub>
                              <m:r>
                                <a:rPr lang="es-ES" i="1">
                                  <a:latin typeface="Cambria Math" panose="02040503050406030204" pitchFamily="18" charset="0"/>
                                </a:rPr>
                                <m:t>1</m:t>
                              </m:r>
                            </m:sub>
                          </m:sSub>
                        </m:num>
                        <m:den>
                          <m:r>
                            <a:rPr lang="es-ES" b="0" i="1" smtClean="0">
                              <a:latin typeface="Cambria Math" panose="02040503050406030204" pitchFamily="18" charset="0"/>
                            </a:rPr>
                            <m:t>10</m:t>
                          </m:r>
                        </m:den>
                      </m:f>
                      <m:r>
                        <a:rPr lang="es-ES" b="0" i="1" smtClean="0">
                          <a:latin typeface="Cambria Math" panose="02040503050406030204" pitchFamily="18" charset="0"/>
                        </a:rPr>
                        <m:t>+</m:t>
                      </m:r>
                      <m:f>
                        <m:fPr>
                          <m:ctrlPr>
                            <a:rPr lang="es-ES" i="1">
                              <a:latin typeface="Cambria Math" panose="02040503050406030204" pitchFamily="18" charset="0"/>
                            </a:rPr>
                          </m:ctrlPr>
                        </m:fPr>
                        <m:num>
                          <m:sSub>
                            <m:sSubPr>
                              <m:ctrlPr>
                                <a:rPr lang="es-ES" i="1">
                                  <a:latin typeface="Cambria Math" panose="02040503050406030204" pitchFamily="18" charset="0"/>
                                </a:rPr>
                              </m:ctrlPr>
                            </m:sSubPr>
                            <m:e>
                              <m:r>
                                <a:rPr lang="es-ES" i="1">
                                  <a:latin typeface="Cambria Math" panose="02040503050406030204" pitchFamily="18" charset="0"/>
                                </a:rPr>
                                <m:t>𝑎</m:t>
                              </m:r>
                            </m:e>
                            <m:sub>
                              <m:r>
                                <a:rPr lang="es-ES" b="0" i="1" smtClean="0">
                                  <a:latin typeface="Cambria Math" panose="02040503050406030204" pitchFamily="18" charset="0"/>
                                </a:rPr>
                                <m:t>2</m:t>
                              </m:r>
                            </m:sub>
                          </m:sSub>
                        </m:num>
                        <m:den>
                          <m:r>
                            <a:rPr lang="es-ES" i="1">
                              <a:latin typeface="Cambria Math" panose="02040503050406030204" pitchFamily="18" charset="0"/>
                            </a:rPr>
                            <m:t>10</m:t>
                          </m:r>
                          <m:r>
                            <a:rPr lang="es-ES" b="0" i="1" smtClean="0">
                              <a:latin typeface="Cambria Math" panose="02040503050406030204" pitchFamily="18" charset="0"/>
                            </a:rPr>
                            <m:t>0</m:t>
                          </m:r>
                        </m:den>
                      </m:f>
                      <m:r>
                        <a:rPr lang="es-ES" b="0" i="1" smtClean="0">
                          <a:latin typeface="Cambria Math" panose="02040503050406030204" pitchFamily="18" charset="0"/>
                        </a:rPr>
                        <m:t>+</m:t>
                      </m:r>
                      <m:f>
                        <m:fPr>
                          <m:ctrlPr>
                            <a:rPr lang="es-ES" i="1">
                              <a:latin typeface="Cambria Math" panose="02040503050406030204" pitchFamily="18" charset="0"/>
                            </a:rPr>
                          </m:ctrlPr>
                        </m:fPr>
                        <m:num>
                          <m:sSub>
                            <m:sSubPr>
                              <m:ctrlPr>
                                <a:rPr lang="es-ES" i="1">
                                  <a:latin typeface="Cambria Math" panose="02040503050406030204" pitchFamily="18" charset="0"/>
                                </a:rPr>
                              </m:ctrlPr>
                            </m:sSubPr>
                            <m:e>
                              <m:r>
                                <a:rPr lang="es-ES" i="1">
                                  <a:latin typeface="Cambria Math" panose="02040503050406030204" pitchFamily="18" charset="0"/>
                                </a:rPr>
                                <m:t>𝑎</m:t>
                              </m:r>
                            </m:e>
                            <m:sub>
                              <m:r>
                                <a:rPr lang="es-ES" b="0" i="1" smtClean="0">
                                  <a:latin typeface="Cambria Math" panose="02040503050406030204" pitchFamily="18" charset="0"/>
                                </a:rPr>
                                <m:t>3</m:t>
                              </m:r>
                            </m:sub>
                          </m:sSub>
                        </m:num>
                        <m:den>
                          <m:r>
                            <a:rPr lang="es-ES" i="1">
                              <a:latin typeface="Cambria Math" panose="02040503050406030204" pitchFamily="18" charset="0"/>
                            </a:rPr>
                            <m:t>10</m:t>
                          </m:r>
                          <m:r>
                            <a:rPr lang="es-ES" b="0" i="1" smtClean="0">
                              <a:latin typeface="Cambria Math" panose="02040503050406030204" pitchFamily="18" charset="0"/>
                            </a:rPr>
                            <m:t>00</m:t>
                          </m:r>
                        </m:den>
                      </m:f>
                      <m:r>
                        <a:rPr lang="es-ES" b="0" i="1" smtClean="0">
                          <a:latin typeface="Cambria Math" panose="02040503050406030204" pitchFamily="18" charset="0"/>
                        </a:rPr>
                        <m:t>+…</m:t>
                      </m:r>
                    </m:oMath>
                  </m:oMathPara>
                </a14:m>
                <a:endParaRPr lang="es-ES" dirty="0" smtClean="0"/>
              </a:p>
              <a:p>
                <a:pPr marL="0" indent="0">
                  <a:buNone/>
                </a:pPr>
                <a:r>
                  <a:rPr lang="es-ES" dirty="0" smtClean="0">
                    <a:solidFill>
                      <a:srgbClr val="FF0000"/>
                    </a:solidFill>
                  </a:rPr>
                  <a:t>Ejemplos:</a:t>
                </a:r>
              </a:p>
              <a:p>
                <a:pPr marL="0" indent="0">
                  <a:buNone/>
                </a:pPr>
                <a14:m>
                  <m:oMathPara xmlns:m="http://schemas.openxmlformats.org/officeDocument/2006/math">
                    <m:oMathParaPr>
                      <m:jc m:val="left"/>
                    </m:oMathParaPr>
                    <m:oMath xmlns:m="http://schemas.openxmlformats.org/officeDocument/2006/math">
                      <m:f>
                        <m:fPr>
                          <m:ctrlPr>
                            <a:rPr lang="es-CO" i="1" smtClean="0">
                              <a:latin typeface="Cambria Math" panose="02040503050406030204" pitchFamily="18" charset="0"/>
                            </a:rPr>
                          </m:ctrlPr>
                        </m:fPr>
                        <m:num>
                          <m:r>
                            <a:rPr lang="es-ES" b="0" i="1" smtClean="0">
                              <a:latin typeface="Cambria Math" panose="02040503050406030204" pitchFamily="18" charset="0"/>
                            </a:rPr>
                            <m:t>1</m:t>
                          </m:r>
                        </m:num>
                        <m:den>
                          <m:r>
                            <a:rPr lang="es-ES" b="0" i="1" smtClean="0">
                              <a:latin typeface="Cambria Math" panose="02040503050406030204" pitchFamily="18" charset="0"/>
                            </a:rPr>
                            <m:t>2</m:t>
                          </m:r>
                        </m:den>
                      </m:f>
                      <m:r>
                        <a:rPr lang="es-ES" b="0" i="1" smtClean="0">
                          <a:latin typeface="Cambria Math" panose="02040503050406030204" pitchFamily="18" charset="0"/>
                        </a:rPr>
                        <m:t>=0,5</m:t>
                      </m:r>
                    </m:oMath>
                  </m:oMathPara>
                </a14:m>
                <a:endParaRPr lang="es-ES" b="0" dirty="0" smtClean="0"/>
              </a:p>
              <a:p>
                <a:pPr marL="0" indent="0">
                  <a:buNone/>
                </a:pPr>
                <a:endParaRPr lang="es-ES" b="0" dirty="0" smtClean="0"/>
              </a:p>
              <a:p>
                <a:pPr marL="0" indent="0">
                  <a:buNone/>
                </a:pPr>
                <a14:m>
                  <m:oMathPara xmlns:m="http://schemas.openxmlformats.org/officeDocument/2006/math">
                    <m:oMathParaPr>
                      <m:jc m:val="left"/>
                    </m:oMathParaPr>
                    <m:oMath xmlns:m="http://schemas.openxmlformats.org/officeDocument/2006/math">
                      <m:r>
                        <a:rPr lang="es-ES" b="0" i="1" smtClean="0">
                          <a:latin typeface="Cambria Math" panose="02040503050406030204" pitchFamily="18" charset="0"/>
                          <a:ea typeface="Cambria Math" panose="02040503050406030204" pitchFamily="18" charset="0"/>
                        </a:rPr>
                        <m:t>𝜋</m:t>
                      </m:r>
                      <m:r>
                        <a:rPr lang="es-ES" b="0" i="1" smtClean="0">
                          <a:latin typeface="Cambria Math" panose="02040503050406030204" pitchFamily="18" charset="0"/>
                          <a:ea typeface="Cambria Math" panose="02040503050406030204" pitchFamily="18" charset="0"/>
                        </a:rPr>
                        <m:t>=3,141592…</m:t>
                      </m:r>
                    </m:oMath>
                  </m:oMathPara>
                </a14:m>
                <a:endParaRPr lang="es-ES" b="0" dirty="0" smtClean="0"/>
              </a:p>
              <a:p>
                <a:pPr marL="0" indent="0">
                  <a:buNone/>
                </a:pPr>
                <a:endParaRPr lang="es-ES" b="0" dirty="0" smtClean="0"/>
              </a:p>
              <a:p>
                <a:pPr marL="0" indent="0">
                  <a:buNone/>
                </a:pPr>
                <a14:m>
                  <m:oMathPara xmlns:m="http://schemas.openxmlformats.org/officeDocument/2006/math">
                    <m:oMathParaPr>
                      <m:jc m:val="left"/>
                    </m:oMathParaPr>
                    <m:oMath xmlns:m="http://schemas.openxmlformats.org/officeDocument/2006/math">
                      <m:f>
                        <m:fPr>
                          <m:ctrlPr>
                            <a:rPr lang="es-ES" b="0" i="1" smtClean="0">
                              <a:latin typeface="Cambria Math" panose="02040503050406030204" pitchFamily="18" charset="0"/>
                            </a:rPr>
                          </m:ctrlPr>
                        </m:fPr>
                        <m:num>
                          <m:r>
                            <a:rPr lang="es-ES" b="0" i="1" smtClean="0">
                              <a:latin typeface="Cambria Math" panose="02040503050406030204" pitchFamily="18" charset="0"/>
                            </a:rPr>
                            <m:t>10</m:t>
                          </m:r>
                        </m:num>
                        <m:den>
                          <m:r>
                            <a:rPr lang="es-ES" b="0" i="1" smtClean="0">
                              <a:latin typeface="Cambria Math" panose="02040503050406030204" pitchFamily="18" charset="0"/>
                            </a:rPr>
                            <m:t>3</m:t>
                          </m:r>
                        </m:den>
                      </m:f>
                      <m:r>
                        <a:rPr lang="es-ES" b="0" i="1" smtClean="0">
                          <a:latin typeface="Cambria Math" panose="02040503050406030204" pitchFamily="18" charset="0"/>
                        </a:rPr>
                        <m:t>=3,3333…=3,</m:t>
                      </m:r>
                      <m:acc>
                        <m:accPr>
                          <m:chr m:val="̅"/>
                          <m:ctrlPr>
                            <a:rPr lang="es-ES" b="0" i="1" smtClean="0">
                              <a:latin typeface="Cambria Math" panose="02040503050406030204" pitchFamily="18" charset="0"/>
                            </a:rPr>
                          </m:ctrlPr>
                        </m:accPr>
                        <m:e>
                          <m:r>
                            <a:rPr lang="es-ES" b="0" i="1" smtClean="0">
                              <a:latin typeface="Cambria Math" panose="02040503050406030204" pitchFamily="18" charset="0"/>
                            </a:rPr>
                            <m:t>3</m:t>
                          </m:r>
                        </m:e>
                      </m:acc>
                    </m:oMath>
                  </m:oMathPara>
                </a14:m>
                <a:endParaRPr lang="es-ES" b="0" dirty="0" smtClean="0"/>
              </a:p>
              <a:p>
                <a:pPr marL="0" indent="0">
                  <a:buNone/>
                </a:pPr>
                <a:r>
                  <a:rPr lang="es-ES" b="1" dirty="0" smtClean="0">
                    <a:solidFill>
                      <a:srgbClr val="FFC000"/>
                    </a:solidFill>
                  </a:rPr>
                  <a:t>NUMEROS RACIONALES</a:t>
                </a:r>
                <a:r>
                  <a:rPr lang="es-ES" dirty="0" smtClean="0"/>
                  <a:t>:  TIENEN UNA EXPANSIÓN DECIMAL FINITA O PERIÓDICA</a:t>
                </a:r>
              </a:p>
              <a:p>
                <a:pPr marL="0" indent="0">
                  <a:buNone/>
                </a:pPr>
                <a:r>
                  <a:rPr lang="es-ES" b="1" dirty="0" smtClean="0">
                    <a:solidFill>
                      <a:schemeClr val="accent2"/>
                    </a:solidFill>
                  </a:rPr>
                  <a:t>NUMEROS IRRACIONALES</a:t>
                </a:r>
                <a:r>
                  <a:rPr lang="es-ES" b="0" dirty="0" smtClean="0"/>
                  <a:t>: TIENEN UNA EXPANSIÓN DECIMAL INFINITA Y NO PERIÓDICA. </a:t>
                </a:r>
              </a:p>
              <a:p>
                <a:pPr marL="0" indent="0">
                  <a:buNone/>
                </a:pPr>
                <a:endParaRPr lang="es-CO" dirty="0"/>
              </a:p>
            </p:txBody>
          </p:sp>
        </mc:Choice>
        <mc:Fallback xmlns="">
          <p:sp>
            <p:nvSpPr>
              <p:cNvPr id="3" name="Marcador de contenido 2"/>
              <p:cNvSpPr>
                <a:spLocks noGrp="1" noRot="1" noChangeAspect="1" noMove="1" noResize="1" noEditPoints="1" noAdjustHandles="1" noChangeArrowheads="1" noChangeShapeType="1" noTextEdit="1"/>
              </p:cNvSpPr>
              <p:nvPr>
                <p:ph idx="1"/>
              </p:nvPr>
            </p:nvSpPr>
            <p:spPr>
              <a:xfrm>
                <a:off x="628649" y="1132764"/>
                <a:ext cx="7996735" cy="5044199"/>
              </a:xfrm>
              <a:blipFill rotWithShape="0">
                <a:blip r:embed="rId2"/>
                <a:stretch>
                  <a:fillRect l="-915" t="-1814" r="-229"/>
                </a:stretch>
              </a:blipFill>
            </p:spPr>
            <p:txBody>
              <a:bodyPr/>
              <a:lstStyle/>
              <a:p>
                <a:r>
                  <a:rPr lang="es-CO">
                    <a:noFill/>
                  </a:rPr>
                  <a:t> </a:t>
                </a:r>
              </a:p>
            </p:txBody>
          </p:sp>
        </mc:Fallback>
      </mc:AlternateContent>
    </p:spTree>
    <p:extLst>
      <p:ext uri="{BB962C8B-B14F-4D97-AF65-F5344CB8AC3E}">
        <p14:creationId xmlns:p14="http://schemas.microsoft.com/office/powerpoint/2010/main" val="3830230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Marcador de contenido 1"/>
              <p:cNvSpPr>
                <a:spLocks noGrp="1"/>
              </p:cNvSpPr>
              <p:nvPr>
                <p:ph idx="4294967295"/>
              </p:nvPr>
            </p:nvSpPr>
            <p:spPr>
              <a:xfrm>
                <a:off x="478341" y="509902"/>
                <a:ext cx="7886700" cy="2623341"/>
              </a:xfrm>
            </p:spPr>
            <p:txBody>
              <a:bodyPr>
                <a:normAutofit fontScale="92500"/>
              </a:bodyPr>
              <a:lstStyle/>
              <a:p>
                <a:r>
                  <a:rPr lang="es-CO" sz="2400" b="1" dirty="0">
                    <a:solidFill>
                      <a:srgbClr val="00B050"/>
                    </a:solidFill>
                    <a:ea typeface="Verdana" panose="020B0604030504040204" pitchFamily="34" charset="0"/>
                  </a:rPr>
                  <a:t>Actividad Interactiva</a:t>
                </a:r>
              </a:p>
              <a:p>
                <a:pPr marL="0" indent="0">
                  <a:buNone/>
                </a:pPr>
                <a:endParaRPr lang="es-CO" sz="2400" dirty="0">
                  <a:solidFill>
                    <a:srgbClr val="1F4E79"/>
                  </a:solidFill>
                  <a:latin typeface="Verdana" panose="020B0604030504040204" pitchFamily="34" charset="0"/>
                  <a:ea typeface="Verdana" panose="020B0604030504040204" pitchFamily="34" charset="0"/>
                </a:endParaRPr>
              </a:p>
              <a:p>
                <a:pPr marL="0" indent="0" algn="just">
                  <a:buNone/>
                </a:pPr>
                <a:r>
                  <a:rPr lang="es-CO" sz="2400" dirty="0">
                    <a:ea typeface="Verdana" panose="020B0604030504040204" pitchFamily="34" charset="0"/>
                  </a:rPr>
                  <a:t>Clasifique los siguientes números según el conjunto al cual pertenecen.</a:t>
                </a:r>
                <a:endParaRPr lang="es-CO" sz="2400" dirty="0">
                  <a:latin typeface="Verdana" panose="020B0604030504040204" pitchFamily="34" charset="0"/>
                  <a:ea typeface="Verdana" panose="020B0604030504040204" pitchFamily="34" charset="0"/>
                </a:endParaRPr>
              </a:p>
              <a:p>
                <a:pPr marL="0" indent="0">
                  <a:buNone/>
                </a:pPr>
                <a14:m>
                  <m:oMathPara xmlns:m="http://schemas.openxmlformats.org/officeDocument/2006/math">
                    <m:oMathParaPr>
                      <m:jc m:val="centerGroup"/>
                    </m:oMathParaPr>
                    <m:oMath xmlns:m="http://schemas.openxmlformats.org/officeDocument/2006/math">
                      <m:r>
                        <a:rPr lang="es-CO" sz="2400" b="0" i="1" smtClean="0">
                          <a:solidFill>
                            <a:srgbClr val="FFC000"/>
                          </a:solidFill>
                          <a:latin typeface="Cambria Math" panose="02040503050406030204" pitchFamily="18" charset="0"/>
                        </a:rPr>
                        <m:t>2</m:t>
                      </m:r>
                      <m:r>
                        <a:rPr lang="es-CO" sz="2400" b="0" i="1" smtClean="0">
                          <a:latin typeface="Cambria Math" panose="02040503050406030204" pitchFamily="18" charset="0"/>
                        </a:rPr>
                        <m:t>,    −3,   </m:t>
                      </m:r>
                      <m:rad>
                        <m:radPr>
                          <m:degHide m:val="on"/>
                          <m:ctrlPr>
                            <a:rPr lang="es-CO" sz="2400" b="0" i="1" smtClean="0">
                              <a:latin typeface="Cambria Math" panose="02040503050406030204" pitchFamily="18" charset="0"/>
                            </a:rPr>
                          </m:ctrlPr>
                        </m:radPr>
                        <m:deg/>
                        <m:e>
                          <m:r>
                            <a:rPr lang="es-CO" sz="2400" b="0" i="1" smtClean="0">
                              <a:latin typeface="Cambria Math" panose="02040503050406030204" pitchFamily="18" charset="0"/>
                            </a:rPr>
                            <m:t>3</m:t>
                          </m:r>
                        </m:e>
                      </m:rad>
                      <m:r>
                        <a:rPr lang="es-CO" sz="2400" b="0" i="1" smtClean="0">
                          <a:latin typeface="Cambria Math" panose="02040503050406030204" pitchFamily="18" charset="0"/>
                        </a:rPr>
                        <m:t>,   </m:t>
                      </m:r>
                      <m:f>
                        <m:fPr>
                          <m:ctrlPr>
                            <a:rPr lang="es-CO" sz="2400" b="0" i="1" smtClean="0">
                              <a:latin typeface="Cambria Math" panose="02040503050406030204" pitchFamily="18" charset="0"/>
                            </a:rPr>
                          </m:ctrlPr>
                        </m:fPr>
                        <m:num>
                          <m:r>
                            <a:rPr lang="es-CO" sz="2400" b="0" i="1" smtClean="0">
                              <a:latin typeface="Cambria Math" panose="02040503050406030204" pitchFamily="18" charset="0"/>
                            </a:rPr>
                            <m:t>4</m:t>
                          </m:r>
                        </m:num>
                        <m:den>
                          <m:r>
                            <a:rPr lang="es-CO" sz="2400" b="0" i="1" smtClean="0">
                              <a:latin typeface="Cambria Math" panose="02040503050406030204" pitchFamily="18" charset="0"/>
                            </a:rPr>
                            <m:t>2</m:t>
                          </m:r>
                        </m:den>
                      </m:f>
                      <m:r>
                        <a:rPr lang="es-CO" sz="2400" b="0" i="1" smtClean="0">
                          <a:latin typeface="Cambria Math" panose="02040503050406030204" pitchFamily="18" charset="0"/>
                        </a:rPr>
                        <m:t>,  </m:t>
                      </m:r>
                      <m:r>
                        <a:rPr lang="es-CO" sz="2400" b="0" i="1" smtClean="0">
                          <a:latin typeface="Cambria Math" panose="02040503050406030204" pitchFamily="18" charset="0"/>
                        </a:rPr>
                        <m:t>𝑒</m:t>
                      </m:r>
                      <m:r>
                        <a:rPr lang="es-CO" sz="2400" b="0" i="1" smtClean="0">
                          <a:latin typeface="Cambria Math" panose="02040503050406030204" pitchFamily="18" charset="0"/>
                        </a:rPr>
                        <m:t>,    </m:t>
                      </m:r>
                      <m:f>
                        <m:fPr>
                          <m:ctrlPr>
                            <a:rPr lang="es-CO" sz="2400" b="0" i="1" smtClean="0">
                              <a:latin typeface="Cambria Math" panose="02040503050406030204" pitchFamily="18" charset="0"/>
                            </a:rPr>
                          </m:ctrlPr>
                        </m:fPr>
                        <m:num>
                          <m:r>
                            <a:rPr lang="es-CO" sz="2400" b="0" i="1" smtClean="0">
                              <a:latin typeface="Cambria Math" panose="02040503050406030204" pitchFamily="18" charset="0"/>
                            </a:rPr>
                            <m:t>−</m:t>
                          </m:r>
                          <m:r>
                            <a:rPr lang="es-CO" sz="2400" b="0" i="1" smtClean="0">
                              <a:latin typeface="Cambria Math" panose="02040503050406030204" pitchFamily="18" charset="0"/>
                              <a:ea typeface="Cambria Math" panose="02040503050406030204" pitchFamily="18" charset="0"/>
                            </a:rPr>
                            <m:t>𝜋</m:t>
                          </m:r>
                        </m:num>
                        <m:den>
                          <m:r>
                            <a:rPr lang="es-CO" sz="2400" b="0" i="1" smtClean="0">
                              <a:latin typeface="Cambria Math" panose="02040503050406030204" pitchFamily="18" charset="0"/>
                            </a:rPr>
                            <m:t>10</m:t>
                          </m:r>
                        </m:den>
                      </m:f>
                      <m:r>
                        <a:rPr lang="es-CO" sz="2400" b="0" i="1" smtClean="0">
                          <a:latin typeface="Cambria Math" panose="02040503050406030204" pitchFamily="18" charset="0"/>
                        </a:rPr>
                        <m:t>,   3,1416,     </m:t>
                      </m:r>
                      <m:f>
                        <m:fPr>
                          <m:ctrlPr>
                            <a:rPr lang="es-CO" sz="2400" b="0" i="1" smtClean="0">
                              <a:latin typeface="Cambria Math" panose="02040503050406030204" pitchFamily="18" charset="0"/>
                            </a:rPr>
                          </m:ctrlPr>
                        </m:fPr>
                        <m:num>
                          <m:r>
                            <a:rPr lang="es-CO" sz="2400" b="0" i="1" smtClean="0">
                              <a:latin typeface="Cambria Math" panose="02040503050406030204" pitchFamily="18" charset="0"/>
                            </a:rPr>
                            <m:t>9</m:t>
                          </m:r>
                        </m:num>
                        <m:den>
                          <m:r>
                            <a:rPr lang="es-CO" sz="2400" b="0" i="1" smtClean="0">
                              <a:latin typeface="Cambria Math" panose="02040503050406030204" pitchFamily="18" charset="0"/>
                            </a:rPr>
                            <m:t>4</m:t>
                          </m:r>
                        </m:den>
                      </m:f>
                      <m:r>
                        <a:rPr lang="es-CO" sz="2400" b="0" i="1" smtClean="0">
                          <a:latin typeface="Cambria Math" panose="02040503050406030204" pitchFamily="18" charset="0"/>
                        </a:rPr>
                        <m:t> </m:t>
                      </m:r>
                    </m:oMath>
                  </m:oMathPara>
                </a14:m>
                <a:endParaRPr lang="es-CO" sz="2400" dirty="0"/>
              </a:p>
            </p:txBody>
          </p:sp>
        </mc:Choice>
        <mc:Fallback xmlns="">
          <p:sp>
            <p:nvSpPr>
              <p:cNvPr id="2" name="Marcador de contenido 1"/>
              <p:cNvSpPr>
                <a:spLocks noGrp="1" noRot="1" noChangeAspect="1" noMove="1" noResize="1" noEditPoints="1" noAdjustHandles="1" noChangeArrowheads="1" noChangeShapeType="1" noTextEdit="1"/>
              </p:cNvSpPr>
              <p:nvPr>
                <p:ph idx="4294967295"/>
              </p:nvPr>
            </p:nvSpPr>
            <p:spPr>
              <a:xfrm>
                <a:off x="478341" y="509902"/>
                <a:ext cx="7886700" cy="2623341"/>
              </a:xfrm>
              <a:blipFill>
                <a:blip r:embed="rId21"/>
                <a:stretch>
                  <a:fillRect l="-1005" t="-3023" r="-1005"/>
                </a:stretch>
              </a:blipFill>
            </p:spPr>
            <p:txBody>
              <a:bodyPr/>
              <a:lstStyle/>
              <a:p>
                <a:r>
                  <a:rPr lang="es-ES">
                    <a:noFill/>
                  </a:rPr>
                  <a:t> </a:t>
                </a:r>
              </a:p>
            </p:txBody>
          </p:sp>
        </mc:Fallback>
      </mc:AlternateContent>
      <p:grpSp>
        <p:nvGrpSpPr>
          <p:cNvPr id="12" name="Grupo 11">
            <a:extLst>
              <a:ext uri="{FF2B5EF4-FFF2-40B4-BE49-F238E27FC236}">
                <a16:creationId xmlns:a16="http://schemas.microsoft.com/office/drawing/2014/main" xmlns="" id="{EEB961BB-5E80-4317-B732-E63946BA6B39}"/>
              </a:ext>
            </a:extLst>
          </p:cNvPr>
          <p:cNvGrpSpPr/>
          <p:nvPr/>
        </p:nvGrpSpPr>
        <p:grpSpPr>
          <a:xfrm>
            <a:off x="704419" y="2908160"/>
            <a:ext cx="7434544" cy="3552376"/>
            <a:chOff x="1760491" y="3456796"/>
            <a:chExt cx="5231151" cy="2395882"/>
          </a:xfrm>
        </p:grpSpPr>
        <p:sp>
          <p:nvSpPr>
            <p:cNvPr id="3" name="Rectángulo 2"/>
            <p:cNvSpPr/>
            <p:nvPr/>
          </p:nvSpPr>
          <p:spPr>
            <a:xfrm>
              <a:off x="2068827" y="3587262"/>
              <a:ext cx="4922815" cy="22654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Rectángulo 3"/>
            <p:cNvSpPr/>
            <p:nvPr/>
          </p:nvSpPr>
          <p:spPr>
            <a:xfrm>
              <a:off x="4729655" y="3608602"/>
              <a:ext cx="2261987" cy="224407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8" name="Rectángulo 7"/>
            <p:cNvSpPr/>
            <p:nvPr/>
          </p:nvSpPr>
          <p:spPr>
            <a:xfrm>
              <a:off x="2068826" y="3608603"/>
              <a:ext cx="2660828" cy="224407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s-CO"/>
            </a:p>
          </p:txBody>
        </p:sp>
        <p:sp>
          <p:nvSpPr>
            <p:cNvPr id="6" name="Rectángulo 5"/>
            <p:cNvSpPr/>
            <p:nvPr/>
          </p:nvSpPr>
          <p:spPr>
            <a:xfrm>
              <a:off x="2801229" y="4132383"/>
              <a:ext cx="1728568" cy="1550965"/>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s-CO"/>
            </a:p>
          </p:txBody>
        </p:sp>
        <p:sp>
          <p:nvSpPr>
            <p:cNvPr id="5" name="Rectángulo 4"/>
            <p:cNvSpPr/>
            <p:nvPr/>
          </p:nvSpPr>
          <p:spPr>
            <a:xfrm>
              <a:off x="3355583" y="4564903"/>
              <a:ext cx="914400" cy="9144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s-CO"/>
            </a:p>
          </p:txBody>
        </p:sp>
        <mc:AlternateContent xmlns:mc="http://schemas.openxmlformats.org/markup-compatibility/2006" xmlns:a14="http://schemas.microsoft.com/office/drawing/2010/main">
          <mc:Choice Requires="a14">
            <p:sp>
              <p:nvSpPr>
                <p:cNvPr id="7" name="CuadroTexto 6"/>
                <p:cNvSpPr txBox="1"/>
                <p:nvPr/>
              </p:nvSpPr>
              <p:spPr>
                <a:xfrm>
                  <a:off x="3955533" y="4554359"/>
                  <a:ext cx="17417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s-CO" i="1" smtClean="0">
                            <a:latin typeface="Cambria Math" panose="02040503050406030204" pitchFamily="18" charset="0"/>
                            <a:ea typeface="Cambria Math" panose="02040503050406030204" pitchFamily="18" charset="0"/>
                          </a:rPr>
                          <m:t>ℕ</m:t>
                        </m:r>
                      </m:oMath>
                    </m:oMathPara>
                  </a14:m>
                  <a:endParaRPr lang="es-CO" dirty="0"/>
                </a:p>
              </p:txBody>
            </p:sp>
          </mc:Choice>
          <mc:Fallback xmlns="">
            <p:sp>
              <p:nvSpPr>
                <p:cNvPr id="7" name="CuadroTexto 6"/>
                <p:cNvSpPr txBox="1">
                  <a:spLocks noRot="1" noChangeAspect="1" noMove="1" noResize="1" noEditPoints="1" noAdjustHandles="1" noChangeArrowheads="1" noChangeShapeType="1" noTextEdit="1"/>
                </p:cNvSpPr>
                <p:nvPr/>
              </p:nvSpPr>
              <p:spPr>
                <a:xfrm>
                  <a:off x="3955533" y="4554359"/>
                  <a:ext cx="174172" cy="369332"/>
                </a:xfrm>
                <a:prstGeom prst="rect">
                  <a:avLst/>
                </a:prstGeom>
                <a:blipFill>
                  <a:blip r:embed="rId16"/>
                  <a:stretch>
                    <a:fillRect r="-36585"/>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9" name="CuadroTexto 8"/>
                <p:cNvSpPr txBox="1"/>
                <p:nvPr/>
              </p:nvSpPr>
              <p:spPr>
                <a:xfrm>
                  <a:off x="2870518" y="4155333"/>
                  <a:ext cx="296091"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s-CO" i="1" smtClean="0">
                            <a:latin typeface="Cambria Math" panose="02040503050406030204" pitchFamily="18" charset="0"/>
                            <a:ea typeface="Cambria Math" panose="02040503050406030204" pitchFamily="18" charset="0"/>
                          </a:rPr>
                          <m:t>ℤ</m:t>
                        </m:r>
                      </m:oMath>
                    </m:oMathPara>
                  </a14:m>
                  <a:endParaRPr lang="es-CO" dirty="0"/>
                </a:p>
              </p:txBody>
            </p:sp>
          </mc:Choice>
          <mc:Fallback xmlns="">
            <p:sp>
              <p:nvSpPr>
                <p:cNvPr id="9" name="CuadroTexto 8"/>
                <p:cNvSpPr txBox="1">
                  <a:spLocks noRot="1" noChangeAspect="1" noMove="1" noResize="1" noEditPoints="1" noAdjustHandles="1" noChangeArrowheads="1" noChangeShapeType="1" noTextEdit="1"/>
                </p:cNvSpPr>
                <p:nvPr/>
              </p:nvSpPr>
              <p:spPr>
                <a:xfrm>
                  <a:off x="2870518" y="4155333"/>
                  <a:ext cx="296091" cy="369332"/>
                </a:xfrm>
                <a:prstGeom prst="rect">
                  <a:avLst/>
                </a:prstGeom>
                <a:blipFill>
                  <a:blip r:embed="rId17"/>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0" name="CuadroTexto 9"/>
                <p:cNvSpPr txBox="1"/>
                <p:nvPr/>
              </p:nvSpPr>
              <p:spPr>
                <a:xfrm>
                  <a:off x="4247519" y="3731399"/>
                  <a:ext cx="17417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s-CO" i="1" smtClean="0">
                            <a:latin typeface="Cambria Math" panose="02040503050406030204" pitchFamily="18" charset="0"/>
                            <a:ea typeface="Cambria Math" panose="02040503050406030204" pitchFamily="18" charset="0"/>
                          </a:rPr>
                          <m:t>ℚ</m:t>
                        </m:r>
                      </m:oMath>
                    </m:oMathPara>
                  </a14:m>
                  <a:endParaRPr lang="es-CO" dirty="0"/>
                </a:p>
              </p:txBody>
            </p:sp>
          </mc:Choice>
          <mc:Fallback xmlns="">
            <p:sp>
              <p:nvSpPr>
                <p:cNvPr id="10" name="CuadroTexto 9"/>
                <p:cNvSpPr txBox="1">
                  <a:spLocks noRot="1" noChangeAspect="1" noMove="1" noResize="1" noEditPoints="1" noAdjustHandles="1" noChangeArrowheads="1" noChangeShapeType="1" noTextEdit="1"/>
                </p:cNvSpPr>
                <p:nvPr/>
              </p:nvSpPr>
              <p:spPr>
                <a:xfrm>
                  <a:off x="4247519" y="3731399"/>
                  <a:ext cx="174172" cy="369332"/>
                </a:xfrm>
                <a:prstGeom prst="rect">
                  <a:avLst/>
                </a:prstGeom>
                <a:blipFill>
                  <a:blip r:embed="rId18"/>
                  <a:stretch>
                    <a:fillRect l="-4878" r="-48780"/>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1" name="CuadroTexto 10"/>
                <p:cNvSpPr txBox="1"/>
                <p:nvPr/>
              </p:nvSpPr>
              <p:spPr>
                <a:xfrm>
                  <a:off x="6248712" y="3916681"/>
                  <a:ext cx="291425"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s-CO" i="1" smtClean="0">
                            <a:latin typeface="Cambria Math" panose="02040503050406030204" pitchFamily="18" charset="0"/>
                            <a:ea typeface="Cambria Math" panose="02040503050406030204" pitchFamily="18" charset="0"/>
                          </a:rPr>
                          <m:t>𝕀</m:t>
                        </m:r>
                      </m:oMath>
                    </m:oMathPara>
                  </a14:m>
                  <a:endParaRPr lang="es-CO" dirty="0"/>
                </a:p>
              </p:txBody>
            </p:sp>
          </mc:Choice>
          <mc:Fallback xmlns="">
            <p:sp>
              <p:nvSpPr>
                <p:cNvPr id="11" name="CuadroTexto 10"/>
                <p:cNvSpPr txBox="1">
                  <a:spLocks noRot="1" noChangeAspect="1" noMove="1" noResize="1" noEditPoints="1" noAdjustHandles="1" noChangeArrowheads="1" noChangeShapeType="1" noTextEdit="1"/>
                </p:cNvSpPr>
                <p:nvPr/>
              </p:nvSpPr>
              <p:spPr>
                <a:xfrm>
                  <a:off x="6248712" y="3916681"/>
                  <a:ext cx="291425" cy="369332"/>
                </a:xfrm>
                <a:prstGeom prst="rect">
                  <a:avLst/>
                </a:prstGeom>
                <a:blipFill>
                  <a:blip r:embed="rId19"/>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3" name="CuadroTexto 12"/>
                <p:cNvSpPr txBox="1"/>
                <p:nvPr/>
              </p:nvSpPr>
              <p:spPr>
                <a:xfrm>
                  <a:off x="1760491" y="3456796"/>
                  <a:ext cx="406371"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s-CO" i="1" smtClean="0">
                            <a:latin typeface="Cambria Math" panose="02040503050406030204" pitchFamily="18" charset="0"/>
                            <a:ea typeface="Cambria Math" panose="02040503050406030204" pitchFamily="18" charset="0"/>
                          </a:rPr>
                          <m:t>ℝ</m:t>
                        </m:r>
                      </m:oMath>
                    </m:oMathPara>
                  </a14:m>
                  <a:endParaRPr lang="es-CO" dirty="0"/>
                </a:p>
              </p:txBody>
            </p:sp>
          </mc:Choice>
          <mc:Fallback xmlns="">
            <p:sp>
              <p:nvSpPr>
                <p:cNvPr id="13" name="CuadroTexto 12"/>
                <p:cNvSpPr txBox="1">
                  <a:spLocks noRot="1" noChangeAspect="1" noMove="1" noResize="1" noEditPoints="1" noAdjustHandles="1" noChangeArrowheads="1" noChangeShapeType="1" noTextEdit="1"/>
                </p:cNvSpPr>
                <p:nvPr/>
              </p:nvSpPr>
              <p:spPr>
                <a:xfrm>
                  <a:off x="1760491" y="3456796"/>
                  <a:ext cx="406371" cy="369332"/>
                </a:xfrm>
                <a:prstGeom prst="rect">
                  <a:avLst/>
                </a:prstGeom>
                <a:blipFill>
                  <a:blip r:embed="rId20"/>
                  <a:stretch>
                    <a:fillRect/>
                  </a:stretch>
                </a:blipFill>
              </p:spPr>
              <p:txBody>
                <a:bodyPr/>
                <a:lstStyle/>
                <a:p>
                  <a:r>
                    <a:rPr lang="es-ES">
                      <a:noFill/>
                    </a:rPr>
                    <a:t> </a:t>
                  </a:r>
                </a:p>
              </p:txBody>
            </p:sp>
          </mc:Fallback>
        </mc:AlternateContent>
      </p:grpSp>
    </p:spTree>
    <p:extLst>
      <p:ext uri="{BB962C8B-B14F-4D97-AF65-F5344CB8AC3E}">
        <p14:creationId xmlns:p14="http://schemas.microsoft.com/office/powerpoint/2010/main" val="3342992801"/>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Marcador de contenido 1"/>
              <p:cNvSpPr>
                <a:spLocks noGrp="1"/>
              </p:cNvSpPr>
              <p:nvPr>
                <p:ph idx="4294967295"/>
              </p:nvPr>
            </p:nvSpPr>
            <p:spPr>
              <a:xfrm>
                <a:off x="455121" y="496109"/>
                <a:ext cx="8074025" cy="1590316"/>
              </a:xfrm>
            </p:spPr>
            <p:txBody>
              <a:bodyPr>
                <a:noAutofit/>
              </a:bodyPr>
              <a:lstStyle/>
              <a:p>
                <a:pPr lvl="0"/>
                <a:r>
                  <a:rPr lang="es-ES" sz="2200" b="1" dirty="0">
                    <a:solidFill>
                      <a:srgbClr val="A01066"/>
                    </a:solidFill>
                  </a:rPr>
                  <a:t>Retroalimentación</a:t>
                </a:r>
                <a:endParaRPr lang="es-ES" sz="2200" dirty="0">
                  <a:solidFill>
                    <a:srgbClr val="A01066"/>
                  </a:solidFill>
                </a:endParaRPr>
              </a:p>
              <a:p>
                <a:pPr marL="0" indent="0" algn="just">
                  <a:buNone/>
                </a:pPr>
                <a:endParaRPr lang="es-CO" sz="2200" dirty="0">
                  <a:solidFill>
                    <a:srgbClr val="1F4E79"/>
                  </a:solidFill>
                  <a:ea typeface="Verdana" panose="020B0604030504040204" pitchFamily="34" charset="0"/>
                </a:endParaRPr>
              </a:p>
              <a:p>
                <a:pPr marL="0" indent="0" algn="just">
                  <a:buNone/>
                </a:pPr>
                <a:r>
                  <a:rPr lang="es-CO" sz="2200" dirty="0">
                    <a:ea typeface="Verdana" panose="020B0604030504040204" pitchFamily="34" charset="0"/>
                  </a:rPr>
                  <a:t>Clasifique los siguientes números según el conjunto al cual pertenecen.</a:t>
                </a:r>
              </a:p>
              <a:p>
                <a:pPr marL="0" indent="0" algn="just">
                  <a:buNone/>
                </a:pPr>
                <a14:m>
                  <m:oMathPara xmlns:m="http://schemas.openxmlformats.org/officeDocument/2006/math">
                    <m:oMathParaPr>
                      <m:jc m:val="centerGroup"/>
                    </m:oMathParaPr>
                    <m:oMath xmlns:m="http://schemas.openxmlformats.org/officeDocument/2006/math">
                      <m:r>
                        <a:rPr lang="es-CO" sz="2200" b="0" i="1" smtClean="0">
                          <a:solidFill>
                            <a:srgbClr val="FFC000"/>
                          </a:solidFill>
                          <a:latin typeface="Cambria Math" panose="02040503050406030204" pitchFamily="18" charset="0"/>
                        </a:rPr>
                        <m:t>2</m:t>
                      </m:r>
                      <m:r>
                        <a:rPr lang="es-CO" sz="2200" b="0" i="1" smtClean="0">
                          <a:latin typeface="Cambria Math" panose="02040503050406030204" pitchFamily="18" charset="0"/>
                        </a:rPr>
                        <m:t>,    −3,   </m:t>
                      </m:r>
                      <m:rad>
                        <m:radPr>
                          <m:degHide m:val="on"/>
                          <m:ctrlPr>
                            <a:rPr lang="es-CO" sz="2200" b="0" i="1" smtClean="0">
                              <a:latin typeface="Cambria Math" panose="02040503050406030204" pitchFamily="18" charset="0"/>
                            </a:rPr>
                          </m:ctrlPr>
                        </m:radPr>
                        <m:deg/>
                        <m:e>
                          <m:r>
                            <a:rPr lang="es-CO" sz="2200" b="0" i="1" smtClean="0">
                              <a:latin typeface="Cambria Math" panose="02040503050406030204" pitchFamily="18" charset="0"/>
                            </a:rPr>
                            <m:t>3</m:t>
                          </m:r>
                        </m:e>
                      </m:rad>
                      <m:r>
                        <a:rPr lang="es-CO" sz="2200" b="0" i="1" smtClean="0">
                          <a:latin typeface="Cambria Math" panose="02040503050406030204" pitchFamily="18" charset="0"/>
                        </a:rPr>
                        <m:t>,   </m:t>
                      </m:r>
                      <m:f>
                        <m:fPr>
                          <m:ctrlPr>
                            <a:rPr lang="es-CO" sz="2200" b="0" i="1" smtClean="0">
                              <a:latin typeface="Cambria Math" panose="02040503050406030204" pitchFamily="18" charset="0"/>
                            </a:rPr>
                          </m:ctrlPr>
                        </m:fPr>
                        <m:num>
                          <m:r>
                            <a:rPr lang="es-CO" sz="2200" b="0" i="1" smtClean="0">
                              <a:latin typeface="Cambria Math" panose="02040503050406030204" pitchFamily="18" charset="0"/>
                            </a:rPr>
                            <m:t>4</m:t>
                          </m:r>
                        </m:num>
                        <m:den>
                          <m:r>
                            <a:rPr lang="es-CO" sz="2200" b="0" i="1" smtClean="0">
                              <a:latin typeface="Cambria Math" panose="02040503050406030204" pitchFamily="18" charset="0"/>
                            </a:rPr>
                            <m:t>2</m:t>
                          </m:r>
                        </m:den>
                      </m:f>
                      <m:r>
                        <a:rPr lang="es-CO" sz="2200" b="0" i="1" smtClean="0">
                          <a:latin typeface="Cambria Math" panose="02040503050406030204" pitchFamily="18" charset="0"/>
                        </a:rPr>
                        <m:t>,  </m:t>
                      </m:r>
                      <m:r>
                        <a:rPr lang="es-CO" sz="2200" b="0" i="1" smtClean="0">
                          <a:latin typeface="Cambria Math" panose="02040503050406030204" pitchFamily="18" charset="0"/>
                        </a:rPr>
                        <m:t>𝑒</m:t>
                      </m:r>
                      <m:r>
                        <a:rPr lang="es-CO" sz="2200" b="0" i="1" smtClean="0">
                          <a:latin typeface="Cambria Math" panose="02040503050406030204" pitchFamily="18" charset="0"/>
                        </a:rPr>
                        <m:t>,    </m:t>
                      </m:r>
                      <m:f>
                        <m:fPr>
                          <m:ctrlPr>
                            <a:rPr lang="es-CO" sz="2200" b="0" i="1" smtClean="0">
                              <a:latin typeface="Cambria Math" panose="02040503050406030204" pitchFamily="18" charset="0"/>
                            </a:rPr>
                          </m:ctrlPr>
                        </m:fPr>
                        <m:num>
                          <m:r>
                            <a:rPr lang="es-CO" sz="2200" b="0" i="1" smtClean="0">
                              <a:latin typeface="Cambria Math" panose="02040503050406030204" pitchFamily="18" charset="0"/>
                            </a:rPr>
                            <m:t>−</m:t>
                          </m:r>
                          <m:r>
                            <a:rPr lang="es-CO" sz="2200" b="0" i="1" smtClean="0">
                              <a:latin typeface="Cambria Math" panose="02040503050406030204" pitchFamily="18" charset="0"/>
                              <a:ea typeface="Cambria Math" panose="02040503050406030204" pitchFamily="18" charset="0"/>
                            </a:rPr>
                            <m:t>𝜋</m:t>
                          </m:r>
                        </m:num>
                        <m:den>
                          <m:r>
                            <a:rPr lang="es-CO" sz="2200" b="0" i="1" smtClean="0">
                              <a:latin typeface="Cambria Math" panose="02040503050406030204" pitchFamily="18" charset="0"/>
                            </a:rPr>
                            <m:t>10</m:t>
                          </m:r>
                        </m:den>
                      </m:f>
                      <m:r>
                        <a:rPr lang="es-CO" sz="2200" b="0" i="1" smtClean="0">
                          <a:latin typeface="Cambria Math" panose="02040503050406030204" pitchFamily="18" charset="0"/>
                        </a:rPr>
                        <m:t>,   3,1416,     </m:t>
                      </m:r>
                      <m:f>
                        <m:fPr>
                          <m:ctrlPr>
                            <a:rPr lang="es-CO" sz="2200" b="0" i="1" smtClean="0">
                              <a:latin typeface="Cambria Math" panose="02040503050406030204" pitchFamily="18" charset="0"/>
                            </a:rPr>
                          </m:ctrlPr>
                        </m:fPr>
                        <m:num>
                          <m:r>
                            <a:rPr lang="es-CO" sz="2200" b="0" i="1" smtClean="0">
                              <a:latin typeface="Cambria Math" panose="02040503050406030204" pitchFamily="18" charset="0"/>
                            </a:rPr>
                            <m:t>9</m:t>
                          </m:r>
                        </m:num>
                        <m:den>
                          <m:r>
                            <a:rPr lang="es-CO" sz="2200" b="0" i="1" smtClean="0">
                              <a:latin typeface="Cambria Math" panose="02040503050406030204" pitchFamily="18" charset="0"/>
                            </a:rPr>
                            <m:t>4</m:t>
                          </m:r>
                        </m:den>
                      </m:f>
                    </m:oMath>
                  </m:oMathPara>
                </a14:m>
                <a:endParaRPr lang="es-CO" sz="2200" dirty="0">
                  <a:ea typeface="Verdana" panose="020B0604030504040204" pitchFamily="34" charset="0"/>
                </a:endParaRPr>
              </a:p>
            </p:txBody>
          </p:sp>
        </mc:Choice>
        <mc:Fallback xmlns="">
          <p:sp>
            <p:nvSpPr>
              <p:cNvPr id="2" name="Marcador de contenido 1"/>
              <p:cNvSpPr>
                <a:spLocks noGrp="1" noRot="1" noChangeAspect="1" noMove="1" noResize="1" noEditPoints="1" noAdjustHandles="1" noChangeArrowheads="1" noChangeShapeType="1" noTextEdit="1"/>
              </p:cNvSpPr>
              <p:nvPr>
                <p:ph idx="4294967295"/>
              </p:nvPr>
            </p:nvSpPr>
            <p:spPr>
              <a:xfrm>
                <a:off x="455121" y="496109"/>
                <a:ext cx="8074025" cy="1590316"/>
              </a:xfrm>
              <a:blipFill>
                <a:blip r:embed="rId32"/>
                <a:stretch>
                  <a:fillRect l="-982" t="-4598" r="-982" b="-28736"/>
                </a:stretch>
              </a:blipFill>
            </p:spPr>
            <p:txBody>
              <a:bodyPr/>
              <a:lstStyle/>
              <a:p>
                <a:r>
                  <a:rPr lang="es-ES">
                    <a:noFill/>
                  </a:rPr>
                  <a:t> </a:t>
                </a:r>
              </a:p>
            </p:txBody>
          </p:sp>
        </mc:Fallback>
      </mc:AlternateContent>
      <p:grpSp>
        <p:nvGrpSpPr>
          <p:cNvPr id="17" name="Grupo 16">
            <a:extLst>
              <a:ext uri="{FF2B5EF4-FFF2-40B4-BE49-F238E27FC236}">
                <a16:creationId xmlns:a16="http://schemas.microsoft.com/office/drawing/2014/main" xmlns="" id="{29493549-8CEE-4E76-91D0-299C0973CDFC}"/>
              </a:ext>
            </a:extLst>
          </p:cNvPr>
          <p:cNvGrpSpPr/>
          <p:nvPr/>
        </p:nvGrpSpPr>
        <p:grpSpPr>
          <a:xfrm>
            <a:off x="455121" y="2821954"/>
            <a:ext cx="7833470" cy="3539937"/>
            <a:chOff x="1722391" y="2694796"/>
            <a:chExt cx="5242386" cy="2395881"/>
          </a:xfrm>
        </p:grpSpPr>
        <p:sp>
          <p:nvSpPr>
            <p:cNvPr id="3" name="Rectángulo 2"/>
            <p:cNvSpPr/>
            <p:nvPr/>
          </p:nvSpPr>
          <p:spPr>
            <a:xfrm>
              <a:off x="2030727" y="2825262"/>
              <a:ext cx="4922815" cy="22654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mc:AlternateContent xmlns:mc="http://schemas.openxmlformats.org/markup-compatibility/2006" xmlns:a14="http://schemas.microsoft.com/office/drawing/2010/main">
          <mc:Choice Requires="a14">
            <p:sp>
              <p:nvSpPr>
                <p:cNvPr id="4" name="Rectángulo 3"/>
                <p:cNvSpPr/>
                <p:nvPr/>
              </p:nvSpPr>
              <p:spPr>
                <a:xfrm>
                  <a:off x="4672713" y="2825262"/>
                  <a:ext cx="2292064" cy="226541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s-CO" i="1" smtClean="0">
                                <a:solidFill>
                                  <a:schemeClr val="tx1"/>
                                </a:solidFill>
                                <a:latin typeface="Cambria Math" panose="02040503050406030204" pitchFamily="18" charset="0"/>
                              </a:rPr>
                            </m:ctrlPr>
                          </m:fPr>
                          <m:num>
                            <m:r>
                              <a:rPr lang="es-CO" i="1">
                                <a:solidFill>
                                  <a:schemeClr val="tx1"/>
                                </a:solidFill>
                                <a:latin typeface="Cambria Math" panose="02040503050406030204" pitchFamily="18" charset="0"/>
                              </a:rPr>
                              <m:t>−</m:t>
                            </m:r>
                            <m:r>
                              <a:rPr lang="es-CO" i="1">
                                <a:solidFill>
                                  <a:schemeClr val="tx1"/>
                                </a:solidFill>
                                <a:latin typeface="Cambria Math" panose="02040503050406030204" pitchFamily="18" charset="0"/>
                                <a:ea typeface="Cambria Math" panose="02040503050406030204" pitchFamily="18" charset="0"/>
                              </a:rPr>
                              <m:t>𝜋</m:t>
                            </m:r>
                          </m:num>
                          <m:den>
                            <m:r>
                              <a:rPr lang="es-CO" i="1">
                                <a:solidFill>
                                  <a:schemeClr val="tx1"/>
                                </a:solidFill>
                                <a:latin typeface="Cambria Math" panose="02040503050406030204" pitchFamily="18" charset="0"/>
                              </a:rPr>
                              <m:t>10</m:t>
                            </m:r>
                          </m:den>
                        </m:f>
                      </m:oMath>
                    </m:oMathPara>
                  </a14:m>
                  <a:endParaRPr lang="es-CO" dirty="0"/>
                </a:p>
              </p:txBody>
            </p:sp>
          </mc:Choice>
          <mc:Fallback xmlns="">
            <p:sp>
              <p:nvSpPr>
                <p:cNvPr id="4" name="Rectángulo 3"/>
                <p:cNvSpPr>
                  <a:spLocks noRot="1" noChangeAspect="1" noMove="1" noResize="1" noEditPoints="1" noAdjustHandles="1" noChangeArrowheads="1" noChangeShapeType="1" noTextEdit="1"/>
                </p:cNvSpPr>
                <p:nvPr/>
              </p:nvSpPr>
              <p:spPr>
                <a:xfrm>
                  <a:off x="4672713" y="2825262"/>
                  <a:ext cx="2292064" cy="2265415"/>
                </a:xfrm>
                <a:prstGeom prst="rect">
                  <a:avLst/>
                </a:prstGeom>
                <a:blipFill rotWithShape="0">
                  <a:blip r:embed="rId33"/>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8" name="Rectángulo 7"/>
                <p:cNvSpPr/>
                <p:nvPr/>
              </p:nvSpPr>
              <p:spPr>
                <a:xfrm>
                  <a:off x="2030727" y="2825262"/>
                  <a:ext cx="2630751" cy="2265415"/>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s-CO" i="1">
                                <a:latin typeface="Cambria Math" panose="02040503050406030204" pitchFamily="18" charset="0"/>
                              </a:rPr>
                            </m:ctrlPr>
                          </m:fPr>
                          <m:num>
                            <m:r>
                              <a:rPr lang="es-CO" i="1">
                                <a:latin typeface="Cambria Math" panose="02040503050406030204" pitchFamily="18" charset="0"/>
                              </a:rPr>
                              <m:t>9</m:t>
                            </m:r>
                          </m:num>
                          <m:den>
                            <m:r>
                              <a:rPr lang="es-CO" i="1">
                                <a:latin typeface="Cambria Math" panose="02040503050406030204" pitchFamily="18" charset="0"/>
                              </a:rPr>
                              <m:t>4</m:t>
                            </m:r>
                          </m:den>
                        </m:f>
                        <m:f>
                          <m:fPr>
                            <m:ctrlPr>
                              <a:rPr lang="es-CO" i="1">
                                <a:latin typeface="Cambria Math" panose="02040503050406030204" pitchFamily="18" charset="0"/>
                              </a:rPr>
                            </m:ctrlPr>
                          </m:fPr>
                          <m:num>
                            <m:r>
                              <a:rPr lang="es-CO" i="1">
                                <a:latin typeface="Cambria Math" panose="02040503050406030204" pitchFamily="18" charset="0"/>
                              </a:rPr>
                              <m:t>9</m:t>
                            </m:r>
                          </m:num>
                          <m:den>
                            <m:r>
                              <a:rPr lang="es-CO" i="1">
                                <a:latin typeface="Cambria Math" panose="02040503050406030204" pitchFamily="18" charset="0"/>
                              </a:rPr>
                              <m:t>4</m:t>
                            </m:r>
                          </m:den>
                        </m:f>
                      </m:oMath>
                    </m:oMathPara>
                  </a14:m>
                  <a:endParaRPr lang="es-CO" dirty="0"/>
                </a:p>
              </p:txBody>
            </p:sp>
          </mc:Choice>
          <mc:Fallback xmlns="">
            <p:sp>
              <p:nvSpPr>
                <p:cNvPr id="8" name="Rectángulo 7"/>
                <p:cNvSpPr>
                  <a:spLocks noRot="1" noChangeAspect="1" noMove="1" noResize="1" noEditPoints="1" noAdjustHandles="1" noChangeArrowheads="1" noChangeShapeType="1" noTextEdit="1"/>
                </p:cNvSpPr>
                <p:nvPr/>
              </p:nvSpPr>
              <p:spPr>
                <a:xfrm>
                  <a:off x="2030727" y="2825262"/>
                  <a:ext cx="2630751" cy="2265415"/>
                </a:xfrm>
                <a:prstGeom prst="rect">
                  <a:avLst/>
                </a:prstGeom>
                <a:blipFill rotWithShape="0">
                  <a:blip r:embed="rId34"/>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6" name="Rectángulo 5"/>
                <p:cNvSpPr/>
                <p:nvPr/>
              </p:nvSpPr>
              <p:spPr>
                <a:xfrm>
                  <a:off x="2789788" y="3430770"/>
                  <a:ext cx="1728568" cy="1550965"/>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r>
                          <a:rPr lang="es-CO" i="1">
                            <a:latin typeface="Cambria Math" panose="02040503050406030204" pitchFamily="18" charset="0"/>
                          </a:rPr>
                          <m:t>−3</m:t>
                        </m:r>
                      </m:oMath>
                    </m:oMathPara>
                  </a14:m>
                  <a:endParaRPr lang="es-CO"/>
                </a:p>
              </p:txBody>
            </p:sp>
          </mc:Choice>
          <mc:Fallback xmlns="">
            <p:sp>
              <p:nvSpPr>
                <p:cNvPr id="6" name="Rectángulo 5"/>
                <p:cNvSpPr>
                  <a:spLocks noRot="1" noChangeAspect="1" noMove="1" noResize="1" noEditPoints="1" noAdjustHandles="1" noChangeArrowheads="1" noChangeShapeType="1" noTextEdit="1"/>
                </p:cNvSpPr>
                <p:nvPr/>
              </p:nvSpPr>
              <p:spPr>
                <a:xfrm>
                  <a:off x="2789788" y="3430770"/>
                  <a:ext cx="1728568" cy="1550965"/>
                </a:xfrm>
                <a:prstGeom prst="rect">
                  <a:avLst/>
                </a:prstGeom>
                <a:blipFill>
                  <a:blip r:embed="rId35"/>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5" name="Rectángulo 4"/>
                <p:cNvSpPr/>
                <p:nvPr/>
              </p:nvSpPr>
              <p:spPr>
                <a:xfrm>
                  <a:off x="3317483" y="3802903"/>
                  <a:ext cx="914400" cy="9144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s-CO" i="1" smtClean="0">
                            <a:solidFill>
                              <a:schemeClr val="tx1"/>
                            </a:solidFill>
                            <a:latin typeface="Cambria Math" panose="02040503050406030204" pitchFamily="18" charset="0"/>
                          </a:rPr>
                          <m:t>2</m:t>
                        </m:r>
                        <m:r>
                          <a:rPr lang="es-ES" b="0" i="1" smtClean="0">
                            <a:solidFill>
                              <a:schemeClr val="tx1"/>
                            </a:solidFill>
                            <a:latin typeface="Cambria Math" panose="02040503050406030204" pitchFamily="18" charset="0"/>
                          </a:rPr>
                          <m:t>     </m:t>
                        </m:r>
                        <m:f>
                          <m:fPr>
                            <m:ctrlPr>
                              <a:rPr lang="es-CO" i="1" smtClean="0">
                                <a:solidFill>
                                  <a:schemeClr val="tx1"/>
                                </a:solidFill>
                                <a:latin typeface="Cambria Math" panose="02040503050406030204" pitchFamily="18" charset="0"/>
                              </a:rPr>
                            </m:ctrlPr>
                          </m:fPr>
                          <m:num>
                            <m:r>
                              <a:rPr lang="es-CO" i="1">
                                <a:solidFill>
                                  <a:schemeClr val="tx1"/>
                                </a:solidFill>
                                <a:latin typeface="Cambria Math" panose="02040503050406030204" pitchFamily="18" charset="0"/>
                              </a:rPr>
                              <m:t>4</m:t>
                            </m:r>
                          </m:num>
                          <m:den>
                            <m:r>
                              <a:rPr lang="es-CO" i="1">
                                <a:solidFill>
                                  <a:schemeClr val="tx1"/>
                                </a:solidFill>
                                <a:latin typeface="Cambria Math" panose="02040503050406030204" pitchFamily="18" charset="0"/>
                              </a:rPr>
                              <m:t>2</m:t>
                            </m:r>
                            <m:r>
                              <a:rPr lang="es-ES" b="0" i="1" smtClean="0">
                                <a:solidFill>
                                  <a:schemeClr val="tx1"/>
                                </a:solidFill>
                                <a:latin typeface="Cambria Math" panose="02040503050406030204" pitchFamily="18" charset="0"/>
                              </a:rPr>
                              <m:t> </m:t>
                            </m:r>
                          </m:den>
                        </m:f>
                      </m:oMath>
                    </m:oMathPara>
                  </a14:m>
                  <a:endParaRPr lang="es-CO" dirty="0">
                    <a:solidFill>
                      <a:schemeClr val="tx1"/>
                    </a:solidFill>
                  </a:endParaRPr>
                </a:p>
              </p:txBody>
            </p:sp>
          </mc:Choice>
          <mc:Fallback xmlns="">
            <p:sp>
              <p:nvSpPr>
                <p:cNvPr id="5" name="Rectángulo 4"/>
                <p:cNvSpPr>
                  <a:spLocks noRot="1" noChangeAspect="1" noMove="1" noResize="1" noEditPoints="1" noAdjustHandles="1" noChangeArrowheads="1" noChangeShapeType="1" noTextEdit="1"/>
                </p:cNvSpPr>
                <p:nvPr/>
              </p:nvSpPr>
              <p:spPr>
                <a:xfrm>
                  <a:off x="3317483" y="3802903"/>
                  <a:ext cx="914400" cy="914400"/>
                </a:xfrm>
                <a:prstGeom prst="rect">
                  <a:avLst/>
                </a:prstGeom>
                <a:blipFill>
                  <a:blip r:embed="rId36"/>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7" name="CuadroTexto 6"/>
                <p:cNvSpPr txBox="1"/>
                <p:nvPr/>
              </p:nvSpPr>
              <p:spPr>
                <a:xfrm>
                  <a:off x="3998688" y="3781220"/>
                  <a:ext cx="17417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s-CO" i="1" smtClean="0">
                            <a:latin typeface="Cambria Math" panose="02040503050406030204" pitchFamily="18" charset="0"/>
                            <a:ea typeface="Cambria Math" panose="02040503050406030204" pitchFamily="18" charset="0"/>
                          </a:rPr>
                          <m:t>ℕ</m:t>
                        </m:r>
                      </m:oMath>
                    </m:oMathPara>
                  </a14:m>
                  <a:endParaRPr lang="es-CO" dirty="0"/>
                </a:p>
              </p:txBody>
            </p:sp>
          </mc:Choice>
          <mc:Fallback xmlns="">
            <p:sp>
              <p:nvSpPr>
                <p:cNvPr id="7" name="CuadroTexto 6"/>
                <p:cNvSpPr txBox="1">
                  <a:spLocks noRot="1" noChangeAspect="1" noMove="1" noResize="1" noEditPoints="1" noAdjustHandles="1" noChangeArrowheads="1" noChangeShapeType="1" noTextEdit="1"/>
                </p:cNvSpPr>
                <p:nvPr/>
              </p:nvSpPr>
              <p:spPr>
                <a:xfrm>
                  <a:off x="3998688" y="3781220"/>
                  <a:ext cx="174172" cy="369332"/>
                </a:xfrm>
                <a:prstGeom prst="rect">
                  <a:avLst/>
                </a:prstGeom>
                <a:blipFill>
                  <a:blip r:embed="rId37"/>
                  <a:stretch>
                    <a:fillRect r="-30952"/>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9" name="CuadroTexto 8"/>
                <p:cNvSpPr txBox="1"/>
                <p:nvPr/>
              </p:nvSpPr>
              <p:spPr>
                <a:xfrm>
                  <a:off x="2791153" y="3432554"/>
                  <a:ext cx="296091"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s-CO" i="1" smtClean="0">
                            <a:latin typeface="Cambria Math" panose="02040503050406030204" pitchFamily="18" charset="0"/>
                            <a:ea typeface="Cambria Math" panose="02040503050406030204" pitchFamily="18" charset="0"/>
                          </a:rPr>
                          <m:t>ℤ</m:t>
                        </m:r>
                      </m:oMath>
                    </m:oMathPara>
                  </a14:m>
                  <a:endParaRPr lang="es-CO" dirty="0"/>
                </a:p>
              </p:txBody>
            </p:sp>
          </mc:Choice>
          <mc:Fallback xmlns="">
            <p:sp>
              <p:nvSpPr>
                <p:cNvPr id="9" name="CuadroTexto 8"/>
                <p:cNvSpPr txBox="1">
                  <a:spLocks noRot="1" noChangeAspect="1" noMove="1" noResize="1" noEditPoints="1" noAdjustHandles="1" noChangeArrowheads="1" noChangeShapeType="1" noTextEdit="1"/>
                </p:cNvSpPr>
                <p:nvPr/>
              </p:nvSpPr>
              <p:spPr>
                <a:xfrm>
                  <a:off x="2791153" y="3432554"/>
                  <a:ext cx="296091" cy="369332"/>
                </a:xfrm>
                <a:prstGeom prst="rect">
                  <a:avLst/>
                </a:prstGeom>
                <a:blipFill>
                  <a:blip r:embed="rId38"/>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0" name="CuadroTexto 9"/>
                <p:cNvSpPr txBox="1"/>
                <p:nvPr/>
              </p:nvSpPr>
              <p:spPr>
                <a:xfrm>
                  <a:off x="4351135" y="3005922"/>
                  <a:ext cx="16527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s-CO" i="1" smtClean="0">
                            <a:latin typeface="Cambria Math" panose="02040503050406030204" pitchFamily="18" charset="0"/>
                            <a:ea typeface="Cambria Math" panose="02040503050406030204" pitchFamily="18" charset="0"/>
                          </a:rPr>
                          <m:t>ℚ</m:t>
                        </m:r>
                      </m:oMath>
                    </m:oMathPara>
                  </a14:m>
                  <a:endParaRPr lang="es-CO" dirty="0"/>
                </a:p>
              </p:txBody>
            </p:sp>
          </mc:Choice>
          <mc:Fallback xmlns="">
            <p:sp>
              <p:nvSpPr>
                <p:cNvPr id="10" name="CuadroTexto 9"/>
                <p:cNvSpPr txBox="1">
                  <a:spLocks noRot="1" noChangeAspect="1" noMove="1" noResize="1" noEditPoints="1" noAdjustHandles="1" noChangeArrowheads="1" noChangeShapeType="1" noTextEdit="1"/>
                </p:cNvSpPr>
                <p:nvPr/>
              </p:nvSpPr>
              <p:spPr>
                <a:xfrm>
                  <a:off x="4351135" y="3005922"/>
                  <a:ext cx="165273" cy="369332"/>
                </a:xfrm>
                <a:prstGeom prst="rect">
                  <a:avLst/>
                </a:prstGeom>
                <a:blipFill>
                  <a:blip r:embed="rId39"/>
                  <a:stretch>
                    <a:fillRect l="-4878" r="-48780"/>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1" name="CuadroTexto 10"/>
                <p:cNvSpPr txBox="1"/>
                <p:nvPr/>
              </p:nvSpPr>
              <p:spPr>
                <a:xfrm>
                  <a:off x="6210612" y="3154681"/>
                  <a:ext cx="291425"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s-CO" i="1" smtClean="0">
                            <a:latin typeface="Cambria Math" panose="02040503050406030204" pitchFamily="18" charset="0"/>
                            <a:ea typeface="Cambria Math" panose="02040503050406030204" pitchFamily="18" charset="0"/>
                          </a:rPr>
                          <m:t>𝕀</m:t>
                        </m:r>
                      </m:oMath>
                    </m:oMathPara>
                  </a14:m>
                  <a:endParaRPr lang="es-CO" dirty="0"/>
                </a:p>
              </p:txBody>
            </p:sp>
          </mc:Choice>
          <mc:Fallback xmlns="">
            <p:sp>
              <p:nvSpPr>
                <p:cNvPr id="11" name="CuadroTexto 10"/>
                <p:cNvSpPr txBox="1">
                  <a:spLocks noRot="1" noChangeAspect="1" noMove="1" noResize="1" noEditPoints="1" noAdjustHandles="1" noChangeArrowheads="1" noChangeShapeType="1" noTextEdit="1"/>
                </p:cNvSpPr>
                <p:nvPr/>
              </p:nvSpPr>
              <p:spPr>
                <a:xfrm>
                  <a:off x="6210612" y="3154681"/>
                  <a:ext cx="291425" cy="369332"/>
                </a:xfrm>
                <a:prstGeom prst="rect">
                  <a:avLst/>
                </a:prstGeom>
                <a:blipFill>
                  <a:blip r:embed="rId40"/>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3" name="CuadroTexto 12"/>
                <p:cNvSpPr txBox="1"/>
                <p:nvPr/>
              </p:nvSpPr>
              <p:spPr>
                <a:xfrm>
                  <a:off x="1722391" y="2694796"/>
                  <a:ext cx="406371"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s-CO" i="1" smtClean="0">
                            <a:latin typeface="Cambria Math" panose="02040503050406030204" pitchFamily="18" charset="0"/>
                            <a:ea typeface="Cambria Math" panose="02040503050406030204" pitchFamily="18" charset="0"/>
                          </a:rPr>
                          <m:t>ℝ</m:t>
                        </m:r>
                      </m:oMath>
                    </m:oMathPara>
                  </a14:m>
                  <a:endParaRPr lang="es-CO" dirty="0"/>
                </a:p>
              </p:txBody>
            </p:sp>
          </mc:Choice>
          <mc:Fallback xmlns="">
            <p:sp>
              <p:nvSpPr>
                <p:cNvPr id="13" name="CuadroTexto 12"/>
                <p:cNvSpPr txBox="1">
                  <a:spLocks noRot="1" noChangeAspect="1" noMove="1" noResize="1" noEditPoints="1" noAdjustHandles="1" noChangeArrowheads="1" noChangeShapeType="1" noTextEdit="1"/>
                </p:cNvSpPr>
                <p:nvPr/>
              </p:nvSpPr>
              <p:spPr>
                <a:xfrm>
                  <a:off x="1722391" y="2694796"/>
                  <a:ext cx="406371" cy="369332"/>
                </a:xfrm>
                <a:prstGeom prst="rect">
                  <a:avLst/>
                </a:prstGeom>
                <a:blipFill>
                  <a:blip r:embed="rId41"/>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2" name="Rectángulo 11"/>
                <p:cNvSpPr/>
                <p:nvPr/>
              </p:nvSpPr>
              <p:spPr>
                <a:xfrm>
                  <a:off x="2778553" y="3878592"/>
                  <a:ext cx="53893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s-CO" i="1">
                            <a:latin typeface="Cambria Math" panose="02040503050406030204" pitchFamily="18" charset="0"/>
                          </a:rPr>
                          <m:t>−3</m:t>
                        </m:r>
                      </m:oMath>
                    </m:oMathPara>
                  </a14:m>
                  <a:endParaRPr lang="es-CO" dirty="0"/>
                </a:p>
              </p:txBody>
            </p:sp>
          </mc:Choice>
          <mc:Fallback xmlns="">
            <p:sp>
              <p:nvSpPr>
                <p:cNvPr id="12" name="Rectángulo 11"/>
                <p:cNvSpPr>
                  <a:spLocks noRot="1" noChangeAspect="1" noMove="1" noResize="1" noEditPoints="1" noAdjustHandles="1" noChangeArrowheads="1" noChangeShapeType="1" noTextEdit="1"/>
                </p:cNvSpPr>
                <p:nvPr/>
              </p:nvSpPr>
              <p:spPr>
                <a:xfrm>
                  <a:off x="2778553" y="3878592"/>
                  <a:ext cx="538930" cy="369332"/>
                </a:xfrm>
                <a:prstGeom prst="rect">
                  <a:avLst/>
                </a:prstGeom>
                <a:blipFill>
                  <a:blip r:embed="rId42"/>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4" name="Rectángulo 13"/>
                <p:cNvSpPr/>
                <p:nvPr/>
              </p:nvSpPr>
              <p:spPr>
                <a:xfrm>
                  <a:off x="2145814" y="3071134"/>
                  <a:ext cx="517386" cy="40197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ad>
                          <m:radPr>
                            <m:degHide m:val="on"/>
                            <m:ctrlPr>
                              <a:rPr lang="es-CO" i="1">
                                <a:latin typeface="Cambria Math" panose="02040503050406030204" pitchFamily="18" charset="0"/>
                              </a:rPr>
                            </m:ctrlPr>
                          </m:radPr>
                          <m:deg/>
                          <m:e>
                            <m:r>
                              <a:rPr lang="es-CO" i="1">
                                <a:latin typeface="Cambria Math" panose="02040503050406030204" pitchFamily="18" charset="0"/>
                              </a:rPr>
                              <m:t>3</m:t>
                            </m:r>
                          </m:e>
                        </m:rad>
                      </m:oMath>
                    </m:oMathPara>
                  </a14:m>
                  <a:endParaRPr lang="es-CO" dirty="0"/>
                </a:p>
              </p:txBody>
            </p:sp>
          </mc:Choice>
          <mc:Fallback xmlns="">
            <p:sp>
              <p:nvSpPr>
                <p:cNvPr id="14" name="Rectángulo 13"/>
                <p:cNvSpPr>
                  <a:spLocks noRot="1" noChangeAspect="1" noMove="1" noResize="1" noEditPoints="1" noAdjustHandles="1" noChangeArrowheads="1" noChangeShapeType="1" noTextEdit="1"/>
                </p:cNvSpPr>
                <p:nvPr/>
              </p:nvSpPr>
              <p:spPr>
                <a:xfrm>
                  <a:off x="2145814" y="3071134"/>
                  <a:ext cx="517386" cy="401970"/>
                </a:xfrm>
                <a:prstGeom prst="rect">
                  <a:avLst/>
                </a:prstGeom>
                <a:blipFill>
                  <a:blip r:embed="rId43"/>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5" name="Rectángulo 14"/>
                <p:cNvSpPr/>
                <p:nvPr/>
              </p:nvSpPr>
              <p:spPr>
                <a:xfrm>
                  <a:off x="5274202" y="3430770"/>
                  <a:ext cx="35644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s-CO" i="1">
                            <a:latin typeface="Cambria Math" panose="02040503050406030204" pitchFamily="18" charset="0"/>
                          </a:rPr>
                          <m:t>𝑒</m:t>
                        </m:r>
                      </m:oMath>
                    </m:oMathPara>
                  </a14:m>
                  <a:endParaRPr lang="es-CO" dirty="0"/>
                </a:p>
              </p:txBody>
            </p:sp>
          </mc:Choice>
          <mc:Fallback xmlns="">
            <p:sp>
              <p:nvSpPr>
                <p:cNvPr id="15" name="Rectángulo 14"/>
                <p:cNvSpPr>
                  <a:spLocks noRot="1" noChangeAspect="1" noMove="1" noResize="1" noEditPoints="1" noAdjustHandles="1" noChangeArrowheads="1" noChangeShapeType="1" noTextEdit="1"/>
                </p:cNvSpPr>
                <p:nvPr/>
              </p:nvSpPr>
              <p:spPr>
                <a:xfrm>
                  <a:off x="5274202" y="3430770"/>
                  <a:ext cx="356443" cy="369332"/>
                </a:xfrm>
                <a:prstGeom prst="rect">
                  <a:avLst/>
                </a:prstGeom>
                <a:blipFill>
                  <a:blip r:embed="rId44"/>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6" name="Rectángulo 15"/>
                <p:cNvSpPr/>
                <p:nvPr/>
              </p:nvSpPr>
              <p:spPr>
                <a:xfrm>
                  <a:off x="3022452" y="2998591"/>
                  <a:ext cx="1234633" cy="484043"/>
                </a:xfrm>
                <a:prstGeom prst="rect">
                  <a:avLst/>
                </a:prstGeom>
              </p:spPr>
              <p:txBody>
                <a:bodyPr wrap="none">
                  <a:spAutoFit/>
                </a:bodyPr>
                <a:lstStyle/>
                <a:p>
                  <a14:m>
                    <m:oMath xmlns:m="http://schemas.openxmlformats.org/officeDocument/2006/math">
                      <m:r>
                        <a:rPr lang="es-CO" i="1" smtClean="0">
                          <a:latin typeface="Cambria Math" panose="02040503050406030204" pitchFamily="18" charset="0"/>
                        </a:rPr>
                        <m:t>3,1416 </m:t>
                      </m:r>
                    </m:oMath>
                  </a14:m>
                  <a:r>
                    <a:rPr lang="es-CO" dirty="0"/>
                    <a:t>    </a:t>
                  </a:r>
                  <a14:m>
                    <m:oMath xmlns:m="http://schemas.openxmlformats.org/officeDocument/2006/math">
                      <m:f>
                        <m:fPr>
                          <m:ctrlPr>
                            <a:rPr lang="es-CO" i="1" dirty="0" smtClean="0">
                              <a:latin typeface="Cambria Math" panose="02040503050406030204" pitchFamily="18" charset="0"/>
                            </a:rPr>
                          </m:ctrlPr>
                        </m:fPr>
                        <m:num>
                          <m:r>
                            <a:rPr lang="es-ES" b="0" i="1" dirty="0" smtClean="0">
                              <a:latin typeface="Cambria Math" panose="02040503050406030204" pitchFamily="18" charset="0"/>
                            </a:rPr>
                            <m:t>9</m:t>
                          </m:r>
                        </m:num>
                        <m:den>
                          <m:r>
                            <a:rPr lang="es-ES" b="0" i="1" dirty="0" smtClean="0">
                              <a:latin typeface="Cambria Math" panose="02040503050406030204" pitchFamily="18" charset="0"/>
                            </a:rPr>
                            <m:t>4</m:t>
                          </m:r>
                        </m:den>
                      </m:f>
                    </m:oMath>
                  </a14:m>
                  <a:endParaRPr lang="es-CO" dirty="0"/>
                </a:p>
              </p:txBody>
            </p:sp>
          </mc:Choice>
          <mc:Fallback xmlns="">
            <p:sp>
              <p:nvSpPr>
                <p:cNvPr id="16" name="Rectángulo 15"/>
                <p:cNvSpPr>
                  <a:spLocks noRot="1" noChangeAspect="1" noMove="1" noResize="1" noEditPoints="1" noAdjustHandles="1" noChangeArrowheads="1" noChangeShapeType="1" noTextEdit="1"/>
                </p:cNvSpPr>
                <p:nvPr/>
              </p:nvSpPr>
              <p:spPr>
                <a:xfrm>
                  <a:off x="3022452" y="2998591"/>
                  <a:ext cx="1234633" cy="484043"/>
                </a:xfrm>
                <a:prstGeom prst="rect">
                  <a:avLst/>
                </a:prstGeom>
                <a:blipFill>
                  <a:blip r:embed="rId45"/>
                  <a:stretch>
                    <a:fillRect/>
                  </a:stretch>
                </a:blipFill>
              </p:spPr>
              <p:txBody>
                <a:bodyPr/>
                <a:lstStyle/>
                <a:p>
                  <a:r>
                    <a:rPr lang="es-ES">
                      <a:noFill/>
                    </a:rPr>
                    <a:t> </a:t>
                  </a:r>
                </a:p>
              </p:txBody>
            </p:sp>
          </mc:Fallback>
        </mc:AlternateContent>
      </p:grpSp>
    </p:spTree>
    <p:extLst>
      <p:ext uri="{BB962C8B-B14F-4D97-AF65-F5344CB8AC3E}">
        <p14:creationId xmlns:p14="http://schemas.microsoft.com/office/powerpoint/2010/main" val="264968186"/>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contenido 1"/>
          <p:cNvSpPr>
            <a:spLocks noGrp="1"/>
          </p:cNvSpPr>
          <p:nvPr>
            <p:ph idx="4294967295"/>
          </p:nvPr>
        </p:nvSpPr>
        <p:spPr>
          <a:xfrm>
            <a:off x="497204" y="1502480"/>
            <a:ext cx="7886700" cy="4140331"/>
          </a:xfrm>
        </p:spPr>
        <p:txBody>
          <a:bodyPr>
            <a:normAutofit/>
          </a:bodyPr>
          <a:lstStyle/>
          <a:p>
            <a:pPr marL="0" indent="0" algn="just">
              <a:buNone/>
            </a:pPr>
            <a:r>
              <a:rPr lang="es-CO" sz="2200" dirty="0">
                <a:ea typeface="Verdana" panose="020B0604030504040204" pitchFamily="34" charset="0"/>
              </a:rPr>
              <a:t>Sobre el conjunto de los números reales se definen dos operaciones: una suma y una multiplicación, ambas operaciones binarias</a:t>
            </a:r>
            <a:r>
              <a:rPr lang="es-CO" sz="2200" dirty="0" smtClean="0">
                <a:ea typeface="Verdana" panose="020B0604030504040204" pitchFamily="34" charset="0"/>
              </a:rPr>
              <a:t>.</a:t>
            </a:r>
          </a:p>
          <a:p>
            <a:pPr marL="0" indent="0" algn="just">
              <a:buNone/>
            </a:pPr>
            <a:endParaRPr lang="es-CO" sz="2200" dirty="0">
              <a:ea typeface="Verdana" panose="020B0604030504040204" pitchFamily="34" charset="0"/>
            </a:endParaRPr>
          </a:p>
          <a:p>
            <a:pPr marL="0" indent="0" algn="just">
              <a:buNone/>
            </a:pPr>
            <a:endParaRPr lang="es-CO" sz="2200" dirty="0" smtClean="0">
              <a:ea typeface="Verdana" panose="020B0604030504040204" pitchFamily="34" charset="0"/>
            </a:endParaRPr>
          </a:p>
          <a:p>
            <a:pPr marL="0" indent="0" algn="just">
              <a:buNone/>
            </a:pPr>
            <a:endParaRPr lang="es-CO" sz="2200" dirty="0">
              <a:ea typeface="Verdana" panose="020B0604030504040204" pitchFamily="34" charset="0"/>
            </a:endParaRPr>
          </a:p>
          <a:p>
            <a:pPr marL="0" indent="0" algn="just">
              <a:buNone/>
            </a:pPr>
            <a:endParaRPr lang="es-CO" sz="2200" dirty="0" smtClean="0">
              <a:ea typeface="Verdana" panose="020B0604030504040204" pitchFamily="34" charset="0"/>
            </a:endParaRPr>
          </a:p>
          <a:p>
            <a:pPr marL="0" indent="0" algn="just">
              <a:buNone/>
            </a:pPr>
            <a:r>
              <a:rPr lang="es-CO" sz="2200" dirty="0" smtClean="0">
                <a:ea typeface="Verdana" panose="020B0604030504040204" pitchFamily="34" charset="0"/>
              </a:rPr>
              <a:t>EJEMPLO</a:t>
            </a:r>
            <a:endParaRPr lang="es-CO" sz="2200" dirty="0">
              <a:ea typeface="Verdana" panose="020B0604030504040204" pitchFamily="34" charset="0"/>
            </a:endParaRPr>
          </a:p>
          <a:p>
            <a:pPr algn="just"/>
            <a:endParaRPr lang="es-CO" sz="2200" dirty="0">
              <a:ea typeface="Verdana" panose="020B0604030504040204" pitchFamily="34" charset="0"/>
            </a:endParaRPr>
          </a:p>
          <a:p>
            <a:pPr algn="just"/>
            <a:endParaRPr lang="es-CO" sz="2200" dirty="0">
              <a:ea typeface="Verdana" panose="020B0604030504040204" pitchFamily="34" charset="0"/>
            </a:endParaRPr>
          </a:p>
        </p:txBody>
      </p:sp>
      <p:sp>
        <p:nvSpPr>
          <p:cNvPr id="3" name="Título 1">
            <a:extLst>
              <a:ext uri="{FF2B5EF4-FFF2-40B4-BE49-F238E27FC236}">
                <a16:creationId xmlns:a16="http://schemas.microsoft.com/office/drawing/2014/main" xmlns="" id="{FC6CFAC0-5350-4FB2-974D-8D60793B67BC}"/>
              </a:ext>
            </a:extLst>
          </p:cNvPr>
          <p:cNvSpPr txBox="1">
            <a:spLocks/>
          </p:cNvSpPr>
          <p:nvPr/>
        </p:nvSpPr>
        <p:spPr>
          <a:xfrm>
            <a:off x="365759" y="531008"/>
            <a:ext cx="8149590" cy="577409"/>
          </a:xfrm>
          <a:prstGeom prst="rect">
            <a:avLst/>
          </a:prstGeom>
        </p:spPr>
        <p:txBody>
          <a:bodyP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s-CO" sz="3200" b="1" dirty="0">
                <a:solidFill>
                  <a:srgbClr val="00B0F0"/>
                </a:solidFill>
                <a:latin typeface="+mn-lt"/>
                <a:ea typeface="Verdana" panose="020B0604030504040204" pitchFamily="34" charset="0"/>
              </a:rPr>
              <a:t>Operaciones de Suma y Multiplicación.</a:t>
            </a:r>
            <a:endParaRPr lang="es-ES" sz="3200" b="1" dirty="0">
              <a:solidFill>
                <a:srgbClr val="00B0F0"/>
              </a:solidFill>
              <a:latin typeface="+mn-lt"/>
            </a:endParaRPr>
          </a:p>
        </p:txBody>
      </p:sp>
      <mc:AlternateContent xmlns:mc="http://schemas.openxmlformats.org/markup-compatibility/2006" xmlns:a14="http://schemas.microsoft.com/office/drawing/2010/main">
        <mc:Choice Requires="a14">
          <p:sp>
            <p:nvSpPr>
              <p:cNvPr id="4" name="Rectángulo 3">
                <a:extLst>
                  <a:ext uri="{FF2B5EF4-FFF2-40B4-BE49-F238E27FC236}">
                    <a16:creationId xmlns:a16="http://schemas.microsoft.com/office/drawing/2014/main" xmlns="" id="{3359D32C-847E-4009-AF75-9BF07367022C}"/>
                  </a:ext>
                </a:extLst>
              </p:cNvPr>
              <p:cNvSpPr/>
              <p:nvPr/>
            </p:nvSpPr>
            <p:spPr>
              <a:xfrm>
                <a:off x="5120063" y="2708468"/>
                <a:ext cx="2520755"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s-CO" sz="2800" i="1">
                          <a:latin typeface="Cambria Math" panose="02040503050406030204" pitchFamily="18" charset="0"/>
                          <a:ea typeface="Cambria Math" panose="02040503050406030204" pitchFamily="18" charset="0"/>
                        </a:rPr>
                        <m:t>×: </m:t>
                      </m:r>
                      <m:r>
                        <a:rPr lang="es-CO" sz="2800" i="1">
                          <a:latin typeface="Cambria Math" panose="02040503050406030204" pitchFamily="18" charset="0"/>
                          <a:ea typeface="Cambria Math" panose="02040503050406030204" pitchFamily="18" charset="0"/>
                        </a:rPr>
                        <m:t>ℝ</m:t>
                      </m:r>
                      <m:r>
                        <a:rPr lang="es-CO" sz="2800" i="1">
                          <a:latin typeface="Cambria Math" panose="02040503050406030204" pitchFamily="18" charset="0"/>
                          <a:ea typeface="Cambria Math" panose="02040503050406030204" pitchFamily="18" charset="0"/>
                        </a:rPr>
                        <m:t>×</m:t>
                      </m:r>
                      <m:r>
                        <a:rPr lang="es-CO" sz="2800" i="1">
                          <a:latin typeface="Cambria Math" panose="02040503050406030204" pitchFamily="18" charset="0"/>
                          <a:ea typeface="Cambria Math" panose="02040503050406030204" pitchFamily="18" charset="0"/>
                        </a:rPr>
                        <m:t>ℝ</m:t>
                      </m:r>
                      <m:r>
                        <a:rPr lang="es-CO" sz="2800" i="1">
                          <a:latin typeface="Cambria Math" panose="02040503050406030204" pitchFamily="18" charset="0"/>
                          <a:ea typeface="Cambria Math" panose="02040503050406030204" pitchFamily="18" charset="0"/>
                        </a:rPr>
                        <m:t>→</m:t>
                      </m:r>
                      <m:r>
                        <a:rPr lang="es-CO" sz="2800" i="1">
                          <a:latin typeface="Cambria Math" panose="02040503050406030204" pitchFamily="18" charset="0"/>
                          <a:ea typeface="Cambria Math" panose="02040503050406030204" pitchFamily="18" charset="0"/>
                        </a:rPr>
                        <m:t>ℝ</m:t>
                      </m:r>
                    </m:oMath>
                  </m:oMathPara>
                </a14:m>
                <a:endParaRPr lang="es-CO" sz="2800" dirty="0">
                  <a:latin typeface="Verdana" panose="020B0604030504040204" pitchFamily="34" charset="0"/>
                  <a:ea typeface="Verdana" panose="020B0604030504040204" pitchFamily="34" charset="0"/>
                </a:endParaRPr>
              </a:p>
            </p:txBody>
          </p:sp>
        </mc:Choice>
        <mc:Fallback xmlns="">
          <p:sp>
            <p:nvSpPr>
              <p:cNvPr id="4" name="Rectángulo 3">
                <a:extLst>
                  <a:ext uri="{FF2B5EF4-FFF2-40B4-BE49-F238E27FC236}">
                    <a16:creationId xmlns:a16="http://schemas.microsoft.com/office/drawing/2014/main" id="{3359D32C-847E-4009-AF75-9BF07367022C}"/>
                  </a:ext>
                </a:extLst>
              </p:cNvPr>
              <p:cNvSpPr>
                <a:spLocks noRot="1" noChangeAspect="1" noMove="1" noResize="1" noEditPoints="1" noAdjustHandles="1" noChangeArrowheads="1" noChangeShapeType="1" noTextEdit="1"/>
              </p:cNvSpPr>
              <p:nvPr/>
            </p:nvSpPr>
            <p:spPr>
              <a:xfrm>
                <a:off x="5120063" y="2708468"/>
                <a:ext cx="2520755" cy="523220"/>
              </a:xfrm>
              <a:prstGeom prst="rect">
                <a:avLst/>
              </a:prstGeom>
              <a:blipFill>
                <a:blip r:embed="rId5"/>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5" name="Rectángulo 4">
                <a:extLst>
                  <a:ext uri="{FF2B5EF4-FFF2-40B4-BE49-F238E27FC236}">
                    <a16:creationId xmlns:a16="http://schemas.microsoft.com/office/drawing/2014/main" xmlns="" id="{571FCD8F-6108-4459-BAEE-4A6DE4E91B64}"/>
                  </a:ext>
                </a:extLst>
              </p:cNvPr>
              <p:cNvSpPr/>
              <p:nvPr/>
            </p:nvSpPr>
            <p:spPr>
              <a:xfrm>
                <a:off x="5794636" y="3190651"/>
                <a:ext cx="2437077"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s-CO" sz="2800" i="1">
                          <a:latin typeface="Cambria Math" panose="02040503050406030204" pitchFamily="18" charset="0"/>
                          <a:ea typeface="Cambria Math" panose="02040503050406030204" pitchFamily="18" charset="0"/>
                        </a:rPr>
                        <m:t>(</m:t>
                      </m:r>
                      <m:r>
                        <a:rPr lang="es-CO" sz="2800" i="1">
                          <a:latin typeface="Cambria Math" panose="02040503050406030204" pitchFamily="18" charset="0"/>
                          <a:ea typeface="Cambria Math" panose="02040503050406030204" pitchFamily="18" charset="0"/>
                        </a:rPr>
                        <m:t>𝑎</m:t>
                      </m:r>
                      <m:r>
                        <a:rPr lang="es-CO" sz="2800" i="1">
                          <a:latin typeface="Cambria Math" panose="02040503050406030204" pitchFamily="18" charset="0"/>
                          <a:ea typeface="Cambria Math" panose="02040503050406030204" pitchFamily="18" charset="0"/>
                        </a:rPr>
                        <m:t>,</m:t>
                      </m:r>
                      <m:r>
                        <a:rPr lang="es-CO" sz="2800" i="1">
                          <a:latin typeface="Cambria Math" panose="02040503050406030204" pitchFamily="18" charset="0"/>
                          <a:ea typeface="Cambria Math" panose="02040503050406030204" pitchFamily="18" charset="0"/>
                        </a:rPr>
                        <m:t>𝑏</m:t>
                      </m:r>
                      <m:r>
                        <a:rPr lang="es-CO" sz="2800" i="1">
                          <a:latin typeface="Cambria Math" panose="02040503050406030204" pitchFamily="18" charset="0"/>
                          <a:ea typeface="Cambria Math" panose="02040503050406030204" pitchFamily="18" charset="0"/>
                        </a:rPr>
                        <m:t>)→</m:t>
                      </m:r>
                      <m:r>
                        <a:rPr lang="es-CO" sz="2800" i="1">
                          <a:latin typeface="Cambria Math" panose="02040503050406030204" pitchFamily="18" charset="0"/>
                          <a:ea typeface="Cambria Math" panose="02040503050406030204" pitchFamily="18" charset="0"/>
                        </a:rPr>
                        <m:t>𝑎</m:t>
                      </m:r>
                      <m:r>
                        <a:rPr lang="es-CO" sz="2800" i="1">
                          <a:latin typeface="Cambria Math" panose="02040503050406030204" pitchFamily="18" charset="0"/>
                          <a:ea typeface="Cambria Math" panose="02040503050406030204" pitchFamily="18" charset="0"/>
                        </a:rPr>
                        <m:t>×</m:t>
                      </m:r>
                      <m:r>
                        <a:rPr lang="es-CO" sz="2800" i="1">
                          <a:latin typeface="Cambria Math" panose="02040503050406030204" pitchFamily="18" charset="0"/>
                          <a:ea typeface="Cambria Math" panose="02040503050406030204" pitchFamily="18" charset="0"/>
                        </a:rPr>
                        <m:t>𝑏</m:t>
                      </m:r>
                    </m:oMath>
                  </m:oMathPara>
                </a14:m>
                <a:endParaRPr lang="es-ES" sz="2800" dirty="0"/>
              </a:p>
            </p:txBody>
          </p:sp>
        </mc:Choice>
        <mc:Fallback xmlns="">
          <p:sp>
            <p:nvSpPr>
              <p:cNvPr id="5" name="Rectángulo 4">
                <a:extLst>
                  <a:ext uri="{FF2B5EF4-FFF2-40B4-BE49-F238E27FC236}">
                    <a16:creationId xmlns:a16="http://schemas.microsoft.com/office/drawing/2014/main" id="{571FCD8F-6108-4459-BAEE-4A6DE4E91B64}"/>
                  </a:ext>
                </a:extLst>
              </p:cNvPr>
              <p:cNvSpPr>
                <a:spLocks noRot="1" noChangeAspect="1" noMove="1" noResize="1" noEditPoints="1" noAdjustHandles="1" noChangeArrowheads="1" noChangeShapeType="1" noTextEdit="1"/>
              </p:cNvSpPr>
              <p:nvPr/>
            </p:nvSpPr>
            <p:spPr>
              <a:xfrm>
                <a:off x="5794636" y="3190651"/>
                <a:ext cx="2437077" cy="523220"/>
              </a:xfrm>
              <a:prstGeom prst="rect">
                <a:avLst/>
              </a:prstGeom>
              <a:blipFill>
                <a:blip r:embed="rId6"/>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6" name="Rectángulo 5">
                <a:extLst>
                  <a:ext uri="{FF2B5EF4-FFF2-40B4-BE49-F238E27FC236}">
                    <a16:creationId xmlns:a16="http://schemas.microsoft.com/office/drawing/2014/main" xmlns="" id="{B11D7935-2830-48E1-877C-E69B824FE4EE}"/>
                  </a:ext>
                </a:extLst>
              </p:cNvPr>
              <p:cNvSpPr/>
              <p:nvPr/>
            </p:nvSpPr>
            <p:spPr>
              <a:xfrm>
                <a:off x="365759" y="2790159"/>
                <a:ext cx="3658180" cy="52322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s-CO" sz="2800" i="1">
                          <a:latin typeface="Cambria Math" panose="02040503050406030204" pitchFamily="18" charset="0"/>
                          <a:ea typeface="Cambria Math" panose="02040503050406030204" pitchFamily="18" charset="0"/>
                        </a:rPr>
                        <m:t>+: </m:t>
                      </m:r>
                      <m:r>
                        <a:rPr lang="es-CO" sz="2800" i="1">
                          <a:latin typeface="Cambria Math" panose="02040503050406030204" pitchFamily="18" charset="0"/>
                          <a:ea typeface="Cambria Math" panose="02040503050406030204" pitchFamily="18" charset="0"/>
                        </a:rPr>
                        <m:t>ℝ</m:t>
                      </m:r>
                      <m:r>
                        <a:rPr lang="es-CO" sz="2800" i="1">
                          <a:latin typeface="Cambria Math" panose="02040503050406030204" pitchFamily="18" charset="0"/>
                          <a:ea typeface="Cambria Math" panose="02040503050406030204" pitchFamily="18" charset="0"/>
                        </a:rPr>
                        <m:t>×</m:t>
                      </m:r>
                      <m:r>
                        <a:rPr lang="es-CO" sz="2800" i="1">
                          <a:latin typeface="Cambria Math" panose="02040503050406030204" pitchFamily="18" charset="0"/>
                          <a:ea typeface="Cambria Math" panose="02040503050406030204" pitchFamily="18" charset="0"/>
                        </a:rPr>
                        <m:t>ℝ</m:t>
                      </m:r>
                      <m:r>
                        <a:rPr lang="es-CO" sz="2800" i="1">
                          <a:latin typeface="Cambria Math" panose="02040503050406030204" pitchFamily="18" charset="0"/>
                          <a:ea typeface="Cambria Math" panose="02040503050406030204" pitchFamily="18" charset="0"/>
                        </a:rPr>
                        <m:t>→</m:t>
                      </m:r>
                      <m:r>
                        <a:rPr lang="es-CO" sz="2800" i="1">
                          <a:latin typeface="Cambria Math" panose="02040503050406030204" pitchFamily="18" charset="0"/>
                          <a:ea typeface="Cambria Math" panose="02040503050406030204" pitchFamily="18" charset="0"/>
                        </a:rPr>
                        <m:t>ℝ</m:t>
                      </m:r>
                    </m:oMath>
                  </m:oMathPara>
                </a14:m>
                <a:endParaRPr lang="es-ES" sz="2800" dirty="0"/>
              </a:p>
            </p:txBody>
          </p:sp>
        </mc:Choice>
        <mc:Fallback xmlns="">
          <p:sp>
            <p:nvSpPr>
              <p:cNvPr id="6" name="Rectángulo 5">
                <a:extLst>
                  <a:ext uri="{FF2B5EF4-FFF2-40B4-BE49-F238E27FC236}">
                    <a16:creationId xmlns:a16="http://schemas.microsoft.com/office/drawing/2014/main" id="{B11D7935-2830-48E1-877C-E69B824FE4EE}"/>
                  </a:ext>
                </a:extLst>
              </p:cNvPr>
              <p:cNvSpPr>
                <a:spLocks noRot="1" noChangeAspect="1" noMove="1" noResize="1" noEditPoints="1" noAdjustHandles="1" noChangeArrowheads="1" noChangeShapeType="1" noTextEdit="1"/>
              </p:cNvSpPr>
              <p:nvPr/>
            </p:nvSpPr>
            <p:spPr>
              <a:xfrm>
                <a:off x="365759" y="2790159"/>
                <a:ext cx="3658180" cy="523220"/>
              </a:xfrm>
              <a:prstGeom prst="rect">
                <a:avLst/>
              </a:prstGeom>
              <a:blipFill>
                <a:blip r:embed="rId7"/>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7" name="Rectángulo 6">
                <a:extLst>
                  <a:ext uri="{FF2B5EF4-FFF2-40B4-BE49-F238E27FC236}">
                    <a16:creationId xmlns:a16="http://schemas.microsoft.com/office/drawing/2014/main" xmlns="" id="{0904DBC0-0AE7-448F-A90B-6AF9AC1A488B}"/>
                  </a:ext>
                </a:extLst>
              </p:cNvPr>
              <p:cNvSpPr/>
              <p:nvPr/>
            </p:nvSpPr>
            <p:spPr>
              <a:xfrm>
                <a:off x="1530884" y="3252015"/>
                <a:ext cx="2493055"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es-CO" sz="2800" i="1">
                              <a:latin typeface="Cambria Math" panose="02040503050406030204" pitchFamily="18" charset="0"/>
                            </a:rPr>
                          </m:ctrlPr>
                        </m:dPr>
                        <m:e>
                          <m:r>
                            <a:rPr lang="es-CO" sz="2800" i="1">
                              <a:latin typeface="Cambria Math" panose="02040503050406030204" pitchFamily="18" charset="0"/>
                            </a:rPr>
                            <m:t>𝑎</m:t>
                          </m:r>
                          <m:r>
                            <a:rPr lang="es-CO" sz="2800" i="1">
                              <a:latin typeface="Cambria Math" panose="02040503050406030204" pitchFamily="18" charset="0"/>
                            </a:rPr>
                            <m:t>,</m:t>
                          </m:r>
                          <m:r>
                            <a:rPr lang="es-CO" sz="2800" i="1">
                              <a:latin typeface="Cambria Math" panose="02040503050406030204" pitchFamily="18" charset="0"/>
                            </a:rPr>
                            <m:t>𝑏</m:t>
                          </m:r>
                        </m:e>
                      </m:d>
                      <m:r>
                        <a:rPr lang="es-CO" sz="2800" i="1">
                          <a:latin typeface="Cambria Math" panose="02040503050406030204" pitchFamily="18" charset="0"/>
                          <a:ea typeface="Cambria Math" panose="02040503050406030204" pitchFamily="18" charset="0"/>
                        </a:rPr>
                        <m:t>→</m:t>
                      </m:r>
                      <m:r>
                        <a:rPr lang="es-CO" sz="2800" i="1">
                          <a:latin typeface="Cambria Math" panose="02040503050406030204" pitchFamily="18" charset="0"/>
                          <a:ea typeface="Cambria Math" panose="02040503050406030204" pitchFamily="18" charset="0"/>
                        </a:rPr>
                        <m:t>𝑎</m:t>
                      </m:r>
                      <m:r>
                        <a:rPr lang="es-CO" sz="2800" i="1">
                          <a:latin typeface="Cambria Math" panose="02040503050406030204" pitchFamily="18" charset="0"/>
                          <a:ea typeface="Cambria Math" panose="02040503050406030204" pitchFamily="18" charset="0"/>
                        </a:rPr>
                        <m:t>+</m:t>
                      </m:r>
                      <m:r>
                        <a:rPr lang="es-CO" sz="2800" i="1">
                          <a:latin typeface="Cambria Math" panose="02040503050406030204" pitchFamily="18" charset="0"/>
                          <a:ea typeface="Cambria Math" panose="02040503050406030204" pitchFamily="18" charset="0"/>
                        </a:rPr>
                        <m:t>𝑏</m:t>
                      </m:r>
                    </m:oMath>
                  </m:oMathPara>
                </a14:m>
                <a:endParaRPr lang="es-CO" sz="2800" dirty="0">
                  <a:latin typeface="Verdana" panose="020B0604030504040204" pitchFamily="34" charset="0"/>
                  <a:ea typeface="Verdana" panose="020B0604030504040204" pitchFamily="34" charset="0"/>
                </a:endParaRPr>
              </a:p>
            </p:txBody>
          </p:sp>
        </mc:Choice>
        <mc:Fallback xmlns="">
          <p:sp>
            <p:nvSpPr>
              <p:cNvPr id="7" name="Rectángulo 6">
                <a:extLst>
                  <a:ext uri="{FF2B5EF4-FFF2-40B4-BE49-F238E27FC236}">
                    <a16:creationId xmlns:a16="http://schemas.microsoft.com/office/drawing/2014/main" id="{0904DBC0-0AE7-448F-A90B-6AF9AC1A488B}"/>
                  </a:ext>
                </a:extLst>
              </p:cNvPr>
              <p:cNvSpPr>
                <a:spLocks noRot="1" noChangeAspect="1" noMove="1" noResize="1" noEditPoints="1" noAdjustHandles="1" noChangeArrowheads="1" noChangeShapeType="1" noTextEdit="1"/>
              </p:cNvSpPr>
              <p:nvPr/>
            </p:nvSpPr>
            <p:spPr>
              <a:xfrm>
                <a:off x="1530884" y="3252015"/>
                <a:ext cx="2493055" cy="523220"/>
              </a:xfrm>
              <a:prstGeom prst="rect">
                <a:avLst/>
              </a:prstGeom>
              <a:blipFill>
                <a:blip r:embed="rId8"/>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8" name="Rectángulo 7"/>
              <p:cNvSpPr/>
              <p:nvPr/>
            </p:nvSpPr>
            <p:spPr>
              <a:xfrm>
                <a:off x="1324910" y="4810455"/>
                <a:ext cx="2905001"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d>
                        <m:dPr>
                          <m:ctrlPr>
                            <a:rPr lang="es-CO" i="1" smtClean="0">
                              <a:latin typeface="Cambria Math" panose="02040503050406030204" pitchFamily="18" charset="0"/>
                            </a:rPr>
                          </m:ctrlPr>
                        </m:dPr>
                        <m:e>
                          <m:r>
                            <a:rPr lang="es-ES" b="0" i="1" smtClean="0">
                              <a:latin typeface="Cambria Math" panose="02040503050406030204" pitchFamily="18" charset="0"/>
                            </a:rPr>
                            <m:t>2</m:t>
                          </m:r>
                          <m:r>
                            <a:rPr lang="es-CO" i="1">
                              <a:latin typeface="Cambria Math" panose="02040503050406030204" pitchFamily="18" charset="0"/>
                            </a:rPr>
                            <m:t>,</m:t>
                          </m:r>
                          <m:r>
                            <a:rPr lang="es-ES" b="0" i="1" smtClean="0">
                              <a:latin typeface="Cambria Math" panose="02040503050406030204" pitchFamily="18" charset="0"/>
                            </a:rPr>
                            <m:t>−3</m:t>
                          </m:r>
                        </m:e>
                      </m:d>
                      <m:r>
                        <a:rPr lang="es-CO" i="1">
                          <a:latin typeface="Cambria Math" panose="02040503050406030204" pitchFamily="18" charset="0"/>
                          <a:ea typeface="Cambria Math" panose="02040503050406030204" pitchFamily="18" charset="0"/>
                        </a:rPr>
                        <m:t>→</m:t>
                      </m:r>
                      <m:r>
                        <a:rPr lang="es-ES" b="0" i="1" smtClean="0">
                          <a:latin typeface="Cambria Math" panose="02040503050406030204" pitchFamily="18" charset="0"/>
                          <a:ea typeface="Cambria Math" panose="02040503050406030204" pitchFamily="18" charset="0"/>
                        </a:rPr>
                        <m:t>2</m:t>
                      </m:r>
                      <m:r>
                        <a:rPr lang="es-CO" i="1">
                          <a:latin typeface="Cambria Math" panose="02040503050406030204" pitchFamily="18" charset="0"/>
                          <a:ea typeface="Cambria Math" panose="02040503050406030204" pitchFamily="18" charset="0"/>
                        </a:rPr>
                        <m:t>+</m:t>
                      </m:r>
                      <m:d>
                        <m:dPr>
                          <m:ctrlPr>
                            <a:rPr lang="es-ES" b="0" i="1" smtClean="0">
                              <a:latin typeface="Cambria Math" panose="02040503050406030204" pitchFamily="18" charset="0"/>
                              <a:ea typeface="Cambria Math" panose="02040503050406030204" pitchFamily="18" charset="0"/>
                            </a:rPr>
                          </m:ctrlPr>
                        </m:dPr>
                        <m:e>
                          <m:r>
                            <a:rPr lang="es-ES" b="0" i="1" smtClean="0">
                              <a:latin typeface="Cambria Math" panose="02040503050406030204" pitchFamily="18" charset="0"/>
                              <a:ea typeface="Cambria Math" panose="02040503050406030204" pitchFamily="18" charset="0"/>
                            </a:rPr>
                            <m:t>−3</m:t>
                          </m:r>
                        </m:e>
                      </m:d>
                      <m:r>
                        <a:rPr lang="es-ES" b="0" i="1" smtClean="0">
                          <a:latin typeface="Cambria Math" panose="02040503050406030204" pitchFamily="18" charset="0"/>
                          <a:ea typeface="Cambria Math" panose="02040503050406030204" pitchFamily="18" charset="0"/>
                        </a:rPr>
                        <m:t>=−1</m:t>
                      </m:r>
                    </m:oMath>
                  </m:oMathPara>
                </a14:m>
                <a:endParaRPr lang="es-CO" dirty="0">
                  <a:latin typeface="Verdana" panose="020B0604030504040204" pitchFamily="34" charset="0"/>
                  <a:ea typeface="Verdana" panose="020B0604030504040204" pitchFamily="34" charset="0"/>
                </a:endParaRPr>
              </a:p>
            </p:txBody>
          </p:sp>
        </mc:Choice>
        <mc:Fallback xmlns="">
          <p:sp>
            <p:nvSpPr>
              <p:cNvPr id="8" name="Rectángulo 7"/>
              <p:cNvSpPr>
                <a:spLocks noRot="1" noChangeAspect="1" noMove="1" noResize="1" noEditPoints="1" noAdjustHandles="1" noChangeArrowheads="1" noChangeShapeType="1" noTextEdit="1"/>
              </p:cNvSpPr>
              <p:nvPr/>
            </p:nvSpPr>
            <p:spPr>
              <a:xfrm>
                <a:off x="1324910" y="4810455"/>
                <a:ext cx="2905001" cy="369332"/>
              </a:xfrm>
              <a:prstGeom prst="rect">
                <a:avLst/>
              </a:prstGeom>
              <a:blipFill rotWithShape="0">
                <a:blip r:embed="rId9"/>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9" name="Rectángulo 8"/>
              <p:cNvSpPr/>
              <p:nvPr/>
            </p:nvSpPr>
            <p:spPr>
              <a:xfrm>
                <a:off x="5478903" y="4735193"/>
                <a:ext cx="2905001"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d>
                        <m:dPr>
                          <m:ctrlPr>
                            <a:rPr lang="es-CO" i="1" smtClean="0">
                              <a:latin typeface="Cambria Math" panose="02040503050406030204" pitchFamily="18" charset="0"/>
                            </a:rPr>
                          </m:ctrlPr>
                        </m:dPr>
                        <m:e>
                          <m:r>
                            <a:rPr lang="es-ES" b="0" i="1" smtClean="0">
                              <a:latin typeface="Cambria Math" panose="02040503050406030204" pitchFamily="18" charset="0"/>
                            </a:rPr>
                            <m:t>2</m:t>
                          </m:r>
                          <m:r>
                            <a:rPr lang="es-CO" i="1">
                              <a:latin typeface="Cambria Math" panose="02040503050406030204" pitchFamily="18" charset="0"/>
                            </a:rPr>
                            <m:t>,</m:t>
                          </m:r>
                          <m:r>
                            <a:rPr lang="es-ES" b="0" i="1" smtClean="0">
                              <a:latin typeface="Cambria Math" panose="02040503050406030204" pitchFamily="18" charset="0"/>
                            </a:rPr>
                            <m:t>−3</m:t>
                          </m:r>
                        </m:e>
                      </m:d>
                      <m:r>
                        <a:rPr lang="es-CO" i="1">
                          <a:latin typeface="Cambria Math" panose="02040503050406030204" pitchFamily="18" charset="0"/>
                          <a:ea typeface="Cambria Math" panose="02040503050406030204" pitchFamily="18" charset="0"/>
                        </a:rPr>
                        <m:t>→</m:t>
                      </m:r>
                      <m:r>
                        <a:rPr lang="es-ES" b="0" i="1" smtClean="0">
                          <a:latin typeface="Cambria Math" panose="02040503050406030204" pitchFamily="18" charset="0"/>
                          <a:ea typeface="Cambria Math" panose="02040503050406030204" pitchFamily="18" charset="0"/>
                        </a:rPr>
                        <m:t>2×</m:t>
                      </m:r>
                      <m:d>
                        <m:dPr>
                          <m:ctrlPr>
                            <a:rPr lang="es-ES" b="0" i="1" smtClean="0">
                              <a:latin typeface="Cambria Math" panose="02040503050406030204" pitchFamily="18" charset="0"/>
                              <a:ea typeface="Cambria Math" panose="02040503050406030204" pitchFamily="18" charset="0"/>
                            </a:rPr>
                          </m:ctrlPr>
                        </m:dPr>
                        <m:e>
                          <m:r>
                            <a:rPr lang="es-ES" b="0" i="1" smtClean="0">
                              <a:latin typeface="Cambria Math" panose="02040503050406030204" pitchFamily="18" charset="0"/>
                              <a:ea typeface="Cambria Math" panose="02040503050406030204" pitchFamily="18" charset="0"/>
                            </a:rPr>
                            <m:t>−3</m:t>
                          </m:r>
                        </m:e>
                      </m:d>
                      <m:r>
                        <a:rPr lang="es-ES" b="0" i="1" smtClean="0">
                          <a:latin typeface="Cambria Math" panose="02040503050406030204" pitchFamily="18" charset="0"/>
                          <a:ea typeface="Cambria Math" panose="02040503050406030204" pitchFamily="18" charset="0"/>
                        </a:rPr>
                        <m:t>=−6</m:t>
                      </m:r>
                    </m:oMath>
                  </m:oMathPara>
                </a14:m>
                <a:endParaRPr lang="es-CO" dirty="0">
                  <a:latin typeface="Verdana" panose="020B0604030504040204" pitchFamily="34" charset="0"/>
                  <a:ea typeface="Verdana" panose="020B0604030504040204" pitchFamily="34" charset="0"/>
                </a:endParaRPr>
              </a:p>
            </p:txBody>
          </p:sp>
        </mc:Choice>
        <mc:Fallback xmlns="">
          <p:sp>
            <p:nvSpPr>
              <p:cNvPr id="9" name="Rectángulo 8"/>
              <p:cNvSpPr>
                <a:spLocks noRot="1" noChangeAspect="1" noMove="1" noResize="1" noEditPoints="1" noAdjustHandles="1" noChangeArrowheads="1" noChangeShapeType="1" noTextEdit="1"/>
              </p:cNvSpPr>
              <p:nvPr/>
            </p:nvSpPr>
            <p:spPr>
              <a:xfrm>
                <a:off x="5478903" y="4735193"/>
                <a:ext cx="2905001" cy="369332"/>
              </a:xfrm>
              <a:prstGeom prst="rect">
                <a:avLst/>
              </a:prstGeom>
              <a:blipFill rotWithShape="0">
                <a:blip r:embed="rId10"/>
                <a:stretch>
                  <a:fillRect/>
                </a:stretch>
              </a:blipFill>
            </p:spPr>
            <p:txBody>
              <a:bodyPr/>
              <a:lstStyle/>
              <a:p>
                <a:r>
                  <a:rPr lang="es-ES">
                    <a:noFill/>
                  </a:rPr>
                  <a:t> </a:t>
                </a:r>
              </a:p>
            </p:txBody>
          </p:sp>
        </mc:Fallback>
      </mc:AlternateContent>
    </p:spTree>
    <p:extLst>
      <p:ext uri="{BB962C8B-B14F-4D97-AF65-F5344CB8AC3E}">
        <p14:creationId xmlns:p14="http://schemas.microsoft.com/office/powerpoint/2010/main" val="358397610"/>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contenido 1"/>
          <p:cNvSpPr>
            <a:spLocks noGrp="1"/>
          </p:cNvSpPr>
          <p:nvPr>
            <p:ph idx="4294967295"/>
          </p:nvPr>
        </p:nvSpPr>
        <p:spPr>
          <a:xfrm>
            <a:off x="351693" y="524805"/>
            <a:ext cx="7886700" cy="389596"/>
          </a:xfrm>
        </p:spPr>
        <p:txBody>
          <a:bodyPr>
            <a:noAutofit/>
          </a:bodyPr>
          <a:lstStyle/>
          <a:p>
            <a:r>
              <a:rPr lang="es-CO" sz="2400" b="1" dirty="0">
                <a:solidFill>
                  <a:srgbClr val="00B0F0"/>
                </a:solidFill>
              </a:rPr>
              <a:t>PROPIEDADES DE LA SUMA Y LA MULTIPLICACIÓN</a:t>
            </a:r>
            <a:r>
              <a:rPr lang="es-CO" sz="2400" dirty="0">
                <a:solidFill>
                  <a:srgbClr val="FFC000"/>
                </a:solidFill>
              </a:rPr>
              <a:t>.</a:t>
            </a:r>
          </a:p>
        </p:txBody>
      </p:sp>
      <mc:AlternateContent xmlns:mc="http://schemas.openxmlformats.org/markup-compatibility/2006" xmlns:a14="http://schemas.microsoft.com/office/drawing/2010/main">
        <mc:Choice Requires="a14">
          <p:graphicFrame>
            <p:nvGraphicFramePr>
              <p:cNvPr id="3" name="Tabla 2"/>
              <p:cNvGraphicFramePr>
                <a:graphicFrameLocks noGrp="1"/>
              </p:cNvGraphicFramePr>
              <p:nvPr>
                <p:extLst>
                  <p:ext uri="{D42A27DB-BD31-4B8C-83A1-F6EECF244321}">
                    <p14:modId xmlns:p14="http://schemas.microsoft.com/office/powerpoint/2010/main" val="1044683978"/>
                  </p:ext>
                </p:extLst>
              </p:nvPr>
            </p:nvGraphicFramePr>
            <p:xfrm>
              <a:off x="548640" y="1294228"/>
              <a:ext cx="8060788" cy="5227755"/>
            </p:xfrm>
            <a:graphic>
              <a:graphicData uri="http://schemas.openxmlformats.org/drawingml/2006/table">
                <a:tbl>
                  <a:tblPr firstRow="1" bandRow="1">
                    <a:tableStyleId>{5C22544A-7EE6-4342-B048-85BDC9FD1C3A}</a:tableStyleId>
                  </a:tblPr>
                  <a:tblGrid>
                    <a:gridCol w="1665171">
                      <a:extLst>
                        <a:ext uri="{9D8B030D-6E8A-4147-A177-3AD203B41FA5}">
                          <a16:colId xmlns:a16="http://schemas.microsoft.com/office/drawing/2014/main" xmlns="" val="20000"/>
                        </a:ext>
                      </a:extLst>
                    </a:gridCol>
                    <a:gridCol w="3308684">
                      <a:extLst>
                        <a:ext uri="{9D8B030D-6E8A-4147-A177-3AD203B41FA5}">
                          <a16:colId xmlns:a16="http://schemas.microsoft.com/office/drawing/2014/main" xmlns="" val="20001"/>
                        </a:ext>
                      </a:extLst>
                    </a:gridCol>
                    <a:gridCol w="3086933">
                      <a:extLst>
                        <a:ext uri="{9D8B030D-6E8A-4147-A177-3AD203B41FA5}">
                          <a16:colId xmlns:a16="http://schemas.microsoft.com/office/drawing/2014/main" xmlns="" val="20002"/>
                        </a:ext>
                      </a:extLst>
                    </a:gridCol>
                  </a:tblGrid>
                  <a:tr h="399716">
                    <a:tc>
                      <a:txBody>
                        <a:bodyPr/>
                        <a:lstStyle/>
                        <a:p>
                          <a:r>
                            <a:rPr lang="es-CO" sz="2000" dirty="0"/>
                            <a:t>PROPIEDAD</a:t>
                          </a:r>
                        </a:p>
                      </a:txBody>
                      <a:tcPr/>
                    </a:tc>
                    <a:tc>
                      <a:txBody>
                        <a:bodyPr/>
                        <a:lstStyle/>
                        <a:p>
                          <a:r>
                            <a:rPr lang="es-CO" sz="2000" dirty="0"/>
                            <a:t>SUMA</a:t>
                          </a:r>
                        </a:p>
                      </a:txBody>
                      <a:tcPr/>
                    </a:tc>
                    <a:tc>
                      <a:txBody>
                        <a:bodyPr/>
                        <a:lstStyle/>
                        <a:p>
                          <a:r>
                            <a:rPr lang="es-CO" sz="2000" dirty="0"/>
                            <a:t>MULTIPLICACIÓN</a:t>
                          </a:r>
                        </a:p>
                      </a:txBody>
                      <a:tcPr/>
                    </a:tc>
                    <a:extLst>
                      <a:ext uri="{0D108BD9-81ED-4DB2-BD59-A6C34878D82A}">
                        <a16:rowId xmlns:a16="http://schemas.microsoft.com/office/drawing/2014/main" xmlns="" val="10000"/>
                      </a:ext>
                    </a:extLst>
                  </a:tr>
                  <a:tr h="507835">
                    <a:tc>
                      <a:txBody>
                        <a:bodyPr/>
                        <a:lstStyle/>
                        <a:p>
                          <a:r>
                            <a:rPr lang="es-CO" sz="2000" dirty="0" err="1"/>
                            <a:t>Clausurativa</a:t>
                          </a:r>
                          <a:endParaRPr lang="es-CO" sz="2000" dirty="0"/>
                        </a:p>
                      </a:txBody>
                      <a:tcPr/>
                    </a:tc>
                    <a:tc>
                      <a:txBody>
                        <a:bodyPr/>
                        <a:lstStyle/>
                        <a:p>
                          <a:pPr/>
                          <a14:m>
                            <m:oMathPara xmlns:m="http://schemas.openxmlformats.org/officeDocument/2006/math">
                              <m:oMathParaPr>
                                <m:jc m:val="centerGroup"/>
                              </m:oMathParaPr>
                              <m:oMath xmlns:m="http://schemas.openxmlformats.org/officeDocument/2006/math">
                                <m:r>
                                  <a:rPr lang="es-CO" sz="2000" b="0" i="1" smtClean="0">
                                    <a:latin typeface="Cambria Math" panose="02040503050406030204" pitchFamily="18" charset="0"/>
                                  </a:rPr>
                                  <m:t>𝑎</m:t>
                                </m:r>
                                <m:r>
                                  <a:rPr lang="es-CO" sz="2000" b="0" i="1" smtClean="0">
                                    <a:latin typeface="Cambria Math" panose="02040503050406030204" pitchFamily="18" charset="0"/>
                                  </a:rPr>
                                  <m:t>+</m:t>
                                </m:r>
                                <m:r>
                                  <a:rPr lang="es-CO" sz="2000" b="0" i="1" smtClean="0">
                                    <a:latin typeface="Cambria Math" panose="02040503050406030204" pitchFamily="18" charset="0"/>
                                  </a:rPr>
                                  <m:t>𝑏</m:t>
                                </m:r>
                                <m:r>
                                  <a:rPr lang="es-CO" sz="2000" b="0" i="1" smtClean="0">
                                    <a:latin typeface="Cambria Math" panose="02040503050406030204" pitchFamily="18" charset="0"/>
                                    <a:ea typeface="Cambria Math" panose="02040503050406030204" pitchFamily="18" charset="0"/>
                                  </a:rPr>
                                  <m:t>𝜖</m:t>
                                </m:r>
                                <m:r>
                                  <a:rPr lang="es-CO" sz="2000" b="0" i="1" smtClean="0">
                                    <a:latin typeface="Cambria Math" panose="02040503050406030204" pitchFamily="18" charset="0"/>
                                    <a:ea typeface="Cambria Math" panose="02040503050406030204" pitchFamily="18" charset="0"/>
                                  </a:rPr>
                                  <m:t>ℝ</m:t>
                                </m:r>
                              </m:oMath>
                            </m:oMathPara>
                          </a14:m>
                          <a:endParaRPr lang="es-CO"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2000" b="0" i="0" baseline="0" dirty="0" smtClean="0">
                              <a:latin typeface="+mn-lt"/>
                            </a:rPr>
                            <a:t>               </a:t>
                          </a:r>
                          <a14:m>
                            <m:oMath xmlns:m="http://schemas.openxmlformats.org/officeDocument/2006/math">
                              <m:r>
                                <a:rPr lang="es-CO" sz="2000" b="0" i="1" baseline="0" dirty="0" smtClean="0">
                                  <a:latin typeface="Cambria Math" panose="02040503050406030204" pitchFamily="18" charset="0"/>
                                </a:rPr>
                                <m:t>𝑎</m:t>
                              </m:r>
                              <m:r>
                                <a:rPr lang="es-CO" sz="2000" b="0" i="1" smtClean="0">
                                  <a:latin typeface="Cambria Math" panose="02040503050406030204" pitchFamily="18" charset="0"/>
                                  <a:ea typeface="Cambria Math" panose="02040503050406030204" pitchFamily="18" charset="0"/>
                                </a:rPr>
                                <m:t>×</m:t>
                              </m:r>
                              <m:r>
                                <a:rPr lang="es-CO" sz="2000" b="0" i="1" smtClean="0">
                                  <a:latin typeface="Cambria Math" panose="02040503050406030204" pitchFamily="18" charset="0"/>
                                </a:rPr>
                                <m:t>𝑏</m:t>
                              </m:r>
                              <m:r>
                                <a:rPr lang="es-CO" sz="2000" b="0" i="1" smtClean="0">
                                  <a:latin typeface="Cambria Math" panose="02040503050406030204" pitchFamily="18" charset="0"/>
                                  <a:ea typeface="Cambria Math" panose="02040503050406030204" pitchFamily="18" charset="0"/>
                                </a:rPr>
                                <m:t>𝜖</m:t>
                              </m:r>
                              <m:r>
                                <a:rPr lang="es-ES" sz="2000" b="0" i="1" smtClean="0">
                                  <a:latin typeface="Cambria Math" panose="02040503050406030204" pitchFamily="18" charset="0"/>
                                  <a:ea typeface="Cambria Math" panose="02040503050406030204" pitchFamily="18" charset="0"/>
                                </a:rPr>
                                <m:t> </m:t>
                              </m:r>
                              <m:r>
                                <a:rPr lang="es-CO" sz="2000" b="0" i="1" smtClean="0">
                                  <a:latin typeface="Cambria Math" panose="02040503050406030204" pitchFamily="18" charset="0"/>
                                  <a:ea typeface="Cambria Math" panose="02040503050406030204" pitchFamily="18" charset="0"/>
                                </a:rPr>
                                <m:t>ℝ</m:t>
                              </m:r>
                            </m:oMath>
                          </a14:m>
                          <a:endParaRPr lang="es-CO" sz="2000" dirty="0"/>
                        </a:p>
                      </a:txBody>
                      <a:tcPr/>
                    </a:tc>
                    <a:extLst>
                      <a:ext uri="{0D108BD9-81ED-4DB2-BD59-A6C34878D82A}">
                        <a16:rowId xmlns:a16="http://schemas.microsoft.com/office/drawing/2014/main" xmlns="" val="10001"/>
                      </a:ext>
                    </a:extLst>
                  </a:tr>
                  <a:tr h="381617">
                    <a:tc>
                      <a:txBody>
                        <a:bodyPr/>
                        <a:lstStyle/>
                        <a:p>
                          <a:r>
                            <a:rPr lang="es-CO" sz="2000" dirty="0"/>
                            <a:t>Conmutativa</a:t>
                          </a:r>
                        </a:p>
                      </a:txBody>
                      <a:tcPr/>
                    </a:tc>
                    <a:tc>
                      <a:txBody>
                        <a:bodyPr/>
                        <a:lstStyle/>
                        <a:p>
                          <a:pPr/>
                          <a14:m>
                            <m:oMathPara xmlns:m="http://schemas.openxmlformats.org/officeDocument/2006/math">
                              <m:oMathParaPr>
                                <m:jc m:val="centerGroup"/>
                              </m:oMathParaPr>
                              <m:oMath xmlns:m="http://schemas.openxmlformats.org/officeDocument/2006/math">
                                <m:r>
                                  <a:rPr lang="es-CO" sz="2000" b="0" i="1" smtClean="0">
                                    <a:latin typeface="Cambria Math" panose="02040503050406030204" pitchFamily="18" charset="0"/>
                                  </a:rPr>
                                  <m:t>𝑎</m:t>
                                </m:r>
                                <m:r>
                                  <a:rPr lang="es-CO" sz="2000" b="0" i="1" smtClean="0">
                                    <a:latin typeface="Cambria Math" panose="02040503050406030204" pitchFamily="18" charset="0"/>
                                  </a:rPr>
                                  <m:t>+</m:t>
                                </m:r>
                                <m:r>
                                  <a:rPr lang="es-CO" sz="2000" b="0" i="1" smtClean="0">
                                    <a:latin typeface="Cambria Math" panose="02040503050406030204" pitchFamily="18" charset="0"/>
                                  </a:rPr>
                                  <m:t>𝑏</m:t>
                                </m:r>
                                <m:r>
                                  <a:rPr lang="es-CO" sz="2000" b="0" i="1" smtClean="0">
                                    <a:latin typeface="Cambria Math" panose="02040503050406030204" pitchFamily="18" charset="0"/>
                                  </a:rPr>
                                  <m:t>=</m:t>
                                </m:r>
                                <m:r>
                                  <a:rPr lang="es-CO" sz="2000" b="0" i="1" smtClean="0">
                                    <a:latin typeface="Cambria Math" panose="02040503050406030204" pitchFamily="18" charset="0"/>
                                  </a:rPr>
                                  <m:t>𝑏</m:t>
                                </m:r>
                                <m:r>
                                  <a:rPr lang="es-CO" sz="2000" b="0" i="1" smtClean="0">
                                    <a:latin typeface="Cambria Math" panose="02040503050406030204" pitchFamily="18" charset="0"/>
                                  </a:rPr>
                                  <m:t>+</m:t>
                                </m:r>
                                <m:r>
                                  <a:rPr lang="es-CO" sz="2000" b="0" i="1" smtClean="0">
                                    <a:latin typeface="Cambria Math" panose="02040503050406030204" pitchFamily="18" charset="0"/>
                                  </a:rPr>
                                  <m:t>𝑎</m:t>
                                </m:r>
                              </m:oMath>
                            </m:oMathPara>
                          </a14:m>
                          <a:endParaRPr lang="es-CO" sz="2000" dirty="0"/>
                        </a:p>
                      </a:txBody>
                      <a:tcPr/>
                    </a:tc>
                    <a:tc>
                      <a:txBody>
                        <a:bodyPr/>
                        <a:lstStyle/>
                        <a:p>
                          <a:pPr/>
                          <a14:m>
                            <m:oMathPara xmlns:m="http://schemas.openxmlformats.org/officeDocument/2006/math">
                              <m:oMathParaPr>
                                <m:jc m:val="centerGroup"/>
                              </m:oMathParaPr>
                              <m:oMath xmlns:m="http://schemas.openxmlformats.org/officeDocument/2006/math">
                                <m:r>
                                  <a:rPr lang="es-CO" sz="2000" b="0" i="1" smtClean="0">
                                    <a:latin typeface="Cambria Math" panose="02040503050406030204" pitchFamily="18" charset="0"/>
                                  </a:rPr>
                                  <m:t>𝑎</m:t>
                                </m:r>
                                <m:r>
                                  <a:rPr lang="es-CO" sz="2000" b="0" i="1" smtClean="0">
                                    <a:latin typeface="Cambria Math" panose="02040503050406030204" pitchFamily="18" charset="0"/>
                                    <a:ea typeface="Cambria Math" panose="02040503050406030204" pitchFamily="18" charset="0"/>
                                  </a:rPr>
                                  <m:t>×</m:t>
                                </m:r>
                                <m:r>
                                  <a:rPr lang="es-CO" sz="2000" b="0" i="1" smtClean="0">
                                    <a:latin typeface="Cambria Math" panose="02040503050406030204" pitchFamily="18" charset="0"/>
                                  </a:rPr>
                                  <m:t>𝑏</m:t>
                                </m:r>
                                <m:r>
                                  <a:rPr lang="es-CO" sz="2000" b="0" i="1" smtClean="0">
                                    <a:latin typeface="Cambria Math" panose="02040503050406030204" pitchFamily="18" charset="0"/>
                                  </a:rPr>
                                  <m:t>=</m:t>
                                </m:r>
                                <m:r>
                                  <a:rPr lang="es-CO" sz="2000" b="0" i="1" smtClean="0">
                                    <a:latin typeface="Cambria Math" panose="02040503050406030204" pitchFamily="18" charset="0"/>
                                  </a:rPr>
                                  <m:t>𝑏</m:t>
                                </m:r>
                                <m:r>
                                  <a:rPr lang="es-CO" sz="2000" b="0" i="1" smtClean="0">
                                    <a:latin typeface="Cambria Math" panose="02040503050406030204" pitchFamily="18" charset="0"/>
                                    <a:ea typeface="Cambria Math" panose="02040503050406030204" pitchFamily="18" charset="0"/>
                                  </a:rPr>
                                  <m:t>×</m:t>
                                </m:r>
                                <m:r>
                                  <a:rPr lang="es-CO" sz="2000" b="0" i="1" smtClean="0">
                                    <a:latin typeface="Cambria Math" panose="02040503050406030204" pitchFamily="18" charset="0"/>
                                  </a:rPr>
                                  <m:t>𝑎</m:t>
                                </m:r>
                              </m:oMath>
                            </m:oMathPara>
                          </a14:m>
                          <a:endParaRPr lang="es-CO" sz="2000" dirty="0"/>
                        </a:p>
                      </a:txBody>
                      <a:tcPr/>
                    </a:tc>
                    <a:extLst>
                      <a:ext uri="{0D108BD9-81ED-4DB2-BD59-A6C34878D82A}">
                        <a16:rowId xmlns:a16="http://schemas.microsoft.com/office/drawing/2014/main" xmlns="" val="10002"/>
                      </a:ext>
                    </a:extLst>
                  </a:tr>
                  <a:tr h="464997">
                    <a:tc>
                      <a:txBody>
                        <a:bodyPr/>
                        <a:lstStyle/>
                        <a:p>
                          <a:r>
                            <a:rPr lang="es-CO" sz="2000" dirty="0"/>
                            <a:t>Asociativa</a:t>
                          </a:r>
                        </a:p>
                      </a:txBody>
                      <a:tcPr/>
                    </a:tc>
                    <a:tc>
                      <a:txBody>
                        <a:bodyPr/>
                        <a:lstStyle/>
                        <a:p>
                          <a:pPr/>
                          <a14:m>
                            <m:oMathPara xmlns:m="http://schemas.openxmlformats.org/officeDocument/2006/math">
                              <m:oMathParaPr>
                                <m:jc m:val="centerGroup"/>
                              </m:oMathParaPr>
                              <m:oMath xmlns:m="http://schemas.openxmlformats.org/officeDocument/2006/math">
                                <m:d>
                                  <m:dPr>
                                    <m:ctrlPr>
                                      <a:rPr lang="es-CO" sz="2000" b="0" i="1" smtClean="0">
                                        <a:latin typeface="Cambria Math" panose="02040503050406030204" pitchFamily="18" charset="0"/>
                                      </a:rPr>
                                    </m:ctrlPr>
                                  </m:dPr>
                                  <m:e>
                                    <m:r>
                                      <a:rPr lang="es-CO" sz="2000" b="0" i="1" smtClean="0">
                                        <a:latin typeface="Cambria Math" panose="02040503050406030204" pitchFamily="18" charset="0"/>
                                      </a:rPr>
                                      <m:t>𝑎</m:t>
                                    </m:r>
                                    <m:r>
                                      <a:rPr lang="es-CO" sz="2000" b="0" i="1" smtClean="0">
                                        <a:latin typeface="Cambria Math" panose="02040503050406030204" pitchFamily="18" charset="0"/>
                                      </a:rPr>
                                      <m:t>+</m:t>
                                    </m:r>
                                    <m:r>
                                      <a:rPr lang="es-CO" sz="2000" b="0" i="1" smtClean="0">
                                        <a:latin typeface="Cambria Math" panose="02040503050406030204" pitchFamily="18" charset="0"/>
                                      </a:rPr>
                                      <m:t>𝑏</m:t>
                                    </m:r>
                                  </m:e>
                                </m:d>
                                <m:r>
                                  <a:rPr lang="es-CO" sz="2000" b="0" i="1" smtClean="0">
                                    <a:latin typeface="Cambria Math" panose="02040503050406030204" pitchFamily="18" charset="0"/>
                                  </a:rPr>
                                  <m:t>+</m:t>
                                </m:r>
                                <m:r>
                                  <a:rPr lang="es-CO" sz="2000" b="0" i="1" smtClean="0">
                                    <a:latin typeface="Cambria Math" panose="02040503050406030204" pitchFamily="18" charset="0"/>
                                  </a:rPr>
                                  <m:t>𝑐</m:t>
                                </m:r>
                                <m:r>
                                  <a:rPr lang="es-CO" sz="2000" b="0" i="1" smtClean="0">
                                    <a:latin typeface="Cambria Math" panose="02040503050406030204" pitchFamily="18" charset="0"/>
                                  </a:rPr>
                                  <m:t>=</m:t>
                                </m:r>
                                <m:r>
                                  <a:rPr lang="es-CO" sz="2000" b="0" i="1" smtClean="0">
                                    <a:latin typeface="Cambria Math" panose="02040503050406030204" pitchFamily="18" charset="0"/>
                                  </a:rPr>
                                  <m:t>𝑎</m:t>
                                </m:r>
                                <m:r>
                                  <a:rPr lang="es-CO" sz="2000" b="0" i="1" smtClean="0">
                                    <a:latin typeface="Cambria Math" panose="02040503050406030204" pitchFamily="18" charset="0"/>
                                  </a:rPr>
                                  <m:t>+(</m:t>
                                </m:r>
                                <m:r>
                                  <a:rPr lang="es-CO" sz="2000" b="0" i="1" smtClean="0">
                                    <a:latin typeface="Cambria Math" panose="02040503050406030204" pitchFamily="18" charset="0"/>
                                  </a:rPr>
                                  <m:t>𝑏</m:t>
                                </m:r>
                                <m:r>
                                  <a:rPr lang="es-CO" sz="2000" b="0" i="1" smtClean="0">
                                    <a:latin typeface="Cambria Math" panose="02040503050406030204" pitchFamily="18" charset="0"/>
                                  </a:rPr>
                                  <m:t>+</m:t>
                                </m:r>
                                <m:r>
                                  <a:rPr lang="es-CO" sz="2000" b="0" i="1" smtClean="0">
                                    <a:latin typeface="Cambria Math" panose="02040503050406030204" pitchFamily="18" charset="0"/>
                                  </a:rPr>
                                  <m:t>𝑐</m:t>
                                </m:r>
                                <m:r>
                                  <a:rPr lang="es-CO" sz="2000" b="0" i="1" smtClean="0">
                                    <a:latin typeface="Cambria Math" panose="02040503050406030204" pitchFamily="18" charset="0"/>
                                  </a:rPr>
                                  <m:t>)</m:t>
                                </m:r>
                              </m:oMath>
                            </m:oMathPara>
                          </a14:m>
                          <a:endParaRPr lang="es-CO"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d>
                                  <m:dPr>
                                    <m:ctrlPr>
                                      <a:rPr lang="es-CO" sz="2000" b="0" i="1" smtClean="0">
                                        <a:latin typeface="Cambria Math" panose="02040503050406030204" pitchFamily="18" charset="0"/>
                                      </a:rPr>
                                    </m:ctrlPr>
                                  </m:dPr>
                                  <m:e>
                                    <m:r>
                                      <a:rPr lang="es-CO" sz="2000" b="0" i="1" smtClean="0">
                                        <a:latin typeface="Cambria Math" panose="02040503050406030204" pitchFamily="18" charset="0"/>
                                      </a:rPr>
                                      <m:t>𝑎</m:t>
                                    </m:r>
                                    <m:r>
                                      <a:rPr lang="es-CO" sz="2000" b="0" i="1" smtClean="0">
                                        <a:latin typeface="Cambria Math" panose="02040503050406030204" pitchFamily="18" charset="0"/>
                                        <a:ea typeface="Cambria Math" panose="02040503050406030204" pitchFamily="18" charset="0"/>
                                      </a:rPr>
                                      <m:t>×</m:t>
                                    </m:r>
                                    <m:r>
                                      <a:rPr lang="es-CO" sz="2000" b="0" i="1" smtClean="0">
                                        <a:latin typeface="Cambria Math" panose="02040503050406030204" pitchFamily="18" charset="0"/>
                                      </a:rPr>
                                      <m:t>𝑏</m:t>
                                    </m:r>
                                  </m:e>
                                </m:d>
                                <m:r>
                                  <a:rPr lang="es-CO" sz="2000" b="0" i="1" smtClean="0">
                                    <a:latin typeface="Cambria Math" panose="02040503050406030204" pitchFamily="18" charset="0"/>
                                    <a:ea typeface="Cambria Math" panose="02040503050406030204" pitchFamily="18" charset="0"/>
                                  </a:rPr>
                                  <m:t>×</m:t>
                                </m:r>
                                <m:r>
                                  <a:rPr lang="es-CO" sz="2000" b="0" i="1" smtClean="0">
                                    <a:latin typeface="Cambria Math" panose="02040503050406030204" pitchFamily="18" charset="0"/>
                                  </a:rPr>
                                  <m:t>𝑐</m:t>
                                </m:r>
                                <m:r>
                                  <a:rPr lang="es-CO" sz="2000" b="0" i="1" smtClean="0">
                                    <a:latin typeface="Cambria Math" panose="02040503050406030204" pitchFamily="18" charset="0"/>
                                  </a:rPr>
                                  <m:t>=</m:t>
                                </m:r>
                                <m:r>
                                  <a:rPr lang="es-CO" sz="2000" b="0" i="1" smtClean="0">
                                    <a:latin typeface="Cambria Math" panose="02040503050406030204" pitchFamily="18" charset="0"/>
                                  </a:rPr>
                                  <m:t>𝑎</m:t>
                                </m:r>
                                <m:r>
                                  <a:rPr lang="es-CO" sz="2000" b="0" i="1" smtClean="0">
                                    <a:latin typeface="Cambria Math" panose="02040503050406030204" pitchFamily="18" charset="0"/>
                                    <a:ea typeface="Cambria Math" panose="02040503050406030204" pitchFamily="18" charset="0"/>
                                  </a:rPr>
                                  <m:t>×</m:t>
                                </m:r>
                                <m:r>
                                  <a:rPr lang="es-CO" sz="2000" b="0" i="1" smtClean="0">
                                    <a:latin typeface="Cambria Math" panose="02040503050406030204" pitchFamily="18" charset="0"/>
                                  </a:rPr>
                                  <m:t>(</m:t>
                                </m:r>
                                <m:r>
                                  <a:rPr lang="es-CO" sz="2000" b="0" i="1" smtClean="0">
                                    <a:latin typeface="Cambria Math" panose="02040503050406030204" pitchFamily="18" charset="0"/>
                                  </a:rPr>
                                  <m:t>𝑏</m:t>
                                </m:r>
                                <m:r>
                                  <a:rPr lang="es-CO" sz="2000" b="0" i="1" smtClean="0">
                                    <a:latin typeface="Cambria Math" panose="02040503050406030204" pitchFamily="18" charset="0"/>
                                    <a:ea typeface="Cambria Math" panose="02040503050406030204" pitchFamily="18" charset="0"/>
                                  </a:rPr>
                                  <m:t>×</m:t>
                                </m:r>
                                <m:r>
                                  <a:rPr lang="es-CO" sz="2000" b="0" i="1" smtClean="0">
                                    <a:latin typeface="Cambria Math" panose="02040503050406030204" pitchFamily="18" charset="0"/>
                                  </a:rPr>
                                  <m:t>𝑐</m:t>
                                </m:r>
                                <m:r>
                                  <a:rPr lang="es-CO" sz="2000" b="0" i="1" smtClean="0">
                                    <a:latin typeface="Cambria Math" panose="02040503050406030204" pitchFamily="18" charset="0"/>
                                  </a:rPr>
                                  <m:t>)</m:t>
                                </m:r>
                              </m:oMath>
                            </m:oMathPara>
                          </a14:m>
                          <a:endParaRPr lang="es-CO" sz="2000" dirty="0"/>
                        </a:p>
                      </a:txBody>
                      <a:tcPr/>
                    </a:tc>
                    <a:extLst>
                      <a:ext uri="{0D108BD9-81ED-4DB2-BD59-A6C34878D82A}">
                        <a16:rowId xmlns:a16="http://schemas.microsoft.com/office/drawing/2014/main" xmlns="" val="10003"/>
                      </a:ext>
                    </a:extLst>
                  </a:tr>
                  <a:tr h="648749">
                    <a:tc>
                      <a:txBody>
                        <a:bodyPr/>
                        <a:lstStyle/>
                        <a:p>
                          <a:r>
                            <a:rPr lang="es-CO" sz="2000" dirty="0" err="1"/>
                            <a:t>Modulativa</a:t>
                          </a:r>
                          <a:endParaRPr lang="es-CO" sz="2000" dirty="0"/>
                        </a:p>
                      </a:txBody>
                      <a:tcPr/>
                    </a:tc>
                    <a:tc>
                      <a:txBody>
                        <a:bodyPr/>
                        <a:lstStyle/>
                        <a:p>
                          <a:r>
                            <a:rPr lang="es-CO" sz="2000" dirty="0" smtClean="0"/>
                            <a:t>0</a:t>
                          </a:r>
                          <a:r>
                            <a:rPr lang="es-CO" sz="2000" baseline="0" dirty="0"/>
                            <a:t> es el módulo para la </a:t>
                          </a:r>
                          <a:r>
                            <a:rPr lang="es-CO" sz="2000" baseline="0" dirty="0" smtClean="0"/>
                            <a:t>suma</a:t>
                          </a:r>
                        </a:p>
                        <a:p>
                          <a:pPr/>
                          <a14:m>
                            <m:oMathPara xmlns:m="http://schemas.openxmlformats.org/officeDocument/2006/math">
                              <m:oMathParaPr>
                                <m:jc m:val="centerGroup"/>
                              </m:oMathParaPr>
                              <m:oMath xmlns:m="http://schemas.openxmlformats.org/officeDocument/2006/math">
                                <m:r>
                                  <a:rPr lang="es-ES" sz="2000" b="0" i="1" smtClean="0">
                                    <a:latin typeface="Cambria Math" panose="02040503050406030204" pitchFamily="18" charset="0"/>
                                  </a:rPr>
                                  <m:t>𝑎</m:t>
                                </m:r>
                                <m:r>
                                  <a:rPr lang="es-ES" sz="2000" b="0" i="1" smtClean="0">
                                    <a:latin typeface="Cambria Math" panose="02040503050406030204" pitchFamily="18" charset="0"/>
                                  </a:rPr>
                                  <m:t>+0=0+</m:t>
                                </m:r>
                                <m:r>
                                  <a:rPr lang="es-ES" sz="2000" b="0" i="1" smtClean="0">
                                    <a:latin typeface="Cambria Math" panose="02040503050406030204" pitchFamily="18" charset="0"/>
                                  </a:rPr>
                                  <m:t>𝑎</m:t>
                                </m:r>
                                <m:r>
                                  <a:rPr lang="es-ES" sz="2000" b="0" i="1" smtClean="0">
                                    <a:latin typeface="Cambria Math" panose="02040503050406030204" pitchFamily="18" charset="0"/>
                                  </a:rPr>
                                  <m:t>=</m:t>
                                </m:r>
                                <m:r>
                                  <a:rPr lang="es-ES" sz="2000" b="0" i="1" smtClean="0">
                                    <a:latin typeface="Cambria Math" panose="02040503050406030204" pitchFamily="18" charset="0"/>
                                  </a:rPr>
                                  <m:t>𝑎</m:t>
                                </m:r>
                              </m:oMath>
                            </m:oMathPara>
                          </a14:m>
                          <a:endParaRPr lang="es-CO" sz="2000" dirty="0"/>
                        </a:p>
                      </a:txBody>
                      <a:tcPr/>
                    </a:tc>
                    <a:tc>
                      <a:txBody>
                        <a:bodyPr/>
                        <a:lstStyle/>
                        <a:p>
                          <a:r>
                            <a:rPr lang="es-CO" sz="2000" dirty="0" smtClean="0"/>
                            <a:t>1 es el módulo para</a:t>
                          </a:r>
                          <a:r>
                            <a:rPr lang="es-CO" sz="2000" baseline="0" dirty="0"/>
                            <a:t> la </a:t>
                          </a:r>
                          <a:r>
                            <a:rPr lang="es-CO" sz="2000" baseline="0" dirty="0" smtClean="0"/>
                            <a:t>multiplicación</a:t>
                          </a:r>
                        </a:p>
                        <a:p>
                          <a:pPr/>
                          <a14:m>
                            <m:oMathPara xmlns:m="http://schemas.openxmlformats.org/officeDocument/2006/math">
                              <m:oMathParaPr>
                                <m:jc m:val="centerGroup"/>
                              </m:oMathParaPr>
                              <m:oMath xmlns:m="http://schemas.openxmlformats.org/officeDocument/2006/math">
                                <m:r>
                                  <a:rPr lang="es-ES" sz="2000" b="0" i="1" smtClean="0">
                                    <a:latin typeface="Cambria Math" panose="02040503050406030204" pitchFamily="18" charset="0"/>
                                  </a:rPr>
                                  <m:t>𝑎</m:t>
                                </m:r>
                                <m:r>
                                  <a:rPr lang="es-ES" sz="2000" b="0" i="1" smtClean="0">
                                    <a:latin typeface="Cambria Math" panose="02040503050406030204" pitchFamily="18" charset="0"/>
                                    <a:ea typeface="Cambria Math" panose="02040503050406030204" pitchFamily="18" charset="0"/>
                                  </a:rPr>
                                  <m:t>×1=1×</m:t>
                                </m:r>
                                <m:r>
                                  <a:rPr lang="es-ES" sz="2000" b="0" i="1" smtClean="0">
                                    <a:latin typeface="Cambria Math" panose="02040503050406030204" pitchFamily="18" charset="0"/>
                                    <a:ea typeface="Cambria Math" panose="02040503050406030204" pitchFamily="18" charset="0"/>
                                  </a:rPr>
                                  <m:t>𝑎</m:t>
                                </m:r>
                                <m:r>
                                  <a:rPr lang="es-ES" sz="2000" b="0" i="1" smtClean="0">
                                    <a:latin typeface="Cambria Math" panose="02040503050406030204" pitchFamily="18" charset="0"/>
                                    <a:ea typeface="Cambria Math" panose="02040503050406030204" pitchFamily="18" charset="0"/>
                                  </a:rPr>
                                  <m:t>=</m:t>
                                </m:r>
                                <m:r>
                                  <a:rPr lang="es-ES" sz="2000" b="0" i="1" smtClean="0">
                                    <a:latin typeface="Cambria Math" panose="02040503050406030204" pitchFamily="18" charset="0"/>
                                    <a:ea typeface="Cambria Math" panose="02040503050406030204" pitchFamily="18" charset="0"/>
                                  </a:rPr>
                                  <m:t>𝑎</m:t>
                                </m:r>
                              </m:oMath>
                            </m:oMathPara>
                          </a14:m>
                          <a:endParaRPr lang="es-CO" sz="2000" dirty="0"/>
                        </a:p>
                      </a:txBody>
                      <a:tcPr/>
                    </a:tc>
                    <a:extLst>
                      <a:ext uri="{0D108BD9-81ED-4DB2-BD59-A6C34878D82A}">
                        <a16:rowId xmlns:a16="http://schemas.microsoft.com/office/drawing/2014/main" xmlns="" val="10004"/>
                      </a:ext>
                    </a:extLst>
                  </a:tr>
                  <a:tr h="760213">
                    <a:tc>
                      <a:txBody>
                        <a:bodyPr/>
                        <a:lstStyle/>
                        <a:p>
                          <a:r>
                            <a:rPr lang="es-CO" sz="2000" dirty="0" err="1"/>
                            <a:t>Invertiva</a:t>
                          </a:r>
                          <a:endParaRPr lang="es-CO" sz="2000" dirty="0"/>
                        </a:p>
                      </a:txBody>
                      <a:tcPr/>
                    </a:tc>
                    <a:tc>
                      <a:txBody>
                        <a:bodyPr/>
                        <a:lstStyle/>
                        <a:p>
                          <a:r>
                            <a:rPr lang="es-CO" sz="2000" dirty="0" smtClean="0"/>
                            <a:t>El inverso aditivo de </a:t>
                          </a:r>
                          <a14:m>
                            <m:oMath xmlns:m="http://schemas.openxmlformats.org/officeDocument/2006/math">
                              <m:r>
                                <a:rPr lang="es-CO" sz="2000" i="1" dirty="0" smtClean="0">
                                  <a:latin typeface="Cambria Math" panose="02040503050406030204" pitchFamily="18" charset="0"/>
                                </a:rPr>
                                <m:t>𝑎</m:t>
                              </m:r>
                            </m:oMath>
                          </a14:m>
                          <a:r>
                            <a:rPr lang="es-CO" sz="2000" dirty="0"/>
                            <a:t> es</a:t>
                          </a:r>
                          <a:r>
                            <a:rPr lang="es-CO" sz="2000" baseline="0" dirty="0"/>
                            <a:t> </a:t>
                          </a:r>
                          <a14:m>
                            <m:oMath xmlns:m="http://schemas.openxmlformats.org/officeDocument/2006/math">
                              <m:r>
                                <a:rPr lang="es-CO" sz="2000" i="1" baseline="0" dirty="0" smtClean="0">
                                  <a:latin typeface="Cambria Math" panose="02040503050406030204" pitchFamily="18" charset="0"/>
                                </a:rPr>
                                <m:t>−</m:t>
                              </m:r>
                              <m:r>
                                <a:rPr lang="es-CO" sz="2000" i="1" baseline="0" dirty="0" smtClean="0">
                                  <a:latin typeface="Cambria Math" panose="02040503050406030204" pitchFamily="18" charset="0"/>
                                </a:rPr>
                                <m:t>𝑎</m:t>
                              </m:r>
                            </m:oMath>
                          </a14:m>
                          <a:endParaRPr lang="es-CO" sz="2000" dirty="0" smtClean="0"/>
                        </a:p>
                        <a:p>
                          <a:pPr/>
                          <a14:m>
                            <m:oMathPara xmlns:m="http://schemas.openxmlformats.org/officeDocument/2006/math">
                              <m:oMathParaPr>
                                <m:jc m:val="centerGroup"/>
                              </m:oMathParaPr>
                              <m:oMath xmlns:m="http://schemas.openxmlformats.org/officeDocument/2006/math">
                                <m:r>
                                  <a:rPr lang="es-ES" sz="2000" b="0" i="1" smtClean="0">
                                    <a:latin typeface="Cambria Math" panose="02040503050406030204" pitchFamily="18" charset="0"/>
                                  </a:rPr>
                                  <m:t>𝑎</m:t>
                                </m:r>
                                <m:r>
                                  <a:rPr lang="es-ES" sz="2000" b="0" i="1" smtClean="0">
                                    <a:latin typeface="Cambria Math" panose="02040503050406030204" pitchFamily="18" charset="0"/>
                                  </a:rPr>
                                  <m:t>+</m:t>
                                </m:r>
                                <m:d>
                                  <m:dPr>
                                    <m:ctrlPr>
                                      <a:rPr lang="es-ES" sz="2000" b="0" i="1" smtClean="0">
                                        <a:latin typeface="Cambria Math" panose="02040503050406030204" pitchFamily="18" charset="0"/>
                                      </a:rPr>
                                    </m:ctrlPr>
                                  </m:dPr>
                                  <m:e>
                                    <m:r>
                                      <a:rPr lang="es-ES" sz="2000" b="0" i="1" smtClean="0">
                                        <a:latin typeface="Cambria Math" panose="02040503050406030204" pitchFamily="18" charset="0"/>
                                      </a:rPr>
                                      <m:t>−</m:t>
                                    </m:r>
                                    <m:r>
                                      <a:rPr lang="es-ES" sz="2000" b="0" i="1" smtClean="0">
                                        <a:latin typeface="Cambria Math" panose="02040503050406030204" pitchFamily="18" charset="0"/>
                                      </a:rPr>
                                      <m:t>𝑎</m:t>
                                    </m:r>
                                  </m:e>
                                </m:d>
                                <m:r>
                                  <a:rPr lang="es-ES" sz="2000" b="0" i="1" smtClean="0">
                                    <a:latin typeface="Cambria Math" panose="02040503050406030204" pitchFamily="18" charset="0"/>
                                  </a:rPr>
                                  <m:t>=0</m:t>
                                </m:r>
                              </m:oMath>
                            </m:oMathPara>
                          </a14:m>
                          <a:endParaRPr lang="es-CO"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2000" dirty="0" smtClean="0"/>
                            <a:t>El inverso</a:t>
                          </a:r>
                          <a:r>
                            <a:rPr lang="es-CO" sz="2000" baseline="0" dirty="0" smtClean="0"/>
                            <a:t> multiplicativo </a:t>
                          </a:r>
                          <a:r>
                            <a:rPr lang="es-CO" sz="2000" dirty="0" smtClean="0"/>
                            <a:t>de </a:t>
                          </a:r>
                          <a14:m>
                            <m:oMath xmlns:m="http://schemas.openxmlformats.org/officeDocument/2006/math">
                              <m:r>
                                <a:rPr lang="es-CO" sz="2000" i="1" dirty="0" smtClean="0">
                                  <a:latin typeface="Cambria Math" panose="02040503050406030204" pitchFamily="18" charset="0"/>
                                </a:rPr>
                                <m:t>𝑎</m:t>
                              </m:r>
                            </m:oMath>
                          </a14:m>
                          <a:r>
                            <a:rPr lang="es-CO" sz="2000" dirty="0"/>
                            <a:t> es</a:t>
                          </a:r>
                          <a:r>
                            <a:rPr lang="es-CO" sz="2000" baseline="0" dirty="0"/>
                            <a:t> </a:t>
                          </a:r>
                          <a14:m>
                            <m:oMath xmlns:m="http://schemas.openxmlformats.org/officeDocument/2006/math">
                              <m:f>
                                <m:fPr>
                                  <m:ctrlPr>
                                    <a:rPr lang="es-CO" sz="2000" i="1" baseline="0" smtClean="0">
                                      <a:latin typeface="Cambria Math" panose="02040503050406030204" pitchFamily="18" charset="0"/>
                                    </a:rPr>
                                  </m:ctrlPr>
                                </m:fPr>
                                <m:num>
                                  <m:r>
                                    <a:rPr lang="es-CO" sz="2000" b="0" i="1" baseline="0" smtClean="0">
                                      <a:latin typeface="Cambria Math" panose="02040503050406030204" pitchFamily="18" charset="0"/>
                                    </a:rPr>
                                    <m:t>1</m:t>
                                  </m:r>
                                </m:num>
                                <m:den>
                                  <m:r>
                                    <a:rPr lang="es-CO" sz="2000" b="0" i="1" baseline="0" smtClean="0">
                                      <a:latin typeface="Cambria Math" panose="02040503050406030204" pitchFamily="18" charset="0"/>
                                    </a:rPr>
                                    <m:t>𝑎</m:t>
                                  </m:r>
                                </m:den>
                              </m:f>
                            </m:oMath>
                          </a14:m>
                          <a:endParaRPr lang="es-CO" sz="20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ES" sz="2000" b="0" i="1" baseline="0" smtClean="0">
                                    <a:latin typeface="Cambria Math" panose="02040503050406030204" pitchFamily="18" charset="0"/>
                                  </a:rPr>
                                  <m:t>𝑎</m:t>
                                </m:r>
                                <m:r>
                                  <a:rPr lang="es-ES" sz="2000" b="0" i="1" baseline="0" smtClean="0">
                                    <a:latin typeface="Cambria Math" panose="02040503050406030204" pitchFamily="18" charset="0"/>
                                    <a:ea typeface="Cambria Math" panose="02040503050406030204" pitchFamily="18" charset="0"/>
                                  </a:rPr>
                                  <m:t>×</m:t>
                                </m:r>
                                <m:f>
                                  <m:fPr>
                                    <m:ctrlPr>
                                      <a:rPr lang="es-ES" sz="2000" b="0" i="1" baseline="0" smtClean="0">
                                        <a:latin typeface="Cambria Math" panose="02040503050406030204" pitchFamily="18" charset="0"/>
                                        <a:ea typeface="Cambria Math" panose="02040503050406030204" pitchFamily="18" charset="0"/>
                                      </a:rPr>
                                    </m:ctrlPr>
                                  </m:fPr>
                                  <m:num>
                                    <m:r>
                                      <a:rPr lang="es-ES" sz="2000" b="0" i="1" baseline="0" smtClean="0">
                                        <a:latin typeface="Cambria Math" panose="02040503050406030204" pitchFamily="18" charset="0"/>
                                        <a:ea typeface="Cambria Math" panose="02040503050406030204" pitchFamily="18" charset="0"/>
                                      </a:rPr>
                                      <m:t>1</m:t>
                                    </m:r>
                                  </m:num>
                                  <m:den>
                                    <m:r>
                                      <a:rPr lang="es-ES" sz="2000" b="0" i="1" baseline="0" smtClean="0">
                                        <a:latin typeface="Cambria Math" panose="02040503050406030204" pitchFamily="18" charset="0"/>
                                        <a:ea typeface="Cambria Math" panose="02040503050406030204" pitchFamily="18" charset="0"/>
                                      </a:rPr>
                                      <m:t>𝑎</m:t>
                                    </m:r>
                                  </m:den>
                                </m:f>
                                <m:r>
                                  <a:rPr lang="es-ES" sz="2000" b="0" i="1" baseline="0" smtClean="0">
                                    <a:latin typeface="Cambria Math" panose="02040503050406030204" pitchFamily="18" charset="0"/>
                                    <a:ea typeface="Cambria Math" panose="02040503050406030204" pitchFamily="18" charset="0"/>
                                  </a:rPr>
                                  <m:t>=1 </m:t>
                                </m:r>
                                <m:r>
                                  <a:rPr lang="es-ES" sz="2000" b="0" i="1" baseline="0" smtClean="0">
                                    <a:latin typeface="Cambria Math" panose="02040503050406030204" pitchFamily="18" charset="0"/>
                                    <a:ea typeface="Cambria Math" panose="02040503050406030204" pitchFamily="18" charset="0"/>
                                  </a:rPr>
                                  <m:t>𝑠𝑖</m:t>
                                </m:r>
                                <m:r>
                                  <a:rPr lang="es-ES" sz="2000" b="0" i="1" baseline="0" smtClean="0">
                                    <a:latin typeface="Cambria Math" panose="02040503050406030204" pitchFamily="18" charset="0"/>
                                    <a:ea typeface="Cambria Math" panose="02040503050406030204" pitchFamily="18" charset="0"/>
                                  </a:rPr>
                                  <m:t> </m:t>
                                </m:r>
                                <m:r>
                                  <a:rPr lang="es-ES" sz="2000" b="0" i="1" baseline="0" smtClean="0">
                                    <a:latin typeface="Cambria Math" panose="02040503050406030204" pitchFamily="18" charset="0"/>
                                    <a:ea typeface="Cambria Math" panose="02040503050406030204" pitchFamily="18" charset="0"/>
                                  </a:rPr>
                                  <m:t>𝑎</m:t>
                                </m:r>
                                <m:r>
                                  <a:rPr lang="es-ES" sz="2000" b="0" i="1" baseline="0" smtClean="0">
                                    <a:latin typeface="Cambria Math" panose="02040503050406030204" pitchFamily="18" charset="0"/>
                                    <a:ea typeface="Cambria Math" panose="02040503050406030204" pitchFamily="18" charset="0"/>
                                  </a:rPr>
                                  <m:t>≠0</m:t>
                                </m:r>
                                <m:r>
                                  <a:rPr lang="es-ES" sz="2000" b="0" i="0" baseline="0" smtClean="0">
                                    <a:latin typeface="Cambria Math" panose="02040503050406030204" pitchFamily="18" charset="0"/>
                                    <a:ea typeface="Cambria Math" panose="02040503050406030204" pitchFamily="18" charset="0"/>
                                  </a:rPr>
                                  <m:t>  </m:t>
                                </m:r>
                              </m:oMath>
                            </m:oMathPara>
                          </a14:m>
                          <a:endParaRPr lang="es-CO" sz="2000" dirty="0" smtClean="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CO" sz="2000" dirty="0" smtClean="0">
                              <a:solidFill>
                                <a:srgbClr val="FF0000"/>
                              </a:solidFill>
                            </a:rPr>
                            <a:t>      EL </a:t>
                          </a:r>
                          <a:r>
                            <a:rPr lang="es-CO" sz="2000" dirty="0">
                              <a:solidFill>
                                <a:srgbClr val="FF0000"/>
                              </a:solidFill>
                            </a:rPr>
                            <a:t>0 no tiene inverso.</a:t>
                          </a:r>
                        </a:p>
                      </a:txBody>
                      <a:tcPr/>
                    </a:tc>
                    <a:extLst>
                      <a:ext uri="{0D108BD9-81ED-4DB2-BD59-A6C34878D82A}">
                        <a16:rowId xmlns:a16="http://schemas.microsoft.com/office/drawing/2014/main" xmlns="" val="10005"/>
                      </a:ext>
                    </a:extLst>
                  </a:tr>
                  <a:tr h="747453">
                    <a:tc>
                      <a:txBody>
                        <a:bodyPr/>
                        <a:lstStyle/>
                        <a:p>
                          <a:r>
                            <a:rPr lang="es-CO" sz="2000" dirty="0"/>
                            <a:t>Propiedad distributiva</a:t>
                          </a:r>
                        </a:p>
                      </a:txBody>
                      <a:tcPr/>
                    </a:tc>
                    <a:tc gridSpan="2">
                      <a:txBody>
                        <a:bodyPr/>
                        <a:lstStyle/>
                        <a:p>
                          <a:r>
                            <a:rPr lang="es-CO" sz="2000" dirty="0"/>
                            <a:t>El</a:t>
                          </a:r>
                          <a:r>
                            <a:rPr lang="es-CO" sz="2000" baseline="0" dirty="0"/>
                            <a:t> producto distribuye con respecto a la suma.</a:t>
                          </a:r>
                        </a:p>
                        <a:p>
                          <a:pPr/>
                          <a14:m>
                            <m:oMathPara xmlns:m="http://schemas.openxmlformats.org/officeDocument/2006/math">
                              <m:oMathParaPr>
                                <m:jc m:val="centerGroup"/>
                              </m:oMathParaPr>
                              <m:oMath xmlns:m="http://schemas.openxmlformats.org/officeDocument/2006/math">
                                <m:r>
                                  <a:rPr lang="es-CO" sz="2000" b="0" i="1" smtClean="0">
                                    <a:latin typeface="Cambria Math" panose="02040503050406030204" pitchFamily="18" charset="0"/>
                                  </a:rPr>
                                  <m:t>𝑎</m:t>
                                </m:r>
                                <m:r>
                                  <a:rPr lang="es-CO" sz="2000" b="0" i="1" smtClean="0">
                                    <a:latin typeface="Cambria Math" panose="02040503050406030204" pitchFamily="18" charset="0"/>
                                    <a:ea typeface="Cambria Math" panose="02040503050406030204" pitchFamily="18" charset="0"/>
                                  </a:rPr>
                                  <m:t>×</m:t>
                                </m:r>
                                <m:d>
                                  <m:dPr>
                                    <m:ctrlPr>
                                      <a:rPr lang="es-CO" sz="2000" b="0" i="1" smtClean="0">
                                        <a:latin typeface="Cambria Math" panose="02040503050406030204" pitchFamily="18" charset="0"/>
                                      </a:rPr>
                                    </m:ctrlPr>
                                  </m:dPr>
                                  <m:e>
                                    <m:r>
                                      <a:rPr lang="es-CO" sz="2000" b="0" i="1" smtClean="0">
                                        <a:latin typeface="Cambria Math" panose="02040503050406030204" pitchFamily="18" charset="0"/>
                                      </a:rPr>
                                      <m:t>𝑏</m:t>
                                    </m:r>
                                    <m:r>
                                      <a:rPr lang="es-CO" sz="2000" b="0" i="1" smtClean="0">
                                        <a:latin typeface="Cambria Math" panose="02040503050406030204" pitchFamily="18" charset="0"/>
                                      </a:rPr>
                                      <m:t>+</m:t>
                                    </m:r>
                                    <m:r>
                                      <a:rPr lang="es-CO" sz="2000" b="0" i="1" smtClean="0">
                                        <a:latin typeface="Cambria Math" panose="02040503050406030204" pitchFamily="18" charset="0"/>
                                      </a:rPr>
                                      <m:t>𝑐</m:t>
                                    </m:r>
                                  </m:e>
                                </m:d>
                                <m:r>
                                  <a:rPr lang="es-CO" sz="2000" b="0" i="1" smtClean="0">
                                    <a:latin typeface="Cambria Math" panose="02040503050406030204" pitchFamily="18" charset="0"/>
                                  </a:rPr>
                                  <m:t>=</m:t>
                                </m:r>
                                <m:r>
                                  <a:rPr lang="es-CO" sz="2000" b="0" i="1" smtClean="0">
                                    <a:latin typeface="Cambria Math" panose="02040503050406030204" pitchFamily="18" charset="0"/>
                                  </a:rPr>
                                  <m:t>𝑎</m:t>
                                </m:r>
                                <m:r>
                                  <a:rPr lang="es-CO" sz="2000" b="0" i="1" smtClean="0">
                                    <a:latin typeface="Cambria Math" panose="02040503050406030204" pitchFamily="18" charset="0"/>
                                    <a:ea typeface="Cambria Math" panose="02040503050406030204" pitchFamily="18" charset="0"/>
                                  </a:rPr>
                                  <m:t>×</m:t>
                                </m:r>
                                <m:r>
                                  <a:rPr lang="es-CO" sz="2000" b="0" i="1" smtClean="0">
                                    <a:latin typeface="Cambria Math" panose="02040503050406030204" pitchFamily="18" charset="0"/>
                                  </a:rPr>
                                  <m:t>𝑏</m:t>
                                </m:r>
                                <m:r>
                                  <a:rPr lang="es-CO" sz="2000" b="0" i="1" smtClean="0">
                                    <a:latin typeface="Cambria Math" panose="02040503050406030204" pitchFamily="18" charset="0"/>
                                  </a:rPr>
                                  <m:t>+</m:t>
                                </m:r>
                                <m:r>
                                  <a:rPr lang="es-CO" sz="2000" b="0" i="1" smtClean="0">
                                    <a:latin typeface="Cambria Math" panose="02040503050406030204" pitchFamily="18" charset="0"/>
                                  </a:rPr>
                                  <m:t>𝑎</m:t>
                                </m:r>
                                <m:r>
                                  <a:rPr lang="es-CO" sz="2000" b="0" i="1" smtClean="0">
                                    <a:latin typeface="Cambria Math" panose="02040503050406030204" pitchFamily="18" charset="0"/>
                                    <a:ea typeface="Cambria Math" panose="02040503050406030204" pitchFamily="18" charset="0"/>
                                  </a:rPr>
                                  <m:t>×</m:t>
                                </m:r>
                                <m:r>
                                  <a:rPr lang="es-CO" sz="2000" b="0" i="1" smtClean="0">
                                    <a:latin typeface="Cambria Math" panose="02040503050406030204" pitchFamily="18" charset="0"/>
                                  </a:rPr>
                                  <m:t>𝑐</m:t>
                                </m:r>
                              </m:oMath>
                            </m:oMathPara>
                          </a14:m>
                          <a:endParaRPr lang="es-CO" sz="2000" dirty="0"/>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CO" sz="1400" dirty="0">
                            <a:solidFill>
                              <a:srgbClr val="FF0000"/>
                            </a:solidFill>
                          </a:endParaRPr>
                        </a:p>
                      </a:txBody>
                      <a:tcPr/>
                    </a:tc>
                    <a:extLst>
                      <a:ext uri="{0D108BD9-81ED-4DB2-BD59-A6C34878D82A}">
                        <a16:rowId xmlns:a16="http://schemas.microsoft.com/office/drawing/2014/main" xmlns="" val="10006"/>
                      </a:ext>
                    </a:extLst>
                  </a:tr>
                </a:tbl>
              </a:graphicData>
            </a:graphic>
          </p:graphicFrame>
        </mc:Choice>
        <mc:Fallback xmlns="">
          <p:graphicFrame>
            <p:nvGraphicFramePr>
              <p:cNvPr id="3" name="Tabla 2"/>
              <p:cNvGraphicFramePr>
                <a:graphicFrameLocks noGrp="1"/>
              </p:cNvGraphicFramePr>
              <p:nvPr>
                <p:extLst>
                  <p:ext uri="{D42A27DB-BD31-4B8C-83A1-F6EECF244321}">
                    <p14:modId xmlns:p14="http://schemas.microsoft.com/office/powerpoint/2010/main" val="1044683978"/>
                  </p:ext>
                </p:extLst>
              </p:nvPr>
            </p:nvGraphicFramePr>
            <p:xfrm>
              <a:off x="548640" y="1294228"/>
              <a:ext cx="8060788" cy="5227755"/>
            </p:xfrm>
            <a:graphic>
              <a:graphicData uri="http://schemas.openxmlformats.org/drawingml/2006/table">
                <a:tbl>
                  <a:tblPr firstRow="1" bandRow="1">
                    <a:tableStyleId>{5C22544A-7EE6-4342-B048-85BDC9FD1C3A}</a:tableStyleId>
                  </a:tblPr>
                  <a:tblGrid>
                    <a:gridCol w="1665171">
                      <a:extLst>
                        <a:ext uri="{9D8B030D-6E8A-4147-A177-3AD203B41FA5}">
                          <a16:colId xmlns:a16="http://schemas.microsoft.com/office/drawing/2014/main" xmlns:a14="http://schemas.microsoft.com/office/drawing/2010/main" xmlns="" val="20000"/>
                        </a:ext>
                      </a:extLst>
                    </a:gridCol>
                    <a:gridCol w="3308684">
                      <a:extLst>
                        <a:ext uri="{9D8B030D-6E8A-4147-A177-3AD203B41FA5}">
                          <a16:colId xmlns:a16="http://schemas.microsoft.com/office/drawing/2014/main" xmlns:a14="http://schemas.microsoft.com/office/drawing/2010/main" xmlns="" val="20001"/>
                        </a:ext>
                      </a:extLst>
                    </a:gridCol>
                    <a:gridCol w="3086933">
                      <a:extLst>
                        <a:ext uri="{9D8B030D-6E8A-4147-A177-3AD203B41FA5}">
                          <a16:colId xmlns:a16="http://schemas.microsoft.com/office/drawing/2014/main" xmlns:a14="http://schemas.microsoft.com/office/drawing/2010/main" xmlns="" val="20002"/>
                        </a:ext>
                      </a:extLst>
                    </a:gridCol>
                  </a:tblGrid>
                  <a:tr h="399716">
                    <a:tc>
                      <a:txBody>
                        <a:bodyPr/>
                        <a:lstStyle/>
                        <a:p>
                          <a:r>
                            <a:rPr lang="es-CO" sz="2000" dirty="0"/>
                            <a:t>PROPIEDAD</a:t>
                          </a:r>
                        </a:p>
                      </a:txBody>
                      <a:tcPr/>
                    </a:tc>
                    <a:tc>
                      <a:txBody>
                        <a:bodyPr/>
                        <a:lstStyle/>
                        <a:p>
                          <a:r>
                            <a:rPr lang="es-CO" sz="2000" dirty="0"/>
                            <a:t>SUMA</a:t>
                          </a:r>
                        </a:p>
                      </a:txBody>
                      <a:tcPr/>
                    </a:tc>
                    <a:tc>
                      <a:txBody>
                        <a:bodyPr/>
                        <a:lstStyle/>
                        <a:p>
                          <a:r>
                            <a:rPr lang="es-CO" sz="2000" dirty="0"/>
                            <a:t>MULTIPLICACIÓN</a:t>
                          </a:r>
                        </a:p>
                      </a:txBody>
                      <a:tcPr/>
                    </a:tc>
                    <a:extLst>
                      <a:ext uri="{0D108BD9-81ED-4DB2-BD59-A6C34878D82A}">
                        <a16:rowId xmlns:a16="http://schemas.microsoft.com/office/drawing/2014/main" xmlns:a14="http://schemas.microsoft.com/office/drawing/2010/main" xmlns="" val="10000"/>
                      </a:ext>
                    </a:extLst>
                  </a:tr>
                  <a:tr h="507835">
                    <a:tc>
                      <a:txBody>
                        <a:bodyPr/>
                        <a:lstStyle/>
                        <a:p>
                          <a:r>
                            <a:rPr lang="es-CO" sz="2000" dirty="0" err="1"/>
                            <a:t>Clausurativa</a:t>
                          </a:r>
                          <a:endParaRPr lang="es-CO" sz="2000" dirty="0"/>
                        </a:p>
                      </a:txBody>
                      <a:tcPr/>
                    </a:tc>
                    <a:tc>
                      <a:txBody>
                        <a:bodyPr/>
                        <a:lstStyle/>
                        <a:p>
                          <a:endParaRPr lang="es-ES"/>
                        </a:p>
                      </a:txBody>
                      <a:tcPr>
                        <a:blipFill rotWithShape="0">
                          <a:blip r:embed="rId3"/>
                          <a:stretch>
                            <a:fillRect l="-50645" t="-85542" r="-94107" b="-866265"/>
                          </a:stretch>
                        </a:blipFill>
                      </a:tcPr>
                    </a:tc>
                    <a:tc>
                      <a:txBody>
                        <a:bodyPr/>
                        <a:lstStyle/>
                        <a:p>
                          <a:endParaRPr lang="es-ES"/>
                        </a:p>
                      </a:txBody>
                      <a:tcPr>
                        <a:blipFill rotWithShape="0">
                          <a:blip r:embed="rId3"/>
                          <a:stretch>
                            <a:fillRect l="-161341" t="-85542" r="-789" b="-866265"/>
                          </a:stretch>
                        </a:blipFill>
                      </a:tcPr>
                    </a:tc>
                    <a:extLst>
                      <a:ext uri="{0D108BD9-81ED-4DB2-BD59-A6C34878D82A}">
                        <a16:rowId xmlns:a16="http://schemas.microsoft.com/office/drawing/2014/main" xmlns:a14="http://schemas.microsoft.com/office/drawing/2010/main" xmlns="" val="10001"/>
                      </a:ext>
                    </a:extLst>
                  </a:tr>
                  <a:tr h="396240">
                    <a:tc>
                      <a:txBody>
                        <a:bodyPr/>
                        <a:lstStyle/>
                        <a:p>
                          <a:r>
                            <a:rPr lang="es-CO" sz="2000" dirty="0"/>
                            <a:t>Conmutativa</a:t>
                          </a:r>
                        </a:p>
                      </a:txBody>
                      <a:tcPr/>
                    </a:tc>
                    <a:tc>
                      <a:txBody>
                        <a:bodyPr/>
                        <a:lstStyle/>
                        <a:p>
                          <a:endParaRPr lang="es-ES"/>
                        </a:p>
                      </a:txBody>
                      <a:tcPr>
                        <a:blipFill rotWithShape="0">
                          <a:blip r:embed="rId3"/>
                          <a:stretch>
                            <a:fillRect l="-50645" t="-236923" r="-94107" b="-1006154"/>
                          </a:stretch>
                        </a:blipFill>
                      </a:tcPr>
                    </a:tc>
                    <a:tc>
                      <a:txBody>
                        <a:bodyPr/>
                        <a:lstStyle/>
                        <a:p>
                          <a:endParaRPr lang="es-ES"/>
                        </a:p>
                      </a:txBody>
                      <a:tcPr>
                        <a:blipFill rotWithShape="0">
                          <a:blip r:embed="rId3"/>
                          <a:stretch>
                            <a:fillRect l="-161341" t="-236923" r="-789" b="-1006154"/>
                          </a:stretch>
                        </a:blipFill>
                      </a:tcPr>
                    </a:tc>
                    <a:extLst>
                      <a:ext uri="{0D108BD9-81ED-4DB2-BD59-A6C34878D82A}">
                        <a16:rowId xmlns:a16="http://schemas.microsoft.com/office/drawing/2014/main" xmlns:a14="http://schemas.microsoft.com/office/drawing/2010/main" xmlns="" val="10002"/>
                      </a:ext>
                    </a:extLst>
                  </a:tr>
                  <a:tr h="464997">
                    <a:tc>
                      <a:txBody>
                        <a:bodyPr/>
                        <a:lstStyle/>
                        <a:p>
                          <a:r>
                            <a:rPr lang="es-CO" sz="2000" dirty="0"/>
                            <a:t>Asociativa</a:t>
                          </a:r>
                        </a:p>
                      </a:txBody>
                      <a:tcPr/>
                    </a:tc>
                    <a:tc>
                      <a:txBody>
                        <a:bodyPr/>
                        <a:lstStyle/>
                        <a:p>
                          <a:endParaRPr lang="es-ES"/>
                        </a:p>
                      </a:txBody>
                      <a:tcPr>
                        <a:blipFill rotWithShape="0">
                          <a:blip r:embed="rId3"/>
                          <a:stretch>
                            <a:fillRect l="-50645" t="-288158" r="-94107" b="-760526"/>
                          </a:stretch>
                        </a:blipFill>
                      </a:tcPr>
                    </a:tc>
                    <a:tc>
                      <a:txBody>
                        <a:bodyPr/>
                        <a:lstStyle/>
                        <a:p>
                          <a:endParaRPr lang="es-ES"/>
                        </a:p>
                      </a:txBody>
                      <a:tcPr>
                        <a:blipFill rotWithShape="0">
                          <a:blip r:embed="rId3"/>
                          <a:stretch>
                            <a:fillRect l="-161341" t="-288158" r="-789" b="-760526"/>
                          </a:stretch>
                        </a:blipFill>
                      </a:tcPr>
                    </a:tc>
                    <a:extLst>
                      <a:ext uri="{0D108BD9-81ED-4DB2-BD59-A6C34878D82A}">
                        <a16:rowId xmlns:a16="http://schemas.microsoft.com/office/drawing/2014/main" xmlns:a14="http://schemas.microsoft.com/office/drawing/2010/main" xmlns="" val="10003"/>
                      </a:ext>
                    </a:extLst>
                  </a:tr>
                  <a:tr h="1005840">
                    <a:tc>
                      <a:txBody>
                        <a:bodyPr/>
                        <a:lstStyle/>
                        <a:p>
                          <a:r>
                            <a:rPr lang="es-CO" sz="2000" dirty="0" err="1"/>
                            <a:t>Modulativa</a:t>
                          </a:r>
                          <a:endParaRPr lang="es-CO" sz="2000" dirty="0"/>
                        </a:p>
                      </a:txBody>
                      <a:tcPr/>
                    </a:tc>
                    <a:tc>
                      <a:txBody>
                        <a:bodyPr/>
                        <a:lstStyle/>
                        <a:p>
                          <a:endParaRPr lang="es-ES"/>
                        </a:p>
                      </a:txBody>
                      <a:tcPr>
                        <a:blipFill rotWithShape="0">
                          <a:blip r:embed="rId3"/>
                          <a:stretch>
                            <a:fillRect l="-50645" t="-178788" r="-94107" b="-250303"/>
                          </a:stretch>
                        </a:blipFill>
                      </a:tcPr>
                    </a:tc>
                    <a:tc>
                      <a:txBody>
                        <a:bodyPr/>
                        <a:lstStyle/>
                        <a:p>
                          <a:endParaRPr lang="es-ES"/>
                        </a:p>
                      </a:txBody>
                      <a:tcPr>
                        <a:blipFill rotWithShape="0">
                          <a:blip r:embed="rId3"/>
                          <a:stretch>
                            <a:fillRect l="-161341" t="-178788" r="-789" b="-250303"/>
                          </a:stretch>
                        </a:blipFill>
                      </a:tcPr>
                    </a:tc>
                    <a:extLst>
                      <a:ext uri="{0D108BD9-81ED-4DB2-BD59-A6C34878D82A}">
                        <a16:rowId xmlns:a16="http://schemas.microsoft.com/office/drawing/2014/main" xmlns:a14="http://schemas.microsoft.com/office/drawing/2010/main" xmlns="" val="10004"/>
                      </a:ext>
                    </a:extLst>
                  </a:tr>
                  <a:tr h="1705674">
                    <a:tc>
                      <a:txBody>
                        <a:bodyPr/>
                        <a:lstStyle/>
                        <a:p>
                          <a:r>
                            <a:rPr lang="es-CO" sz="2000" dirty="0" err="1"/>
                            <a:t>Invertiva</a:t>
                          </a:r>
                          <a:endParaRPr lang="es-CO" sz="2000" dirty="0"/>
                        </a:p>
                      </a:txBody>
                      <a:tcPr/>
                    </a:tc>
                    <a:tc>
                      <a:txBody>
                        <a:bodyPr/>
                        <a:lstStyle/>
                        <a:p>
                          <a:endParaRPr lang="es-ES"/>
                        </a:p>
                      </a:txBody>
                      <a:tcPr>
                        <a:blipFill rotWithShape="0">
                          <a:blip r:embed="rId3"/>
                          <a:stretch>
                            <a:fillRect l="-50645" t="-164286" r="-94107" b="-47500"/>
                          </a:stretch>
                        </a:blipFill>
                      </a:tcPr>
                    </a:tc>
                    <a:tc>
                      <a:txBody>
                        <a:bodyPr/>
                        <a:lstStyle/>
                        <a:p>
                          <a:endParaRPr lang="es-ES"/>
                        </a:p>
                      </a:txBody>
                      <a:tcPr>
                        <a:blipFill rotWithShape="0">
                          <a:blip r:embed="rId3"/>
                          <a:stretch>
                            <a:fillRect l="-161341" t="-164286" r="-789" b="-47500"/>
                          </a:stretch>
                        </a:blipFill>
                      </a:tcPr>
                    </a:tc>
                    <a:extLst>
                      <a:ext uri="{0D108BD9-81ED-4DB2-BD59-A6C34878D82A}">
                        <a16:rowId xmlns:a16="http://schemas.microsoft.com/office/drawing/2014/main" xmlns:a14="http://schemas.microsoft.com/office/drawing/2010/main" xmlns="" val="10005"/>
                      </a:ext>
                    </a:extLst>
                  </a:tr>
                  <a:tr h="747453">
                    <a:tc>
                      <a:txBody>
                        <a:bodyPr/>
                        <a:lstStyle/>
                        <a:p>
                          <a:r>
                            <a:rPr lang="es-CO" sz="2000" dirty="0"/>
                            <a:t>Propiedad distributiva</a:t>
                          </a:r>
                        </a:p>
                      </a:txBody>
                      <a:tcPr/>
                    </a:tc>
                    <a:tc gridSpan="2">
                      <a:txBody>
                        <a:bodyPr/>
                        <a:lstStyle/>
                        <a:p>
                          <a:endParaRPr lang="es-ES"/>
                        </a:p>
                      </a:txBody>
                      <a:tcPr>
                        <a:blipFill rotWithShape="0">
                          <a:blip r:embed="rId3"/>
                          <a:stretch>
                            <a:fillRect l="-26190" t="-601626" r="-381" b="-8130"/>
                          </a:stretch>
                        </a:blip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CO" sz="1400" dirty="0">
                            <a:solidFill>
                              <a:srgbClr val="FF0000"/>
                            </a:solidFill>
                          </a:endParaRPr>
                        </a:p>
                      </a:txBody>
                      <a:tcPr/>
                    </a:tc>
                    <a:extLst>
                      <a:ext uri="{0D108BD9-81ED-4DB2-BD59-A6C34878D82A}">
                        <a16:rowId xmlns:a16="http://schemas.microsoft.com/office/drawing/2014/main" xmlns:a14="http://schemas.microsoft.com/office/drawing/2010/main" xmlns="" val="10006"/>
                      </a:ext>
                    </a:extLst>
                  </a:tr>
                </a:tbl>
              </a:graphicData>
            </a:graphic>
          </p:graphicFrame>
        </mc:Fallback>
      </mc:AlternateContent>
      <mc:AlternateContent xmlns:mc="http://schemas.openxmlformats.org/markup-compatibility/2006" xmlns:a14="http://schemas.microsoft.com/office/drawing/2010/main">
        <mc:Choice Requires="a14">
          <p:sp>
            <p:nvSpPr>
              <p:cNvPr id="4" name="CuadroTexto 3"/>
              <p:cNvSpPr txBox="1"/>
              <p:nvPr/>
            </p:nvSpPr>
            <p:spPr>
              <a:xfrm>
                <a:off x="697831" y="914401"/>
                <a:ext cx="2564356" cy="369332"/>
              </a:xfrm>
              <a:prstGeom prst="rect">
                <a:avLst/>
              </a:prstGeom>
              <a:noFill/>
            </p:spPr>
            <p:txBody>
              <a:bodyPr wrap="none" rtlCol="0">
                <a:spAutoFit/>
              </a:bodyPr>
              <a:lstStyle/>
              <a:p>
                <a:r>
                  <a:rPr lang="es-ES" dirty="0" smtClean="0"/>
                  <a:t>Si  </a:t>
                </a:r>
                <a14:m>
                  <m:oMath xmlns:m="http://schemas.openxmlformats.org/officeDocument/2006/math">
                    <m:r>
                      <a:rPr lang="es-ES" b="0" i="1" smtClean="0">
                        <a:latin typeface="Cambria Math" panose="02040503050406030204" pitchFamily="18" charset="0"/>
                      </a:rPr>
                      <m:t>𝑎</m:t>
                    </m:r>
                    <m:r>
                      <a:rPr lang="es-ES" b="0" i="1" smtClean="0">
                        <a:latin typeface="Cambria Math" panose="02040503050406030204" pitchFamily="18" charset="0"/>
                      </a:rPr>
                      <m:t>,</m:t>
                    </m:r>
                    <m:r>
                      <a:rPr lang="es-ES" b="0" i="1" smtClean="0">
                        <a:latin typeface="Cambria Math" panose="02040503050406030204" pitchFamily="18" charset="0"/>
                      </a:rPr>
                      <m:t>𝑏</m:t>
                    </m:r>
                    <m:r>
                      <a:rPr lang="es-ES" b="0" i="1" smtClean="0">
                        <a:latin typeface="Cambria Math" panose="02040503050406030204" pitchFamily="18" charset="0"/>
                      </a:rPr>
                      <m:t>,</m:t>
                    </m:r>
                    <m:r>
                      <a:rPr lang="es-ES" b="0" i="1" smtClean="0">
                        <a:latin typeface="Cambria Math" panose="02040503050406030204" pitchFamily="18" charset="0"/>
                      </a:rPr>
                      <m:t>𝑐</m:t>
                    </m:r>
                    <m:r>
                      <a:rPr lang="es-ES" b="0" i="1" smtClean="0">
                        <a:latin typeface="Cambria Math" panose="02040503050406030204" pitchFamily="18" charset="0"/>
                      </a:rPr>
                      <m:t> ∈ </m:t>
                    </m:r>
                    <m:r>
                      <a:rPr lang="es-ES" b="0" i="1" smtClean="0">
                        <a:latin typeface="Cambria Math" panose="02040503050406030204" pitchFamily="18" charset="0"/>
                        <a:ea typeface="Cambria Math" panose="02040503050406030204" pitchFamily="18" charset="0"/>
                      </a:rPr>
                      <m:t>ℝ</m:t>
                    </m:r>
                    <m:r>
                      <a:rPr lang="es-ES" b="0" i="1" smtClean="0">
                        <a:latin typeface="Cambria Math" panose="02040503050406030204" pitchFamily="18" charset="0"/>
                        <a:ea typeface="Cambria Math" panose="02040503050406030204" pitchFamily="18" charset="0"/>
                      </a:rPr>
                      <m:t>, </m:t>
                    </m:r>
                  </m:oMath>
                </a14:m>
                <a:r>
                  <a:rPr lang="es-ES" dirty="0" smtClean="0"/>
                  <a:t>entonces:</a:t>
                </a:r>
                <a:endParaRPr lang="es-ES" dirty="0"/>
              </a:p>
            </p:txBody>
          </p:sp>
        </mc:Choice>
        <mc:Fallback xmlns="">
          <p:sp>
            <p:nvSpPr>
              <p:cNvPr id="4" name="CuadroTexto 3"/>
              <p:cNvSpPr txBox="1">
                <a:spLocks noRot="1" noChangeAspect="1" noMove="1" noResize="1" noEditPoints="1" noAdjustHandles="1" noChangeArrowheads="1" noChangeShapeType="1" noTextEdit="1"/>
              </p:cNvSpPr>
              <p:nvPr/>
            </p:nvSpPr>
            <p:spPr>
              <a:xfrm>
                <a:off x="697831" y="914401"/>
                <a:ext cx="2564356" cy="369332"/>
              </a:xfrm>
              <a:prstGeom prst="rect">
                <a:avLst/>
              </a:prstGeom>
              <a:blipFill rotWithShape="0">
                <a:blip r:embed="rId4"/>
                <a:stretch>
                  <a:fillRect l="-1900" t="-8197" r="-1663" b="-24590"/>
                </a:stretch>
              </a:blipFill>
            </p:spPr>
            <p:txBody>
              <a:bodyPr/>
              <a:lstStyle/>
              <a:p>
                <a:r>
                  <a:rPr lang="es-ES">
                    <a:noFill/>
                  </a:rPr>
                  <a:t> </a:t>
                </a:r>
              </a:p>
            </p:txBody>
          </p:sp>
        </mc:Fallback>
      </mc:AlternateContent>
    </p:spTree>
    <p:extLst>
      <p:ext uri="{BB962C8B-B14F-4D97-AF65-F5344CB8AC3E}">
        <p14:creationId xmlns:p14="http://schemas.microsoft.com/office/powerpoint/2010/main" val="3916675218"/>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normAutofit fontScale="92500" lnSpcReduction="10000"/>
          </a:bodyPr>
          <a:lstStyle/>
          <a:p>
            <a:r>
              <a:rPr lang="es-ES" sz="1600" dirty="0" smtClean="0">
                <a:ea typeface="Arial" panose="020B0604020202020204" pitchFamily="34" charset="0"/>
              </a:rPr>
              <a:t>RESULTADOS DE APRENDIZAJ</a:t>
            </a:r>
            <a:endParaRPr lang="es-ES" sz="1600" dirty="0">
              <a:ea typeface="Arial" panose="020B0604020202020204" pitchFamily="34" charset="0"/>
            </a:endParaRPr>
          </a:p>
          <a:p>
            <a:r>
              <a:rPr lang="es-ES" sz="1600" dirty="0" smtClean="0">
                <a:ea typeface="Arial" panose="020B0604020202020204" pitchFamily="34" charset="0"/>
              </a:rPr>
              <a:t>1. Identifica los diferentes sistemas …</a:t>
            </a:r>
          </a:p>
          <a:p>
            <a:r>
              <a:rPr lang="es-ES" sz="1600" dirty="0" smtClean="0">
                <a:ea typeface="Arial" panose="020B0604020202020204" pitchFamily="34" charset="0"/>
              </a:rPr>
              <a:t>2. Realizar </a:t>
            </a:r>
            <a:r>
              <a:rPr lang="es-ES" sz="1600" dirty="0">
                <a:ea typeface="Arial" panose="020B0604020202020204" pitchFamily="34" charset="0"/>
              </a:rPr>
              <a:t>operaciones </a:t>
            </a:r>
            <a:r>
              <a:rPr lang="es-ES" sz="1600" dirty="0" smtClean="0">
                <a:ea typeface="Arial" panose="020B0604020202020204" pitchFamily="34" charset="0"/>
              </a:rPr>
              <a:t>de </a:t>
            </a:r>
            <a:r>
              <a:rPr lang="es-ES" sz="1600" dirty="0">
                <a:ea typeface="Arial" panose="020B0604020202020204" pitchFamily="34" charset="0"/>
              </a:rPr>
              <a:t>manera precisa y eficiente con números enteros, fraccionarios y decimales</a:t>
            </a:r>
          </a:p>
          <a:p>
            <a:r>
              <a:rPr lang="es-ES" sz="1600" dirty="0" smtClean="0">
                <a:ea typeface="Arial" panose="020B0604020202020204" pitchFamily="34" charset="0"/>
              </a:rPr>
              <a:t>3. Utilizar </a:t>
            </a:r>
            <a:r>
              <a:rPr lang="es-ES" sz="1600" dirty="0">
                <a:ea typeface="Arial" panose="020B0604020202020204" pitchFamily="34" charset="0"/>
              </a:rPr>
              <a:t>números racionales, en sus distintas expresiones (fracciones, razones, decimales </a:t>
            </a:r>
            <a:r>
              <a:rPr lang="es-ES" sz="1600" dirty="0" smtClean="0">
                <a:ea typeface="Arial" panose="020B0604020202020204" pitchFamily="34" charset="0"/>
              </a:rPr>
              <a:t>para </a:t>
            </a:r>
            <a:r>
              <a:rPr lang="es-ES" sz="1600" dirty="0">
                <a:ea typeface="Arial" panose="020B0604020202020204" pitchFamily="34" charset="0"/>
              </a:rPr>
              <a:t>resolver   problemas en contextos de medida.</a:t>
            </a:r>
          </a:p>
          <a:p>
            <a:pPr marL="342900" indent="-342900">
              <a:buFont typeface="+mj-lt"/>
              <a:buAutoNum type="arabicPeriod"/>
            </a:pPr>
            <a:r>
              <a:rPr lang="es-ES" sz="1600" dirty="0"/>
              <a:t>Identificar la base y el exponente de una potencia y sus propiedades. Interpretar las potencias con exponentes fraccionarios       y  negativos y realiza operaciones combinadas con ellas</a:t>
            </a:r>
            <a:endParaRPr lang="es-CO" sz="1600" dirty="0"/>
          </a:p>
          <a:p>
            <a:pPr marL="342900" indent="-342900">
              <a:buFont typeface="+mj-lt"/>
              <a:buAutoNum type="arabicPeriod"/>
            </a:pPr>
            <a:r>
              <a:rPr lang="es-ES" sz="1600" dirty="0"/>
              <a:t>Comprender el concepto de radicación y su relación con la potenciación.</a:t>
            </a:r>
          </a:p>
          <a:p>
            <a:pPr marL="342900" indent="-342900">
              <a:buFont typeface="+mj-lt"/>
              <a:buAutoNum type="arabicPeriod"/>
            </a:pPr>
            <a:r>
              <a:rPr lang="es-ES" sz="1600" dirty="0"/>
              <a:t> </a:t>
            </a:r>
            <a:r>
              <a:rPr lang="es-CO" sz="1600" dirty="0"/>
              <a:t>Utilizar números reales en sus diferentes representaciones y en diversos contextos. </a:t>
            </a:r>
          </a:p>
          <a:p>
            <a:pPr marL="342900" indent="-342900">
              <a:buFont typeface="+mj-lt"/>
              <a:buAutoNum type="arabicPeriod"/>
            </a:pPr>
            <a:r>
              <a:rPr lang="es-CO" sz="1600" dirty="0"/>
              <a:t> Resolver problemas y simplificar cálculos usando propiedades y relaciones de los números </a:t>
            </a:r>
            <a:endParaRPr lang="es-CO" sz="1600" dirty="0" smtClean="0"/>
          </a:p>
          <a:p>
            <a:pPr marL="342900" indent="-342900">
              <a:buFont typeface="+mj-lt"/>
              <a:buAutoNum type="arabicPeriod"/>
            </a:pPr>
            <a:r>
              <a:rPr lang="es-CO" sz="1600" dirty="0" smtClean="0"/>
              <a:t>Utilizar </a:t>
            </a:r>
            <a:r>
              <a:rPr lang="es-CO" sz="1600" dirty="0"/>
              <a:t>la notación científica para representar diferentes cantidades. </a:t>
            </a:r>
          </a:p>
          <a:p>
            <a:pPr marL="342900" indent="-342900">
              <a:buAutoNum type="arabicPeriod" startAt="7"/>
            </a:pPr>
            <a:endParaRPr lang="es-CO" sz="1600" dirty="0"/>
          </a:p>
          <a:p>
            <a:pPr marL="342900" indent="-342900">
              <a:buAutoNum type="arabicPeriod" startAt="7"/>
            </a:pPr>
            <a:endParaRPr lang="es-CO" sz="1600" dirty="0"/>
          </a:p>
          <a:p>
            <a:r>
              <a:rPr lang="es-CO" sz="1600" dirty="0"/>
              <a:t>Tomadas de Estándares Básicos de Competencias en Matemáticas</a:t>
            </a:r>
          </a:p>
          <a:p>
            <a:endParaRPr lang="es-CO" dirty="0"/>
          </a:p>
        </p:txBody>
      </p:sp>
    </p:spTree>
    <p:extLst>
      <p:ext uri="{BB962C8B-B14F-4D97-AF65-F5344CB8AC3E}">
        <p14:creationId xmlns:p14="http://schemas.microsoft.com/office/powerpoint/2010/main" val="24580289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Marcador de contenido 2">
                <a:extLst>
                  <a:ext uri="{FF2B5EF4-FFF2-40B4-BE49-F238E27FC236}">
                    <a16:creationId xmlns:a16="http://schemas.microsoft.com/office/drawing/2014/main" xmlns="" id="{20590441-A29E-4B8D-AF36-D767526E10DD}"/>
                  </a:ext>
                </a:extLst>
              </p:cNvPr>
              <p:cNvSpPr>
                <a:spLocks noGrp="1"/>
              </p:cNvSpPr>
              <p:nvPr>
                <p:ph idx="1"/>
              </p:nvPr>
            </p:nvSpPr>
            <p:spPr>
              <a:xfrm>
                <a:off x="600144" y="1040795"/>
                <a:ext cx="8402809" cy="751910"/>
              </a:xfrm>
            </p:spPr>
            <p:txBody>
              <a:bodyPr>
                <a:noAutofit/>
              </a:bodyPr>
              <a:lstStyle/>
              <a:p>
                <a:pPr algn="just"/>
                <a:r>
                  <a:rPr lang="es-CO" sz="2200" dirty="0" smtClean="0">
                    <a:ea typeface="Verdana" panose="020B0604030504040204" pitchFamily="34" charset="0"/>
                  </a:rPr>
                  <a:t>Las anteriores propiedades son las leyes, las reglas, las normas que gobiernan el conjunto de los números reales.</a:t>
                </a:r>
              </a:p>
              <a:p>
                <a:pPr algn="just"/>
                <a:endParaRPr lang="es-CO" sz="2200" dirty="0">
                  <a:ea typeface="Verdana" panose="020B0604030504040204" pitchFamily="34" charset="0"/>
                </a:endParaRPr>
              </a:p>
              <a:p>
                <a:pPr algn="just"/>
                <a:endParaRPr lang="es-CO" sz="2200" dirty="0" smtClean="0">
                  <a:ea typeface="Verdana" panose="020B0604030504040204" pitchFamily="34" charset="0"/>
                </a:endParaRPr>
              </a:p>
              <a:p>
                <a:pPr marL="0" indent="0" algn="just">
                  <a:buNone/>
                </a:pPr>
                <a:endParaRPr lang="es-CO" sz="2200" dirty="0">
                  <a:ea typeface="Verdana" panose="020B0604030504040204" pitchFamily="34" charset="0"/>
                </a:endParaRPr>
              </a:p>
              <a:p>
                <a:pPr marL="0" indent="0" algn="just">
                  <a:buNone/>
                </a:pPr>
                <a:endParaRPr lang="es-CO" sz="2200" dirty="0" smtClean="0">
                  <a:ea typeface="Verdana" panose="020B0604030504040204" pitchFamily="34" charset="0"/>
                </a:endParaRPr>
              </a:p>
              <a:p>
                <a:pPr marL="0" indent="0" algn="just">
                  <a:buNone/>
                </a:pPr>
                <a:endParaRPr lang="es-CO" sz="2200" dirty="0" smtClean="0">
                  <a:ea typeface="Verdana" panose="020B0604030504040204" pitchFamily="34" charset="0"/>
                </a:endParaRPr>
              </a:p>
              <a:p>
                <a:pPr algn="just"/>
                <a:r>
                  <a:rPr lang="es-CO" sz="2200" dirty="0">
                    <a:ea typeface="Verdana" panose="020B0604030504040204" pitchFamily="34" charset="0"/>
                  </a:rPr>
                  <a:t> Tener una buena conceptualización de ellas ayudará a no cometer errores de tipo algebraico</a:t>
                </a:r>
                <a:r>
                  <a:rPr lang="es-CO" sz="2200" dirty="0" smtClean="0">
                    <a:ea typeface="Verdana" panose="020B0604030504040204" pitchFamily="34" charset="0"/>
                  </a:rPr>
                  <a:t>.</a:t>
                </a:r>
              </a:p>
              <a:p>
                <a:pPr algn="just"/>
                <a:endParaRPr lang="es-CO" sz="2200" dirty="0">
                  <a:ea typeface="Verdana" panose="020B0604030504040204" pitchFamily="34" charset="0"/>
                </a:endParaRPr>
              </a:p>
              <a:p>
                <a:pPr marL="0" indent="0" algn="just">
                  <a:buNone/>
                </a:pPr>
                <a:r>
                  <a:rPr lang="es-CO" sz="2200" dirty="0" smtClean="0">
                    <a:ea typeface="Verdana" panose="020B0604030504040204" pitchFamily="34" charset="0"/>
                  </a:rPr>
                  <a:t>         </a:t>
                </a:r>
                <a14:m>
                  <m:oMath xmlns:m="http://schemas.openxmlformats.org/officeDocument/2006/math">
                    <m:f>
                      <m:fPr>
                        <m:ctrlPr>
                          <a:rPr lang="es-CO" sz="2200" i="1" smtClean="0">
                            <a:latin typeface="Cambria Math" panose="02040503050406030204" pitchFamily="18" charset="0"/>
                            <a:ea typeface="Verdana" panose="020B0604030504040204" pitchFamily="34" charset="0"/>
                          </a:rPr>
                        </m:ctrlPr>
                      </m:fPr>
                      <m:num>
                        <m:r>
                          <a:rPr lang="es-ES" sz="2200" b="0" i="1" smtClean="0">
                            <a:latin typeface="Cambria Math" panose="02040503050406030204" pitchFamily="18" charset="0"/>
                            <a:ea typeface="Verdana" panose="020B0604030504040204" pitchFamily="34" charset="0"/>
                          </a:rPr>
                          <m:t>𝑥</m:t>
                        </m:r>
                        <m:r>
                          <a:rPr lang="es-ES" sz="2200" b="0" i="1" smtClean="0">
                            <a:latin typeface="Cambria Math" panose="02040503050406030204" pitchFamily="18" charset="0"/>
                            <a:ea typeface="Verdana" panose="020B0604030504040204" pitchFamily="34" charset="0"/>
                          </a:rPr>
                          <m:t>+5</m:t>
                        </m:r>
                      </m:num>
                      <m:den>
                        <m:r>
                          <a:rPr lang="es-ES" sz="2200" b="0" i="1" smtClean="0">
                            <a:latin typeface="Cambria Math" panose="02040503050406030204" pitchFamily="18" charset="0"/>
                            <a:ea typeface="Verdana" panose="020B0604030504040204" pitchFamily="34" charset="0"/>
                          </a:rPr>
                          <m:t>𝑥</m:t>
                        </m:r>
                      </m:den>
                    </m:f>
                    <m:r>
                      <a:rPr lang="es-ES" sz="2200" b="0" i="1" smtClean="0">
                        <a:latin typeface="Cambria Math" panose="02040503050406030204" pitchFamily="18" charset="0"/>
                        <a:ea typeface="Verdana" panose="020B0604030504040204" pitchFamily="34" charset="0"/>
                      </a:rPr>
                      <m:t>=5         </m:t>
                    </m:r>
                    <m:r>
                      <a:rPr lang="es-ES" sz="2200" b="0" i="1" smtClean="0">
                        <a:latin typeface="Cambria Math" panose="02040503050406030204" pitchFamily="18" charset="0"/>
                        <a:ea typeface="Verdana" panose="020B0604030504040204" pitchFamily="34" charset="0"/>
                      </a:rPr>
                      <m:t>𝑜</m:t>
                    </m:r>
                    <m:r>
                      <a:rPr lang="es-ES" sz="2200" b="0" i="1" smtClean="0">
                        <a:latin typeface="Cambria Math" panose="02040503050406030204" pitchFamily="18" charset="0"/>
                        <a:ea typeface="Verdana" panose="020B0604030504040204" pitchFamily="34" charset="0"/>
                      </a:rPr>
                      <m:t>        </m:t>
                    </m:r>
                    <m:sSup>
                      <m:sSupPr>
                        <m:ctrlPr>
                          <a:rPr lang="es-ES" sz="2200" b="0" i="1" smtClean="0">
                            <a:latin typeface="Cambria Math" panose="02040503050406030204" pitchFamily="18" charset="0"/>
                            <a:ea typeface="Verdana" panose="020B0604030504040204" pitchFamily="34" charset="0"/>
                          </a:rPr>
                        </m:ctrlPr>
                      </m:sSupPr>
                      <m:e>
                        <m:r>
                          <a:rPr lang="es-ES" sz="2200" b="0" i="1" smtClean="0">
                            <a:latin typeface="Cambria Math" panose="02040503050406030204" pitchFamily="18" charset="0"/>
                            <a:ea typeface="Verdana" panose="020B0604030504040204" pitchFamily="34" charset="0"/>
                          </a:rPr>
                          <m:t>(</m:t>
                        </m:r>
                        <m:r>
                          <a:rPr lang="es-ES" sz="2200" b="0" i="1" smtClean="0">
                            <a:latin typeface="Cambria Math" panose="02040503050406030204" pitchFamily="18" charset="0"/>
                            <a:ea typeface="Verdana" panose="020B0604030504040204" pitchFamily="34" charset="0"/>
                          </a:rPr>
                          <m:t>𝑎</m:t>
                        </m:r>
                        <m:r>
                          <a:rPr lang="es-ES" sz="2200" b="0" i="1" smtClean="0">
                            <a:latin typeface="Cambria Math" panose="02040503050406030204" pitchFamily="18" charset="0"/>
                            <a:ea typeface="Verdana" panose="020B0604030504040204" pitchFamily="34" charset="0"/>
                          </a:rPr>
                          <m:t>+</m:t>
                        </m:r>
                        <m:r>
                          <a:rPr lang="es-ES" sz="2200" b="0" i="1" smtClean="0">
                            <a:latin typeface="Cambria Math" panose="02040503050406030204" pitchFamily="18" charset="0"/>
                            <a:ea typeface="Verdana" panose="020B0604030504040204" pitchFamily="34" charset="0"/>
                          </a:rPr>
                          <m:t>𝑏</m:t>
                        </m:r>
                        <m:r>
                          <a:rPr lang="es-ES" sz="2200" b="0" i="1" smtClean="0">
                            <a:latin typeface="Cambria Math" panose="02040503050406030204" pitchFamily="18" charset="0"/>
                            <a:ea typeface="Verdana" panose="020B0604030504040204" pitchFamily="34" charset="0"/>
                          </a:rPr>
                          <m:t>)</m:t>
                        </m:r>
                      </m:e>
                      <m:sup>
                        <m:r>
                          <a:rPr lang="es-ES" sz="2200" b="0" i="1" smtClean="0">
                            <a:latin typeface="Cambria Math" panose="02040503050406030204" pitchFamily="18" charset="0"/>
                            <a:ea typeface="Verdana" panose="020B0604030504040204" pitchFamily="34" charset="0"/>
                          </a:rPr>
                          <m:t>2</m:t>
                        </m:r>
                      </m:sup>
                    </m:sSup>
                    <m:r>
                      <a:rPr lang="es-ES" sz="2200" b="0" i="1" smtClean="0">
                        <a:latin typeface="Cambria Math" panose="02040503050406030204" pitchFamily="18" charset="0"/>
                        <a:ea typeface="Verdana" panose="020B0604030504040204" pitchFamily="34" charset="0"/>
                      </a:rPr>
                      <m:t>=</m:t>
                    </m:r>
                    <m:sSup>
                      <m:sSupPr>
                        <m:ctrlPr>
                          <a:rPr lang="es-ES" sz="2200" b="0" i="1" smtClean="0">
                            <a:latin typeface="Cambria Math" panose="02040503050406030204" pitchFamily="18" charset="0"/>
                            <a:ea typeface="Verdana" panose="020B0604030504040204" pitchFamily="34" charset="0"/>
                          </a:rPr>
                        </m:ctrlPr>
                      </m:sSupPr>
                      <m:e>
                        <m:r>
                          <a:rPr lang="es-ES" sz="2200" b="0" i="1" smtClean="0">
                            <a:latin typeface="Cambria Math" panose="02040503050406030204" pitchFamily="18" charset="0"/>
                            <a:ea typeface="Verdana" panose="020B0604030504040204" pitchFamily="34" charset="0"/>
                          </a:rPr>
                          <m:t>𝑎</m:t>
                        </m:r>
                      </m:e>
                      <m:sup>
                        <m:r>
                          <a:rPr lang="es-ES" sz="2200" b="0" i="1" smtClean="0">
                            <a:latin typeface="Cambria Math" panose="02040503050406030204" pitchFamily="18" charset="0"/>
                            <a:ea typeface="Verdana" panose="020B0604030504040204" pitchFamily="34" charset="0"/>
                          </a:rPr>
                          <m:t>2</m:t>
                        </m:r>
                      </m:sup>
                    </m:sSup>
                    <m:r>
                      <a:rPr lang="es-ES" sz="2200" b="0" i="1" smtClean="0">
                        <a:latin typeface="Cambria Math" panose="02040503050406030204" pitchFamily="18" charset="0"/>
                        <a:ea typeface="Verdana" panose="020B0604030504040204" pitchFamily="34" charset="0"/>
                      </a:rPr>
                      <m:t>+</m:t>
                    </m:r>
                    <m:sSup>
                      <m:sSupPr>
                        <m:ctrlPr>
                          <a:rPr lang="es-ES" sz="2200" b="0" i="1" smtClean="0">
                            <a:latin typeface="Cambria Math" panose="02040503050406030204" pitchFamily="18" charset="0"/>
                            <a:ea typeface="Verdana" panose="020B0604030504040204" pitchFamily="34" charset="0"/>
                          </a:rPr>
                        </m:ctrlPr>
                      </m:sSupPr>
                      <m:e>
                        <m:r>
                          <a:rPr lang="es-ES" sz="2200" b="0" i="1" smtClean="0">
                            <a:latin typeface="Cambria Math" panose="02040503050406030204" pitchFamily="18" charset="0"/>
                            <a:ea typeface="Verdana" panose="020B0604030504040204" pitchFamily="34" charset="0"/>
                          </a:rPr>
                          <m:t>𝑏</m:t>
                        </m:r>
                      </m:e>
                      <m:sup>
                        <m:r>
                          <a:rPr lang="es-ES" sz="2200" b="0" i="1" smtClean="0">
                            <a:latin typeface="Cambria Math" panose="02040503050406030204" pitchFamily="18" charset="0"/>
                            <a:ea typeface="Verdana" panose="020B0604030504040204" pitchFamily="34" charset="0"/>
                          </a:rPr>
                          <m:t>2</m:t>
                        </m:r>
                      </m:sup>
                    </m:sSup>
                    <m:r>
                      <a:rPr lang="es-ES" sz="2200" b="0" i="1" smtClean="0">
                        <a:latin typeface="Cambria Math" panose="02040503050406030204" pitchFamily="18" charset="0"/>
                        <a:ea typeface="Verdana" panose="020B0604030504040204" pitchFamily="34" charset="0"/>
                      </a:rPr>
                      <m:t>                 </m:t>
                    </m:r>
                  </m:oMath>
                </a14:m>
                <a:endParaRPr lang="es-CO" sz="2200" dirty="0">
                  <a:ea typeface="Verdana" panose="020B0604030504040204" pitchFamily="34" charset="0"/>
                </a:endParaRPr>
              </a:p>
              <a:p>
                <a:pPr algn="just"/>
                <a:endParaRPr lang="es-CO" sz="2200" dirty="0">
                  <a:ea typeface="Verdana" panose="020B0604030504040204" pitchFamily="34" charset="0"/>
                </a:endParaRPr>
              </a:p>
              <a:p>
                <a:pPr algn="just"/>
                <a:r>
                  <a:rPr lang="es-CO" sz="2200" dirty="0" smtClean="0">
                    <a:ea typeface="Verdana" panose="020B0604030504040204" pitchFamily="34" charset="0"/>
                  </a:rPr>
                  <a:t>A </a:t>
                </a:r>
                <a:r>
                  <a:rPr lang="es-CO" sz="2200" dirty="0">
                    <a:ea typeface="Verdana" panose="020B0604030504040204" pitchFamily="34" charset="0"/>
                  </a:rPr>
                  <a:t>partir de ellas se pueden demostrar más propiedades de los números reales. Por ejemplo a partir de ellas se puede mostrar que todo número multiplicado por 0 es igual a 0.</a:t>
                </a:r>
              </a:p>
              <a:p>
                <a:pPr marL="0" indent="0">
                  <a:buNone/>
                </a:pPr>
                <a:endParaRPr lang="es-CO" sz="2000" dirty="0">
                  <a:ea typeface="Cambria Math" panose="02040503050406030204" pitchFamily="18" charset="0"/>
                </a:endParaRPr>
              </a:p>
              <a:p>
                <a:endParaRPr lang="es-ES" sz="2000" dirty="0"/>
              </a:p>
            </p:txBody>
          </p:sp>
        </mc:Choice>
        <mc:Fallback xmlns="">
          <p:sp>
            <p:nvSpPr>
              <p:cNvPr id="3" name="Marcador de contenido 2">
                <a:extLst>
                  <a:ext uri="{FF2B5EF4-FFF2-40B4-BE49-F238E27FC236}">
                    <a16:creationId xmlns="" xmlns:a16="http://schemas.microsoft.com/office/drawing/2014/main" xmlns:a14="http://schemas.microsoft.com/office/drawing/2010/main" id="{20590441-A29E-4B8D-AF36-D767526E10DD}"/>
                  </a:ext>
                </a:extLst>
              </p:cNvPr>
              <p:cNvSpPr>
                <a:spLocks noGrp="1" noRot="1" noChangeAspect="1" noMove="1" noResize="1" noEditPoints="1" noAdjustHandles="1" noChangeArrowheads="1" noChangeShapeType="1" noTextEdit="1"/>
              </p:cNvSpPr>
              <p:nvPr>
                <p:ph idx="1"/>
              </p:nvPr>
            </p:nvSpPr>
            <p:spPr>
              <a:xfrm>
                <a:off x="600144" y="1040795"/>
                <a:ext cx="8402809" cy="751910"/>
              </a:xfrm>
              <a:blipFill rotWithShape="0">
                <a:blip r:embed="rId2"/>
                <a:stretch>
                  <a:fillRect l="-798" t="-10569" r="-870" b="-685366"/>
                </a:stretch>
              </a:blipFill>
            </p:spPr>
            <p:txBody>
              <a:bodyPr/>
              <a:lstStyle/>
              <a:p>
                <a:r>
                  <a:rPr lang="es-CO">
                    <a:noFill/>
                  </a:rPr>
                  <a:t> </a:t>
                </a:r>
              </a:p>
            </p:txBody>
          </p:sp>
        </mc:Fallback>
      </mc:AlternateContent>
      <p:sp>
        <p:nvSpPr>
          <p:cNvPr id="4" name="AutoShape 4" descr="Resultado de imagen para infraccion de ley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1030" name="Picture 6" descr="https://thumb7.shutterstock.com/thumb_large/288064/128732051/stock-photo-a-wooden-mallet-and-a-book-on-a-white-background-12873205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1032" y="1744538"/>
            <a:ext cx="2467156" cy="192438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Resultado de imagen para emoticone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08188" y="4648381"/>
            <a:ext cx="1640857" cy="922361"/>
          </a:xfrm>
          <a:prstGeom prst="rect">
            <a:avLst/>
          </a:prstGeom>
          <a:noFill/>
          <a:extLst>
            <a:ext uri="{909E8E84-426E-40DD-AFC4-6F175D3DCCD1}">
              <a14:hiddenFill xmlns:a14="http://schemas.microsoft.com/office/drawing/2010/main">
                <a:solidFill>
                  <a:srgbClr val="FFFFFF"/>
                </a:solidFill>
              </a14:hiddenFill>
            </a:ext>
          </a:extLst>
        </p:spPr>
      </p:pic>
      <p:sp>
        <p:nvSpPr>
          <p:cNvPr id="7" name="Llamada ovalada 6"/>
          <p:cNvSpPr/>
          <p:nvPr/>
        </p:nvSpPr>
        <p:spPr>
          <a:xfrm>
            <a:off x="6858000" y="4066674"/>
            <a:ext cx="966998" cy="69144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uadroTexto 7"/>
          <p:cNvSpPr txBox="1"/>
          <p:nvPr/>
        </p:nvSpPr>
        <p:spPr>
          <a:xfrm>
            <a:off x="6927474" y="4212340"/>
            <a:ext cx="1618248" cy="400110"/>
          </a:xfrm>
          <a:prstGeom prst="rect">
            <a:avLst/>
          </a:prstGeom>
          <a:noFill/>
        </p:spPr>
        <p:txBody>
          <a:bodyPr wrap="square" rtlCol="0">
            <a:spAutoFit/>
          </a:bodyPr>
          <a:lstStyle/>
          <a:p>
            <a:r>
              <a:rPr lang="es-ES" sz="2000" dirty="0" smtClean="0"/>
              <a:t>NOO!!!</a:t>
            </a:r>
            <a:endParaRPr lang="es-ES" sz="2000" dirty="0"/>
          </a:p>
        </p:txBody>
      </p:sp>
    </p:spTree>
    <p:extLst>
      <p:ext uri="{BB962C8B-B14F-4D97-AF65-F5344CB8AC3E}">
        <p14:creationId xmlns:p14="http://schemas.microsoft.com/office/powerpoint/2010/main" val="18037193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Marcador de contenido 2">
                <a:extLst>
                  <a:ext uri="{FF2B5EF4-FFF2-40B4-BE49-F238E27FC236}">
                    <a16:creationId xmlns:a16="http://schemas.microsoft.com/office/drawing/2014/main" xmlns="" id="{20590441-A29E-4B8D-AF36-D767526E10DD}"/>
                  </a:ext>
                </a:extLst>
              </p:cNvPr>
              <p:cNvSpPr>
                <a:spLocks noGrp="1"/>
              </p:cNvSpPr>
              <p:nvPr>
                <p:ph idx="1"/>
              </p:nvPr>
            </p:nvSpPr>
            <p:spPr>
              <a:xfrm>
                <a:off x="431701" y="559532"/>
                <a:ext cx="8402809" cy="5728726"/>
              </a:xfrm>
            </p:spPr>
            <p:txBody>
              <a:bodyPr>
                <a:noAutofit/>
              </a:bodyPr>
              <a:lstStyle/>
              <a:p>
                <a:pPr marL="0" indent="0" algn="just">
                  <a:buNone/>
                </a:pPr>
                <a:r>
                  <a:rPr lang="es-CO" sz="2200" dirty="0" smtClean="0">
                    <a:ea typeface="Verdana" panose="020B0604030504040204" pitchFamily="34" charset="0"/>
                  </a:rPr>
                  <a:t>A </a:t>
                </a:r>
                <a:r>
                  <a:rPr lang="es-CO" sz="2200" dirty="0">
                    <a:ea typeface="Verdana" panose="020B0604030504040204" pitchFamily="34" charset="0"/>
                  </a:rPr>
                  <a:t>partir de ellas se pueden demostrar más propiedades de los números reales. Por ejemplo a partir de ellas se puede mostrar que todo número multiplicado por 0 es igual a 0.</a:t>
                </a:r>
              </a:p>
              <a:p>
                <a:pPr marL="0" indent="0">
                  <a:buNone/>
                </a:pPr>
                <a:r>
                  <a:rPr lang="es-CO" sz="2000" dirty="0"/>
                  <a:t>Veamos:</a:t>
                </a:r>
              </a:p>
              <a:p>
                <a:pPr marL="0" indent="0">
                  <a:buNone/>
                </a:pPr>
                <a:r>
                  <a:rPr lang="es-CO" sz="2000" i="1" dirty="0">
                    <a:solidFill>
                      <a:srgbClr val="FF0000"/>
                    </a:solidFill>
                  </a:rPr>
                  <a:t>Teorema: </a:t>
                </a:r>
                <a14:m>
                  <m:oMath xmlns:m="http://schemas.openxmlformats.org/officeDocument/2006/math">
                    <m:r>
                      <a:rPr lang="es-CO" sz="2000" b="0" i="1" smtClean="0">
                        <a:solidFill>
                          <a:srgbClr val="FF0000"/>
                        </a:solidFill>
                        <a:latin typeface="Cambria Math" panose="02040503050406030204" pitchFamily="18" charset="0"/>
                      </a:rPr>
                      <m:t> </m:t>
                    </m:r>
                    <m:r>
                      <a:rPr lang="es-CO" sz="2000" b="0" i="1" smtClean="0">
                        <a:solidFill>
                          <a:srgbClr val="FF0000"/>
                        </a:solidFill>
                        <a:latin typeface="Cambria Math" panose="02040503050406030204" pitchFamily="18" charset="0"/>
                      </a:rPr>
                      <m:t>𝑆𝑖</m:t>
                    </m:r>
                    <m:r>
                      <a:rPr lang="es-CO" sz="2000" b="0" i="1" smtClean="0">
                        <a:solidFill>
                          <a:srgbClr val="FF0000"/>
                        </a:solidFill>
                        <a:latin typeface="Cambria Math" panose="02040503050406030204" pitchFamily="18" charset="0"/>
                      </a:rPr>
                      <m:t>  </m:t>
                    </m:r>
                    <m:r>
                      <a:rPr lang="es-CO" sz="2000" b="0" i="1" smtClean="0">
                        <a:solidFill>
                          <a:srgbClr val="FF0000"/>
                        </a:solidFill>
                        <a:latin typeface="Cambria Math" panose="02040503050406030204" pitchFamily="18" charset="0"/>
                      </a:rPr>
                      <m:t>𝑎</m:t>
                    </m:r>
                    <m:r>
                      <a:rPr lang="es-CO" sz="2000" b="0" i="1" smtClean="0">
                        <a:solidFill>
                          <a:srgbClr val="FF0000"/>
                        </a:solidFill>
                        <a:latin typeface="Cambria Math" panose="02040503050406030204" pitchFamily="18" charset="0"/>
                      </a:rPr>
                      <m:t> </m:t>
                    </m:r>
                    <m:r>
                      <a:rPr lang="es-CO" sz="2000" b="0" i="1" smtClean="0">
                        <a:solidFill>
                          <a:srgbClr val="FF0000"/>
                        </a:solidFill>
                        <a:latin typeface="Cambria Math" panose="02040503050406030204" pitchFamily="18" charset="0"/>
                        <a:ea typeface="Cambria Math" panose="02040503050406030204" pitchFamily="18" charset="0"/>
                      </a:rPr>
                      <m:t>𝜖</m:t>
                    </m:r>
                    <m:r>
                      <a:rPr lang="es-CO" sz="2000" b="0" i="1" smtClean="0">
                        <a:solidFill>
                          <a:srgbClr val="FF0000"/>
                        </a:solidFill>
                        <a:latin typeface="Cambria Math" panose="02040503050406030204" pitchFamily="18" charset="0"/>
                        <a:ea typeface="Cambria Math" panose="02040503050406030204" pitchFamily="18" charset="0"/>
                      </a:rPr>
                      <m:t> </m:t>
                    </m:r>
                    <m:r>
                      <a:rPr lang="es-CO" sz="2000" b="0" i="1" smtClean="0">
                        <a:solidFill>
                          <a:srgbClr val="FF0000"/>
                        </a:solidFill>
                        <a:latin typeface="Cambria Math" panose="02040503050406030204" pitchFamily="18" charset="0"/>
                        <a:ea typeface="Cambria Math" panose="02040503050406030204" pitchFamily="18" charset="0"/>
                      </a:rPr>
                      <m:t>ℝ</m:t>
                    </m:r>
                    <m:r>
                      <a:rPr lang="es-CO" sz="2000" b="0" i="1" smtClean="0">
                        <a:solidFill>
                          <a:srgbClr val="FF0000"/>
                        </a:solidFill>
                        <a:latin typeface="Cambria Math" panose="02040503050406030204" pitchFamily="18" charset="0"/>
                        <a:ea typeface="Cambria Math" panose="02040503050406030204" pitchFamily="18" charset="0"/>
                      </a:rPr>
                      <m:t>   </m:t>
                    </m:r>
                    <m:r>
                      <a:rPr lang="es-CO" sz="2000" b="0" i="1" smtClean="0">
                        <a:solidFill>
                          <a:srgbClr val="FF0000"/>
                        </a:solidFill>
                        <a:latin typeface="Cambria Math" panose="02040503050406030204" pitchFamily="18" charset="0"/>
                        <a:ea typeface="Cambria Math" panose="02040503050406030204" pitchFamily="18" charset="0"/>
                      </a:rPr>
                      <m:t>𝑒𝑛𝑡𝑜𝑛𝑐𝑒𝑠</m:t>
                    </m:r>
                  </m:oMath>
                </a14:m>
                <a:r>
                  <a:rPr lang="es-CO" sz="2000" b="0" i="1" dirty="0">
                    <a:solidFill>
                      <a:srgbClr val="FF0000"/>
                    </a:solidFill>
                    <a:ea typeface="Cambria Math" panose="02040503050406030204" pitchFamily="18" charset="0"/>
                  </a:rPr>
                  <a:t> </a:t>
                </a:r>
                <a14:m>
                  <m:oMath xmlns:m="http://schemas.openxmlformats.org/officeDocument/2006/math">
                    <m:r>
                      <a:rPr lang="es-CO" sz="2000" b="0" i="1" smtClean="0">
                        <a:solidFill>
                          <a:srgbClr val="FF0000"/>
                        </a:solidFill>
                        <a:latin typeface="Cambria Math" panose="02040503050406030204" pitchFamily="18" charset="0"/>
                        <a:ea typeface="Cambria Math" panose="02040503050406030204" pitchFamily="18" charset="0"/>
                      </a:rPr>
                      <m:t>   </m:t>
                    </m:r>
                    <m:r>
                      <a:rPr lang="es-CO" sz="2000" b="0" i="1" smtClean="0">
                        <a:solidFill>
                          <a:srgbClr val="FF0000"/>
                        </a:solidFill>
                        <a:latin typeface="Cambria Math" panose="02040503050406030204" pitchFamily="18" charset="0"/>
                        <a:ea typeface="Cambria Math" panose="02040503050406030204" pitchFamily="18" charset="0"/>
                      </a:rPr>
                      <m:t>𝑎</m:t>
                    </m:r>
                    <m:r>
                      <a:rPr lang="es-CO" sz="2000" b="0" i="1" smtClean="0">
                        <a:solidFill>
                          <a:srgbClr val="FF0000"/>
                        </a:solidFill>
                        <a:latin typeface="Cambria Math" panose="02040503050406030204" pitchFamily="18" charset="0"/>
                        <a:ea typeface="Cambria Math" panose="02040503050406030204" pitchFamily="18" charset="0"/>
                      </a:rPr>
                      <m:t>∙0=0</m:t>
                    </m:r>
                  </m:oMath>
                </a14:m>
                <a:endParaRPr lang="es-CO" sz="2000" i="1" dirty="0"/>
              </a:p>
              <a:p>
                <a:pPr marL="0" indent="0">
                  <a:buNone/>
                </a:pPr>
                <a:r>
                  <a:rPr lang="es-CO" sz="2000" b="1" i="1" dirty="0">
                    <a:solidFill>
                      <a:srgbClr val="7030A0"/>
                    </a:solidFill>
                  </a:rPr>
                  <a:t>Demostración:</a:t>
                </a:r>
              </a:p>
              <a:p>
                <a:pPr marL="0" indent="0">
                  <a:buNone/>
                </a:pPr>
                <a:endParaRPr lang="es-CO" sz="2000" dirty="0"/>
              </a:p>
              <a:p>
                <a:pPr marL="0" indent="0">
                  <a:buNone/>
                </a:pPr>
                <a14:m>
                  <m:oMath xmlns:m="http://schemas.openxmlformats.org/officeDocument/2006/math">
                    <m:r>
                      <a:rPr lang="es-CO" sz="2000" b="0" i="1" smtClean="0">
                        <a:latin typeface="Cambria Math" panose="02040503050406030204" pitchFamily="18" charset="0"/>
                      </a:rPr>
                      <m:t>𝑎</m:t>
                    </m:r>
                    <m:r>
                      <a:rPr lang="es-CO" sz="2000" b="0" i="1" smtClean="0">
                        <a:latin typeface="Cambria Math" panose="02040503050406030204" pitchFamily="18" charset="0"/>
                        <a:ea typeface="Cambria Math" panose="02040503050406030204" pitchFamily="18" charset="0"/>
                      </a:rPr>
                      <m:t>∙0=</m:t>
                    </m:r>
                    <m:r>
                      <a:rPr lang="es-CO" sz="2000" b="0" i="1" smtClean="0">
                        <a:latin typeface="Cambria Math" panose="02040503050406030204" pitchFamily="18" charset="0"/>
                        <a:ea typeface="Cambria Math" panose="02040503050406030204" pitchFamily="18" charset="0"/>
                      </a:rPr>
                      <m:t>𝑎</m:t>
                    </m:r>
                    <m:r>
                      <a:rPr lang="es-CO" sz="2000" b="0" i="1" smtClean="0">
                        <a:latin typeface="Cambria Math" panose="02040503050406030204" pitchFamily="18" charset="0"/>
                        <a:ea typeface="Cambria Math" panose="02040503050406030204" pitchFamily="18" charset="0"/>
                      </a:rPr>
                      <m:t>⋅</m:t>
                    </m:r>
                    <m:d>
                      <m:dPr>
                        <m:ctrlPr>
                          <a:rPr lang="es-CO" sz="2000" b="0" i="1" smtClean="0">
                            <a:latin typeface="Cambria Math" panose="02040503050406030204" pitchFamily="18" charset="0"/>
                            <a:ea typeface="Cambria Math" panose="02040503050406030204" pitchFamily="18" charset="0"/>
                          </a:rPr>
                        </m:ctrlPr>
                      </m:dPr>
                      <m:e>
                        <m:r>
                          <a:rPr lang="es-CO" sz="2000" b="0" i="1" smtClean="0">
                            <a:latin typeface="Cambria Math" panose="02040503050406030204" pitchFamily="18" charset="0"/>
                            <a:ea typeface="Cambria Math" panose="02040503050406030204" pitchFamily="18" charset="0"/>
                          </a:rPr>
                          <m:t>0+0</m:t>
                        </m:r>
                      </m:e>
                    </m:d>
                  </m:oMath>
                </a14:m>
                <a:r>
                  <a:rPr lang="es-CO" sz="2000" b="0" i="1" dirty="0">
                    <a:ea typeface="Cambria Math" panose="02040503050406030204" pitchFamily="18" charset="0"/>
                  </a:rPr>
                  <a:t>                                                                   </a:t>
                </a:r>
                <a:r>
                  <a:rPr lang="es-CO" sz="2000" b="0" i="1" dirty="0" smtClean="0">
                    <a:ea typeface="Cambria Math" panose="02040503050406030204" pitchFamily="18" charset="0"/>
                  </a:rPr>
                  <a:t>Propiedad </a:t>
                </a:r>
                <a:r>
                  <a:rPr lang="es-CO" sz="2000" b="0" i="1" dirty="0" err="1">
                    <a:ea typeface="Cambria Math" panose="02040503050406030204" pitchFamily="18" charset="0"/>
                  </a:rPr>
                  <a:t>Modulativa</a:t>
                </a:r>
                <a:endParaRPr lang="es-CO" sz="2000" b="0" i="1" dirty="0">
                  <a:ea typeface="Cambria Math" panose="02040503050406030204" pitchFamily="18" charset="0"/>
                </a:endParaRPr>
              </a:p>
              <a:p>
                <a:pPr marL="0" indent="0">
                  <a:buNone/>
                </a:pPr>
                <a14:m>
                  <m:oMath xmlns:m="http://schemas.openxmlformats.org/officeDocument/2006/math">
                    <m:r>
                      <a:rPr lang="es-CO" sz="2000" b="0" i="1" smtClean="0">
                        <a:latin typeface="Cambria Math" panose="02040503050406030204" pitchFamily="18" charset="0"/>
                        <a:ea typeface="Cambria Math" panose="02040503050406030204" pitchFamily="18" charset="0"/>
                      </a:rPr>
                      <m:t>𝑎</m:t>
                    </m:r>
                    <m:r>
                      <a:rPr lang="es-CO" sz="2000" b="0" i="1" smtClean="0">
                        <a:latin typeface="Cambria Math" panose="02040503050406030204" pitchFamily="18" charset="0"/>
                        <a:ea typeface="Cambria Math" panose="02040503050406030204" pitchFamily="18" charset="0"/>
                      </a:rPr>
                      <m:t>∙0=</m:t>
                    </m:r>
                    <m:r>
                      <a:rPr lang="es-CO" sz="2000" i="1">
                        <a:latin typeface="Cambria Math" panose="02040503050406030204" pitchFamily="18" charset="0"/>
                        <a:ea typeface="Cambria Math" panose="02040503050406030204" pitchFamily="18" charset="0"/>
                      </a:rPr>
                      <m:t>𝑎</m:t>
                    </m:r>
                    <m:r>
                      <a:rPr lang="es-CO" sz="2000" i="1">
                        <a:latin typeface="Cambria Math" panose="02040503050406030204" pitchFamily="18" charset="0"/>
                        <a:ea typeface="Cambria Math" panose="02040503050406030204" pitchFamily="18" charset="0"/>
                      </a:rPr>
                      <m:t>⋅</m:t>
                    </m:r>
                    <m:d>
                      <m:dPr>
                        <m:ctrlPr>
                          <a:rPr lang="es-CO" sz="2000" i="1">
                            <a:latin typeface="Cambria Math" panose="02040503050406030204" pitchFamily="18" charset="0"/>
                            <a:ea typeface="Cambria Math" panose="02040503050406030204" pitchFamily="18" charset="0"/>
                          </a:rPr>
                        </m:ctrlPr>
                      </m:dPr>
                      <m:e>
                        <m:r>
                          <a:rPr lang="es-CO" sz="2000" b="0" i="1" smtClean="0">
                            <a:latin typeface="Cambria Math" panose="02040503050406030204" pitchFamily="18" charset="0"/>
                            <a:ea typeface="Cambria Math" panose="02040503050406030204" pitchFamily="18" charset="0"/>
                          </a:rPr>
                          <m:t>0</m:t>
                        </m:r>
                        <m:r>
                          <a:rPr lang="es-CO" sz="2000" i="1">
                            <a:latin typeface="Cambria Math" panose="02040503050406030204" pitchFamily="18" charset="0"/>
                            <a:ea typeface="Cambria Math" panose="02040503050406030204" pitchFamily="18" charset="0"/>
                          </a:rPr>
                          <m:t>+0</m:t>
                        </m:r>
                      </m:e>
                    </m:d>
                    <m:r>
                      <a:rPr lang="es-CO" sz="2000" b="0" i="1" smtClean="0">
                        <a:latin typeface="Cambria Math" panose="02040503050406030204" pitchFamily="18" charset="0"/>
                        <a:ea typeface="Cambria Math" panose="02040503050406030204" pitchFamily="18" charset="0"/>
                      </a:rPr>
                      <m:t>=</m:t>
                    </m:r>
                    <m:r>
                      <a:rPr lang="es-CO" sz="2000" b="0" i="1" smtClean="0">
                        <a:latin typeface="Cambria Math" panose="02040503050406030204" pitchFamily="18" charset="0"/>
                        <a:ea typeface="Cambria Math" panose="02040503050406030204" pitchFamily="18" charset="0"/>
                      </a:rPr>
                      <m:t>𝑎</m:t>
                    </m:r>
                    <m:r>
                      <a:rPr lang="es-CO" sz="2000" b="0" i="1" smtClean="0">
                        <a:latin typeface="Cambria Math" panose="02040503050406030204" pitchFamily="18" charset="0"/>
                        <a:ea typeface="Cambria Math" panose="02040503050406030204" pitchFamily="18" charset="0"/>
                      </a:rPr>
                      <m:t>∙0+</m:t>
                    </m:r>
                    <m:r>
                      <a:rPr lang="es-CO" sz="2000" b="0" i="1" smtClean="0">
                        <a:latin typeface="Cambria Math" panose="02040503050406030204" pitchFamily="18" charset="0"/>
                        <a:ea typeface="Cambria Math" panose="02040503050406030204" pitchFamily="18" charset="0"/>
                      </a:rPr>
                      <m:t>𝑎</m:t>
                    </m:r>
                    <m:r>
                      <a:rPr lang="es-CO" sz="2000" b="0" i="1" smtClean="0">
                        <a:latin typeface="Cambria Math" panose="02040503050406030204" pitchFamily="18" charset="0"/>
                        <a:ea typeface="Cambria Math" panose="02040503050406030204" pitchFamily="18" charset="0"/>
                      </a:rPr>
                      <m:t>∙0</m:t>
                    </m:r>
                  </m:oMath>
                </a14:m>
                <a:r>
                  <a:rPr lang="es-CO" sz="2000" b="0" i="1" dirty="0">
                    <a:ea typeface="Cambria Math" panose="02040503050406030204" pitchFamily="18" charset="0"/>
                  </a:rPr>
                  <a:t>                             </a:t>
                </a:r>
                <a14:m>
                  <m:oMath xmlns:m="http://schemas.openxmlformats.org/officeDocument/2006/math">
                    <m:r>
                      <a:rPr lang="es-CO" sz="2000" b="0" i="1" dirty="0" smtClean="0">
                        <a:latin typeface="Cambria Math" panose="02040503050406030204" pitchFamily="18" charset="0"/>
                        <a:ea typeface="Cambria Math" panose="02040503050406030204" pitchFamily="18" charset="0"/>
                      </a:rPr>
                      <m:t>       </m:t>
                    </m:r>
                    <m:r>
                      <a:rPr lang="es-CO" sz="2000" b="0" i="1" dirty="0" smtClean="0">
                        <a:latin typeface="Cambria Math" panose="02040503050406030204" pitchFamily="18" charset="0"/>
                        <a:ea typeface="Cambria Math" panose="02040503050406030204" pitchFamily="18" charset="0"/>
                      </a:rPr>
                      <m:t>𝑃𝑟𝑜𝑝𝑖𝑒𝑑𝑎𝑑</m:t>
                    </m:r>
                    <m:r>
                      <a:rPr lang="es-CO" sz="2000" b="0" i="1" dirty="0" smtClean="0">
                        <a:latin typeface="Cambria Math" panose="02040503050406030204" pitchFamily="18" charset="0"/>
                        <a:ea typeface="Cambria Math" panose="02040503050406030204" pitchFamily="18" charset="0"/>
                      </a:rPr>
                      <m:t> </m:t>
                    </m:r>
                    <m:r>
                      <a:rPr lang="es-CO" sz="2000" b="0" i="1" dirty="0" smtClean="0">
                        <a:latin typeface="Cambria Math" panose="02040503050406030204" pitchFamily="18" charset="0"/>
                        <a:ea typeface="Cambria Math" panose="02040503050406030204" pitchFamily="18" charset="0"/>
                      </a:rPr>
                      <m:t>𝑑𝑖𝑠𝑡𝑟𝑖𝑏𝑢𝑡𝑖𝑣</m:t>
                    </m:r>
                  </m:oMath>
                </a14:m>
                <a:r>
                  <a:rPr lang="es-CO" sz="2000" b="0" i="1" dirty="0">
                    <a:ea typeface="Cambria Math" panose="02040503050406030204" pitchFamily="18" charset="0"/>
                  </a:rPr>
                  <a:t>a</a:t>
                </a:r>
              </a:p>
              <a:p>
                <a:pPr marL="0" indent="0">
                  <a:buNone/>
                </a:pPr>
                <a14:m>
                  <m:oMathPara xmlns:m="http://schemas.openxmlformats.org/officeDocument/2006/math">
                    <m:oMathParaPr>
                      <m:jc m:val="left"/>
                    </m:oMathParaPr>
                    <m:oMath xmlns:m="http://schemas.openxmlformats.org/officeDocument/2006/math">
                      <m:r>
                        <a:rPr lang="es-CO" sz="2000" i="1">
                          <a:latin typeface="Cambria Math" panose="02040503050406030204" pitchFamily="18" charset="0"/>
                          <a:ea typeface="Cambria Math" panose="02040503050406030204" pitchFamily="18" charset="0"/>
                        </a:rPr>
                        <m:t>𝑎</m:t>
                      </m:r>
                      <m:r>
                        <a:rPr lang="es-CO" sz="2000" i="1">
                          <a:latin typeface="Cambria Math" panose="02040503050406030204" pitchFamily="18" charset="0"/>
                          <a:ea typeface="Cambria Math" panose="02040503050406030204" pitchFamily="18" charset="0"/>
                        </a:rPr>
                        <m:t>∙0+</m:t>
                      </m:r>
                      <m:d>
                        <m:dPr>
                          <m:ctrlPr>
                            <a:rPr lang="es-CO" sz="2000" b="0" i="1" smtClean="0">
                              <a:latin typeface="Cambria Math" panose="02040503050406030204" pitchFamily="18" charset="0"/>
                              <a:ea typeface="Cambria Math" panose="02040503050406030204" pitchFamily="18" charset="0"/>
                            </a:rPr>
                          </m:ctrlPr>
                        </m:dPr>
                        <m:e>
                          <m:r>
                            <a:rPr lang="es-CO" sz="2000" b="0" i="1" smtClean="0">
                              <a:solidFill>
                                <a:srgbClr val="FF0000"/>
                              </a:solidFill>
                              <a:latin typeface="Cambria Math" panose="02040503050406030204" pitchFamily="18" charset="0"/>
                              <a:ea typeface="Cambria Math" panose="02040503050406030204" pitchFamily="18" charset="0"/>
                            </a:rPr>
                            <m:t>−</m:t>
                          </m:r>
                          <m:r>
                            <a:rPr lang="es-CO" sz="2000" b="0" i="1" smtClean="0">
                              <a:solidFill>
                                <a:srgbClr val="FF0000"/>
                              </a:solidFill>
                              <a:latin typeface="Cambria Math" panose="02040503050406030204" pitchFamily="18" charset="0"/>
                              <a:ea typeface="Cambria Math" panose="02040503050406030204" pitchFamily="18" charset="0"/>
                            </a:rPr>
                            <m:t>𝑎</m:t>
                          </m:r>
                          <m:r>
                            <a:rPr lang="es-CO" sz="2000" b="0" i="1" smtClean="0">
                              <a:solidFill>
                                <a:srgbClr val="FF0000"/>
                              </a:solidFill>
                              <a:latin typeface="Cambria Math" panose="02040503050406030204" pitchFamily="18" charset="0"/>
                              <a:ea typeface="Cambria Math" panose="02040503050406030204" pitchFamily="18" charset="0"/>
                            </a:rPr>
                            <m:t>∙0</m:t>
                          </m:r>
                        </m:e>
                      </m:d>
                      <m:r>
                        <a:rPr lang="es-CO" sz="2000" i="1">
                          <a:latin typeface="Cambria Math" panose="02040503050406030204" pitchFamily="18" charset="0"/>
                          <a:ea typeface="Cambria Math" panose="02040503050406030204" pitchFamily="18" charset="0"/>
                        </a:rPr>
                        <m:t>=</m:t>
                      </m:r>
                      <m:r>
                        <a:rPr lang="es-CO" sz="2000" i="1">
                          <a:latin typeface="Cambria Math" panose="02040503050406030204" pitchFamily="18" charset="0"/>
                          <a:ea typeface="Cambria Math" panose="02040503050406030204" pitchFamily="18" charset="0"/>
                        </a:rPr>
                        <m:t>𝑎</m:t>
                      </m:r>
                      <m:r>
                        <a:rPr lang="es-CO" sz="2000" i="1">
                          <a:latin typeface="Cambria Math" panose="02040503050406030204" pitchFamily="18" charset="0"/>
                          <a:ea typeface="Cambria Math" panose="02040503050406030204" pitchFamily="18" charset="0"/>
                        </a:rPr>
                        <m:t>∙0+</m:t>
                      </m:r>
                      <m:r>
                        <a:rPr lang="es-CO" sz="2000" i="1">
                          <a:latin typeface="Cambria Math" panose="02040503050406030204" pitchFamily="18" charset="0"/>
                          <a:ea typeface="Cambria Math" panose="02040503050406030204" pitchFamily="18" charset="0"/>
                        </a:rPr>
                        <m:t>𝑎</m:t>
                      </m:r>
                      <m:r>
                        <a:rPr lang="es-CO" sz="2000" i="1">
                          <a:latin typeface="Cambria Math" panose="02040503050406030204" pitchFamily="18" charset="0"/>
                          <a:ea typeface="Cambria Math" panose="02040503050406030204" pitchFamily="18" charset="0"/>
                        </a:rPr>
                        <m:t>∙0+</m:t>
                      </m:r>
                      <m:d>
                        <m:dPr>
                          <m:ctrlPr>
                            <a:rPr lang="es-CO" sz="2000" i="1">
                              <a:latin typeface="Cambria Math" panose="02040503050406030204" pitchFamily="18" charset="0"/>
                              <a:ea typeface="Cambria Math" panose="02040503050406030204" pitchFamily="18" charset="0"/>
                            </a:rPr>
                          </m:ctrlPr>
                        </m:dPr>
                        <m:e>
                          <m:r>
                            <a:rPr lang="es-CO" sz="2000" i="1" smtClean="0">
                              <a:solidFill>
                                <a:srgbClr val="FF0000"/>
                              </a:solidFill>
                              <a:latin typeface="Cambria Math" panose="02040503050406030204" pitchFamily="18" charset="0"/>
                              <a:ea typeface="Cambria Math" panose="02040503050406030204" pitchFamily="18" charset="0"/>
                            </a:rPr>
                            <m:t>−</m:t>
                          </m:r>
                          <m:r>
                            <a:rPr lang="es-CO" sz="2000" i="1" smtClean="0">
                              <a:solidFill>
                                <a:srgbClr val="FF0000"/>
                              </a:solidFill>
                              <a:latin typeface="Cambria Math" panose="02040503050406030204" pitchFamily="18" charset="0"/>
                              <a:ea typeface="Cambria Math" panose="02040503050406030204" pitchFamily="18" charset="0"/>
                            </a:rPr>
                            <m:t>𝑎</m:t>
                          </m:r>
                          <m:r>
                            <a:rPr lang="es-CO" sz="2000" i="1" smtClean="0">
                              <a:solidFill>
                                <a:srgbClr val="FF0000"/>
                              </a:solidFill>
                              <a:latin typeface="Cambria Math" panose="02040503050406030204" pitchFamily="18" charset="0"/>
                              <a:ea typeface="Cambria Math" panose="02040503050406030204" pitchFamily="18" charset="0"/>
                            </a:rPr>
                            <m:t>∙0</m:t>
                          </m:r>
                        </m:e>
                      </m:d>
                      <m:r>
                        <a:rPr lang="es-CO" sz="2000" b="0" i="1" smtClean="0">
                          <a:solidFill>
                            <a:srgbClr val="FF0000"/>
                          </a:solidFill>
                          <a:latin typeface="Cambria Math" panose="02040503050406030204" pitchFamily="18" charset="0"/>
                          <a:ea typeface="Cambria Math" panose="02040503050406030204" pitchFamily="18" charset="0"/>
                        </a:rPr>
                        <m:t>                          </m:t>
                      </m:r>
                      <m:r>
                        <a:rPr lang="es-CO" sz="2000" i="1" dirty="0" smtClean="0">
                          <a:latin typeface="Cambria Math" panose="02040503050406030204" pitchFamily="18" charset="0"/>
                          <a:ea typeface="Cambria Math" panose="02040503050406030204" pitchFamily="18" charset="0"/>
                        </a:rPr>
                        <m:t>𝑃𝑟𝑜𝑝𝑖𝑒𝑑𝑎𝑑</m:t>
                      </m:r>
                      <m:r>
                        <a:rPr lang="es-CO" sz="2000" i="1" dirty="0" smtClean="0">
                          <a:latin typeface="Cambria Math" panose="02040503050406030204" pitchFamily="18" charset="0"/>
                          <a:ea typeface="Cambria Math" panose="02040503050406030204" pitchFamily="18" charset="0"/>
                        </a:rPr>
                        <m:t> </m:t>
                      </m:r>
                      <m:r>
                        <a:rPr lang="es-CO" sz="2000" i="1" dirty="0" err="1" smtClean="0">
                          <a:latin typeface="Cambria Math" panose="02040503050406030204" pitchFamily="18" charset="0"/>
                          <a:ea typeface="Cambria Math" panose="02040503050406030204" pitchFamily="18" charset="0"/>
                        </a:rPr>
                        <m:t>𝐼𝑛𝑣𝑒𝑟𝑡𝑖𝑣𝑎</m:t>
                      </m:r>
                    </m:oMath>
                  </m:oMathPara>
                </a14:m>
                <a:endParaRPr lang="es-CO" sz="2000" i="1" dirty="0">
                  <a:ea typeface="Cambria Math" panose="02040503050406030204" pitchFamily="18" charset="0"/>
                </a:endParaRPr>
              </a:p>
              <a:p>
                <a:pPr marL="0" indent="0">
                  <a:buNone/>
                </a:pPr>
                <a14:m>
                  <m:oMath xmlns:m="http://schemas.openxmlformats.org/officeDocument/2006/math">
                    <m:r>
                      <a:rPr lang="es-CO" sz="2000" b="0" i="1" smtClean="0">
                        <a:latin typeface="Cambria Math" panose="02040503050406030204" pitchFamily="18" charset="0"/>
                        <a:ea typeface="Cambria Math" panose="02040503050406030204" pitchFamily="18" charset="0"/>
                      </a:rPr>
                      <m:t>0=</m:t>
                    </m:r>
                    <m:r>
                      <a:rPr lang="es-CO" sz="2000" i="1">
                        <a:latin typeface="Cambria Math" panose="02040503050406030204" pitchFamily="18" charset="0"/>
                        <a:ea typeface="Cambria Math" panose="02040503050406030204" pitchFamily="18" charset="0"/>
                      </a:rPr>
                      <m:t>𝑎</m:t>
                    </m:r>
                    <m:r>
                      <a:rPr lang="es-CO" sz="2000" i="1">
                        <a:latin typeface="Cambria Math" panose="02040503050406030204" pitchFamily="18" charset="0"/>
                        <a:ea typeface="Cambria Math" panose="02040503050406030204" pitchFamily="18" charset="0"/>
                      </a:rPr>
                      <m:t>∙0+(</m:t>
                    </m:r>
                    <m:r>
                      <a:rPr lang="es-CO" sz="2000" i="1">
                        <a:latin typeface="Cambria Math" panose="02040503050406030204" pitchFamily="18" charset="0"/>
                        <a:ea typeface="Cambria Math" panose="02040503050406030204" pitchFamily="18" charset="0"/>
                      </a:rPr>
                      <m:t>𝑎</m:t>
                    </m:r>
                    <m:r>
                      <a:rPr lang="es-CO" sz="2000" i="1">
                        <a:latin typeface="Cambria Math" panose="02040503050406030204" pitchFamily="18" charset="0"/>
                        <a:ea typeface="Cambria Math" panose="02040503050406030204" pitchFamily="18" charset="0"/>
                      </a:rPr>
                      <m:t>∙0+</m:t>
                    </m:r>
                    <m:d>
                      <m:dPr>
                        <m:ctrlPr>
                          <a:rPr lang="es-CO" sz="2000" i="1">
                            <a:latin typeface="Cambria Math" panose="02040503050406030204" pitchFamily="18" charset="0"/>
                            <a:ea typeface="Cambria Math" panose="02040503050406030204" pitchFamily="18" charset="0"/>
                          </a:rPr>
                        </m:ctrlPr>
                      </m:dPr>
                      <m:e>
                        <m:r>
                          <a:rPr lang="es-CO" sz="2000" i="1">
                            <a:latin typeface="Cambria Math" panose="02040503050406030204" pitchFamily="18" charset="0"/>
                            <a:ea typeface="Cambria Math" panose="02040503050406030204" pitchFamily="18" charset="0"/>
                          </a:rPr>
                          <m:t>−</m:t>
                        </m:r>
                        <m:r>
                          <a:rPr lang="es-CO" sz="2000" i="1">
                            <a:solidFill>
                              <a:srgbClr val="FF0000"/>
                            </a:solidFill>
                            <a:latin typeface="Cambria Math" panose="02040503050406030204" pitchFamily="18" charset="0"/>
                            <a:ea typeface="Cambria Math" panose="02040503050406030204" pitchFamily="18" charset="0"/>
                          </a:rPr>
                          <m:t>𝑎</m:t>
                        </m:r>
                        <m:r>
                          <a:rPr lang="es-CO" sz="2000" i="1">
                            <a:solidFill>
                              <a:srgbClr val="FF0000"/>
                            </a:solidFill>
                            <a:latin typeface="Cambria Math" panose="02040503050406030204" pitchFamily="18" charset="0"/>
                            <a:ea typeface="Cambria Math" panose="02040503050406030204" pitchFamily="18" charset="0"/>
                          </a:rPr>
                          <m:t>∙0</m:t>
                        </m:r>
                      </m:e>
                    </m:d>
                    <m:r>
                      <a:rPr lang="es-CO" sz="2000" b="0" i="1" smtClean="0">
                        <a:solidFill>
                          <a:srgbClr val="FF0000"/>
                        </a:solidFill>
                        <a:latin typeface="Cambria Math" panose="02040503050406030204" pitchFamily="18" charset="0"/>
                        <a:ea typeface="Cambria Math" panose="02040503050406030204" pitchFamily="18" charset="0"/>
                      </a:rPr>
                      <m:t>)</m:t>
                    </m:r>
                  </m:oMath>
                </a14:m>
                <a:r>
                  <a:rPr lang="es-CO" sz="2000" i="1" dirty="0">
                    <a:ea typeface="Cambria Math" panose="02040503050406030204" pitchFamily="18" charset="0"/>
                  </a:rPr>
                  <a:t>                                             </a:t>
                </a:r>
                <a14:m>
                  <m:oMath xmlns:m="http://schemas.openxmlformats.org/officeDocument/2006/math">
                    <m:r>
                      <a:rPr lang="es-CO" sz="2000" b="0" i="1" dirty="0" smtClean="0">
                        <a:latin typeface="Cambria Math" panose="02040503050406030204" pitchFamily="18" charset="0"/>
                        <a:ea typeface="Cambria Math" panose="02040503050406030204" pitchFamily="18" charset="0"/>
                      </a:rPr>
                      <m:t> </m:t>
                    </m:r>
                    <m:r>
                      <a:rPr lang="es-CO" sz="2000" i="1" dirty="0" smtClean="0">
                        <a:latin typeface="Cambria Math" panose="02040503050406030204" pitchFamily="18" charset="0"/>
                        <a:ea typeface="Cambria Math" panose="02040503050406030204" pitchFamily="18" charset="0"/>
                      </a:rPr>
                      <m:t>𝑃𝑟𝑜𝑝𝑖𝑒𝑑𝑎𝑑</m:t>
                    </m:r>
                    <m:r>
                      <a:rPr lang="es-CO" sz="2000" i="1" dirty="0" smtClean="0">
                        <a:latin typeface="Cambria Math" panose="02040503050406030204" pitchFamily="18" charset="0"/>
                        <a:ea typeface="Cambria Math" panose="02040503050406030204" pitchFamily="18" charset="0"/>
                      </a:rPr>
                      <m:t> </m:t>
                    </m:r>
                    <m:r>
                      <a:rPr lang="es-CO" sz="2000" i="1" dirty="0" smtClean="0">
                        <a:latin typeface="Cambria Math" panose="02040503050406030204" pitchFamily="18" charset="0"/>
                        <a:ea typeface="Cambria Math" panose="02040503050406030204" pitchFamily="18" charset="0"/>
                      </a:rPr>
                      <m:t>𝑎𝑠𝑜𝑐𝑖𝑎𝑡𝑖𝑣𝑎</m:t>
                    </m:r>
                  </m:oMath>
                </a14:m>
                <a:endParaRPr lang="es-CO" sz="2000" i="1" dirty="0">
                  <a:ea typeface="Cambria Math" panose="02040503050406030204" pitchFamily="18" charset="0"/>
                </a:endParaRPr>
              </a:p>
              <a:p>
                <a:pPr marL="0" indent="0">
                  <a:buNone/>
                </a:pPr>
                <a14:m>
                  <m:oMath xmlns:m="http://schemas.openxmlformats.org/officeDocument/2006/math">
                    <m:r>
                      <a:rPr lang="es-CO" sz="2000" i="1">
                        <a:latin typeface="Cambria Math" panose="02040503050406030204" pitchFamily="18" charset="0"/>
                        <a:ea typeface="Cambria Math" panose="02040503050406030204" pitchFamily="18" charset="0"/>
                      </a:rPr>
                      <m:t>0=</m:t>
                    </m:r>
                    <m:r>
                      <a:rPr lang="es-CO" sz="2000" i="1">
                        <a:latin typeface="Cambria Math" panose="02040503050406030204" pitchFamily="18" charset="0"/>
                        <a:ea typeface="Cambria Math" panose="02040503050406030204" pitchFamily="18" charset="0"/>
                      </a:rPr>
                      <m:t>𝑎</m:t>
                    </m:r>
                    <m:r>
                      <a:rPr lang="es-CO" sz="2000" i="1">
                        <a:latin typeface="Cambria Math" panose="02040503050406030204" pitchFamily="18" charset="0"/>
                        <a:ea typeface="Cambria Math" panose="02040503050406030204" pitchFamily="18" charset="0"/>
                      </a:rPr>
                      <m:t>∙0+0</m:t>
                    </m:r>
                  </m:oMath>
                </a14:m>
                <a:r>
                  <a:rPr lang="es-CO" sz="2000" b="0" i="1" dirty="0">
                    <a:ea typeface="Cambria Math" panose="02040503050406030204" pitchFamily="18" charset="0"/>
                  </a:rPr>
                  <a:t>                                                                              </a:t>
                </a:r>
                <a14:m>
                  <m:oMath xmlns:m="http://schemas.openxmlformats.org/officeDocument/2006/math">
                    <m:r>
                      <a:rPr lang="es-CO" sz="2000" b="0" i="1" dirty="0" smtClean="0">
                        <a:latin typeface="Cambria Math" panose="02040503050406030204" pitchFamily="18" charset="0"/>
                        <a:ea typeface="Cambria Math" panose="02040503050406030204" pitchFamily="18" charset="0"/>
                      </a:rPr>
                      <m:t>𝑃𝑟𝑜𝑝𝑖𝑒𝑑𝑎𝑑</m:t>
                    </m:r>
                    <m:r>
                      <a:rPr lang="es-CO" sz="2000" b="0" i="1" dirty="0" smtClean="0">
                        <a:latin typeface="Cambria Math" panose="02040503050406030204" pitchFamily="18" charset="0"/>
                        <a:ea typeface="Cambria Math" panose="02040503050406030204" pitchFamily="18" charset="0"/>
                      </a:rPr>
                      <m:t> </m:t>
                    </m:r>
                    <m:r>
                      <a:rPr lang="es-CO" sz="2000" b="0" i="1" dirty="0" err="1" smtClean="0">
                        <a:latin typeface="Cambria Math" panose="02040503050406030204" pitchFamily="18" charset="0"/>
                        <a:ea typeface="Cambria Math" panose="02040503050406030204" pitchFamily="18" charset="0"/>
                      </a:rPr>
                      <m:t>𝑖𝑛𝑣𝑒𝑟𝑡𝑖𝑣𝑎</m:t>
                    </m:r>
                  </m:oMath>
                </a14:m>
                <a:endParaRPr lang="es-CO" sz="2000" b="0" i="1" dirty="0">
                  <a:ea typeface="Cambria Math" panose="02040503050406030204" pitchFamily="18" charset="0"/>
                </a:endParaRPr>
              </a:p>
              <a:p>
                <a:pPr marL="0" indent="0">
                  <a:buNone/>
                </a:pPr>
                <a14:m>
                  <m:oMath xmlns:m="http://schemas.openxmlformats.org/officeDocument/2006/math">
                    <m:r>
                      <a:rPr lang="es-CO" sz="2000" i="1">
                        <a:latin typeface="Cambria Math" panose="02040503050406030204" pitchFamily="18" charset="0"/>
                        <a:ea typeface="Cambria Math" panose="02040503050406030204" pitchFamily="18" charset="0"/>
                      </a:rPr>
                      <m:t>0=</m:t>
                    </m:r>
                    <m:r>
                      <a:rPr lang="es-CO" sz="2000" i="1">
                        <a:latin typeface="Cambria Math" panose="02040503050406030204" pitchFamily="18" charset="0"/>
                        <a:ea typeface="Cambria Math" panose="02040503050406030204" pitchFamily="18" charset="0"/>
                      </a:rPr>
                      <m:t>𝑎</m:t>
                    </m:r>
                    <m:r>
                      <a:rPr lang="es-CO" sz="2000" i="1">
                        <a:latin typeface="Cambria Math" panose="02040503050406030204" pitchFamily="18" charset="0"/>
                        <a:ea typeface="Cambria Math" panose="02040503050406030204" pitchFamily="18" charset="0"/>
                      </a:rPr>
                      <m:t>∙</m:t>
                    </m:r>
                  </m:oMath>
                </a14:m>
                <a:r>
                  <a:rPr lang="es-CO" sz="2000" dirty="0">
                    <a:ea typeface="Cambria Math" panose="02040503050406030204" pitchFamily="18" charset="0"/>
                  </a:rPr>
                  <a:t>0</a:t>
                </a:r>
                <a:r>
                  <a:rPr lang="es-CO" sz="2000" i="1" dirty="0">
                    <a:ea typeface="Cambria Math" panose="02040503050406030204" pitchFamily="18" charset="0"/>
                  </a:rPr>
                  <a:t> </a:t>
                </a:r>
                <a14:m>
                  <m:oMath xmlns:m="http://schemas.openxmlformats.org/officeDocument/2006/math">
                    <m:r>
                      <a:rPr lang="es-CO" sz="2000" b="0" i="1" dirty="0" smtClean="0">
                        <a:latin typeface="Cambria Math" panose="02040503050406030204" pitchFamily="18" charset="0"/>
                        <a:ea typeface="Cambria Math" panose="02040503050406030204" pitchFamily="18" charset="0"/>
                      </a:rPr>
                      <m:t>                                                                                    </m:t>
                    </m:r>
                    <m:r>
                      <a:rPr lang="es-CO" sz="2000" i="1" dirty="0" smtClean="0">
                        <a:latin typeface="Cambria Math" panose="02040503050406030204" pitchFamily="18" charset="0"/>
                        <a:ea typeface="Cambria Math" panose="02040503050406030204" pitchFamily="18" charset="0"/>
                      </a:rPr>
                      <m:t>𝑃𝑟𝑜𝑝𝑖𝑒𝑑𝑎𝑑</m:t>
                    </m:r>
                    <m:r>
                      <a:rPr lang="es-CO" sz="2000" i="1" dirty="0" smtClean="0">
                        <a:latin typeface="Cambria Math" panose="02040503050406030204" pitchFamily="18" charset="0"/>
                        <a:ea typeface="Cambria Math" panose="02040503050406030204" pitchFamily="18" charset="0"/>
                      </a:rPr>
                      <m:t> </m:t>
                    </m:r>
                    <m:r>
                      <a:rPr lang="es-CO" sz="2000" i="1" dirty="0" err="1" smtClean="0">
                        <a:latin typeface="Cambria Math" panose="02040503050406030204" pitchFamily="18" charset="0"/>
                        <a:ea typeface="Cambria Math" panose="02040503050406030204" pitchFamily="18" charset="0"/>
                      </a:rPr>
                      <m:t>𝑀𝑜𝑑𝑢𝑙𝑎𝑡𝑖𝑣𝑎</m:t>
                    </m:r>
                  </m:oMath>
                </a14:m>
                <a:endParaRPr lang="es-CO" sz="2000" i="1" dirty="0">
                  <a:ea typeface="Cambria Math" panose="02040503050406030204" pitchFamily="18" charset="0"/>
                </a:endParaRPr>
              </a:p>
              <a:p>
                <a:endParaRPr lang="es-CO" sz="2000" dirty="0">
                  <a:ea typeface="Cambria Math" panose="02040503050406030204" pitchFamily="18" charset="0"/>
                </a:endParaRPr>
              </a:p>
              <a:p>
                <a:endParaRPr lang="es-ES" sz="2000" dirty="0"/>
              </a:p>
            </p:txBody>
          </p:sp>
        </mc:Choice>
        <mc:Fallback xmlns="">
          <p:sp>
            <p:nvSpPr>
              <p:cNvPr id="3" name="Marcador de contenido 2">
                <a:extLst>
                  <a:ext uri="{FF2B5EF4-FFF2-40B4-BE49-F238E27FC236}">
                    <a16:creationId xmlns:a16="http://schemas.microsoft.com/office/drawing/2014/main" xmlns:a14="http://schemas.microsoft.com/office/drawing/2010/main" xmlns="" id="{20590441-A29E-4B8D-AF36-D767526E10DD}"/>
                  </a:ext>
                </a:extLst>
              </p:cNvPr>
              <p:cNvSpPr>
                <a:spLocks noGrp="1" noRot="1" noChangeAspect="1" noMove="1" noResize="1" noEditPoints="1" noAdjustHandles="1" noChangeArrowheads="1" noChangeShapeType="1" noTextEdit="1"/>
              </p:cNvSpPr>
              <p:nvPr>
                <p:ph idx="1"/>
              </p:nvPr>
            </p:nvSpPr>
            <p:spPr>
              <a:xfrm>
                <a:off x="431701" y="559532"/>
                <a:ext cx="8402809" cy="5728726"/>
              </a:xfrm>
              <a:blipFill rotWithShape="0">
                <a:blip r:embed="rId2"/>
                <a:stretch>
                  <a:fillRect l="-943" t="-1383" r="-943"/>
                </a:stretch>
              </a:blipFill>
            </p:spPr>
            <p:txBody>
              <a:bodyPr/>
              <a:lstStyle/>
              <a:p>
                <a:r>
                  <a:rPr lang="es-ES">
                    <a:noFill/>
                  </a:rPr>
                  <a:t> </a:t>
                </a:r>
              </a:p>
            </p:txBody>
          </p:sp>
        </mc:Fallback>
      </mc:AlternateContent>
    </p:spTree>
    <p:extLst>
      <p:ext uri="{BB962C8B-B14F-4D97-AF65-F5344CB8AC3E}">
        <p14:creationId xmlns:p14="http://schemas.microsoft.com/office/powerpoint/2010/main" val="26891681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contenido 1"/>
          <p:cNvSpPr>
            <a:spLocks noGrp="1"/>
          </p:cNvSpPr>
          <p:nvPr>
            <p:ph idx="4294967295"/>
          </p:nvPr>
        </p:nvSpPr>
        <p:spPr>
          <a:xfrm>
            <a:off x="628649" y="558946"/>
            <a:ext cx="7886700" cy="2240525"/>
          </a:xfrm>
        </p:spPr>
        <p:txBody>
          <a:bodyPr>
            <a:noAutofit/>
          </a:bodyPr>
          <a:lstStyle/>
          <a:p>
            <a:r>
              <a:rPr lang="es-CO" sz="2200" b="1" dirty="0">
                <a:solidFill>
                  <a:srgbClr val="00B050"/>
                </a:solidFill>
                <a:ea typeface="Verdana" panose="020B0604030504040204" pitchFamily="34" charset="0"/>
              </a:rPr>
              <a:t>Actividad Interactiva</a:t>
            </a:r>
          </a:p>
          <a:p>
            <a:pPr marL="0" indent="0">
              <a:buNone/>
            </a:pPr>
            <a:endParaRPr lang="es-CO" sz="2200" dirty="0">
              <a:ea typeface="Verdana" panose="020B0604030504040204" pitchFamily="34" charset="0"/>
            </a:endParaRPr>
          </a:p>
          <a:p>
            <a:pPr marL="0" indent="0">
              <a:lnSpc>
                <a:spcPct val="100000"/>
              </a:lnSpc>
              <a:buNone/>
            </a:pPr>
            <a:r>
              <a:rPr lang="es-CO" sz="2200" dirty="0">
                <a:ea typeface="Verdana" panose="020B0604030504040204" pitchFamily="34" charset="0"/>
              </a:rPr>
              <a:t>Para cada una de las siguientes expresiones mencione la propiedad de los número reales que se usa:</a:t>
            </a:r>
          </a:p>
        </p:txBody>
      </p:sp>
      <mc:AlternateContent xmlns:mc="http://schemas.openxmlformats.org/markup-compatibility/2006" xmlns:a14="http://schemas.microsoft.com/office/drawing/2010/main">
        <mc:Choice Requires="a14">
          <p:graphicFrame>
            <p:nvGraphicFramePr>
              <p:cNvPr id="4" name="Tabla 3"/>
              <p:cNvGraphicFramePr>
                <a:graphicFrameLocks noGrp="1"/>
              </p:cNvGraphicFramePr>
              <p:nvPr>
                <p:extLst>
                  <p:ext uri="{D42A27DB-BD31-4B8C-83A1-F6EECF244321}">
                    <p14:modId xmlns:p14="http://schemas.microsoft.com/office/powerpoint/2010/main" val="3333657613"/>
                  </p:ext>
                </p:extLst>
              </p:nvPr>
            </p:nvGraphicFramePr>
            <p:xfrm>
              <a:off x="531055" y="2700997"/>
              <a:ext cx="8081889" cy="3415621"/>
            </p:xfrm>
            <a:graphic>
              <a:graphicData uri="http://schemas.openxmlformats.org/drawingml/2006/table">
                <a:tbl>
                  <a:tblPr firstRow="1" bandRow="1">
                    <a:tableStyleId>{5C22544A-7EE6-4342-B048-85BDC9FD1C3A}</a:tableStyleId>
                  </a:tblPr>
                  <a:tblGrid>
                    <a:gridCol w="5043372">
                      <a:extLst>
                        <a:ext uri="{9D8B030D-6E8A-4147-A177-3AD203B41FA5}">
                          <a16:colId xmlns:a16="http://schemas.microsoft.com/office/drawing/2014/main" xmlns="" val="20000"/>
                        </a:ext>
                      </a:extLst>
                    </a:gridCol>
                    <a:gridCol w="3038517">
                      <a:extLst>
                        <a:ext uri="{9D8B030D-6E8A-4147-A177-3AD203B41FA5}">
                          <a16:colId xmlns:a16="http://schemas.microsoft.com/office/drawing/2014/main" xmlns="" val="20001"/>
                        </a:ext>
                      </a:extLst>
                    </a:gridCol>
                  </a:tblGrid>
                  <a:tr h="494999">
                    <a:tc>
                      <a:txBody>
                        <a:bodyPr/>
                        <a:lstStyle/>
                        <a:p>
                          <a:pPr algn="ctr"/>
                          <a:r>
                            <a:rPr lang="es-CO" sz="2000" dirty="0">
                              <a:latin typeface="+mn-lt"/>
                            </a:rPr>
                            <a:t>EXPRESIÓN</a:t>
                          </a:r>
                        </a:p>
                      </a:txBody>
                      <a:tcPr/>
                    </a:tc>
                    <a:tc>
                      <a:txBody>
                        <a:bodyPr/>
                        <a:lstStyle/>
                        <a:p>
                          <a:pPr algn="ctr"/>
                          <a:r>
                            <a:rPr lang="es-CO" sz="2000" dirty="0">
                              <a:latin typeface="+mn-lt"/>
                            </a:rPr>
                            <a:t>PROPIEDAD</a:t>
                          </a:r>
                        </a:p>
                      </a:txBody>
                      <a:tcPr/>
                    </a:tc>
                    <a:extLst>
                      <a:ext uri="{0D108BD9-81ED-4DB2-BD59-A6C34878D82A}">
                        <a16:rowId xmlns:a16="http://schemas.microsoft.com/office/drawing/2014/main" xmlns="" val="10000"/>
                      </a:ext>
                    </a:extLst>
                  </a:tr>
                  <a:tr h="494999">
                    <a:tc>
                      <a:txBody>
                        <a:bodyPr/>
                        <a:lstStyle/>
                        <a:p>
                          <a:pPr/>
                          <a14:m>
                            <m:oMathPara xmlns:m="http://schemas.openxmlformats.org/officeDocument/2006/math">
                              <m:oMathParaPr>
                                <m:jc m:val="centerGroup"/>
                              </m:oMathParaPr>
                              <m:oMath xmlns:m="http://schemas.openxmlformats.org/officeDocument/2006/math">
                                <m:r>
                                  <a:rPr lang="es-CO" sz="2000" b="0" i="1" smtClean="0">
                                    <a:latin typeface="Cambria Math" panose="02040503050406030204" pitchFamily="18" charset="0"/>
                                  </a:rPr>
                                  <m:t>𝑥</m:t>
                                </m:r>
                                <m:r>
                                  <a:rPr lang="es-CO" sz="2000" b="0" i="1" smtClean="0">
                                    <a:latin typeface="Cambria Math" panose="02040503050406030204" pitchFamily="18" charset="0"/>
                                  </a:rPr>
                                  <m:t>+8=8+</m:t>
                                </m:r>
                                <m:r>
                                  <a:rPr lang="es-CO" sz="2000" b="0" i="1" smtClean="0">
                                    <a:latin typeface="Cambria Math" panose="02040503050406030204" pitchFamily="18" charset="0"/>
                                  </a:rPr>
                                  <m:t>𝑥</m:t>
                                </m:r>
                              </m:oMath>
                            </m:oMathPara>
                          </a14:m>
                          <a:endParaRPr lang="es-CO" sz="2000" dirty="0">
                            <a:latin typeface="+mn-lt"/>
                          </a:endParaRPr>
                        </a:p>
                      </a:txBody>
                      <a:tcPr/>
                    </a:tc>
                    <a:tc>
                      <a:txBody>
                        <a:bodyPr/>
                        <a:lstStyle/>
                        <a:p>
                          <a:endParaRPr lang="es-CO" sz="2000" dirty="0">
                            <a:latin typeface="+mn-lt"/>
                          </a:endParaRPr>
                        </a:p>
                      </a:txBody>
                      <a:tcPr/>
                    </a:tc>
                    <a:extLst>
                      <a:ext uri="{0D108BD9-81ED-4DB2-BD59-A6C34878D82A}">
                        <a16:rowId xmlns:a16="http://schemas.microsoft.com/office/drawing/2014/main" xmlns="" val="10001"/>
                      </a:ext>
                    </a:extLst>
                  </a:tr>
                  <a:tr h="494999">
                    <a:tc>
                      <a:txBody>
                        <a:bodyPr/>
                        <a:lstStyle/>
                        <a:p>
                          <a:pPr/>
                          <a14:m>
                            <m:oMathPara xmlns:m="http://schemas.openxmlformats.org/officeDocument/2006/math">
                              <m:oMathParaPr>
                                <m:jc m:val="centerGroup"/>
                              </m:oMathParaPr>
                              <m:oMath xmlns:m="http://schemas.openxmlformats.org/officeDocument/2006/math">
                                <m:r>
                                  <a:rPr lang="es-CO" sz="2000" b="0" i="1" smtClean="0">
                                    <a:latin typeface="Cambria Math" panose="02040503050406030204" pitchFamily="18" charset="0"/>
                                  </a:rPr>
                                  <m:t>2</m:t>
                                </m:r>
                                <m:d>
                                  <m:dPr>
                                    <m:ctrlPr>
                                      <a:rPr lang="es-CO" sz="2000" b="0" i="1" smtClean="0">
                                        <a:latin typeface="Cambria Math" panose="02040503050406030204" pitchFamily="18" charset="0"/>
                                      </a:rPr>
                                    </m:ctrlPr>
                                  </m:dPr>
                                  <m:e>
                                    <m:r>
                                      <a:rPr lang="es-CO" sz="2000" b="0" i="1" smtClean="0">
                                        <a:latin typeface="Cambria Math" panose="02040503050406030204" pitchFamily="18" charset="0"/>
                                      </a:rPr>
                                      <m:t>𝑦</m:t>
                                    </m:r>
                                    <m:r>
                                      <a:rPr lang="es-CO" sz="2000" b="0" i="1" smtClean="0">
                                        <a:latin typeface="Cambria Math" panose="02040503050406030204" pitchFamily="18" charset="0"/>
                                      </a:rPr>
                                      <m:t>−3</m:t>
                                    </m:r>
                                  </m:e>
                                </m:d>
                                <m:r>
                                  <a:rPr lang="es-CO" sz="2000" b="0" i="1" smtClean="0">
                                    <a:latin typeface="Cambria Math" panose="02040503050406030204" pitchFamily="18" charset="0"/>
                                  </a:rPr>
                                  <m:t>=</m:t>
                                </m:r>
                                <m:d>
                                  <m:dPr>
                                    <m:ctrlPr>
                                      <a:rPr lang="es-CO" sz="2000" b="0" i="1" smtClean="0">
                                        <a:latin typeface="Cambria Math" panose="02040503050406030204" pitchFamily="18" charset="0"/>
                                      </a:rPr>
                                    </m:ctrlPr>
                                  </m:dPr>
                                  <m:e>
                                    <m:r>
                                      <a:rPr lang="es-CO" sz="2000" b="0" i="1" smtClean="0">
                                        <a:latin typeface="Cambria Math" panose="02040503050406030204" pitchFamily="18" charset="0"/>
                                      </a:rPr>
                                      <m:t>𝑦</m:t>
                                    </m:r>
                                    <m:r>
                                      <a:rPr lang="es-CO" sz="2000" b="0" i="1" smtClean="0">
                                        <a:latin typeface="Cambria Math" panose="02040503050406030204" pitchFamily="18" charset="0"/>
                                      </a:rPr>
                                      <m:t>−3</m:t>
                                    </m:r>
                                  </m:e>
                                </m:d>
                                <m:r>
                                  <a:rPr lang="es-CO" sz="2000" b="0" i="1" smtClean="0">
                                    <a:latin typeface="Cambria Math" panose="02040503050406030204" pitchFamily="18" charset="0"/>
                                  </a:rPr>
                                  <m:t>2</m:t>
                                </m:r>
                              </m:oMath>
                            </m:oMathPara>
                          </a14:m>
                          <a:endParaRPr lang="es-CO" sz="2000" dirty="0">
                            <a:latin typeface="+mn-lt"/>
                          </a:endParaRPr>
                        </a:p>
                      </a:txBody>
                      <a:tcPr/>
                    </a:tc>
                    <a:tc>
                      <a:txBody>
                        <a:bodyPr/>
                        <a:lstStyle/>
                        <a:p>
                          <a:endParaRPr lang="es-CO" sz="2000">
                            <a:latin typeface="+mn-lt"/>
                          </a:endParaRPr>
                        </a:p>
                      </a:txBody>
                      <a:tcPr/>
                    </a:tc>
                    <a:extLst>
                      <a:ext uri="{0D108BD9-81ED-4DB2-BD59-A6C34878D82A}">
                        <a16:rowId xmlns:a16="http://schemas.microsoft.com/office/drawing/2014/main" xmlns="" val="10002"/>
                      </a:ext>
                    </a:extLst>
                  </a:tr>
                  <a:tr h="494999">
                    <a:tc>
                      <a:txBody>
                        <a:bodyPr/>
                        <a:lstStyle/>
                        <a:p>
                          <a:pPr/>
                          <a14:m>
                            <m:oMathPara xmlns:m="http://schemas.openxmlformats.org/officeDocument/2006/math">
                              <m:oMathParaPr>
                                <m:jc m:val="centerGroup"/>
                              </m:oMathParaPr>
                              <m:oMath xmlns:m="http://schemas.openxmlformats.org/officeDocument/2006/math">
                                <m:r>
                                  <a:rPr lang="es-CO" sz="2000" b="0" i="1" smtClean="0">
                                    <a:latin typeface="Cambria Math" panose="02040503050406030204" pitchFamily="18" charset="0"/>
                                  </a:rPr>
                                  <m:t>7</m:t>
                                </m:r>
                                <m:d>
                                  <m:dPr>
                                    <m:ctrlPr>
                                      <a:rPr lang="es-CO" sz="2000" b="0" i="1" smtClean="0">
                                        <a:latin typeface="Cambria Math" panose="02040503050406030204" pitchFamily="18" charset="0"/>
                                      </a:rPr>
                                    </m:ctrlPr>
                                  </m:dPr>
                                  <m:e>
                                    <m:r>
                                      <a:rPr lang="es-CO" sz="2000" b="0" i="1" smtClean="0">
                                        <a:latin typeface="Cambria Math" panose="02040503050406030204" pitchFamily="18" charset="0"/>
                                      </a:rPr>
                                      <m:t>𝑎</m:t>
                                    </m:r>
                                    <m:r>
                                      <a:rPr lang="es-CO" sz="2000" b="0" i="1" smtClean="0">
                                        <a:latin typeface="Cambria Math" panose="02040503050406030204" pitchFamily="18" charset="0"/>
                                      </a:rPr>
                                      <m:t>+</m:t>
                                    </m:r>
                                    <m:r>
                                      <a:rPr lang="es-CO" sz="2000" b="0" i="1" smtClean="0">
                                        <a:latin typeface="Cambria Math" panose="02040503050406030204" pitchFamily="18" charset="0"/>
                                      </a:rPr>
                                      <m:t>𝑏</m:t>
                                    </m:r>
                                    <m:r>
                                      <a:rPr lang="es-CO" sz="2000" b="0" i="1" smtClean="0">
                                        <a:latin typeface="Cambria Math" panose="02040503050406030204" pitchFamily="18" charset="0"/>
                                      </a:rPr>
                                      <m:t>+</m:t>
                                    </m:r>
                                    <m:r>
                                      <a:rPr lang="es-CO" sz="2000" b="0" i="1" smtClean="0">
                                        <a:latin typeface="Cambria Math" panose="02040503050406030204" pitchFamily="18" charset="0"/>
                                      </a:rPr>
                                      <m:t>𝑐</m:t>
                                    </m:r>
                                  </m:e>
                                </m:d>
                                <m:r>
                                  <a:rPr lang="es-CO" sz="2000" b="0" i="1" smtClean="0">
                                    <a:latin typeface="Cambria Math" panose="02040503050406030204" pitchFamily="18" charset="0"/>
                                  </a:rPr>
                                  <m:t>=7</m:t>
                                </m:r>
                                <m:d>
                                  <m:dPr>
                                    <m:ctrlPr>
                                      <a:rPr lang="es-CO" sz="2000" b="0" i="1" smtClean="0">
                                        <a:latin typeface="Cambria Math" panose="02040503050406030204" pitchFamily="18" charset="0"/>
                                      </a:rPr>
                                    </m:ctrlPr>
                                  </m:dPr>
                                  <m:e>
                                    <m:r>
                                      <a:rPr lang="es-CO" sz="2000" b="0" i="1" smtClean="0">
                                        <a:latin typeface="Cambria Math" panose="02040503050406030204" pitchFamily="18" charset="0"/>
                                      </a:rPr>
                                      <m:t>𝑎</m:t>
                                    </m:r>
                                    <m:r>
                                      <a:rPr lang="es-CO" sz="2000" b="0" i="1" smtClean="0">
                                        <a:latin typeface="Cambria Math" panose="02040503050406030204" pitchFamily="18" charset="0"/>
                                      </a:rPr>
                                      <m:t>+</m:t>
                                    </m:r>
                                    <m:r>
                                      <a:rPr lang="es-CO" sz="2000" b="0" i="1" smtClean="0">
                                        <a:latin typeface="Cambria Math" panose="02040503050406030204" pitchFamily="18" charset="0"/>
                                      </a:rPr>
                                      <m:t>𝑏</m:t>
                                    </m:r>
                                  </m:e>
                                </m:d>
                                <m:r>
                                  <a:rPr lang="es-CO" sz="2000" b="0" i="1" smtClean="0">
                                    <a:latin typeface="Cambria Math" panose="02040503050406030204" pitchFamily="18" charset="0"/>
                                  </a:rPr>
                                  <m:t>+7</m:t>
                                </m:r>
                                <m:r>
                                  <a:rPr lang="es-CO" sz="2000" b="0" i="1" smtClean="0">
                                    <a:latin typeface="Cambria Math" panose="02040503050406030204" pitchFamily="18" charset="0"/>
                                  </a:rPr>
                                  <m:t>𝑐</m:t>
                                </m:r>
                              </m:oMath>
                            </m:oMathPara>
                          </a14:m>
                          <a:endParaRPr lang="es-CO" sz="2000" dirty="0">
                            <a:latin typeface="+mn-lt"/>
                          </a:endParaRPr>
                        </a:p>
                      </a:txBody>
                      <a:tcPr/>
                    </a:tc>
                    <a:tc>
                      <a:txBody>
                        <a:bodyPr/>
                        <a:lstStyle/>
                        <a:p>
                          <a:endParaRPr lang="es-CO" sz="2000" dirty="0">
                            <a:latin typeface="+mn-lt"/>
                          </a:endParaRPr>
                        </a:p>
                      </a:txBody>
                      <a:tcPr/>
                    </a:tc>
                    <a:extLst>
                      <a:ext uri="{0D108BD9-81ED-4DB2-BD59-A6C34878D82A}">
                        <a16:rowId xmlns:a16="http://schemas.microsoft.com/office/drawing/2014/main" xmlns="" val="10003"/>
                      </a:ext>
                    </a:extLst>
                  </a:tr>
                  <a:tr h="887185">
                    <a:tc>
                      <a:txBody>
                        <a:bodyPr/>
                        <a:lstStyle/>
                        <a:p>
                          <a:pPr/>
                          <a14:m>
                            <m:oMathPara xmlns:m="http://schemas.openxmlformats.org/officeDocument/2006/math">
                              <m:oMathParaPr>
                                <m:jc m:val="centerGroup"/>
                              </m:oMathParaPr>
                              <m:oMath xmlns:m="http://schemas.openxmlformats.org/officeDocument/2006/math">
                                <m:f>
                                  <m:fPr>
                                    <m:ctrlPr>
                                      <a:rPr lang="es-CO" sz="2000" i="1" smtClean="0">
                                        <a:latin typeface="Cambria Math" panose="02040503050406030204" pitchFamily="18" charset="0"/>
                                      </a:rPr>
                                    </m:ctrlPr>
                                  </m:fPr>
                                  <m:num>
                                    <m:r>
                                      <a:rPr lang="es-CO" sz="2000" i="1" smtClean="0">
                                        <a:latin typeface="Cambria Math" panose="02040503050406030204" pitchFamily="18" charset="0"/>
                                        <a:ea typeface="Cambria Math" panose="02040503050406030204" pitchFamily="18" charset="0"/>
                                      </a:rPr>
                                      <m:t>𝜋</m:t>
                                    </m:r>
                                  </m:num>
                                  <m:den>
                                    <m:rad>
                                      <m:radPr>
                                        <m:degHide m:val="on"/>
                                        <m:ctrlPr>
                                          <a:rPr lang="es-CO" sz="2000" i="1" smtClean="0">
                                            <a:latin typeface="Cambria Math" panose="02040503050406030204" pitchFamily="18" charset="0"/>
                                          </a:rPr>
                                        </m:ctrlPr>
                                      </m:radPr>
                                      <m:deg/>
                                      <m:e>
                                        <m:r>
                                          <a:rPr lang="es-CO" sz="2000" b="0" i="1" smtClean="0">
                                            <a:latin typeface="Cambria Math" panose="02040503050406030204" pitchFamily="18" charset="0"/>
                                          </a:rPr>
                                          <m:t>5</m:t>
                                        </m:r>
                                      </m:e>
                                    </m:rad>
                                  </m:den>
                                </m:f>
                                <m:r>
                                  <a:rPr lang="es-CO" sz="2000" i="1" smtClean="0">
                                    <a:latin typeface="Cambria Math" panose="02040503050406030204" pitchFamily="18" charset="0"/>
                                    <a:ea typeface="Cambria Math" panose="02040503050406030204" pitchFamily="18" charset="0"/>
                                  </a:rPr>
                                  <m:t>∙</m:t>
                                </m:r>
                                <m:f>
                                  <m:fPr>
                                    <m:ctrlPr>
                                      <a:rPr lang="es-CO" sz="2000" i="1" smtClean="0">
                                        <a:latin typeface="Cambria Math" panose="02040503050406030204" pitchFamily="18" charset="0"/>
                                        <a:ea typeface="Cambria Math" panose="02040503050406030204" pitchFamily="18" charset="0"/>
                                      </a:rPr>
                                    </m:ctrlPr>
                                  </m:fPr>
                                  <m:num>
                                    <m:r>
                                      <a:rPr lang="es-CO" sz="2000" b="0" i="1" smtClean="0">
                                        <a:latin typeface="Cambria Math" panose="02040503050406030204" pitchFamily="18" charset="0"/>
                                        <a:ea typeface="Cambria Math" panose="02040503050406030204" pitchFamily="18" charset="0"/>
                                      </a:rPr>
                                      <m:t>1</m:t>
                                    </m:r>
                                  </m:num>
                                  <m:den>
                                    <m:f>
                                      <m:fPr>
                                        <m:ctrlPr>
                                          <a:rPr lang="es-CO" sz="2000" i="1" smtClean="0">
                                            <a:latin typeface="Cambria Math" panose="02040503050406030204" pitchFamily="18" charset="0"/>
                                          </a:rPr>
                                        </m:ctrlPr>
                                      </m:fPr>
                                      <m:num>
                                        <m:r>
                                          <a:rPr lang="es-CO" sz="2000" i="1" smtClean="0">
                                            <a:latin typeface="Cambria Math" panose="02040503050406030204" pitchFamily="18" charset="0"/>
                                            <a:ea typeface="Cambria Math" panose="02040503050406030204" pitchFamily="18" charset="0"/>
                                          </a:rPr>
                                          <m:t>𝜋</m:t>
                                        </m:r>
                                      </m:num>
                                      <m:den>
                                        <m:rad>
                                          <m:radPr>
                                            <m:degHide m:val="on"/>
                                            <m:ctrlPr>
                                              <a:rPr lang="es-CO" sz="2000" i="1" smtClean="0">
                                                <a:latin typeface="Cambria Math" panose="02040503050406030204" pitchFamily="18" charset="0"/>
                                              </a:rPr>
                                            </m:ctrlPr>
                                          </m:radPr>
                                          <m:deg/>
                                          <m:e>
                                            <m:r>
                                              <a:rPr lang="es-CO" sz="2000" b="0" i="1" smtClean="0">
                                                <a:latin typeface="Cambria Math" panose="02040503050406030204" pitchFamily="18" charset="0"/>
                                              </a:rPr>
                                              <m:t>5</m:t>
                                            </m:r>
                                          </m:e>
                                        </m:rad>
                                      </m:den>
                                    </m:f>
                                  </m:den>
                                </m:f>
                                <m:r>
                                  <a:rPr lang="es-CO" sz="2000" b="0" i="1" smtClean="0">
                                    <a:latin typeface="Cambria Math" panose="02040503050406030204" pitchFamily="18" charset="0"/>
                                    <a:ea typeface="Cambria Math" panose="02040503050406030204" pitchFamily="18" charset="0"/>
                                  </a:rPr>
                                  <m:t>=1</m:t>
                                </m:r>
                              </m:oMath>
                            </m:oMathPara>
                          </a14:m>
                          <a:endParaRPr lang="es-CO" sz="2000" dirty="0">
                            <a:latin typeface="+mn-lt"/>
                          </a:endParaRPr>
                        </a:p>
                      </a:txBody>
                      <a:tcPr/>
                    </a:tc>
                    <a:tc>
                      <a:txBody>
                        <a:bodyPr/>
                        <a:lstStyle/>
                        <a:p>
                          <a:endParaRPr lang="es-CO" sz="2000">
                            <a:latin typeface="+mn-lt"/>
                          </a:endParaRPr>
                        </a:p>
                      </a:txBody>
                      <a:tcPr/>
                    </a:tc>
                    <a:extLst>
                      <a:ext uri="{0D108BD9-81ED-4DB2-BD59-A6C34878D82A}">
                        <a16:rowId xmlns:a16="http://schemas.microsoft.com/office/drawing/2014/main" xmlns="" val="10004"/>
                      </a:ext>
                    </a:extLst>
                  </a:tr>
                  <a:tr h="494999">
                    <a:tc>
                      <a:txBody>
                        <a:bodyPr/>
                        <a:lstStyle/>
                        <a:p>
                          <a:pPr/>
                          <a14:m>
                            <m:oMathPara xmlns:m="http://schemas.openxmlformats.org/officeDocument/2006/math">
                              <m:oMathParaPr>
                                <m:jc m:val="centerGroup"/>
                              </m:oMathParaPr>
                              <m:oMath xmlns:m="http://schemas.openxmlformats.org/officeDocument/2006/math">
                                <m:d>
                                  <m:dPr>
                                    <m:ctrlPr>
                                      <a:rPr lang="es-CO" sz="2000" b="0" i="1" smtClean="0">
                                        <a:latin typeface="Cambria Math" panose="02040503050406030204" pitchFamily="18" charset="0"/>
                                      </a:rPr>
                                    </m:ctrlPr>
                                  </m:dPr>
                                  <m:e>
                                    <m:r>
                                      <a:rPr lang="es-CO" sz="2000" b="0" i="1" smtClean="0">
                                        <a:latin typeface="Cambria Math" panose="02040503050406030204" pitchFamily="18" charset="0"/>
                                      </a:rPr>
                                      <m:t>𝑥</m:t>
                                    </m:r>
                                    <m:r>
                                      <a:rPr lang="es-CO" sz="2000" b="0" i="1" smtClean="0">
                                        <a:latin typeface="Cambria Math" panose="02040503050406030204" pitchFamily="18" charset="0"/>
                                      </a:rPr>
                                      <m:t>+</m:t>
                                    </m:r>
                                    <m:r>
                                      <a:rPr lang="es-CO" sz="2000" b="0" i="1" smtClean="0">
                                        <a:latin typeface="Cambria Math" panose="02040503050406030204" pitchFamily="18" charset="0"/>
                                      </a:rPr>
                                      <m:t>𝑎</m:t>
                                    </m:r>
                                  </m:e>
                                </m:d>
                                <m:d>
                                  <m:dPr>
                                    <m:ctrlPr>
                                      <a:rPr lang="es-CO" sz="2000" b="0" i="1" smtClean="0">
                                        <a:latin typeface="Cambria Math" panose="02040503050406030204" pitchFamily="18" charset="0"/>
                                      </a:rPr>
                                    </m:ctrlPr>
                                  </m:dPr>
                                  <m:e>
                                    <m:r>
                                      <a:rPr lang="es-CO" sz="2000" b="0" i="1" smtClean="0">
                                        <a:latin typeface="Cambria Math" panose="02040503050406030204" pitchFamily="18" charset="0"/>
                                      </a:rPr>
                                      <m:t>𝑥</m:t>
                                    </m:r>
                                    <m:r>
                                      <a:rPr lang="es-CO" sz="2000" b="0" i="1" smtClean="0">
                                        <a:latin typeface="Cambria Math" panose="02040503050406030204" pitchFamily="18" charset="0"/>
                                      </a:rPr>
                                      <m:t>+</m:t>
                                    </m:r>
                                    <m:r>
                                      <a:rPr lang="es-CO" sz="2000" b="0" i="1" smtClean="0">
                                        <a:latin typeface="Cambria Math" panose="02040503050406030204" pitchFamily="18" charset="0"/>
                                      </a:rPr>
                                      <m:t>𝑏</m:t>
                                    </m:r>
                                  </m:e>
                                </m:d>
                                <m:r>
                                  <a:rPr lang="es-CO" sz="2000" b="0" i="1" smtClean="0">
                                    <a:latin typeface="Cambria Math" panose="02040503050406030204" pitchFamily="18" charset="0"/>
                                  </a:rPr>
                                  <m:t>=</m:t>
                                </m:r>
                                <m:d>
                                  <m:dPr>
                                    <m:ctrlPr>
                                      <a:rPr lang="es-CO" sz="2000" b="0" i="1" smtClean="0">
                                        <a:latin typeface="Cambria Math" panose="02040503050406030204" pitchFamily="18" charset="0"/>
                                      </a:rPr>
                                    </m:ctrlPr>
                                  </m:dPr>
                                  <m:e>
                                    <m:r>
                                      <a:rPr lang="es-CO" sz="2000" b="0" i="1" smtClean="0">
                                        <a:latin typeface="Cambria Math" panose="02040503050406030204" pitchFamily="18" charset="0"/>
                                      </a:rPr>
                                      <m:t>𝑥</m:t>
                                    </m:r>
                                    <m:r>
                                      <a:rPr lang="es-CO" sz="2000" b="0" i="1" smtClean="0">
                                        <a:latin typeface="Cambria Math" panose="02040503050406030204" pitchFamily="18" charset="0"/>
                                      </a:rPr>
                                      <m:t>+</m:t>
                                    </m:r>
                                    <m:r>
                                      <a:rPr lang="es-CO" sz="2000" b="0" i="1" smtClean="0">
                                        <a:latin typeface="Cambria Math" panose="02040503050406030204" pitchFamily="18" charset="0"/>
                                      </a:rPr>
                                      <m:t>𝑎</m:t>
                                    </m:r>
                                  </m:e>
                                </m:d>
                                <m:r>
                                  <a:rPr lang="es-CO" sz="2000" b="0" i="1" smtClean="0">
                                    <a:latin typeface="Cambria Math" panose="02040503050406030204" pitchFamily="18" charset="0"/>
                                  </a:rPr>
                                  <m:t>𝑥</m:t>
                                </m:r>
                                <m:r>
                                  <a:rPr lang="es-CO" sz="2000" b="0" i="1" smtClean="0">
                                    <a:latin typeface="Cambria Math" panose="02040503050406030204" pitchFamily="18" charset="0"/>
                                  </a:rPr>
                                  <m:t>+</m:t>
                                </m:r>
                                <m:d>
                                  <m:dPr>
                                    <m:ctrlPr>
                                      <a:rPr lang="es-CO" sz="2000" b="0" i="1" smtClean="0">
                                        <a:latin typeface="Cambria Math" panose="02040503050406030204" pitchFamily="18" charset="0"/>
                                      </a:rPr>
                                    </m:ctrlPr>
                                  </m:dPr>
                                  <m:e>
                                    <m:r>
                                      <a:rPr lang="es-CO" sz="2000" b="0" i="1" smtClean="0">
                                        <a:latin typeface="Cambria Math" panose="02040503050406030204" pitchFamily="18" charset="0"/>
                                      </a:rPr>
                                      <m:t>𝑥</m:t>
                                    </m:r>
                                    <m:r>
                                      <a:rPr lang="es-CO" sz="2000" b="0" i="1" smtClean="0">
                                        <a:latin typeface="Cambria Math" panose="02040503050406030204" pitchFamily="18" charset="0"/>
                                      </a:rPr>
                                      <m:t>+</m:t>
                                    </m:r>
                                    <m:r>
                                      <a:rPr lang="es-CO" sz="2000" b="0" i="1" smtClean="0">
                                        <a:latin typeface="Cambria Math" panose="02040503050406030204" pitchFamily="18" charset="0"/>
                                      </a:rPr>
                                      <m:t>𝑎</m:t>
                                    </m:r>
                                  </m:e>
                                </m:d>
                                <m:r>
                                  <a:rPr lang="es-CO" sz="2000" b="0" i="1" smtClean="0">
                                    <a:latin typeface="Cambria Math" panose="02040503050406030204" pitchFamily="18" charset="0"/>
                                  </a:rPr>
                                  <m:t>𝑏</m:t>
                                </m:r>
                              </m:oMath>
                            </m:oMathPara>
                          </a14:m>
                          <a:endParaRPr lang="es-CO" sz="2000" dirty="0">
                            <a:latin typeface="+mn-lt"/>
                          </a:endParaRPr>
                        </a:p>
                      </a:txBody>
                      <a:tcPr/>
                    </a:tc>
                    <a:tc>
                      <a:txBody>
                        <a:bodyPr/>
                        <a:lstStyle/>
                        <a:p>
                          <a:endParaRPr lang="es-CO" sz="2000" dirty="0">
                            <a:latin typeface="+mn-lt"/>
                          </a:endParaRPr>
                        </a:p>
                      </a:txBody>
                      <a:tcPr/>
                    </a:tc>
                    <a:extLst>
                      <a:ext uri="{0D108BD9-81ED-4DB2-BD59-A6C34878D82A}">
                        <a16:rowId xmlns:a16="http://schemas.microsoft.com/office/drawing/2014/main" xmlns="" val="10005"/>
                      </a:ext>
                    </a:extLst>
                  </a:tr>
                </a:tbl>
              </a:graphicData>
            </a:graphic>
          </p:graphicFrame>
        </mc:Choice>
        <mc:Fallback xmlns="">
          <p:graphicFrame>
            <p:nvGraphicFramePr>
              <p:cNvPr id="4" name="Tabla 3"/>
              <p:cNvGraphicFramePr>
                <a:graphicFrameLocks noGrp="1"/>
              </p:cNvGraphicFramePr>
              <p:nvPr>
                <p:extLst>
                  <p:ext uri="{D42A27DB-BD31-4B8C-83A1-F6EECF244321}">
                    <p14:modId xmlns:p14="http://schemas.microsoft.com/office/powerpoint/2010/main" val="3333657613"/>
                  </p:ext>
                </p:extLst>
              </p:nvPr>
            </p:nvGraphicFramePr>
            <p:xfrm>
              <a:off x="531055" y="2700997"/>
              <a:ext cx="8081889" cy="3415621"/>
            </p:xfrm>
            <a:graphic>
              <a:graphicData uri="http://schemas.openxmlformats.org/drawingml/2006/table">
                <a:tbl>
                  <a:tblPr firstRow="1" bandRow="1">
                    <a:tableStyleId>{5C22544A-7EE6-4342-B048-85BDC9FD1C3A}</a:tableStyleId>
                  </a:tblPr>
                  <a:tblGrid>
                    <a:gridCol w="5043372">
                      <a:extLst>
                        <a:ext uri="{9D8B030D-6E8A-4147-A177-3AD203B41FA5}">
                          <a16:colId xmlns:a16="http://schemas.microsoft.com/office/drawing/2014/main" val="20000"/>
                        </a:ext>
                      </a:extLst>
                    </a:gridCol>
                    <a:gridCol w="3038517">
                      <a:extLst>
                        <a:ext uri="{9D8B030D-6E8A-4147-A177-3AD203B41FA5}">
                          <a16:colId xmlns:a16="http://schemas.microsoft.com/office/drawing/2014/main" val="20001"/>
                        </a:ext>
                      </a:extLst>
                    </a:gridCol>
                  </a:tblGrid>
                  <a:tr h="494999">
                    <a:tc>
                      <a:txBody>
                        <a:bodyPr/>
                        <a:lstStyle/>
                        <a:p>
                          <a:pPr algn="ctr"/>
                          <a:r>
                            <a:rPr lang="es-CO" sz="2000" dirty="0">
                              <a:latin typeface="+mn-lt"/>
                            </a:rPr>
                            <a:t>EXPRESIÓN</a:t>
                          </a:r>
                        </a:p>
                      </a:txBody>
                      <a:tcPr/>
                    </a:tc>
                    <a:tc>
                      <a:txBody>
                        <a:bodyPr/>
                        <a:lstStyle/>
                        <a:p>
                          <a:pPr algn="ctr"/>
                          <a:r>
                            <a:rPr lang="es-CO" sz="2000" dirty="0">
                              <a:latin typeface="+mn-lt"/>
                            </a:rPr>
                            <a:t>PROPIEDAD</a:t>
                          </a:r>
                        </a:p>
                      </a:txBody>
                      <a:tcPr/>
                    </a:tc>
                    <a:extLst>
                      <a:ext uri="{0D108BD9-81ED-4DB2-BD59-A6C34878D82A}">
                        <a16:rowId xmlns:a16="http://schemas.microsoft.com/office/drawing/2014/main" val="10000"/>
                      </a:ext>
                    </a:extLst>
                  </a:tr>
                  <a:tr h="494999">
                    <a:tc>
                      <a:txBody>
                        <a:bodyPr/>
                        <a:lstStyle/>
                        <a:p>
                          <a:endParaRPr lang="es-ES"/>
                        </a:p>
                      </a:txBody>
                      <a:tcPr>
                        <a:blipFill>
                          <a:blip r:embed="rId5"/>
                          <a:stretch>
                            <a:fillRect l="-121" t="-104878" r="-60943" b="-487805"/>
                          </a:stretch>
                        </a:blipFill>
                      </a:tcPr>
                    </a:tc>
                    <a:tc>
                      <a:txBody>
                        <a:bodyPr/>
                        <a:lstStyle/>
                        <a:p>
                          <a:endParaRPr lang="es-CO" sz="2000" dirty="0">
                            <a:latin typeface="+mn-lt"/>
                          </a:endParaRPr>
                        </a:p>
                      </a:txBody>
                      <a:tcPr/>
                    </a:tc>
                    <a:extLst>
                      <a:ext uri="{0D108BD9-81ED-4DB2-BD59-A6C34878D82A}">
                        <a16:rowId xmlns:a16="http://schemas.microsoft.com/office/drawing/2014/main" val="10001"/>
                      </a:ext>
                    </a:extLst>
                  </a:tr>
                  <a:tr h="494999">
                    <a:tc>
                      <a:txBody>
                        <a:bodyPr/>
                        <a:lstStyle/>
                        <a:p>
                          <a:endParaRPr lang="es-ES"/>
                        </a:p>
                      </a:txBody>
                      <a:tcPr>
                        <a:blipFill>
                          <a:blip r:embed="rId5"/>
                          <a:stretch>
                            <a:fillRect l="-121" t="-207407" r="-60943" b="-393827"/>
                          </a:stretch>
                        </a:blipFill>
                      </a:tcPr>
                    </a:tc>
                    <a:tc>
                      <a:txBody>
                        <a:bodyPr/>
                        <a:lstStyle/>
                        <a:p>
                          <a:endParaRPr lang="es-CO" sz="2000">
                            <a:latin typeface="+mn-lt"/>
                          </a:endParaRPr>
                        </a:p>
                      </a:txBody>
                      <a:tcPr/>
                    </a:tc>
                    <a:extLst>
                      <a:ext uri="{0D108BD9-81ED-4DB2-BD59-A6C34878D82A}">
                        <a16:rowId xmlns:a16="http://schemas.microsoft.com/office/drawing/2014/main" val="10002"/>
                      </a:ext>
                    </a:extLst>
                  </a:tr>
                  <a:tr h="494999">
                    <a:tc>
                      <a:txBody>
                        <a:bodyPr/>
                        <a:lstStyle/>
                        <a:p>
                          <a:endParaRPr lang="es-ES"/>
                        </a:p>
                      </a:txBody>
                      <a:tcPr>
                        <a:blipFill>
                          <a:blip r:embed="rId5"/>
                          <a:stretch>
                            <a:fillRect l="-121" t="-307407" r="-60943" b="-293827"/>
                          </a:stretch>
                        </a:blipFill>
                      </a:tcPr>
                    </a:tc>
                    <a:tc>
                      <a:txBody>
                        <a:bodyPr/>
                        <a:lstStyle/>
                        <a:p>
                          <a:endParaRPr lang="es-CO" sz="2000" dirty="0">
                            <a:latin typeface="+mn-lt"/>
                          </a:endParaRPr>
                        </a:p>
                      </a:txBody>
                      <a:tcPr/>
                    </a:tc>
                    <a:extLst>
                      <a:ext uri="{0D108BD9-81ED-4DB2-BD59-A6C34878D82A}">
                        <a16:rowId xmlns:a16="http://schemas.microsoft.com/office/drawing/2014/main" val="10003"/>
                      </a:ext>
                    </a:extLst>
                  </a:tr>
                  <a:tr h="940626">
                    <a:tc>
                      <a:txBody>
                        <a:bodyPr/>
                        <a:lstStyle/>
                        <a:p>
                          <a:endParaRPr lang="es-ES"/>
                        </a:p>
                      </a:txBody>
                      <a:tcPr>
                        <a:blipFill>
                          <a:blip r:embed="rId5"/>
                          <a:stretch>
                            <a:fillRect l="-121" t="-212903" r="-60943" b="-53548"/>
                          </a:stretch>
                        </a:blipFill>
                      </a:tcPr>
                    </a:tc>
                    <a:tc>
                      <a:txBody>
                        <a:bodyPr/>
                        <a:lstStyle/>
                        <a:p>
                          <a:endParaRPr lang="es-CO" sz="2000">
                            <a:latin typeface="+mn-lt"/>
                          </a:endParaRPr>
                        </a:p>
                      </a:txBody>
                      <a:tcPr/>
                    </a:tc>
                    <a:extLst>
                      <a:ext uri="{0D108BD9-81ED-4DB2-BD59-A6C34878D82A}">
                        <a16:rowId xmlns:a16="http://schemas.microsoft.com/office/drawing/2014/main" val="10004"/>
                      </a:ext>
                    </a:extLst>
                  </a:tr>
                  <a:tr h="494999">
                    <a:tc>
                      <a:txBody>
                        <a:bodyPr/>
                        <a:lstStyle/>
                        <a:p>
                          <a:endParaRPr lang="es-ES"/>
                        </a:p>
                      </a:txBody>
                      <a:tcPr>
                        <a:blipFill>
                          <a:blip r:embed="rId5"/>
                          <a:stretch>
                            <a:fillRect l="-121" t="-598765" r="-60943" b="-2469"/>
                          </a:stretch>
                        </a:blipFill>
                      </a:tcPr>
                    </a:tc>
                    <a:tc>
                      <a:txBody>
                        <a:bodyPr/>
                        <a:lstStyle/>
                        <a:p>
                          <a:endParaRPr lang="es-CO" sz="2000" dirty="0">
                            <a:latin typeface="+mn-lt"/>
                          </a:endParaRPr>
                        </a:p>
                      </a:txBody>
                      <a:tcPr/>
                    </a:tc>
                    <a:extLst>
                      <a:ext uri="{0D108BD9-81ED-4DB2-BD59-A6C34878D82A}">
                        <a16:rowId xmlns:a16="http://schemas.microsoft.com/office/drawing/2014/main" val="10005"/>
                      </a:ext>
                    </a:extLst>
                  </a:tr>
                </a:tbl>
              </a:graphicData>
            </a:graphic>
          </p:graphicFrame>
        </mc:Fallback>
      </mc:AlternateContent>
    </p:spTree>
    <p:extLst>
      <p:ext uri="{BB962C8B-B14F-4D97-AF65-F5344CB8AC3E}">
        <p14:creationId xmlns:p14="http://schemas.microsoft.com/office/powerpoint/2010/main" val="1831617137"/>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contenido 1"/>
          <p:cNvSpPr>
            <a:spLocks noGrp="1"/>
          </p:cNvSpPr>
          <p:nvPr>
            <p:ph idx="4294967295"/>
          </p:nvPr>
        </p:nvSpPr>
        <p:spPr>
          <a:xfrm>
            <a:off x="483577" y="688996"/>
            <a:ext cx="7886700" cy="731841"/>
          </a:xfrm>
        </p:spPr>
        <p:txBody>
          <a:bodyPr>
            <a:normAutofit/>
          </a:bodyPr>
          <a:lstStyle/>
          <a:p>
            <a:pPr lvl="0"/>
            <a:r>
              <a:rPr lang="es-ES" sz="2200" b="1" dirty="0">
                <a:solidFill>
                  <a:srgbClr val="7030A0"/>
                </a:solidFill>
              </a:rPr>
              <a:t>Retroalimentación</a:t>
            </a:r>
            <a:endParaRPr lang="es-ES" sz="2200" dirty="0">
              <a:solidFill>
                <a:srgbClr val="7030A0"/>
              </a:solidFill>
            </a:endParaRPr>
          </a:p>
        </p:txBody>
      </p:sp>
      <mc:AlternateContent xmlns:mc="http://schemas.openxmlformats.org/markup-compatibility/2006" xmlns:a14="http://schemas.microsoft.com/office/drawing/2010/main">
        <mc:Choice Requires="a14">
          <p:graphicFrame>
            <p:nvGraphicFramePr>
              <p:cNvPr id="4" name="Tabla 3"/>
              <p:cNvGraphicFramePr>
                <a:graphicFrameLocks noGrp="1"/>
              </p:cNvGraphicFramePr>
              <p:nvPr>
                <p:extLst>
                  <p:ext uri="{D42A27DB-BD31-4B8C-83A1-F6EECF244321}">
                    <p14:modId xmlns:p14="http://schemas.microsoft.com/office/powerpoint/2010/main" val="3245440285"/>
                  </p:ext>
                </p:extLst>
              </p:nvPr>
            </p:nvGraphicFramePr>
            <p:xfrm>
              <a:off x="483577" y="1420837"/>
              <a:ext cx="8435340" cy="4149967"/>
            </p:xfrm>
            <a:graphic>
              <a:graphicData uri="http://schemas.openxmlformats.org/drawingml/2006/table">
                <a:tbl>
                  <a:tblPr firstRow="1" bandRow="1">
                    <a:tableStyleId>{5C22544A-7EE6-4342-B048-85BDC9FD1C3A}</a:tableStyleId>
                  </a:tblPr>
                  <a:tblGrid>
                    <a:gridCol w="4375052">
                      <a:extLst>
                        <a:ext uri="{9D8B030D-6E8A-4147-A177-3AD203B41FA5}">
                          <a16:colId xmlns:a16="http://schemas.microsoft.com/office/drawing/2014/main" xmlns="" val="20000"/>
                        </a:ext>
                      </a:extLst>
                    </a:gridCol>
                    <a:gridCol w="4060288">
                      <a:extLst>
                        <a:ext uri="{9D8B030D-6E8A-4147-A177-3AD203B41FA5}">
                          <a16:colId xmlns:a16="http://schemas.microsoft.com/office/drawing/2014/main" xmlns="" val="20001"/>
                        </a:ext>
                      </a:extLst>
                    </a:gridCol>
                  </a:tblGrid>
                  <a:tr h="581187">
                    <a:tc>
                      <a:txBody>
                        <a:bodyPr/>
                        <a:lstStyle/>
                        <a:p>
                          <a:pPr algn="ctr"/>
                          <a:r>
                            <a:rPr lang="es-CO" sz="2000" dirty="0">
                              <a:latin typeface="+mn-lt"/>
                              <a:ea typeface="Verdana" panose="020B0604030504040204" pitchFamily="34" charset="0"/>
                            </a:rPr>
                            <a:t>EXPRESIÓN</a:t>
                          </a:r>
                        </a:p>
                      </a:txBody>
                      <a:tcPr/>
                    </a:tc>
                    <a:tc>
                      <a:txBody>
                        <a:bodyPr/>
                        <a:lstStyle/>
                        <a:p>
                          <a:pPr algn="ctr"/>
                          <a:r>
                            <a:rPr lang="es-CO" sz="2000" dirty="0">
                              <a:latin typeface="+mn-lt"/>
                              <a:ea typeface="Verdana" panose="020B0604030504040204" pitchFamily="34" charset="0"/>
                            </a:rPr>
                            <a:t>PROPIEDAD</a:t>
                          </a:r>
                        </a:p>
                      </a:txBody>
                      <a:tcPr/>
                    </a:tc>
                    <a:extLst>
                      <a:ext uri="{0D108BD9-81ED-4DB2-BD59-A6C34878D82A}">
                        <a16:rowId xmlns:a16="http://schemas.microsoft.com/office/drawing/2014/main" xmlns="" val="10000"/>
                      </a:ext>
                    </a:extLst>
                  </a:tr>
                  <a:tr h="581187">
                    <a:tc>
                      <a:txBody>
                        <a:bodyPr/>
                        <a:lstStyle/>
                        <a:p>
                          <a:pPr/>
                          <a14:m>
                            <m:oMathPara xmlns:m="http://schemas.openxmlformats.org/officeDocument/2006/math">
                              <m:oMathParaPr>
                                <m:jc m:val="centerGroup"/>
                              </m:oMathParaPr>
                              <m:oMath xmlns:m="http://schemas.openxmlformats.org/officeDocument/2006/math">
                                <m:r>
                                  <a:rPr lang="es-CO" sz="2000" b="0" i="1" smtClean="0">
                                    <a:latin typeface="Cambria Math" panose="02040503050406030204" pitchFamily="18" charset="0"/>
                                  </a:rPr>
                                  <m:t>𝑥</m:t>
                                </m:r>
                                <m:r>
                                  <a:rPr lang="es-CO" sz="2000" b="0" i="1" smtClean="0">
                                    <a:latin typeface="Cambria Math" panose="02040503050406030204" pitchFamily="18" charset="0"/>
                                  </a:rPr>
                                  <m:t>+8=8+</m:t>
                                </m:r>
                                <m:r>
                                  <a:rPr lang="es-CO" sz="2000" b="0" i="1" smtClean="0">
                                    <a:latin typeface="Cambria Math" panose="02040503050406030204" pitchFamily="18" charset="0"/>
                                  </a:rPr>
                                  <m:t>𝑥</m:t>
                                </m:r>
                              </m:oMath>
                            </m:oMathPara>
                          </a14:m>
                          <a:endParaRPr lang="es-CO" sz="2000" dirty="0">
                            <a:latin typeface="+mn-lt"/>
                            <a:ea typeface="Verdana" panose="020B0604030504040204" pitchFamily="34" charset="0"/>
                          </a:endParaRPr>
                        </a:p>
                      </a:txBody>
                      <a:tcPr/>
                    </a:tc>
                    <a:tc>
                      <a:txBody>
                        <a:bodyPr/>
                        <a:lstStyle/>
                        <a:p>
                          <a:r>
                            <a:rPr lang="es-CO" sz="2000" dirty="0">
                              <a:solidFill>
                                <a:srgbClr val="FF0000"/>
                              </a:solidFill>
                              <a:latin typeface="+mn-lt"/>
                              <a:ea typeface="Verdana" panose="020B0604030504040204" pitchFamily="34" charset="0"/>
                            </a:rPr>
                            <a:t>Conmutativa</a:t>
                          </a:r>
                          <a:r>
                            <a:rPr lang="es-CO" sz="2000" baseline="0" dirty="0">
                              <a:solidFill>
                                <a:srgbClr val="FF0000"/>
                              </a:solidFill>
                              <a:latin typeface="+mn-lt"/>
                              <a:ea typeface="Verdana" panose="020B0604030504040204" pitchFamily="34" charset="0"/>
                            </a:rPr>
                            <a:t> para la suma</a:t>
                          </a:r>
                          <a:endParaRPr lang="es-CO" sz="2000" dirty="0">
                            <a:solidFill>
                              <a:srgbClr val="FF0000"/>
                            </a:solidFill>
                            <a:latin typeface="+mn-lt"/>
                            <a:ea typeface="Verdana" panose="020B0604030504040204" pitchFamily="34" charset="0"/>
                          </a:endParaRPr>
                        </a:p>
                      </a:txBody>
                      <a:tcPr/>
                    </a:tc>
                    <a:extLst>
                      <a:ext uri="{0D108BD9-81ED-4DB2-BD59-A6C34878D82A}">
                        <a16:rowId xmlns:a16="http://schemas.microsoft.com/office/drawing/2014/main" xmlns="" val="10001"/>
                      </a:ext>
                    </a:extLst>
                  </a:tr>
                  <a:tr h="581187">
                    <a:tc>
                      <a:txBody>
                        <a:bodyPr/>
                        <a:lstStyle/>
                        <a:p>
                          <a:pPr/>
                          <a14:m>
                            <m:oMathPara xmlns:m="http://schemas.openxmlformats.org/officeDocument/2006/math">
                              <m:oMathParaPr>
                                <m:jc m:val="centerGroup"/>
                              </m:oMathParaPr>
                              <m:oMath xmlns:m="http://schemas.openxmlformats.org/officeDocument/2006/math">
                                <m:r>
                                  <a:rPr lang="es-CO" sz="2000" b="0" i="1" smtClean="0">
                                    <a:latin typeface="Cambria Math" panose="02040503050406030204" pitchFamily="18" charset="0"/>
                                  </a:rPr>
                                  <m:t>2</m:t>
                                </m:r>
                                <m:d>
                                  <m:dPr>
                                    <m:ctrlPr>
                                      <a:rPr lang="es-CO" sz="2000" b="0" i="1" smtClean="0">
                                        <a:latin typeface="Cambria Math" panose="02040503050406030204" pitchFamily="18" charset="0"/>
                                      </a:rPr>
                                    </m:ctrlPr>
                                  </m:dPr>
                                  <m:e>
                                    <m:r>
                                      <a:rPr lang="es-CO" sz="2000" b="0" i="1" smtClean="0">
                                        <a:latin typeface="Cambria Math" panose="02040503050406030204" pitchFamily="18" charset="0"/>
                                      </a:rPr>
                                      <m:t>𝑦</m:t>
                                    </m:r>
                                    <m:r>
                                      <a:rPr lang="es-CO" sz="2000" b="0" i="1" smtClean="0">
                                        <a:latin typeface="Cambria Math" panose="02040503050406030204" pitchFamily="18" charset="0"/>
                                      </a:rPr>
                                      <m:t>−3</m:t>
                                    </m:r>
                                  </m:e>
                                </m:d>
                                <m:r>
                                  <a:rPr lang="es-CO" sz="2000" b="0" i="1" smtClean="0">
                                    <a:latin typeface="Cambria Math" panose="02040503050406030204" pitchFamily="18" charset="0"/>
                                  </a:rPr>
                                  <m:t>=</m:t>
                                </m:r>
                                <m:d>
                                  <m:dPr>
                                    <m:ctrlPr>
                                      <a:rPr lang="es-CO" sz="2000" b="0" i="1" smtClean="0">
                                        <a:latin typeface="Cambria Math" panose="02040503050406030204" pitchFamily="18" charset="0"/>
                                      </a:rPr>
                                    </m:ctrlPr>
                                  </m:dPr>
                                  <m:e>
                                    <m:r>
                                      <a:rPr lang="es-CO" sz="2000" b="0" i="1" smtClean="0">
                                        <a:latin typeface="Cambria Math" panose="02040503050406030204" pitchFamily="18" charset="0"/>
                                      </a:rPr>
                                      <m:t>𝑦</m:t>
                                    </m:r>
                                    <m:r>
                                      <a:rPr lang="es-CO" sz="2000" b="0" i="1" smtClean="0">
                                        <a:latin typeface="Cambria Math" panose="02040503050406030204" pitchFamily="18" charset="0"/>
                                      </a:rPr>
                                      <m:t>−3</m:t>
                                    </m:r>
                                  </m:e>
                                </m:d>
                                <m:r>
                                  <a:rPr lang="es-CO" sz="2000" b="0" i="1" smtClean="0">
                                    <a:latin typeface="Cambria Math" panose="02040503050406030204" pitchFamily="18" charset="0"/>
                                  </a:rPr>
                                  <m:t>2</m:t>
                                </m:r>
                              </m:oMath>
                            </m:oMathPara>
                          </a14:m>
                          <a:endParaRPr lang="es-CO" sz="2000" dirty="0">
                            <a:latin typeface="+mn-lt"/>
                            <a:ea typeface="Verdana" panose="020B0604030504040204" pitchFamily="34" charset="0"/>
                          </a:endParaRPr>
                        </a:p>
                      </a:txBody>
                      <a:tcPr/>
                    </a:tc>
                    <a:tc>
                      <a:txBody>
                        <a:bodyPr/>
                        <a:lstStyle/>
                        <a:p>
                          <a:r>
                            <a:rPr lang="es-CO" sz="2000" dirty="0">
                              <a:solidFill>
                                <a:srgbClr val="FF0000"/>
                              </a:solidFill>
                              <a:latin typeface="+mn-lt"/>
                              <a:ea typeface="Verdana" panose="020B0604030504040204" pitchFamily="34" charset="0"/>
                            </a:rPr>
                            <a:t>Conmutativa para la multiplicación</a:t>
                          </a:r>
                        </a:p>
                      </a:txBody>
                      <a:tcPr/>
                    </a:tc>
                    <a:extLst>
                      <a:ext uri="{0D108BD9-81ED-4DB2-BD59-A6C34878D82A}">
                        <a16:rowId xmlns:a16="http://schemas.microsoft.com/office/drawing/2014/main" xmlns="" val="10002"/>
                      </a:ext>
                    </a:extLst>
                  </a:tr>
                  <a:tr h="581187">
                    <a:tc>
                      <a:txBody>
                        <a:bodyPr/>
                        <a:lstStyle/>
                        <a:p>
                          <a:pPr/>
                          <a14:m>
                            <m:oMathPara xmlns:m="http://schemas.openxmlformats.org/officeDocument/2006/math">
                              <m:oMathParaPr>
                                <m:jc m:val="centerGroup"/>
                              </m:oMathParaPr>
                              <m:oMath xmlns:m="http://schemas.openxmlformats.org/officeDocument/2006/math">
                                <m:r>
                                  <a:rPr lang="es-CO" sz="2000" b="0" i="1" smtClean="0">
                                    <a:latin typeface="Cambria Math" panose="02040503050406030204" pitchFamily="18" charset="0"/>
                                  </a:rPr>
                                  <m:t>7</m:t>
                                </m:r>
                                <m:d>
                                  <m:dPr>
                                    <m:ctrlPr>
                                      <a:rPr lang="es-CO" sz="2000" b="0" i="1" smtClean="0">
                                        <a:latin typeface="Cambria Math" panose="02040503050406030204" pitchFamily="18" charset="0"/>
                                      </a:rPr>
                                    </m:ctrlPr>
                                  </m:dPr>
                                  <m:e>
                                    <m:r>
                                      <a:rPr lang="es-CO" sz="2000" b="0" i="1" smtClean="0">
                                        <a:latin typeface="Cambria Math" panose="02040503050406030204" pitchFamily="18" charset="0"/>
                                      </a:rPr>
                                      <m:t>𝑎</m:t>
                                    </m:r>
                                    <m:r>
                                      <a:rPr lang="es-CO" sz="2000" b="0" i="1" smtClean="0">
                                        <a:latin typeface="Cambria Math" panose="02040503050406030204" pitchFamily="18" charset="0"/>
                                      </a:rPr>
                                      <m:t>+</m:t>
                                    </m:r>
                                    <m:r>
                                      <a:rPr lang="es-CO" sz="2000" b="0" i="1" smtClean="0">
                                        <a:latin typeface="Cambria Math" panose="02040503050406030204" pitchFamily="18" charset="0"/>
                                      </a:rPr>
                                      <m:t>𝑏</m:t>
                                    </m:r>
                                    <m:r>
                                      <a:rPr lang="es-CO" sz="2000" b="0" i="1" smtClean="0">
                                        <a:latin typeface="Cambria Math" panose="02040503050406030204" pitchFamily="18" charset="0"/>
                                      </a:rPr>
                                      <m:t>+</m:t>
                                    </m:r>
                                    <m:r>
                                      <a:rPr lang="es-CO" sz="2000" b="0" i="1" smtClean="0">
                                        <a:latin typeface="Cambria Math" panose="02040503050406030204" pitchFamily="18" charset="0"/>
                                      </a:rPr>
                                      <m:t>𝑐</m:t>
                                    </m:r>
                                  </m:e>
                                </m:d>
                                <m:r>
                                  <a:rPr lang="es-CO" sz="2000" b="0" i="1" smtClean="0">
                                    <a:latin typeface="Cambria Math" panose="02040503050406030204" pitchFamily="18" charset="0"/>
                                  </a:rPr>
                                  <m:t>=7</m:t>
                                </m:r>
                                <m:d>
                                  <m:dPr>
                                    <m:ctrlPr>
                                      <a:rPr lang="es-CO" sz="2000" b="0" i="1" smtClean="0">
                                        <a:latin typeface="Cambria Math" panose="02040503050406030204" pitchFamily="18" charset="0"/>
                                      </a:rPr>
                                    </m:ctrlPr>
                                  </m:dPr>
                                  <m:e>
                                    <m:r>
                                      <a:rPr lang="es-CO" sz="2000" b="0" i="1" smtClean="0">
                                        <a:latin typeface="Cambria Math" panose="02040503050406030204" pitchFamily="18" charset="0"/>
                                      </a:rPr>
                                      <m:t>𝑎</m:t>
                                    </m:r>
                                    <m:r>
                                      <a:rPr lang="es-CO" sz="2000" b="0" i="1" smtClean="0">
                                        <a:latin typeface="Cambria Math" panose="02040503050406030204" pitchFamily="18" charset="0"/>
                                      </a:rPr>
                                      <m:t>+</m:t>
                                    </m:r>
                                    <m:r>
                                      <a:rPr lang="es-CO" sz="2000" b="0" i="1" smtClean="0">
                                        <a:latin typeface="Cambria Math" panose="02040503050406030204" pitchFamily="18" charset="0"/>
                                      </a:rPr>
                                      <m:t>𝑏</m:t>
                                    </m:r>
                                  </m:e>
                                </m:d>
                                <m:r>
                                  <a:rPr lang="es-CO" sz="2000" b="0" i="1" smtClean="0">
                                    <a:latin typeface="Cambria Math" panose="02040503050406030204" pitchFamily="18" charset="0"/>
                                  </a:rPr>
                                  <m:t>+7</m:t>
                                </m:r>
                                <m:r>
                                  <a:rPr lang="es-CO" sz="2000" b="0" i="1" smtClean="0">
                                    <a:latin typeface="Cambria Math" panose="02040503050406030204" pitchFamily="18" charset="0"/>
                                  </a:rPr>
                                  <m:t>𝑐</m:t>
                                </m:r>
                              </m:oMath>
                            </m:oMathPara>
                          </a14:m>
                          <a:endParaRPr lang="es-CO" sz="2000" dirty="0">
                            <a:latin typeface="+mn-lt"/>
                            <a:ea typeface="Verdana" panose="020B0604030504040204" pitchFamily="34" charset="0"/>
                          </a:endParaRPr>
                        </a:p>
                      </a:txBody>
                      <a:tcPr/>
                    </a:tc>
                    <a:tc>
                      <a:txBody>
                        <a:bodyPr/>
                        <a:lstStyle/>
                        <a:p>
                          <a:r>
                            <a:rPr lang="es-CO" sz="2000" dirty="0">
                              <a:solidFill>
                                <a:srgbClr val="FF0000"/>
                              </a:solidFill>
                              <a:latin typeface="+mn-lt"/>
                              <a:ea typeface="Verdana" panose="020B0604030504040204" pitchFamily="34" charset="0"/>
                            </a:rPr>
                            <a:t>Distributiva</a:t>
                          </a:r>
                        </a:p>
                      </a:txBody>
                      <a:tcPr/>
                    </a:tc>
                    <a:extLst>
                      <a:ext uri="{0D108BD9-81ED-4DB2-BD59-A6C34878D82A}">
                        <a16:rowId xmlns:a16="http://schemas.microsoft.com/office/drawing/2014/main" xmlns="" val="10003"/>
                      </a:ext>
                    </a:extLst>
                  </a:tr>
                  <a:tr h="1244032">
                    <a:tc>
                      <a:txBody>
                        <a:bodyPr/>
                        <a:lstStyle/>
                        <a:p>
                          <a:pPr/>
                          <a14:m>
                            <m:oMathPara xmlns:m="http://schemas.openxmlformats.org/officeDocument/2006/math">
                              <m:oMathParaPr>
                                <m:jc m:val="centerGroup"/>
                              </m:oMathParaPr>
                              <m:oMath xmlns:m="http://schemas.openxmlformats.org/officeDocument/2006/math">
                                <m:f>
                                  <m:fPr>
                                    <m:ctrlPr>
                                      <a:rPr lang="es-CO" sz="2000" i="1" smtClean="0">
                                        <a:latin typeface="Cambria Math" panose="02040503050406030204" pitchFamily="18" charset="0"/>
                                      </a:rPr>
                                    </m:ctrlPr>
                                  </m:fPr>
                                  <m:num>
                                    <m:r>
                                      <a:rPr lang="es-CO" sz="2000" i="1" smtClean="0">
                                        <a:latin typeface="Cambria Math" panose="02040503050406030204" pitchFamily="18" charset="0"/>
                                        <a:ea typeface="Cambria Math" panose="02040503050406030204" pitchFamily="18" charset="0"/>
                                      </a:rPr>
                                      <m:t>𝜋</m:t>
                                    </m:r>
                                  </m:num>
                                  <m:den>
                                    <m:rad>
                                      <m:radPr>
                                        <m:degHide m:val="on"/>
                                        <m:ctrlPr>
                                          <a:rPr lang="es-CO" sz="2000" i="1" smtClean="0">
                                            <a:latin typeface="Cambria Math" panose="02040503050406030204" pitchFamily="18" charset="0"/>
                                          </a:rPr>
                                        </m:ctrlPr>
                                      </m:radPr>
                                      <m:deg/>
                                      <m:e>
                                        <m:r>
                                          <a:rPr lang="es-CO" sz="2000" b="0" i="1" smtClean="0">
                                            <a:latin typeface="Cambria Math" panose="02040503050406030204" pitchFamily="18" charset="0"/>
                                          </a:rPr>
                                          <m:t>5</m:t>
                                        </m:r>
                                      </m:e>
                                    </m:rad>
                                  </m:den>
                                </m:f>
                                <m:r>
                                  <a:rPr lang="es-CO" sz="2000" i="1" smtClean="0">
                                    <a:latin typeface="Cambria Math" panose="02040503050406030204" pitchFamily="18" charset="0"/>
                                    <a:ea typeface="Cambria Math" panose="02040503050406030204" pitchFamily="18" charset="0"/>
                                  </a:rPr>
                                  <m:t>∙</m:t>
                                </m:r>
                                <m:f>
                                  <m:fPr>
                                    <m:ctrlPr>
                                      <a:rPr lang="es-CO" sz="2000" i="1" smtClean="0">
                                        <a:latin typeface="Cambria Math" panose="02040503050406030204" pitchFamily="18" charset="0"/>
                                        <a:ea typeface="Cambria Math" panose="02040503050406030204" pitchFamily="18" charset="0"/>
                                      </a:rPr>
                                    </m:ctrlPr>
                                  </m:fPr>
                                  <m:num>
                                    <m:r>
                                      <a:rPr lang="es-CO" sz="2000" b="0" i="1" smtClean="0">
                                        <a:latin typeface="Cambria Math" panose="02040503050406030204" pitchFamily="18" charset="0"/>
                                        <a:ea typeface="Cambria Math" panose="02040503050406030204" pitchFamily="18" charset="0"/>
                                      </a:rPr>
                                      <m:t>1</m:t>
                                    </m:r>
                                  </m:num>
                                  <m:den>
                                    <m:f>
                                      <m:fPr>
                                        <m:ctrlPr>
                                          <a:rPr lang="es-CO" sz="2000" i="1" smtClean="0">
                                            <a:latin typeface="Cambria Math" panose="02040503050406030204" pitchFamily="18" charset="0"/>
                                          </a:rPr>
                                        </m:ctrlPr>
                                      </m:fPr>
                                      <m:num>
                                        <m:r>
                                          <a:rPr lang="es-CO" sz="2000" i="1" smtClean="0">
                                            <a:latin typeface="Cambria Math" panose="02040503050406030204" pitchFamily="18" charset="0"/>
                                            <a:ea typeface="Cambria Math" panose="02040503050406030204" pitchFamily="18" charset="0"/>
                                          </a:rPr>
                                          <m:t>𝜋</m:t>
                                        </m:r>
                                      </m:num>
                                      <m:den>
                                        <m:rad>
                                          <m:radPr>
                                            <m:degHide m:val="on"/>
                                            <m:ctrlPr>
                                              <a:rPr lang="es-CO" sz="2000" i="1" smtClean="0">
                                                <a:latin typeface="Cambria Math" panose="02040503050406030204" pitchFamily="18" charset="0"/>
                                              </a:rPr>
                                            </m:ctrlPr>
                                          </m:radPr>
                                          <m:deg/>
                                          <m:e>
                                            <m:r>
                                              <a:rPr lang="es-CO" sz="2000" b="0" i="1" smtClean="0">
                                                <a:latin typeface="Cambria Math" panose="02040503050406030204" pitchFamily="18" charset="0"/>
                                              </a:rPr>
                                              <m:t>5</m:t>
                                            </m:r>
                                          </m:e>
                                        </m:rad>
                                      </m:den>
                                    </m:f>
                                  </m:den>
                                </m:f>
                                <m:r>
                                  <a:rPr lang="es-CO" sz="2000" b="0" i="1" smtClean="0">
                                    <a:latin typeface="Cambria Math" panose="02040503050406030204" pitchFamily="18" charset="0"/>
                                    <a:ea typeface="Cambria Math" panose="02040503050406030204" pitchFamily="18" charset="0"/>
                                  </a:rPr>
                                  <m:t>=1</m:t>
                                </m:r>
                              </m:oMath>
                            </m:oMathPara>
                          </a14:m>
                          <a:endParaRPr lang="es-CO" sz="2000" dirty="0">
                            <a:latin typeface="+mn-lt"/>
                            <a:ea typeface="Verdana" panose="020B0604030504040204" pitchFamily="34" charset="0"/>
                          </a:endParaRPr>
                        </a:p>
                      </a:txBody>
                      <a:tcPr/>
                    </a:tc>
                    <a:tc>
                      <a:txBody>
                        <a:bodyPr/>
                        <a:lstStyle/>
                        <a:p>
                          <a:pPr algn="l"/>
                          <a:r>
                            <a:rPr lang="es-CO" sz="2000" dirty="0" err="1">
                              <a:solidFill>
                                <a:srgbClr val="FF0000"/>
                              </a:solidFill>
                              <a:latin typeface="+mn-lt"/>
                              <a:ea typeface="Verdana" panose="020B0604030504040204" pitchFamily="34" charset="0"/>
                            </a:rPr>
                            <a:t>Invertiva</a:t>
                          </a:r>
                          <a:r>
                            <a:rPr lang="es-CO" sz="2000" baseline="0" dirty="0">
                              <a:solidFill>
                                <a:srgbClr val="FF0000"/>
                              </a:solidFill>
                              <a:latin typeface="+mn-lt"/>
                              <a:ea typeface="Verdana" panose="020B0604030504040204" pitchFamily="34" charset="0"/>
                            </a:rPr>
                            <a:t> para la multiplicación</a:t>
                          </a:r>
                          <a:endParaRPr lang="es-CO" sz="2000" dirty="0">
                            <a:solidFill>
                              <a:srgbClr val="FF0000"/>
                            </a:solidFill>
                            <a:latin typeface="+mn-lt"/>
                            <a:ea typeface="Verdana" panose="020B0604030504040204" pitchFamily="34" charset="0"/>
                          </a:endParaRPr>
                        </a:p>
                      </a:txBody>
                      <a:tcPr/>
                    </a:tc>
                    <a:extLst>
                      <a:ext uri="{0D108BD9-81ED-4DB2-BD59-A6C34878D82A}">
                        <a16:rowId xmlns:a16="http://schemas.microsoft.com/office/drawing/2014/main" xmlns="" val="10004"/>
                      </a:ext>
                    </a:extLst>
                  </a:tr>
                  <a:tr h="581187">
                    <a:tc>
                      <a:txBody>
                        <a:bodyPr/>
                        <a:lstStyle/>
                        <a:p>
                          <a:pPr/>
                          <a14:m>
                            <m:oMathPara xmlns:m="http://schemas.openxmlformats.org/officeDocument/2006/math">
                              <m:oMathParaPr>
                                <m:jc m:val="centerGroup"/>
                              </m:oMathParaPr>
                              <m:oMath xmlns:m="http://schemas.openxmlformats.org/officeDocument/2006/math">
                                <m:d>
                                  <m:dPr>
                                    <m:ctrlPr>
                                      <a:rPr lang="es-CO" sz="2000" b="0" i="1" smtClean="0">
                                        <a:latin typeface="Cambria Math" panose="02040503050406030204" pitchFamily="18" charset="0"/>
                                      </a:rPr>
                                    </m:ctrlPr>
                                  </m:dPr>
                                  <m:e>
                                    <m:r>
                                      <a:rPr lang="es-CO" sz="2000" b="0" i="1" smtClean="0">
                                        <a:latin typeface="Cambria Math" panose="02040503050406030204" pitchFamily="18" charset="0"/>
                                      </a:rPr>
                                      <m:t>𝑥</m:t>
                                    </m:r>
                                    <m:r>
                                      <a:rPr lang="es-CO" sz="2000" b="0" i="1" smtClean="0">
                                        <a:latin typeface="Cambria Math" panose="02040503050406030204" pitchFamily="18" charset="0"/>
                                      </a:rPr>
                                      <m:t>+</m:t>
                                    </m:r>
                                    <m:r>
                                      <a:rPr lang="es-CO" sz="2000" b="0" i="1" smtClean="0">
                                        <a:latin typeface="Cambria Math" panose="02040503050406030204" pitchFamily="18" charset="0"/>
                                      </a:rPr>
                                      <m:t>𝑎</m:t>
                                    </m:r>
                                  </m:e>
                                </m:d>
                                <m:d>
                                  <m:dPr>
                                    <m:ctrlPr>
                                      <a:rPr lang="es-CO" sz="2000" b="0" i="1" smtClean="0">
                                        <a:latin typeface="Cambria Math" panose="02040503050406030204" pitchFamily="18" charset="0"/>
                                      </a:rPr>
                                    </m:ctrlPr>
                                  </m:dPr>
                                  <m:e>
                                    <m:r>
                                      <a:rPr lang="es-CO" sz="2000" b="0" i="1" smtClean="0">
                                        <a:latin typeface="Cambria Math" panose="02040503050406030204" pitchFamily="18" charset="0"/>
                                      </a:rPr>
                                      <m:t>𝑥</m:t>
                                    </m:r>
                                    <m:r>
                                      <a:rPr lang="es-CO" sz="2000" b="0" i="1" smtClean="0">
                                        <a:latin typeface="Cambria Math" panose="02040503050406030204" pitchFamily="18" charset="0"/>
                                      </a:rPr>
                                      <m:t>+</m:t>
                                    </m:r>
                                    <m:r>
                                      <a:rPr lang="es-CO" sz="2000" b="0" i="1" smtClean="0">
                                        <a:latin typeface="Cambria Math" panose="02040503050406030204" pitchFamily="18" charset="0"/>
                                      </a:rPr>
                                      <m:t>𝑏</m:t>
                                    </m:r>
                                  </m:e>
                                </m:d>
                                <m:r>
                                  <a:rPr lang="es-CO" sz="2000" b="0" i="1" smtClean="0">
                                    <a:latin typeface="Cambria Math" panose="02040503050406030204" pitchFamily="18" charset="0"/>
                                  </a:rPr>
                                  <m:t>=</m:t>
                                </m:r>
                                <m:d>
                                  <m:dPr>
                                    <m:ctrlPr>
                                      <a:rPr lang="es-CO" sz="2000" b="0" i="1" smtClean="0">
                                        <a:latin typeface="Cambria Math" panose="02040503050406030204" pitchFamily="18" charset="0"/>
                                      </a:rPr>
                                    </m:ctrlPr>
                                  </m:dPr>
                                  <m:e>
                                    <m:r>
                                      <a:rPr lang="es-CO" sz="2000" b="0" i="1" smtClean="0">
                                        <a:latin typeface="Cambria Math" panose="02040503050406030204" pitchFamily="18" charset="0"/>
                                      </a:rPr>
                                      <m:t>𝑥</m:t>
                                    </m:r>
                                    <m:r>
                                      <a:rPr lang="es-CO" sz="2000" b="0" i="1" smtClean="0">
                                        <a:latin typeface="Cambria Math" panose="02040503050406030204" pitchFamily="18" charset="0"/>
                                      </a:rPr>
                                      <m:t>+</m:t>
                                    </m:r>
                                    <m:r>
                                      <a:rPr lang="es-CO" sz="2000" b="0" i="1" smtClean="0">
                                        <a:latin typeface="Cambria Math" panose="02040503050406030204" pitchFamily="18" charset="0"/>
                                      </a:rPr>
                                      <m:t>𝑎</m:t>
                                    </m:r>
                                  </m:e>
                                </m:d>
                                <m:r>
                                  <a:rPr lang="es-CO" sz="2000" b="0" i="1" smtClean="0">
                                    <a:latin typeface="Cambria Math" panose="02040503050406030204" pitchFamily="18" charset="0"/>
                                  </a:rPr>
                                  <m:t>𝑥</m:t>
                                </m:r>
                                <m:r>
                                  <a:rPr lang="es-CO" sz="2000" b="0" i="1" smtClean="0">
                                    <a:latin typeface="Cambria Math" panose="02040503050406030204" pitchFamily="18" charset="0"/>
                                  </a:rPr>
                                  <m:t>+</m:t>
                                </m:r>
                                <m:d>
                                  <m:dPr>
                                    <m:ctrlPr>
                                      <a:rPr lang="es-CO" sz="2000" b="0" i="1" smtClean="0">
                                        <a:latin typeface="Cambria Math" panose="02040503050406030204" pitchFamily="18" charset="0"/>
                                      </a:rPr>
                                    </m:ctrlPr>
                                  </m:dPr>
                                  <m:e>
                                    <m:r>
                                      <a:rPr lang="es-CO" sz="2000" b="0" i="1" smtClean="0">
                                        <a:latin typeface="Cambria Math" panose="02040503050406030204" pitchFamily="18" charset="0"/>
                                      </a:rPr>
                                      <m:t>𝑥</m:t>
                                    </m:r>
                                    <m:r>
                                      <a:rPr lang="es-CO" sz="2000" b="0" i="1" smtClean="0">
                                        <a:latin typeface="Cambria Math" panose="02040503050406030204" pitchFamily="18" charset="0"/>
                                      </a:rPr>
                                      <m:t>+</m:t>
                                    </m:r>
                                    <m:r>
                                      <a:rPr lang="es-CO" sz="2000" b="0" i="1" smtClean="0">
                                        <a:latin typeface="Cambria Math" panose="02040503050406030204" pitchFamily="18" charset="0"/>
                                      </a:rPr>
                                      <m:t>𝑎</m:t>
                                    </m:r>
                                  </m:e>
                                </m:d>
                                <m:r>
                                  <a:rPr lang="es-CO" sz="2000" b="0" i="1" smtClean="0">
                                    <a:latin typeface="Cambria Math" panose="02040503050406030204" pitchFamily="18" charset="0"/>
                                  </a:rPr>
                                  <m:t>𝑏</m:t>
                                </m:r>
                              </m:oMath>
                            </m:oMathPara>
                          </a14:m>
                          <a:endParaRPr lang="es-CO" sz="2000" dirty="0">
                            <a:latin typeface="+mn-lt"/>
                            <a:ea typeface="Verdana" panose="020B0604030504040204" pitchFamily="34" charset="0"/>
                          </a:endParaRPr>
                        </a:p>
                      </a:txBody>
                      <a:tcPr/>
                    </a:tc>
                    <a:tc>
                      <a:txBody>
                        <a:bodyPr/>
                        <a:lstStyle/>
                        <a:p>
                          <a:r>
                            <a:rPr lang="es-CO" sz="2000" dirty="0">
                              <a:solidFill>
                                <a:srgbClr val="FF0000"/>
                              </a:solidFill>
                              <a:latin typeface="+mn-lt"/>
                              <a:ea typeface="Verdana" panose="020B0604030504040204" pitchFamily="34" charset="0"/>
                            </a:rPr>
                            <a:t>Distributiva</a:t>
                          </a:r>
                        </a:p>
                      </a:txBody>
                      <a:tcPr/>
                    </a:tc>
                    <a:extLst>
                      <a:ext uri="{0D108BD9-81ED-4DB2-BD59-A6C34878D82A}">
                        <a16:rowId xmlns:a16="http://schemas.microsoft.com/office/drawing/2014/main" xmlns="" val="10005"/>
                      </a:ext>
                    </a:extLst>
                  </a:tr>
                </a:tbl>
              </a:graphicData>
            </a:graphic>
          </p:graphicFrame>
        </mc:Choice>
        <mc:Fallback xmlns="">
          <p:graphicFrame>
            <p:nvGraphicFramePr>
              <p:cNvPr id="4" name="Tabla 3"/>
              <p:cNvGraphicFramePr>
                <a:graphicFrameLocks noGrp="1"/>
              </p:cNvGraphicFramePr>
              <p:nvPr>
                <p:extLst>
                  <p:ext uri="{D42A27DB-BD31-4B8C-83A1-F6EECF244321}">
                    <p14:modId xmlns:p14="http://schemas.microsoft.com/office/powerpoint/2010/main" val="3245440285"/>
                  </p:ext>
                </p:extLst>
              </p:nvPr>
            </p:nvGraphicFramePr>
            <p:xfrm>
              <a:off x="483577" y="1420837"/>
              <a:ext cx="8435340" cy="4149967"/>
            </p:xfrm>
            <a:graphic>
              <a:graphicData uri="http://schemas.openxmlformats.org/drawingml/2006/table">
                <a:tbl>
                  <a:tblPr firstRow="1" bandRow="1">
                    <a:tableStyleId>{5C22544A-7EE6-4342-B048-85BDC9FD1C3A}</a:tableStyleId>
                  </a:tblPr>
                  <a:tblGrid>
                    <a:gridCol w="4375052">
                      <a:extLst>
                        <a:ext uri="{9D8B030D-6E8A-4147-A177-3AD203B41FA5}">
                          <a16:colId xmlns:a16="http://schemas.microsoft.com/office/drawing/2014/main" val="20000"/>
                        </a:ext>
                      </a:extLst>
                    </a:gridCol>
                    <a:gridCol w="4060288">
                      <a:extLst>
                        <a:ext uri="{9D8B030D-6E8A-4147-A177-3AD203B41FA5}">
                          <a16:colId xmlns:a16="http://schemas.microsoft.com/office/drawing/2014/main" val="20001"/>
                        </a:ext>
                      </a:extLst>
                    </a:gridCol>
                  </a:tblGrid>
                  <a:tr h="581187">
                    <a:tc>
                      <a:txBody>
                        <a:bodyPr/>
                        <a:lstStyle/>
                        <a:p>
                          <a:pPr algn="ctr"/>
                          <a:r>
                            <a:rPr lang="es-CO" sz="2000" dirty="0">
                              <a:latin typeface="+mn-lt"/>
                              <a:ea typeface="Verdana" panose="020B0604030504040204" pitchFamily="34" charset="0"/>
                            </a:rPr>
                            <a:t>EXPRESIÓN</a:t>
                          </a:r>
                        </a:p>
                      </a:txBody>
                      <a:tcPr/>
                    </a:tc>
                    <a:tc>
                      <a:txBody>
                        <a:bodyPr/>
                        <a:lstStyle/>
                        <a:p>
                          <a:pPr algn="ctr"/>
                          <a:r>
                            <a:rPr lang="es-CO" sz="2000" dirty="0">
                              <a:latin typeface="+mn-lt"/>
                              <a:ea typeface="Verdana" panose="020B0604030504040204" pitchFamily="34" charset="0"/>
                            </a:rPr>
                            <a:t>PROPIEDAD</a:t>
                          </a:r>
                        </a:p>
                      </a:txBody>
                      <a:tcPr/>
                    </a:tc>
                    <a:extLst>
                      <a:ext uri="{0D108BD9-81ED-4DB2-BD59-A6C34878D82A}">
                        <a16:rowId xmlns:a16="http://schemas.microsoft.com/office/drawing/2014/main" val="10000"/>
                      </a:ext>
                    </a:extLst>
                  </a:tr>
                  <a:tr h="581187">
                    <a:tc>
                      <a:txBody>
                        <a:bodyPr/>
                        <a:lstStyle/>
                        <a:p>
                          <a:endParaRPr lang="es-ES"/>
                        </a:p>
                      </a:txBody>
                      <a:tcPr>
                        <a:blipFill>
                          <a:blip r:embed="rId5"/>
                          <a:stretch>
                            <a:fillRect l="-139" t="-104167" r="-93454" b="-512500"/>
                          </a:stretch>
                        </a:blipFill>
                      </a:tcPr>
                    </a:tc>
                    <a:tc>
                      <a:txBody>
                        <a:bodyPr/>
                        <a:lstStyle/>
                        <a:p>
                          <a:r>
                            <a:rPr lang="es-CO" sz="2000" dirty="0">
                              <a:solidFill>
                                <a:srgbClr val="FF0000"/>
                              </a:solidFill>
                              <a:latin typeface="+mn-lt"/>
                              <a:ea typeface="Verdana" panose="020B0604030504040204" pitchFamily="34" charset="0"/>
                            </a:rPr>
                            <a:t>Conmutativa</a:t>
                          </a:r>
                          <a:r>
                            <a:rPr lang="es-CO" sz="2000" baseline="0" dirty="0">
                              <a:solidFill>
                                <a:srgbClr val="FF0000"/>
                              </a:solidFill>
                              <a:latin typeface="+mn-lt"/>
                              <a:ea typeface="Verdana" panose="020B0604030504040204" pitchFamily="34" charset="0"/>
                            </a:rPr>
                            <a:t> para la suma</a:t>
                          </a:r>
                          <a:endParaRPr lang="es-CO" sz="2000" dirty="0">
                            <a:solidFill>
                              <a:srgbClr val="FF0000"/>
                            </a:solidFill>
                            <a:latin typeface="+mn-lt"/>
                            <a:ea typeface="Verdana" panose="020B0604030504040204" pitchFamily="34" charset="0"/>
                          </a:endParaRPr>
                        </a:p>
                      </a:txBody>
                      <a:tcPr/>
                    </a:tc>
                    <a:extLst>
                      <a:ext uri="{0D108BD9-81ED-4DB2-BD59-A6C34878D82A}">
                        <a16:rowId xmlns:a16="http://schemas.microsoft.com/office/drawing/2014/main" val="10001"/>
                      </a:ext>
                    </a:extLst>
                  </a:tr>
                  <a:tr h="581187">
                    <a:tc>
                      <a:txBody>
                        <a:bodyPr/>
                        <a:lstStyle/>
                        <a:p>
                          <a:endParaRPr lang="es-ES"/>
                        </a:p>
                      </a:txBody>
                      <a:tcPr>
                        <a:blipFill>
                          <a:blip r:embed="rId5"/>
                          <a:stretch>
                            <a:fillRect l="-139" t="-206316" r="-93454" b="-417895"/>
                          </a:stretch>
                        </a:blipFill>
                      </a:tcPr>
                    </a:tc>
                    <a:tc>
                      <a:txBody>
                        <a:bodyPr/>
                        <a:lstStyle/>
                        <a:p>
                          <a:r>
                            <a:rPr lang="es-CO" sz="2000" dirty="0">
                              <a:solidFill>
                                <a:srgbClr val="FF0000"/>
                              </a:solidFill>
                              <a:latin typeface="+mn-lt"/>
                              <a:ea typeface="Verdana" panose="020B0604030504040204" pitchFamily="34" charset="0"/>
                            </a:rPr>
                            <a:t>Conmutativa para la multiplicación</a:t>
                          </a:r>
                        </a:p>
                      </a:txBody>
                      <a:tcPr/>
                    </a:tc>
                    <a:extLst>
                      <a:ext uri="{0D108BD9-81ED-4DB2-BD59-A6C34878D82A}">
                        <a16:rowId xmlns:a16="http://schemas.microsoft.com/office/drawing/2014/main" val="10002"/>
                      </a:ext>
                    </a:extLst>
                  </a:tr>
                  <a:tr h="581187">
                    <a:tc>
                      <a:txBody>
                        <a:bodyPr/>
                        <a:lstStyle/>
                        <a:p>
                          <a:endParaRPr lang="es-ES"/>
                        </a:p>
                      </a:txBody>
                      <a:tcPr>
                        <a:blipFill>
                          <a:blip r:embed="rId5"/>
                          <a:stretch>
                            <a:fillRect l="-139" t="-306316" r="-93454" b="-317895"/>
                          </a:stretch>
                        </a:blipFill>
                      </a:tcPr>
                    </a:tc>
                    <a:tc>
                      <a:txBody>
                        <a:bodyPr/>
                        <a:lstStyle/>
                        <a:p>
                          <a:r>
                            <a:rPr lang="es-CO" sz="2000" dirty="0">
                              <a:solidFill>
                                <a:srgbClr val="FF0000"/>
                              </a:solidFill>
                              <a:latin typeface="+mn-lt"/>
                              <a:ea typeface="Verdana" panose="020B0604030504040204" pitchFamily="34" charset="0"/>
                            </a:rPr>
                            <a:t>Distributiva</a:t>
                          </a:r>
                        </a:p>
                      </a:txBody>
                      <a:tcPr/>
                    </a:tc>
                    <a:extLst>
                      <a:ext uri="{0D108BD9-81ED-4DB2-BD59-A6C34878D82A}">
                        <a16:rowId xmlns:a16="http://schemas.microsoft.com/office/drawing/2014/main" val="10003"/>
                      </a:ext>
                    </a:extLst>
                  </a:tr>
                  <a:tr h="1244032">
                    <a:tc>
                      <a:txBody>
                        <a:bodyPr/>
                        <a:lstStyle/>
                        <a:p>
                          <a:endParaRPr lang="es-ES"/>
                        </a:p>
                      </a:txBody>
                      <a:tcPr>
                        <a:blipFill>
                          <a:blip r:embed="rId5"/>
                          <a:stretch>
                            <a:fillRect l="-139" t="-188293" r="-93454" b="-47317"/>
                          </a:stretch>
                        </a:blipFill>
                      </a:tcPr>
                    </a:tc>
                    <a:tc>
                      <a:txBody>
                        <a:bodyPr/>
                        <a:lstStyle/>
                        <a:p>
                          <a:pPr algn="l"/>
                          <a:r>
                            <a:rPr lang="es-CO" sz="2000" dirty="0" err="1">
                              <a:solidFill>
                                <a:srgbClr val="FF0000"/>
                              </a:solidFill>
                              <a:latin typeface="+mn-lt"/>
                              <a:ea typeface="Verdana" panose="020B0604030504040204" pitchFamily="34" charset="0"/>
                            </a:rPr>
                            <a:t>Invertiva</a:t>
                          </a:r>
                          <a:r>
                            <a:rPr lang="es-CO" sz="2000" baseline="0" dirty="0">
                              <a:solidFill>
                                <a:srgbClr val="FF0000"/>
                              </a:solidFill>
                              <a:latin typeface="+mn-lt"/>
                              <a:ea typeface="Verdana" panose="020B0604030504040204" pitchFamily="34" charset="0"/>
                            </a:rPr>
                            <a:t> para la multiplicación</a:t>
                          </a:r>
                          <a:endParaRPr lang="es-CO" sz="2000" dirty="0">
                            <a:solidFill>
                              <a:srgbClr val="FF0000"/>
                            </a:solidFill>
                            <a:latin typeface="+mn-lt"/>
                            <a:ea typeface="Verdana" panose="020B0604030504040204" pitchFamily="34" charset="0"/>
                          </a:endParaRPr>
                        </a:p>
                      </a:txBody>
                      <a:tcPr/>
                    </a:tc>
                    <a:extLst>
                      <a:ext uri="{0D108BD9-81ED-4DB2-BD59-A6C34878D82A}">
                        <a16:rowId xmlns:a16="http://schemas.microsoft.com/office/drawing/2014/main" val="10004"/>
                      </a:ext>
                    </a:extLst>
                  </a:tr>
                  <a:tr h="581187">
                    <a:tc>
                      <a:txBody>
                        <a:bodyPr/>
                        <a:lstStyle/>
                        <a:p>
                          <a:endParaRPr lang="es-ES"/>
                        </a:p>
                      </a:txBody>
                      <a:tcPr>
                        <a:blipFill>
                          <a:blip r:embed="rId5"/>
                          <a:stretch>
                            <a:fillRect l="-139" t="-622105" r="-93454" b="-2105"/>
                          </a:stretch>
                        </a:blipFill>
                      </a:tcPr>
                    </a:tc>
                    <a:tc>
                      <a:txBody>
                        <a:bodyPr/>
                        <a:lstStyle/>
                        <a:p>
                          <a:r>
                            <a:rPr lang="es-CO" sz="2000" dirty="0">
                              <a:solidFill>
                                <a:srgbClr val="FF0000"/>
                              </a:solidFill>
                              <a:latin typeface="+mn-lt"/>
                              <a:ea typeface="Verdana" panose="020B0604030504040204" pitchFamily="34" charset="0"/>
                            </a:rPr>
                            <a:t>Distributiva</a:t>
                          </a:r>
                        </a:p>
                      </a:txBody>
                      <a:tcPr/>
                    </a:tc>
                    <a:extLst>
                      <a:ext uri="{0D108BD9-81ED-4DB2-BD59-A6C34878D82A}">
                        <a16:rowId xmlns:a16="http://schemas.microsoft.com/office/drawing/2014/main" val="10005"/>
                      </a:ext>
                    </a:extLst>
                  </a:tr>
                </a:tbl>
              </a:graphicData>
            </a:graphic>
          </p:graphicFrame>
        </mc:Fallback>
      </mc:AlternateContent>
    </p:spTree>
    <p:extLst>
      <p:ext uri="{BB962C8B-B14F-4D97-AF65-F5344CB8AC3E}">
        <p14:creationId xmlns:p14="http://schemas.microsoft.com/office/powerpoint/2010/main" val="3012419352"/>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Marcador de contenido 1"/>
              <p:cNvSpPr>
                <a:spLocks noGrp="1"/>
              </p:cNvSpPr>
              <p:nvPr>
                <p:ph idx="4294967295"/>
              </p:nvPr>
            </p:nvSpPr>
            <p:spPr>
              <a:xfrm>
                <a:off x="440933" y="1665675"/>
                <a:ext cx="7886700" cy="4819346"/>
              </a:xfrm>
            </p:spPr>
            <p:txBody>
              <a:bodyPr>
                <a:normAutofit/>
              </a:bodyPr>
              <a:lstStyle/>
              <a:p>
                <a:r>
                  <a:rPr lang="es-CO" sz="1800" dirty="0" smtClean="0">
                    <a:latin typeface="Verdana" panose="020B0604030504040204" pitchFamily="34" charset="0"/>
                    <a:ea typeface="Verdana" panose="020B0604030504040204" pitchFamily="34" charset="0"/>
                  </a:rPr>
                  <a:t>La sustracción o resta es una suma y la división es una multiplicación.</a:t>
                </a:r>
              </a:p>
              <a:p>
                <a:endParaRPr lang="es-CO" sz="1800" dirty="0">
                  <a:latin typeface="Verdana" panose="020B0604030504040204" pitchFamily="34" charset="0"/>
                  <a:ea typeface="Verdana" panose="020B0604030504040204" pitchFamily="34" charset="0"/>
                </a:endParaRPr>
              </a:p>
              <a:p>
                <a:pPr marL="0" indent="0">
                  <a:buNone/>
                </a:pPr>
                <a:r>
                  <a:rPr lang="es-CO" sz="1800" dirty="0">
                    <a:latin typeface="Verdana" panose="020B0604030504040204" pitchFamily="34" charset="0"/>
                    <a:ea typeface="Verdana" panose="020B0604030504040204" pitchFamily="34" charset="0"/>
                  </a:rPr>
                  <a:t>Dados </a:t>
                </a:r>
                <a14:m>
                  <m:oMath xmlns:m="http://schemas.openxmlformats.org/officeDocument/2006/math">
                    <m:r>
                      <a:rPr lang="es-CO" sz="2000" b="0" i="1" smtClean="0">
                        <a:latin typeface="Cambria Math" panose="02040503050406030204" pitchFamily="18" charset="0"/>
                      </a:rPr>
                      <m:t>𝑎</m:t>
                    </m:r>
                    <m:r>
                      <a:rPr lang="es-CO" sz="2000" b="0" i="1" smtClean="0">
                        <a:latin typeface="Cambria Math" panose="02040503050406030204" pitchFamily="18" charset="0"/>
                      </a:rPr>
                      <m:t> </m:t>
                    </m:r>
                    <m:r>
                      <a:rPr lang="es-CO" sz="2000" b="0" i="1" smtClean="0">
                        <a:latin typeface="Cambria Math" panose="02040503050406030204" pitchFamily="18" charset="0"/>
                      </a:rPr>
                      <m:t>𝑦</m:t>
                    </m:r>
                    <m:r>
                      <a:rPr lang="es-CO" sz="2000" b="0" i="1" smtClean="0">
                        <a:latin typeface="Cambria Math" panose="02040503050406030204" pitchFamily="18" charset="0"/>
                      </a:rPr>
                      <m:t> </m:t>
                    </m:r>
                    <m:r>
                      <a:rPr lang="es-CO" sz="2000" b="0" i="1" smtClean="0">
                        <a:latin typeface="Cambria Math" panose="02040503050406030204" pitchFamily="18" charset="0"/>
                      </a:rPr>
                      <m:t>𝑏</m:t>
                    </m:r>
                  </m:oMath>
                </a14:m>
                <a:r>
                  <a:rPr lang="es-CO" sz="2000" dirty="0">
                    <a:latin typeface="Verdana" panose="020B0604030504040204" pitchFamily="34" charset="0"/>
                    <a:ea typeface="Verdana" panose="020B0604030504040204" pitchFamily="34" charset="0"/>
                  </a:rPr>
                  <a:t> </a:t>
                </a:r>
                <a:r>
                  <a:rPr lang="es-CO" sz="1800" dirty="0">
                    <a:latin typeface="Verdana" panose="020B0604030504040204" pitchFamily="34" charset="0"/>
                    <a:ea typeface="Verdana" panose="020B0604030504040204" pitchFamily="34" charset="0"/>
                  </a:rPr>
                  <a:t>números </a:t>
                </a:r>
                <a:r>
                  <a:rPr lang="es-CO" sz="1800" dirty="0" smtClean="0">
                    <a:latin typeface="Verdana" panose="020B0604030504040204" pitchFamily="34" charset="0"/>
                    <a:ea typeface="Verdana" panose="020B0604030504040204" pitchFamily="34" charset="0"/>
                  </a:rPr>
                  <a:t>reales:</a:t>
                </a:r>
                <a:endParaRPr lang="es-CO" sz="1800" dirty="0">
                  <a:latin typeface="Verdana" panose="020B0604030504040204" pitchFamily="34" charset="0"/>
                  <a:ea typeface="Verdana" panose="020B0604030504040204" pitchFamily="34" charset="0"/>
                </a:endParaRPr>
              </a:p>
              <a:p>
                <a:r>
                  <a:rPr lang="es-CO" sz="1800" b="0" dirty="0">
                    <a:latin typeface="Verdana" panose="020B0604030504040204" pitchFamily="34" charset="0"/>
                    <a:ea typeface="Verdana" panose="020B0604030504040204" pitchFamily="34" charset="0"/>
                  </a:rPr>
                  <a:t>La </a:t>
                </a:r>
                <a:r>
                  <a:rPr lang="es-CO" sz="1800" b="0" dirty="0" smtClean="0">
                    <a:latin typeface="Verdana" panose="020B0604030504040204" pitchFamily="34" charset="0"/>
                    <a:ea typeface="Verdana" panose="020B0604030504040204" pitchFamily="34" charset="0"/>
                  </a:rPr>
                  <a:t>resta se define como</a:t>
                </a:r>
                <a:r>
                  <a:rPr lang="es-CO" sz="2000" b="0" dirty="0">
                    <a:latin typeface="Verdana" panose="020B0604030504040204" pitchFamily="34" charset="0"/>
                    <a:ea typeface="Verdana" panose="020B0604030504040204" pitchFamily="34" charset="0"/>
                  </a:rPr>
                  <a:t>:  </a:t>
                </a:r>
                <a14:m>
                  <m:oMath xmlns:m="http://schemas.openxmlformats.org/officeDocument/2006/math">
                    <m:r>
                      <a:rPr lang="es-CO" sz="2000" b="0" i="0" smtClean="0">
                        <a:latin typeface="Cambria Math" panose="02040503050406030204" pitchFamily="18" charset="0"/>
                      </a:rPr>
                      <m:t>             </m:t>
                    </m:r>
                    <m:r>
                      <a:rPr lang="es-ES" sz="2000" b="0" i="0" smtClean="0">
                        <a:latin typeface="Cambria Math" panose="02040503050406030204" pitchFamily="18" charset="0"/>
                      </a:rPr>
                      <m:t> </m:t>
                    </m:r>
                    <m:r>
                      <a:rPr lang="es-CO" sz="2000" b="0" i="0" smtClean="0">
                        <a:latin typeface="Cambria Math" panose="02040503050406030204" pitchFamily="18" charset="0"/>
                      </a:rPr>
                      <m:t>  </m:t>
                    </m:r>
                    <m:r>
                      <a:rPr lang="es-CO" sz="2000" b="0" i="1" smtClean="0">
                        <a:latin typeface="Cambria Math" panose="02040503050406030204" pitchFamily="18" charset="0"/>
                      </a:rPr>
                      <m:t>𝑎</m:t>
                    </m:r>
                    <m:r>
                      <a:rPr lang="es-CO" sz="2000" b="0" i="1" smtClean="0">
                        <a:latin typeface="Cambria Math" panose="02040503050406030204" pitchFamily="18" charset="0"/>
                      </a:rPr>
                      <m:t>−</m:t>
                    </m:r>
                    <m:r>
                      <a:rPr lang="es-CO" sz="2000" b="0" i="1" smtClean="0">
                        <a:latin typeface="Cambria Math" panose="02040503050406030204" pitchFamily="18" charset="0"/>
                      </a:rPr>
                      <m:t>𝑏</m:t>
                    </m:r>
                    <m:r>
                      <a:rPr lang="es-CO" sz="2000" b="0" i="1" smtClean="0">
                        <a:latin typeface="Cambria Math" panose="02040503050406030204" pitchFamily="18" charset="0"/>
                      </a:rPr>
                      <m:t>≔</m:t>
                    </m:r>
                    <m:r>
                      <a:rPr lang="es-CO" sz="2000" b="0" i="1" smtClean="0">
                        <a:latin typeface="Cambria Math" panose="02040503050406030204" pitchFamily="18" charset="0"/>
                      </a:rPr>
                      <m:t>𝑎</m:t>
                    </m:r>
                    <m:r>
                      <a:rPr lang="es-CO" sz="2000" b="0" i="1" smtClean="0">
                        <a:latin typeface="Cambria Math" panose="02040503050406030204" pitchFamily="18" charset="0"/>
                      </a:rPr>
                      <m:t>+(−</m:t>
                    </m:r>
                    <m:r>
                      <a:rPr lang="es-CO" sz="2000" b="0" i="1" smtClean="0">
                        <a:latin typeface="Cambria Math" panose="02040503050406030204" pitchFamily="18" charset="0"/>
                      </a:rPr>
                      <m:t>𝑏</m:t>
                    </m:r>
                    <m:r>
                      <a:rPr lang="es-CO" sz="2000" b="0" i="1" smtClean="0">
                        <a:latin typeface="Cambria Math" panose="02040503050406030204" pitchFamily="18" charset="0"/>
                      </a:rPr>
                      <m:t>)</m:t>
                    </m:r>
                  </m:oMath>
                </a14:m>
                <a:endParaRPr lang="es-CO" sz="2000" dirty="0">
                  <a:latin typeface="Verdana" panose="020B0604030504040204" pitchFamily="34" charset="0"/>
                  <a:ea typeface="Verdana" panose="020B0604030504040204" pitchFamily="34" charset="0"/>
                </a:endParaRPr>
              </a:p>
              <a:p>
                <a:pPr marL="0" indent="0">
                  <a:buNone/>
                </a:pPr>
                <a:r>
                  <a:rPr lang="es-CO" sz="1800" dirty="0" smtClean="0">
                    <a:latin typeface="Verdana" panose="020B0604030504040204" pitchFamily="34" charset="0"/>
                    <a:ea typeface="Verdana" panose="020B0604030504040204" pitchFamily="34" charset="0"/>
                  </a:rPr>
                  <a:t>Es decir </a:t>
                </a:r>
                <a14:m>
                  <m:oMath xmlns:m="http://schemas.openxmlformats.org/officeDocument/2006/math">
                    <m:r>
                      <a:rPr lang="es-CO" sz="1800">
                        <a:latin typeface="Cambria Math" panose="02040503050406030204" pitchFamily="18" charset="0"/>
                      </a:rPr>
                      <m:t> </m:t>
                    </m:r>
                    <m:r>
                      <a:rPr lang="es-CO" sz="1800" i="1">
                        <a:latin typeface="Cambria Math" panose="02040503050406030204" pitchFamily="18" charset="0"/>
                      </a:rPr>
                      <m:t>𝑎</m:t>
                    </m:r>
                    <m:r>
                      <a:rPr lang="es-CO" sz="1800" i="1">
                        <a:latin typeface="Cambria Math" panose="02040503050406030204" pitchFamily="18" charset="0"/>
                      </a:rPr>
                      <m:t>−</m:t>
                    </m:r>
                    <m:r>
                      <a:rPr lang="es-CO" sz="1800" i="1">
                        <a:latin typeface="Cambria Math" panose="02040503050406030204" pitchFamily="18" charset="0"/>
                      </a:rPr>
                      <m:t>𝑏</m:t>
                    </m:r>
                  </m:oMath>
                </a14:m>
                <a:r>
                  <a:rPr lang="es-CO" sz="1800" dirty="0" smtClean="0">
                    <a:latin typeface="Verdana" panose="020B0604030504040204" pitchFamily="34" charset="0"/>
                    <a:ea typeface="Verdana" panose="020B0604030504040204" pitchFamily="34" charset="0"/>
                  </a:rPr>
                  <a:t> se define como </a:t>
                </a:r>
                <a14:m>
                  <m:oMath xmlns:m="http://schemas.openxmlformats.org/officeDocument/2006/math">
                    <m:r>
                      <a:rPr lang="es-CO" sz="1800" i="1" dirty="0" smtClean="0">
                        <a:latin typeface="Cambria Math" panose="02040503050406030204" pitchFamily="18" charset="0"/>
                        <a:ea typeface="Verdana" panose="020B0604030504040204" pitchFamily="34" charset="0"/>
                      </a:rPr>
                      <m:t>𝑎</m:t>
                    </m:r>
                  </m:oMath>
                </a14:m>
                <a:r>
                  <a:rPr lang="es-CO" sz="1800" dirty="0" smtClean="0">
                    <a:latin typeface="Verdana" panose="020B0604030504040204" pitchFamily="34" charset="0"/>
                    <a:ea typeface="Verdana" panose="020B0604030504040204" pitchFamily="34" charset="0"/>
                  </a:rPr>
                  <a:t> más el inverso aditivo de </a:t>
                </a:r>
                <a14:m>
                  <m:oMath xmlns:m="http://schemas.openxmlformats.org/officeDocument/2006/math">
                    <m:r>
                      <a:rPr lang="es-CO" sz="1800" i="1" dirty="0" smtClean="0">
                        <a:latin typeface="Cambria Math" panose="02040503050406030204" pitchFamily="18" charset="0"/>
                        <a:ea typeface="Verdana" panose="020B0604030504040204" pitchFamily="34" charset="0"/>
                      </a:rPr>
                      <m:t>𝑏</m:t>
                    </m:r>
                  </m:oMath>
                </a14:m>
                <a:endParaRPr lang="es-CO" sz="1800" dirty="0" smtClean="0">
                  <a:latin typeface="Verdana" panose="020B0604030504040204" pitchFamily="34" charset="0"/>
                  <a:ea typeface="Verdana" panose="020B0604030504040204" pitchFamily="34" charset="0"/>
                </a:endParaRPr>
              </a:p>
              <a:p>
                <a:pPr marL="0" indent="0">
                  <a:buNone/>
                </a:pPr>
                <a:endParaRPr lang="es-CO" sz="1800" dirty="0">
                  <a:latin typeface="Verdana" panose="020B0604030504040204" pitchFamily="34" charset="0"/>
                  <a:ea typeface="Verdana" panose="020B0604030504040204" pitchFamily="34" charset="0"/>
                </a:endParaRPr>
              </a:p>
              <a:p>
                <a:r>
                  <a:rPr lang="es-CO" sz="1800" dirty="0">
                    <a:latin typeface="Verdana" panose="020B0604030504040204" pitchFamily="34" charset="0"/>
                    <a:ea typeface="Verdana" panose="020B0604030504040204" pitchFamily="34" charset="0"/>
                  </a:rPr>
                  <a:t>Y la división </a:t>
                </a:r>
                <a:r>
                  <a:rPr lang="es-CO" sz="1800" dirty="0" smtClean="0">
                    <a:latin typeface="Verdana" panose="020B0604030504040204" pitchFamily="34" charset="0"/>
                    <a:ea typeface="Verdana" panose="020B0604030504040204" pitchFamily="34" charset="0"/>
                  </a:rPr>
                  <a:t>se define como</a:t>
                </a:r>
                <a:r>
                  <a:rPr lang="es-CO" sz="2000" dirty="0">
                    <a:latin typeface="Verdana" panose="020B0604030504040204" pitchFamily="34" charset="0"/>
                    <a:ea typeface="Verdana" panose="020B0604030504040204" pitchFamily="34" charset="0"/>
                  </a:rPr>
                  <a:t>:</a:t>
                </a:r>
                <a14:m>
                  <m:oMath xmlns:m="http://schemas.openxmlformats.org/officeDocument/2006/math">
                    <m:r>
                      <a:rPr lang="es-CO" sz="2000" b="0" i="0" smtClean="0">
                        <a:latin typeface="Cambria Math" panose="02040503050406030204" pitchFamily="18" charset="0"/>
                      </a:rPr>
                      <m:t>             </m:t>
                    </m:r>
                    <m:r>
                      <a:rPr lang="es-CO" sz="2000" i="1">
                        <a:latin typeface="Cambria Math" panose="02040503050406030204" pitchFamily="18" charset="0"/>
                      </a:rPr>
                      <m:t>𝑎</m:t>
                    </m:r>
                    <m:r>
                      <a:rPr lang="es-CO" sz="2000" i="1" smtClean="0">
                        <a:latin typeface="Cambria Math" panose="02040503050406030204" pitchFamily="18" charset="0"/>
                        <a:ea typeface="Cambria Math" panose="02040503050406030204" pitchFamily="18" charset="0"/>
                      </a:rPr>
                      <m:t>÷</m:t>
                    </m:r>
                    <m:r>
                      <a:rPr lang="es-CO" sz="2000" i="1">
                        <a:latin typeface="Cambria Math" panose="02040503050406030204" pitchFamily="18" charset="0"/>
                      </a:rPr>
                      <m:t>𝑏</m:t>
                    </m:r>
                    <m:r>
                      <a:rPr lang="es-CO" sz="2000" i="1">
                        <a:latin typeface="Cambria Math" panose="02040503050406030204" pitchFamily="18" charset="0"/>
                      </a:rPr>
                      <m:t>≔</m:t>
                    </m:r>
                    <m:r>
                      <a:rPr lang="es-CO" sz="2000" i="1">
                        <a:latin typeface="Cambria Math" panose="02040503050406030204" pitchFamily="18" charset="0"/>
                      </a:rPr>
                      <m:t>𝑎</m:t>
                    </m:r>
                    <m:r>
                      <a:rPr lang="es-CO" sz="2000" i="1" smtClean="0">
                        <a:latin typeface="Cambria Math" panose="02040503050406030204" pitchFamily="18" charset="0"/>
                        <a:ea typeface="Cambria Math" panose="02040503050406030204" pitchFamily="18" charset="0"/>
                      </a:rPr>
                      <m:t>×</m:t>
                    </m:r>
                    <m:d>
                      <m:dPr>
                        <m:ctrlPr>
                          <a:rPr lang="es-CO" sz="2000" b="0" i="1" dirty="0" smtClean="0">
                            <a:latin typeface="Cambria Math" panose="02040503050406030204" pitchFamily="18" charset="0"/>
                          </a:rPr>
                        </m:ctrlPr>
                      </m:dPr>
                      <m:e>
                        <m:r>
                          <a:rPr lang="es-CO" sz="2000" b="0" i="1" dirty="0" smtClean="0">
                            <a:latin typeface="Cambria Math" panose="02040503050406030204" pitchFamily="18" charset="0"/>
                          </a:rPr>
                          <m:t> </m:t>
                        </m:r>
                        <m:f>
                          <m:fPr>
                            <m:ctrlPr>
                              <a:rPr lang="es-CO" sz="2000" b="0" i="1" dirty="0" smtClean="0">
                                <a:latin typeface="Cambria Math" panose="02040503050406030204" pitchFamily="18" charset="0"/>
                              </a:rPr>
                            </m:ctrlPr>
                          </m:fPr>
                          <m:num>
                            <m:r>
                              <a:rPr lang="es-CO" sz="2000" b="0" i="1" dirty="0" smtClean="0">
                                <a:latin typeface="Cambria Math" panose="02040503050406030204" pitchFamily="18" charset="0"/>
                              </a:rPr>
                              <m:t>1</m:t>
                            </m:r>
                          </m:num>
                          <m:den>
                            <m:r>
                              <a:rPr lang="es-CO" sz="2000" b="0" i="1" dirty="0" smtClean="0">
                                <a:latin typeface="Cambria Math" panose="02040503050406030204" pitchFamily="18" charset="0"/>
                              </a:rPr>
                              <m:t>𝑏</m:t>
                            </m:r>
                          </m:den>
                        </m:f>
                        <m:r>
                          <a:rPr lang="es-CO" sz="2000" b="0" i="1" dirty="0" smtClean="0">
                            <a:latin typeface="Cambria Math" panose="02040503050406030204" pitchFamily="18" charset="0"/>
                          </a:rPr>
                          <m:t> </m:t>
                        </m:r>
                      </m:e>
                    </m:d>
                  </m:oMath>
                </a14:m>
                <a:endParaRPr lang="es-CO" sz="2000" dirty="0">
                  <a:latin typeface="Verdana" panose="020B0604030504040204" pitchFamily="34" charset="0"/>
                  <a:ea typeface="Verdana" panose="020B0604030504040204" pitchFamily="34" charset="0"/>
                </a:endParaRPr>
              </a:p>
              <a:p>
                <a:pPr marL="0" indent="0">
                  <a:buNone/>
                </a:pPr>
                <a:r>
                  <a:rPr lang="es-CO" sz="1800" dirty="0">
                    <a:latin typeface="Verdana" panose="020B0604030504040204" pitchFamily="34" charset="0"/>
                    <a:ea typeface="Verdana" panose="020B0604030504040204" pitchFamily="34" charset="0"/>
                  </a:rPr>
                  <a:t>Es decir </a:t>
                </a:r>
                <a14:m>
                  <m:oMath xmlns:m="http://schemas.openxmlformats.org/officeDocument/2006/math">
                    <m:r>
                      <a:rPr lang="es-CO" sz="1800">
                        <a:latin typeface="Cambria Math" panose="02040503050406030204" pitchFamily="18" charset="0"/>
                      </a:rPr>
                      <m:t> </m:t>
                    </m:r>
                    <m:r>
                      <a:rPr lang="es-CO" sz="1800" i="1">
                        <a:latin typeface="Cambria Math" panose="02040503050406030204" pitchFamily="18" charset="0"/>
                      </a:rPr>
                      <m:t>𝑎</m:t>
                    </m:r>
                    <m:r>
                      <a:rPr lang="es-CO" sz="1800" i="1" smtClean="0">
                        <a:latin typeface="Cambria Math" panose="02040503050406030204" pitchFamily="18" charset="0"/>
                        <a:ea typeface="Cambria Math" panose="02040503050406030204" pitchFamily="18" charset="0"/>
                      </a:rPr>
                      <m:t>÷</m:t>
                    </m:r>
                    <m:r>
                      <a:rPr lang="es-CO" sz="1800" i="1">
                        <a:latin typeface="Cambria Math" panose="02040503050406030204" pitchFamily="18" charset="0"/>
                      </a:rPr>
                      <m:t>𝑏</m:t>
                    </m:r>
                  </m:oMath>
                </a14:m>
                <a:r>
                  <a:rPr lang="es-CO" sz="1800" dirty="0">
                    <a:latin typeface="Verdana" panose="020B0604030504040204" pitchFamily="34" charset="0"/>
                    <a:ea typeface="Verdana" panose="020B0604030504040204" pitchFamily="34" charset="0"/>
                  </a:rPr>
                  <a:t> se define como </a:t>
                </a:r>
                <a14:m>
                  <m:oMath xmlns:m="http://schemas.openxmlformats.org/officeDocument/2006/math">
                    <m:r>
                      <a:rPr lang="es-CO" sz="1800" i="1" dirty="0">
                        <a:latin typeface="Cambria Math" panose="02040503050406030204" pitchFamily="18" charset="0"/>
                        <a:ea typeface="Verdana" panose="020B0604030504040204" pitchFamily="34" charset="0"/>
                      </a:rPr>
                      <m:t>𝑎</m:t>
                    </m:r>
                  </m:oMath>
                </a14:m>
                <a:r>
                  <a:rPr lang="es-CO" sz="1800" dirty="0" smtClean="0">
                    <a:latin typeface="Verdana" panose="020B0604030504040204" pitchFamily="34" charset="0"/>
                    <a:ea typeface="Verdana" panose="020B0604030504040204" pitchFamily="34" charset="0"/>
                  </a:rPr>
                  <a:t> multiplicado por </a:t>
                </a:r>
                <a:r>
                  <a:rPr lang="es-CO" sz="1800" dirty="0">
                    <a:latin typeface="Verdana" panose="020B0604030504040204" pitchFamily="34" charset="0"/>
                    <a:ea typeface="Verdana" panose="020B0604030504040204" pitchFamily="34" charset="0"/>
                  </a:rPr>
                  <a:t>el </a:t>
                </a:r>
                <a:r>
                  <a:rPr lang="es-CO" sz="1800" dirty="0" smtClean="0">
                    <a:latin typeface="Verdana" panose="020B0604030504040204" pitchFamily="34" charset="0"/>
                    <a:ea typeface="Verdana" panose="020B0604030504040204" pitchFamily="34" charset="0"/>
                  </a:rPr>
                  <a:t>inverso multiplicativo </a:t>
                </a:r>
                <a:r>
                  <a:rPr lang="es-CO" sz="1800" dirty="0">
                    <a:latin typeface="Verdana" panose="020B0604030504040204" pitchFamily="34" charset="0"/>
                    <a:ea typeface="Verdana" panose="020B0604030504040204" pitchFamily="34" charset="0"/>
                  </a:rPr>
                  <a:t>de </a:t>
                </a:r>
                <a14:m>
                  <m:oMath xmlns:m="http://schemas.openxmlformats.org/officeDocument/2006/math">
                    <m:r>
                      <a:rPr lang="es-CO" sz="1800" i="1" dirty="0">
                        <a:latin typeface="Cambria Math" panose="02040503050406030204" pitchFamily="18" charset="0"/>
                        <a:ea typeface="Verdana" panose="020B0604030504040204" pitchFamily="34" charset="0"/>
                      </a:rPr>
                      <m:t>𝑏</m:t>
                    </m:r>
                  </m:oMath>
                </a14:m>
                <a:endParaRPr lang="es-CO" sz="1800" dirty="0" smtClean="0">
                  <a:latin typeface="Verdana" panose="020B0604030504040204" pitchFamily="34" charset="0"/>
                  <a:ea typeface="Verdana" panose="020B0604030504040204" pitchFamily="34" charset="0"/>
                </a:endParaRPr>
              </a:p>
              <a:p>
                <a:pPr marL="0" indent="0">
                  <a:buNone/>
                </a:pPr>
                <a:endParaRPr lang="es-CO" sz="1800" dirty="0">
                  <a:latin typeface="Verdana" panose="020B0604030504040204" pitchFamily="34" charset="0"/>
                  <a:ea typeface="Verdana" panose="020B0604030504040204" pitchFamily="34" charset="0"/>
                </a:endParaRPr>
              </a:p>
              <a:p>
                <a:pPr marL="0" indent="0">
                  <a:buNone/>
                </a:pPr>
                <a:r>
                  <a:rPr lang="es-CO" sz="2000" dirty="0" smtClean="0">
                    <a:solidFill>
                      <a:srgbClr val="FF0000"/>
                    </a:solidFill>
                    <a:latin typeface="Verdana" panose="020B0604030504040204" pitchFamily="34" charset="0"/>
                    <a:ea typeface="Verdana" panose="020B0604030504040204" pitchFamily="34" charset="0"/>
                  </a:rPr>
                  <a:t>¡</a:t>
                </a:r>
                <a:r>
                  <a:rPr lang="es-CO" sz="1800" dirty="0" smtClean="0">
                    <a:solidFill>
                      <a:srgbClr val="FF0000"/>
                    </a:solidFill>
                    <a:latin typeface="Verdana" panose="020B0604030504040204" pitchFamily="34" charset="0"/>
                    <a:ea typeface="Verdana" panose="020B0604030504040204" pitchFamily="34" charset="0"/>
                  </a:rPr>
                  <a:t>Ahora es claro no se puede dividir entre 0 porque 0 no tiene inverso multiplicativo.!</a:t>
                </a:r>
              </a:p>
              <a:p>
                <a:pPr marL="0" indent="0">
                  <a:buNone/>
                </a:pPr>
                <a:endParaRPr lang="es-CO" sz="1800" dirty="0">
                  <a:latin typeface="Verdana" panose="020B0604030504040204" pitchFamily="34" charset="0"/>
                  <a:ea typeface="Verdana" panose="020B0604030504040204" pitchFamily="34" charset="0"/>
                </a:endParaRPr>
              </a:p>
              <a:p>
                <a:pPr marL="0" indent="0">
                  <a:buNone/>
                </a:pPr>
                <a:endParaRPr lang="es-CO" sz="1800" dirty="0">
                  <a:latin typeface="Verdana" panose="020B0604030504040204" pitchFamily="34" charset="0"/>
                  <a:ea typeface="Verdana" panose="020B0604030504040204" pitchFamily="34" charset="0"/>
                </a:endParaRPr>
              </a:p>
              <a:p>
                <a:endParaRPr lang="es-CO" sz="1800" dirty="0" smtClean="0">
                  <a:latin typeface="Verdana" panose="020B0604030504040204" pitchFamily="34" charset="0"/>
                  <a:ea typeface="Verdana" panose="020B0604030504040204" pitchFamily="34" charset="0"/>
                </a:endParaRPr>
              </a:p>
              <a:p>
                <a:endParaRPr lang="es-CO" sz="1800" dirty="0">
                  <a:latin typeface="Verdana" panose="020B0604030504040204" pitchFamily="34" charset="0"/>
                  <a:ea typeface="Verdana" panose="020B0604030504040204" pitchFamily="34" charset="0"/>
                </a:endParaRPr>
              </a:p>
              <a:p>
                <a:endParaRPr lang="es-CO" sz="1800" dirty="0">
                  <a:latin typeface="Verdana" panose="020B0604030504040204" pitchFamily="34" charset="0"/>
                  <a:ea typeface="Verdana" panose="020B0604030504040204" pitchFamily="34" charset="0"/>
                </a:endParaRPr>
              </a:p>
            </p:txBody>
          </p:sp>
        </mc:Choice>
        <mc:Fallback xmlns="">
          <p:sp>
            <p:nvSpPr>
              <p:cNvPr id="2" name="Marcador de contenido 1"/>
              <p:cNvSpPr>
                <a:spLocks noGrp="1" noRot="1" noChangeAspect="1" noMove="1" noResize="1" noEditPoints="1" noAdjustHandles="1" noChangeArrowheads="1" noChangeShapeType="1" noTextEdit="1"/>
              </p:cNvSpPr>
              <p:nvPr>
                <p:ph idx="4294967295"/>
              </p:nvPr>
            </p:nvSpPr>
            <p:spPr>
              <a:xfrm>
                <a:off x="440933" y="1665675"/>
                <a:ext cx="7886700" cy="4819346"/>
              </a:xfrm>
              <a:blipFill rotWithShape="0">
                <a:blip r:embed="rId3"/>
                <a:stretch>
                  <a:fillRect l="-773" t="-1138"/>
                </a:stretch>
              </a:blipFill>
            </p:spPr>
            <p:txBody>
              <a:bodyPr/>
              <a:lstStyle/>
              <a:p>
                <a:r>
                  <a:rPr lang="es-ES">
                    <a:noFill/>
                  </a:rPr>
                  <a:t> </a:t>
                </a:r>
              </a:p>
            </p:txBody>
          </p:sp>
        </mc:Fallback>
      </mc:AlternateContent>
      <p:sp>
        <p:nvSpPr>
          <p:cNvPr id="3" name="Título 1">
            <a:extLst>
              <a:ext uri="{FF2B5EF4-FFF2-40B4-BE49-F238E27FC236}">
                <a16:creationId xmlns:a16="http://schemas.microsoft.com/office/drawing/2014/main" xmlns="" id="{49B37121-2ECB-4999-8C0E-95E9EAAE8BE6}"/>
              </a:ext>
            </a:extLst>
          </p:cNvPr>
          <p:cNvSpPr txBox="1">
            <a:spLocks/>
          </p:cNvSpPr>
          <p:nvPr/>
        </p:nvSpPr>
        <p:spPr>
          <a:xfrm>
            <a:off x="309488" y="999904"/>
            <a:ext cx="8149590" cy="577409"/>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s-CO" sz="3200" b="1" dirty="0">
                <a:solidFill>
                  <a:srgbClr val="00B0F0"/>
                </a:solidFill>
                <a:latin typeface="+mn-lt"/>
                <a:ea typeface="Verdana" panose="020B0604030504040204" pitchFamily="34" charset="0"/>
              </a:rPr>
              <a:t>Sustracción y división</a:t>
            </a:r>
            <a:endParaRPr lang="es-ES" sz="3200" b="1" dirty="0">
              <a:solidFill>
                <a:srgbClr val="00B0F0"/>
              </a:solidFill>
              <a:latin typeface="+mn-lt"/>
            </a:endParaRPr>
          </a:p>
        </p:txBody>
      </p:sp>
    </p:spTree>
    <p:extLst>
      <p:ext uri="{BB962C8B-B14F-4D97-AF65-F5344CB8AC3E}">
        <p14:creationId xmlns:p14="http://schemas.microsoft.com/office/powerpoint/2010/main" val="2294465118"/>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Marcador de contenido 1"/>
              <p:cNvSpPr>
                <a:spLocks noGrp="1"/>
              </p:cNvSpPr>
              <p:nvPr>
                <p:ph idx="4294967295"/>
              </p:nvPr>
            </p:nvSpPr>
            <p:spPr>
              <a:xfrm>
                <a:off x="628650" y="1342048"/>
                <a:ext cx="7886700" cy="3675063"/>
              </a:xfrm>
            </p:spPr>
            <p:txBody>
              <a:bodyPr>
                <a:normAutofit/>
              </a:bodyPr>
              <a:lstStyle/>
              <a:p>
                <a:pPr marL="0" indent="0">
                  <a:buNone/>
                </a:pPr>
                <a:endParaRPr lang="es-CO" sz="2200" dirty="0"/>
              </a:p>
              <a:p>
                <a:pPr marL="457200" indent="-457200">
                  <a:buAutoNum type="arabicPeriod"/>
                </a:pPr>
                <a14:m>
                  <m:oMath xmlns:m="http://schemas.openxmlformats.org/officeDocument/2006/math">
                    <m:d>
                      <m:dPr>
                        <m:ctrlPr>
                          <a:rPr lang="es-CO" sz="2200" b="0" i="1" smtClean="0">
                            <a:latin typeface="Cambria Math" panose="02040503050406030204" pitchFamily="18" charset="0"/>
                          </a:rPr>
                        </m:ctrlPr>
                      </m:dPr>
                      <m:e>
                        <m:r>
                          <a:rPr lang="es-CO" sz="2200" b="0" i="1" smtClean="0">
                            <a:latin typeface="Cambria Math" panose="02040503050406030204" pitchFamily="18" charset="0"/>
                          </a:rPr>
                          <m:t>−1</m:t>
                        </m:r>
                      </m:e>
                    </m:d>
                    <m:r>
                      <a:rPr lang="es-CO" sz="2200" b="0" i="1" smtClean="0">
                        <a:latin typeface="Cambria Math" panose="02040503050406030204" pitchFamily="18" charset="0"/>
                      </a:rPr>
                      <m:t>𝑎</m:t>
                    </m:r>
                    <m:r>
                      <a:rPr lang="es-CO" sz="2200" b="0" i="1" smtClean="0">
                        <a:latin typeface="Cambria Math" panose="02040503050406030204" pitchFamily="18" charset="0"/>
                      </a:rPr>
                      <m:t>=−</m:t>
                    </m:r>
                    <m:r>
                      <a:rPr lang="es-CO" sz="2200" b="0" i="1" smtClean="0">
                        <a:latin typeface="Cambria Math" panose="02040503050406030204" pitchFamily="18" charset="0"/>
                      </a:rPr>
                      <m:t>𝑎</m:t>
                    </m:r>
                  </m:oMath>
                </a14:m>
                <a:endParaRPr lang="es-CO" sz="2200" b="0" dirty="0"/>
              </a:p>
              <a:p>
                <a:pPr marL="457200" indent="-457200">
                  <a:buAutoNum type="arabicPeriod"/>
                </a:pPr>
                <a14:m>
                  <m:oMath xmlns:m="http://schemas.openxmlformats.org/officeDocument/2006/math">
                    <m:r>
                      <a:rPr lang="es-CO" sz="2200" b="0" i="1" smtClean="0">
                        <a:latin typeface="Cambria Math" panose="02040503050406030204" pitchFamily="18" charset="0"/>
                      </a:rPr>
                      <m:t>−</m:t>
                    </m:r>
                    <m:d>
                      <m:dPr>
                        <m:ctrlPr>
                          <a:rPr lang="es-CO" sz="2200" b="0" i="1" smtClean="0">
                            <a:latin typeface="Cambria Math" panose="02040503050406030204" pitchFamily="18" charset="0"/>
                          </a:rPr>
                        </m:ctrlPr>
                      </m:dPr>
                      <m:e>
                        <m:r>
                          <a:rPr lang="es-CO" sz="2200" b="0" i="1" smtClean="0">
                            <a:latin typeface="Cambria Math" panose="02040503050406030204" pitchFamily="18" charset="0"/>
                          </a:rPr>
                          <m:t>−</m:t>
                        </m:r>
                        <m:r>
                          <a:rPr lang="es-CO" sz="2200" b="0" i="1" smtClean="0">
                            <a:latin typeface="Cambria Math" panose="02040503050406030204" pitchFamily="18" charset="0"/>
                          </a:rPr>
                          <m:t>𝑎</m:t>
                        </m:r>
                      </m:e>
                    </m:d>
                    <m:r>
                      <a:rPr lang="es-CO" sz="2200" b="0" i="1" smtClean="0">
                        <a:latin typeface="Cambria Math" panose="02040503050406030204" pitchFamily="18" charset="0"/>
                      </a:rPr>
                      <m:t>=</m:t>
                    </m:r>
                    <m:r>
                      <a:rPr lang="es-CO" sz="2200" b="0" i="1" smtClean="0">
                        <a:latin typeface="Cambria Math" panose="02040503050406030204" pitchFamily="18" charset="0"/>
                      </a:rPr>
                      <m:t>𝑎</m:t>
                    </m:r>
                  </m:oMath>
                </a14:m>
                <a:endParaRPr lang="es-CO" sz="2200" b="0" dirty="0"/>
              </a:p>
              <a:p>
                <a:pPr marL="457200" indent="-457200">
                  <a:buAutoNum type="arabicPeriod"/>
                </a:pPr>
                <a14:m>
                  <m:oMath xmlns:m="http://schemas.openxmlformats.org/officeDocument/2006/math">
                    <m:d>
                      <m:dPr>
                        <m:ctrlPr>
                          <a:rPr lang="es-CO" sz="2200" b="0" i="1" smtClean="0">
                            <a:latin typeface="Cambria Math" panose="02040503050406030204" pitchFamily="18" charset="0"/>
                          </a:rPr>
                        </m:ctrlPr>
                      </m:dPr>
                      <m:e>
                        <m:r>
                          <a:rPr lang="es-CO" sz="2200" b="0" i="1" smtClean="0">
                            <a:latin typeface="Cambria Math" panose="02040503050406030204" pitchFamily="18" charset="0"/>
                          </a:rPr>
                          <m:t>−</m:t>
                        </m:r>
                        <m:r>
                          <a:rPr lang="es-CO" sz="2200" b="0" i="1" smtClean="0">
                            <a:latin typeface="Cambria Math" panose="02040503050406030204" pitchFamily="18" charset="0"/>
                          </a:rPr>
                          <m:t>𝑎</m:t>
                        </m:r>
                      </m:e>
                    </m:d>
                    <m:r>
                      <a:rPr lang="es-CO" sz="2200" b="0" i="1" smtClean="0">
                        <a:latin typeface="Cambria Math" panose="02040503050406030204" pitchFamily="18" charset="0"/>
                      </a:rPr>
                      <m:t>𝑏</m:t>
                    </m:r>
                    <m:r>
                      <a:rPr lang="es-CO" sz="2200" b="0" i="1" smtClean="0">
                        <a:latin typeface="Cambria Math" panose="02040503050406030204" pitchFamily="18" charset="0"/>
                      </a:rPr>
                      <m:t>=</m:t>
                    </m:r>
                    <m:r>
                      <a:rPr lang="es-CO" sz="2200" b="0" i="1" smtClean="0">
                        <a:latin typeface="Cambria Math" panose="02040503050406030204" pitchFamily="18" charset="0"/>
                      </a:rPr>
                      <m:t>𝑎</m:t>
                    </m:r>
                    <m:d>
                      <m:dPr>
                        <m:ctrlPr>
                          <a:rPr lang="es-CO" sz="2200" b="0" i="1" smtClean="0">
                            <a:latin typeface="Cambria Math" panose="02040503050406030204" pitchFamily="18" charset="0"/>
                          </a:rPr>
                        </m:ctrlPr>
                      </m:dPr>
                      <m:e>
                        <m:r>
                          <a:rPr lang="es-CO" sz="2200" b="0" i="1" smtClean="0">
                            <a:latin typeface="Cambria Math" panose="02040503050406030204" pitchFamily="18" charset="0"/>
                          </a:rPr>
                          <m:t>−</m:t>
                        </m:r>
                        <m:r>
                          <a:rPr lang="es-CO" sz="2200" b="0" i="1" smtClean="0">
                            <a:latin typeface="Cambria Math" panose="02040503050406030204" pitchFamily="18" charset="0"/>
                          </a:rPr>
                          <m:t>𝑏</m:t>
                        </m:r>
                      </m:e>
                    </m:d>
                    <m:r>
                      <a:rPr lang="es-CO" sz="2200" b="0" i="1" smtClean="0">
                        <a:latin typeface="Cambria Math" panose="02040503050406030204" pitchFamily="18" charset="0"/>
                      </a:rPr>
                      <m:t>=−</m:t>
                    </m:r>
                    <m:d>
                      <m:dPr>
                        <m:ctrlPr>
                          <a:rPr lang="es-CO" sz="2200" b="0" i="1" smtClean="0">
                            <a:latin typeface="Cambria Math" panose="02040503050406030204" pitchFamily="18" charset="0"/>
                          </a:rPr>
                        </m:ctrlPr>
                      </m:dPr>
                      <m:e>
                        <m:r>
                          <a:rPr lang="es-CO" sz="2200" b="0" i="1" smtClean="0">
                            <a:latin typeface="Cambria Math" panose="02040503050406030204" pitchFamily="18" charset="0"/>
                          </a:rPr>
                          <m:t>𝑎𝑏</m:t>
                        </m:r>
                      </m:e>
                    </m:d>
                  </m:oMath>
                </a14:m>
                <a:endParaRPr lang="es-CO" sz="2200" b="0" dirty="0"/>
              </a:p>
              <a:p>
                <a:pPr marL="457200" indent="-457200">
                  <a:buAutoNum type="arabicPeriod"/>
                </a:pPr>
                <a14:m>
                  <m:oMath xmlns:m="http://schemas.openxmlformats.org/officeDocument/2006/math">
                    <m:d>
                      <m:dPr>
                        <m:ctrlPr>
                          <a:rPr lang="es-CO" sz="2200" b="0" i="1" smtClean="0">
                            <a:latin typeface="Cambria Math" panose="02040503050406030204" pitchFamily="18" charset="0"/>
                          </a:rPr>
                        </m:ctrlPr>
                      </m:dPr>
                      <m:e>
                        <m:r>
                          <a:rPr lang="es-CO" sz="2200" b="0" i="1" smtClean="0">
                            <a:latin typeface="Cambria Math" panose="02040503050406030204" pitchFamily="18" charset="0"/>
                          </a:rPr>
                          <m:t>−</m:t>
                        </m:r>
                        <m:r>
                          <a:rPr lang="es-CO" sz="2200" b="0" i="1" smtClean="0">
                            <a:latin typeface="Cambria Math" panose="02040503050406030204" pitchFamily="18" charset="0"/>
                          </a:rPr>
                          <m:t>𝑎</m:t>
                        </m:r>
                      </m:e>
                    </m:d>
                    <m:d>
                      <m:dPr>
                        <m:ctrlPr>
                          <a:rPr lang="es-CO" sz="2200" b="0" i="1" smtClean="0">
                            <a:latin typeface="Cambria Math" panose="02040503050406030204" pitchFamily="18" charset="0"/>
                          </a:rPr>
                        </m:ctrlPr>
                      </m:dPr>
                      <m:e>
                        <m:r>
                          <a:rPr lang="es-CO" sz="2200" b="0" i="1" smtClean="0">
                            <a:latin typeface="Cambria Math" panose="02040503050406030204" pitchFamily="18" charset="0"/>
                          </a:rPr>
                          <m:t>−</m:t>
                        </m:r>
                        <m:r>
                          <a:rPr lang="es-CO" sz="2200" b="0" i="1" smtClean="0">
                            <a:latin typeface="Cambria Math" panose="02040503050406030204" pitchFamily="18" charset="0"/>
                          </a:rPr>
                          <m:t>𝑏</m:t>
                        </m:r>
                      </m:e>
                    </m:d>
                    <m:r>
                      <a:rPr lang="es-CO" sz="2200" b="0" i="1" smtClean="0">
                        <a:latin typeface="Cambria Math" panose="02040503050406030204" pitchFamily="18" charset="0"/>
                      </a:rPr>
                      <m:t>=</m:t>
                    </m:r>
                    <m:r>
                      <a:rPr lang="es-CO" sz="2200" b="0" i="1" smtClean="0">
                        <a:latin typeface="Cambria Math" panose="02040503050406030204" pitchFamily="18" charset="0"/>
                      </a:rPr>
                      <m:t>𝑎𝑏</m:t>
                    </m:r>
                  </m:oMath>
                </a14:m>
                <a:endParaRPr lang="es-CO" sz="2200" b="0" dirty="0"/>
              </a:p>
              <a:p>
                <a:pPr marL="457200" indent="-457200">
                  <a:buAutoNum type="arabicPeriod"/>
                </a:pPr>
                <a14:m>
                  <m:oMath xmlns:m="http://schemas.openxmlformats.org/officeDocument/2006/math">
                    <m:r>
                      <a:rPr lang="es-CO" sz="2200" b="0" i="1" smtClean="0">
                        <a:latin typeface="Cambria Math" panose="02040503050406030204" pitchFamily="18" charset="0"/>
                      </a:rPr>
                      <m:t>−</m:t>
                    </m:r>
                    <m:d>
                      <m:dPr>
                        <m:ctrlPr>
                          <a:rPr lang="es-CO" sz="2200" b="0" i="1" smtClean="0">
                            <a:latin typeface="Cambria Math" panose="02040503050406030204" pitchFamily="18" charset="0"/>
                          </a:rPr>
                        </m:ctrlPr>
                      </m:dPr>
                      <m:e>
                        <m:r>
                          <a:rPr lang="es-CO" sz="2200" b="0" i="1" smtClean="0">
                            <a:latin typeface="Cambria Math" panose="02040503050406030204" pitchFamily="18" charset="0"/>
                          </a:rPr>
                          <m:t>𝑎</m:t>
                        </m:r>
                        <m:r>
                          <a:rPr lang="es-CO" sz="2200" b="0" i="1" smtClean="0">
                            <a:latin typeface="Cambria Math" panose="02040503050406030204" pitchFamily="18" charset="0"/>
                          </a:rPr>
                          <m:t>+</m:t>
                        </m:r>
                        <m:r>
                          <a:rPr lang="es-CO" sz="2200" b="0" i="1" smtClean="0">
                            <a:latin typeface="Cambria Math" panose="02040503050406030204" pitchFamily="18" charset="0"/>
                          </a:rPr>
                          <m:t>𝑏</m:t>
                        </m:r>
                      </m:e>
                    </m:d>
                    <m:r>
                      <a:rPr lang="es-CO" sz="2200" b="0" i="1" smtClean="0">
                        <a:latin typeface="Cambria Math" panose="02040503050406030204" pitchFamily="18" charset="0"/>
                      </a:rPr>
                      <m:t>=−</m:t>
                    </m:r>
                    <m:r>
                      <a:rPr lang="es-CO" sz="2200" b="0" i="1" smtClean="0">
                        <a:latin typeface="Cambria Math" panose="02040503050406030204" pitchFamily="18" charset="0"/>
                      </a:rPr>
                      <m:t>𝑎</m:t>
                    </m:r>
                    <m:r>
                      <a:rPr lang="es-CO" sz="2200" b="0" i="1" smtClean="0">
                        <a:latin typeface="Cambria Math" panose="02040503050406030204" pitchFamily="18" charset="0"/>
                      </a:rPr>
                      <m:t>−</m:t>
                    </m:r>
                    <m:r>
                      <a:rPr lang="es-CO" sz="2200" b="0" i="1" smtClean="0">
                        <a:latin typeface="Cambria Math" panose="02040503050406030204" pitchFamily="18" charset="0"/>
                      </a:rPr>
                      <m:t>𝑏</m:t>
                    </m:r>
                  </m:oMath>
                </a14:m>
                <a:endParaRPr lang="es-CO" sz="2200" b="0" dirty="0"/>
              </a:p>
              <a:p>
                <a:pPr marL="457200" indent="-457200">
                  <a:buAutoNum type="arabicPeriod"/>
                </a:pPr>
                <a14:m>
                  <m:oMath xmlns:m="http://schemas.openxmlformats.org/officeDocument/2006/math">
                    <m:r>
                      <a:rPr lang="es-CO" sz="2200" b="0" i="1" smtClean="0">
                        <a:latin typeface="Cambria Math" panose="02040503050406030204" pitchFamily="18" charset="0"/>
                      </a:rPr>
                      <m:t>−</m:t>
                    </m:r>
                    <m:d>
                      <m:dPr>
                        <m:ctrlPr>
                          <a:rPr lang="es-CO" sz="2200" b="0" i="1" smtClean="0">
                            <a:latin typeface="Cambria Math" panose="02040503050406030204" pitchFamily="18" charset="0"/>
                          </a:rPr>
                        </m:ctrlPr>
                      </m:dPr>
                      <m:e>
                        <m:r>
                          <a:rPr lang="es-CO" sz="2200" b="0" i="1" smtClean="0">
                            <a:latin typeface="Cambria Math" panose="02040503050406030204" pitchFamily="18" charset="0"/>
                          </a:rPr>
                          <m:t>𝑎</m:t>
                        </m:r>
                        <m:r>
                          <a:rPr lang="es-CO" sz="2200" b="0" i="1" smtClean="0">
                            <a:latin typeface="Cambria Math" panose="02040503050406030204" pitchFamily="18" charset="0"/>
                          </a:rPr>
                          <m:t>−</m:t>
                        </m:r>
                        <m:r>
                          <a:rPr lang="es-CO" sz="2200" b="0" i="1" smtClean="0">
                            <a:latin typeface="Cambria Math" panose="02040503050406030204" pitchFamily="18" charset="0"/>
                          </a:rPr>
                          <m:t>𝑏</m:t>
                        </m:r>
                      </m:e>
                    </m:d>
                    <m:r>
                      <a:rPr lang="es-CO" sz="2200" b="0" i="1" smtClean="0">
                        <a:latin typeface="Cambria Math" panose="02040503050406030204" pitchFamily="18" charset="0"/>
                      </a:rPr>
                      <m:t>−</m:t>
                    </m:r>
                    <m:r>
                      <a:rPr lang="es-CO" sz="2200" b="0" i="1" smtClean="0">
                        <a:latin typeface="Cambria Math" panose="02040503050406030204" pitchFamily="18" charset="0"/>
                      </a:rPr>
                      <m:t>𝑎</m:t>
                    </m:r>
                    <m:r>
                      <a:rPr lang="es-CO" sz="2200" b="0" i="1" smtClean="0">
                        <a:latin typeface="Cambria Math" panose="02040503050406030204" pitchFamily="18" charset="0"/>
                      </a:rPr>
                      <m:t>+</m:t>
                    </m:r>
                    <m:r>
                      <a:rPr lang="es-CO" sz="2200" b="0" i="1" smtClean="0">
                        <a:latin typeface="Cambria Math" panose="02040503050406030204" pitchFamily="18" charset="0"/>
                      </a:rPr>
                      <m:t>𝑏</m:t>
                    </m:r>
                    <m:r>
                      <a:rPr lang="es-CO" sz="2200" b="0" i="1" smtClean="0">
                        <a:latin typeface="Cambria Math" panose="02040503050406030204" pitchFamily="18" charset="0"/>
                      </a:rPr>
                      <m:t>=</m:t>
                    </m:r>
                    <m:r>
                      <a:rPr lang="es-CO" sz="2200" b="0" i="1" smtClean="0">
                        <a:latin typeface="Cambria Math" panose="02040503050406030204" pitchFamily="18" charset="0"/>
                      </a:rPr>
                      <m:t>𝑏</m:t>
                    </m:r>
                    <m:r>
                      <a:rPr lang="es-CO" sz="2200" b="0" i="1" smtClean="0">
                        <a:latin typeface="Cambria Math" panose="02040503050406030204" pitchFamily="18" charset="0"/>
                      </a:rPr>
                      <m:t>−</m:t>
                    </m:r>
                    <m:r>
                      <a:rPr lang="es-CO" sz="2200" b="0" i="1" smtClean="0">
                        <a:latin typeface="Cambria Math" panose="02040503050406030204" pitchFamily="18" charset="0"/>
                      </a:rPr>
                      <m:t>𝑎</m:t>
                    </m:r>
                  </m:oMath>
                </a14:m>
                <a:endParaRPr lang="es-CO" sz="2200" b="0" dirty="0"/>
              </a:p>
              <a:p>
                <a:endParaRPr lang="es-CO" sz="2200" dirty="0"/>
              </a:p>
              <a:p>
                <a:endParaRPr lang="es-CO" sz="2200" dirty="0"/>
              </a:p>
            </p:txBody>
          </p:sp>
        </mc:Choice>
        <mc:Fallback xmlns="">
          <p:sp>
            <p:nvSpPr>
              <p:cNvPr id="2" name="Marcador de contenido 1"/>
              <p:cNvSpPr>
                <a:spLocks noGrp="1" noRot="1" noChangeAspect="1" noMove="1" noResize="1" noEditPoints="1" noAdjustHandles="1" noChangeArrowheads="1" noChangeShapeType="1" noTextEdit="1"/>
              </p:cNvSpPr>
              <p:nvPr>
                <p:ph idx="4294967295"/>
              </p:nvPr>
            </p:nvSpPr>
            <p:spPr>
              <a:xfrm>
                <a:off x="628650" y="1342048"/>
                <a:ext cx="7886700" cy="3675063"/>
              </a:xfrm>
              <a:blipFill>
                <a:blip r:embed="rId5"/>
                <a:stretch>
                  <a:fillRect l="-927"/>
                </a:stretch>
              </a:blipFill>
            </p:spPr>
            <p:txBody>
              <a:bodyPr/>
              <a:lstStyle/>
              <a:p>
                <a:r>
                  <a:rPr lang="es-ES">
                    <a:noFill/>
                  </a:rPr>
                  <a:t> </a:t>
                </a:r>
              </a:p>
            </p:txBody>
          </p:sp>
        </mc:Fallback>
      </mc:AlternateContent>
      <p:sp>
        <p:nvSpPr>
          <p:cNvPr id="3" name="Título 1">
            <a:extLst>
              <a:ext uri="{FF2B5EF4-FFF2-40B4-BE49-F238E27FC236}">
                <a16:creationId xmlns:a16="http://schemas.microsoft.com/office/drawing/2014/main" xmlns="" id="{A39CD3F8-0D6C-40DA-9C46-E40907590857}"/>
              </a:ext>
            </a:extLst>
          </p:cNvPr>
          <p:cNvSpPr txBox="1">
            <a:spLocks/>
          </p:cNvSpPr>
          <p:nvPr/>
        </p:nvSpPr>
        <p:spPr>
          <a:xfrm>
            <a:off x="497205" y="764639"/>
            <a:ext cx="8149590" cy="577409"/>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s-CO" sz="3200" b="1" dirty="0">
                <a:solidFill>
                  <a:srgbClr val="00B0F0"/>
                </a:solidFill>
              </a:rPr>
              <a:t>Propiedades de los números negativos</a:t>
            </a:r>
          </a:p>
        </p:txBody>
      </p:sp>
    </p:spTree>
    <p:extLst>
      <p:ext uri="{BB962C8B-B14F-4D97-AF65-F5344CB8AC3E}">
        <p14:creationId xmlns:p14="http://schemas.microsoft.com/office/powerpoint/2010/main" val="3462168809"/>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sz="3600" b="1" dirty="0">
                <a:solidFill>
                  <a:srgbClr val="00B050"/>
                </a:solidFill>
                <a:ea typeface="Verdana" panose="020B0604030504040204" pitchFamily="34" charset="0"/>
              </a:rPr>
              <a:t>Actividad Interactiva</a:t>
            </a:r>
          </a:p>
        </p:txBody>
      </p:sp>
      <p:sp>
        <p:nvSpPr>
          <p:cNvPr id="4" name="Rectángulo 3"/>
          <p:cNvSpPr/>
          <p:nvPr/>
        </p:nvSpPr>
        <p:spPr>
          <a:xfrm>
            <a:off x="901161" y="3304492"/>
            <a:ext cx="4001673" cy="369332"/>
          </a:xfrm>
          <a:prstGeom prst="rect">
            <a:avLst/>
          </a:prstGeom>
        </p:spPr>
        <p:txBody>
          <a:bodyPr wrap="none">
            <a:spAutoFit/>
          </a:bodyPr>
          <a:lstStyle/>
          <a:p>
            <a:r>
              <a:rPr lang="es-ES" dirty="0">
                <a:hlinkClick r:id="rId2"/>
              </a:rPr>
              <a:t>https://</a:t>
            </a:r>
            <a:r>
              <a:rPr lang="es-ES" dirty="0" smtClean="0">
                <a:hlinkClick r:id="rId2"/>
              </a:rPr>
              <a:t>www.vitutor.com/di/re/r3e.html</a:t>
            </a:r>
            <a:r>
              <a:rPr lang="es-ES" dirty="0" smtClean="0"/>
              <a:t> </a:t>
            </a:r>
            <a:endParaRPr lang="es-ES" dirty="0"/>
          </a:p>
        </p:txBody>
      </p:sp>
      <p:sp>
        <p:nvSpPr>
          <p:cNvPr id="5" name="CuadroTexto 4"/>
          <p:cNvSpPr txBox="1"/>
          <p:nvPr/>
        </p:nvSpPr>
        <p:spPr>
          <a:xfrm>
            <a:off x="794083" y="2024166"/>
            <a:ext cx="6617369" cy="646331"/>
          </a:xfrm>
          <a:prstGeom prst="rect">
            <a:avLst/>
          </a:prstGeom>
          <a:noFill/>
        </p:spPr>
        <p:txBody>
          <a:bodyPr wrap="square" rtlCol="0">
            <a:spAutoFit/>
          </a:bodyPr>
          <a:lstStyle/>
          <a:p>
            <a:r>
              <a:rPr lang="es-ES" dirty="0" smtClean="0"/>
              <a:t>En el siguiente enlace encuentras más ejercicios para que practique las propiedades de las operaciones de los números reales.  </a:t>
            </a:r>
            <a:endParaRPr lang="es-ES" dirty="0"/>
          </a:p>
        </p:txBody>
      </p:sp>
    </p:spTree>
    <p:extLst>
      <p:ext uri="{BB962C8B-B14F-4D97-AF65-F5344CB8AC3E}">
        <p14:creationId xmlns:p14="http://schemas.microsoft.com/office/powerpoint/2010/main" val="41176687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58" name="Picture 10" descr="proporcion de zona sombreada de una figur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4541" y="4110755"/>
            <a:ext cx="2867601" cy="2617773"/>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irculo triangulo cuadrado y rectangul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140" y="76854"/>
            <a:ext cx="2836913" cy="2520689"/>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ctrTitle"/>
          </p:nvPr>
        </p:nvSpPr>
        <p:spPr>
          <a:xfrm>
            <a:off x="1264381" y="1840714"/>
            <a:ext cx="6858000" cy="2387600"/>
          </a:xfrm>
          <a:effectLst>
            <a:outerShdw blurRad="152400" dist="317500" dir="5400000" sx="90000" sy="-19000" rotWithShape="0">
              <a:prstClr val="black">
                <a:alpha val="15000"/>
              </a:prstClr>
            </a:outerShdw>
          </a:effectLst>
        </p:spPr>
        <p:txBody>
          <a:bodyPr>
            <a:normAutofit/>
          </a:bodyPr>
          <a:lstStyle/>
          <a:p>
            <a:r>
              <a:rPr lang="es-CO" sz="5400" b="1" dirty="0">
                <a:solidFill>
                  <a:srgbClr val="FF0000"/>
                </a:solidFill>
                <a:effectLst>
                  <a:outerShdw blurRad="38100" dist="38100" dir="2700000" algn="tl">
                    <a:srgbClr val="000000">
                      <a:alpha val="43137"/>
                    </a:srgbClr>
                  </a:outerShdw>
                </a:effectLst>
                <a:latin typeface="Bahnschrift Condensed" panose="020B0502040204020203" pitchFamily="34" charset="0"/>
              </a:rPr>
              <a:t>OPERACIONES CON FRACCIONES</a:t>
            </a:r>
          </a:p>
        </p:txBody>
      </p:sp>
    </p:spTree>
    <p:extLst>
      <p:ext uri="{BB962C8B-B14F-4D97-AF65-F5344CB8AC3E}">
        <p14:creationId xmlns:p14="http://schemas.microsoft.com/office/powerpoint/2010/main" val="3302629846"/>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1223890" y="806640"/>
            <a:ext cx="7886700" cy="1325563"/>
          </a:xfrm>
        </p:spPr>
        <p:txBody>
          <a:bodyPr>
            <a:normAutofit/>
          </a:bodyPr>
          <a:lstStyle/>
          <a:p>
            <a:pPr algn="ctr"/>
            <a:r>
              <a:rPr lang="es-CO" sz="3200" b="1" dirty="0">
                <a:solidFill>
                  <a:srgbClr val="00B0F0"/>
                </a:solidFill>
                <a:latin typeface="+mn-lt"/>
                <a:ea typeface="Verdana" panose="020B0604030504040204" pitchFamily="34" charset="0"/>
              </a:rPr>
              <a:t>Términos de una fracción</a:t>
            </a:r>
          </a:p>
        </p:txBody>
      </p:sp>
      <mc:AlternateContent xmlns:mc="http://schemas.openxmlformats.org/markup-compatibility/2006" xmlns:a14="http://schemas.microsoft.com/office/drawing/2010/main">
        <mc:Choice Requires="a14">
          <p:sp>
            <p:nvSpPr>
              <p:cNvPr id="3" name="Marcador de contenido 2"/>
              <p:cNvSpPr>
                <a:spLocks noGrp="1"/>
              </p:cNvSpPr>
              <p:nvPr>
                <p:ph idx="1"/>
              </p:nvPr>
            </p:nvSpPr>
            <p:spPr>
              <a:xfrm>
                <a:off x="1591030" y="2385778"/>
                <a:ext cx="4394111" cy="3263504"/>
              </a:xfrm>
            </p:spPr>
            <p:txBody>
              <a:bodyPr/>
              <a:lstStyle/>
              <a:p>
                <a:r>
                  <a:rPr lang="es-CO" dirty="0"/>
                  <a:t>Los términos de una fracción son el </a:t>
                </a:r>
                <a:r>
                  <a:rPr lang="es-CO" dirty="0">
                    <a:solidFill>
                      <a:srgbClr val="FF0000"/>
                    </a:solidFill>
                    <a:effectLst>
                      <a:outerShdw blurRad="38100" dist="38100" dir="2700000" algn="tl">
                        <a:srgbClr val="000000">
                          <a:alpha val="43137"/>
                        </a:srgbClr>
                      </a:outerShdw>
                    </a:effectLst>
                  </a:rPr>
                  <a:t>numerador</a:t>
                </a:r>
                <a:r>
                  <a:rPr lang="es-CO" dirty="0"/>
                  <a:t> y el </a:t>
                </a:r>
                <a:r>
                  <a:rPr lang="es-CO" dirty="0">
                    <a:solidFill>
                      <a:schemeClr val="accent1">
                        <a:lumMod val="75000"/>
                      </a:schemeClr>
                    </a:solidFill>
                    <a:effectLst>
                      <a:outerShdw blurRad="38100" dist="38100" dir="2700000" algn="tl">
                        <a:srgbClr val="000000">
                          <a:alpha val="43137"/>
                        </a:srgbClr>
                      </a:outerShdw>
                    </a:effectLst>
                  </a:rPr>
                  <a:t>denominador.</a:t>
                </a:r>
              </a:p>
              <a:p>
                <a:pPr marL="0" indent="0">
                  <a:buNone/>
                </a:pPr>
                <a:r>
                  <a:rPr lang="es-CO" dirty="0"/>
                  <a:t> </a:t>
                </a:r>
              </a:p>
              <a:p>
                <a:endParaRPr lang="es-CO" dirty="0"/>
              </a:p>
              <a:p>
                <a:pPr marL="0" indent="0">
                  <a:buNone/>
                </a:pPr>
                <a14:m>
                  <m:oMathPara xmlns:m="http://schemas.openxmlformats.org/officeDocument/2006/math">
                    <m:oMathParaPr>
                      <m:jc m:val="left"/>
                    </m:oMathParaPr>
                    <m:oMath xmlns:m="http://schemas.openxmlformats.org/officeDocument/2006/math">
                      <m:f>
                        <m:fPr>
                          <m:ctrlPr>
                            <a:rPr lang="es-CO" sz="2700" i="1">
                              <a:latin typeface="Cambria Math" panose="02040503050406030204" pitchFamily="18" charset="0"/>
                            </a:rPr>
                          </m:ctrlPr>
                        </m:fPr>
                        <m:num>
                          <m:r>
                            <a:rPr lang="es-CO" sz="2700" i="1">
                              <a:solidFill>
                                <a:srgbClr val="FF0000"/>
                              </a:solidFill>
                              <a:latin typeface="Cambria Math" panose="02040503050406030204" pitchFamily="18" charset="0"/>
                            </a:rPr>
                            <m:t>𝑛𝑢𝑚𝑒𝑟𝑎𝑑𝑜𝑟</m:t>
                          </m:r>
                        </m:num>
                        <m:den>
                          <m:r>
                            <a:rPr lang="es-CO" sz="2700" i="1">
                              <a:solidFill>
                                <a:schemeClr val="accent1">
                                  <a:lumMod val="75000"/>
                                </a:schemeClr>
                              </a:solidFill>
                              <a:latin typeface="Cambria Math" panose="02040503050406030204" pitchFamily="18" charset="0"/>
                            </a:rPr>
                            <m:t>𝑑𝑒𝑛𝑜𝑚𝑖𝑛𝑎𝑑𝑜𝑟</m:t>
                          </m:r>
                        </m:den>
                      </m:f>
                    </m:oMath>
                  </m:oMathPara>
                </a14:m>
                <a:endParaRPr lang="es-CO" dirty="0"/>
              </a:p>
            </p:txBody>
          </p:sp>
        </mc:Choice>
        <mc:Fallback xmlns="">
          <p:sp>
            <p:nvSpPr>
              <p:cNvPr id="3" name="Marcador de contenido 2"/>
              <p:cNvSpPr>
                <a:spLocks noGrp="1" noRot="1" noChangeAspect="1" noMove="1" noResize="1" noEditPoints="1" noAdjustHandles="1" noChangeArrowheads="1" noChangeShapeType="1" noTextEdit="1"/>
              </p:cNvSpPr>
              <p:nvPr>
                <p:ph idx="1"/>
              </p:nvPr>
            </p:nvSpPr>
            <p:spPr>
              <a:xfrm>
                <a:off x="1591030" y="2385778"/>
                <a:ext cx="4394111" cy="3263504"/>
              </a:xfrm>
              <a:blipFill>
                <a:blip r:embed="rId13"/>
                <a:stretch>
                  <a:fillRect l="-1387" t="-2052"/>
                </a:stretch>
              </a:blipFill>
            </p:spPr>
            <p:txBody>
              <a:bodyPr/>
              <a:lstStyle/>
              <a:p>
                <a:r>
                  <a:rPr lang="es-ES">
                    <a:noFill/>
                  </a:rPr>
                  <a:t> </a:t>
                </a:r>
              </a:p>
            </p:txBody>
          </p:sp>
        </mc:Fallback>
      </mc:AlternateContent>
      <p:sp>
        <p:nvSpPr>
          <p:cNvPr id="4" name="Abrir llave 3"/>
          <p:cNvSpPr/>
          <p:nvPr/>
        </p:nvSpPr>
        <p:spPr>
          <a:xfrm>
            <a:off x="1297513" y="3674603"/>
            <a:ext cx="367851" cy="917620"/>
          </a:xfrm>
          <a:prstGeom prst="leftBrace">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s-CO" sz="1350" dirty="0"/>
          </a:p>
        </p:txBody>
      </p:sp>
      <p:sp>
        <p:nvSpPr>
          <p:cNvPr id="5" name="CuadroTexto 4"/>
          <p:cNvSpPr txBox="1"/>
          <p:nvPr/>
        </p:nvSpPr>
        <p:spPr>
          <a:xfrm>
            <a:off x="315694" y="3973287"/>
            <a:ext cx="1062507" cy="369332"/>
          </a:xfrm>
          <a:prstGeom prst="rect">
            <a:avLst/>
          </a:prstGeom>
          <a:noFill/>
        </p:spPr>
        <p:txBody>
          <a:bodyPr wrap="square" rtlCol="0">
            <a:spAutoFit/>
          </a:bodyPr>
          <a:lstStyle/>
          <a:p>
            <a:r>
              <a:rPr lang="es-CO" dirty="0"/>
              <a:t>Fracción</a:t>
            </a:r>
          </a:p>
        </p:txBody>
      </p:sp>
      <p:sp>
        <p:nvSpPr>
          <p:cNvPr id="6" name="Llamada rectangular 5"/>
          <p:cNvSpPr/>
          <p:nvPr/>
        </p:nvSpPr>
        <p:spPr>
          <a:xfrm>
            <a:off x="4494352" y="3285975"/>
            <a:ext cx="1381898" cy="687312"/>
          </a:xfrm>
          <a:prstGeom prst="wedgeRectCallout">
            <a:avLst>
              <a:gd name="adj1" fmla="val -96070"/>
              <a:gd name="adj2" fmla="val 23539"/>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O" sz="1350" dirty="0"/>
              <a:t>Es el número de partes que se tiene</a:t>
            </a:r>
          </a:p>
        </p:txBody>
      </p:sp>
      <p:sp>
        <p:nvSpPr>
          <p:cNvPr id="8" name="Llamada rectangular 7"/>
          <p:cNvSpPr/>
          <p:nvPr/>
        </p:nvSpPr>
        <p:spPr>
          <a:xfrm>
            <a:off x="4494352" y="4424734"/>
            <a:ext cx="1632397" cy="946136"/>
          </a:xfrm>
          <a:prstGeom prst="wedgeRectCallout">
            <a:avLst>
              <a:gd name="adj1" fmla="val -91799"/>
              <a:gd name="adj2" fmla="val -36615"/>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O" sz="1350" dirty="0"/>
              <a:t>Es el número de partes iguales en que se ha dividido la unidad</a:t>
            </a:r>
          </a:p>
        </p:txBody>
      </p:sp>
      <p:cxnSp>
        <p:nvCxnSpPr>
          <p:cNvPr id="10" name="Conector recto 9"/>
          <p:cNvCxnSpPr/>
          <p:nvPr/>
        </p:nvCxnSpPr>
        <p:spPr>
          <a:xfrm flipV="1">
            <a:off x="772733" y="1886919"/>
            <a:ext cx="8190963" cy="3861"/>
          </a:xfrm>
          <a:prstGeom prst="line">
            <a:avLst/>
          </a:prstGeom>
          <a:ln w="38100"/>
        </p:spPr>
        <p:style>
          <a:lnRef idx="3">
            <a:schemeClr val="accent1"/>
          </a:lnRef>
          <a:fillRef idx="0">
            <a:schemeClr val="accent1"/>
          </a:fillRef>
          <a:effectRef idx="2">
            <a:schemeClr val="accent1"/>
          </a:effectRef>
          <a:fontRef idx="minor">
            <a:schemeClr val="tx1"/>
          </a:fontRef>
        </p:style>
      </p:cxnSp>
      <p:pic>
        <p:nvPicPr>
          <p:cNvPr id="1028" name="Picture 4" descr="Resultado de imagen para fracciones"/>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419502" y="2550033"/>
            <a:ext cx="2330480" cy="3397397"/>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4" name="CuadroTexto 13"/>
              <p:cNvSpPr txBox="1"/>
              <p:nvPr/>
            </p:nvSpPr>
            <p:spPr>
              <a:xfrm>
                <a:off x="7288223" y="2815051"/>
                <a:ext cx="153888" cy="38895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s-CO" sz="1350" i="1">
                              <a:solidFill>
                                <a:srgbClr val="C00000"/>
                              </a:solidFill>
                              <a:latin typeface="Cambria Math" panose="02040503050406030204" pitchFamily="18" charset="0"/>
                            </a:rPr>
                          </m:ctrlPr>
                        </m:fPr>
                        <m:num>
                          <m:r>
                            <a:rPr lang="es-CO" sz="1350" i="1">
                              <a:solidFill>
                                <a:srgbClr val="C00000"/>
                              </a:solidFill>
                              <a:latin typeface="Cambria Math" panose="02040503050406030204" pitchFamily="18" charset="0"/>
                            </a:rPr>
                            <m:t>1</m:t>
                          </m:r>
                        </m:num>
                        <m:den>
                          <m:r>
                            <a:rPr lang="es-CO" sz="1350" i="1">
                              <a:solidFill>
                                <a:srgbClr val="C00000"/>
                              </a:solidFill>
                              <a:latin typeface="Cambria Math" panose="02040503050406030204" pitchFamily="18" charset="0"/>
                            </a:rPr>
                            <m:t>2</m:t>
                          </m:r>
                        </m:den>
                      </m:f>
                    </m:oMath>
                  </m:oMathPara>
                </a14:m>
                <a:endParaRPr lang="es-CO" sz="1350" dirty="0">
                  <a:solidFill>
                    <a:srgbClr val="C00000"/>
                  </a:solidFill>
                  <a:latin typeface="Lucida Calligraphy" panose="03010101010101010101" pitchFamily="66" charset="0"/>
                </a:endParaRPr>
              </a:p>
            </p:txBody>
          </p:sp>
        </mc:Choice>
        <mc:Fallback xmlns="">
          <p:sp>
            <p:nvSpPr>
              <p:cNvPr id="14" name="CuadroTexto 13"/>
              <p:cNvSpPr txBox="1">
                <a:spLocks noRot="1" noChangeAspect="1" noMove="1" noResize="1" noEditPoints="1" noAdjustHandles="1" noChangeArrowheads="1" noChangeShapeType="1" noTextEdit="1"/>
              </p:cNvSpPr>
              <p:nvPr/>
            </p:nvSpPr>
            <p:spPr>
              <a:xfrm>
                <a:off x="7288223" y="2815051"/>
                <a:ext cx="153888" cy="388953"/>
              </a:xfrm>
              <a:prstGeom prst="rect">
                <a:avLst/>
              </a:prstGeom>
              <a:blipFill>
                <a:blip r:embed="rId15"/>
                <a:stretch>
                  <a:fillRect l="-20000" t="-1563" r="-24000" b="-14063"/>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7" name="CuadroTexto 16"/>
              <p:cNvSpPr txBox="1"/>
              <p:nvPr/>
            </p:nvSpPr>
            <p:spPr>
              <a:xfrm>
                <a:off x="8406631" y="2815051"/>
                <a:ext cx="153888" cy="38895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s-CO" sz="1350" i="1">
                              <a:solidFill>
                                <a:schemeClr val="accent1"/>
                              </a:solidFill>
                              <a:latin typeface="Cambria Math" panose="02040503050406030204" pitchFamily="18" charset="0"/>
                            </a:rPr>
                          </m:ctrlPr>
                        </m:fPr>
                        <m:num>
                          <m:r>
                            <a:rPr lang="es-CO" sz="1350" i="1">
                              <a:solidFill>
                                <a:schemeClr val="accent1"/>
                              </a:solidFill>
                              <a:latin typeface="Cambria Math" panose="02040503050406030204" pitchFamily="18" charset="0"/>
                            </a:rPr>
                            <m:t>2</m:t>
                          </m:r>
                        </m:num>
                        <m:den>
                          <m:r>
                            <a:rPr lang="es-CO" sz="1350" i="1">
                              <a:solidFill>
                                <a:schemeClr val="accent1"/>
                              </a:solidFill>
                              <a:latin typeface="Cambria Math" panose="02040503050406030204" pitchFamily="18" charset="0"/>
                            </a:rPr>
                            <m:t>4</m:t>
                          </m:r>
                        </m:den>
                      </m:f>
                    </m:oMath>
                  </m:oMathPara>
                </a14:m>
                <a:endParaRPr lang="es-CO" sz="1350" dirty="0">
                  <a:solidFill>
                    <a:schemeClr val="accent1"/>
                  </a:solidFill>
                  <a:latin typeface="Lucida Calligraphy" panose="03010101010101010101" pitchFamily="66" charset="0"/>
                </a:endParaRPr>
              </a:p>
            </p:txBody>
          </p:sp>
        </mc:Choice>
        <mc:Fallback xmlns="">
          <p:sp>
            <p:nvSpPr>
              <p:cNvPr id="17" name="CuadroTexto 16"/>
              <p:cNvSpPr txBox="1">
                <a:spLocks noRot="1" noChangeAspect="1" noMove="1" noResize="1" noEditPoints="1" noAdjustHandles="1" noChangeArrowheads="1" noChangeShapeType="1" noTextEdit="1"/>
              </p:cNvSpPr>
              <p:nvPr/>
            </p:nvSpPr>
            <p:spPr>
              <a:xfrm>
                <a:off x="8406631" y="2815051"/>
                <a:ext cx="153888" cy="388953"/>
              </a:xfrm>
              <a:prstGeom prst="rect">
                <a:avLst/>
              </a:prstGeom>
              <a:blipFill>
                <a:blip r:embed="rId16"/>
                <a:stretch>
                  <a:fillRect l="-20000" t="-1563" r="-24000" b="-14063"/>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5" name="Rectángulo 14"/>
              <p:cNvSpPr/>
              <p:nvPr/>
            </p:nvSpPr>
            <p:spPr>
              <a:xfrm>
                <a:off x="7218973" y="3552653"/>
                <a:ext cx="338554" cy="48263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s-CO" sz="1350" i="1">
                              <a:solidFill>
                                <a:schemeClr val="accent4">
                                  <a:lumMod val="75000"/>
                                </a:schemeClr>
                              </a:solidFill>
                              <a:latin typeface="Cambria Math" panose="02040503050406030204" pitchFamily="18" charset="0"/>
                            </a:rPr>
                          </m:ctrlPr>
                        </m:fPr>
                        <m:num>
                          <m:r>
                            <a:rPr lang="es-CO" sz="1350" i="1">
                              <a:solidFill>
                                <a:schemeClr val="accent4">
                                  <a:lumMod val="75000"/>
                                </a:schemeClr>
                              </a:solidFill>
                              <a:latin typeface="Cambria Math" panose="02040503050406030204" pitchFamily="18" charset="0"/>
                            </a:rPr>
                            <m:t>3</m:t>
                          </m:r>
                        </m:num>
                        <m:den>
                          <m:r>
                            <a:rPr lang="es-CO" sz="1350" i="1">
                              <a:solidFill>
                                <a:schemeClr val="accent4">
                                  <a:lumMod val="75000"/>
                                </a:schemeClr>
                              </a:solidFill>
                              <a:latin typeface="Cambria Math" panose="02040503050406030204" pitchFamily="18" charset="0"/>
                            </a:rPr>
                            <m:t>6</m:t>
                          </m:r>
                        </m:den>
                      </m:f>
                    </m:oMath>
                  </m:oMathPara>
                </a14:m>
                <a:endParaRPr lang="es-CO" sz="1350" dirty="0">
                  <a:solidFill>
                    <a:schemeClr val="accent4">
                      <a:lumMod val="75000"/>
                    </a:schemeClr>
                  </a:solidFill>
                  <a:latin typeface="Lucida Calligraphy" panose="03010101010101010101" pitchFamily="66" charset="0"/>
                </a:endParaRPr>
              </a:p>
            </p:txBody>
          </p:sp>
        </mc:Choice>
        <mc:Fallback xmlns="">
          <p:sp>
            <p:nvSpPr>
              <p:cNvPr id="15" name="Rectángulo 14"/>
              <p:cNvSpPr>
                <a:spLocks noRot="1" noChangeAspect="1" noMove="1" noResize="1" noEditPoints="1" noAdjustHandles="1" noChangeArrowheads="1" noChangeShapeType="1" noTextEdit="1"/>
              </p:cNvSpPr>
              <p:nvPr/>
            </p:nvSpPr>
            <p:spPr>
              <a:xfrm>
                <a:off x="7218973" y="3552653"/>
                <a:ext cx="338554" cy="482633"/>
              </a:xfrm>
              <a:prstGeom prst="rect">
                <a:avLst/>
              </a:prstGeom>
              <a:blipFill>
                <a:blip r:embed="rId17"/>
                <a:stretch>
                  <a:fillRect b="-1266"/>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6" name="Rectángulo 15"/>
              <p:cNvSpPr/>
              <p:nvPr/>
            </p:nvSpPr>
            <p:spPr>
              <a:xfrm>
                <a:off x="8337381" y="3552653"/>
                <a:ext cx="338554" cy="48186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s-CO" sz="1350" i="1">
                              <a:solidFill>
                                <a:srgbClr val="FF0000"/>
                              </a:solidFill>
                              <a:latin typeface="Cambria Math" panose="02040503050406030204" pitchFamily="18" charset="0"/>
                            </a:rPr>
                          </m:ctrlPr>
                        </m:fPr>
                        <m:num>
                          <m:r>
                            <a:rPr lang="es-CO" sz="1350" i="1">
                              <a:solidFill>
                                <a:srgbClr val="FF0000"/>
                              </a:solidFill>
                              <a:latin typeface="Cambria Math" panose="02040503050406030204" pitchFamily="18" charset="0"/>
                            </a:rPr>
                            <m:t>4</m:t>
                          </m:r>
                        </m:num>
                        <m:den>
                          <m:r>
                            <a:rPr lang="es-CO" sz="1350" i="1">
                              <a:solidFill>
                                <a:srgbClr val="FF0000"/>
                              </a:solidFill>
                              <a:latin typeface="Cambria Math" panose="02040503050406030204" pitchFamily="18" charset="0"/>
                            </a:rPr>
                            <m:t>8</m:t>
                          </m:r>
                        </m:den>
                      </m:f>
                    </m:oMath>
                  </m:oMathPara>
                </a14:m>
                <a:endParaRPr lang="es-CO" sz="1350" dirty="0">
                  <a:solidFill>
                    <a:srgbClr val="FF0000"/>
                  </a:solidFill>
                  <a:latin typeface="Lucida Calligraphy" panose="03010101010101010101" pitchFamily="66" charset="0"/>
                </a:endParaRPr>
              </a:p>
            </p:txBody>
          </p:sp>
        </mc:Choice>
        <mc:Fallback xmlns="">
          <p:sp>
            <p:nvSpPr>
              <p:cNvPr id="16" name="Rectángulo 15"/>
              <p:cNvSpPr>
                <a:spLocks noRot="1" noChangeAspect="1" noMove="1" noResize="1" noEditPoints="1" noAdjustHandles="1" noChangeArrowheads="1" noChangeShapeType="1" noTextEdit="1"/>
              </p:cNvSpPr>
              <p:nvPr/>
            </p:nvSpPr>
            <p:spPr>
              <a:xfrm>
                <a:off x="8337381" y="3552653"/>
                <a:ext cx="338554" cy="481863"/>
              </a:xfrm>
              <a:prstGeom prst="rect">
                <a:avLst/>
              </a:prstGeom>
              <a:blipFill>
                <a:blip r:embed="rId18"/>
                <a:stretch>
                  <a:fillRect b="-1266"/>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8" name="Rectángulo 17"/>
              <p:cNvSpPr/>
              <p:nvPr/>
            </p:nvSpPr>
            <p:spPr>
              <a:xfrm>
                <a:off x="7170882" y="4360850"/>
                <a:ext cx="434734" cy="4868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s-CO" sz="1350" i="1">
                              <a:solidFill>
                                <a:srgbClr val="FF0000"/>
                              </a:solidFill>
                              <a:latin typeface="Cambria Math" panose="02040503050406030204" pitchFamily="18" charset="0"/>
                            </a:rPr>
                          </m:ctrlPr>
                        </m:fPr>
                        <m:num>
                          <m:r>
                            <a:rPr lang="es-CO" sz="1350" i="1">
                              <a:solidFill>
                                <a:srgbClr val="FF0000"/>
                              </a:solidFill>
                              <a:latin typeface="Cambria Math" panose="02040503050406030204" pitchFamily="18" charset="0"/>
                            </a:rPr>
                            <m:t>5</m:t>
                          </m:r>
                        </m:num>
                        <m:den>
                          <m:r>
                            <a:rPr lang="es-CO" sz="1350" i="1">
                              <a:solidFill>
                                <a:srgbClr val="FF0000"/>
                              </a:solidFill>
                              <a:latin typeface="Cambria Math" panose="02040503050406030204" pitchFamily="18" charset="0"/>
                            </a:rPr>
                            <m:t>10</m:t>
                          </m:r>
                        </m:den>
                      </m:f>
                    </m:oMath>
                  </m:oMathPara>
                </a14:m>
                <a:endParaRPr lang="es-CO" sz="1350" dirty="0">
                  <a:solidFill>
                    <a:srgbClr val="FF0000"/>
                  </a:solidFill>
                  <a:latin typeface="Lucida Calligraphy" panose="03010101010101010101" pitchFamily="66" charset="0"/>
                </a:endParaRPr>
              </a:p>
            </p:txBody>
          </p:sp>
        </mc:Choice>
        <mc:Fallback xmlns="">
          <p:sp>
            <p:nvSpPr>
              <p:cNvPr id="18" name="Rectángulo 17"/>
              <p:cNvSpPr>
                <a:spLocks noRot="1" noChangeAspect="1" noMove="1" noResize="1" noEditPoints="1" noAdjustHandles="1" noChangeArrowheads="1" noChangeShapeType="1" noTextEdit="1"/>
              </p:cNvSpPr>
              <p:nvPr/>
            </p:nvSpPr>
            <p:spPr>
              <a:xfrm>
                <a:off x="7170882" y="4360850"/>
                <a:ext cx="434734" cy="486865"/>
              </a:xfrm>
              <a:prstGeom prst="rect">
                <a:avLst/>
              </a:prstGeom>
              <a:blipFill>
                <a:blip r:embed="rId19"/>
                <a:stretch>
                  <a:fillRect b="-2500"/>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9" name="Rectángulo 18"/>
              <p:cNvSpPr/>
              <p:nvPr/>
            </p:nvSpPr>
            <p:spPr>
              <a:xfrm>
                <a:off x="8306997" y="4366381"/>
                <a:ext cx="434734" cy="4812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s-CO" sz="1350" i="1">
                              <a:solidFill>
                                <a:schemeClr val="tx2">
                                  <a:lumMod val="75000"/>
                                </a:schemeClr>
                              </a:solidFill>
                              <a:latin typeface="Cambria Math" panose="02040503050406030204" pitchFamily="18" charset="0"/>
                            </a:rPr>
                          </m:ctrlPr>
                        </m:fPr>
                        <m:num>
                          <m:r>
                            <a:rPr lang="es-CO" sz="1350" i="1">
                              <a:solidFill>
                                <a:schemeClr val="tx2">
                                  <a:lumMod val="75000"/>
                                </a:schemeClr>
                              </a:solidFill>
                              <a:latin typeface="Cambria Math" panose="02040503050406030204" pitchFamily="18" charset="0"/>
                            </a:rPr>
                            <m:t>6</m:t>
                          </m:r>
                        </m:num>
                        <m:den>
                          <m:r>
                            <a:rPr lang="es-CO" sz="1350" i="1">
                              <a:solidFill>
                                <a:schemeClr val="tx2">
                                  <a:lumMod val="75000"/>
                                </a:schemeClr>
                              </a:solidFill>
                              <a:latin typeface="Cambria Math" panose="02040503050406030204" pitchFamily="18" charset="0"/>
                            </a:rPr>
                            <m:t>12</m:t>
                          </m:r>
                        </m:den>
                      </m:f>
                    </m:oMath>
                  </m:oMathPara>
                </a14:m>
                <a:endParaRPr lang="es-CO" sz="1350" dirty="0">
                  <a:solidFill>
                    <a:srgbClr val="FF0000"/>
                  </a:solidFill>
                  <a:latin typeface="Lucida Calligraphy" panose="03010101010101010101" pitchFamily="66" charset="0"/>
                </a:endParaRPr>
              </a:p>
            </p:txBody>
          </p:sp>
        </mc:Choice>
        <mc:Fallback xmlns="">
          <p:sp>
            <p:nvSpPr>
              <p:cNvPr id="19" name="Rectángulo 18"/>
              <p:cNvSpPr>
                <a:spLocks noRot="1" noChangeAspect="1" noMove="1" noResize="1" noEditPoints="1" noAdjustHandles="1" noChangeArrowheads="1" noChangeShapeType="1" noTextEdit="1"/>
              </p:cNvSpPr>
              <p:nvPr/>
            </p:nvSpPr>
            <p:spPr>
              <a:xfrm>
                <a:off x="8306997" y="4366381"/>
                <a:ext cx="434734" cy="481286"/>
              </a:xfrm>
              <a:prstGeom prst="rect">
                <a:avLst/>
              </a:prstGeom>
              <a:blipFill>
                <a:blip r:embed="rId20"/>
                <a:stretch>
                  <a:fillRect b="-2532"/>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0" name="Rectángulo 19"/>
              <p:cNvSpPr/>
              <p:nvPr/>
            </p:nvSpPr>
            <p:spPr>
              <a:xfrm>
                <a:off x="7171830" y="5269081"/>
                <a:ext cx="434734" cy="47994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s-CO" sz="1350" i="1">
                              <a:solidFill>
                                <a:schemeClr val="accent1">
                                  <a:lumMod val="75000"/>
                                </a:schemeClr>
                              </a:solidFill>
                              <a:latin typeface="Cambria Math" panose="02040503050406030204" pitchFamily="18" charset="0"/>
                            </a:rPr>
                          </m:ctrlPr>
                        </m:fPr>
                        <m:num>
                          <m:r>
                            <a:rPr lang="es-CO" sz="1350" i="1">
                              <a:solidFill>
                                <a:schemeClr val="accent1">
                                  <a:lumMod val="75000"/>
                                </a:schemeClr>
                              </a:solidFill>
                              <a:latin typeface="Cambria Math" panose="02040503050406030204" pitchFamily="18" charset="0"/>
                            </a:rPr>
                            <m:t>7</m:t>
                          </m:r>
                        </m:num>
                        <m:den>
                          <m:r>
                            <a:rPr lang="es-CO" sz="1350" i="1">
                              <a:solidFill>
                                <a:schemeClr val="accent1">
                                  <a:lumMod val="75000"/>
                                </a:schemeClr>
                              </a:solidFill>
                              <a:latin typeface="Cambria Math" panose="02040503050406030204" pitchFamily="18" charset="0"/>
                            </a:rPr>
                            <m:t>14</m:t>
                          </m:r>
                        </m:den>
                      </m:f>
                    </m:oMath>
                  </m:oMathPara>
                </a14:m>
                <a:endParaRPr lang="es-CO" sz="1350" dirty="0">
                  <a:solidFill>
                    <a:srgbClr val="FF0000"/>
                  </a:solidFill>
                  <a:latin typeface="Lucida Calligraphy" panose="03010101010101010101" pitchFamily="66" charset="0"/>
                </a:endParaRPr>
              </a:p>
            </p:txBody>
          </p:sp>
        </mc:Choice>
        <mc:Fallback xmlns="">
          <p:sp>
            <p:nvSpPr>
              <p:cNvPr id="20" name="Rectángulo 19"/>
              <p:cNvSpPr>
                <a:spLocks noRot="1" noChangeAspect="1" noMove="1" noResize="1" noEditPoints="1" noAdjustHandles="1" noChangeArrowheads="1" noChangeShapeType="1" noTextEdit="1"/>
              </p:cNvSpPr>
              <p:nvPr/>
            </p:nvSpPr>
            <p:spPr>
              <a:xfrm>
                <a:off x="7171830" y="5269081"/>
                <a:ext cx="434734" cy="479940"/>
              </a:xfrm>
              <a:prstGeom prst="rect">
                <a:avLst/>
              </a:prstGeom>
              <a:blipFill>
                <a:blip r:embed="rId21"/>
                <a:stretch>
                  <a:fillRect b="-2532"/>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4" name="Rectángulo 23"/>
              <p:cNvSpPr/>
              <p:nvPr/>
            </p:nvSpPr>
            <p:spPr>
              <a:xfrm>
                <a:off x="8289290" y="5269081"/>
                <a:ext cx="434734" cy="47994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s-CO" sz="1350" i="1">
                              <a:solidFill>
                                <a:schemeClr val="accent1">
                                  <a:lumMod val="75000"/>
                                </a:schemeClr>
                              </a:solidFill>
                              <a:latin typeface="Cambria Math" panose="02040503050406030204" pitchFamily="18" charset="0"/>
                            </a:rPr>
                          </m:ctrlPr>
                        </m:fPr>
                        <m:num>
                          <m:r>
                            <a:rPr lang="es-CO" sz="1350" i="1">
                              <a:solidFill>
                                <a:schemeClr val="accent1">
                                  <a:lumMod val="75000"/>
                                </a:schemeClr>
                              </a:solidFill>
                              <a:latin typeface="Cambria Math" panose="02040503050406030204" pitchFamily="18" charset="0"/>
                            </a:rPr>
                            <m:t>7</m:t>
                          </m:r>
                        </m:num>
                        <m:den>
                          <m:r>
                            <a:rPr lang="es-CO" sz="1350" i="1">
                              <a:solidFill>
                                <a:schemeClr val="accent1">
                                  <a:lumMod val="75000"/>
                                </a:schemeClr>
                              </a:solidFill>
                              <a:latin typeface="Cambria Math" panose="02040503050406030204" pitchFamily="18" charset="0"/>
                            </a:rPr>
                            <m:t>14</m:t>
                          </m:r>
                        </m:den>
                      </m:f>
                    </m:oMath>
                  </m:oMathPara>
                </a14:m>
                <a:endParaRPr lang="es-CO" sz="1350" dirty="0">
                  <a:solidFill>
                    <a:srgbClr val="FF0000"/>
                  </a:solidFill>
                  <a:latin typeface="Lucida Calligraphy" panose="03010101010101010101" pitchFamily="66" charset="0"/>
                </a:endParaRPr>
              </a:p>
            </p:txBody>
          </p:sp>
        </mc:Choice>
        <mc:Fallback xmlns="">
          <p:sp>
            <p:nvSpPr>
              <p:cNvPr id="24" name="Rectángulo 23"/>
              <p:cNvSpPr>
                <a:spLocks noRot="1" noChangeAspect="1" noMove="1" noResize="1" noEditPoints="1" noAdjustHandles="1" noChangeArrowheads="1" noChangeShapeType="1" noTextEdit="1"/>
              </p:cNvSpPr>
              <p:nvPr/>
            </p:nvSpPr>
            <p:spPr>
              <a:xfrm>
                <a:off x="8289290" y="5269081"/>
                <a:ext cx="434734" cy="479940"/>
              </a:xfrm>
              <a:prstGeom prst="rect">
                <a:avLst/>
              </a:prstGeom>
              <a:blipFill>
                <a:blip r:embed="rId22"/>
                <a:stretch>
                  <a:fillRect b="-2532"/>
                </a:stretch>
              </a:blipFill>
            </p:spPr>
            <p:txBody>
              <a:bodyPr/>
              <a:lstStyle/>
              <a:p>
                <a:r>
                  <a:rPr lang="es-ES">
                    <a:noFill/>
                  </a:rPr>
                  <a:t> </a:t>
                </a:r>
              </a:p>
            </p:txBody>
          </p:sp>
        </mc:Fallback>
      </mc:AlternateContent>
      <p:sp>
        <p:nvSpPr>
          <p:cNvPr id="21" name="Título 1">
            <a:extLst>
              <a:ext uri="{FF2B5EF4-FFF2-40B4-BE49-F238E27FC236}">
                <a16:creationId xmlns:a16="http://schemas.microsoft.com/office/drawing/2014/main" xmlns="" id="{91668DC9-11C2-45BF-B929-D94DD41F4108}"/>
              </a:ext>
            </a:extLst>
          </p:cNvPr>
          <p:cNvSpPr txBox="1">
            <a:spLocks/>
          </p:cNvSpPr>
          <p:nvPr/>
        </p:nvSpPr>
        <p:spPr>
          <a:xfrm>
            <a:off x="1378201" y="-39548"/>
            <a:ext cx="78867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s-ES" sz="3200" dirty="0">
                <a:solidFill>
                  <a:srgbClr val="FF0000"/>
                </a:solidFill>
                <a:latin typeface="Verdana" panose="020B0604030504040204" pitchFamily="34" charset="0"/>
                <a:ea typeface="Verdana" panose="020B0604030504040204" pitchFamily="34" charset="0"/>
              </a:rPr>
              <a:t>Operaciones con fracciones</a:t>
            </a:r>
          </a:p>
        </p:txBody>
      </p:sp>
    </p:spTree>
    <p:extLst>
      <p:ext uri="{BB962C8B-B14F-4D97-AF65-F5344CB8AC3E}">
        <p14:creationId xmlns:p14="http://schemas.microsoft.com/office/powerpoint/2010/main" val="1135755052"/>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272238" y="762005"/>
            <a:ext cx="8388741" cy="1325563"/>
          </a:xfrm>
        </p:spPr>
        <p:txBody>
          <a:bodyPr>
            <a:normAutofit/>
          </a:bodyPr>
          <a:lstStyle/>
          <a:p>
            <a:r>
              <a:rPr lang="es-CO" sz="2800" dirty="0">
                <a:solidFill>
                  <a:schemeClr val="accent1">
                    <a:lumMod val="75000"/>
                  </a:schemeClr>
                </a:solidFill>
                <a:effectLst>
                  <a:outerShdw blurRad="38100" dist="38100" dir="2700000" algn="tl">
                    <a:srgbClr val="000000">
                      <a:alpha val="43137"/>
                    </a:srgbClr>
                  </a:outerShdw>
                </a:effectLst>
              </a:rPr>
              <a:t>Las fracciones se leen teniendo en cuenta lo siguiente:</a:t>
            </a:r>
          </a:p>
        </p:txBody>
      </p:sp>
      <p:sp>
        <p:nvSpPr>
          <p:cNvPr id="3" name="Marcador de contenido 2"/>
          <p:cNvSpPr>
            <a:spLocks noGrp="1"/>
          </p:cNvSpPr>
          <p:nvPr>
            <p:ph idx="1"/>
          </p:nvPr>
        </p:nvSpPr>
        <p:spPr>
          <a:xfrm>
            <a:off x="3873321" y="2226468"/>
            <a:ext cx="4887533" cy="4188399"/>
          </a:xfrm>
        </p:spPr>
        <p:txBody>
          <a:bodyPr>
            <a:normAutofit/>
          </a:bodyPr>
          <a:lstStyle/>
          <a:p>
            <a:pPr>
              <a:buFont typeface="Wingdings" panose="05000000000000000000" pitchFamily="2" charset="2"/>
              <a:buChar char="Ø"/>
            </a:pPr>
            <a:r>
              <a:rPr lang="es-CO" i="1" dirty="0"/>
              <a:t>El numerador se lee con los números </a:t>
            </a:r>
            <a:r>
              <a:rPr lang="es-CO" i="1" dirty="0" smtClean="0"/>
              <a:t>cardinales</a:t>
            </a:r>
            <a:r>
              <a:rPr lang="es-CO" i="1" dirty="0"/>
              <a:t>. </a:t>
            </a:r>
          </a:p>
          <a:p>
            <a:r>
              <a:rPr lang="es-CO" sz="1800" dirty="0"/>
              <a:t> </a:t>
            </a:r>
            <a:r>
              <a:rPr lang="es-CO" sz="1800" u="sng" dirty="0"/>
              <a:t>Ejemplo:</a:t>
            </a:r>
            <a:r>
              <a:rPr lang="es-CO" sz="1800" dirty="0"/>
              <a:t> 1 – un, 2 – dos, 3 – tres, …, 10 – diez, …, 24 – veinticuatro…</a:t>
            </a:r>
          </a:p>
          <a:p>
            <a:endParaRPr lang="es-CO" sz="1500" dirty="0"/>
          </a:p>
          <a:p>
            <a:pPr>
              <a:buFont typeface="Wingdings" panose="05000000000000000000" pitchFamily="2" charset="2"/>
              <a:buChar char="Ø"/>
            </a:pPr>
            <a:r>
              <a:rPr lang="es-CO" i="1" dirty="0"/>
              <a:t>El denominador se lee con los números partitivos. </a:t>
            </a:r>
          </a:p>
          <a:p>
            <a:r>
              <a:rPr lang="es-CO" sz="1800" dirty="0"/>
              <a:t> </a:t>
            </a:r>
            <a:r>
              <a:rPr lang="es-CO" sz="1800" u="sng" dirty="0"/>
              <a:t>Ejemplo:</a:t>
            </a:r>
            <a:r>
              <a:rPr lang="es-CO" sz="1800" dirty="0"/>
              <a:t> 2 – medios, 3 – tercios, 4 – cuartos, 5 – quintos, 6 – sextos, 7 – séptimos, 8 – octavos, 9 – novenos, 10 – décimos. A partir del 11, el número se lee terminado en -</a:t>
            </a:r>
            <a:r>
              <a:rPr lang="es-CO" sz="1800" dirty="0" err="1"/>
              <a:t>avos</a:t>
            </a:r>
            <a:r>
              <a:rPr lang="es-CO" sz="1800" dirty="0"/>
              <a:t>: 11 – onceavos, 12 – doceavos, …</a:t>
            </a:r>
          </a:p>
          <a:p>
            <a:endParaRPr lang="es-CO" dirty="0"/>
          </a:p>
        </p:txBody>
      </p:sp>
      <p:pic>
        <p:nvPicPr>
          <p:cNvPr id="4" name="Picture 2" descr="Resultado de imagen para fracciones"/>
          <p:cNvPicPr>
            <a:picLocks noChangeAspect="1" noChangeArrowheads="1"/>
          </p:cNvPicPr>
          <p:nvPr/>
        </p:nvPicPr>
        <p:blipFill rotWithShape="1">
          <a:blip r:embed="rId3">
            <a:extLst>
              <a:ext uri="{28A0092B-C50C-407E-A947-70E740481C1C}">
                <a14:useLocalDpi xmlns:a14="http://schemas.microsoft.com/office/drawing/2010/main" val="0"/>
              </a:ext>
            </a:extLst>
          </a:blip>
          <a:srcRect t="46649"/>
          <a:stretch/>
        </p:blipFill>
        <p:spPr bwMode="auto">
          <a:xfrm>
            <a:off x="272238" y="3026856"/>
            <a:ext cx="3601083" cy="16627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1552771"/>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normAutofit/>
          </a:bodyPr>
          <a:lstStyle/>
          <a:p>
            <a:r>
              <a:rPr lang="es-CO" sz="2000" dirty="0"/>
              <a:t>En este objeto virtual se van desarrollando las temáticas de números reales y operaciones,  y por cada una de ellas se proponen diferentes actividades interactivas para reforzar en los estudiantes estructuras conceptuales de los diferentes sistemas numéricos que puedan aplicarlas efectivamente en sus cursos futuros de matemáticas, física y química.</a:t>
            </a:r>
            <a:endParaRPr lang="es-ES" sz="2000" dirty="0"/>
          </a:p>
        </p:txBody>
      </p:sp>
    </p:spTree>
    <p:extLst>
      <p:ext uri="{BB962C8B-B14F-4D97-AF65-F5344CB8AC3E}">
        <p14:creationId xmlns:p14="http://schemas.microsoft.com/office/powerpoint/2010/main" val="22378725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175722" y="208647"/>
            <a:ext cx="8792556" cy="1325563"/>
          </a:xfrm>
        </p:spPr>
        <p:txBody>
          <a:bodyPr>
            <a:normAutofit/>
          </a:bodyPr>
          <a:lstStyle/>
          <a:p>
            <a:r>
              <a:rPr lang="es-CO" b="1" dirty="0">
                <a:solidFill>
                  <a:srgbClr val="00B0F0"/>
                </a:solidFill>
              </a:rPr>
              <a:t>Suma y resta de fracciones del </a:t>
            </a:r>
            <a:r>
              <a:rPr lang="es-CO" sz="3200" dirty="0">
                <a:solidFill>
                  <a:schemeClr val="accent2">
                    <a:lumMod val="75000"/>
                  </a:schemeClr>
                </a:solidFill>
                <a:latin typeface="+mn-lt"/>
                <a:ea typeface="+mn-ea"/>
                <a:cs typeface="+mn-cs"/>
              </a:rPr>
              <a:t>mismo denominador</a:t>
            </a:r>
            <a:endParaRPr lang="es-ES" sz="3200" dirty="0">
              <a:solidFill>
                <a:schemeClr val="accent2">
                  <a:lumMod val="75000"/>
                </a:schemeClr>
              </a:solidFill>
              <a:latin typeface="+mn-lt"/>
              <a:ea typeface="+mn-ea"/>
              <a:cs typeface="+mn-cs"/>
            </a:endParaRPr>
          </a:p>
        </p:txBody>
      </p:sp>
      <mc:AlternateContent xmlns:mc="http://schemas.openxmlformats.org/markup-compatibility/2006" xmlns:a14="http://schemas.microsoft.com/office/drawing/2010/main">
        <mc:Choice Requires="a14">
          <p:sp>
            <p:nvSpPr>
              <p:cNvPr id="3" name="Marcador de contenido 2"/>
              <p:cNvSpPr>
                <a:spLocks noGrp="1"/>
              </p:cNvSpPr>
              <p:nvPr>
                <p:ph idx="1"/>
              </p:nvPr>
            </p:nvSpPr>
            <p:spPr>
              <a:xfrm>
                <a:off x="421783" y="1465020"/>
                <a:ext cx="6731626" cy="4752899"/>
              </a:xfrm>
            </p:spPr>
            <p:txBody>
              <a:bodyPr>
                <a:noAutofit/>
              </a:bodyPr>
              <a:lstStyle/>
              <a:p>
                <a:r>
                  <a:rPr lang="es-CO" sz="2200" dirty="0"/>
                  <a:t>Para </a:t>
                </a:r>
                <a:r>
                  <a:rPr lang="es-CO" sz="2200" dirty="0">
                    <a:solidFill>
                      <a:srgbClr val="FF0000"/>
                    </a:solidFill>
                    <a:effectLst>
                      <a:outerShdw blurRad="38100" dist="38100" dir="2700000" algn="tl">
                        <a:srgbClr val="000000">
                          <a:alpha val="43137"/>
                        </a:srgbClr>
                      </a:outerShdw>
                    </a:effectLst>
                  </a:rPr>
                  <a:t>sumar</a:t>
                </a:r>
                <a:r>
                  <a:rPr lang="es-CO" sz="2200" dirty="0"/>
                  <a:t> fracciones del </a:t>
                </a:r>
                <a:r>
                  <a:rPr lang="es-CO" sz="2200" i="1" dirty="0">
                    <a:solidFill>
                      <a:schemeClr val="accent2">
                        <a:lumMod val="75000"/>
                      </a:schemeClr>
                    </a:solidFill>
                  </a:rPr>
                  <a:t>mismo denominad</a:t>
                </a:r>
                <a:r>
                  <a:rPr lang="es-CO" sz="2200" dirty="0">
                    <a:solidFill>
                      <a:schemeClr val="accent2">
                        <a:lumMod val="75000"/>
                      </a:schemeClr>
                    </a:solidFill>
                  </a:rPr>
                  <a:t>or</a:t>
                </a:r>
                <a:r>
                  <a:rPr lang="es-CO" sz="2200" dirty="0"/>
                  <a:t>, se suman los numeradores y se deja el mismo denominador</a:t>
                </a:r>
                <a:r>
                  <a:rPr lang="es-CO" sz="2200" dirty="0" smtClean="0"/>
                  <a:t>.</a:t>
                </a:r>
                <a:endParaRPr lang="es-CO" sz="2200" dirty="0"/>
              </a:p>
              <a:p>
                <a:pPr marL="0" indent="0">
                  <a:buNone/>
                </a:pPr>
                <a14:m>
                  <m:oMathPara xmlns:m="http://schemas.openxmlformats.org/officeDocument/2006/math">
                    <m:oMathParaPr>
                      <m:jc m:val="centerGroup"/>
                    </m:oMathParaPr>
                    <m:oMath xmlns:m="http://schemas.openxmlformats.org/officeDocument/2006/math">
                      <m:f>
                        <m:fPr>
                          <m:ctrlPr>
                            <a:rPr lang="es-CO" sz="2200" i="1" smtClean="0">
                              <a:latin typeface="Cambria Math" panose="02040503050406030204" pitchFamily="18" charset="0"/>
                            </a:rPr>
                          </m:ctrlPr>
                        </m:fPr>
                        <m:num>
                          <m:r>
                            <a:rPr lang="es-CO" sz="2200" b="0" i="1" smtClean="0">
                              <a:latin typeface="Cambria Math" panose="02040503050406030204" pitchFamily="18" charset="0"/>
                            </a:rPr>
                            <m:t>𝑎</m:t>
                          </m:r>
                        </m:num>
                        <m:den>
                          <m:r>
                            <a:rPr lang="es-CO" sz="2200" b="0" i="1" smtClean="0">
                              <a:latin typeface="Cambria Math" panose="02040503050406030204" pitchFamily="18" charset="0"/>
                            </a:rPr>
                            <m:t>𝑑</m:t>
                          </m:r>
                        </m:den>
                      </m:f>
                      <m:r>
                        <a:rPr lang="es-CO" sz="2200" b="0" i="1" smtClean="0">
                          <a:latin typeface="Cambria Math" panose="02040503050406030204" pitchFamily="18" charset="0"/>
                        </a:rPr>
                        <m:t>+</m:t>
                      </m:r>
                      <m:f>
                        <m:fPr>
                          <m:ctrlPr>
                            <a:rPr lang="es-CO" sz="2200" b="0" i="1" smtClean="0">
                              <a:latin typeface="Cambria Math" panose="02040503050406030204" pitchFamily="18" charset="0"/>
                            </a:rPr>
                          </m:ctrlPr>
                        </m:fPr>
                        <m:num>
                          <m:r>
                            <a:rPr lang="es-CO" sz="2200" b="0" i="1" smtClean="0">
                              <a:latin typeface="Cambria Math" panose="02040503050406030204" pitchFamily="18" charset="0"/>
                            </a:rPr>
                            <m:t>𝑏</m:t>
                          </m:r>
                        </m:num>
                        <m:den>
                          <m:r>
                            <a:rPr lang="es-CO" sz="2200" b="0" i="1" smtClean="0">
                              <a:latin typeface="Cambria Math" panose="02040503050406030204" pitchFamily="18" charset="0"/>
                            </a:rPr>
                            <m:t>𝑑</m:t>
                          </m:r>
                        </m:den>
                      </m:f>
                      <m:r>
                        <a:rPr lang="es-CO" sz="2200" b="0" i="1" smtClean="0">
                          <a:latin typeface="Cambria Math" panose="02040503050406030204" pitchFamily="18" charset="0"/>
                        </a:rPr>
                        <m:t>=</m:t>
                      </m:r>
                      <m:f>
                        <m:fPr>
                          <m:ctrlPr>
                            <a:rPr lang="es-CO" sz="2200" b="0" i="1" smtClean="0">
                              <a:latin typeface="Cambria Math" panose="02040503050406030204" pitchFamily="18" charset="0"/>
                            </a:rPr>
                          </m:ctrlPr>
                        </m:fPr>
                        <m:num>
                          <m:r>
                            <a:rPr lang="es-CO" sz="2200" b="0" i="1" smtClean="0">
                              <a:latin typeface="Cambria Math" panose="02040503050406030204" pitchFamily="18" charset="0"/>
                            </a:rPr>
                            <m:t>𝑎</m:t>
                          </m:r>
                          <m:r>
                            <a:rPr lang="es-CO" sz="2200" b="0" i="1" smtClean="0">
                              <a:latin typeface="Cambria Math" panose="02040503050406030204" pitchFamily="18" charset="0"/>
                            </a:rPr>
                            <m:t>+</m:t>
                          </m:r>
                          <m:r>
                            <a:rPr lang="es-CO" sz="2200" b="0" i="1" smtClean="0">
                              <a:latin typeface="Cambria Math" panose="02040503050406030204" pitchFamily="18" charset="0"/>
                            </a:rPr>
                            <m:t>𝑏</m:t>
                          </m:r>
                        </m:num>
                        <m:den>
                          <m:r>
                            <a:rPr lang="es-CO" sz="2200" b="0" i="1" smtClean="0">
                              <a:latin typeface="Cambria Math" panose="02040503050406030204" pitchFamily="18" charset="0"/>
                            </a:rPr>
                            <m:t>𝑑</m:t>
                          </m:r>
                        </m:den>
                      </m:f>
                    </m:oMath>
                  </m:oMathPara>
                </a14:m>
                <a:endParaRPr lang="es-CO" sz="2200" dirty="0"/>
              </a:p>
              <a:p>
                <a:r>
                  <a:rPr lang="es-CO" sz="2200" dirty="0" smtClean="0"/>
                  <a:t>Ejemplo:   </a:t>
                </a:r>
              </a:p>
              <a:p>
                <a:pPr marL="0" indent="0">
                  <a:buNone/>
                </a:pPr>
                <a:endParaRPr lang="es-CO" sz="2200" dirty="0"/>
              </a:p>
              <a:p>
                <a:r>
                  <a:rPr lang="es-CO" sz="2200" dirty="0"/>
                  <a:t>Para </a:t>
                </a:r>
                <a:r>
                  <a:rPr lang="es-CO" sz="2200" dirty="0">
                    <a:solidFill>
                      <a:srgbClr val="FF0000"/>
                    </a:solidFill>
                    <a:effectLst>
                      <a:outerShdw blurRad="38100" dist="38100" dir="2700000" algn="tl">
                        <a:srgbClr val="000000">
                          <a:alpha val="43137"/>
                        </a:srgbClr>
                      </a:outerShdw>
                    </a:effectLst>
                  </a:rPr>
                  <a:t>restar</a:t>
                </a:r>
                <a:r>
                  <a:rPr lang="es-CO" sz="2200" dirty="0"/>
                  <a:t> fracciones del </a:t>
                </a:r>
                <a:r>
                  <a:rPr lang="es-CO" sz="2200" i="1" dirty="0">
                    <a:solidFill>
                      <a:schemeClr val="accent2">
                        <a:lumMod val="75000"/>
                      </a:schemeClr>
                    </a:solidFill>
                  </a:rPr>
                  <a:t>mismo denominador</a:t>
                </a:r>
                <a:r>
                  <a:rPr lang="es-CO" sz="2200" dirty="0"/>
                  <a:t>, se restan los numeradores y se deja el mismo denominador.</a:t>
                </a:r>
              </a:p>
              <a:p>
                <a:pPr marL="0" indent="0">
                  <a:buNone/>
                </a:pPr>
                <a14:m>
                  <m:oMathPara xmlns:m="http://schemas.openxmlformats.org/officeDocument/2006/math">
                    <m:oMathParaPr>
                      <m:jc m:val="centerGroup"/>
                    </m:oMathParaPr>
                    <m:oMath xmlns:m="http://schemas.openxmlformats.org/officeDocument/2006/math">
                      <m:f>
                        <m:fPr>
                          <m:ctrlPr>
                            <a:rPr lang="es-CO" sz="2200" i="1">
                              <a:latin typeface="Cambria Math" panose="02040503050406030204" pitchFamily="18" charset="0"/>
                            </a:rPr>
                          </m:ctrlPr>
                        </m:fPr>
                        <m:num>
                          <m:r>
                            <a:rPr lang="es-CO" sz="2200" i="1">
                              <a:latin typeface="Cambria Math" panose="02040503050406030204" pitchFamily="18" charset="0"/>
                            </a:rPr>
                            <m:t>𝑎</m:t>
                          </m:r>
                        </m:num>
                        <m:den>
                          <m:r>
                            <a:rPr lang="es-CO" sz="2200" b="0" i="1" smtClean="0">
                              <a:latin typeface="Cambria Math" panose="02040503050406030204" pitchFamily="18" charset="0"/>
                            </a:rPr>
                            <m:t>𝑐</m:t>
                          </m:r>
                        </m:den>
                      </m:f>
                      <m:r>
                        <a:rPr lang="es-CO" sz="2200" b="0" i="1" smtClean="0">
                          <a:latin typeface="Cambria Math" panose="02040503050406030204" pitchFamily="18" charset="0"/>
                        </a:rPr>
                        <m:t>−</m:t>
                      </m:r>
                      <m:f>
                        <m:fPr>
                          <m:ctrlPr>
                            <a:rPr lang="es-CO" sz="2200" i="1">
                              <a:latin typeface="Cambria Math" panose="02040503050406030204" pitchFamily="18" charset="0"/>
                            </a:rPr>
                          </m:ctrlPr>
                        </m:fPr>
                        <m:num>
                          <m:r>
                            <a:rPr lang="es-CO" sz="2200" i="1">
                              <a:latin typeface="Cambria Math" panose="02040503050406030204" pitchFamily="18" charset="0"/>
                            </a:rPr>
                            <m:t>𝑏</m:t>
                          </m:r>
                        </m:num>
                        <m:den>
                          <m:r>
                            <a:rPr lang="es-CO" sz="2200" b="0" i="1" smtClean="0">
                              <a:latin typeface="Cambria Math" panose="02040503050406030204" pitchFamily="18" charset="0"/>
                            </a:rPr>
                            <m:t>𝑐</m:t>
                          </m:r>
                        </m:den>
                      </m:f>
                      <m:r>
                        <a:rPr lang="es-CO" sz="2200" b="0" i="1" smtClean="0">
                          <a:latin typeface="Cambria Math" panose="02040503050406030204" pitchFamily="18" charset="0"/>
                        </a:rPr>
                        <m:t>=</m:t>
                      </m:r>
                      <m:f>
                        <m:fPr>
                          <m:ctrlPr>
                            <a:rPr lang="es-CO" sz="2200" i="1">
                              <a:latin typeface="Cambria Math" panose="02040503050406030204" pitchFamily="18" charset="0"/>
                            </a:rPr>
                          </m:ctrlPr>
                        </m:fPr>
                        <m:num>
                          <m:r>
                            <a:rPr lang="es-CO" sz="2200" i="1">
                              <a:latin typeface="Cambria Math" panose="02040503050406030204" pitchFamily="18" charset="0"/>
                            </a:rPr>
                            <m:t>𝑎</m:t>
                          </m:r>
                          <m:r>
                            <a:rPr lang="es-CO" sz="2200" b="0" i="1" smtClean="0">
                              <a:latin typeface="Cambria Math" panose="02040503050406030204" pitchFamily="18" charset="0"/>
                            </a:rPr>
                            <m:t>−</m:t>
                          </m:r>
                          <m:r>
                            <a:rPr lang="es-CO" sz="2200" i="1">
                              <a:latin typeface="Cambria Math" panose="02040503050406030204" pitchFamily="18" charset="0"/>
                            </a:rPr>
                            <m:t>𝑏</m:t>
                          </m:r>
                        </m:num>
                        <m:den>
                          <m:r>
                            <a:rPr lang="es-CO" sz="2200" b="0" i="1" smtClean="0">
                              <a:latin typeface="Cambria Math" panose="02040503050406030204" pitchFamily="18" charset="0"/>
                            </a:rPr>
                            <m:t>𝑐</m:t>
                          </m:r>
                        </m:den>
                      </m:f>
                    </m:oMath>
                  </m:oMathPara>
                </a14:m>
                <a:endParaRPr lang="es-CO" sz="2200" dirty="0" smtClean="0"/>
              </a:p>
              <a:p>
                <a:pPr marL="0" indent="0">
                  <a:buNone/>
                </a:pPr>
                <a:r>
                  <a:rPr lang="es-CO" sz="2200" dirty="0"/>
                  <a:t>Ejemplo:   </a:t>
                </a:r>
              </a:p>
              <a:p>
                <a:pPr marL="0" indent="0">
                  <a:buNone/>
                </a:pPr>
                <a:endParaRPr lang="es-CO" sz="2200" dirty="0"/>
              </a:p>
            </p:txBody>
          </p:sp>
        </mc:Choice>
        <mc:Fallback xmlns="">
          <p:sp>
            <p:nvSpPr>
              <p:cNvPr id="3" name="Marcador de contenido 2"/>
              <p:cNvSpPr>
                <a:spLocks noGrp="1" noRot="1" noChangeAspect="1" noMove="1" noResize="1" noEditPoints="1" noAdjustHandles="1" noChangeArrowheads="1" noChangeShapeType="1" noTextEdit="1"/>
              </p:cNvSpPr>
              <p:nvPr>
                <p:ph idx="1"/>
              </p:nvPr>
            </p:nvSpPr>
            <p:spPr>
              <a:xfrm>
                <a:off x="421783" y="1465020"/>
                <a:ext cx="6731626" cy="4752899"/>
              </a:xfrm>
              <a:blipFill rotWithShape="0">
                <a:blip r:embed="rId3"/>
                <a:stretch>
                  <a:fillRect l="-1178" t="-1667"/>
                </a:stretch>
              </a:blipFill>
            </p:spPr>
            <p:txBody>
              <a:bodyPr/>
              <a:lstStyle/>
              <a:p>
                <a:r>
                  <a:rPr lang="es-ES">
                    <a:noFill/>
                  </a:rPr>
                  <a:t> </a:t>
                </a:r>
              </a:p>
            </p:txBody>
          </p:sp>
        </mc:Fallback>
      </mc:AlternateContent>
      <p:sp>
        <p:nvSpPr>
          <p:cNvPr id="4" name="CuadroTexto 3"/>
          <p:cNvSpPr txBox="1"/>
          <p:nvPr/>
        </p:nvSpPr>
        <p:spPr>
          <a:xfrm>
            <a:off x="6442684" y="2354419"/>
            <a:ext cx="1646239" cy="1246495"/>
          </a:xfrm>
          <a:prstGeom prst="rect">
            <a:avLst/>
          </a:prstGeom>
          <a:noFill/>
        </p:spPr>
        <p:txBody>
          <a:bodyPr wrap="square" rtlCol="0">
            <a:spAutoFit/>
          </a:bodyPr>
          <a:lstStyle/>
          <a:p>
            <a:endParaRPr lang="es-CO" sz="1350" dirty="0"/>
          </a:p>
          <a:p>
            <a:r>
              <a:rPr lang="es-CO" sz="2400" dirty="0">
                <a:latin typeface="Angeline Vintage" pitchFamily="2" charset="0"/>
                <a:hlinkClick r:id="rId4"/>
              </a:rPr>
              <a:t>Ejemplos explicados</a:t>
            </a:r>
            <a:endParaRPr lang="es-CO" sz="2400" dirty="0">
              <a:latin typeface="Angeline Vintage" pitchFamily="2" charset="0"/>
            </a:endParaRPr>
          </a:p>
          <a:p>
            <a:endParaRPr lang="es-CO" sz="1350" dirty="0"/>
          </a:p>
        </p:txBody>
      </p:sp>
      <p:pic>
        <p:nvPicPr>
          <p:cNvPr id="1028" name="Picture 4" descr="Resultado de imagen para matematicas fracciones.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60440" y="4421123"/>
            <a:ext cx="1785938" cy="1778795"/>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p:cNvSpPr txBox="1"/>
          <p:nvPr/>
        </p:nvSpPr>
        <p:spPr>
          <a:xfrm>
            <a:off x="5889464" y="6280919"/>
            <a:ext cx="2752677" cy="577081"/>
          </a:xfrm>
          <a:prstGeom prst="rect">
            <a:avLst/>
          </a:prstGeom>
          <a:noFill/>
        </p:spPr>
        <p:txBody>
          <a:bodyPr wrap="none" rtlCol="0">
            <a:spAutoFit/>
          </a:bodyPr>
          <a:lstStyle/>
          <a:p>
            <a:r>
              <a:rPr lang="es-CO" sz="900" dirty="0"/>
              <a:t>Tomado de</a:t>
            </a:r>
          </a:p>
          <a:p>
            <a:pPr algn="r"/>
            <a:r>
              <a:rPr lang="es-CO" sz="900" dirty="0"/>
              <a:t> </a:t>
            </a:r>
            <a:r>
              <a:rPr lang="es-CO" sz="900" dirty="0">
                <a:hlinkClick r:id="rId6"/>
              </a:rPr>
              <a:t>https://planetapi.es/2014/07/25/figuras-y-fracciones/</a:t>
            </a:r>
            <a:endParaRPr lang="es-CO" sz="900" dirty="0"/>
          </a:p>
          <a:p>
            <a:endParaRPr lang="es-CO" sz="1350" dirty="0"/>
          </a:p>
        </p:txBody>
      </p:sp>
      <p:pic>
        <p:nvPicPr>
          <p:cNvPr id="7" name="Imagen 6"/>
          <p:cNvPicPr>
            <a:picLocks noChangeAspect="1"/>
          </p:cNvPicPr>
          <p:nvPr/>
        </p:nvPicPr>
        <p:blipFill>
          <a:blip r:embed="rId7"/>
          <a:stretch>
            <a:fillRect/>
          </a:stretch>
        </p:blipFill>
        <p:spPr>
          <a:xfrm>
            <a:off x="1986462" y="3339592"/>
            <a:ext cx="2371725" cy="495300"/>
          </a:xfrm>
          <a:prstGeom prst="rect">
            <a:avLst/>
          </a:prstGeom>
        </p:spPr>
      </p:pic>
      <p:pic>
        <p:nvPicPr>
          <p:cNvPr id="8" name="Imagen 7"/>
          <p:cNvPicPr>
            <a:picLocks noChangeAspect="1"/>
          </p:cNvPicPr>
          <p:nvPr/>
        </p:nvPicPr>
        <p:blipFill>
          <a:blip r:embed="rId8"/>
          <a:stretch>
            <a:fillRect/>
          </a:stretch>
        </p:blipFill>
        <p:spPr>
          <a:xfrm>
            <a:off x="2925583" y="5804669"/>
            <a:ext cx="1724025" cy="476250"/>
          </a:xfrm>
          <a:prstGeom prst="rect">
            <a:avLst/>
          </a:prstGeom>
        </p:spPr>
      </p:pic>
    </p:spTree>
    <p:extLst>
      <p:ext uri="{BB962C8B-B14F-4D97-AF65-F5344CB8AC3E}">
        <p14:creationId xmlns:p14="http://schemas.microsoft.com/office/powerpoint/2010/main" val="2260310009"/>
      </p:ext>
    </p:extLst>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299752" y="136533"/>
            <a:ext cx="8219928" cy="1325563"/>
          </a:xfrm>
        </p:spPr>
        <p:txBody>
          <a:bodyPr>
            <a:normAutofit/>
          </a:bodyPr>
          <a:lstStyle/>
          <a:p>
            <a:r>
              <a:rPr lang="es-CO" b="1" dirty="0">
                <a:solidFill>
                  <a:srgbClr val="00B0F0"/>
                </a:solidFill>
              </a:rPr>
              <a:t>Reducción de fracciones a común denominador por el método de los productos cruzados</a:t>
            </a:r>
            <a:endParaRPr lang="es-ES" dirty="0">
              <a:solidFill>
                <a:srgbClr val="00B0F0"/>
              </a:solidFill>
            </a:endParaRPr>
          </a:p>
        </p:txBody>
      </p:sp>
      <mc:AlternateContent xmlns:mc="http://schemas.openxmlformats.org/markup-compatibility/2006" xmlns:a14="http://schemas.microsoft.com/office/drawing/2010/main">
        <mc:Choice Requires="a14">
          <p:sp>
            <p:nvSpPr>
              <p:cNvPr id="3" name="Marcador de contenido 2"/>
              <p:cNvSpPr>
                <a:spLocks noGrp="1"/>
              </p:cNvSpPr>
              <p:nvPr>
                <p:ph idx="1"/>
              </p:nvPr>
            </p:nvSpPr>
            <p:spPr>
              <a:xfrm>
                <a:off x="421781" y="1449443"/>
                <a:ext cx="7975869" cy="4913519"/>
              </a:xfrm>
            </p:spPr>
            <p:txBody>
              <a:bodyPr>
                <a:noAutofit/>
              </a:bodyPr>
              <a:lstStyle/>
              <a:p>
                <a:r>
                  <a:rPr lang="es-CO" sz="2200" dirty="0" smtClean="0"/>
                  <a:t>Se multiplican el numerador y el denominador de cada fracción por el producto de los denominadores de las demás.</a:t>
                </a:r>
              </a:p>
              <a:p>
                <a:r>
                  <a:rPr lang="es-CO" sz="2200" dirty="0"/>
                  <a:t>Considerando las siguientes fracciones:</a:t>
                </a:r>
              </a:p>
              <a:p>
                <a:pPr marL="0" indent="0">
                  <a:buNone/>
                </a:pPr>
                <a14:m>
                  <m:oMathPara xmlns:m="http://schemas.openxmlformats.org/officeDocument/2006/math">
                    <m:oMathParaPr>
                      <m:jc m:val="center"/>
                    </m:oMathParaPr>
                    <m:oMath xmlns:m="http://schemas.openxmlformats.org/officeDocument/2006/math">
                      <m:f>
                        <m:fPr>
                          <m:ctrlPr>
                            <a:rPr lang="es-CO" sz="2200" i="1" smtClean="0">
                              <a:solidFill>
                                <a:srgbClr val="C00000"/>
                              </a:solidFill>
                              <a:latin typeface="Cambria Math" panose="02040503050406030204" pitchFamily="18" charset="0"/>
                            </a:rPr>
                          </m:ctrlPr>
                        </m:fPr>
                        <m:num>
                          <m:r>
                            <a:rPr lang="es-CO" sz="2200" b="0" i="1" smtClean="0">
                              <a:solidFill>
                                <a:srgbClr val="C00000"/>
                              </a:solidFill>
                              <a:latin typeface="Cambria Math" panose="02040503050406030204" pitchFamily="18" charset="0"/>
                            </a:rPr>
                            <m:t>𝑎</m:t>
                          </m:r>
                        </m:num>
                        <m:den>
                          <m:r>
                            <a:rPr lang="es-CO" sz="2200" b="0" i="1" smtClean="0">
                              <a:solidFill>
                                <a:srgbClr val="C00000"/>
                              </a:solidFill>
                              <a:latin typeface="Cambria Math" panose="02040503050406030204" pitchFamily="18" charset="0"/>
                            </a:rPr>
                            <m:t>𝑎</m:t>
                          </m:r>
                          <m:r>
                            <a:rPr lang="es-CO" sz="2200" b="0" i="1" smtClean="0">
                              <a:solidFill>
                                <a:srgbClr val="C00000"/>
                              </a:solidFill>
                              <a:latin typeface="Cambria Math" panose="02040503050406030204" pitchFamily="18" charset="0"/>
                            </a:rPr>
                            <m:t>′</m:t>
                          </m:r>
                        </m:den>
                      </m:f>
                      <m:r>
                        <a:rPr lang="es-CO" sz="2200" b="0" i="1" smtClean="0">
                          <a:latin typeface="Cambria Math" panose="02040503050406030204" pitchFamily="18" charset="0"/>
                        </a:rPr>
                        <m:t> </m:t>
                      </m:r>
                      <m:r>
                        <a:rPr lang="es-ES" sz="2200" b="0" i="1" smtClean="0">
                          <a:latin typeface="Cambria Math" panose="02040503050406030204" pitchFamily="18" charset="0"/>
                        </a:rPr>
                        <m:t>,</m:t>
                      </m:r>
                      <m:r>
                        <a:rPr lang="es-CO" sz="2200" b="0" i="1" smtClean="0">
                          <a:latin typeface="Cambria Math" panose="02040503050406030204" pitchFamily="18" charset="0"/>
                        </a:rPr>
                        <m:t> </m:t>
                      </m:r>
                      <m:f>
                        <m:fPr>
                          <m:ctrlPr>
                            <a:rPr lang="es-CO" sz="2200" i="1" smtClean="0">
                              <a:solidFill>
                                <a:srgbClr val="00B050"/>
                              </a:solidFill>
                              <a:latin typeface="Cambria Math" panose="02040503050406030204" pitchFamily="18" charset="0"/>
                            </a:rPr>
                          </m:ctrlPr>
                        </m:fPr>
                        <m:num>
                          <m:r>
                            <a:rPr lang="es-CO" sz="2200" b="0" i="1" smtClean="0">
                              <a:solidFill>
                                <a:srgbClr val="00B050"/>
                              </a:solidFill>
                              <a:latin typeface="Cambria Math" panose="02040503050406030204" pitchFamily="18" charset="0"/>
                            </a:rPr>
                            <m:t>𝑏</m:t>
                          </m:r>
                        </m:num>
                        <m:den>
                          <m:r>
                            <a:rPr lang="es-CO" sz="2200" b="0" i="1" smtClean="0">
                              <a:solidFill>
                                <a:srgbClr val="00B050"/>
                              </a:solidFill>
                              <a:latin typeface="Cambria Math" panose="02040503050406030204" pitchFamily="18" charset="0"/>
                            </a:rPr>
                            <m:t>𝑏</m:t>
                          </m:r>
                          <m:r>
                            <a:rPr lang="es-CO" sz="2200" b="0" i="1" smtClean="0">
                              <a:solidFill>
                                <a:srgbClr val="00B050"/>
                              </a:solidFill>
                              <a:latin typeface="Cambria Math" panose="02040503050406030204" pitchFamily="18" charset="0"/>
                            </a:rPr>
                            <m:t>′</m:t>
                          </m:r>
                        </m:den>
                      </m:f>
                      <m:r>
                        <a:rPr lang="es-CO" sz="2200" b="0" i="1" smtClean="0">
                          <a:latin typeface="Cambria Math" panose="02040503050406030204" pitchFamily="18" charset="0"/>
                        </a:rPr>
                        <m:t> </m:t>
                      </m:r>
                      <m:r>
                        <a:rPr lang="es-ES" sz="2200" b="0" i="1" smtClean="0">
                          <a:latin typeface="Cambria Math" panose="02040503050406030204" pitchFamily="18" charset="0"/>
                        </a:rPr>
                        <m:t>,</m:t>
                      </m:r>
                      <m:r>
                        <a:rPr lang="es-CO" sz="2200" b="0" i="1" smtClean="0">
                          <a:latin typeface="Cambria Math" panose="02040503050406030204" pitchFamily="18" charset="0"/>
                        </a:rPr>
                        <m:t> </m:t>
                      </m:r>
                      <m:f>
                        <m:fPr>
                          <m:ctrlPr>
                            <a:rPr lang="es-CO" sz="2200" i="1" smtClean="0">
                              <a:solidFill>
                                <a:srgbClr val="0070C0"/>
                              </a:solidFill>
                              <a:latin typeface="Cambria Math" panose="02040503050406030204" pitchFamily="18" charset="0"/>
                            </a:rPr>
                          </m:ctrlPr>
                        </m:fPr>
                        <m:num>
                          <m:r>
                            <a:rPr lang="es-CO" sz="2200" b="0" i="1" smtClean="0">
                              <a:solidFill>
                                <a:srgbClr val="0070C0"/>
                              </a:solidFill>
                              <a:latin typeface="Cambria Math" panose="02040503050406030204" pitchFamily="18" charset="0"/>
                            </a:rPr>
                            <m:t>𝑐</m:t>
                          </m:r>
                        </m:num>
                        <m:den>
                          <m:r>
                            <a:rPr lang="es-CO" sz="2200" b="0" i="1" smtClean="0">
                              <a:solidFill>
                                <a:srgbClr val="0070C0"/>
                              </a:solidFill>
                              <a:latin typeface="Cambria Math" panose="02040503050406030204" pitchFamily="18" charset="0"/>
                            </a:rPr>
                            <m:t>𝑐</m:t>
                          </m:r>
                          <m:r>
                            <a:rPr lang="es-CO" sz="2200" b="0" i="1" smtClean="0">
                              <a:solidFill>
                                <a:srgbClr val="0070C0"/>
                              </a:solidFill>
                              <a:latin typeface="Cambria Math" panose="02040503050406030204" pitchFamily="18" charset="0"/>
                            </a:rPr>
                            <m:t>′</m:t>
                          </m:r>
                        </m:den>
                      </m:f>
                    </m:oMath>
                  </m:oMathPara>
                </a14:m>
                <a:endParaRPr lang="es-CO" sz="2200" dirty="0"/>
              </a:p>
              <a:p>
                <a:r>
                  <a:rPr lang="es-CO" sz="2200" dirty="0"/>
                  <a:t>Se reduce a común denominador las fracciones:</a:t>
                </a:r>
              </a:p>
              <a:p>
                <a:endParaRPr lang="es-CO" sz="2200" dirty="0"/>
              </a:p>
              <a:p>
                <a:pPr marL="0" indent="0">
                  <a:buNone/>
                </a:pPr>
                <a14:m>
                  <m:oMathPara xmlns:m="http://schemas.openxmlformats.org/officeDocument/2006/math">
                    <m:oMathParaPr>
                      <m:jc m:val="center"/>
                    </m:oMathParaPr>
                    <m:oMath xmlns:m="http://schemas.openxmlformats.org/officeDocument/2006/math">
                      <m:f>
                        <m:fPr>
                          <m:ctrlPr>
                            <a:rPr lang="es-CO" sz="2200" i="1" smtClean="0">
                              <a:solidFill>
                                <a:srgbClr val="C00000"/>
                              </a:solidFill>
                              <a:latin typeface="Cambria Math" panose="02040503050406030204" pitchFamily="18" charset="0"/>
                            </a:rPr>
                          </m:ctrlPr>
                        </m:fPr>
                        <m:num>
                          <m:r>
                            <a:rPr lang="es-CO" sz="2200" b="0" i="1" smtClean="0">
                              <a:solidFill>
                                <a:srgbClr val="C00000"/>
                              </a:solidFill>
                              <a:latin typeface="Cambria Math" panose="02040503050406030204" pitchFamily="18" charset="0"/>
                            </a:rPr>
                            <m:t>𝑎</m:t>
                          </m:r>
                        </m:num>
                        <m:den>
                          <m:r>
                            <a:rPr lang="es-CO" sz="2200" b="0" i="1" smtClean="0">
                              <a:solidFill>
                                <a:srgbClr val="C00000"/>
                              </a:solidFill>
                              <a:latin typeface="Cambria Math" panose="02040503050406030204" pitchFamily="18" charset="0"/>
                            </a:rPr>
                            <m:t>𝑎</m:t>
                          </m:r>
                          <m:r>
                            <a:rPr lang="es-CO" sz="2200" b="0" i="1" smtClean="0">
                              <a:solidFill>
                                <a:srgbClr val="C00000"/>
                              </a:solidFill>
                              <a:latin typeface="Cambria Math" panose="02040503050406030204" pitchFamily="18" charset="0"/>
                            </a:rPr>
                            <m:t>′</m:t>
                          </m:r>
                        </m:den>
                      </m:f>
                      <m:r>
                        <a:rPr lang="es-CO" sz="2200" b="0" i="1" smtClean="0">
                          <a:latin typeface="Cambria Math" panose="02040503050406030204" pitchFamily="18" charset="0"/>
                        </a:rPr>
                        <m:t>=</m:t>
                      </m:r>
                      <m:f>
                        <m:fPr>
                          <m:ctrlPr>
                            <a:rPr lang="es-CO" sz="2200" b="0" i="1" smtClean="0">
                              <a:latin typeface="Cambria Math" panose="02040503050406030204" pitchFamily="18" charset="0"/>
                            </a:rPr>
                          </m:ctrlPr>
                        </m:fPr>
                        <m:num>
                          <m:r>
                            <a:rPr lang="es-CO" sz="2200" b="0" i="1" smtClean="0">
                              <a:solidFill>
                                <a:srgbClr val="FF0000"/>
                              </a:solidFill>
                              <a:latin typeface="Cambria Math" panose="02040503050406030204" pitchFamily="18" charset="0"/>
                            </a:rPr>
                            <m:t>𝑎</m:t>
                          </m:r>
                          <m:r>
                            <a:rPr lang="es-CO" sz="2200" b="0" i="1" smtClean="0">
                              <a:solidFill>
                                <a:srgbClr val="FF0000"/>
                              </a:solidFill>
                              <a:latin typeface="Cambria Math" panose="02040503050406030204" pitchFamily="18" charset="0"/>
                              <a:ea typeface="Cambria Math" panose="02040503050406030204" pitchFamily="18" charset="0"/>
                            </a:rPr>
                            <m:t>∙</m:t>
                          </m:r>
                          <m:sSup>
                            <m:sSupPr>
                              <m:ctrlPr>
                                <a:rPr lang="es-CO" sz="2200" b="0" i="1" smtClean="0">
                                  <a:solidFill>
                                    <a:srgbClr val="FF0000"/>
                                  </a:solidFill>
                                  <a:latin typeface="Cambria Math" panose="02040503050406030204" pitchFamily="18" charset="0"/>
                                </a:rPr>
                              </m:ctrlPr>
                            </m:sSupPr>
                            <m:e>
                              <m:r>
                                <a:rPr lang="es-CO" sz="2200" b="0" i="1" smtClean="0">
                                  <a:solidFill>
                                    <a:srgbClr val="FF0000"/>
                                  </a:solidFill>
                                  <a:latin typeface="Cambria Math" panose="02040503050406030204" pitchFamily="18" charset="0"/>
                                </a:rPr>
                                <m:t>𝑏</m:t>
                              </m:r>
                            </m:e>
                            <m:sup>
                              <m:r>
                                <a:rPr lang="es-CO" sz="2200" b="0" i="1" smtClean="0">
                                  <a:solidFill>
                                    <a:srgbClr val="FF0000"/>
                                  </a:solidFill>
                                  <a:latin typeface="Cambria Math" panose="02040503050406030204" pitchFamily="18" charset="0"/>
                                </a:rPr>
                                <m:t>′</m:t>
                              </m:r>
                            </m:sup>
                          </m:sSup>
                          <m:r>
                            <a:rPr lang="es-CO" sz="2200" i="1">
                              <a:solidFill>
                                <a:srgbClr val="FF0000"/>
                              </a:solidFill>
                              <a:latin typeface="Cambria Math" panose="02040503050406030204" pitchFamily="18" charset="0"/>
                              <a:ea typeface="Cambria Math" panose="02040503050406030204" pitchFamily="18" charset="0"/>
                            </a:rPr>
                            <m:t>∙</m:t>
                          </m:r>
                          <m:r>
                            <a:rPr lang="es-CO" sz="2200" b="0" i="1" smtClean="0">
                              <a:solidFill>
                                <a:srgbClr val="FF0000"/>
                              </a:solidFill>
                              <a:latin typeface="Cambria Math" panose="02040503050406030204" pitchFamily="18" charset="0"/>
                            </a:rPr>
                            <m:t>𝑐</m:t>
                          </m:r>
                          <m:r>
                            <a:rPr lang="es-CO" sz="2200" b="0" i="1" smtClean="0">
                              <a:solidFill>
                                <a:srgbClr val="FF0000"/>
                              </a:solidFill>
                              <a:latin typeface="Cambria Math" panose="02040503050406030204" pitchFamily="18" charset="0"/>
                            </a:rPr>
                            <m:t>′</m:t>
                          </m:r>
                        </m:num>
                        <m:den>
                          <m:sSup>
                            <m:sSupPr>
                              <m:ctrlPr>
                                <a:rPr lang="es-CO" sz="2200" b="0" i="1" smtClean="0">
                                  <a:solidFill>
                                    <a:schemeClr val="accent4">
                                      <a:lumMod val="60000"/>
                                      <a:lumOff val="40000"/>
                                    </a:schemeClr>
                                  </a:solidFill>
                                  <a:latin typeface="Cambria Math" panose="02040503050406030204" pitchFamily="18" charset="0"/>
                                </a:rPr>
                              </m:ctrlPr>
                            </m:sSupPr>
                            <m:e>
                              <m:r>
                                <a:rPr lang="es-CO" sz="2200" b="0" i="1" smtClean="0">
                                  <a:solidFill>
                                    <a:schemeClr val="accent4">
                                      <a:lumMod val="60000"/>
                                      <a:lumOff val="40000"/>
                                    </a:schemeClr>
                                  </a:solidFill>
                                  <a:latin typeface="Cambria Math" panose="02040503050406030204" pitchFamily="18" charset="0"/>
                                </a:rPr>
                                <m:t>𝑎</m:t>
                              </m:r>
                            </m:e>
                            <m:sup>
                              <m:r>
                                <a:rPr lang="es-CO" sz="2200" b="0" i="1" smtClean="0">
                                  <a:solidFill>
                                    <a:schemeClr val="accent4">
                                      <a:lumMod val="60000"/>
                                      <a:lumOff val="40000"/>
                                    </a:schemeClr>
                                  </a:solidFill>
                                  <a:latin typeface="Cambria Math" panose="02040503050406030204" pitchFamily="18" charset="0"/>
                                </a:rPr>
                                <m:t>′</m:t>
                              </m:r>
                            </m:sup>
                          </m:sSup>
                          <m:r>
                            <a:rPr lang="es-CO" sz="2200" i="1">
                              <a:solidFill>
                                <a:schemeClr val="accent4">
                                  <a:lumMod val="60000"/>
                                  <a:lumOff val="40000"/>
                                </a:schemeClr>
                              </a:solidFill>
                              <a:latin typeface="Cambria Math" panose="02040503050406030204" pitchFamily="18" charset="0"/>
                              <a:ea typeface="Cambria Math" panose="02040503050406030204" pitchFamily="18" charset="0"/>
                            </a:rPr>
                            <m:t>∙</m:t>
                          </m:r>
                          <m:sSup>
                            <m:sSupPr>
                              <m:ctrlPr>
                                <a:rPr lang="es-CO" sz="2200" b="0" i="1" smtClean="0">
                                  <a:solidFill>
                                    <a:schemeClr val="accent4">
                                      <a:lumMod val="60000"/>
                                      <a:lumOff val="40000"/>
                                    </a:schemeClr>
                                  </a:solidFill>
                                  <a:latin typeface="Cambria Math" panose="02040503050406030204" pitchFamily="18" charset="0"/>
                                </a:rPr>
                              </m:ctrlPr>
                            </m:sSupPr>
                            <m:e>
                              <m:r>
                                <a:rPr lang="es-CO" sz="2200" b="0" i="1" smtClean="0">
                                  <a:solidFill>
                                    <a:schemeClr val="accent4">
                                      <a:lumMod val="60000"/>
                                      <a:lumOff val="40000"/>
                                    </a:schemeClr>
                                  </a:solidFill>
                                  <a:latin typeface="Cambria Math" panose="02040503050406030204" pitchFamily="18" charset="0"/>
                                </a:rPr>
                                <m:t>𝑏</m:t>
                              </m:r>
                            </m:e>
                            <m:sup>
                              <m:r>
                                <a:rPr lang="es-CO" sz="2200" b="0" i="1" smtClean="0">
                                  <a:solidFill>
                                    <a:schemeClr val="accent4">
                                      <a:lumMod val="60000"/>
                                      <a:lumOff val="40000"/>
                                    </a:schemeClr>
                                  </a:solidFill>
                                  <a:latin typeface="Cambria Math" panose="02040503050406030204" pitchFamily="18" charset="0"/>
                                </a:rPr>
                                <m:t>′</m:t>
                              </m:r>
                            </m:sup>
                          </m:sSup>
                          <m:r>
                            <a:rPr lang="es-CO" sz="2200" b="0" i="1" smtClean="0">
                              <a:solidFill>
                                <a:schemeClr val="accent4">
                                  <a:lumMod val="60000"/>
                                  <a:lumOff val="40000"/>
                                </a:schemeClr>
                              </a:solidFill>
                              <a:latin typeface="Cambria Math" panose="02040503050406030204" pitchFamily="18" charset="0"/>
                              <a:ea typeface="Cambria Math" panose="02040503050406030204" pitchFamily="18" charset="0"/>
                            </a:rPr>
                            <m:t>∙</m:t>
                          </m:r>
                          <m:r>
                            <a:rPr lang="es-CO" sz="2200" b="0" i="1" smtClean="0">
                              <a:solidFill>
                                <a:schemeClr val="accent4">
                                  <a:lumMod val="60000"/>
                                  <a:lumOff val="40000"/>
                                </a:schemeClr>
                              </a:solidFill>
                              <a:latin typeface="Cambria Math" panose="02040503050406030204" pitchFamily="18" charset="0"/>
                            </a:rPr>
                            <m:t>𝑐</m:t>
                          </m:r>
                          <m:r>
                            <a:rPr lang="es-CO" sz="2200" i="1">
                              <a:solidFill>
                                <a:schemeClr val="accent4">
                                  <a:lumMod val="60000"/>
                                  <a:lumOff val="40000"/>
                                </a:schemeClr>
                              </a:solidFill>
                              <a:latin typeface="Cambria Math" panose="02040503050406030204" pitchFamily="18" charset="0"/>
                            </a:rPr>
                            <m:t>′</m:t>
                          </m:r>
                        </m:den>
                      </m:f>
                      <m:r>
                        <a:rPr lang="es-CO" sz="2200" b="0" i="1" smtClean="0">
                          <a:latin typeface="Cambria Math" panose="02040503050406030204" pitchFamily="18" charset="0"/>
                        </a:rPr>
                        <m:t>;      </m:t>
                      </m:r>
                      <m:f>
                        <m:fPr>
                          <m:ctrlPr>
                            <a:rPr lang="es-CO" sz="2200" b="0" i="1" smtClean="0">
                              <a:solidFill>
                                <a:srgbClr val="00B050"/>
                              </a:solidFill>
                              <a:latin typeface="Cambria Math" panose="02040503050406030204" pitchFamily="18" charset="0"/>
                            </a:rPr>
                          </m:ctrlPr>
                        </m:fPr>
                        <m:num>
                          <m:r>
                            <a:rPr lang="es-CO" sz="2200" b="0" i="1" smtClean="0">
                              <a:solidFill>
                                <a:srgbClr val="00B050"/>
                              </a:solidFill>
                              <a:latin typeface="Cambria Math" panose="02040503050406030204" pitchFamily="18" charset="0"/>
                            </a:rPr>
                            <m:t>𝑏</m:t>
                          </m:r>
                        </m:num>
                        <m:den>
                          <m:r>
                            <a:rPr lang="es-CO" sz="2200" b="0" i="1" smtClean="0">
                              <a:solidFill>
                                <a:srgbClr val="00B050"/>
                              </a:solidFill>
                              <a:latin typeface="Cambria Math" panose="02040503050406030204" pitchFamily="18" charset="0"/>
                            </a:rPr>
                            <m:t>𝑏</m:t>
                          </m:r>
                          <m:r>
                            <a:rPr lang="es-CO" sz="2200" b="0" i="1" smtClean="0">
                              <a:solidFill>
                                <a:srgbClr val="00B050"/>
                              </a:solidFill>
                              <a:latin typeface="Cambria Math" panose="02040503050406030204" pitchFamily="18" charset="0"/>
                            </a:rPr>
                            <m:t>′</m:t>
                          </m:r>
                        </m:den>
                      </m:f>
                      <m:r>
                        <a:rPr lang="es-CO" sz="2200" b="0" i="1" smtClean="0">
                          <a:latin typeface="Cambria Math" panose="02040503050406030204" pitchFamily="18" charset="0"/>
                        </a:rPr>
                        <m:t>=</m:t>
                      </m:r>
                      <m:f>
                        <m:fPr>
                          <m:ctrlPr>
                            <a:rPr lang="es-CO" sz="2200" i="1">
                              <a:latin typeface="Cambria Math" panose="02040503050406030204" pitchFamily="18" charset="0"/>
                            </a:rPr>
                          </m:ctrlPr>
                        </m:fPr>
                        <m:num>
                          <m:r>
                            <a:rPr lang="es-CO" sz="2200" b="0" i="1" smtClean="0">
                              <a:solidFill>
                                <a:srgbClr val="92D050"/>
                              </a:solidFill>
                              <a:latin typeface="Cambria Math" panose="02040503050406030204" pitchFamily="18" charset="0"/>
                            </a:rPr>
                            <m:t>𝑏</m:t>
                          </m:r>
                          <m:r>
                            <a:rPr lang="es-CO" sz="2200" b="0" i="1" smtClean="0">
                              <a:solidFill>
                                <a:srgbClr val="92D050"/>
                              </a:solidFill>
                              <a:latin typeface="Cambria Math" panose="02040503050406030204" pitchFamily="18" charset="0"/>
                              <a:ea typeface="Cambria Math" panose="02040503050406030204" pitchFamily="18" charset="0"/>
                            </a:rPr>
                            <m:t>∙</m:t>
                          </m:r>
                          <m:sSup>
                            <m:sSupPr>
                              <m:ctrlPr>
                                <a:rPr lang="es-CO" sz="2200" i="1">
                                  <a:solidFill>
                                    <a:srgbClr val="92D050"/>
                                  </a:solidFill>
                                  <a:latin typeface="Cambria Math" panose="02040503050406030204" pitchFamily="18" charset="0"/>
                                </a:rPr>
                              </m:ctrlPr>
                            </m:sSupPr>
                            <m:e>
                              <m:r>
                                <a:rPr lang="es-CO" sz="2200" b="0" i="1" smtClean="0">
                                  <a:solidFill>
                                    <a:srgbClr val="92D050"/>
                                  </a:solidFill>
                                  <a:latin typeface="Cambria Math" panose="02040503050406030204" pitchFamily="18" charset="0"/>
                                </a:rPr>
                                <m:t>𝑎</m:t>
                              </m:r>
                            </m:e>
                            <m:sup>
                              <m:r>
                                <a:rPr lang="es-CO" sz="2200" i="1">
                                  <a:solidFill>
                                    <a:srgbClr val="92D050"/>
                                  </a:solidFill>
                                  <a:latin typeface="Cambria Math" panose="02040503050406030204" pitchFamily="18" charset="0"/>
                                </a:rPr>
                                <m:t>′</m:t>
                              </m:r>
                            </m:sup>
                          </m:sSup>
                          <m:r>
                            <a:rPr lang="es-CO" sz="2200" i="1" smtClean="0">
                              <a:solidFill>
                                <a:srgbClr val="92D050"/>
                              </a:solidFill>
                              <a:latin typeface="Cambria Math" panose="02040503050406030204" pitchFamily="18" charset="0"/>
                              <a:ea typeface="Cambria Math" panose="02040503050406030204" pitchFamily="18" charset="0"/>
                            </a:rPr>
                            <m:t>∙</m:t>
                          </m:r>
                          <m:r>
                            <a:rPr lang="es-CO" sz="2200" i="1">
                              <a:solidFill>
                                <a:srgbClr val="92D050"/>
                              </a:solidFill>
                              <a:latin typeface="Cambria Math" panose="02040503050406030204" pitchFamily="18" charset="0"/>
                            </a:rPr>
                            <m:t>𝑐</m:t>
                          </m:r>
                          <m:r>
                            <a:rPr lang="es-CO" sz="2200" i="1">
                              <a:solidFill>
                                <a:srgbClr val="92D050"/>
                              </a:solidFill>
                              <a:latin typeface="Cambria Math" panose="02040503050406030204" pitchFamily="18" charset="0"/>
                            </a:rPr>
                            <m:t>′</m:t>
                          </m:r>
                        </m:num>
                        <m:den>
                          <m:sSup>
                            <m:sSupPr>
                              <m:ctrlPr>
                                <a:rPr lang="es-CO" sz="2200" i="1">
                                  <a:solidFill>
                                    <a:schemeClr val="accent4">
                                      <a:lumMod val="60000"/>
                                      <a:lumOff val="40000"/>
                                    </a:schemeClr>
                                  </a:solidFill>
                                  <a:latin typeface="Cambria Math" panose="02040503050406030204" pitchFamily="18" charset="0"/>
                                </a:rPr>
                              </m:ctrlPr>
                            </m:sSupPr>
                            <m:e>
                              <m:r>
                                <a:rPr lang="es-CO" sz="2200" i="1">
                                  <a:solidFill>
                                    <a:schemeClr val="accent4">
                                      <a:lumMod val="60000"/>
                                      <a:lumOff val="40000"/>
                                    </a:schemeClr>
                                  </a:solidFill>
                                  <a:latin typeface="Cambria Math" panose="02040503050406030204" pitchFamily="18" charset="0"/>
                                </a:rPr>
                                <m:t>𝑎</m:t>
                              </m:r>
                            </m:e>
                            <m:sup>
                              <m:r>
                                <a:rPr lang="es-CO" sz="2200" i="1">
                                  <a:solidFill>
                                    <a:schemeClr val="accent4">
                                      <a:lumMod val="60000"/>
                                      <a:lumOff val="40000"/>
                                    </a:schemeClr>
                                  </a:solidFill>
                                  <a:latin typeface="Cambria Math" panose="02040503050406030204" pitchFamily="18" charset="0"/>
                                </a:rPr>
                                <m:t>′</m:t>
                              </m:r>
                            </m:sup>
                          </m:sSup>
                          <m:r>
                            <a:rPr lang="es-CO" sz="2200" i="1">
                              <a:solidFill>
                                <a:schemeClr val="accent4">
                                  <a:lumMod val="60000"/>
                                  <a:lumOff val="40000"/>
                                </a:schemeClr>
                              </a:solidFill>
                              <a:latin typeface="Cambria Math" panose="02040503050406030204" pitchFamily="18" charset="0"/>
                              <a:ea typeface="Cambria Math" panose="02040503050406030204" pitchFamily="18" charset="0"/>
                            </a:rPr>
                            <m:t>∙</m:t>
                          </m:r>
                          <m:sSup>
                            <m:sSupPr>
                              <m:ctrlPr>
                                <a:rPr lang="es-CO" sz="2200" i="1">
                                  <a:solidFill>
                                    <a:schemeClr val="accent4">
                                      <a:lumMod val="60000"/>
                                      <a:lumOff val="40000"/>
                                    </a:schemeClr>
                                  </a:solidFill>
                                  <a:latin typeface="Cambria Math" panose="02040503050406030204" pitchFamily="18" charset="0"/>
                                </a:rPr>
                              </m:ctrlPr>
                            </m:sSupPr>
                            <m:e>
                              <m:r>
                                <a:rPr lang="es-CO" sz="2200" i="1">
                                  <a:solidFill>
                                    <a:schemeClr val="accent4">
                                      <a:lumMod val="60000"/>
                                      <a:lumOff val="40000"/>
                                    </a:schemeClr>
                                  </a:solidFill>
                                  <a:latin typeface="Cambria Math" panose="02040503050406030204" pitchFamily="18" charset="0"/>
                                </a:rPr>
                                <m:t>𝑏</m:t>
                              </m:r>
                            </m:e>
                            <m:sup>
                              <m:r>
                                <a:rPr lang="es-CO" sz="2200" i="1">
                                  <a:solidFill>
                                    <a:schemeClr val="accent4">
                                      <a:lumMod val="60000"/>
                                      <a:lumOff val="40000"/>
                                    </a:schemeClr>
                                  </a:solidFill>
                                  <a:latin typeface="Cambria Math" panose="02040503050406030204" pitchFamily="18" charset="0"/>
                                </a:rPr>
                                <m:t>′</m:t>
                              </m:r>
                            </m:sup>
                          </m:sSup>
                          <m:r>
                            <a:rPr lang="es-CO" sz="2200" i="1">
                              <a:solidFill>
                                <a:schemeClr val="accent4">
                                  <a:lumMod val="60000"/>
                                  <a:lumOff val="40000"/>
                                </a:schemeClr>
                              </a:solidFill>
                              <a:latin typeface="Cambria Math" panose="02040503050406030204" pitchFamily="18" charset="0"/>
                              <a:ea typeface="Cambria Math" panose="02040503050406030204" pitchFamily="18" charset="0"/>
                            </a:rPr>
                            <m:t>∙</m:t>
                          </m:r>
                          <m:r>
                            <a:rPr lang="es-CO" sz="2200" i="1">
                              <a:solidFill>
                                <a:schemeClr val="accent4">
                                  <a:lumMod val="60000"/>
                                  <a:lumOff val="40000"/>
                                </a:schemeClr>
                              </a:solidFill>
                              <a:latin typeface="Cambria Math" panose="02040503050406030204" pitchFamily="18" charset="0"/>
                            </a:rPr>
                            <m:t>𝑐</m:t>
                          </m:r>
                          <m:r>
                            <a:rPr lang="es-CO" sz="2200" i="1">
                              <a:solidFill>
                                <a:schemeClr val="accent4">
                                  <a:lumMod val="60000"/>
                                  <a:lumOff val="40000"/>
                                </a:schemeClr>
                              </a:solidFill>
                              <a:latin typeface="Cambria Math" panose="02040503050406030204" pitchFamily="18" charset="0"/>
                            </a:rPr>
                            <m:t>′</m:t>
                          </m:r>
                        </m:den>
                      </m:f>
                      <m:r>
                        <a:rPr lang="es-CO" sz="2200" b="0" i="1" smtClean="0">
                          <a:latin typeface="Cambria Math" panose="02040503050406030204" pitchFamily="18" charset="0"/>
                        </a:rPr>
                        <m:t>;       </m:t>
                      </m:r>
                      <m:f>
                        <m:fPr>
                          <m:ctrlPr>
                            <a:rPr lang="es-CO" sz="2200" i="1" smtClean="0">
                              <a:solidFill>
                                <a:srgbClr val="0070C0"/>
                              </a:solidFill>
                              <a:latin typeface="Cambria Math" panose="02040503050406030204" pitchFamily="18" charset="0"/>
                            </a:rPr>
                          </m:ctrlPr>
                        </m:fPr>
                        <m:num>
                          <m:r>
                            <a:rPr lang="es-CO" sz="2200" b="0" i="1" smtClean="0">
                              <a:solidFill>
                                <a:srgbClr val="0070C0"/>
                              </a:solidFill>
                              <a:latin typeface="Cambria Math" panose="02040503050406030204" pitchFamily="18" charset="0"/>
                            </a:rPr>
                            <m:t>𝑐</m:t>
                          </m:r>
                        </m:num>
                        <m:den>
                          <m:r>
                            <a:rPr lang="es-CO" sz="2200" b="0" i="1" smtClean="0">
                              <a:solidFill>
                                <a:srgbClr val="0070C0"/>
                              </a:solidFill>
                              <a:latin typeface="Cambria Math" panose="02040503050406030204" pitchFamily="18" charset="0"/>
                            </a:rPr>
                            <m:t>𝑐</m:t>
                          </m:r>
                          <m:r>
                            <a:rPr lang="es-CO" sz="2200" i="1">
                              <a:solidFill>
                                <a:srgbClr val="0070C0"/>
                              </a:solidFill>
                              <a:latin typeface="Cambria Math" panose="02040503050406030204" pitchFamily="18" charset="0"/>
                            </a:rPr>
                            <m:t>′</m:t>
                          </m:r>
                        </m:den>
                      </m:f>
                      <m:r>
                        <a:rPr lang="es-CO" sz="2200" i="1">
                          <a:latin typeface="Cambria Math" panose="02040503050406030204" pitchFamily="18" charset="0"/>
                        </a:rPr>
                        <m:t>=</m:t>
                      </m:r>
                      <m:f>
                        <m:fPr>
                          <m:ctrlPr>
                            <a:rPr lang="es-CO" sz="2200" i="1">
                              <a:latin typeface="Cambria Math" panose="02040503050406030204" pitchFamily="18" charset="0"/>
                            </a:rPr>
                          </m:ctrlPr>
                        </m:fPr>
                        <m:num>
                          <m:r>
                            <a:rPr lang="es-CO" sz="2200" b="0" i="1" smtClean="0">
                              <a:solidFill>
                                <a:schemeClr val="accent1">
                                  <a:lumMod val="75000"/>
                                </a:schemeClr>
                              </a:solidFill>
                              <a:latin typeface="Cambria Math" panose="02040503050406030204" pitchFamily="18" charset="0"/>
                            </a:rPr>
                            <m:t>𝑐</m:t>
                          </m:r>
                          <m:r>
                            <a:rPr lang="es-CO" sz="2200" i="1" smtClean="0">
                              <a:solidFill>
                                <a:schemeClr val="accent1">
                                  <a:lumMod val="75000"/>
                                </a:schemeClr>
                              </a:solidFill>
                              <a:latin typeface="Cambria Math" panose="02040503050406030204" pitchFamily="18" charset="0"/>
                              <a:ea typeface="Cambria Math" panose="02040503050406030204" pitchFamily="18" charset="0"/>
                            </a:rPr>
                            <m:t>∙</m:t>
                          </m:r>
                          <m:sSup>
                            <m:sSupPr>
                              <m:ctrlPr>
                                <a:rPr lang="es-CO" sz="2200" i="1">
                                  <a:solidFill>
                                    <a:schemeClr val="accent1">
                                      <a:lumMod val="75000"/>
                                    </a:schemeClr>
                                  </a:solidFill>
                                  <a:latin typeface="Cambria Math" panose="02040503050406030204" pitchFamily="18" charset="0"/>
                                </a:rPr>
                              </m:ctrlPr>
                            </m:sSupPr>
                            <m:e>
                              <m:r>
                                <a:rPr lang="es-CO" sz="2200" i="1">
                                  <a:solidFill>
                                    <a:schemeClr val="accent1">
                                      <a:lumMod val="75000"/>
                                    </a:schemeClr>
                                  </a:solidFill>
                                  <a:latin typeface="Cambria Math" panose="02040503050406030204" pitchFamily="18" charset="0"/>
                                </a:rPr>
                                <m:t>𝑎</m:t>
                              </m:r>
                            </m:e>
                            <m:sup>
                              <m:r>
                                <a:rPr lang="es-CO" sz="2200" i="1">
                                  <a:solidFill>
                                    <a:schemeClr val="accent1">
                                      <a:lumMod val="75000"/>
                                    </a:schemeClr>
                                  </a:solidFill>
                                  <a:latin typeface="Cambria Math" panose="02040503050406030204" pitchFamily="18" charset="0"/>
                                </a:rPr>
                                <m:t>′</m:t>
                              </m:r>
                            </m:sup>
                          </m:sSup>
                          <m:r>
                            <a:rPr lang="es-CO" sz="2200" i="1" smtClean="0">
                              <a:solidFill>
                                <a:schemeClr val="accent1">
                                  <a:lumMod val="75000"/>
                                </a:schemeClr>
                              </a:solidFill>
                              <a:latin typeface="Cambria Math" panose="02040503050406030204" pitchFamily="18" charset="0"/>
                              <a:ea typeface="Cambria Math" panose="02040503050406030204" pitchFamily="18" charset="0"/>
                            </a:rPr>
                            <m:t>∙</m:t>
                          </m:r>
                          <m:r>
                            <a:rPr lang="es-CO" sz="2200" b="0" i="1" smtClean="0">
                              <a:solidFill>
                                <a:schemeClr val="accent1">
                                  <a:lumMod val="75000"/>
                                </a:schemeClr>
                              </a:solidFill>
                              <a:latin typeface="Cambria Math" panose="02040503050406030204" pitchFamily="18" charset="0"/>
                            </a:rPr>
                            <m:t>𝑏</m:t>
                          </m:r>
                          <m:r>
                            <a:rPr lang="es-CO" sz="2200" i="1">
                              <a:solidFill>
                                <a:schemeClr val="accent1">
                                  <a:lumMod val="75000"/>
                                </a:schemeClr>
                              </a:solidFill>
                              <a:latin typeface="Cambria Math" panose="02040503050406030204" pitchFamily="18" charset="0"/>
                            </a:rPr>
                            <m:t>′</m:t>
                          </m:r>
                        </m:num>
                        <m:den>
                          <m:sSup>
                            <m:sSupPr>
                              <m:ctrlPr>
                                <a:rPr lang="es-CO" sz="2200" i="1">
                                  <a:solidFill>
                                    <a:schemeClr val="accent4">
                                      <a:lumMod val="60000"/>
                                      <a:lumOff val="40000"/>
                                    </a:schemeClr>
                                  </a:solidFill>
                                  <a:latin typeface="Cambria Math" panose="02040503050406030204" pitchFamily="18" charset="0"/>
                                </a:rPr>
                              </m:ctrlPr>
                            </m:sSupPr>
                            <m:e>
                              <m:r>
                                <a:rPr lang="es-CO" sz="2200" i="1">
                                  <a:solidFill>
                                    <a:schemeClr val="accent4">
                                      <a:lumMod val="60000"/>
                                      <a:lumOff val="40000"/>
                                    </a:schemeClr>
                                  </a:solidFill>
                                  <a:latin typeface="Cambria Math" panose="02040503050406030204" pitchFamily="18" charset="0"/>
                                </a:rPr>
                                <m:t>𝑎</m:t>
                              </m:r>
                            </m:e>
                            <m:sup>
                              <m:r>
                                <a:rPr lang="es-CO" sz="2200" i="1">
                                  <a:solidFill>
                                    <a:schemeClr val="accent4">
                                      <a:lumMod val="60000"/>
                                      <a:lumOff val="40000"/>
                                    </a:schemeClr>
                                  </a:solidFill>
                                  <a:latin typeface="Cambria Math" panose="02040503050406030204" pitchFamily="18" charset="0"/>
                                </a:rPr>
                                <m:t>′</m:t>
                              </m:r>
                            </m:sup>
                          </m:sSup>
                          <m:r>
                            <a:rPr lang="es-CO" sz="2200" i="1">
                              <a:solidFill>
                                <a:schemeClr val="accent4">
                                  <a:lumMod val="60000"/>
                                  <a:lumOff val="40000"/>
                                </a:schemeClr>
                              </a:solidFill>
                              <a:latin typeface="Cambria Math" panose="02040503050406030204" pitchFamily="18" charset="0"/>
                              <a:ea typeface="Cambria Math" panose="02040503050406030204" pitchFamily="18" charset="0"/>
                            </a:rPr>
                            <m:t>∙</m:t>
                          </m:r>
                          <m:sSup>
                            <m:sSupPr>
                              <m:ctrlPr>
                                <a:rPr lang="es-CO" sz="2200" i="1">
                                  <a:solidFill>
                                    <a:schemeClr val="accent4">
                                      <a:lumMod val="60000"/>
                                      <a:lumOff val="40000"/>
                                    </a:schemeClr>
                                  </a:solidFill>
                                  <a:latin typeface="Cambria Math" panose="02040503050406030204" pitchFamily="18" charset="0"/>
                                </a:rPr>
                              </m:ctrlPr>
                            </m:sSupPr>
                            <m:e>
                              <m:r>
                                <a:rPr lang="es-CO" sz="2200" i="1">
                                  <a:solidFill>
                                    <a:schemeClr val="accent4">
                                      <a:lumMod val="60000"/>
                                      <a:lumOff val="40000"/>
                                    </a:schemeClr>
                                  </a:solidFill>
                                  <a:latin typeface="Cambria Math" panose="02040503050406030204" pitchFamily="18" charset="0"/>
                                </a:rPr>
                                <m:t>𝑏</m:t>
                              </m:r>
                            </m:e>
                            <m:sup>
                              <m:r>
                                <a:rPr lang="es-CO" sz="2200" i="1">
                                  <a:solidFill>
                                    <a:schemeClr val="accent4">
                                      <a:lumMod val="60000"/>
                                      <a:lumOff val="40000"/>
                                    </a:schemeClr>
                                  </a:solidFill>
                                  <a:latin typeface="Cambria Math" panose="02040503050406030204" pitchFamily="18" charset="0"/>
                                </a:rPr>
                                <m:t>′</m:t>
                              </m:r>
                            </m:sup>
                          </m:sSup>
                          <m:r>
                            <a:rPr lang="es-CO" sz="2200" i="1">
                              <a:solidFill>
                                <a:schemeClr val="accent4">
                                  <a:lumMod val="60000"/>
                                  <a:lumOff val="40000"/>
                                </a:schemeClr>
                              </a:solidFill>
                              <a:latin typeface="Cambria Math" panose="02040503050406030204" pitchFamily="18" charset="0"/>
                              <a:ea typeface="Cambria Math" panose="02040503050406030204" pitchFamily="18" charset="0"/>
                            </a:rPr>
                            <m:t>∙</m:t>
                          </m:r>
                          <m:r>
                            <a:rPr lang="es-CO" sz="2200" i="1">
                              <a:solidFill>
                                <a:schemeClr val="accent4">
                                  <a:lumMod val="60000"/>
                                  <a:lumOff val="40000"/>
                                </a:schemeClr>
                              </a:solidFill>
                              <a:latin typeface="Cambria Math" panose="02040503050406030204" pitchFamily="18" charset="0"/>
                            </a:rPr>
                            <m:t>𝑐</m:t>
                          </m:r>
                          <m:r>
                            <a:rPr lang="es-CO" sz="2200" i="1">
                              <a:solidFill>
                                <a:schemeClr val="accent4">
                                  <a:lumMod val="60000"/>
                                  <a:lumOff val="40000"/>
                                </a:schemeClr>
                              </a:solidFill>
                              <a:latin typeface="Cambria Math" panose="02040503050406030204" pitchFamily="18" charset="0"/>
                            </a:rPr>
                            <m:t>′</m:t>
                          </m:r>
                        </m:den>
                      </m:f>
                    </m:oMath>
                  </m:oMathPara>
                </a14:m>
                <a:endParaRPr lang="es-CO" sz="2200" dirty="0"/>
              </a:p>
              <a:p>
                <a:endParaRPr lang="es-CO" sz="2200" dirty="0"/>
              </a:p>
              <a:p>
                <a:r>
                  <a:rPr lang="es-CO" sz="2200" dirty="0"/>
                  <a:t>Las fracciones </a:t>
                </a:r>
                <a:r>
                  <a:rPr lang="es-CO" sz="2200" dirty="0" smtClean="0"/>
                  <a:t>buscadas a sumar que ahora tienen el mismo denominador </a:t>
                </a:r>
                <a:r>
                  <a:rPr lang="es-CO" sz="2200" dirty="0"/>
                  <a:t>son:  </a:t>
                </a:r>
                <a14:m>
                  <m:oMath xmlns:m="http://schemas.openxmlformats.org/officeDocument/2006/math">
                    <m:f>
                      <m:fPr>
                        <m:ctrlPr>
                          <a:rPr lang="es-CO" sz="2200" i="1" smtClean="0">
                            <a:latin typeface="Cambria Math" panose="02040503050406030204" pitchFamily="18" charset="0"/>
                          </a:rPr>
                        </m:ctrlPr>
                      </m:fPr>
                      <m:num>
                        <m:r>
                          <a:rPr lang="es-CO" sz="2200" b="0" i="1" smtClean="0">
                            <a:solidFill>
                              <a:srgbClr val="FF0000"/>
                            </a:solidFill>
                            <a:latin typeface="Cambria Math" panose="02040503050406030204" pitchFamily="18" charset="0"/>
                          </a:rPr>
                          <m:t>𝑥</m:t>
                        </m:r>
                      </m:num>
                      <m:den>
                        <m:r>
                          <a:rPr lang="es-CO" sz="2200" b="0" i="1" smtClean="0">
                            <a:solidFill>
                              <a:schemeClr val="accent4">
                                <a:lumMod val="60000"/>
                                <a:lumOff val="40000"/>
                              </a:schemeClr>
                            </a:solidFill>
                            <a:latin typeface="Cambria Math" panose="02040503050406030204" pitchFamily="18" charset="0"/>
                          </a:rPr>
                          <m:t>𝑑</m:t>
                        </m:r>
                        <m:r>
                          <a:rPr lang="es-CO" sz="2200" b="0" i="1" smtClean="0">
                            <a:solidFill>
                              <a:schemeClr val="accent4">
                                <a:lumMod val="60000"/>
                                <a:lumOff val="40000"/>
                              </a:schemeClr>
                            </a:solidFill>
                            <a:latin typeface="Cambria Math" panose="02040503050406030204" pitchFamily="18" charset="0"/>
                          </a:rPr>
                          <m:t>′</m:t>
                        </m:r>
                      </m:den>
                    </m:f>
                    <m:r>
                      <a:rPr lang="es-CO" sz="2200" b="0" i="1" smtClean="0">
                        <a:latin typeface="Cambria Math" panose="02040503050406030204" pitchFamily="18" charset="0"/>
                      </a:rPr>
                      <m:t>;  </m:t>
                    </m:r>
                    <m:f>
                      <m:fPr>
                        <m:ctrlPr>
                          <a:rPr lang="es-CO" sz="2200" b="0" i="1" smtClean="0">
                            <a:latin typeface="Cambria Math" panose="02040503050406030204" pitchFamily="18" charset="0"/>
                          </a:rPr>
                        </m:ctrlPr>
                      </m:fPr>
                      <m:num>
                        <m:r>
                          <a:rPr lang="es-CO" sz="2200" b="0" i="1" smtClean="0">
                            <a:solidFill>
                              <a:srgbClr val="92D050"/>
                            </a:solidFill>
                            <a:latin typeface="Cambria Math" panose="02040503050406030204" pitchFamily="18" charset="0"/>
                          </a:rPr>
                          <m:t>𝑦</m:t>
                        </m:r>
                      </m:num>
                      <m:den>
                        <m:r>
                          <a:rPr lang="es-CO" sz="2200" i="1">
                            <a:solidFill>
                              <a:schemeClr val="accent4">
                                <a:lumMod val="60000"/>
                                <a:lumOff val="40000"/>
                              </a:schemeClr>
                            </a:solidFill>
                            <a:latin typeface="Cambria Math" panose="02040503050406030204" pitchFamily="18" charset="0"/>
                          </a:rPr>
                          <m:t>𝑑</m:t>
                        </m:r>
                        <m:r>
                          <a:rPr lang="es-CO" sz="2200" i="1">
                            <a:solidFill>
                              <a:schemeClr val="accent4">
                                <a:lumMod val="60000"/>
                                <a:lumOff val="40000"/>
                              </a:schemeClr>
                            </a:solidFill>
                            <a:latin typeface="Cambria Math" panose="02040503050406030204" pitchFamily="18" charset="0"/>
                          </a:rPr>
                          <m:t>′</m:t>
                        </m:r>
                      </m:den>
                    </m:f>
                    <m:r>
                      <a:rPr lang="es-CO" sz="2200" b="0" i="1" smtClean="0">
                        <a:latin typeface="Cambria Math" panose="02040503050406030204" pitchFamily="18" charset="0"/>
                      </a:rPr>
                      <m:t>;  </m:t>
                    </m:r>
                    <m:f>
                      <m:fPr>
                        <m:ctrlPr>
                          <a:rPr lang="es-CO" sz="2200" b="0" i="1" smtClean="0">
                            <a:latin typeface="Cambria Math" panose="02040503050406030204" pitchFamily="18" charset="0"/>
                          </a:rPr>
                        </m:ctrlPr>
                      </m:fPr>
                      <m:num>
                        <m:r>
                          <a:rPr lang="es-CO" sz="2200" b="0" i="1" smtClean="0">
                            <a:solidFill>
                              <a:schemeClr val="accent1">
                                <a:lumMod val="75000"/>
                              </a:schemeClr>
                            </a:solidFill>
                            <a:latin typeface="Cambria Math" panose="02040503050406030204" pitchFamily="18" charset="0"/>
                          </a:rPr>
                          <m:t>𝑧</m:t>
                        </m:r>
                      </m:num>
                      <m:den>
                        <m:r>
                          <a:rPr lang="es-CO" sz="2200" i="1">
                            <a:solidFill>
                              <a:schemeClr val="accent4">
                                <a:lumMod val="60000"/>
                                <a:lumOff val="40000"/>
                              </a:schemeClr>
                            </a:solidFill>
                            <a:latin typeface="Cambria Math" panose="02040503050406030204" pitchFamily="18" charset="0"/>
                          </a:rPr>
                          <m:t>𝑑</m:t>
                        </m:r>
                        <m:r>
                          <a:rPr lang="es-CO" sz="2200" i="1">
                            <a:solidFill>
                              <a:schemeClr val="accent4">
                                <a:lumMod val="60000"/>
                                <a:lumOff val="40000"/>
                              </a:schemeClr>
                            </a:solidFill>
                            <a:latin typeface="Cambria Math" panose="02040503050406030204" pitchFamily="18" charset="0"/>
                          </a:rPr>
                          <m:t>′</m:t>
                        </m:r>
                      </m:den>
                    </m:f>
                  </m:oMath>
                </a14:m>
                <a:r>
                  <a:rPr lang="es-CO" sz="2200" dirty="0"/>
                  <a:t>  </a:t>
                </a:r>
              </a:p>
              <a:p>
                <a:endParaRPr lang="es-CO" sz="2200" dirty="0"/>
              </a:p>
            </p:txBody>
          </p:sp>
        </mc:Choice>
        <mc:Fallback xmlns="">
          <p:sp>
            <p:nvSpPr>
              <p:cNvPr id="3" name="Marcador de contenido 2"/>
              <p:cNvSpPr>
                <a:spLocks noGrp="1" noRot="1" noChangeAspect="1" noMove="1" noResize="1" noEditPoints="1" noAdjustHandles="1" noChangeArrowheads="1" noChangeShapeType="1" noTextEdit="1"/>
              </p:cNvSpPr>
              <p:nvPr>
                <p:ph idx="1"/>
              </p:nvPr>
            </p:nvSpPr>
            <p:spPr>
              <a:xfrm>
                <a:off x="421781" y="1449443"/>
                <a:ext cx="7975869" cy="4913519"/>
              </a:xfrm>
              <a:blipFill rotWithShape="0">
                <a:blip r:embed="rId3"/>
                <a:stretch>
                  <a:fillRect l="-840" t="-1613" r="-1604"/>
                </a:stretch>
              </a:blipFill>
            </p:spPr>
            <p:txBody>
              <a:bodyPr/>
              <a:lstStyle/>
              <a:p>
                <a:r>
                  <a:rPr lang="es-CO">
                    <a:noFill/>
                  </a:rPr>
                  <a:t> </a:t>
                </a:r>
              </a:p>
            </p:txBody>
          </p:sp>
        </mc:Fallback>
      </mc:AlternateContent>
      <p:sp>
        <p:nvSpPr>
          <p:cNvPr id="6" name="CuadroTexto 5"/>
          <p:cNvSpPr txBox="1"/>
          <p:nvPr/>
        </p:nvSpPr>
        <p:spPr>
          <a:xfrm>
            <a:off x="746350" y="5597688"/>
            <a:ext cx="2752677" cy="877163"/>
          </a:xfrm>
          <a:prstGeom prst="rect">
            <a:avLst/>
          </a:prstGeom>
          <a:noFill/>
        </p:spPr>
        <p:txBody>
          <a:bodyPr wrap="square" rtlCol="0">
            <a:spAutoFit/>
          </a:bodyPr>
          <a:lstStyle/>
          <a:p>
            <a:endParaRPr lang="es-CO" sz="1350" dirty="0"/>
          </a:p>
          <a:p>
            <a:r>
              <a:rPr lang="es-CO" sz="2400" dirty="0">
                <a:latin typeface="Angeline Vintage" pitchFamily="2" charset="0"/>
                <a:hlinkClick r:id="rId4"/>
              </a:rPr>
              <a:t>Ejemplos explicados</a:t>
            </a:r>
            <a:endParaRPr lang="es-CO" sz="2400" dirty="0">
              <a:latin typeface="Angeline Vintage" pitchFamily="2" charset="0"/>
            </a:endParaRPr>
          </a:p>
          <a:p>
            <a:endParaRPr lang="es-CO" sz="1350" dirty="0"/>
          </a:p>
        </p:txBody>
      </p:sp>
      <p:pic>
        <p:nvPicPr>
          <p:cNvPr id="7" name="Picture 4" descr="Resultado de imagen para matematicas fracciones.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99510" y="5086947"/>
            <a:ext cx="1785938" cy="1778795"/>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p:cNvSpPr txBox="1"/>
          <p:nvPr/>
        </p:nvSpPr>
        <p:spPr>
          <a:xfrm>
            <a:off x="6232771" y="6384696"/>
            <a:ext cx="2752677" cy="577081"/>
          </a:xfrm>
          <a:prstGeom prst="rect">
            <a:avLst/>
          </a:prstGeom>
          <a:noFill/>
        </p:spPr>
        <p:txBody>
          <a:bodyPr wrap="none" rtlCol="0">
            <a:spAutoFit/>
          </a:bodyPr>
          <a:lstStyle/>
          <a:p>
            <a:r>
              <a:rPr lang="es-CO" sz="900" dirty="0"/>
              <a:t>Tomado de</a:t>
            </a:r>
          </a:p>
          <a:p>
            <a:pPr algn="r"/>
            <a:r>
              <a:rPr lang="es-CO" sz="900" dirty="0"/>
              <a:t> </a:t>
            </a:r>
            <a:r>
              <a:rPr lang="es-CO" sz="900" dirty="0">
                <a:hlinkClick r:id="rId6"/>
              </a:rPr>
              <a:t>https://planetapi.es/2014/07/25/figuras-y-fracciones/</a:t>
            </a:r>
            <a:endParaRPr lang="es-CO" sz="900" dirty="0"/>
          </a:p>
          <a:p>
            <a:endParaRPr lang="es-CO" sz="1350" dirty="0"/>
          </a:p>
        </p:txBody>
      </p:sp>
    </p:spTree>
    <p:extLst>
      <p:ext uri="{BB962C8B-B14F-4D97-AF65-F5344CB8AC3E}">
        <p14:creationId xmlns:p14="http://schemas.microsoft.com/office/powerpoint/2010/main" val="112484233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182880" y="109968"/>
            <a:ext cx="8177725" cy="1325563"/>
          </a:xfrm>
        </p:spPr>
        <p:txBody>
          <a:bodyPr>
            <a:normAutofit/>
          </a:bodyPr>
          <a:lstStyle/>
          <a:p>
            <a:r>
              <a:rPr lang="es-CO" sz="3200" b="1" dirty="0">
                <a:solidFill>
                  <a:srgbClr val="00B0F0"/>
                </a:solidFill>
              </a:rPr>
              <a:t>Reducción de fracciones a común denominador por el método del mínimo común múltiplo</a:t>
            </a:r>
            <a:endParaRPr lang="es-ES" sz="3200" dirty="0">
              <a:solidFill>
                <a:srgbClr val="00B0F0"/>
              </a:solidFill>
            </a:endParaRPr>
          </a:p>
        </p:txBody>
      </p:sp>
      <mc:AlternateContent xmlns:mc="http://schemas.openxmlformats.org/markup-compatibility/2006" xmlns:a14="http://schemas.microsoft.com/office/drawing/2010/main">
        <mc:Choice Requires="a14">
          <p:sp>
            <p:nvSpPr>
              <p:cNvPr id="3" name="Marcador de contenido 2"/>
              <p:cNvSpPr>
                <a:spLocks noGrp="1"/>
              </p:cNvSpPr>
              <p:nvPr>
                <p:ph idx="1"/>
              </p:nvPr>
            </p:nvSpPr>
            <p:spPr>
              <a:xfrm>
                <a:off x="307733" y="1276384"/>
                <a:ext cx="8308335" cy="5251025"/>
              </a:xfrm>
            </p:spPr>
            <p:txBody>
              <a:bodyPr>
                <a:noAutofit/>
              </a:bodyPr>
              <a:lstStyle/>
              <a:p>
                <a:pPr marL="342900" indent="-342900">
                  <a:buFont typeface="+mj-lt"/>
                  <a:buAutoNum type="arabicPeriod"/>
                </a:pPr>
                <a:r>
                  <a:rPr lang="es-CO" sz="2000" dirty="0" smtClean="0">
                    <a:ea typeface="Verdana" panose="020B0604030504040204" pitchFamily="34" charset="0"/>
                  </a:rPr>
                  <a:t>Se calcula el mínimo común múltiplo de los denominadores, y ese valor es el denominador común de todas las fracciones. </a:t>
                </a:r>
              </a:p>
              <a:p>
                <a:pPr marL="342900" indent="-342900">
                  <a:buFont typeface="+mj-lt"/>
                  <a:buAutoNum type="arabicPeriod"/>
                </a:pPr>
                <a:r>
                  <a:rPr lang="es-CO" sz="2000" dirty="0">
                    <a:ea typeface="Verdana" panose="020B0604030504040204" pitchFamily="34" charset="0"/>
                  </a:rPr>
                  <a:t>Se divide el mínimo común múltiplo por el denominador de cada fracción y el cociente obtenido se multiplica por el numerador.</a:t>
                </a:r>
              </a:p>
              <a:p>
                <a:r>
                  <a:rPr lang="es-CO" sz="2000" dirty="0">
                    <a:ea typeface="Verdana" panose="020B0604030504040204" pitchFamily="34" charset="0"/>
                  </a:rPr>
                  <a:t>Considerando las siguientes fracciones:</a:t>
                </a:r>
              </a:p>
              <a:p>
                <a:pPr marL="0" indent="0">
                  <a:buNone/>
                </a:pPr>
                <a:endParaRPr lang="es-CO" sz="1800" dirty="0">
                  <a:ea typeface="Verdana" panose="020B0604030504040204" pitchFamily="34" charset="0"/>
                </a:endParaRPr>
              </a:p>
              <a:p>
                <a:pPr marL="0" indent="0" algn="ctr">
                  <a:buNone/>
                </a:pPr>
                <a14:m>
                  <m:oMath xmlns:m="http://schemas.openxmlformats.org/officeDocument/2006/math">
                    <m:f>
                      <m:fPr>
                        <m:ctrlPr>
                          <a:rPr lang="es-CO" sz="2000" i="1">
                            <a:solidFill>
                              <a:srgbClr val="C00000"/>
                            </a:solidFill>
                            <a:latin typeface="Cambria Math" panose="02040503050406030204" pitchFamily="18" charset="0"/>
                          </a:rPr>
                        </m:ctrlPr>
                      </m:fPr>
                      <m:num>
                        <m:r>
                          <a:rPr lang="es-CO" sz="2000" i="1">
                            <a:solidFill>
                              <a:srgbClr val="C00000"/>
                            </a:solidFill>
                            <a:latin typeface="Cambria Math" panose="02040503050406030204" pitchFamily="18" charset="0"/>
                          </a:rPr>
                          <m:t>𝑎</m:t>
                        </m:r>
                      </m:num>
                      <m:den>
                        <m:r>
                          <a:rPr lang="es-CO" sz="2000" i="1">
                            <a:solidFill>
                              <a:srgbClr val="C00000"/>
                            </a:solidFill>
                            <a:latin typeface="Cambria Math" panose="02040503050406030204" pitchFamily="18" charset="0"/>
                          </a:rPr>
                          <m:t>𝑎</m:t>
                        </m:r>
                        <m:r>
                          <a:rPr lang="es-CO" sz="2000" i="1">
                            <a:solidFill>
                              <a:srgbClr val="C00000"/>
                            </a:solidFill>
                            <a:latin typeface="Cambria Math" panose="02040503050406030204" pitchFamily="18" charset="0"/>
                          </a:rPr>
                          <m:t>′</m:t>
                        </m:r>
                      </m:den>
                    </m:f>
                    <m:r>
                      <a:rPr lang="es-CO" sz="2000" i="1">
                        <a:latin typeface="Cambria Math" panose="02040503050406030204" pitchFamily="18" charset="0"/>
                      </a:rPr>
                      <m:t> </m:t>
                    </m:r>
                    <m:r>
                      <a:rPr lang="es-CO" sz="2000" b="0" i="1" smtClean="0">
                        <a:latin typeface="Cambria Math" panose="02040503050406030204" pitchFamily="18" charset="0"/>
                      </a:rPr>
                      <m:t>,</m:t>
                    </m:r>
                    <m:r>
                      <a:rPr lang="es-CO" sz="2000" i="1">
                        <a:latin typeface="Cambria Math" panose="02040503050406030204" pitchFamily="18" charset="0"/>
                      </a:rPr>
                      <m:t> </m:t>
                    </m:r>
                    <m:f>
                      <m:fPr>
                        <m:ctrlPr>
                          <a:rPr lang="es-CO" sz="2000" i="1">
                            <a:solidFill>
                              <a:srgbClr val="00B050"/>
                            </a:solidFill>
                            <a:latin typeface="Cambria Math" panose="02040503050406030204" pitchFamily="18" charset="0"/>
                          </a:rPr>
                        </m:ctrlPr>
                      </m:fPr>
                      <m:num>
                        <m:r>
                          <a:rPr lang="es-CO" sz="2000" i="1">
                            <a:solidFill>
                              <a:srgbClr val="00B050"/>
                            </a:solidFill>
                            <a:latin typeface="Cambria Math" panose="02040503050406030204" pitchFamily="18" charset="0"/>
                          </a:rPr>
                          <m:t>𝑏</m:t>
                        </m:r>
                      </m:num>
                      <m:den>
                        <m:r>
                          <a:rPr lang="es-CO" sz="2000" i="1">
                            <a:solidFill>
                              <a:srgbClr val="00B050"/>
                            </a:solidFill>
                            <a:latin typeface="Cambria Math" panose="02040503050406030204" pitchFamily="18" charset="0"/>
                          </a:rPr>
                          <m:t>𝑏</m:t>
                        </m:r>
                        <m:r>
                          <a:rPr lang="es-CO" sz="2000" i="1">
                            <a:solidFill>
                              <a:srgbClr val="00B050"/>
                            </a:solidFill>
                            <a:latin typeface="Cambria Math" panose="02040503050406030204" pitchFamily="18" charset="0"/>
                          </a:rPr>
                          <m:t>′</m:t>
                        </m:r>
                      </m:den>
                    </m:f>
                    <m:r>
                      <a:rPr lang="es-CO" sz="2000" i="1">
                        <a:latin typeface="Cambria Math" panose="02040503050406030204" pitchFamily="18" charset="0"/>
                      </a:rPr>
                      <m:t> </m:t>
                    </m:r>
                    <m:r>
                      <a:rPr lang="es-CO" sz="2000" b="0" i="1" smtClean="0">
                        <a:latin typeface="Cambria Math" panose="02040503050406030204" pitchFamily="18" charset="0"/>
                      </a:rPr>
                      <m:t>,</m:t>
                    </m:r>
                    <m:r>
                      <a:rPr lang="es-CO" sz="2000" i="1">
                        <a:latin typeface="Cambria Math" panose="02040503050406030204" pitchFamily="18" charset="0"/>
                      </a:rPr>
                      <m:t> </m:t>
                    </m:r>
                    <m:f>
                      <m:fPr>
                        <m:ctrlPr>
                          <a:rPr lang="es-CO" sz="2000" i="1">
                            <a:solidFill>
                              <a:srgbClr val="0070C0"/>
                            </a:solidFill>
                            <a:latin typeface="Cambria Math" panose="02040503050406030204" pitchFamily="18" charset="0"/>
                          </a:rPr>
                        </m:ctrlPr>
                      </m:fPr>
                      <m:num>
                        <m:r>
                          <a:rPr lang="es-CO" sz="2000" i="1">
                            <a:solidFill>
                              <a:srgbClr val="0070C0"/>
                            </a:solidFill>
                            <a:latin typeface="Cambria Math" panose="02040503050406030204" pitchFamily="18" charset="0"/>
                          </a:rPr>
                          <m:t>𝑐</m:t>
                        </m:r>
                      </m:num>
                      <m:den>
                        <m:r>
                          <a:rPr lang="es-CO" sz="2000" i="1">
                            <a:solidFill>
                              <a:srgbClr val="0070C0"/>
                            </a:solidFill>
                            <a:latin typeface="Cambria Math" panose="02040503050406030204" pitchFamily="18" charset="0"/>
                          </a:rPr>
                          <m:t>𝑐</m:t>
                        </m:r>
                        <m:r>
                          <a:rPr lang="es-CO" sz="2000" i="1">
                            <a:solidFill>
                              <a:srgbClr val="0070C0"/>
                            </a:solidFill>
                            <a:latin typeface="Cambria Math" panose="02040503050406030204" pitchFamily="18" charset="0"/>
                          </a:rPr>
                          <m:t>′</m:t>
                        </m:r>
                      </m:den>
                    </m:f>
                  </m:oMath>
                </a14:m>
                <a:r>
                  <a:rPr lang="es-CO" sz="2000" dirty="0">
                    <a:ea typeface="Verdana" panose="020B0604030504040204" pitchFamily="34" charset="0"/>
                  </a:rPr>
                  <a:t>  </a:t>
                </a:r>
                <a:r>
                  <a:rPr lang="es-CO" sz="1800" dirty="0">
                    <a:ea typeface="Verdana" panose="020B0604030504040204" pitchFamily="34" charset="0"/>
                  </a:rPr>
                  <a:t>m</a:t>
                </a:r>
                <a:r>
                  <a:rPr lang="es-CO" sz="1800" dirty="0" err="1">
                    <a:ea typeface="Verdana" panose="020B0604030504040204" pitchFamily="34" charset="0"/>
                  </a:rPr>
                  <a:t>.c.m</a:t>
                </a:r>
                <a:r>
                  <a:rPr lang="es-CO" sz="1800" dirty="0">
                    <a:ea typeface="Verdana" panose="020B0604030504040204" pitchFamily="34" charset="0"/>
                  </a:rPr>
                  <a:t> </a:t>
                </a:r>
                <a14:m>
                  <m:oMath xmlns:m="http://schemas.openxmlformats.org/officeDocument/2006/math">
                    <m:d>
                      <m:dPr>
                        <m:ctrlPr>
                          <a:rPr lang="es-CO" sz="1800" i="1">
                            <a:latin typeface="Cambria Math" panose="02040503050406030204" pitchFamily="18" charset="0"/>
                          </a:rPr>
                        </m:ctrlPr>
                      </m:dPr>
                      <m:e>
                        <m:sSup>
                          <m:sSupPr>
                            <m:ctrlPr>
                              <a:rPr lang="es-CO" sz="1800" i="1">
                                <a:latin typeface="Cambria Math" panose="02040503050406030204" pitchFamily="18" charset="0"/>
                              </a:rPr>
                            </m:ctrlPr>
                          </m:sSupPr>
                          <m:e>
                            <m:r>
                              <a:rPr lang="es-CO" sz="1800" i="1">
                                <a:latin typeface="Cambria Math" panose="02040503050406030204" pitchFamily="18" charset="0"/>
                              </a:rPr>
                              <m:t>𝑎</m:t>
                            </m:r>
                          </m:e>
                          <m:sup>
                            <m:r>
                              <a:rPr lang="es-CO" sz="1800" i="1">
                                <a:latin typeface="Cambria Math" panose="02040503050406030204" pitchFamily="18" charset="0"/>
                              </a:rPr>
                              <m:t>′</m:t>
                            </m:r>
                          </m:sup>
                        </m:sSup>
                        <m:r>
                          <a:rPr lang="es-CO" sz="1800" i="1">
                            <a:latin typeface="Cambria Math" panose="02040503050406030204" pitchFamily="18" charset="0"/>
                          </a:rPr>
                          <m:t>,</m:t>
                        </m:r>
                        <m:sSup>
                          <m:sSupPr>
                            <m:ctrlPr>
                              <a:rPr lang="es-CO" sz="1800" i="1">
                                <a:latin typeface="Cambria Math" panose="02040503050406030204" pitchFamily="18" charset="0"/>
                              </a:rPr>
                            </m:ctrlPr>
                          </m:sSupPr>
                          <m:e>
                            <m:r>
                              <a:rPr lang="es-CO" sz="1800" i="1">
                                <a:latin typeface="Cambria Math" panose="02040503050406030204" pitchFamily="18" charset="0"/>
                              </a:rPr>
                              <m:t>𝑏</m:t>
                            </m:r>
                          </m:e>
                          <m:sup>
                            <m:r>
                              <a:rPr lang="es-CO" sz="1800" i="1">
                                <a:latin typeface="Cambria Math" panose="02040503050406030204" pitchFamily="18" charset="0"/>
                              </a:rPr>
                              <m:t>′</m:t>
                            </m:r>
                          </m:sup>
                        </m:sSup>
                        <m:r>
                          <a:rPr lang="es-CO" sz="1800" i="1">
                            <a:latin typeface="Cambria Math" panose="02040503050406030204" pitchFamily="18" charset="0"/>
                          </a:rPr>
                          <m:t>,</m:t>
                        </m:r>
                        <m:r>
                          <a:rPr lang="es-CO" sz="1800" i="1">
                            <a:latin typeface="Cambria Math" panose="02040503050406030204" pitchFamily="18" charset="0"/>
                          </a:rPr>
                          <m:t>𝑐</m:t>
                        </m:r>
                        <m:r>
                          <a:rPr lang="es-CO" sz="1800" i="1">
                            <a:latin typeface="Cambria Math" panose="02040503050406030204" pitchFamily="18" charset="0"/>
                          </a:rPr>
                          <m:t>′</m:t>
                        </m:r>
                      </m:e>
                    </m:d>
                    <m:r>
                      <a:rPr lang="es-CO" sz="1800" i="1">
                        <a:latin typeface="Cambria Math" panose="02040503050406030204" pitchFamily="18" charset="0"/>
                      </a:rPr>
                      <m:t>=</m:t>
                    </m:r>
                    <m:r>
                      <a:rPr lang="es-CO" sz="1800" i="1">
                        <a:latin typeface="Cambria Math" panose="02040503050406030204" pitchFamily="18" charset="0"/>
                      </a:rPr>
                      <m:t>𝑑</m:t>
                    </m:r>
                  </m:oMath>
                </a14:m>
                <a:r>
                  <a:rPr lang="es-CO" sz="1800" dirty="0">
                    <a:ea typeface="Verdana" panose="020B0604030504040204" pitchFamily="34" charset="0"/>
                  </a:rPr>
                  <a:t>    </a:t>
                </a:r>
              </a:p>
              <a:p>
                <a:endParaRPr lang="es-CO" sz="1800" dirty="0">
                  <a:ea typeface="Verdana" panose="020B0604030504040204" pitchFamily="34" charset="0"/>
                </a:endParaRPr>
              </a:p>
              <a:p>
                <a:pPr marL="0" indent="0">
                  <a:buNone/>
                </a:pPr>
                <a14:m>
                  <m:oMathPara xmlns:m="http://schemas.openxmlformats.org/officeDocument/2006/math">
                    <m:oMathParaPr>
                      <m:jc m:val="centerGroup"/>
                    </m:oMathParaPr>
                    <m:oMath xmlns:m="http://schemas.openxmlformats.org/officeDocument/2006/math">
                      <m:f>
                        <m:fPr>
                          <m:ctrlPr>
                            <a:rPr lang="es-CO" sz="2000" i="1">
                              <a:solidFill>
                                <a:srgbClr val="C00000"/>
                              </a:solidFill>
                              <a:latin typeface="Cambria Math" panose="02040503050406030204" pitchFamily="18" charset="0"/>
                            </a:rPr>
                          </m:ctrlPr>
                        </m:fPr>
                        <m:num>
                          <m:r>
                            <a:rPr lang="es-CO" sz="2000" i="1">
                              <a:solidFill>
                                <a:srgbClr val="C00000"/>
                              </a:solidFill>
                              <a:latin typeface="Cambria Math" panose="02040503050406030204" pitchFamily="18" charset="0"/>
                            </a:rPr>
                            <m:t>𝑎</m:t>
                          </m:r>
                        </m:num>
                        <m:den>
                          <m:r>
                            <a:rPr lang="es-CO" sz="2000" i="1">
                              <a:solidFill>
                                <a:srgbClr val="C00000"/>
                              </a:solidFill>
                              <a:latin typeface="Cambria Math" panose="02040503050406030204" pitchFamily="18" charset="0"/>
                            </a:rPr>
                            <m:t>𝑎</m:t>
                          </m:r>
                          <m:r>
                            <a:rPr lang="es-CO" sz="2000" i="1">
                              <a:solidFill>
                                <a:srgbClr val="C00000"/>
                              </a:solidFill>
                              <a:latin typeface="Cambria Math" panose="02040503050406030204" pitchFamily="18" charset="0"/>
                            </a:rPr>
                            <m:t>′</m:t>
                          </m:r>
                        </m:den>
                      </m:f>
                      <m:r>
                        <a:rPr lang="es-CO" sz="2000" i="1">
                          <a:latin typeface="Cambria Math" panose="02040503050406030204" pitchFamily="18" charset="0"/>
                        </a:rPr>
                        <m:t>=</m:t>
                      </m:r>
                      <m:f>
                        <m:fPr>
                          <m:ctrlPr>
                            <a:rPr lang="es-CO" sz="2000" i="1">
                              <a:latin typeface="Cambria Math" panose="02040503050406030204" pitchFamily="18" charset="0"/>
                            </a:rPr>
                          </m:ctrlPr>
                        </m:fPr>
                        <m:num>
                          <m:r>
                            <a:rPr lang="es-CO" sz="2000" i="1">
                              <a:latin typeface="Cambria Math" panose="02040503050406030204" pitchFamily="18" charset="0"/>
                            </a:rPr>
                            <m:t>𝑎</m:t>
                          </m:r>
                          <m:r>
                            <a:rPr lang="es-CO" sz="2000" i="1" smtClean="0">
                              <a:latin typeface="Cambria Math" panose="02040503050406030204" pitchFamily="18" charset="0"/>
                              <a:ea typeface="Cambria Math" panose="02040503050406030204" pitchFamily="18" charset="0"/>
                            </a:rPr>
                            <m:t>∙</m:t>
                          </m:r>
                          <m:r>
                            <a:rPr lang="es-CO" sz="2000" i="1">
                              <a:latin typeface="Cambria Math" panose="02040503050406030204" pitchFamily="18" charset="0"/>
                            </a:rPr>
                            <m:t>𝑥</m:t>
                          </m:r>
                        </m:num>
                        <m:den>
                          <m:r>
                            <a:rPr lang="es-CO" sz="2000" i="1">
                              <a:latin typeface="Cambria Math" panose="02040503050406030204" pitchFamily="18" charset="0"/>
                            </a:rPr>
                            <m:t>𝑑</m:t>
                          </m:r>
                        </m:den>
                      </m:f>
                      <m:r>
                        <a:rPr lang="es-CO" sz="2000" i="1">
                          <a:latin typeface="Cambria Math" panose="02040503050406030204" pitchFamily="18" charset="0"/>
                        </a:rPr>
                        <m:t>=</m:t>
                      </m:r>
                      <m:f>
                        <m:fPr>
                          <m:ctrlPr>
                            <a:rPr lang="es-CO" sz="2000" i="1">
                              <a:latin typeface="Cambria Math" panose="02040503050406030204" pitchFamily="18" charset="0"/>
                            </a:rPr>
                          </m:ctrlPr>
                        </m:fPr>
                        <m:num>
                          <m:r>
                            <a:rPr lang="es-CO" sz="2000" i="1">
                              <a:latin typeface="Cambria Math" panose="02040503050406030204" pitchFamily="18" charset="0"/>
                            </a:rPr>
                            <m:t>𝑚</m:t>
                          </m:r>
                        </m:num>
                        <m:den>
                          <m:r>
                            <a:rPr lang="es-CO" sz="2000" i="1">
                              <a:latin typeface="Cambria Math" panose="02040503050406030204" pitchFamily="18" charset="0"/>
                            </a:rPr>
                            <m:t>𝑑</m:t>
                          </m:r>
                        </m:den>
                      </m:f>
                      <m:r>
                        <a:rPr lang="es-CO" sz="2000" i="1">
                          <a:latin typeface="Cambria Math" panose="02040503050406030204" pitchFamily="18" charset="0"/>
                        </a:rPr>
                        <m:t>;       </m:t>
                      </m:r>
                      <m:f>
                        <m:fPr>
                          <m:ctrlPr>
                            <a:rPr lang="es-CO" sz="2000" i="1">
                              <a:solidFill>
                                <a:srgbClr val="00B050"/>
                              </a:solidFill>
                              <a:latin typeface="Cambria Math" panose="02040503050406030204" pitchFamily="18" charset="0"/>
                            </a:rPr>
                          </m:ctrlPr>
                        </m:fPr>
                        <m:num>
                          <m:r>
                            <a:rPr lang="es-CO" sz="2000" i="1">
                              <a:solidFill>
                                <a:srgbClr val="00B050"/>
                              </a:solidFill>
                              <a:latin typeface="Cambria Math" panose="02040503050406030204" pitchFamily="18" charset="0"/>
                            </a:rPr>
                            <m:t>𝑏</m:t>
                          </m:r>
                        </m:num>
                        <m:den>
                          <m:r>
                            <a:rPr lang="es-CO" sz="2000" i="1">
                              <a:solidFill>
                                <a:srgbClr val="00B050"/>
                              </a:solidFill>
                              <a:latin typeface="Cambria Math" panose="02040503050406030204" pitchFamily="18" charset="0"/>
                            </a:rPr>
                            <m:t>𝑏</m:t>
                          </m:r>
                          <m:r>
                            <a:rPr lang="es-CO" sz="2000" i="1">
                              <a:solidFill>
                                <a:srgbClr val="00B050"/>
                              </a:solidFill>
                              <a:latin typeface="Cambria Math" panose="02040503050406030204" pitchFamily="18" charset="0"/>
                            </a:rPr>
                            <m:t>′</m:t>
                          </m:r>
                        </m:den>
                      </m:f>
                      <m:r>
                        <a:rPr lang="es-CO" sz="2000" i="1">
                          <a:latin typeface="Cambria Math" panose="02040503050406030204" pitchFamily="18" charset="0"/>
                        </a:rPr>
                        <m:t>=</m:t>
                      </m:r>
                      <m:f>
                        <m:fPr>
                          <m:ctrlPr>
                            <a:rPr lang="es-CO" sz="2000" i="1">
                              <a:latin typeface="Cambria Math" panose="02040503050406030204" pitchFamily="18" charset="0"/>
                            </a:rPr>
                          </m:ctrlPr>
                        </m:fPr>
                        <m:num>
                          <m:r>
                            <a:rPr lang="es-CO" sz="2000" i="1">
                              <a:latin typeface="Cambria Math" panose="02040503050406030204" pitchFamily="18" charset="0"/>
                            </a:rPr>
                            <m:t>𝑏</m:t>
                          </m:r>
                          <m:r>
                            <a:rPr lang="es-CO" sz="2000" i="1" smtClean="0">
                              <a:latin typeface="Cambria Math" panose="02040503050406030204" pitchFamily="18" charset="0"/>
                              <a:ea typeface="Cambria Math" panose="02040503050406030204" pitchFamily="18" charset="0"/>
                            </a:rPr>
                            <m:t>∙</m:t>
                          </m:r>
                          <m:r>
                            <a:rPr lang="es-CO" sz="2000" i="1">
                              <a:latin typeface="Cambria Math" panose="02040503050406030204" pitchFamily="18" charset="0"/>
                            </a:rPr>
                            <m:t>𝑦</m:t>
                          </m:r>
                        </m:num>
                        <m:den>
                          <m:r>
                            <a:rPr lang="es-CO" sz="2000" i="1">
                              <a:latin typeface="Cambria Math" panose="02040503050406030204" pitchFamily="18" charset="0"/>
                            </a:rPr>
                            <m:t>𝑑</m:t>
                          </m:r>
                        </m:den>
                      </m:f>
                      <m:r>
                        <a:rPr lang="es-CO" sz="2000" i="1">
                          <a:latin typeface="Cambria Math" panose="02040503050406030204" pitchFamily="18" charset="0"/>
                        </a:rPr>
                        <m:t>=</m:t>
                      </m:r>
                      <m:f>
                        <m:fPr>
                          <m:ctrlPr>
                            <a:rPr lang="es-CO" sz="2000" i="1">
                              <a:latin typeface="Cambria Math" panose="02040503050406030204" pitchFamily="18" charset="0"/>
                            </a:rPr>
                          </m:ctrlPr>
                        </m:fPr>
                        <m:num>
                          <m:r>
                            <a:rPr lang="es-CO" sz="2000" i="1">
                              <a:latin typeface="Cambria Math" panose="02040503050406030204" pitchFamily="18" charset="0"/>
                            </a:rPr>
                            <m:t>𝑛</m:t>
                          </m:r>
                        </m:num>
                        <m:den>
                          <m:r>
                            <a:rPr lang="es-CO" sz="2000" i="1">
                              <a:latin typeface="Cambria Math" panose="02040503050406030204" pitchFamily="18" charset="0"/>
                            </a:rPr>
                            <m:t>𝑑</m:t>
                          </m:r>
                        </m:den>
                      </m:f>
                      <m:r>
                        <a:rPr lang="es-CO" sz="2000" i="1">
                          <a:latin typeface="Cambria Math" panose="02040503050406030204" pitchFamily="18" charset="0"/>
                        </a:rPr>
                        <m:t>;         </m:t>
                      </m:r>
                      <m:f>
                        <m:fPr>
                          <m:ctrlPr>
                            <a:rPr lang="es-CO" sz="2000" i="1">
                              <a:solidFill>
                                <a:srgbClr val="0070C0"/>
                              </a:solidFill>
                              <a:latin typeface="Cambria Math" panose="02040503050406030204" pitchFamily="18" charset="0"/>
                            </a:rPr>
                          </m:ctrlPr>
                        </m:fPr>
                        <m:num>
                          <m:r>
                            <a:rPr lang="es-CO" sz="2000" i="1">
                              <a:solidFill>
                                <a:srgbClr val="0070C0"/>
                              </a:solidFill>
                              <a:latin typeface="Cambria Math" panose="02040503050406030204" pitchFamily="18" charset="0"/>
                            </a:rPr>
                            <m:t>𝑐</m:t>
                          </m:r>
                        </m:num>
                        <m:den>
                          <m:r>
                            <a:rPr lang="es-CO" sz="2000" i="1">
                              <a:solidFill>
                                <a:srgbClr val="0070C0"/>
                              </a:solidFill>
                              <a:latin typeface="Cambria Math" panose="02040503050406030204" pitchFamily="18" charset="0"/>
                            </a:rPr>
                            <m:t>𝑐</m:t>
                          </m:r>
                          <m:r>
                            <a:rPr lang="es-CO" sz="2000" i="1">
                              <a:solidFill>
                                <a:srgbClr val="0070C0"/>
                              </a:solidFill>
                              <a:latin typeface="Cambria Math" panose="02040503050406030204" pitchFamily="18" charset="0"/>
                            </a:rPr>
                            <m:t>′</m:t>
                          </m:r>
                        </m:den>
                      </m:f>
                      <m:r>
                        <a:rPr lang="es-CO" sz="2000" i="1">
                          <a:solidFill>
                            <a:srgbClr val="0070C0"/>
                          </a:solidFill>
                          <a:latin typeface="Cambria Math" panose="02040503050406030204" pitchFamily="18" charset="0"/>
                        </a:rPr>
                        <m:t>=</m:t>
                      </m:r>
                      <m:f>
                        <m:fPr>
                          <m:ctrlPr>
                            <a:rPr lang="es-CO" sz="2000" i="1">
                              <a:latin typeface="Cambria Math" panose="02040503050406030204" pitchFamily="18" charset="0"/>
                            </a:rPr>
                          </m:ctrlPr>
                        </m:fPr>
                        <m:num>
                          <m:r>
                            <a:rPr lang="es-CO" sz="2000" i="1">
                              <a:latin typeface="Cambria Math" panose="02040503050406030204" pitchFamily="18" charset="0"/>
                            </a:rPr>
                            <m:t>𝑐</m:t>
                          </m:r>
                          <m:r>
                            <a:rPr lang="es-CO" sz="2000" i="1" smtClean="0">
                              <a:latin typeface="Cambria Math" panose="02040503050406030204" pitchFamily="18" charset="0"/>
                              <a:ea typeface="Cambria Math" panose="02040503050406030204" pitchFamily="18" charset="0"/>
                            </a:rPr>
                            <m:t>∙</m:t>
                          </m:r>
                          <m:r>
                            <a:rPr lang="es-CO" sz="2000" i="1">
                              <a:latin typeface="Cambria Math" panose="02040503050406030204" pitchFamily="18" charset="0"/>
                            </a:rPr>
                            <m:t>𝑧</m:t>
                          </m:r>
                        </m:num>
                        <m:den>
                          <m:r>
                            <a:rPr lang="es-CO" sz="2000" i="1">
                              <a:latin typeface="Cambria Math" panose="02040503050406030204" pitchFamily="18" charset="0"/>
                            </a:rPr>
                            <m:t>𝑑</m:t>
                          </m:r>
                        </m:den>
                      </m:f>
                      <m:r>
                        <a:rPr lang="es-CO" sz="2000" i="1">
                          <a:latin typeface="Cambria Math" panose="02040503050406030204" pitchFamily="18" charset="0"/>
                        </a:rPr>
                        <m:t>=</m:t>
                      </m:r>
                      <m:f>
                        <m:fPr>
                          <m:ctrlPr>
                            <a:rPr lang="es-CO" sz="2000" i="1">
                              <a:latin typeface="Cambria Math" panose="02040503050406030204" pitchFamily="18" charset="0"/>
                            </a:rPr>
                          </m:ctrlPr>
                        </m:fPr>
                        <m:num>
                          <m:r>
                            <a:rPr lang="es-CO" sz="2000" i="1">
                              <a:latin typeface="Cambria Math" panose="02040503050406030204" pitchFamily="18" charset="0"/>
                            </a:rPr>
                            <m:t>ñ</m:t>
                          </m:r>
                        </m:num>
                        <m:den>
                          <m:r>
                            <a:rPr lang="es-CO" sz="2000" i="1">
                              <a:latin typeface="Cambria Math" panose="02040503050406030204" pitchFamily="18" charset="0"/>
                            </a:rPr>
                            <m:t>𝑑</m:t>
                          </m:r>
                        </m:den>
                      </m:f>
                    </m:oMath>
                  </m:oMathPara>
                </a14:m>
                <a:endParaRPr lang="es-CO" sz="2000" dirty="0">
                  <a:ea typeface="Verdana" panose="020B0604030504040204" pitchFamily="34" charset="0"/>
                </a:endParaRPr>
              </a:p>
              <a:p>
                <a:endParaRPr lang="es-CO" sz="1800" dirty="0">
                  <a:ea typeface="Verdana" panose="020B0604030504040204" pitchFamily="34" charset="0"/>
                </a:endParaRPr>
              </a:p>
              <a:p>
                <a:pPr marL="0" indent="0">
                  <a:buNone/>
                </a:pPr>
                <a:r>
                  <a:rPr lang="es-CO" sz="2000" dirty="0">
                    <a:ea typeface="Verdana" panose="020B0604030504040204" pitchFamily="34" charset="0"/>
                  </a:rPr>
                  <a:t>Donde </a:t>
                </a:r>
                <a:r>
                  <a:rPr lang="es-CO" sz="2000" i="1" dirty="0">
                    <a:ea typeface="Verdana" panose="020B0604030504040204" pitchFamily="34" charset="0"/>
                  </a:rPr>
                  <a:t>x, y</a:t>
                </a:r>
                <a:r>
                  <a:rPr lang="es-CO" sz="2000" dirty="0">
                    <a:ea typeface="Verdana" panose="020B0604030504040204" pitchFamily="34" charset="0"/>
                  </a:rPr>
                  <a:t> </a:t>
                </a:r>
                <a:r>
                  <a:rPr lang="es-CO" sz="2000" dirty="0" err="1">
                    <a:ea typeface="Verdana" panose="020B0604030504040204" pitchFamily="34" charset="0"/>
                  </a:rPr>
                  <a:t>y</a:t>
                </a:r>
                <a:r>
                  <a:rPr lang="es-CO" sz="2000" dirty="0">
                    <a:ea typeface="Verdana" panose="020B0604030504040204" pitchFamily="34" charset="0"/>
                  </a:rPr>
                  <a:t> </a:t>
                </a:r>
                <a:r>
                  <a:rPr lang="es-CO" sz="2000" i="1" dirty="0">
                    <a:ea typeface="Verdana" panose="020B0604030504040204" pitchFamily="34" charset="0"/>
                  </a:rPr>
                  <a:t>z </a:t>
                </a:r>
                <a:r>
                  <a:rPr lang="es-CO" sz="2000" dirty="0">
                    <a:ea typeface="Verdana" panose="020B0604030504040204" pitchFamily="34" charset="0"/>
                  </a:rPr>
                  <a:t>representa el número multiplicado para encontrar el </a:t>
                </a:r>
                <a:r>
                  <a:rPr lang="es-CO" sz="2000" dirty="0" err="1">
                    <a:ea typeface="Verdana" panose="020B0604030504040204" pitchFamily="34" charset="0"/>
                  </a:rPr>
                  <a:t>m.c.m</a:t>
                </a:r>
                <a:endParaRPr lang="es-CO" sz="2000" i="1" dirty="0">
                  <a:ea typeface="Verdana" panose="020B0604030504040204" pitchFamily="34" charset="0"/>
                </a:endParaRPr>
              </a:p>
              <a:p>
                <a:pPr marL="0" indent="0" algn="ctr">
                  <a:buNone/>
                </a:pPr>
                <a:r>
                  <a:rPr lang="es-CO" sz="2000" dirty="0">
                    <a:ea typeface="Verdana" panose="020B0604030504040204" pitchFamily="34" charset="0"/>
                  </a:rPr>
                  <a:t>Las fracciones buscadas son:  </a:t>
                </a:r>
                <a14:m>
                  <m:oMath xmlns:m="http://schemas.openxmlformats.org/officeDocument/2006/math">
                    <m:f>
                      <m:fPr>
                        <m:ctrlPr>
                          <a:rPr lang="es-CO" sz="2000" i="1">
                            <a:latin typeface="Cambria Math" panose="02040503050406030204" pitchFamily="18" charset="0"/>
                          </a:rPr>
                        </m:ctrlPr>
                      </m:fPr>
                      <m:num>
                        <m:r>
                          <a:rPr lang="es-CO" sz="2000" i="1">
                            <a:latin typeface="Cambria Math" panose="02040503050406030204" pitchFamily="18" charset="0"/>
                          </a:rPr>
                          <m:t>𝑚</m:t>
                        </m:r>
                      </m:num>
                      <m:den>
                        <m:r>
                          <a:rPr lang="es-CO" sz="2000" i="1">
                            <a:latin typeface="Cambria Math" panose="02040503050406030204" pitchFamily="18" charset="0"/>
                          </a:rPr>
                          <m:t>𝑑</m:t>
                        </m:r>
                      </m:den>
                    </m:f>
                    <m:r>
                      <a:rPr lang="es-CO" sz="2000" i="1">
                        <a:latin typeface="Cambria Math" panose="02040503050406030204" pitchFamily="18" charset="0"/>
                      </a:rPr>
                      <m:t>,    </m:t>
                    </m:r>
                    <m:f>
                      <m:fPr>
                        <m:ctrlPr>
                          <a:rPr lang="es-CO" sz="2000" i="1">
                            <a:latin typeface="Cambria Math" panose="02040503050406030204" pitchFamily="18" charset="0"/>
                          </a:rPr>
                        </m:ctrlPr>
                      </m:fPr>
                      <m:num>
                        <m:r>
                          <a:rPr lang="es-CO" sz="2000" i="1">
                            <a:latin typeface="Cambria Math" panose="02040503050406030204" pitchFamily="18" charset="0"/>
                          </a:rPr>
                          <m:t>𝑛</m:t>
                        </m:r>
                      </m:num>
                      <m:den>
                        <m:r>
                          <a:rPr lang="es-CO" sz="2000" i="1">
                            <a:latin typeface="Cambria Math" panose="02040503050406030204" pitchFamily="18" charset="0"/>
                          </a:rPr>
                          <m:t>𝑑</m:t>
                        </m:r>
                      </m:den>
                    </m:f>
                    <m:r>
                      <a:rPr lang="es-CO" sz="2000" i="1">
                        <a:latin typeface="Cambria Math" panose="02040503050406030204" pitchFamily="18" charset="0"/>
                      </a:rPr>
                      <m:t>;   </m:t>
                    </m:r>
                    <m:f>
                      <m:fPr>
                        <m:ctrlPr>
                          <a:rPr lang="es-CO" sz="2000" i="1">
                            <a:latin typeface="Cambria Math" panose="02040503050406030204" pitchFamily="18" charset="0"/>
                          </a:rPr>
                        </m:ctrlPr>
                      </m:fPr>
                      <m:num>
                        <m:r>
                          <a:rPr lang="es-CO" sz="2000" i="1">
                            <a:latin typeface="Cambria Math" panose="02040503050406030204" pitchFamily="18" charset="0"/>
                          </a:rPr>
                          <m:t>ñ</m:t>
                        </m:r>
                      </m:num>
                      <m:den>
                        <m:r>
                          <a:rPr lang="es-CO" sz="2000" i="1">
                            <a:latin typeface="Cambria Math" panose="02040503050406030204" pitchFamily="18" charset="0"/>
                          </a:rPr>
                          <m:t>𝑑</m:t>
                        </m:r>
                      </m:den>
                    </m:f>
                  </m:oMath>
                </a14:m>
                <a:endParaRPr lang="es-CO" sz="2000" dirty="0">
                  <a:ea typeface="Verdana" panose="020B0604030504040204" pitchFamily="34" charset="0"/>
                </a:endParaRPr>
              </a:p>
            </p:txBody>
          </p:sp>
        </mc:Choice>
        <mc:Fallback xmlns="">
          <p:sp>
            <p:nvSpPr>
              <p:cNvPr id="3" name="Marcador de contenido 2"/>
              <p:cNvSpPr>
                <a:spLocks noGrp="1" noRot="1" noChangeAspect="1" noMove="1" noResize="1" noEditPoints="1" noAdjustHandles="1" noChangeArrowheads="1" noChangeShapeType="1" noTextEdit="1"/>
              </p:cNvSpPr>
              <p:nvPr>
                <p:ph idx="1"/>
              </p:nvPr>
            </p:nvSpPr>
            <p:spPr>
              <a:xfrm>
                <a:off x="307733" y="1276384"/>
                <a:ext cx="8308335" cy="5251025"/>
              </a:xfrm>
              <a:blipFill rotWithShape="0">
                <a:blip r:embed="rId3"/>
                <a:stretch>
                  <a:fillRect l="-807" t="-1276" r="-880"/>
                </a:stretch>
              </a:blipFill>
            </p:spPr>
            <p:txBody>
              <a:bodyPr/>
              <a:lstStyle/>
              <a:p>
                <a:r>
                  <a:rPr lang="es-CO">
                    <a:noFill/>
                  </a:rPr>
                  <a:t> </a:t>
                </a:r>
              </a:p>
            </p:txBody>
          </p:sp>
        </mc:Fallback>
      </mc:AlternateContent>
      <p:sp>
        <p:nvSpPr>
          <p:cNvPr id="6" name="CuadroTexto 5"/>
          <p:cNvSpPr txBox="1"/>
          <p:nvPr/>
        </p:nvSpPr>
        <p:spPr>
          <a:xfrm>
            <a:off x="307733" y="5870869"/>
            <a:ext cx="3038083" cy="877163"/>
          </a:xfrm>
          <a:prstGeom prst="rect">
            <a:avLst/>
          </a:prstGeom>
          <a:noFill/>
        </p:spPr>
        <p:txBody>
          <a:bodyPr wrap="square" rtlCol="0">
            <a:spAutoFit/>
          </a:bodyPr>
          <a:lstStyle/>
          <a:p>
            <a:endParaRPr lang="es-CO" sz="1350" dirty="0"/>
          </a:p>
          <a:p>
            <a:r>
              <a:rPr lang="es-CO" sz="2400" dirty="0">
                <a:latin typeface="Angeline Vintage" pitchFamily="2" charset="0"/>
                <a:hlinkClick r:id="rId4"/>
              </a:rPr>
              <a:t>Ejemplos explicados</a:t>
            </a:r>
            <a:endParaRPr lang="es-CO" sz="2400" dirty="0">
              <a:latin typeface="Angeline Vintage" pitchFamily="2" charset="0"/>
            </a:endParaRPr>
          </a:p>
          <a:p>
            <a:endParaRPr lang="es-CO" sz="1350" dirty="0"/>
          </a:p>
        </p:txBody>
      </p:sp>
    </p:spTree>
    <p:extLst>
      <p:ext uri="{BB962C8B-B14F-4D97-AF65-F5344CB8AC3E}">
        <p14:creationId xmlns:p14="http://schemas.microsoft.com/office/powerpoint/2010/main" val="135973874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218049" y="153191"/>
            <a:ext cx="8827477" cy="1325563"/>
          </a:xfrm>
        </p:spPr>
        <p:txBody>
          <a:bodyPr>
            <a:normAutofit/>
          </a:bodyPr>
          <a:lstStyle/>
          <a:p>
            <a:r>
              <a:rPr lang="es-CO" sz="3200" b="1" dirty="0">
                <a:solidFill>
                  <a:srgbClr val="00B0F0"/>
                </a:solidFill>
              </a:rPr>
              <a:t>Suma y resta de fracciones de </a:t>
            </a:r>
            <a:r>
              <a:rPr lang="es-CO" sz="3200" dirty="0">
                <a:solidFill>
                  <a:schemeClr val="accent2">
                    <a:lumMod val="75000"/>
                  </a:schemeClr>
                </a:solidFill>
                <a:latin typeface="Verdana" panose="020B0604030504040204" pitchFamily="34" charset="0"/>
                <a:ea typeface="Verdana" panose="020B0604030504040204" pitchFamily="34" charset="0"/>
                <a:cs typeface="+mn-cs"/>
              </a:rPr>
              <a:t>distinto denominador</a:t>
            </a:r>
            <a:endParaRPr lang="es-ES" sz="3200" dirty="0">
              <a:solidFill>
                <a:schemeClr val="accent2">
                  <a:lumMod val="75000"/>
                </a:schemeClr>
              </a:solidFill>
              <a:latin typeface="Verdana" panose="020B0604030504040204" pitchFamily="34" charset="0"/>
              <a:ea typeface="Verdana" panose="020B0604030504040204" pitchFamily="34" charset="0"/>
              <a:cs typeface="+mn-cs"/>
            </a:endParaRPr>
          </a:p>
        </p:txBody>
      </p:sp>
      <p:sp>
        <p:nvSpPr>
          <p:cNvPr id="3" name="Marcador de contenido 2"/>
          <p:cNvSpPr>
            <a:spLocks noGrp="1"/>
          </p:cNvSpPr>
          <p:nvPr>
            <p:ph idx="1"/>
          </p:nvPr>
        </p:nvSpPr>
        <p:spPr>
          <a:xfrm>
            <a:off x="351692" y="1478754"/>
            <a:ext cx="8163657" cy="4351338"/>
          </a:xfrm>
        </p:spPr>
        <p:txBody>
          <a:bodyPr>
            <a:normAutofit/>
          </a:bodyPr>
          <a:lstStyle/>
          <a:p>
            <a:pPr algn="just"/>
            <a:r>
              <a:rPr lang="es-CO" sz="2000" dirty="0">
                <a:latin typeface="Verdana" panose="020B0604030504040204" pitchFamily="34" charset="0"/>
                <a:ea typeface="Verdana" panose="020B0604030504040204" pitchFamily="34" charset="0"/>
              </a:rPr>
              <a:t>Para </a:t>
            </a:r>
            <a:r>
              <a:rPr lang="es-CO" sz="20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sumar</a:t>
            </a:r>
            <a:r>
              <a:rPr lang="es-CO" sz="2000" dirty="0">
                <a:latin typeface="Verdana" panose="020B0604030504040204" pitchFamily="34" charset="0"/>
                <a:ea typeface="Verdana" panose="020B0604030504040204" pitchFamily="34" charset="0"/>
              </a:rPr>
              <a:t> fracciones de </a:t>
            </a:r>
            <a:r>
              <a:rPr lang="es-CO" sz="2000" i="1" dirty="0">
                <a:solidFill>
                  <a:schemeClr val="accent2">
                    <a:lumMod val="75000"/>
                  </a:schemeClr>
                </a:solidFill>
                <a:latin typeface="Verdana" panose="020B0604030504040204" pitchFamily="34" charset="0"/>
                <a:ea typeface="Verdana" panose="020B0604030504040204" pitchFamily="34" charset="0"/>
              </a:rPr>
              <a:t>distinto denominador</a:t>
            </a:r>
            <a:r>
              <a:rPr lang="es-CO" sz="2000" dirty="0">
                <a:latin typeface="Verdana" panose="020B0604030504040204" pitchFamily="34" charset="0"/>
                <a:ea typeface="Verdana" panose="020B0604030504040204" pitchFamily="34" charset="0"/>
              </a:rPr>
              <a:t>, se reducen las fracciones a común denominador; después se suman los numeradores y se deja el mismo denominador.</a:t>
            </a:r>
          </a:p>
          <a:p>
            <a:pPr algn="just"/>
            <a:r>
              <a:rPr lang="es-CO" sz="2000" b="1" i="1" dirty="0">
                <a:solidFill>
                  <a:srgbClr val="00B050"/>
                </a:solidFill>
                <a:latin typeface="Verdana" panose="020B0604030504040204" pitchFamily="34" charset="0"/>
                <a:ea typeface="Verdana" panose="020B0604030504040204" pitchFamily="34" charset="0"/>
              </a:rPr>
              <a:t>Ejemplo:</a:t>
            </a:r>
          </a:p>
          <a:p>
            <a:pPr algn="just"/>
            <a:endParaRPr lang="es-CO" sz="2000" i="1" dirty="0">
              <a:solidFill>
                <a:srgbClr val="0070C0"/>
              </a:solidFill>
              <a:latin typeface="Verdana" panose="020B0604030504040204" pitchFamily="34" charset="0"/>
              <a:ea typeface="Verdana" panose="020B0604030504040204" pitchFamily="34" charset="0"/>
            </a:endParaRPr>
          </a:p>
          <a:p>
            <a:pPr algn="just"/>
            <a:endParaRPr lang="es-CO" sz="2000" i="1" dirty="0">
              <a:solidFill>
                <a:srgbClr val="0070C0"/>
              </a:solidFill>
              <a:latin typeface="Verdana" panose="020B0604030504040204" pitchFamily="34" charset="0"/>
              <a:ea typeface="Verdana" panose="020B0604030504040204" pitchFamily="34" charset="0"/>
            </a:endParaRPr>
          </a:p>
          <a:p>
            <a:pPr algn="just"/>
            <a:endParaRPr lang="es-CO" sz="2000" i="1" dirty="0">
              <a:solidFill>
                <a:srgbClr val="0070C0"/>
              </a:solidFill>
              <a:latin typeface="Verdana" panose="020B0604030504040204" pitchFamily="34" charset="0"/>
              <a:ea typeface="Verdana" panose="020B0604030504040204" pitchFamily="34" charset="0"/>
            </a:endParaRPr>
          </a:p>
          <a:p>
            <a:pPr algn="just"/>
            <a:endParaRPr lang="es-CO" sz="2000" dirty="0">
              <a:latin typeface="Verdana" panose="020B0604030504040204" pitchFamily="34" charset="0"/>
              <a:ea typeface="Verdana" panose="020B0604030504040204" pitchFamily="34" charset="0"/>
            </a:endParaRPr>
          </a:p>
          <a:p>
            <a:pPr algn="just"/>
            <a:r>
              <a:rPr lang="es-CO" sz="2000" dirty="0">
                <a:latin typeface="Verdana" panose="020B0604030504040204" pitchFamily="34" charset="0"/>
                <a:ea typeface="Verdana" panose="020B0604030504040204" pitchFamily="34" charset="0"/>
              </a:rPr>
              <a:t>Para </a:t>
            </a:r>
            <a:r>
              <a:rPr lang="es-CO" sz="20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restar </a:t>
            </a:r>
            <a:r>
              <a:rPr lang="es-CO" sz="2000" dirty="0">
                <a:latin typeface="Verdana" panose="020B0604030504040204" pitchFamily="34" charset="0"/>
                <a:ea typeface="Verdana" panose="020B0604030504040204" pitchFamily="34" charset="0"/>
              </a:rPr>
              <a:t>fracciones de </a:t>
            </a:r>
            <a:r>
              <a:rPr lang="es-CO" sz="2000" i="1" dirty="0">
                <a:solidFill>
                  <a:schemeClr val="accent2">
                    <a:lumMod val="75000"/>
                  </a:schemeClr>
                </a:solidFill>
                <a:latin typeface="Verdana" panose="020B0604030504040204" pitchFamily="34" charset="0"/>
                <a:ea typeface="Verdana" panose="020B0604030504040204" pitchFamily="34" charset="0"/>
              </a:rPr>
              <a:t>distinto denominador</a:t>
            </a:r>
            <a:r>
              <a:rPr lang="es-CO" sz="2000" dirty="0">
                <a:latin typeface="Verdana" panose="020B0604030504040204" pitchFamily="34" charset="0"/>
                <a:ea typeface="Verdana" panose="020B0604030504040204" pitchFamily="34" charset="0"/>
              </a:rPr>
              <a:t>, se reducen las fracciones a común denominador; después se restan los numeradores y se deja el mismo denominador:</a:t>
            </a:r>
          </a:p>
          <a:p>
            <a:pPr algn="just"/>
            <a:r>
              <a:rPr lang="es-CO" sz="2000" b="1" i="1" dirty="0">
                <a:solidFill>
                  <a:srgbClr val="00B050"/>
                </a:solidFill>
                <a:latin typeface="Verdana" panose="020B0604030504040204" pitchFamily="34" charset="0"/>
                <a:ea typeface="Verdana" panose="020B0604030504040204" pitchFamily="34" charset="0"/>
              </a:rPr>
              <a:t>Ejemplo: </a:t>
            </a:r>
          </a:p>
        </p:txBody>
      </p:sp>
      <p:pic>
        <p:nvPicPr>
          <p:cNvPr id="4" name="Imagen 3"/>
          <p:cNvPicPr>
            <a:picLocks noChangeAspect="1"/>
          </p:cNvPicPr>
          <p:nvPr/>
        </p:nvPicPr>
        <p:blipFill>
          <a:blip r:embed="rId3"/>
          <a:stretch>
            <a:fillRect/>
          </a:stretch>
        </p:blipFill>
        <p:spPr>
          <a:xfrm>
            <a:off x="2144430" y="2649572"/>
            <a:ext cx="5145795" cy="1297901"/>
          </a:xfrm>
          <a:prstGeom prst="rect">
            <a:avLst/>
          </a:prstGeom>
        </p:spPr>
      </p:pic>
      <p:pic>
        <p:nvPicPr>
          <p:cNvPr id="5" name="Imagen 4"/>
          <p:cNvPicPr>
            <a:picLocks noChangeAspect="1"/>
          </p:cNvPicPr>
          <p:nvPr/>
        </p:nvPicPr>
        <p:blipFill>
          <a:blip r:embed="rId4"/>
          <a:stretch>
            <a:fillRect/>
          </a:stretch>
        </p:blipFill>
        <p:spPr>
          <a:xfrm>
            <a:off x="2773850" y="5379246"/>
            <a:ext cx="3596298" cy="1274637"/>
          </a:xfrm>
          <a:prstGeom prst="rect">
            <a:avLst/>
          </a:prstGeom>
        </p:spPr>
      </p:pic>
    </p:spTree>
    <p:extLst>
      <p:ext uri="{BB962C8B-B14F-4D97-AF65-F5344CB8AC3E}">
        <p14:creationId xmlns:p14="http://schemas.microsoft.com/office/powerpoint/2010/main" val="381216005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305093" y="125056"/>
            <a:ext cx="7886700" cy="1325563"/>
          </a:xfrm>
        </p:spPr>
        <p:txBody>
          <a:bodyPr>
            <a:normAutofit/>
          </a:bodyPr>
          <a:lstStyle/>
          <a:p>
            <a:r>
              <a:rPr lang="es-CO" sz="3200" b="1" dirty="0">
                <a:solidFill>
                  <a:srgbClr val="00B0F0"/>
                </a:solidFill>
              </a:rPr>
              <a:t>Multiplicación de fracciones</a:t>
            </a:r>
            <a:endParaRPr lang="es-ES" sz="3200" dirty="0">
              <a:solidFill>
                <a:srgbClr val="00B0F0"/>
              </a:solidFill>
            </a:endParaRPr>
          </a:p>
        </p:txBody>
      </p:sp>
      <mc:AlternateContent xmlns:mc="http://schemas.openxmlformats.org/markup-compatibility/2006" xmlns:a14="http://schemas.microsoft.com/office/drawing/2010/main">
        <mc:Choice Requires="a14">
          <p:sp>
            <p:nvSpPr>
              <p:cNvPr id="3" name="Marcador de contenido 2"/>
              <p:cNvSpPr>
                <a:spLocks noGrp="1"/>
              </p:cNvSpPr>
              <p:nvPr>
                <p:ph idx="1"/>
              </p:nvPr>
            </p:nvSpPr>
            <p:spPr>
              <a:xfrm>
                <a:off x="459837" y="1718824"/>
                <a:ext cx="8276200" cy="4351338"/>
              </a:xfrm>
            </p:spPr>
            <p:txBody>
              <a:bodyPr>
                <a:normAutofit/>
              </a:bodyPr>
              <a:lstStyle/>
              <a:p>
                <a:pPr algn="just"/>
                <a:r>
                  <a:rPr lang="es-CO" sz="2400" dirty="0"/>
                  <a:t>El producto de dos o más fracciones es otra fracción cuyo numerador es el producto de los numeradores y cuyo denominador es el producto de los denominadores.</a:t>
                </a:r>
              </a:p>
              <a:p>
                <a:pPr marL="0" indent="0">
                  <a:buNone/>
                </a:pPr>
                <a:endParaRPr lang="es-CO" sz="2400" dirty="0"/>
              </a:p>
              <a:p>
                <a:pPr marL="0" indent="0" algn="just">
                  <a:buNone/>
                </a:pPr>
                <a:r>
                  <a:rPr lang="es-CO" sz="2400" dirty="0"/>
                  <a:t>Considerando:</a:t>
                </a:r>
              </a:p>
              <a:p>
                <a:pPr marL="0" indent="0">
                  <a:buNone/>
                </a:pPr>
                <a:endParaRPr lang="es-CO" sz="2400" dirty="0"/>
              </a:p>
              <a:p>
                <a:pPr marL="0" indent="0">
                  <a:buNone/>
                </a:pPr>
                <a14:m>
                  <m:oMathPara xmlns:m="http://schemas.openxmlformats.org/officeDocument/2006/math">
                    <m:oMathParaPr>
                      <m:jc m:val="center"/>
                    </m:oMathParaPr>
                    <m:oMath xmlns:m="http://schemas.openxmlformats.org/officeDocument/2006/math">
                      <m:f>
                        <m:fPr>
                          <m:ctrlPr>
                            <a:rPr lang="es-CO" sz="2400" i="1">
                              <a:solidFill>
                                <a:srgbClr val="C00000"/>
                              </a:solidFill>
                              <a:latin typeface="Cambria Math" panose="02040503050406030204" pitchFamily="18" charset="0"/>
                            </a:rPr>
                          </m:ctrlPr>
                        </m:fPr>
                        <m:num>
                          <m:r>
                            <a:rPr lang="es-CO" sz="2400" i="1">
                              <a:solidFill>
                                <a:srgbClr val="C00000"/>
                              </a:solidFill>
                              <a:latin typeface="Cambria Math" panose="02040503050406030204" pitchFamily="18" charset="0"/>
                            </a:rPr>
                            <m:t>𝑎</m:t>
                          </m:r>
                        </m:num>
                        <m:den>
                          <m:r>
                            <a:rPr lang="es-CO" sz="2400" i="1">
                              <a:solidFill>
                                <a:srgbClr val="C00000"/>
                              </a:solidFill>
                              <a:latin typeface="Cambria Math" panose="02040503050406030204" pitchFamily="18" charset="0"/>
                            </a:rPr>
                            <m:t>𝑎</m:t>
                          </m:r>
                          <m:r>
                            <a:rPr lang="es-CO" sz="2400" i="1">
                              <a:solidFill>
                                <a:srgbClr val="C00000"/>
                              </a:solidFill>
                              <a:latin typeface="Cambria Math" panose="02040503050406030204" pitchFamily="18" charset="0"/>
                            </a:rPr>
                            <m:t>′</m:t>
                          </m:r>
                        </m:den>
                      </m:f>
                      <m:r>
                        <a:rPr lang="es-CO" sz="2400" i="1">
                          <a:latin typeface="Cambria Math" panose="02040503050406030204" pitchFamily="18" charset="0"/>
                        </a:rPr>
                        <m:t> </m:t>
                      </m:r>
                      <m:r>
                        <a:rPr lang="es-CO" sz="2400" i="1">
                          <a:latin typeface="Cambria Math" panose="02040503050406030204" pitchFamily="18" charset="0"/>
                          <a:ea typeface="Cambria Math" panose="02040503050406030204" pitchFamily="18" charset="0"/>
                        </a:rPr>
                        <m:t>∙</m:t>
                      </m:r>
                      <m:f>
                        <m:fPr>
                          <m:ctrlPr>
                            <a:rPr lang="es-CO" sz="2400" i="1">
                              <a:solidFill>
                                <a:srgbClr val="00B050"/>
                              </a:solidFill>
                              <a:latin typeface="Cambria Math" panose="02040503050406030204" pitchFamily="18" charset="0"/>
                            </a:rPr>
                          </m:ctrlPr>
                        </m:fPr>
                        <m:num>
                          <m:r>
                            <a:rPr lang="es-CO" sz="2400" i="1">
                              <a:solidFill>
                                <a:srgbClr val="00B050"/>
                              </a:solidFill>
                              <a:latin typeface="Cambria Math" panose="02040503050406030204" pitchFamily="18" charset="0"/>
                            </a:rPr>
                            <m:t>𝑏</m:t>
                          </m:r>
                        </m:num>
                        <m:den>
                          <m:sSup>
                            <m:sSupPr>
                              <m:ctrlPr>
                                <a:rPr lang="es-CO" sz="2400" i="1">
                                  <a:solidFill>
                                    <a:srgbClr val="00B050"/>
                                  </a:solidFill>
                                  <a:latin typeface="Cambria Math" panose="02040503050406030204" pitchFamily="18" charset="0"/>
                                </a:rPr>
                              </m:ctrlPr>
                            </m:sSupPr>
                            <m:e>
                              <m:r>
                                <a:rPr lang="es-CO" sz="2400" i="1">
                                  <a:solidFill>
                                    <a:srgbClr val="00B050"/>
                                  </a:solidFill>
                                  <a:latin typeface="Cambria Math" panose="02040503050406030204" pitchFamily="18" charset="0"/>
                                </a:rPr>
                                <m:t>𝑏</m:t>
                              </m:r>
                            </m:e>
                            <m:sup>
                              <m:r>
                                <a:rPr lang="es-CO" sz="2400" i="1">
                                  <a:solidFill>
                                    <a:srgbClr val="00B050"/>
                                  </a:solidFill>
                                  <a:latin typeface="Cambria Math" panose="02040503050406030204" pitchFamily="18" charset="0"/>
                                </a:rPr>
                                <m:t>′</m:t>
                              </m:r>
                            </m:sup>
                          </m:sSup>
                        </m:den>
                      </m:f>
                      <m:r>
                        <a:rPr lang="es-CO" sz="2400" b="0" i="1" smtClean="0">
                          <a:solidFill>
                            <a:srgbClr val="0070C0"/>
                          </a:solidFill>
                          <a:latin typeface="Cambria Math" panose="02040503050406030204" pitchFamily="18" charset="0"/>
                        </a:rPr>
                        <m:t>=</m:t>
                      </m:r>
                      <m:f>
                        <m:fPr>
                          <m:ctrlPr>
                            <a:rPr lang="es-CO" sz="2400" b="0" i="1" smtClean="0">
                              <a:solidFill>
                                <a:srgbClr val="0070C0"/>
                              </a:solidFill>
                              <a:latin typeface="Cambria Math" panose="02040503050406030204" pitchFamily="18" charset="0"/>
                            </a:rPr>
                          </m:ctrlPr>
                        </m:fPr>
                        <m:num>
                          <m:r>
                            <a:rPr lang="es-CO" sz="2400" b="0" i="1" smtClean="0">
                              <a:solidFill>
                                <a:srgbClr val="FF0000"/>
                              </a:solidFill>
                              <a:latin typeface="Cambria Math" panose="02040503050406030204" pitchFamily="18" charset="0"/>
                            </a:rPr>
                            <m:t>𝑎</m:t>
                          </m:r>
                          <m:r>
                            <a:rPr lang="es-CO" sz="2400" i="1">
                              <a:solidFill>
                                <a:srgbClr val="0070C0"/>
                              </a:solidFill>
                              <a:latin typeface="Cambria Math" panose="02040503050406030204" pitchFamily="18" charset="0"/>
                              <a:ea typeface="Cambria Math" panose="02040503050406030204" pitchFamily="18" charset="0"/>
                            </a:rPr>
                            <m:t>∙</m:t>
                          </m:r>
                          <m:r>
                            <a:rPr lang="es-CO" sz="2400" b="0" i="1" smtClean="0">
                              <a:solidFill>
                                <a:srgbClr val="00B050"/>
                              </a:solidFill>
                              <a:latin typeface="Cambria Math" panose="02040503050406030204" pitchFamily="18" charset="0"/>
                            </a:rPr>
                            <m:t>𝑏</m:t>
                          </m:r>
                        </m:num>
                        <m:den>
                          <m:sSup>
                            <m:sSupPr>
                              <m:ctrlPr>
                                <a:rPr lang="es-CO" sz="2400" b="0" i="1" smtClean="0">
                                  <a:solidFill>
                                    <a:srgbClr val="FF0000"/>
                                  </a:solidFill>
                                  <a:latin typeface="Cambria Math" panose="02040503050406030204" pitchFamily="18" charset="0"/>
                                </a:rPr>
                              </m:ctrlPr>
                            </m:sSupPr>
                            <m:e>
                              <m:r>
                                <a:rPr lang="es-CO" sz="2400" b="0" i="1" smtClean="0">
                                  <a:solidFill>
                                    <a:srgbClr val="FF0000"/>
                                  </a:solidFill>
                                  <a:latin typeface="Cambria Math" panose="02040503050406030204" pitchFamily="18" charset="0"/>
                                </a:rPr>
                                <m:t>𝑎</m:t>
                              </m:r>
                            </m:e>
                            <m:sup>
                              <m:r>
                                <a:rPr lang="es-CO" sz="2400" b="0" i="1" smtClean="0">
                                  <a:solidFill>
                                    <a:srgbClr val="FF0000"/>
                                  </a:solidFill>
                                  <a:latin typeface="Cambria Math" panose="02040503050406030204" pitchFamily="18" charset="0"/>
                                </a:rPr>
                                <m:t>′</m:t>
                              </m:r>
                            </m:sup>
                          </m:sSup>
                          <m:r>
                            <a:rPr lang="es-CO" sz="2400" i="1">
                              <a:solidFill>
                                <a:srgbClr val="0070C0"/>
                              </a:solidFill>
                              <a:latin typeface="Cambria Math" panose="02040503050406030204" pitchFamily="18" charset="0"/>
                              <a:ea typeface="Cambria Math" panose="02040503050406030204" pitchFamily="18" charset="0"/>
                            </a:rPr>
                            <m:t>∙</m:t>
                          </m:r>
                          <m:sSup>
                            <m:sSupPr>
                              <m:ctrlPr>
                                <a:rPr lang="es-CO" sz="2400" b="0" i="1" smtClean="0">
                                  <a:solidFill>
                                    <a:srgbClr val="00B050"/>
                                  </a:solidFill>
                                  <a:latin typeface="Cambria Math" panose="02040503050406030204" pitchFamily="18" charset="0"/>
                                </a:rPr>
                              </m:ctrlPr>
                            </m:sSupPr>
                            <m:e>
                              <m:r>
                                <a:rPr lang="es-CO" sz="2400" b="0" i="1" smtClean="0">
                                  <a:solidFill>
                                    <a:srgbClr val="00B050"/>
                                  </a:solidFill>
                                  <a:latin typeface="Cambria Math" panose="02040503050406030204" pitchFamily="18" charset="0"/>
                                </a:rPr>
                                <m:t>𝑏</m:t>
                              </m:r>
                            </m:e>
                            <m:sup>
                              <m:r>
                                <a:rPr lang="es-CO" sz="2400" b="0" i="1" smtClean="0">
                                  <a:solidFill>
                                    <a:srgbClr val="00B050"/>
                                  </a:solidFill>
                                  <a:latin typeface="Cambria Math" panose="02040503050406030204" pitchFamily="18" charset="0"/>
                                </a:rPr>
                                <m:t>′</m:t>
                              </m:r>
                            </m:sup>
                          </m:sSup>
                        </m:den>
                      </m:f>
                      <m:r>
                        <a:rPr lang="es-CO" sz="2400" b="0" i="1" smtClean="0">
                          <a:solidFill>
                            <a:srgbClr val="0070C0"/>
                          </a:solidFill>
                          <a:latin typeface="Cambria Math" panose="02040503050406030204" pitchFamily="18" charset="0"/>
                        </a:rPr>
                        <m:t>=</m:t>
                      </m:r>
                      <m:f>
                        <m:fPr>
                          <m:ctrlPr>
                            <a:rPr lang="es-CO" sz="2400" b="0" i="1" smtClean="0">
                              <a:solidFill>
                                <a:srgbClr val="7030A0"/>
                              </a:solidFill>
                              <a:latin typeface="Cambria Math" panose="02040503050406030204" pitchFamily="18" charset="0"/>
                            </a:rPr>
                          </m:ctrlPr>
                        </m:fPr>
                        <m:num>
                          <m:r>
                            <a:rPr lang="es-CO" sz="2400" b="0" i="1" smtClean="0">
                              <a:solidFill>
                                <a:srgbClr val="7030A0"/>
                              </a:solidFill>
                              <a:latin typeface="Cambria Math" panose="02040503050406030204" pitchFamily="18" charset="0"/>
                            </a:rPr>
                            <m:t>𝑑</m:t>
                          </m:r>
                        </m:num>
                        <m:den>
                          <m:r>
                            <a:rPr lang="es-CO" sz="2400" b="0" i="1" smtClean="0">
                              <a:solidFill>
                                <a:srgbClr val="7030A0"/>
                              </a:solidFill>
                              <a:latin typeface="Cambria Math" panose="02040503050406030204" pitchFamily="18" charset="0"/>
                            </a:rPr>
                            <m:t>𝑑</m:t>
                          </m:r>
                          <m:r>
                            <a:rPr lang="es-CO" sz="2400" b="0" i="1" smtClean="0">
                              <a:solidFill>
                                <a:srgbClr val="7030A0"/>
                              </a:solidFill>
                              <a:latin typeface="Cambria Math" panose="02040503050406030204" pitchFamily="18" charset="0"/>
                            </a:rPr>
                            <m:t>′</m:t>
                          </m:r>
                        </m:den>
                      </m:f>
                      <m:r>
                        <a:rPr lang="es-CO" sz="2400" b="0" i="1" smtClean="0">
                          <a:solidFill>
                            <a:srgbClr val="7030A0"/>
                          </a:solidFill>
                          <a:latin typeface="Cambria Math" panose="02040503050406030204" pitchFamily="18" charset="0"/>
                        </a:rPr>
                        <m:t> </m:t>
                      </m:r>
                    </m:oMath>
                  </m:oMathPara>
                </a14:m>
                <a:endParaRPr lang="es-CO" sz="2400" dirty="0">
                  <a:solidFill>
                    <a:srgbClr val="7030A0"/>
                  </a:solidFill>
                </a:endParaRPr>
              </a:p>
              <a:p>
                <a:pPr marL="0" indent="0">
                  <a:buNone/>
                </a:pPr>
                <a:r>
                  <a:rPr lang="es-CO" sz="2400" dirty="0" smtClean="0">
                    <a:solidFill>
                      <a:srgbClr val="00B050"/>
                    </a:solidFill>
                  </a:rPr>
                  <a:t>Ejemplo</a:t>
                </a:r>
                <a:endParaRPr lang="es-CO" sz="2400" dirty="0">
                  <a:solidFill>
                    <a:srgbClr val="00B050"/>
                  </a:solidFill>
                </a:endParaRPr>
              </a:p>
            </p:txBody>
          </p:sp>
        </mc:Choice>
        <mc:Fallback xmlns="">
          <p:sp>
            <p:nvSpPr>
              <p:cNvPr id="3" name="Marcador de contenido 2"/>
              <p:cNvSpPr>
                <a:spLocks noGrp="1" noRot="1" noChangeAspect="1" noMove="1" noResize="1" noEditPoints="1" noAdjustHandles="1" noChangeArrowheads="1" noChangeShapeType="1" noTextEdit="1"/>
              </p:cNvSpPr>
              <p:nvPr>
                <p:ph idx="1"/>
              </p:nvPr>
            </p:nvSpPr>
            <p:spPr>
              <a:xfrm>
                <a:off x="459837" y="1718824"/>
                <a:ext cx="8276200" cy="4351338"/>
              </a:xfrm>
              <a:blipFill rotWithShape="0">
                <a:blip r:embed="rId3"/>
                <a:stretch>
                  <a:fillRect l="-1105" t="-1961" r="-1178"/>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5" name="CuadroTexto 4"/>
              <p:cNvSpPr txBox="1"/>
              <p:nvPr/>
            </p:nvSpPr>
            <p:spPr>
              <a:xfrm>
                <a:off x="3420531" y="5549699"/>
                <a:ext cx="2354811" cy="52046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s-CO" i="1" smtClean="0">
                              <a:latin typeface="Cambria Math" panose="02040503050406030204" pitchFamily="18" charset="0"/>
                            </a:rPr>
                          </m:ctrlPr>
                        </m:fPr>
                        <m:num>
                          <m:r>
                            <a:rPr lang="es-CO" b="0" i="1" smtClean="0">
                              <a:latin typeface="Cambria Math" panose="02040503050406030204" pitchFamily="18" charset="0"/>
                            </a:rPr>
                            <m:t>4</m:t>
                          </m:r>
                        </m:num>
                        <m:den>
                          <m:r>
                            <a:rPr lang="es-CO" b="0" i="1" smtClean="0">
                              <a:latin typeface="Cambria Math" panose="02040503050406030204" pitchFamily="18" charset="0"/>
                            </a:rPr>
                            <m:t>5</m:t>
                          </m:r>
                        </m:den>
                      </m:f>
                      <m:r>
                        <a:rPr lang="es-CO" i="1" smtClean="0">
                          <a:latin typeface="Cambria Math" panose="02040503050406030204" pitchFamily="18" charset="0"/>
                          <a:ea typeface="Cambria Math" panose="02040503050406030204" pitchFamily="18" charset="0"/>
                        </a:rPr>
                        <m:t>∙</m:t>
                      </m:r>
                      <m:f>
                        <m:fPr>
                          <m:ctrlPr>
                            <a:rPr lang="es-CO" i="1" smtClean="0">
                              <a:latin typeface="Cambria Math" panose="02040503050406030204" pitchFamily="18" charset="0"/>
                              <a:ea typeface="Cambria Math" panose="02040503050406030204" pitchFamily="18" charset="0"/>
                            </a:rPr>
                          </m:ctrlPr>
                        </m:fPr>
                        <m:num>
                          <m:r>
                            <a:rPr lang="es-CO" b="0" i="1" smtClean="0">
                              <a:latin typeface="Cambria Math" panose="02040503050406030204" pitchFamily="18" charset="0"/>
                              <a:ea typeface="Cambria Math" panose="02040503050406030204" pitchFamily="18" charset="0"/>
                            </a:rPr>
                            <m:t>2</m:t>
                          </m:r>
                        </m:num>
                        <m:den>
                          <m:r>
                            <a:rPr lang="es-CO" b="0" i="1" smtClean="0">
                              <a:latin typeface="Cambria Math" panose="02040503050406030204" pitchFamily="18" charset="0"/>
                              <a:ea typeface="Cambria Math" panose="02040503050406030204" pitchFamily="18" charset="0"/>
                            </a:rPr>
                            <m:t>3</m:t>
                          </m:r>
                        </m:den>
                      </m:f>
                      <m:r>
                        <a:rPr lang="es-CO" i="1" smtClean="0">
                          <a:latin typeface="Cambria Math" panose="02040503050406030204" pitchFamily="18" charset="0"/>
                          <a:ea typeface="Cambria Math" panose="02040503050406030204" pitchFamily="18" charset="0"/>
                        </a:rPr>
                        <m:t>∙</m:t>
                      </m:r>
                      <m:f>
                        <m:fPr>
                          <m:ctrlPr>
                            <a:rPr lang="es-CO" i="1" smtClean="0">
                              <a:latin typeface="Cambria Math" panose="02040503050406030204" pitchFamily="18" charset="0"/>
                              <a:ea typeface="Cambria Math" panose="02040503050406030204" pitchFamily="18" charset="0"/>
                            </a:rPr>
                          </m:ctrlPr>
                        </m:fPr>
                        <m:num>
                          <m:r>
                            <a:rPr lang="es-CO" b="0" i="1" smtClean="0">
                              <a:latin typeface="Cambria Math" panose="02040503050406030204" pitchFamily="18" charset="0"/>
                              <a:ea typeface="Cambria Math" panose="02040503050406030204" pitchFamily="18" charset="0"/>
                            </a:rPr>
                            <m:t>1</m:t>
                          </m:r>
                        </m:num>
                        <m:den>
                          <m:r>
                            <a:rPr lang="es-CO" b="0" i="1" smtClean="0">
                              <a:latin typeface="Cambria Math" panose="02040503050406030204" pitchFamily="18" charset="0"/>
                              <a:ea typeface="Cambria Math" panose="02040503050406030204" pitchFamily="18" charset="0"/>
                            </a:rPr>
                            <m:t>4</m:t>
                          </m:r>
                        </m:den>
                      </m:f>
                      <m:r>
                        <a:rPr lang="es-CO" b="0" i="1" smtClean="0">
                          <a:latin typeface="Cambria Math" panose="02040503050406030204" pitchFamily="18" charset="0"/>
                          <a:ea typeface="Cambria Math" panose="02040503050406030204" pitchFamily="18" charset="0"/>
                        </a:rPr>
                        <m:t>=</m:t>
                      </m:r>
                      <m:f>
                        <m:fPr>
                          <m:ctrlPr>
                            <a:rPr lang="es-CO" b="0" i="1" smtClean="0">
                              <a:latin typeface="Cambria Math" panose="02040503050406030204" pitchFamily="18" charset="0"/>
                              <a:ea typeface="Cambria Math" panose="02040503050406030204" pitchFamily="18" charset="0"/>
                            </a:rPr>
                          </m:ctrlPr>
                        </m:fPr>
                        <m:num>
                          <m:r>
                            <a:rPr lang="es-CO" b="0" i="1" smtClean="0">
                              <a:latin typeface="Cambria Math" panose="02040503050406030204" pitchFamily="18" charset="0"/>
                              <a:ea typeface="Cambria Math" panose="02040503050406030204" pitchFamily="18" charset="0"/>
                            </a:rPr>
                            <m:t>4∙2∙1</m:t>
                          </m:r>
                        </m:num>
                        <m:den>
                          <m:r>
                            <a:rPr lang="es-CO" b="0" i="1" smtClean="0">
                              <a:latin typeface="Cambria Math" panose="02040503050406030204" pitchFamily="18" charset="0"/>
                              <a:ea typeface="Cambria Math" panose="02040503050406030204" pitchFamily="18" charset="0"/>
                            </a:rPr>
                            <m:t>5∙3∙4</m:t>
                          </m:r>
                        </m:den>
                      </m:f>
                      <m:r>
                        <a:rPr lang="es-CO" b="0" i="1" smtClean="0">
                          <a:latin typeface="Cambria Math" panose="02040503050406030204" pitchFamily="18" charset="0"/>
                          <a:ea typeface="Cambria Math" panose="02040503050406030204" pitchFamily="18" charset="0"/>
                        </a:rPr>
                        <m:t>=</m:t>
                      </m:r>
                      <m:f>
                        <m:fPr>
                          <m:ctrlPr>
                            <a:rPr lang="es-CO" b="0" i="1" smtClean="0">
                              <a:latin typeface="Cambria Math" panose="02040503050406030204" pitchFamily="18" charset="0"/>
                              <a:ea typeface="Cambria Math" panose="02040503050406030204" pitchFamily="18" charset="0"/>
                            </a:rPr>
                          </m:ctrlPr>
                        </m:fPr>
                        <m:num>
                          <m:r>
                            <a:rPr lang="es-CO" b="0" i="1" smtClean="0">
                              <a:latin typeface="Cambria Math" panose="02040503050406030204" pitchFamily="18" charset="0"/>
                              <a:ea typeface="Cambria Math" panose="02040503050406030204" pitchFamily="18" charset="0"/>
                            </a:rPr>
                            <m:t>8</m:t>
                          </m:r>
                        </m:num>
                        <m:den>
                          <m:r>
                            <a:rPr lang="es-CO" b="0" i="1" smtClean="0">
                              <a:latin typeface="Cambria Math" panose="02040503050406030204" pitchFamily="18" charset="0"/>
                              <a:ea typeface="Cambria Math" panose="02040503050406030204" pitchFamily="18" charset="0"/>
                            </a:rPr>
                            <m:t>60</m:t>
                          </m:r>
                        </m:den>
                      </m:f>
                    </m:oMath>
                  </m:oMathPara>
                </a14:m>
                <a:endParaRPr lang="es-CO" dirty="0"/>
              </a:p>
            </p:txBody>
          </p:sp>
        </mc:Choice>
        <mc:Fallback xmlns="">
          <p:sp>
            <p:nvSpPr>
              <p:cNvPr id="5" name="CuadroTexto 4"/>
              <p:cNvSpPr txBox="1">
                <a:spLocks noRot="1" noChangeAspect="1" noMove="1" noResize="1" noEditPoints="1" noAdjustHandles="1" noChangeArrowheads="1" noChangeShapeType="1" noTextEdit="1"/>
              </p:cNvSpPr>
              <p:nvPr/>
            </p:nvSpPr>
            <p:spPr>
              <a:xfrm>
                <a:off x="3420531" y="5549699"/>
                <a:ext cx="2354811" cy="520463"/>
              </a:xfrm>
              <a:prstGeom prst="rect">
                <a:avLst/>
              </a:prstGeom>
              <a:blipFill rotWithShape="0">
                <a:blip r:embed="rId4"/>
                <a:stretch>
                  <a:fillRect/>
                </a:stretch>
              </a:blipFill>
            </p:spPr>
            <p:txBody>
              <a:bodyPr/>
              <a:lstStyle/>
              <a:p>
                <a:r>
                  <a:rPr lang="es-CO">
                    <a:noFill/>
                  </a:rPr>
                  <a:t> </a:t>
                </a:r>
              </a:p>
            </p:txBody>
          </p:sp>
        </mc:Fallback>
      </mc:AlternateContent>
    </p:spTree>
    <p:extLst>
      <p:ext uri="{BB962C8B-B14F-4D97-AF65-F5344CB8AC3E}">
        <p14:creationId xmlns:p14="http://schemas.microsoft.com/office/powerpoint/2010/main" val="739557833"/>
      </p:ext>
    </p:extLst>
  </p:cSld>
  <p:clrMapOvr>
    <a:overrideClrMapping bg1="lt1" tx1="dk1" bg2="lt2" tx2="dk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CO" b="1" dirty="0">
                <a:solidFill>
                  <a:srgbClr val="00B0F0"/>
                </a:solidFill>
              </a:rPr>
              <a:t>División de fracciones</a:t>
            </a:r>
            <a:endParaRPr lang="es-ES" dirty="0">
              <a:solidFill>
                <a:srgbClr val="00B0F0"/>
              </a:solidFill>
            </a:endParaRPr>
          </a:p>
        </p:txBody>
      </p:sp>
      <p:sp>
        <p:nvSpPr>
          <p:cNvPr id="5" name="CuadroTexto 4"/>
          <p:cNvSpPr txBox="1"/>
          <p:nvPr/>
        </p:nvSpPr>
        <p:spPr>
          <a:xfrm>
            <a:off x="628650" y="4342917"/>
            <a:ext cx="1364476" cy="461665"/>
          </a:xfrm>
          <a:prstGeom prst="rect">
            <a:avLst/>
          </a:prstGeom>
          <a:noFill/>
        </p:spPr>
        <p:txBody>
          <a:bodyPr wrap="none" rtlCol="0">
            <a:spAutoFit/>
          </a:bodyPr>
          <a:lstStyle/>
          <a:p>
            <a:r>
              <a:rPr lang="es-CO" sz="2400" b="1" i="1" dirty="0">
                <a:solidFill>
                  <a:srgbClr val="00B050"/>
                </a:solidFill>
              </a:rPr>
              <a:t>Ejemplo:</a:t>
            </a:r>
            <a:r>
              <a:rPr lang="es-CO" sz="2400" b="1" dirty="0">
                <a:solidFill>
                  <a:srgbClr val="00B050"/>
                </a:solidFill>
              </a:rPr>
              <a:t> </a:t>
            </a:r>
          </a:p>
        </p:txBody>
      </p:sp>
      <mc:AlternateContent xmlns:mc="http://schemas.openxmlformats.org/markup-compatibility/2006" xmlns:a14="http://schemas.microsoft.com/office/drawing/2010/main">
        <mc:Choice Requires="a14">
          <p:sp>
            <p:nvSpPr>
              <p:cNvPr id="3" name="CuadroTexto 2"/>
              <p:cNvSpPr txBox="1"/>
              <p:nvPr/>
            </p:nvSpPr>
            <p:spPr>
              <a:xfrm>
                <a:off x="400626" y="1512012"/>
                <a:ext cx="8037047" cy="3695242"/>
              </a:xfrm>
              <a:prstGeom prst="rect">
                <a:avLst/>
              </a:prstGeom>
              <a:noFill/>
            </p:spPr>
            <p:txBody>
              <a:bodyPr wrap="square" rtlCol="0">
                <a:spAutoFit/>
              </a:bodyPr>
              <a:lstStyle/>
              <a:p>
                <a:pPr algn="just"/>
                <a:r>
                  <a:rPr lang="es-CO" sz="2000" dirty="0" smtClean="0">
                    <a:latin typeface="Verdana" panose="020B0604030504040204" pitchFamily="34" charset="0"/>
                    <a:ea typeface="Verdana" panose="020B0604030504040204" pitchFamily="34" charset="0"/>
                  </a:rPr>
                  <a:t>Para dividir una fracción </a:t>
                </a:r>
                <a14:m>
                  <m:oMath xmlns:m="http://schemas.openxmlformats.org/officeDocument/2006/math">
                    <m:f>
                      <m:fPr>
                        <m:ctrlPr>
                          <a:rPr lang="es-CO" sz="2400" i="1">
                            <a:latin typeface="Cambria Math" panose="02040503050406030204" pitchFamily="18" charset="0"/>
                          </a:rPr>
                        </m:ctrlPr>
                      </m:fPr>
                      <m:num>
                        <m:r>
                          <a:rPr lang="es-CO" sz="2400" i="1">
                            <a:latin typeface="Cambria Math" panose="02040503050406030204" pitchFamily="18" charset="0"/>
                          </a:rPr>
                          <m:t>𝑎</m:t>
                        </m:r>
                      </m:num>
                      <m:den>
                        <m:r>
                          <a:rPr lang="es-CO" sz="2400" i="1">
                            <a:latin typeface="Cambria Math" panose="02040503050406030204" pitchFamily="18" charset="0"/>
                          </a:rPr>
                          <m:t>𝑏</m:t>
                        </m:r>
                      </m:den>
                    </m:f>
                    <m:r>
                      <a:rPr lang="es-CO" sz="2400" i="1">
                        <a:latin typeface="Cambria Math" panose="02040503050406030204" pitchFamily="18" charset="0"/>
                      </a:rPr>
                      <m:t> </m:t>
                    </m:r>
                  </m:oMath>
                </a14:m>
                <a:r>
                  <a:rPr lang="es-CO" sz="2000" dirty="0">
                    <a:latin typeface="Verdana" panose="020B0604030504040204" pitchFamily="34" charset="0"/>
                    <a:ea typeface="Verdana" panose="020B0604030504040204" pitchFamily="34" charset="0"/>
                  </a:rPr>
                  <a:t>por otra fracción </a:t>
                </a:r>
                <a14:m>
                  <m:oMath xmlns:m="http://schemas.openxmlformats.org/officeDocument/2006/math">
                    <m:f>
                      <m:fPr>
                        <m:ctrlPr>
                          <a:rPr lang="es-CO" sz="2400" i="1">
                            <a:latin typeface="Cambria Math" panose="02040503050406030204" pitchFamily="18" charset="0"/>
                          </a:rPr>
                        </m:ctrlPr>
                      </m:fPr>
                      <m:num>
                        <m:r>
                          <a:rPr lang="es-CO" sz="2400" i="1">
                            <a:latin typeface="Cambria Math" panose="02040503050406030204" pitchFamily="18" charset="0"/>
                          </a:rPr>
                          <m:t>𝑐</m:t>
                        </m:r>
                      </m:num>
                      <m:den>
                        <m:r>
                          <a:rPr lang="es-CO" sz="2400" i="1">
                            <a:latin typeface="Cambria Math" panose="02040503050406030204" pitchFamily="18" charset="0"/>
                          </a:rPr>
                          <m:t>𝑑</m:t>
                        </m:r>
                      </m:den>
                    </m:f>
                    <m:r>
                      <a:rPr lang="es-CO" sz="2400" i="1">
                        <a:latin typeface="Cambria Math" panose="02040503050406030204" pitchFamily="18" charset="0"/>
                      </a:rPr>
                      <m:t>,</m:t>
                    </m:r>
                  </m:oMath>
                </a14:m>
                <a:r>
                  <a:rPr lang="es-CO" sz="2000" dirty="0">
                    <a:latin typeface="Verdana" panose="020B0604030504040204" pitchFamily="34" charset="0"/>
                    <a:ea typeface="Verdana" panose="020B0604030504040204" pitchFamily="34" charset="0"/>
                  </a:rPr>
                  <a:t> se multiplica la fracción </a:t>
                </a:r>
                <a14:m>
                  <m:oMath xmlns:m="http://schemas.openxmlformats.org/officeDocument/2006/math">
                    <m:f>
                      <m:fPr>
                        <m:ctrlPr>
                          <a:rPr lang="es-CO" sz="2400" i="1">
                            <a:latin typeface="Cambria Math" panose="02040503050406030204" pitchFamily="18" charset="0"/>
                          </a:rPr>
                        </m:ctrlPr>
                      </m:fPr>
                      <m:num>
                        <m:r>
                          <a:rPr lang="es-CO" sz="2400" i="1">
                            <a:latin typeface="Cambria Math" panose="02040503050406030204" pitchFamily="18" charset="0"/>
                          </a:rPr>
                          <m:t>𝑎</m:t>
                        </m:r>
                      </m:num>
                      <m:den>
                        <m:r>
                          <a:rPr lang="es-CO" sz="2400" i="1">
                            <a:latin typeface="Cambria Math" panose="02040503050406030204" pitchFamily="18" charset="0"/>
                          </a:rPr>
                          <m:t>𝑏</m:t>
                        </m:r>
                      </m:den>
                    </m:f>
                  </m:oMath>
                </a14:m>
                <a:r>
                  <a:rPr lang="es-CO" sz="2000" dirty="0">
                    <a:latin typeface="Verdana" panose="020B0604030504040204" pitchFamily="34" charset="0"/>
                    <a:ea typeface="Verdana" panose="020B0604030504040204" pitchFamily="34" charset="0"/>
                  </a:rPr>
                  <a:t> por la fracción inversa de </a:t>
                </a:r>
                <a14:m>
                  <m:oMath xmlns:m="http://schemas.openxmlformats.org/officeDocument/2006/math">
                    <m:f>
                      <m:fPr>
                        <m:ctrlPr>
                          <a:rPr lang="es-CO" sz="2400" i="1">
                            <a:latin typeface="Cambria Math" panose="02040503050406030204" pitchFamily="18" charset="0"/>
                          </a:rPr>
                        </m:ctrlPr>
                      </m:fPr>
                      <m:num>
                        <m:r>
                          <a:rPr lang="es-CO" sz="2400" i="1">
                            <a:latin typeface="Cambria Math" panose="02040503050406030204" pitchFamily="18" charset="0"/>
                          </a:rPr>
                          <m:t>𝑐</m:t>
                        </m:r>
                      </m:num>
                      <m:den>
                        <m:r>
                          <a:rPr lang="es-CO" sz="2400" i="1">
                            <a:latin typeface="Cambria Math" panose="02040503050406030204" pitchFamily="18" charset="0"/>
                          </a:rPr>
                          <m:t>𝑑</m:t>
                        </m:r>
                      </m:den>
                    </m:f>
                  </m:oMath>
                </a14:m>
                <a:r>
                  <a:rPr lang="es-CO" sz="2000" dirty="0">
                    <a:latin typeface="Verdana" panose="020B0604030504040204" pitchFamily="34" charset="0"/>
                    <a:ea typeface="Verdana" panose="020B0604030504040204" pitchFamily="34" charset="0"/>
                  </a:rPr>
                  <a:t>, ó se multiplican en cruz los términos de las fracciones. </a:t>
                </a:r>
              </a:p>
              <a:p>
                <a:endParaRPr lang="es-CO" sz="2000" dirty="0">
                  <a:latin typeface="Verdana" panose="020B0604030504040204" pitchFamily="34" charset="0"/>
                  <a:ea typeface="Verdana" panose="020B0604030504040204" pitchFamily="34" charset="0"/>
                </a:endParaRPr>
              </a:p>
              <a:p>
                <a:r>
                  <a:rPr lang="es-CO" sz="2000" dirty="0">
                    <a:latin typeface="Verdana" panose="020B0604030504040204" pitchFamily="34" charset="0"/>
                    <a:ea typeface="Verdana" panose="020B0604030504040204" pitchFamily="34" charset="0"/>
                  </a:rPr>
                  <a:t>Considerando:                 </a:t>
                </a:r>
              </a:p>
              <a:p>
                <a:endParaRPr lang="es-CO" sz="2000" dirty="0">
                  <a:latin typeface="Verdana" panose="020B0604030504040204" pitchFamily="34" charset="0"/>
                  <a:ea typeface="Verdana" panose="020B0604030504040204" pitchFamily="34" charset="0"/>
                </a:endParaRPr>
              </a:p>
              <a:p>
                <a:pPr algn="ctr"/>
                <a:r>
                  <a:rPr lang="es-CO" sz="2000" dirty="0">
                    <a:latin typeface="Verdana" panose="020B0604030504040204" pitchFamily="34" charset="0"/>
                    <a:ea typeface="Verdana" panose="020B0604030504040204" pitchFamily="34" charset="0"/>
                  </a:rPr>
                  <a:t>   </a:t>
                </a:r>
                <a14:m>
                  <m:oMath xmlns:m="http://schemas.openxmlformats.org/officeDocument/2006/math">
                    <m:f>
                      <m:fPr>
                        <m:ctrlPr>
                          <a:rPr lang="es-CO" sz="3200" i="1">
                            <a:solidFill>
                              <a:srgbClr val="FF0000"/>
                            </a:solidFill>
                            <a:latin typeface="Cambria Math" panose="02040503050406030204" pitchFamily="18" charset="0"/>
                          </a:rPr>
                        </m:ctrlPr>
                      </m:fPr>
                      <m:num>
                        <m:r>
                          <a:rPr lang="es-CO" sz="3200" i="1">
                            <a:solidFill>
                              <a:srgbClr val="FF0000"/>
                            </a:solidFill>
                            <a:latin typeface="Cambria Math" panose="02040503050406030204" pitchFamily="18" charset="0"/>
                          </a:rPr>
                          <m:t>𝑎</m:t>
                        </m:r>
                      </m:num>
                      <m:den>
                        <m:sSup>
                          <m:sSupPr>
                            <m:ctrlPr>
                              <a:rPr lang="es-CO" sz="3200" i="1">
                                <a:solidFill>
                                  <a:srgbClr val="FF0000"/>
                                </a:solidFill>
                                <a:latin typeface="Cambria Math" panose="02040503050406030204" pitchFamily="18" charset="0"/>
                              </a:rPr>
                            </m:ctrlPr>
                          </m:sSupPr>
                          <m:e>
                            <m:r>
                              <a:rPr lang="es-CO" sz="3200" i="1">
                                <a:solidFill>
                                  <a:srgbClr val="FF0000"/>
                                </a:solidFill>
                                <a:latin typeface="Cambria Math" panose="02040503050406030204" pitchFamily="18" charset="0"/>
                              </a:rPr>
                              <m:t>𝑎</m:t>
                            </m:r>
                          </m:e>
                          <m:sup>
                            <m:r>
                              <a:rPr lang="es-CO" sz="3200" i="1">
                                <a:solidFill>
                                  <a:srgbClr val="FF0000"/>
                                </a:solidFill>
                                <a:latin typeface="Cambria Math" panose="02040503050406030204" pitchFamily="18" charset="0"/>
                              </a:rPr>
                              <m:t>′</m:t>
                            </m:r>
                          </m:sup>
                        </m:sSup>
                      </m:den>
                    </m:f>
                    <m:r>
                      <a:rPr lang="es-CO" sz="3200" i="1">
                        <a:latin typeface="Cambria Math" panose="02040503050406030204" pitchFamily="18" charset="0"/>
                        <a:ea typeface="Cambria Math" panose="02040503050406030204" pitchFamily="18" charset="0"/>
                      </a:rPr>
                      <m:t>÷</m:t>
                    </m:r>
                    <m:f>
                      <m:fPr>
                        <m:ctrlPr>
                          <a:rPr lang="es-CO" sz="3200" i="1">
                            <a:solidFill>
                              <a:srgbClr val="00B050"/>
                            </a:solidFill>
                            <a:latin typeface="Cambria Math" panose="02040503050406030204" pitchFamily="18" charset="0"/>
                            <a:ea typeface="Cambria Math" panose="02040503050406030204" pitchFamily="18" charset="0"/>
                          </a:rPr>
                        </m:ctrlPr>
                      </m:fPr>
                      <m:num>
                        <m:r>
                          <a:rPr lang="es-CO" sz="3200" i="1">
                            <a:solidFill>
                              <a:srgbClr val="00B050"/>
                            </a:solidFill>
                            <a:latin typeface="Cambria Math" panose="02040503050406030204" pitchFamily="18" charset="0"/>
                            <a:ea typeface="Cambria Math" panose="02040503050406030204" pitchFamily="18" charset="0"/>
                          </a:rPr>
                          <m:t>𝑏</m:t>
                        </m:r>
                      </m:num>
                      <m:den>
                        <m:sSup>
                          <m:sSupPr>
                            <m:ctrlPr>
                              <a:rPr lang="es-CO" sz="3200" i="1">
                                <a:solidFill>
                                  <a:srgbClr val="00B050"/>
                                </a:solidFill>
                                <a:latin typeface="Cambria Math" panose="02040503050406030204" pitchFamily="18" charset="0"/>
                                <a:ea typeface="Cambria Math" panose="02040503050406030204" pitchFamily="18" charset="0"/>
                              </a:rPr>
                            </m:ctrlPr>
                          </m:sSupPr>
                          <m:e>
                            <m:r>
                              <a:rPr lang="es-CO" sz="3200" i="1">
                                <a:solidFill>
                                  <a:srgbClr val="00B050"/>
                                </a:solidFill>
                                <a:latin typeface="Cambria Math" panose="02040503050406030204" pitchFamily="18" charset="0"/>
                                <a:ea typeface="Cambria Math" panose="02040503050406030204" pitchFamily="18" charset="0"/>
                              </a:rPr>
                              <m:t>𝑏</m:t>
                            </m:r>
                          </m:e>
                          <m:sup>
                            <m:r>
                              <a:rPr lang="es-CO" sz="3200" i="1">
                                <a:solidFill>
                                  <a:srgbClr val="00B050"/>
                                </a:solidFill>
                                <a:latin typeface="Cambria Math" panose="02040503050406030204" pitchFamily="18" charset="0"/>
                                <a:ea typeface="Cambria Math" panose="02040503050406030204" pitchFamily="18" charset="0"/>
                              </a:rPr>
                              <m:t>′</m:t>
                            </m:r>
                          </m:sup>
                        </m:sSup>
                      </m:den>
                    </m:f>
                    <m:r>
                      <a:rPr lang="es-CO" sz="3200" i="1">
                        <a:latin typeface="Cambria Math" panose="02040503050406030204" pitchFamily="18" charset="0"/>
                        <a:ea typeface="Cambria Math" panose="02040503050406030204" pitchFamily="18" charset="0"/>
                      </a:rPr>
                      <m:t>=</m:t>
                    </m:r>
                    <m:f>
                      <m:fPr>
                        <m:ctrlPr>
                          <a:rPr lang="es-CO" sz="3200" i="1">
                            <a:latin typeface="Cambria Math" panose="02040503050406030204" pitchFamily="18" charset="0"/>
                            <a:ea typeface="Cambria Math" panose="02040503050406030204" pitchFamily="18" charset="0"/>
                          </a:rPr>
                        </m:ctrlPr>
                      </m:fPr>
                      <m:num>
                        <m:r>
                          <a:rPr lang="es-CO" sz="3200" i="1">
                            <a:solidFill>
                              <a:srgbClr val="FF0000"/>
                            </a:solidFill>
                            <a:latin typeface="Cambria Math" panose="02040503050406030204" pitchFamily="18" charset="0"/>
                            <a:ea typeface="Cambria Math" panose="02040503050406030204" pitchFamily="18" charset="0"/>
                          </a:rPr>
                          <m:t>𝑎</m:t>
                        </m:r>
                        <m:r>
                          <a:rPr lang="es-CO" sz="3200" b="0" i="1" smtClean="0">
                            <a:solidFill>
                              <a:srgbClr val="FF0000"/>
                            </a:solidFill>
                            <a:latin typeface="Cambria Math" panose="02040503050406030204" pitchFamily="18" charset="0"/>
                            <a:ea typeface="Cambria Math" panose="02040503050406030204" pitchFamily="18" charset="0"/>
                          </a:rPr>
                          <m:t> </m:t>
                        </m:r>
                        <m:r>
                          <a:rPr lang="es-CO" sz="3200" i="1">
                            <a:latin typeface="Cambria Math" panose="02040503050406030204" pitchFamily="18" charset="0"/>
                            <a:ea typeface="Cambria Math" panose="02040503050406030204" pitchFamily="18" charset="0"/>
                          </a:rPr>
                          <m:t>∙</m:t>
                        </m:r>
                        <m:r>
                          <a:rPr lang="es-CO" sz="3200" b="0" i="1" smtClean="0">
                            <a:latin typeface="Cambria Math" panose="02040503050406030204" pitchFamily="18" charset="0"/>
                            <a:ea typeface="Cambria Math" panose="02040503050406030204" pitchFamily="18" charset="0"/>
                          </a:rPr>
                          <m:t> </m:t>
                        </m:r>
                        <m:sSup>
                          <m:sSupPr>
                            <m:ctrlPr>
                              <a:rPr lang="es-CO" sz="3200" i="1">
                                <a:solidFill>
                                  <a:srgbClr val="00B050"/>
                                </a:solidFill>
                                <a:latin typeface="Cambria Math" panose="02040503050406030204" pitchFamily="18" charset="0"/>
                                <a:ea typeface="Cambria Math" panose="02040503050406030204" pitchFamily="18" charset="0"/>
                              </a:rPr>
                            </m:ctrlPr>
                          </m:sSupPr>
                          <m:e>
                            <m:r>
                              <a:rPr lang="es-CO" sz="3200" i="1">
                                <a:solidFill>
                                  <a:srgbClr val="00B050"/>
                                </a:solidFill>
                                <a:latin typeface="Cambria Math" panose="02040503050406030204" pitchFamily="18" charset="0"/>
                                <a:ea typeface="Cambria Math" panose="02040503050406030204" pitchFamily="18" charset="0"/>
                              </a:rPr>
                              <m:t>𝑏</m:t>
                            </m:r>
                          </m:e>
                          <m:sup>
                            <m:r>
                              <a:rPr lang="es-CO" sz="3200" i="1">
                                <a:solidFill>
                                  <a:srgbClr val="00B050"/>
                                </a:solidFill>
                                <a:latin typeface="Cambria Math" panose="02040503050406030204" pitchFamily="18" charset="0"/>
                                <a:ea typeface="Cambria Math" panose="02040503050406030204" pitchFamily="18" charset="0"/>
                              </a:rPr>
                              <m:t>′</m:t>
                            </m:r>
                          </m:sup>
                        </m:sSup>
                      </m:num>
                      <m:den>
                        <m:sSup>
                          <m:sSupPr>
                            <m:ctrlPr>
                              <a:rPr lang="es-CO" sz="3200" i="1">
                                <a:solidFill>
                                  <a:srgbClr val="FF0000"/>
                                </a:solidFill>
                                <a:latin typeface="Cambria Math" panose="02040503050406030204" pitchFamily="18" charset="0"/>
                                <a:ea typeface="Cambria Math" panose="02040503050406030204" pitchFamily="18" charset="0"/>
                              </a:rPr>
                            </m:ctrlPr>
                          </m:sSupPr>
                          <m:e>
                            <m:r>
                              <a:rPr lang="es-CO" sz="3200" i="1">
                                <a:solidFill>
                                  <a:srgbClr val="FF0000"/>
                                </a:solidFill>
                                <a:latin typeface="Cambria Math" panose="02040503050406030204" pitchFamily="18" charset="0"/>
                                <a:ea typeface="Cambria Math" panose="02040503050406030204" pitchFamily="18" charset="0"/>
                              </a:rPr>
                              <m:t>𝑎</m:t>
                            </m:r>
                          </m:e>
                          <m:sup>
                            <m:r>
                              <a:rPr lang="es-CO" sz="3200" i="1">
                                <a:solidFill>
                                  <a:srgbClr val="FF0000"/>
                                </a:solidFill>
                                <a:latin typeface="Cambria Math" panose="02040503050406030204" pitchFamily="18" charset="0"/>
                                <a:ea typeface="Cambria Math" panose="02040503050406030204" pitchFamily="18" charset="0"/>
                              </a:rPr>
                              <m:t>′</m:t>
                            </m:r>
                          </m:sup>
                        </m:sSup>
                        <m:r>
                          <a:rPr lang="es-CO" sz="3200" i="1" smtClean="0">
                            <a:solidFill>
                              <a:srgbClr val="FF0000"/>
                            </a:solidFill>
                            <a:latin typeface="Cambria Math" panose="02040503050406030204" pitchFamily="18" charset="0"/>
                            <a:ea typeface="Cambria Math" panose="02040503050406030204" pitchFamily="18" charset="0"/>
                          </a:rPr>
                          <m:t>∙</m:t>
                        </m:r>
                        <m:r>
                          <a:rPr lang="es-CO" sz="3200" b="0" i="1" smtClean="0">
                            <a:solidFill>
                              <a:srgbClr val="FF0000"/>
                            </a:solidFill>
                            <a:latin typeface="Cambria Math" panose="02040503050406030204" pitchFamily="18" charset="0"/>
                            <a:ea typeface="Cambria Math" panose="02040503050406030204" pitchFamily="18" charset="0"/>
                          </a:rPr>
                          <m:t> </m:t>
                        </m:r>
                        <m:r>
                          <a:rPr lang="es-CO" sz="3200" i="1">
                            <a:solidFill>
                              <a:srgbClr val="00B050"/>
                            </a:solidFill>
                            <a:latin typeface="Cambria Math" panose="02040503050406030204" pitchFamily="18" charset="0"/>
                            <a:ea typeface="Cambria Math" panose="02040503050406030204" pitchFamily="18" charset="0"/>
                          </a:rPr>
                          <m:t>𝑏</m:t>
                        </m:r>
                      </m:den>
                    </m:f>
                  </m:oMath>
                </a14:m>
                <a:r>
                  <a:rPr lang="es-CO" sz="3200" dirty="0">
                    <a:latin typeface="Verdana" panose="020B0604030504040204" pitchFamily="34" charset="0"/>
                    <a:ea typeface="Verdana" panose="020B0604030504040204" pitchFamily="34" charset="0"/>
                  </a:rPr>
                  <a:t> </a:t>
                </a:r>
              </a:p>
              <a:p>
                <a:endParaRPr lang="es-CO" sz="2000" dirty="0">
                  <a:latin typeface="Verdana" panose="020B0604030504040204" pitchFamily="34" charset="0"/>
                  <a:ea typeface="Verdana" panose="020B0604030504040204" pitchFamily="34" charset="0"/>
                </a:endParaRPr>
              </a:p>
              <a:p>
                <a:endParaRPr lang="es-CO" sz="2000" dirty="0">
                  <a:latin typeface="Verdana" panose="020B0604030504040204" pitchFamily="34" charset="0"/>
                  <a:ea typeface="Verdana" panose="020B0604030504040204" pitchFamily="34" charset="0"/>
                </a:endParaRPr>
              </a:p>
            </p:txBody>
          </p:sp>
        </mc:Choice>
        <mc:Fallback xmlns="">
          <p:sp>
            <p:nvSpPr>
              <p:cNvPr id="3" name="CuadroTexto 2"/>
              <p:cNvSpPr txBox="1">
                <a:spLocks noRot="1" noChangeAspect="1" noMove="1" noResize="1" noEditPoints="1" noAdjustHandles="1" noChangeArrowheads="1" noChangeShapeType="1" noTextEdit="1"/>
              </p:cNvSpPr>
              <p:nvPr/>
            </p:nvSpPr>
            <p:spPr>
              <a:xfrm>
                <a:off x="400626" y="1512012"/>
                <a:ext cx="8037047" cy="3695242"/>
              </a:xfrm>
              <a:prstGeom prst="rect">
                <a:avLst/>
              </a:prstGeom>
              <a:blipFill rotWithShape="0">
                <a:blip r:embed="rId3"/>
                <a:stretch>
                  <a:fillRect l="-835" r="-759"/>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4" name="CuadroTexto 3"/>
              <p:cNvSpPr txBox="1"/>
              <p:nvPr/>
            </p:nvSpPr>
            <p:spPr>
              <a:xfrm>
                <a:off x="3637449" y="5207254"/>
                <a:ext cx="1869101" cy="52046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s-CO" i="1" smtClean="0">
                              <a:latin typeface="Cambria Math" panose="02040503050406030204" pitchFamily="18" charset="0"/>
                            </a:rPr>
                          </m:ctrlPr>
                        </m:fPr>
                        <m:num>
                          <m:r>
                            <a:rPr lang="es-CO" b="0" i="1" smtClean="0">
                              <a:latin typeface="Cambria Math" panose="02040503050406030204" pitchFamily="18" charset="0"/>
                            </a:rPr>
                            <m:t>4</m:t>
                          </m:r>
                        </m:num>
                        <m:den>
                          <m:r>
                            <a:rPr lang="es-CO" b="0" i="1" smtClean="0">
                              <a:latin typeface="Cambria Math" panose="02040503050406030204" pitchFamily="18" charset="0"/>
                            </a:rPr>
                            <m:t>5</m:t>
                          </m:r>
                        </m:den>
                      </m:f>
                      <m:r>
                        <a:rPr lang="es-CO" i="1" smtClean="0">
                          <a:latin typeface="Cambria Math" panose="02040503050406030204" pitchFamily="18" charset="0"/>
                          <a:ea typeface="Cambria Math" panose="02040503050406030204" pitchFamily="18" charset="0"/>
                        </a:rPr>
                        <m:t>÷</m:t>
                      </m:r>
                      <m:f>
                        <m:fPr>
                          <m:ctrlPr>
                            <a:rPr lang="es-CO" i="1" smtClean="0">
                              <a:latin typeface="Cambria Math" panose="02040503050406030204" pitchFamily="18" charset="0"/>
                              <a:ea typeface="Cambria Math" panose="02040503050406030204" pitchFamily="18" charset="0"/>
                            </a:rPr>
                          </m:ctrlPr>
                        </m:fPr>
                        <m:num>
                          <m:r>
                            <a:rPr lang="es-CO" b="0" i="1" smtClean="0">
                              <a:latin typeface="Cambria Math" panose="02040503050406030204" pitchFamily="18" charset="0"/>
                              <a:ea typeface="Cambria Math" panose="02040503050406030204" pitchFamily="18" charset="0"/>
                            </a:rPr>
                            <m:t>3</m:t>
                          </m:r>
                        </m:num>
                        <m:den>
                          <m:r>
                            <a:rPr lang="es-CO" b="0" i="1" smtClean="0">
                              <a:latin typeface="Cambria Math" panose="02040503050406030204" pitchFamily="18" charset="0"/>
                              <a:ea typeface="Cambria Math" panose="02040503050406030204" pitchFamily="18" charset="0"/>
                            </a:rPr>
                            <m:t>8</m:t>
                          </m:r>
                        </m:den>
                      </m:f>
                      <m:r>
                        <a:rPr lang="es-CO" b="0" i="1" smtClean="0">
                          <a:latin typeface="Cambria Math" panose="02040503050406030204" pitchFamily="18" charset="0"/>
                          <a:ea typeface="Cambria Math" panose="02040503050406030204" pitchFamily="18" charset="0"/>
                        </a:rPr>
                        <m:t>=</m:t>
                      </m:r>
                      <m:f>
                        <m:fPr>
                          <m:ctrlPr>
                            <a:rPr lang="es-CO" b="0" i="1" smtClean="0">
                              <a:latin typeface="Cambria Math" panose="02040503050406030204" pitchFamily="18" charset="0"/>
                              <a:ea typeface="Cambria Math" panose="02040503050406030204" pitchFamily="18" charset="0"/>
                            </a:rPr>
                          </m:ctrlPr>
                        </m:fPr>
                        <m:num>
                          <m:r>
                            <a:rPr lang="es-CO" b="0" i="1" smtClean="0">
                              <a:latin typeface="Cambria Math" panose="02040503050406030204" pitchFamily="18" charset="0"/>
                              <a:ea typeface="Cambria Math" panose="02040503050406030204" pitchFamily="18" charset="0"/>
                            </a:rPr>
                            <m:t>4∙8</m:t>
                          </m:r>
                        </m:num>
                        <m:den>
                          <m:r>
                            <a:rPr lang="es-CO" b="0" i="1" smtClean="0">
                              <a:latin typeface="Cambria Math" panose="02040503050406030204" pitchFamily="18" charset="0"/>
                              <a:ea typeface="Cambria Math" panose="02040503050406030204" pitchFamily="18" charset="0"/>
                            </a:rPr>
                            <m:t>5∙3</m:t>
                          </m:r>
                        </m:den>
                      </m:f>
                      <m:r>
                        <a:rPr lang="es-CO" b="0" i="1" smtClean="0">
                          <a:latin typeface="Cambria Math" panose="02040503050406030204" pitchFamily="18" charset="0"/>
                          <a:ea typeface="Cambria Math" panose="02040503050406030204" pitchFamily="18" charset="0"/>
                        </a:rPr>
                        <m:t>=</m:t>
                      </m:r>
                      <m:f>
                        <m:fPr>
                          <m:ctrlPr>
                            <a:rPr lang="es-CO" b="0" i="1" smtClean="0">
                              <a:latin typeface="Cambria Math" panose="02040503050406030204" pitchFamily="18" charset="0"/>
                              <a:ea typeface="Cambria Math" panose="02040503050406030204" pitchFamily="18" charset="0"/>
                            </a:rPr>
                          </m:ctrlPr>
                        </m:fPr>
                        <m:num>
                          <m:r>
                            <a:rPr lang="es-CO" b="0" i="1" smtClean="0">
                              <a:latin typeface="Cambria Math" panose="02040503050406030204" pitchFamily="18" charset="0"/>
                              <a:ea typeface="Cambria Math" panose="02040503050406030204" pitchFamily="18" charset="0"/>
                            </a:rPr>
                            <m:t>32</m:t>
                          </m:r>
                        </m:num>
                        <m:den>
                          <m:r>
                            <a:rPr lang="es-CO" b="0" i="1" smtClean="0">
                              <a:latin typeface="Cambria Math" panose="02040503050406030204" pitchFamily="18" charset="0"/>
                              <a:ea typeface="Cambria Math" panose="02040503050406030204" pitchFamily="18" charset="0"/>
                            </a:rPr>
                            <m:t>15</m:t>
                          </m:r>
                        </m:den>
                      </m:f>
                    </m:oMath>
                  </m:oMathPara>
                </a14:m>
                <a:endParaRPr lang="es-CO" dirty="0"/>
              </a:p>
            </p:txBody>
          </p:sp>
        </mc:Choice>
        <mc:Fallback xmlns="">
          <p:sp>
            <p:nvSpPr>
              <p:cNvPr id="4" name="CuadroTexto 3"/>
              <p:cNvSpPr txBox="1">
                <a:spLocks noRot="1" noChangeAspect="1" noMove="1" noResize="1" noEditPoints="1" noAdjustHandles="1" noChangeArrowheads="1" noChangeShapeType="1" noTextEdit="1"/>
              </p:cNvSpPr>
              <p:nvPr/>
            </p:nvSpPr>
            <p:spPr>
              <a:xfrm>
                <a:off x="3637449" y="5207254"/>
                <a:ext cx="1869101" cy="520463"/>
              </a:xfrm>
              <a:prstGeom prst="rect">
                <a:avLst/>
              </a:prstGeom>
              <a:blipFill rotWithShape="0">
                <a:blip r:embed="rId4"/>
                <a:stretch>
                  <a:fillRect/>
                </a:stretch>
              </a:blipFill>
            </p:spPr>
            <p:txBody>
              <a:bodyPr/>
              <a:lstStyle/>
              <a:p>
                <a:r>
                  <a:rPr lang="es-CO">
                    <a:noFill/>
                  </a:rPr>
                  <a:t> </a:t>
                </a:r>
              </a:p>
            </p:txBody>
          </p:sp>
        </mc:Fallback>
      </mc:AlternateContent>
    </p:spTree>
    <p:extLst>
      <p:ext uri="{BB962C8B-B14F-4D97-AF65-F5344CB8AC3E}">
        <p14:creationId xmlns:p14="http://schemas.microsoft.com/office/powerpoint/2010/main" val="417791887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487973" y="0"/>
            <a:ext cx="7886700" cy="1325563"/>
          </a:xfrm>
        </p:spPr>
        <p:txBody>
          <a:bodyPr/>
          <a:lstStyle/>
          <a:p>
            <a:r>
              <a:rPr lang="es-CO" dirty="0">
                <a:solidFill>
                  <a:srgbClr val="C00000"/>
                </a:solidFill>
                <a:latin typeface="Verdana" panose="020B0604030504040204" pitchFamily="34" charset="0"/>
                <a:ea typeface="Verdana" panose="020B0604030504040204" pitchFamily="34" charset="0"/>
              </a:rPr>
              <a:t>Ejercicio</a:t>
            </a:r>
          </a:p>
        </p:txBody>
      </p:sp>
      <p:sp>
        <p:nvSpPr>
          <p:cNvPr id="3" name="Marcador de contenido 2"/>
          <p:cNvSpPr>
            <a:spLocks noGrp="1"/>
          </p:cNvSpPr>
          <p:nvPr>
            <p:ph idx="1"/>
          </p:nvPr>
        </p:nvSpPr>
        <p:spPr>
          <a:xfrm>
            <a:off x="487973" y="1041009"/>
            <a:ext cx="8051116" cy="5205046"/>
          </a:xfrm>
        </p:spPr>
        <p:txBody>
          <a:bodyPr>
            <a:normAutofit lnSpcReduction="10000"/>
          </a:bodyPr>
          <a:lstStyle/>
          <a:p>
            <a:r>
              <a:rPr lang="es-CO" sz="2400" dirty="0">
                <a:solidFill>
                  <a:srgbClr val="FFC000"/>
                </a:solidFill>
                <a:latin typeface="Verdana" panose="020B0604030504040204" pitchFamily="34" charset="0"/>
                <a:ea typeface="Verdana" panose="020B0604030504040204" pitchFamily="34" charset="0"/>
              </a:rPr>
              <a:t>Resuelva el siguiente problema:</a:t>
            </a:r>
          </a:p>
          <a:p>
            <a:endParaRPr lang="es-CO" sz="2000" dirty="0">
              <a:latin typeface="Verdana" panose="020B0604030504040204" pitchFamily="34" charset="0"/>
              <a:ea typeface="Verdana" panose="020B0604030504040204" pitchFamily="34" charset="0"/>
            </a:endParaRPr>
          </a:p>
          <a:p>
            <a:pPr algn="just"/>
            <a:r>
              <a:rPr lang="es-CO" sz="2000" dirty="0">
                <a:latin typeface="Verdana" panose="020B0604030504040204" pitchFamily="34" charset="0"/>
                <a:ea typeface="Verdana" panose="020B0604030504040204" pitchFamily="34" charset="0"/>
              </a:rPr>
              <a:t>Un comerciante tiene 120 kilos de café. Ha envasado 40 bolsas de ½ de kilo cada una, 28 bolsas de 3/4 de kilo cada una y 20 bolsas de3/2 de kilo cada una. Calcula:</a:t>
            </a:r>
          </a:p>
          <a:p>
            <a:pPr marL="385763" indent="-385763">
              <a:buFont typeface="+mj-lt"/>
              <a:buAutoNum type="alphaLcParenR"/>
            </a:pPr>
            <a:r>
              <a:rPr lang="es-CO" sz="2000" dirty="0">
                <a:latin typeface="Verdana" panose="020B0604030504040204" pitchFamily="34" charset="0"/>
                <a:ea typeface="Verdana" panose="020B0604030504040204" pitchFamily="34" charset="0"/>
              </a:rPr>
              <a:t>Los kilos de café que ha empleado para envasar las bolsas de 1/2 de kilo.</a:t>
            </a:r>
          </a:p>
          <a:p>
            <a:pPr marL="385763" indent="-385763">
              <a:buFont typeface="+mj-lt"/>
              <a:buAutoNum type="alphaLcParenR"/>
            </a:pPr>
            <a:r>
              <a:rPr lang="es-CO" sz="2000" dirty="0">
                <a:latin typeface="Verdana" panose="020B0604030504040204" pitchFamily="34" charset="0"/>
                <a:ea typeface="Verdana" panose="020B0604030504040204" pitchFamily="34" charset="0"/>
              </a:rPr>
              <a:t>Los kilos de café que ha empleado para envasar las bolsas de 3/4 de kilo.</a:t>
            </a:r>
          </a:p>
          <a:p>
            <a:pPr marL="385763" indent="-385763">
              <a:buFont typeface="+mj-lt"/>
              <a:buAutoNum type="alphaLcParenR"/>
            </a:pPr>
            <a:r>
              <a:rPr lang="es-CO" sz="2000" dirty="0">
                <a:latin typeface="Verdana" panose="020B0604030504040204" pitchFamily="34" charset="0"/>
                <a:ea typeface="Verdana" panose="020B0604030504040204" pitchFamily="34" charset="0"/>
              </a:rPr>
              <a:t>Los kilos de café que ha empleado para envasar las bolsas de 3/2 de kilo.</a:t>
            </a:r>
          </a:p>
          <a:p>
            <a:pPr marL="385763" indent="-385763">
              <a:buFont typeface="+mj-lt"/>
              <a:buAutoNum type="alphaLcParenR"/>
            </a:pPr>
            <a:r>
              <a:rPr lang="es-CO" sz="2000" dirty="0">
                <a:latin typeface="Verdana" panose="020B0604030504040204" pitchFamily="34" charset="0"/>
                <a:ea typeface="Verdana" panose="020B0604030504040204" pitchFamily="34" charset="0"/>
              </a:rPr>
              <a:t>El número de kilos de café que le quedan todavía por envasar.</a:t>
            </a:r>
          </a:p>
          <a:p>
            <a:pPr marL="0" indent="0">
              <a:buNone/>
            </a:pPr>
            <a:endParaRPr lang="es-CO" sz="2000" dirty="0">
              <a:solidFill>
                <a:srgbClr val="FFC000"/>
              </a:solidFill>
              <a:latin typeface="Verdana" panose="020B0604030504040204" pitchFamily="34" charset="0"/>
              <a:ea typeface="Verdana" panose="020B0604030504040204" pitchFamily="34" charset="0"/>
            </a:endParaRPr>
          </a:p>
          <a:p>
            <a:r>
              <a:rPr lang="es-CO" sz="2400" dirty="0">
                <a:solidFill>
                  <a:srgbClr val="FFC000"/>
                </a:solidFill>
                <a:latin typeface="Verdana" panose="020B0604030504040204" pitchFamily="34" charset="0"/>
                <a:ea typeface="Verdana" panose="020B0604030504040204" pitchFamily="34" charset="0"/>
              </a:rPr>
              <a:t>Ejercicios interactivos</a:t>
            </a:r>
          </a:p>
          <a:p>
            <a:pPr marL="0" indent="0">
              <a:buNone/>
            </a:pPr>
            <a:r>
              <a:rPr lang="es-CO" sz="2000" dirty="0">
                <a:latin typeface="Verdana" panose="020B0604030504040204" pitchFamily="34" charset="0"/>
                <a:ea typeface="Verdana" panose="020B0604030504040204" pitchFamily="34" charset="0"/>
                <a:hlinkClick r:id="rId3"/>
              </a:rPr>
              <a:t>Operaciones con fracciones</a:t>
            </a:r>
            <a:endParaRPr lang="es-CO" sz="2000" dirty="0">
              <a:latin typeface="Verdana" panose="020B0604030504040204" pitchFamily="34" charset="0"/>
              <a:ea typeface="Verdana" panose="020B0604030504040204" pitchFamily="34" charset="0"/>
            </a:endParaRPr>
          </a:p>
          <a:p>
            <a:endParaRPr lang="es-CO" sz="2000" dirty="0">
              <a:solidFill>
                <a:srgbClr val="00B05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5769540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a:solidFill>
                  <a:srgbClr val="FF0000"/>
                </a:solidFill>
              </a:rPr>
              <a:t>Retroalimentación</a:t>
            </a:r>
            <a:br>
              <a:rPr lang="es-CO" dirty="0">
                <a:solidFill>
                  <a:srgbClr val="FF0000"/>
                </a:solidFill>
              </a:rPr>
            </a:br>
            <a:endParaRPr lang="es-CO" dirty="0"/>
          </a:p>
        </p:txBody>
      </p:sp>
      <mc:AlternateContent xmlns:mc="http://schemas.openxmlformats.org/markup-compatibility/2006" xmlns:a14="http://schemas.microsoft.com/office/drawing/2010/main">
        <mc:Choice Requires="a14">
          <p:sp>
            <p:nvSpPr>
              <p:cNvPr id="3" name="Marcador de contenido 2"/>
              <p:cNvSpPr>
                <a:spLocks noGrp="1"/>
              </p:cNvSpPr>
              <p:nvPr>
                <p:ph idx="1"/>
              </p:nvPr>
            </p:nvSpPr>
            <p:spPr/>
            <p:txBody>
              <a:bodyPr>
                <a:normAutofit/>
              </a:bodyPr>
              <a:lstStyle/>
              <a:p>
                <a:pPr marL="385763" indent="-385763">
                  <a:buFont typeface="+mj-lt"/>
                  <a:buAutoNum type="alphaLcParenR"/>
                </a:pPr>
                <a14:m>
                  <m:oMath xmlns:m="http://schemas.openxmlformats.org/officeDocument/2006/math">
                    <m:r>
                      <a:rPr lang="es-CO" sz="1800" i="1" smtClean="0">
                        <a:solidFill>
                          <a:srgbClr val="FF0000"/>
                        </a:solidFill>
                        <a:latin typeface="Cambria Math" panose="02040503050406030204" pitchFamily="18" charset="0"/>
                      </a:rPr>
                      <m:t>40</m:t>
                    </m:r>
                    <m:r>
                      <a:rPr lang="es-CO" sz="1800" i="1">
                        <a:solidFill>
                          <a:srgbClr val="FF0000"/>
                        </a:solidFill>
                        <a:latin typeface="Cambria Math" panose="02040503050406030204" pitchFamily="18" charset="0"/>
                        <a:ea typeface="Cambria Math" panose="02040503050406030204" pitchFamily="18" charset="0"/>
                      </a:rPr>
                      <m:t>×</m:t>
                    </m:r>
                    <m:f>
                      <m:fPr>
                        <m:ctrlPr>
                          <a:rPr lang="es-CO" sz="1800" i="1">
                            <a:solidFill>
                              <a:srgbClr val="FF0000"/>
                            </a:solidFill>
                            <a:latin typeface="Cambria Math" panose="02040503050406030204" pitchFamily="18" charset="0"/>
                          </a:rPr>
                        </m:ctrlPr>
                      </m:fPr>
                      <m:num>
                        <m:r>
                          <a:rPr lang="es-CO" sz="1800" i="1">
                            <a:solidFill>
                              <a:srgbClr val="FF0000"/>
                            </a:solidFill>
                            <a:latin typeface="Cambria Math" panose="02040503050406030204" pitchFamily="18" charset="0"/>
                          </a:rPr>
                          <m:t>1</m:t>
                        </m:r>
                      </m:num>
                      <m:den>
                        <m:r>
                          <a:rPr lang="es-CO" sz="1800" i="1">
                            <a:solidFill>
                              <a:srgbClr val="FF0000"/>
                            </a:solidFill>
                            <a:latin typeface="Cambria Math" panose="02040503050406030204" pitchFamily="18" charset="0"/>
                          </a:rPr>
                          <m:t>2</m:t>
                        </m:r>
                      </m:den>
                    </m:f>
                    <m:r>
                      <a:rPr lang="es-CO" sz="1800" i="1">
                        <a:solidFill>
                          <a:srgbClr val="FF0000"/>
                        </a:solidFill>
                        <a:latin typeface="Cambria Math" panose="02040503050406030204" pitchFamily="18" charset="0"/>
                      </a:rPr>
                      <m:t>=</m:t>
                    </m:r>
                    <m:r>
                      <a:rPr lang="es-CO" sz="1800" i="1">
                        <a:solidFill>
                          <a:schemeClr val="accent1">
                            <a:lumMod val="75000"/>
                          </a:schemeClr>
                        </a:solidFill>
                        <a:latin typeface="Cambria Math" panose="02040503050406030204" pitchFamily="18" charset="0"/>
                      </a:rPr>
                      <m:t>20</m:t>
                    </m:r>
                    <m:r>
                      <a:rPr lang="es-CO" sz="1800" b="0" i="1" smtClean="0">
                        <a:solidFill>
                          <a:schemeClr val="accent1">
                            <a:lumMod val="75000"/>
                          </a:schemeClr>
                        </a:solidFill>
                        <a:latin typeface="Cambria Math" panose="02040503050406030204" pitchFamily="18" charset="0"/>
                      </a:rPr>
                      <m:t> </m:t>
                    </m:r>
                    <m:r>
                      <m:rPr>
                        <m:sty m:val="p"/>
                      </m:rPr>
                      <a:rPr lang="es-CO" sz="1800" b="0" i="0" smtClean="0">
                        <a:solidFill>
                          <a:schemeClr val="accent1">
                            <a:lumMod val="75000"/>
                          </a:schemeClr>
                        </a:solidFill>
                        <a:latin typeface="Cambria Math" panose="02040503050406030204" pitchFamily="18" charset="0"/>
                      </a:rPr>
                      <m:t>k</m:t>
                    </m:r>
                    <m:r>
                      <m:rPr>
                        <m:sty m:val="p"/>
                      </m:rPr>
                      <a:rPr lang="es-CO" sz="1800" i="0">
                        <a:solidFill>
                          <a:schemeClr val="accent1">
                            <a:lumMod val="75000"/>
                          </a:schemeClr>
                        </a:solidFill>
                        <a:latin typeface="Cambria Math" panose="02040503050406030204" pitchFamily="18" charset="0"/>
                      </a:rPr>
                      <m:t>g</m:t>
                    </m:r>
                  </m:oMath>
                </a14:m>
                <a:r>
                  <a:rPr lang="es-CO" sz="1800" dirty="0">
                    <a:solidFill>
                      <a:schemeClr val="accent1">
                        <a:lumMod val="75000"/>
                      </a:schemeClr>
                    </a:solidFill>
                  </a:rPr>
                  <a:t> </a:t>
                </a:r>
                <a:r>
                  <a:rPr lang="es-CO" sz="1800" dirty="0">
                    <a:solidFill>
                      <a:srgbClr val="FF0000"/>
                    </a:solidFill>
                  </a:rPr>
                  <a:t>se emplearon para llenar las 40 bolsas de </a:t>
                </a:r>
                <a:r>
                  <a:rPr lang="es-CO" sz="1800" dirty="0" smtClean="0">
                    <a:solidFill>
                      <a:srgbClr val="FF0000"/>
                    </a:solidFill>
                  </a:rPr>
                  <a:t>½ kg</a:t>
                </a:r>
                <a:endParaRPr lang="es-CO" sz="1800" dirty="0">
                  <a:solidFill>
                    <a:srgbClr val="FF0000"/>
                  </a:solidFill>
                </a:endParaRPr>
              </a:p>
              <a:p>
                <a:pPr marL="385763" indent="-385763">
                  <a:buFont typeface="+mj-lt"/>
                  <a:buAutoNum type="alphaLcParenR"/>
                </a:pPr>
                <a:endParaRPr lang="es-CO" sz="1800" dirty="0">
                  <a:solidFill>
                    <a:srgbClr val="FF0000"/>
                  </a:solidFill>
                </a:endParaRPr>
              </a:p>
              <a:p>
                <a:pPr marL="385763" indent="-385763">
                  <a:buFont typeface="+mj-lt"/>
                  <a:buAutoNum type="alphaLcParenR"/>
                </a:pPr>
                <a14:m>
                  <m:oMath xmlns:m="http://schemas.openxmlformats.org/officeDocument/2006/math">
                    <m:r>
                      <a:rPr lang="es-CO" sz="1800" i="1">
                        <a:solidFill>
                          <a:srgbClr val="FF0000"/>
                        </a:solidFill>
                        <a:latin typeface="Cambria Math" panose="02040503050406030204" pitchFamily="18" charset="0"/>
                      </a:rPr>
                      <m:t>28</m:t>
                    </m:r>
                    <m:r>
                      <a:rPr lang="es-CO" sz="1800" i="1">
                        <a:solidFill>
                          <a:srgbClr val="FF0000"/>
                        </a:solidFill>
                        <a:latin typeface="Cambria Math" panose="02040503050406030204" pitchFamily="18" charset="0"/>
                        <a:ea typeface="Cambria Math" panose="02040503050406030204" pitchFamily="18" charset="0"/>
                      </a:rPr>
                      <m:t>×</m:t>
                    </m:r>
                    <m:f>
                      <m:fPr>
                        <m:ctrlPr>
                          <a:rPr lang="es-CO" sz="1800" i="1">
                            <a:solidFill>
                              <a:srgbClr val="FF0000"/>
                            </a:solidFill>
                            <a:latin typeface="Cambria Math" panose="02040503050406030204" pitchFamily="18" charset="0"/>
                          </a:rPr>
                        </m:ctrlPr>
                      </m:fPr>
                      <m:num>
                        <m:r>
                          <a:rPr lang="es-CO" sz="1800" i="1">
                            <a:solidFill>
                              <a:srgbClr val="FF0000"/>
                            </a:solidFill>
                            <a:latin typeface="Cambria Math" panose="02040503050406030204" pitchFamily="18" charset="0"/>
                          </a:rPr>
                          <m:t>3</m:t>
                        </m:r>
                      </m:num>
                      <m:den>
                        <m:r>
                          <a:rPr lang="es-CO" sz="1800" i="1">
                            <a:solidFill>
                              <a:srgbClr val="FF0000"/>
                            </a:solidFill>
                            <a:latin typeface="Cambria Math" panose="02040503050406030204" pitchFamily="18" charset="0"/>
                          </a:rPr>
                          <m:t>4</m:t>
                        </m:r>
                      </m:den>
                    </m:f>
                    <m:r>
                      <a:rPr lang="es-CO" sz="1800" i="1">
                        <a:solidFill>
                          <a:srgbClr val="FF0000"/>
                        </a:solidFill>
                        <a:latin typeface="Cambria Math" panose="02040503050406030204" pitchFamily="18" charset="0"/>
                      </a:rPr>
                      <m:t>=</m:t>
                    </m:r>
                    <m:r>
                      <a:rPr lang="es-CO" sz="1800" i="1">
                        <a:solidFill>
                          <a:schemeClr val="accent1">
                            <a:lumMod val="75000"/>
                          </a:schemeClr>
                        </a:solidFill>
                        <a:latin typeface="Cambria Math" panose="02040503050406030204" pitchFamily="18" charset="0"/>
                      </a:rPr>
                      <m:t>21</m:t>
                    </m:r>
                    <m:r>
                      <a:rPr lang="es-CO" sz="1800" b="0" i="0" smtClean="0">
                        <a:solidFill>
                          <a:schemeClr val="accent1">
                            <a:lumMod val="75000"/>
                          </a:schemeClr>
                        </a:solidFill>
                        <a:latin typeface="Cambria Math" panose="02040503050406030204" pitchFamily="18" charset="0"/>
                      </a:rPr>
                      <m:t> </m:t>
                    </m:r>
                    <m:r>
                      <m:rPr>
                        <m:sty m:val="p"/>
                      </m:rPr>
                      <a:rPr lang="es-CO" sz="1800" b="0" i="0" smtClean="0">
                        <a:solidFill>
                          <a:schemeClr val="accent1">
                            <a:lumMod val="75000"/>
                          </a:schemeClr>
                        </a:solidFill>
                        <a:latin typeface="Cambria Math" panose="02040503050406030204" pitchFamily="18" charset="0"/>
                      </a:rPr>
                      <m:t>kg</m:t>
                    </m:r>
                  </m:oMath>
                </a14:m>
                <a:r>
                  <a:rPr lang="es-CO" sz="1800" dirty="0">
                    <a:solidFill>
                      <a:schemeClr val="accent1">
                        <a:lumMod val="75000"/>
                      </a:schemeClr>
                    </a:solidFill>
                  </a:rPr>
                  <a:t> </a:t>
                </a:r>
                <a:r>
                  <a:rPr lang="es-CO" sz="1800" dirty="0">
                    <a:solidFill>
                      <a:srgbClr val="FF0000"/>
                    </a:solidFill>
                  </a:rPr>
                  <a:t>se emplearon para llenar las 28 bolsas de </a:t>
                </a:r>
                <a:r>
                  <a:rPr lang="es-CO" sz="1800" dirty="0" smtClean="0">
                    <a:solidFill>
                      <a:srgbClr val="FF0000"/>
                    </a:solidFill>
                  </a:rPr>
                  <a:t>¾ kg</a:t>
                </a:r>
                <a:endParaRPr lang="es-CO" sz="1800" dirty="0">
                  <a:solidFill>
                    <a:srgbClr val="FF0000"/>
                  </a:solidFill>
                </a:endParaRPr>
              </a:p>
              <a:p>
                <a:pPr marL="385763" indent="-385763">
                  <a:buFont typeface="+mj-lt"/>
                  <a:buAutoNum type="alphaLcParenR"/>
                </a:pPr>
                <a:endParaRPr lang="es-CO" sz="1800" dirty="0">
                  <a:solidFill>
                    <a:srgbClr val="FF0000"/>
                  </a:solidFill>
                </a:endParaRPr>
              </a:p>
              <a:p>
                <a:pPr marL="385763" indent="-385763">
                  <a:buFont typeface="+mj-lt"/>
                  <a:buAutoNum type="alphaLcParenR"/>
                </a:pPr>
                <a14:m>
                  <m:oMath xmlns:m="http://schemas.openxmlformats.org/officeDocument/2006/math">
                    <m:r>
                      <a:rPr lang="es-CO" sz="1800" i="1">
                        <a:solidFill>
                          <a:srgbClr val="FF0000"/>
                        </a:solidFill>
                        <a:latin typeface="Cambria Math" panose="02040503050406030204" pitchFamily="18" charset="0"/>
                      </a:rPr>
                      <m:t>20</m:t>
                    </m:r>
                    <m:r>
                      <a:rPr lang="es-CO" sz="1800" i="1">
                        <a:solidFill>
                          <a:srgbClr val="FF0000"/>
                        </a:solidFill>
                        <a:latin typeface="Cambria Math" panose="02040503050406030204" pitchFamily="18" charset="0"/>
                        <a:ea typeface="Cambria Math" panose="02040503050406030204" pitchFamily="18" charset="0"/>
                      </a:rPr>
                      <m:t>×</m:t>
                    </m:r>
                    <m:f>
                      <m:fPr>
                        <m:ctrlPr>
                          <a:rPr lang="es-CO" sz="1800" i="1">
                            <a:solidFill>
                              <a:srgbClr val="FF0000"/>
                            </a:solidFill>
                            <a:latin typeface="Cambria Math" panose="02040503050406030204" pitchFamily="18" charset="0"/>
                          </a:rPr>
                        </m:ctrlPr>
                      </m:fPr>
                      <m:num>
                        <m:r>
                          <a:rPr lang="es-CO" sz="1800" i="1">
                            <a:solidFill>
                              <a:srgbClr val="FF0000"/>
                            </a:solidFill>
                            <a:latin typeface="Cambria Math" panose="02040503050406030204" pitchFamily="18" charset="0"/>
                          </a:rPr>
                          <m:t>3</m:t>
                        </m:r>
                      </m:num>
                      <m:den>
                        <m:r>
                          <a:rPr lang="es-CO" sz="1800" i="1">
                            <a:solidFill>
                              <a:srgbClr val="FF0000"/>
                            </a:solidFill>
                            <a:latin typeface="Cambria Math" panose="02040503050406030204" pitchFamily="18" charset="0"/>
                          </a:rPr>
                          <m:t>2</m:t>
                        </m:r>
                      </m:den>
                    </m:f>
                    <m:r>
                      <a:rPr lang="es-CO" sz="1800" i="1">
                        <a:solidFill>
                          <a:srgbClr val="FF0000"/>
                        </a:solidFill>
                        <a:latin typeface="Cambria Math" panose="02040503050406030204" pitchFamily="18" charset="0"/>
                      </a:rPr>
                      <m:t>=</m:t>
                    </m:r>
                    <m:r>
                      <a:rPr lang="es-CO" sz="1800" i="1">
                        <a:solidFill>
                          <a:schemeClr val="accent1">
                            <a:lumMod val="75000"/>
                          </a:schemeClr>
                        </a:solidFill>
                        <a:latin typeface="Cambria Math" panose="02040503050406030204" pitchFamily="18" charset="0"/>
                      </a:rPr>
                      <m:t>30</m:t>
                    </m:r>
                    <m:r>
                      <a:rPr lang="es-CO" sz="1800" b="0" i="1" smtClean="0">
                        <a:solidFill>
                          <a:schemeClr val="accent1">
                            <a:lumMod val="75000"/>
                          </a:schemeClr>
                        </a:solidFill>
                        <a:latin typeface="Cambria Math" panose="02040503050406030204" pitchFamily="18" charset="0"/>
                      </a:rPr>
                      <m:t> </m:t>
                    </m:r>
                    <m:r>
                      <m:rPr>
                        <m:sty m:val="p"/>
                      </m:rPr>
                      <a:rPr lang="es-CO" sz="1800" b="0" i="0" smtClean="0">
                        <a:solidFill>
                          <a:schemeClr val="accent1">
                            <a:lumMod val="75000"/>
                          </a:schemeClr>
                        </a:solidFill>
                        <a:latin typeface="Cambria Math" panose="02040503050406030204" pitchFamily="18" charset="0"/>
                      </a:rPr>
                      <m:t>k</m:t>
                    </m:r>
                    <m:r>
                      <m:rPr>
                        <m:sty m:val="p"/>
                      </m:rPr>
                      <a:rPr lang="es-CO" sz="1800" i="0">
                        <a:solidFill>
                          <a:schemeClr val="accent1">
                            <a:lumMod val="75000"/>
                          </a:schemeClr>
                        </a:solidFill>
                        <a:latin typeface="Cambria Math" panose="02040503050406030204" pitchFamily="18" charset="0"/>
                      </a:rPr>
                      <m:t>g</m:t>
                    </m:r>
                  </m:oMath>
                </a14:m>
                <a:r>
                  <a:rPr lang="es-CO" sz="1800" dirty="0">
                    <a:solidFill>
                      <a:schemeClr val="accent1">
                        <a:lumMod val="75000"/>
                      </a:schemeClr>
                    </a:solidFill>
                  </a:rPr>
                  <a:t> </a:t>
                </a:r>
                <a:r>
                  <a:rPr lang="es-CO" sz="1800" dirty="0">
                    <a:solidFill>
                      <a:srgbClr val="FF0000"/>
                    </a:solidFill>
                  </a:rPr>
                  <a:t>se emplearon para llenar las 20 bolsas de </a:t>
                </a:r>
                <a:r>
                  <a:rPr lang="es-CO" sz="1800" dirty="0" smtClean="0">
                    <a:solidFill>
                      <a:srgbClr val="FF0000"/>
                    </a:solidFill>
                  </a:rPr>
                  <a:t>3/2  kg</a:t>
                </a:r>
                <a:endParaRPr lang="es-CO" sz="1800" dirty="0">
                  <a:solidFill>
                    <a:srgbClr val="FF0000"/>
                  </a:solidFill>
                </a:endParaRPr>
              </a:p>
              <a:p>
                <a:pPr marL="385763" indent="-385763">
                  <a:buFont typeface="+mj-lt"/>
                  <a:buAutoNum type="alphaLcParenR"/>
                </a:pPr>
                <a:endParaRPr lang="es-CO" sz="1800" dirty="0">
                  <a:solidFill>
                    <a:srgbClr val="FF0000"/>
                  </a:solidFill>
                </a:endParaRPr>
              </a:p>
              <a:p>
                <a:pPr marL="385763" indent="-385763">
                  <a:buFont typeface="+mj-lt"/>
                  <a:buAutoNum type="alphaLcParenR"/>
                </a:pPr>
                <a14:m>
                  <m:oMath xmlns:m="http://schemas.openxmlformats.org/officeDocument/2006/math">
                    <m:r>
                      <a:rPr lang="es-CO" sz="1800" i="1">
                        <a:solidFill>
                          <a:srgbClr val="FF0000"/>
                        </a:solidFill>
                        <a:latin typeface="Cambria Math" panose="02040503050406030204" pitchFamily="18" charset="0"/>
                      </a:rPr>
                      <m:t>120</m:t>
                    </m:r>
                    <m:r>
                      <a:rPr lang="es-CO" sz="1800" b="0" i="1" smtClean="0">
                        <a:solidFill>
                          <a:srgbClr val="FF0000"/>
                        </a:solidFill>
                        <a:latin typeface="Cambria Math" panose="02040503050406030204" pitchFamily="18" charset="0"/>
                      </a:rPr>
                      <m:t> </m:t>
                    </m:r>
                    <m:r>
                      <m:rPr>
                        <m:sty m:val="p"/>
                      </m:rPr>
                      <a:rPr lang="es-CO" sz="1800" i="0">
                        <a:solidFill>
                          <a:srgbClr val="FF0000"/>
                        </a:solidFill>
                        <a:latin typeface="Cambria Math" panose="02040503050406030204" pitchFamily="18" charset="0"/>
                      </a:rPr>
                      <m:t>Kg</m:t>
                    </m:r>
                    <m:r>
                      <a:rPr lang="es-CO" sz="1800" i="1">
                        <a:solidFill>
                          <a:srgbClr val="FF0000"/>
                        </a:solidFill>
                        <a:latin typeface="Cambria Math" panose="02040503050406030204" pitchFamily="18" charset="0"/>
                      </a:rPr>
                      <m:t>−</m:t>
                    </m:r>
                    <m:d>
                      <m:dPr>
                        <m:ctrlPr>
                          <a:rPr lang="es-CO" sz="1800" i="1">
                            <a:solidFill>
                              <a:srgbClr val="FF0000"/>
                            </a:solidFill>
                            <a:latin typeface="Cambria Math" panose="02040503050406030204" pitchFamily="18" charset="0"/>
                          </a:rPr>
                        </m:ctrlPr>
                      </m:dPr>
                      <m:e>
                        <m:r>
                          <a:rPr lang="es-CO" sz="1800" i="1">
                            <a:solidFill>
                              <a:srgbClr val="FF0000"/>
                            </a:solidFill>
                            <a:latin typeface="Cambria Math" panose="02040503050406030204" pitchFamily="18" charset="0"/>
                          </a:rPr>
                          <m:t>20+21+30</m:t>
                        </m:r>
                      </m:e>
                    </m:d>
                    <m:r>
                      <a:rPr lang="es-CO" sz="1800" i="1">
                        <a:solidFill>
                          <a:srgbClr val="FF0000"/>
                        </a:solidFill>
                        <a:latin typeface="Cambria Math" panose="02040503050406030204" pitchFamily="18" charset="0"/>
                      </a:rPr>
                      <m:t>=</m:t>
                    </m:r>
                    <m:r>
                      <a:rPr lang="es-CO" sz="1800" i="1">
                        <a:solidFill>
                          <a:schemeClr val="accent1">
                            <a:lumMod val="75000"/>
                          </a:schemeClr>
                        </a:solidFill>
                        <a:latin typeface="Cambria Math" panose="02040503050406030204" pitchFamily="18" charset="0"/>
                      </a:rPr>
                      <m:t>49</m:t>
                    </m:r>
                    <m:r>
                      <a:rPr lang="es-CO" sz="1800" b="0" i="0" smtClean="0">
                        <a:solidFill>
                          <a:schemeClr val="accent1">
                            <a:lumMod val="75000"/>
                          </a:schemeClr>
                        </a:solidFill>
                        <a:latin typeface="Cambria Math" panose="02040503050406030204" pitchFamily="18" charset="0"/>
                      </a:rPr>
                      <m:t> </m:t>
                    </m:r>
                    <m:r>
                      <m:rPr>
                        <m:sty m:val="p"/>
                      </m:rPr>
                      <a:rPr lang="es-CO" sz="1800" b="0" i="0" smtClean="0">
                        <a:solidFill>
                          <a:schemeClr val="accent1">
                            <a:lumMod val="75000"/>
                          </a:schemeClr>
                        </a:solidFill>
                        <a:latin typeface="Cambria Math" panose="02040503050406030204" pitchFamily="18" charset="0"/>
                      </a:rPr>
                      <m:t>kg</m:t>
                    </m:r>
                  </m:oMath>
                </a14:m>
                <a:r>
                  <a:rPr lang="es-CO" sz="1800" dirty="0">
                    <a:solidFill>
                      <a:schemeClr val="accent1">
                        <a:lumMod val="75000"/>
                      </a:schemeClr>
                    </a:solidFill>
                  </a:rPr>
                  <a:t> </a:t>
                </a:r>
                <a:r>
                  <a:rPr lang="es-CO" sz="1800" dirty="0">
                    <a:solidFill>
                      <a:srgbClr val="FF0000"/>
                    </a:solidFill>
                  </a:rPr>
                  <a:t>hacen falta por envasar </a:t>
                </a:r>
              </a:p>
            </p:txBody>
          </p:sp>
        </mc:Choice>
        <mc:Fallback xmlns="">
          <p:sp>
            <p:nvSpPr>
              <p:cNvPr id="3" name="Marcador de contenido 2"/>
              <p:cNvSpPr>
                <a:spLocks noGrp="1" noRot="1" noChangeAspect="1" noMove="1" noResize="1" noEditPoints="1" noAdjustHandles="1" noChangeArrowheads="1" noChangeShapeType="1" noTextEdit="1"/>
              </p:cNvSpPr>
              <p:nvPr>
                <p:ph idx="1"/>
              </p:nvPr>
            </p:nvSpPr>
            <p:spPr>
              <a:blipFill rotWithShape="0">
                <a:blip r:embed="rId2"/>
                <a:stretch>
                  <a:fillRect l="-541"/>
                </a:stretch>
              </a:blipFill>
            </p:spPr>
            <p:txBody>
              <a:bodyPr/>
              <a:lstStyle/>
              <a:p>
                <a:r>
                  <a:rPr lang="es-CO">
                    <a:noFill/>
                  </a:rPr>
                  <a:t> </a:t>
                </a:r>
              </a:p>
            </p:txBody>
          </p:sp>
        </mc:Fallback>
      </mc:AlternateContent>
    </p:spTree>
    <p:extLst>
      <p:ext uri="{BB962C8B-B14F-4D97-AF65-F5344CB8AC3E}">
        <p14:creationId xmlns:p14="http://schemas.microsoft.com/office/powerpoint/2010/main" val="159890489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1871268" y="479541"/>
            <a:ext cx="8234875" cy="1325563"/>
          </a:xfrm>
        </p:spPr>
        <p:txBody>
          <a:bodyPr>
            <a:normAutofit/>
          </a:bodyPr>
          <a:lstStyle/>
          <a:p>
            <a:r>
              <a:rPr lang="es-CO" sz="3200" b="1" dirty="0">
                <a:solidFill>
                  <a:srgbClr val="00B0F0"/>
                </a:solidFill>
              </a:rPr>
              <a:t>R</a:t>
            </a:r>
            <a:r>
              <a:rPr lang="es-CO" sz="3200" b="1" dirty="0" smtClean="0">
                <a:solidFill>
                  <a:srgbClr val="00B0F0"/>
                </a:solidFill>
              </a:rPr>
              <a:t>ecta </a:t>
            </a:r>
            <a:r>
              <a:rPr lang="es-CO" sz="3200" b="1" dirty="0">
                <a:solidFill>
                  <a:srgbClr val="00B0F0"/>
                </a:solidFill>
              </a:rPr>
              <a:t>real y </a:t>
            </a:r>
            <a:r>
              <a:rPr lang="es-CO" sz="3200" b="1" dirty="0" smtClean="0">
                <a:solidFill>
                  <a:srgbClr val="00B0F0"/>
                </a:solidFill>
              </a:rPr>
              <a:t>relación </a:t>
            </a:r>
            <a:r>
              <a:rPr lang="es-CO" sz="3200" b="1" dirty="0">
                <a:solidFill>
                  <a:srgbClr val="00B0F0"/>
                </a:solidFill>
              </a:rPr>
              <a:t>de orden</a:t>
            </a:r>
            <a:r>
              <a:rPr lang="es-ES" sz="3200" dirty="0">
                <a:solidFill>
                  <a:srgbClr val="00B0F0"/>
                </a:solidFill>
              </a:rPr>
              <a:t/>
            </a:r>
            <a:br>
              <a:rPr lang="es-ES" sz="3200" dirty="0">
                <a:solidFill>
                  <a:srgbClr val="00B0F0"/>
                </a:solidFill>
              </a:rPr>
            </a:br>
            <a:endParaRPr lang="es-CO" sz="3200" b="1" dirty="0">
              <a:solidFill>
                <a:srgbClr val="00B0F0"/>
              </a:solidFill>
            </a:endParaRPr>
          </a:p>
        </p:txBody>
      </p:sp>
      <p:sp>
        <p:nvSpPr>
          <p:cNvPr id="3" name="Marcador de contenido 2"/>
          <p:cNvSpPr>
            <a:spLocks noGrp="1"/>
          </p:cNvSpPr>
          <p:nvPr>
            <p:ph idx="1"/>
          </p:nvPr>
        </p:nvSpPr>
        <p:spPr>
          <a:xfrm>
            <a:off x="441432" y="1504808"/>
            <a:ext cx="7774099" cy="5099166"/>
          </a:xfrm>
        </p:spPr>
        <p:txBody>
          <a:bodyPr>
            <a:normAutofit/>
          </a:bodyPr>
          <a:lstStyle/>
          <a:p>
            <a:pPr algn="just"/>
            <a:r>
              <a:rPr lang="es-CO" sz="2200" dirty="0"/>
              <a:t>El conjunto de todos los números reales se puede representar geométricamente sobre una recta que se conoce como la </a:t>
            </a:r>
            <a:r>
              <a:rPr lang="es-CO" sz="2200" dirty="0">
                <a:solidFill>
                  <a:srgbClr val="FF0000"/>
                </a:solidFill>
              </a:rPr>
              <a:t>recta real. </a:t>
            </a:r>
            <a:endParaRPr lang="es-CO" sz="2200" dirty="0" smtClean="0">
              <a:solidFill>
                <a:srgbClr val="FF0000"/>
              </a:solidFill>
            </a:endParaRPr>
          </a:p>
          <a:p>
            <a:pPr algn="just"/>
            <a:r>
              <a:rPr lang="es-CO" sz="2200" dirty="0" smtClean="0"/>
              <a:t>A </a:t>
            </a:r>
            <a:r>
              <a:rPr lang="es-CO" sz="2200" dirty="0"/>
              <a:t>cada número real le corresponde un único punto sobre la recta y viceversa a cada punto sobre la recta le corresponde un único número real. </a:t>
            </a:r>
          </a:p>
          <a:p>
            <a:r>
              <a:rPr lang="es-CO" sz="2200" dirty="0"/>
              <a:t>Para construir la recta real se procede de la siguiente manera:</a:t>
            </a:r>
          </a:p>
          <a:p>
            <a:pPr marL="0" indent="0">
              <a:buNone/>
            </a:pPr>
            <a:endParaRPr lang="es-CO" sz="2200" dirty="0"/>
          </a:p>
          <a:p>
            <a:pPr marL="457200" indent="-457200">
              <a:buAutoNum type="arabicPeriod"/>
            </a:pPr>
            <a:r>
              <a:rPr lang="es-CO" sz="2200" dirty="0"/>
              <a:t>Se toma una recta horizontal y se elige un punto sobre esa recta en el cual se ubicará el 0.</a:t>
            </a:r>
          </a:p>
          <a:p>
            <a:pPr marL="457200" indent="-457200">
              <a:buAutoNum type="arabicPeriod"/>
            </a:pPr>
            <a:endParaRPr lang="es-CO" sz="2200" dirty="0"/>
          </a:p>
          <a:p>
            <a:endParaRPr lang="es-CO" sz="2200" dirty="0"/>
          </a:p>
        </p:txBody>
      </p:sp>
      <p:cxnSp>
        <p:nvCxnSpPr>
          <p:cNvPr id="21" name="Conector recto de flecha 20"/>
          <p:cNvCxnSpPr>
            <a:cxnSpLocks/>
          </p:cNvCxnSpPr>
          <p:nvPr/>
        </p:nvCxnSpPr>
        <p:spPr>
          <a:xfrm>
            <a:off x="1871268" y="5503615"/>
            <a:ext cx="4817462" cy="1"/>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sp>
        <p:nvSpPr>
          <p:cNvPr id="22" name="Elipse 21"/>
          <p:cNvSpPr/>
          <p:nvPr/>
        </p:nvSpPr>
        <p:spPr>
          <a:xfrm>
            <a:off x="4268323" y="5503615"/>
            <a:ext cx="60158" cy="577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CuadroTexto 22"/>
          <p:cNvSpPr txBox="1"/>
          <p:nvPr/>
        </p:nvSpPr>
        <p:spPr>
          <a:xfrm>
            <a:off x="4177638" y="5655588"/>
            <a:ext cx="301686" cy="369332"/>
          </a:xfrm>
          <a:prstGeom prst="rect">
            <a:avLst/>
          </a:prstGeom>
          <a:noFill/>
        </p:spPr>
        <p:txBody>
          <a:bodyPr wrap="none" rtlCol="0">
            <a:spAutoFit/>
          </a:bodyPr>
          <a:lstStyle/>
          <a:p>
            <a:r>
              <a:rPr lang="es-ES" dirty="0"/>
              <a:t>0</a:t>
            </a:r>
          </a:p>
        </p:txBody>
      </p:sp>
    </p:spTree>
    <p:extLst>
      <p:ext uri="{BB962C8B-B14F-4D97-AF65-F5344CB8AC3E}">
        <p14:creationId xmlns:p14="http://schemas.microsoft.com/office/powerpoint/2010/main" val="2891676739"/>
      </p:ext>
    </p:extLst>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Marcador de contenido 2"/>
              <p:cNvSpPr>
                <a:spLocks noGrp="1"/>
              </p:cNvSpPr>
              <p:nvPr>
                <p:ph idx="1"/>
              </p:nvPr>
            </p:nvSpPr>
            <p:spPr>
              <a:xfrm>
                <a:off x="582611" y="526951"/>
                <a:ext cx="7886700" cy="6028594"/>
              </a:xfrm>
            </p:spPr>
            <p:txBody>
              <a:bodyPr>
                <a:normAutofit/>
              </a:bodyPr>
              <a:lstStyle/>
              <a:p>
                <a:pPr marL="0" indent="0">
                  <a:buNone/>
                </a:pPr>
                <a:r>
                  <a:rPr lang="es-CO" sz="2400" dirty="0"/>
                  <a:t>2. Luego se toma una longitud y se mide esta longitud desde el 0 hacia la derecha para ubicar el número 1.</a:t>
                </a:r>
              </a:p>
              <a:p>
                <a:pPr marL="457200" indent="-457200">
                  <a:buAutoNum type="arabicPeriod"/>
                </a:pPr>
                <a:endParaRPr lang="es-CO" sz="2400" dirty="0"/>
              </a:p>
              <a:p>
                <a:endParaRPr lang="es-CO" sz="2400" dirty="0"/>
              </a:p>
              <a:p>
                <a:pPr marL="0" indent="0">
                  <a:buNone/>
                </a:pPr>
                <a:r>
                  <a:rPr lang="es-CO" sz="2400" dirty="0"/>
                  <a:t>3. Se sigue midiendo esta longitud hacia la derecha del 1 y se ubica el 2, sucesivamente el 3,4,5,…, y hacia la izquierda del 0 los números negativos.</a:t>
                </a:r>
              </a:p>
              <a:p>
                <a:pPr marL="0" indent="0">
                  <a:buNone/>
                </a:pPr>
                <a:endParaRPr lang="es-CO" sz="2400" dirty="0"/>
              </a:p>
              <a:p>
                <a:pPr marL="0" indent="0">
                  <a:buNone/>
                </a:pPr>
                <a:endParaRPr lang="es-CO" sz="2400" dirty="0"/>
              </a:p>
              <a:p>
                <a:pPr marL="0" indent="0">
                  <a:buNone/>
                </a:pPr>
                <a:r>
                  <a:rPr lang="es-CO" sz="2400" dirty="0"/>
                  <a:t>4. Para ubicar un número racional </a:t>
                </a:r>
                <a14:m>
                  <m:oMath xmlns:m="http://schemas.openxmlformats.org/officeDocument/2006/math">
                    <m:f>
                      <m:fPr>
                        <m:ctrlPr>
                          <a:rPr lang="es-CO" sz="2400" i="1" smtClean="0">
                            <a:latin typeface="Cambria Math" panose="02040503050406030204" pitchFamily="18" charset="0"/>
                          </a:rPr>
                        </m:ctrlPr>
                      </m:fPr>
                      <m:num>
                        <m:r>
                          <a:rPr lang="es-ES" sz="2400" b="0" i="1" smtClean="0">
                            <a:latin typeface="Cambria Math" panose="02040503050406030204" pitchFamily="18" charset="0"/>
                          </a:rPr>
                          <m:t>𝑝</m:t>
                        </m:r>
                      </m:num>
                      <m:den>
                        <m:r>
                          <a:rPr lang="es-ES" sz="2400" b="0" i="1" smtClean="0">
                            <a:latin typeface="Cambria Math" panose="02040503050406030204" pitchFamily="18" charset="0"/>
                          </a:rPr>
                          <m:t>𝑞</m:t>
                        </m:r>
                      </m:den>
                    </m:f>
                    <m:r>
                      <a:rPr lang="es-ES" sz="2400" b="0" i="0" smtClean="0">
                        <a:latin typeface="Cambria Math" panose="02040503050406030204" pitchFamily="18" charset="0"/>
                      </a:rPr>
                      <m:t>, </m:t>
                    </m:r>
                  </m:oMath>
                </a14:m>
                <a:r>
                  <a:rPr lang="es-CO" sz="2400" dirty="0"/>
                  <a:t>se divide la unidad en </a:t>
                </a:r>
                <a14:m>
                  <m:oMath xmlns:m="http://schemas.openxmlformats.org/officeDocument/2006/math">
                    <m:r>
                      <a:rPr lang="es-CO" sz="2400" i="1" dirty="0" smtClean="0">
                        <a:latin typeface="Cambria Math" panose="02040503050406030204" pitchFamily="18" charset="0"/>
                      </a:rPr>
                      <m:t>𝑞</m:t>
                    </m:r>
                  </m:oMath>
                </a14:m>
                <a:r>
                  <a:rPr lang="es-CO" sz="2400" dirty="0"/>
                  <a:t> partes y se toman </a:t>
                </a:r>
                <a14:m>
                  <m:oMath xmlns:m="http://schemas.openxmlformats.org/officeDocument/2006/math">
                    <m:r>
                      <a:rPr lang="es-ES" sz="2400" b="0" i="1" smtClean="0">
                        <a:latin typeface="Cambria Math" panose="02040503050406030204" pitchFamily="18" charset="0"/>
                      </a:rPr>
                      <m:t>𝑝</m:t>
                    </m:r>
                  </m:oMath>
                </a14:m>
                <a:r>
                  <a:rPr lang="es-CO" sz="2400" dirty="0"/>
                  <a:t> unidades a la derecha si </a:t>
                </a:r>
                <a14:m>
                  <m:oMath xmlns:m="http://schemas.openxmlformats.org/officeDocument/2006/math">
                    <m:r>
                      <a:rPr lang="es-ES" sz="2400" i="1">
                        <a:latin typeface="Cambria Math" panose="02040503050406030204" pitchFamily="18" charset="0"/>
                      </a:rPr>
                      <m:t>𝑝</m:t>
                    </m:r>
                  </m:oMath>
                </a14:m>
                <a:r>
                  <a:rPr lang="es-CO" sz="2400" dirty="0"/>
                  <a:t> es positivo y a la izquierda si </a:t>
                </a:r>
                <a14:m>
                  <m:oMath xmlns:m="http://schemas.openxmlformats.org/officeDocument/2006/math">
                    <m:r>
                      <a:rPr lang="es-ES" sz="2400" i="1">
                        <a:latin typeface="Cambria Math" panose="02040503050406030204" pitchFamily="18" charset="0"/>
                      </a:rPr>
                      <m:t>𝑝</m:t>
                    </m:r>
                  </m:oMath>
                </a14:m>
                <a:r>
                  <a:rPr lang="es-CO" sz="2400" dirty="0"/>
                  <a:t> es negativo. Por ejemplo: </a:t>
                </a:r>
                <a14:m>
                  <m:oMath xmlns:m="http://schemas.openxmlformats.org/officeDocument/2006/math">
                    <m:r>
                      <a:rPr lang="es-CO" sz="2000" i="1" dirty="0" smtClean="0">
                        <a:latin typeface="Cambria Math" panose="02040503050406030204" pitchFamily="18" charset="0"/>
                      </a:rPr>
                      <m:t>½ </m:t>
                    </m:r>
                    <m:r>
                      <a:rPr lang="es-CO" sz="2000" b="0" i="0" dirty="0" smtClean="0">
                        <a:latin typeface="Cambria Math" panose="02040503050406030204" pitchFamily="18" charset="0"/>
                      </a:rPr>
                      <m:t> </m:t>
                    </m:r>
                    <m:r>
                      <m:rPr>
                        <m:sty m:val="p"/>
                      </m:rPr>
                      <a:rPr lang="es-CO" sz="2000" i="0" dirty="0" smtClean="0">
                        <a:latin typeface="Cambria Math" panose="02040503050406030204" pitchFamily="18" charset="0"/>
                      </a:rPr>
                      <m:t>y</m:t>
                    </m:r>
                    <m:r>
                      <a:rPr lang="es-CO" sz="2000" i="1" dirty="0" smtClean="0">
                        <a:latin typeface="Cambria Math" panose="02040503050406030204" pitchFamily="18" charset="0"/>
                      </a:rPr>
                      <m:t> −3/4</m:t>
                    </m:r>
                  </m:oMath>
                </a14:m>
                <a:endParaRPr lang="es-CO" sz="2000" dirty="0"/>
              </a:p>
              <a:p>
                <a:pPr marL="0" indent="0">
                  <a:buNone/>
                </a:pPr>
                <a:endParaRPr lang="es-CO" sz="2400" dirty="0"/>
              </a:p>
              <a:p>
                <a:pPr marL="0" indent="0">
                  <a:buNone/>
                </a:pPr>
                <a:endParaRPr lang="es-CO" sz="2400" dirty="0"/>
              </a:p>
            </p:txBody>
          </p:sp>
        </mc:Choice>
        <mc:Fallback xmlns="">
          <p:sp>
            <p:nvSpPr>
              <p:cNvPr id="3" name="Marcador de contenido 2"/>
              <p:cNvSpPr>
                <a:spLocks noGrp="1" noRot="1" noChangeAspect="1" noMove="1" noResize="1" noEditPoints="1" noAdjustHandles="1" noChangeArrowheads="1" noChangeShapeType="1" noTextEdit="1"/>
              </p:cNvSpPr>
              <p:nvPr>
                <p:ph idx="1"/>
              </p:nvPr>
            </p:nvSpPr>
            <p:spPr>
              <a:xfrm>
                <a:off x="582611" y="526951"/>
                <a:ext cx="7886700" cy="6028594"/>
              </a:xfrm>
              <a:blipFill>
                <a:blip r:embed="rId3"/>
                <a:stretch>
                  <a:fillRect l="-1237" t="-1416" r="-464"/>
                </a:stretch>
              </a:blipFill>
            </p:spPr>
            <p:txBody>
              <a:bodyPr/>
              <a:lstStyle/>
              <a:p>
                <a:r>
                  <a:rPr lang="es-ES">
                    <a:noFill/>
                  </a:rPr>
                  <a:t> </a:t>
                </a:r>
              </a:p>
            </p:txBody>
          </p:sp>
        </mc:Fallback>
      </mc:AlternateContent>
      <p:grpSp>
        <p:nvGrpSpPr>
          <p:cNvPr id="9" name="Grupo 8">
            <a:extLst>
              <a:ext uri="{FF2B5EF4-FFF2-40B4-BE49-F238E27FC236}">
                <a16:creationId xmlns:a16="http://schemas.microsoft.com/office/drawing/2014/main" xmlns="" id="{0AAA81FF-F507-4A79-8EF5-E47A58AADC2A}"/>
              </a:ext>
            </a:extLst>
          </p:cNvPr>
          <p:cNvGrpSpPr/>
          <p:nvPr/>
        </p:nvGrpSpPr>
        <p:grpSpPr>
          <a:xfrm>
            <a:off x="2078330" y="1590075"/>
            <a:ext cx="4846130" cy="384371"/>
            <a:chOff x="2394943" y="3151588"/>
            <a:chExt cx="4846130" cy="384371"/>
          </a:xfrm>
        </p:grpSpPr>
        <p:cxnSp>
          <p:nvCxnSpPr>
            <p:cNvPr id="21" name="Conector recto de flecha 20"/>
            <p:cNvCxnSpPr>
              <a:cxnSpLocks/>
            </p:cNvCxnSpPr>
            <p:nvPr/>
          </p:nvCxnSpPr>
          <p:spPr>
            <a:xfrm>
              <a:off x="2394943" y="3151588"/>
              <a:ext cx="4846130" cy="3007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2" name="Elipse 21"/>
            <p:cNvSpPr/>
            <p:nvPr/>
          </p:nvSpPr>
          <p:spPr>
            <a:xfrm>
              <a:off x="4584056" y="3166627"/>
              <a:ext cx="64855" cy="601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CuadroTexto 22"/>
            <p:cNvSpPr txBox="1"/>
            <p:nvPr/>
          </p:nvSpPr>
          <p:spPr>
            <a:xfrm>
              <a:off x="4454669" y="3166627"/>
              <a:ext cx="301686" cy="369332"/>
            </a:xfrm>
            <a:prstGeom prst="rect">
              <a:avLst/>
            </a:prstGeom>
            <a:noFill/>
          </p:spPr>
          <p:txBody>
            <a:bodyPr wrap="square" rtlCol="0">
              <a:spAutoFit/>
            </a:bodyPr>
            <a:lstStyle/>
            <a:p>
              <a:r>
                <a:rPr lang="es-ES" dirty="0"/>
                <a:t>0</a:t>
              </a:r>
            </a:p>
          </p:txBody>
        </p:sp>
        <p:cxnSp>
          <p:nvCxnSpPr>
            <p:cNvPr id="7" name="Conector recto 6"/>
            <p:cNvCxnSpPr/>
            <p:nvPr/>
          </p:nvCxnSpPr>
          <p:spPr>
            <a:xfrm>
              <a:off x="4625736" y="3196706"/>
              <a:ext cx="481809"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27" name="Conector recto 26"/>
            <p:cNvCxnSpPr>
              <a:stCxn id="23" idx="0"/>
              <a:endCxn id="23" idx="0"/>
            </p:cNvCxnSpPr>
            <p:nvPr/>
          </p:nvCxnSpPr>
          <p:spPr>
            <a:xfrm>
              <a:off x="4605512" y="3166627"/>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30" name="Elipse 29"/>
            <p:cNvSpPr/>
            <p:nvPr/>
          </p:nvSpPr>
          <p:spPr>
            <a:xfrm>
              <a:off x="5054894" y="3166627"/>
              <a:ext cx="64855" cy="601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3" name="CuadroTexto 32"/>
            <p:cNvSpPr txBox="1"/>
            <p:nvPr/>
          </p:nvSpPr>
          <p:spPr>
            <a:xfrm>
              <a:off x="4936478" y="3166627"/>
              <a:ext cx="301686" cy="369332"/>
            </a:xfrm>
            <a:prstGeom prst="rect">
              <a:avLst/>
            </a:prstGeom>
            <a:noFill/>
          </p:spPr>
          <p:txBody>
            <a:bodyPr wrap="square" rtlCol="0">
              <a:spAutoFit/>
            </a:bodyPr>
            <a:lstStyle/>
            <a:p>
              <a:r>
                <a:rPr lang="es-ES" dirty="0"/>
                <a:t>1</a:t>
              </a:r>
            </a:p>
          </p:txBody>
        </p:sp>
      </p:grpSp>
      <p:grpSp>
        <p:nvGrpSpPr>
          <p:cNvPr id="11" name="Grupo 10">
            <a:extLst>
              <a:ext uri="{FF2B5EF4-FFF2-40B4-BE49-F238E27FC236}">
                <a16:creationId xmlns:a16="http://schemas.microsoft.com/office/drawing/2014/main" xmlns="" id="{12A957E5-04A9-4A77-A0AC-57736B33A0D8}"/>
              </a:ext>
            </a:extLst>
          </p:cNvPr>
          <p:cNvGrpSpPr/>
          <p:nvPr/>
        </p:nvGrpSpPr>
        <p:grpSpPr>
          <a:xfrm>
            <a:off x="2169217" y="3607246"/>
            <a:ext cx="4713488" cy="544822"/>
            <a:chOff x="2527585" y="5226706"/>
            <a:chExt cx="4713488" cy="544822"/>
          </a:xfrm>
        </p:grpSpPr>
        <p:cxnSp>
          <p:nvCxnSpPr>
            <p:cNvPr id="34" name="Conector recto de flecha 33"/>
            <p:cNvCxnSpPr>
              <a:cxnSpLocks/>
            </p:cNvCxnSpPr>
            <p:nvPr/>
          </p:nvCxnSpPr>
          <p:spPr>
            <a:xfrm>
              <a:off x="2527585" y="5249796"/>
              <a:ext cx="4713488" cy="1"/>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37" name="CuadroTexto 36"/>
            <p:cNvSpPr txBox="1"/>
            <p:nvPr/>
          </p:nvSpPr>
          <p:spPr>
            <a:xfrm>
              <a:off x="4465640" y="5231281"/>
              <a:ext cx="301686" cy="369332"/>
            </a:xfrm>
            <a:prstGeom prst="rect">
              <a:avLst/>
            </a:prstGeom>
            <a:noFill/>
          </p:spPr>
          <p:txBody>
            <a:bodyPr wrap="square" rtlCol="0">
              <a:spAutoFit/>
            </a:bodyPr>
            <a:lstStyle/>
            <a:p>
              <a:r>
                <a:rPr lang="es-ES" dirty="0"/>
                <a:t>0</a:t>
              </a:r>
            </a:p>
          </p:txBody>
        </p:sp>
        <p:cxnSp>
          <p:nvCxnSpPr>
            <p:cNvPr id="39" name="Conector recto 38"/>
            <p:cNvCxnSpPr/>
            <p:nvPr/>
          </p:nvCxnSpPr>
          <p:spPr>
            <a:xfrm>
              <a:off x="4629150" y="5264835"/>
              <a:ext cx="481809"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40" name="Conector recto 39"/>
            <p:cNvCxnSpPr/>
            <p:nvPr/>
          </p:nvCxnSpPr>
          <p:spPr>
            <a:xfrm>
              <a:off x="5149659" y="5262611"/>
              <a:ext cx="481809"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41" name="Conector recto 40"/>
            <p:cNvCxnSpPr/>
            <p:nvPr/>
          </p:nvCxnSpPr>
          <p:spPr>
            <a:xfrm>
              <a:off x="5695318" y="5261360"/>
              <a:ext cx="481809"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42" name="Conector recto 41"/>
            <p:cNvCxnSpPr/>
            <p:nvPr/>
          </p:nvCxnSpPr>
          <p:spPr>
            <a:xfrm>
              <a:off x="4134674" y="5264835"/>
              <a:ext cx="481809"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43" name="Conector recto 42"/>
            <p:cNvCxnSpPr/>
            <p:nvPr/>
          </p:nvCxnSpPr>
          <p:spPr>
            <a:xfrm>
              <a:off x="3652865" y="5264835"/>
              <a:ext cx="481809" cy="0"/>
            </a:xfrm>
            <a:prstGeom prst="line">
              <a:avLst/>
            </a:prstGeom>
            <a:ln w="38100"/>
          </p:spPr>
          <p:style>
            <a:lnRef idx="3">
              <a:schemeClr val="accent2"/>
            </a:lnRef>
            <a:fillRef idx="0">
              <a:schemeClr val="accent2"/>
            </a:fillRef>
            <a:effectRef idx="2">
              <a:schemeClr val="accent2"/>
            </a:effectRef>
            <a:fontRef idx="minor">
              <a:schemeClr val="tx1"/>
            </a:fontRef>
          </p:style>
        </p:cxnSp>
        <p:sp>
          <p:nvSpPr>
            <p:cNvPr id="44" name="CuadroTexto 43"/>
            <p:cNvSpPr txBox="1"/>
            <p:nvPr/>
          </p:nvSpPr>
          <p:spPr>
            <a:xfrm>
              <a:off x="4992985" y="5226706"/>
              <a:ext cx="301686" cy="369332"/>
            </a:xfrm>
            <a:prstGeom prst="rect">
              <a:avLst/>
            </a:prstGeom>
            <a:noFill/>
          </p:spPr>
          <p:txBody>
            <a:bodyPr wrap="square" rtlCol="0">
              <a:spAutoFit/>
            </a:bodyPr>
            <a:lstStyle/>
            <a:p>
              <a:r>
                <a:rPr lang="es-ES" dirty="0"/>
                <a:t>1</a:t>
              </a:r>
            </a:p>
          </p:txBody>
        </p:sp>
        <p:sp>
          <p:nvSpPr>
            <p:cNvPr id="50" name="Elipse 49"/>
            <p:cNvSpPr/>
            <p:nvPr/>
          </p:nvSpPr>
          <p:spPr>
            <a:xfrm>
              <a:off x="5643130" y="5242456"/>
              <a:ext cx="64855" cy="601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1" name="Elipse 50"/>
            <p:cNvSpPr/>
            <p:nvPr/>
          </p:nvSpPr>
          <p:spPr>
            <a:xfrm>
              <a:off x="5098292" y="5231281"/>
              <a:ext cx="64855" cy="601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5" name="Elipse 54"/>
            <p:cNvSpPr/>
            <p:nvPr/>
          </p:nvSpPr>
          <p:spPr>
            <a:xfrm>
              <a:off x="4590450" y="5242456"/>
              <a:ext cx="64855" cy="601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6" name="Elipse 55"/>
            <p:cNvSpPr/>
            <p:nvPr/>
          </p:nvSpPr>
          <p:spPr>
            <a:xfrm>
              <a:off x="4079914" y="5242456"/>
              <a:ext cx="64855" cy="601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7" name="Elipse 56"/>
            <p:cNvSpPr/>
            <p:nvPr/>
          </p:nvSpPr>
          <p:spPr>
            <a:xfrm>
              <a:off x="3599931" y="5226706"/>
              <a:ext cx="64855" cy="601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8" name="CuadroTexto 57"/>
            <p:cNvSpPr txBox="1"/>
            <p:nvPr/>
          </p:nvSpPr>
          <p:spPr>
            <a:xfrm>
              <a:off x="5515123" y="5226706"/>
              <a:ext cx="301686" cy="369332"/>
            </a:xfrm>
            <a:prstGeom prst="rect">
              <a:avLst/>
            </a:prstGeom>
            <a:noFill/>
          </p:spPr>
          <p:txBody>
            <a:bodyPr wrap="square" rtlCol="0">
              <a:spAutoFit/>
            </a:bodyPr>
            <a:lstStyle/>
            <a:p>
              <a:r>
                <a:rPr lang="es-ES" dirty="0"/>
                <a:t>2</a:t>
              </a:r>
            </a:p>
          </p:txBody>
        </p:sp>
        <p:sp>
          <p:nvSpPr>
            <p:cNvPr id="59" name="CuadroTexto 58"/>
            <p:cNvSpPr txBox="1"/>
            <p:nvPr/>
          </p:nvSpPr>
          <p:spPr>
            <a:xfrm>
              <a:off x="3914222" y="5249796"/>
              <a:ext cx="397481" cy="369332"/>
            </a:xfrm>
            <a:prstGeom prst="rect">
              <a:avLst/>
            </a:prstGeom>
            <a:noFill/>
          </p:spPr>
          <p:txBody>
            <a:bodyPr wrap="square" rtlCol="0">
              <a:spAutoFit/>
            </a:bodyPr>
            <a:lstStyle/>
            <a:p>
              <a:r>
                <a:rPr lang="es-ES" dirty="0"/>
                <a:t>-1</a:t>
              </a:r>
            </a:p>
          </p:txBody>
        </p:sp>
        <p:sp>
          <p:nvSpPr>
            <p:cNvPr id="60" name="CuadroTexto 59"/>
            <p:cNvSpPr txBox="1"/>
            <p:nvPr/>
          </p:nvSpPr>
          <p:spPr>
            <a:xfrm>
              <a:off x="3427206" y="5256785"/>
              <a:ext cx="397481" cy="369332"/>
            </a:xfrm>
            <a:prstGeom prst="rect">
              <a:avLst/>
            </a:prstGeom>
            <a:noFill/>
          </p:spPr>
          <p:txBody>
            <a:bodyPr wrap="square" rtlCol="0">
              <a:spAutoFit/>
            </a:bodyPr>
            <a:lstStyle/>
            <a:p>
              <a:r>
                <a:rPr lang="es-ES" dirty="0"/>
                <a:t>-2</a:t>
              </a:r>
            </a:p>
          </p:txBody>
        </p:sp>
        <p:sp>
          <p:nvSpPr>
            <p:cNvPr id="62" name="CuadroTexto 61"/>
            <p:cNvSpPr txBox="1"/>
            <p:nvPr/>
          </p:nvSpPr>
          <p:spPr>
            <a:xfrm>
              <a:off x="4618040" y="5383681"/>
              <a:ext cx="301686" cy="369332"/>
            </a:xfrm>
            <a:prstGeom prst="rect">
              <a:avLst/>
            </a:prstGeom>
            <a:noFill/>
          </p:spPr>
          <p:txBody>
            <a:bodyPr wrap="square" rtlCol="0">
              <a:spAutoFit/>
            </a:bodyPr>
            <a:lstStyle/>
            <a:p>
              <a:endParaRPr lang="es-ES" dirty="0"/>
            </a:p>
          </p:txBody>
        </p:sp>
        <p:sp>
          <p:nvSpPr>
            <p:cNvPr id="75" name="CuadroTexto 74"/>
            <p:cNvSpPr txBox="1"/>
            <p:nvPr/>
          </p:nvSpPr>
          <p:spPr>
            <a:xfrm>
              <a:off x="4066622" y="5402196"/>
              <a:ext cx="397481" cy="369332"/>
            </a:xfrm>
            <a:prstGeom prst="rect">
              <a:avLst/>
            </a:prstGeom>
            <a:noFill/>
          </p:spPr>
          <p:txBody>
            <a:bodyPr wrap="square" rtlCol="0">
              <a:spAutoFit/>
            </a:bodyPr>
            <a:lstStyle/>
            <a:p>
              <a:endParaRPr lang="es-ES" dirty="0"/>
            </a:p>
          </p:txBody>
        </p:sp>
      </p:grpSp>
      <p:grpSp>
        <p:nvGrpSpPr>
          <p:cNvPr id="36" name="Grupo 35">
            <a:extLst>
              <a:ext uri="{FF2B5EF4-FFF2-40B4-BE49-F238E27FC236}">
                <a16:creationId xmlns:a16="http://schemas.microsoft.com/office/drawing/2014/main" xmlns="" id="{187BCC28-3051-4808-89FB-1F9B089264B3}"/>
              </a:ext>
            </a:extLst>
          </p:cNvPr>
          <p:cNvGrpSpPr/>
          <p:nvPr/>
        </p:nvGrpSpPr>
        <p:grpSpPr>
          <a:xfrm>
            <a:off x="2112223" y="5494837"/>
            <a:ext cx="4778343" cy="983847"/>
            <a:chOff x="2313480" y="4586892"/>
            <a:chExt cx="4778343" cy="983847"/>
          </a:xfrm>
        </p:grpSpPr>
        <p:cxnSp>
          <p:nvCxnSpPr>
            <p:cNvPr id="38" name="Conector recto de flecha 37">
              <a:extLst>
                <a:ext uri="{FF2B5EF4-FFF2-40B4-BE49-F238E27FC236}">
                  <a16:creationId xmlns:a16="http://schemas.microsoft.com/office/drawing/2014/main" xmlns="" id="{4168401B-4E8A-45D9-B63C-A5286F4F480C}"/>
                </a:ext>
              </a:extLst>
            </p:cNvPr>
            <p:cNvCxnSpPr/>
            <p:nvPr/>
          </p:nvCxnSpPr>
          <p:spPr>
            <a:xfrm flipV="1">
              <a:off x="2313480" y="4966028"/>
              <a:ext cx="4778343" cy="3007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45" name="CuadroTexto 44">
              <a:extLst>
                <a:ext uri="{FF2B5EF4-FFF2-40B4-BE49-F238E27FC236}">
                  <a16:creationId xmlns:a16="http://schemas.microsoft.com/office/drawing/2014/main" xmlns="" id="{0E41BFCC-518E-4A92-BA10-7E0B21348940}"/>
                </a:ext>
              </a:extLst>
            </p:cNvPr>
            <p:cNvSpPr txBox="1"/>
            <p:nvPr/>
          </p:nvSpPr>
          <p:spPr>
            <a:xfrm>
              <a:off x="4316390" y="4947513"/>
              <a:ext cx="301686" cy="369332"/>
            </a:xfrm>
            <a:prstGeom prst="rect">
              <a:avLst/>
            </a:prstGeom>
            <a:noFill/>
          </p:spPr>
          <p:txBody>
            <a:bodyPr wrap="square" rtlCol="0">
              <a:spAutoFit/>
            </a:bodyPr>
            <a:lstStyle/>
            <a:p>
              <a:r>
                <a:rPr lang="es-ES" dirty="0"/>
                <a:t>0</a:t>
              </a:r>
            </a:p>
          </p:txBody>
        </p:sp>
        <p:cxnSp>
          <p:nvCxnSpPr>
            <p:cNvPr id="46" name="Conector recto 45">
              <a:extLst>
                <a:ext uri="{FF2B5EF4-FFF2-40B4-BE49-F238E27FC236}">
                  <a16:creationId xmlns:a16="http://schemas.microsoft.com/office/drawing/2014/main" xmlns="" id="{0143B6EE-FBFB-441F-BF5D-95F7F66BBA1E}"/>
                </a:ext>
              </a:extLst>
            </p:cNvPr>
            <p:cNvCxnSpPr/>
            <p:nvPr/>
          </p:nvCxnSpPr>
          <p:spPr>
            <a:xfrm>
              <a:off x="4479900" y="4981067"/>
              <a:ext cx="481809"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47" name="Conector recto 46">
              <a:extLst>
                <a:ext uri="{FF2B5EF4-FFF2-40B4-BE49-F238E27FC236}">
                  <a16:creationId xmlns:a16="http://schemas.microsoft.com/office/drawing/2014/main" xmlns="" id="{BE698D2E-806B-4E64-B8F1-7492223E1320}"/>
                </a:ext>
              </a:extLst>
            </p:cNvPr>
            <p:cNvCxnSpPr/>
            <p:nvPr/>
          </p:nvCxnSpPr>
          <p:spPr>
            <a:xfrm>
              <a:off x="5000409" y="4978843"/>
              <a:ext cx="481809"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48" name="Conector recto 47">
              <a:extLst>
                <a:ext uri="{FF2B5EF4-FFF2-40B4-BE49-F238E27FC236}">
                  <a16:creationId xmlns:a16="http://schemas.microsoft.com/office/drawing/2014/main" xmlns="" id="{058BBD27-E4F2-470F-82AC-61D5713EBCEB}"/>
                </a:ext>
              </a:extLst>
            </p:cNvPr>
            <p:cNvCxnSpPr/>
            <p:nvPr/>
          </p:nvCxnSpPr>
          <p:spPr>
            <a:xfrm>
              <a:off x="5546068" y="4977592"/>
              <a:ext cx="481809"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49" name="Conector recto 48">
              <a:extLst>
                <a:ext uri="{FF2B5EF4-FFF2-40B4-BE49-F238E27FC236}">
                  <a16:creationId xmlns:a16="http://schemas.microsoft.com/office/drawing/2014/main" xmlns="" id="{27FA5A03-EE2E-4B62-A2B9-FF84B56D5B20}"/>
                </a:ext>
              </a:extLst>
            </p:cNvPr>
            <p:cNvCxnSpPr/>
            <p:nvPr/>
          </p:nvCxnSpPr>
          <p:spPr>
            <a:xfrm>
              <a:off x="3985424" y="4981067"/>
              <a:ext cx="481809"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52" name="Conector recto 51">
              <a:extLst>
                <a:ext uri="{FF2B5EF4-FFF2-40B4-BE49-F238E27FC236}">
                  <a16:creationId xmlns:a16="http://schemas.microsoft.com/office/drawing/2014/main" xmlns="" id="{728C9260-5EB7-4691-BA27-657B65E8DF48}"/>
                </a:ext>
              </a:extLst>
            </p:cNvPr>
            <p:cNvCxnSpPr/>
            <p:nvPr/>
          </p:nvCxnSpPr>
          <p:spPr>
            <a:xfrm>
              <a:off x="3503615" y="4981067"/>
              <a:ext cx="481809" cy="0"/>
            </a:xfrm>
            <a:prstGeom prst="line">
              <a:avLst/>
            </a:prstGeom>
            <a:ln w="38100"/>
          </p:spPr>
          <p:style>
            <a:lnRef idx="3">
              <a:schemeClr val="accent2"/>
            </a:lnRef>
            <a:fillRef idx="0">
              <a:schemeClr val="accent2"/>
            </a:fillRef>
            <a:effectRef idx="2">
              <a:schemeClr val="accent2"/>
            </a:effectRef>
            <a:fontRef idx="minor">
              <a:schemeClr val="tx1"/>
            </a:fontRef>
          </p:style>
        </p:cxnSp>
        <p:sp>
          <p:nvSpPr>
            <p:cNvPr id="53" name="CuadroTexto 52">
              <a:extLst>
                <a:ext uri="{FF2B5EF4-FFF2-40B4-BE49-F238E27FC236}">
                  <a16:creationId xmlns:a16="http://schemas.microsoft.com/office/drawing/2014/main" xmlns="" id="{DACEBD8A-4F0C-4193-9747-09A2CE3EAE6E}"/>
                </a:ext>
              </a:extLst>
            </p:cNvPr>
            <p:cNvSpPr txBox="1"/>
            <p:nvPr/>
          </p:nvSpPr>
          <p:spPr>
            <a:xfrm>
              <a:off x="4843735" y="4942938"/>
              <a:ext cx="301686" cy="369332"/>
            </a:xfrm>
            <a:prstGeom prst="rect">
              <a:avLst/>
            </a:prstGeom>
            <a:noFill/>
          </p:spPr>
          <p:txBody>
            <a:bodyPr wrap="square" rtlCol="0">
              <a:spAutoFit/>
            </a:bodyPr>
            <a:lstStyle/>
            <a:p>
              <a:r>
                <a:rPr lang="es-ES" dirty="0"/>
                <a:t>1</a:t>
              </a:r>
            </a:p>
          </p:txBody>
        </p:sp>
        <p:sp>
          <p:nvSpPr>
            <p:cNvPr id="54" name="Elipse 53">
              <a:extLst>
                <a:ext uri="{FF2B5EF4-FFF2-40B4-BE49-F238E27FC236}">
                  <a16:creationId xmlns:a16="http://schemas.microsoft.com/office/drawing/2014/main" xmlns="" id="{DDA3B078-FD6A-44D6-B5E7-BF14654F7408}"/>
                </a:ext>
              </a:extLst>
            </p:cNvPr>
            <p:cNvSpPr/>
            <p:nvPr/>
          </p:nvSpPr>
          <p:spPr>
            <a:xfrm>
              <a:off x="5493880" y="4958688"/>
              <a:ext cx="64855" cy="601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1" name="Elipse 60">
              <a:extLst>
                <a:ext uri="{FF2B5EF4-FFF2-40B4-BE49-F238E27FC236}">
                  <a16:creationId xmlns:a16="http://schemas.microsoft.com/office/drawing/2014/main" xmlns="" id="{E4C0731A-E8BB-49A6-8017-2C5094C8EFBB}"/>
                </a:ext>
              </a:extLst>
            </p:cNvPr>
            <p:cNvSpPr/>
            <p:nvPr/>
          </p:nvSpPr>
          <p:spPr>
            <a:xfrm>
              <a:off x="4949042" y="4947513"/>
              <a:ext cx="64855" cy="601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3" name="Elipse 62">
              <a:extLst>
                <a:ext uri="{FF2B5EF4-FFF2-40B4-BE49-F238E27FC236}">
                  <a16:creationId xmlns:a16="http://schemas.microsoft.com/office/drawing/2014/main" xmlns="" id="{5BC83489-9823-4574-AD5E-C18B942C8075}"/>
                </a:ext>
              </a:extLst>
            </p:cNvPr>
            <p:cNvSpPr/>
            <p:nvPr/>
          </p:nvSpPr>
          <p:spPr>
            <a:xfrm>
              <a:off x="4441200" y="4958688"/>
              <a:ext cx="64855" cy="601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4" name="Elipse 63">
              <a:extLst>
                <a:ext uri="{FF2B5EF4-FFF2-40B4-BE49-F238E27FC236}">
                  <a16:creationId xmlns:a16="http://schemas.microsoft.com/office/drawing/2014/main" xmlns="" id="{B27AEE1B-C3C3-416B-A8ED-47D62E35C0AE}"/>
                </a:ext>
              </a:extLst>
            </p:cNvPr>
            <p:cNvSpPr/>
            <p:nvPr/>
          </p:nvSpPr>
          <p:spPr>
            <a:xfrm>
              <a:off x="3930664" y="4958688"/>
              <a:ext cx="64855" cy="601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5" name="Elipse 64">
              <a:extLst>
                <a:ext uri="{FF2B5EF4-FFF2-40B4-BE49-F238E27FC236}">
                  <a16:creationId xmlns:a16="http://schemas.microsoft.com/office/drawing/2014/main" xmlns="" id="{0DA913C0-F71E-44BC-85DA-33EB2D9289BB}"/>
                </a:ext>
              </a:extLst>
            </p:cNvPr>
            <p:cNvSpPr/>
            <p:nvPr/>
          </p:nvSpPr>
          <p:spPr>
            <a:xfrm>
              <a:off x="3450681" y="4942938"/>
              <a:ext cx="64855" cy="601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6" name="CuadroTexto 65">
              <a:extLst>
                <a:ext uri="{FF2B5EF4-FFF2-40B4-BE49-F238E27FC236}">
                  <a16:creationId xmlns:a16="http://schemas.microsoft.com/office/drawing/2014/main" xmlns="" id="{1990F8ED-C715-4977-828B-9F7B12F6117D}"/>
                </a:ext>
              </a:extLst>
            </p:cNvPr>
            <p:cNvSpPr txBox="1"/>
            <p:nvPr/>
          </p:nvSpPr>
          <p:spPr>
            <a:xfrm>
              <a:off x="5365873" y="4942938"/>
              <a:ext cx="301686" cy="369332"/>
            </a:xfrm>
            <a:prstGeom prst="rect">
              <a:avLst/>
            </a:prstGeom>
            <a:noFill/>
          </p:spPr>
          <p:txBody>
            <a:bodyPr wrap="square" rtlCol="0">
              <a:spAutoFit/>
            </a:bodyPr>
            <a:lstStyle/>
            <a:p>
              <a:r>
                <a:rPr lang="es-ES" dirty="0"/>
                <a:t>2</a:t>
              </a:r>
            </a:p>
          </p:txBody>
        </p:sp>
        <p:sp>
          <p:nvSpPr>
            <p:cNvPr id="67" name="CuadroTexto 66">
              <a:extLst>
                <a:ext uri="{FF2B5EF4-FFF2-40B4-BE49-F238E27FC236}">
                  <a16:creationId xmlns:a16="http://schemas.microsoft.com/office/drawing/2014/main" xmlns="" id="{1DCDA114-EFD2-4057-AF8E-764E79A4E1F5}"/>
                </a:ext>
              </a:extLst>
            </p:cNvPr>
            <p:cNvSpPr txBox="1"/>
            <p:nvPr/>
          </p:nvSpPr>
          <p:spPr>
            <a:xfrm>
              <a:off x="3764972" y="4966028"/>
              <a:ext cx="397481" cy="369332"/>
            </a:xfrm>
            <a:prstGeom prst="rect">
              <a:avLst/>
            </a:prstGeom>
            <a:noFill/>
          </p:spPr>
          <p:txBody>
            <a:bodyPr wrap="square" rtlCol="0">
              <a:spAutoFit/>
            </a:bodyPr>
            <a:lstStyle/>
            <a:p>
              <a:r>
                <a:rPr lang="es-ES" dirty="0"/>
                <a:t>-1</a:t>
              </a:r>
            </a:p>
          </p:txBody>
        </p:sp>
        <p:sp>
          <p:nvSpPr>
            <p:cNvPr id="68" name="CuadroTexto 67">
              <a:extLst>
                <a:ext uri="{FF2B5EF4-FFF2-40B4-BE49-F238E27FC236}">
                  <a16:creationId xmlns:a16="http://schemas.microsoft.com/office/drawing/2014/main" xmlns="" id="{355E512A-40F1-4302-9AF7-DC08CBF5BC2B}"/>
                </a:ext>
              </a:extLst>
            </p:cNvPr>
            <p:cNvSpPr txBox="1"/>
            <p:nvPr/>
          </p:nvSpPr>
          <p:spPr>
            <a:xfrm>
              <a:off x="3277956" y="4973017"/>
              <a:ext cx="397481" cy="369332"/>
            </a:xfrm>
            <a:prstGeom prst="rect">
              <a:avLst/>
            </a:prstGeom>
            <a:noFill/>
          </p:spPr>
          <p:txBody>
            <a:bodyPr wrap="square" rtlCol="0">
              <a:spAutoFit/>
            </a:bodyPr>
            <a:lstStyle/>
            <a:p>
              <a:r>
                <a:rPr lang="es-ES" dirty="0"/>
                <a:t>-2</a:t>
              </a:r>
            </a:p>
          </p:txBody>
        </p:sp>
        <p:sp>
          <p:nvSpPr>
            <p:cNvPr id="69" name="Conector 3">
              <a:extLst>
                <a:ext uri="{FF2B5EF4-FFF2-40B4-BE49-F238E27FC236}">
                  <a16:creationId xmlns:a16="http://schemas.microsoft.com/office/drawing/2014/main" xmlns="" id="{A89A9F15-DDF3-40ED-8C5C-1D029F09C023}"/>
                </a:ext>
              </a:extLst>
            </p:cNvPr>
            <p:cNvSpPr/>
            <p:nvPr/>
          </p:nvSpPr>
          <p:spPr>
            <a:xfrm>
              <a:off x="4702652" y="4935950"/>
              <a:ext cx="45719" cy="82896"/>
            </a:xfrm>
            <a:prstGeom prst="flowChartConnector">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es-ES"/>
            </a:p>
          </p:txBody>
        </p:sp>
        <mc:AlternateContent xmlns:mc="http://schemas.openxmlformats.org/markup-compatibility/2006" xmlns:a14="http://schemas.microsoft.com/office/drawing/2010/main">
          <mc:Choice Requires="a14">
            <p:sp>
              <p:nvSpPr>
                <p:cNvPr id="70" name="CuadroTexto 69">
                  <a:extLst>
                    <a:ext uri="{FF2B5EF4-FFF2-40B4-BE49-F238E27FC236}">
                      <a16:creationId xmlns:a16="http://schemas.microsoft.com/office/drawing/2014/main" xmlns="" id="{24717F61-5916-499F-9216-CCB6F042F1EE}"/>
                    </a:ext>
                  </a:extLst>
                </p:cNvPr>
                <p:cNvSpPr txBox="1"/>
                <p:nvPr/>
              </p:nvSpPr>
              <p:spPr>
                <a:xfrm>
                  <a:off x="4588155" y="4935950"/>
                  <a:ext cx="301686" cy="63478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s-ES" i="1" smtClean="0">
                                <a:latin typeface="Cambria Math" panose="02040503050406030204" pitchFamily="18" charset="0"/>
                              </a:rPr>
                            </m:ctrlPr>
                          </m:fPr>
                          <m:num>
                            <m:r>
                              <a:rPr lang="es-ES" b="0" i="1" smtClean="0">
                                <a:latin typeface="Cambria Math" panose="02040503050406030204" pitchFamily="18" charset="0"/>
                              </a:rPr>
                              <m:t>1</m:t>
                            </m:r>
                          </m:num>
                          <m:den>
                            <m:r>
                              <a:rPr lang="es-ES" b="0" i="1" smtClean="0">
                                <a:latin typeface="Cambria Math" panose="02040503050406030204" pitchFamily="18" charset="0"/>
                              </a:rPr>
                              <m:t>2</m:t>
                            </m:r>
                          </m:den>
                        </m:f>
                      </m:oMath>
                    </m:oMathPara>
                  </a14:m>
                  <a:endParaRPr lang="es-ES" dirty="0"/>
                </a:p>
              </p:txBody>
            </p:sp>
          </mc:Choice>
          <mc:Fallback xmlns="">
            <p:sp>
              <p:nvSpPr>
                <p:cNvPr id="70" name="CuadroTexto 69">
                  <a:extLst>
                    <a:ext uri="{FF2B5EF4-FFF2-40B4-BE49-F238E27FC236}">
                      <a16:creationId xmlns:a16="http://schemas.microsoft.com/office/drawing/2014/main" id="{24717F61-5916-499F-9216-CCB6F042F1EE}"/>
                    </a:ext>
                  </a:extLst>
                </p:cNvPr>
                <p:cNvSpPr txBox="1">
                  <a:spLocks noRot="1" noChangeAspect="1" noMove="1" noResize="1" noEditPoints="1" noAdjustHandles="1" noChangeArrowheads="1" noChangeShapeType="1" noTextEdit="1"/>
                </p:cNvSpPr>
                <p:nvPr/>
              </p:nvSpPr>
              <p:spPr>
                <a:xfrm>
                  <a:off x="4588155" y="4935950"/>
                  <a:ext cx="301686" cy="634789"/>
                </a:xfrm>
                <a:prstGeom prst="rect">
                  <a:avLst/>
                </a:prstGeom>
                <a:blipFill>
                  <a:blip r:embed="rId4"/>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71" name="CuadroTexto 70">
                  <a:extLst>
                    <a:ext uri="{FF2B5EF4-FFF2-40B4-BE49-F238E27FC236}">
                      <a16:creationId xmlns:a16="http://schemas.microsoft.com/office/drawing/2014/main" xmlns="" id="{69DDFDC2-0FB6-4A19-A52D-FF23445311EC}"/>
                    </a:ext>
                  </a:extLst>
                </p:cNvPr>
                <p:cNvSpPr txBox="1"/>
                <p:nvPr/>
              </p:nvSpPr>
              <p:spPr>
                <a:xfrm>
                  <a:off x="3940989" y="4586892"/>
                  <a:ext cx="301686" cy="40921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s-ES" sz="1100" i="1" smtClean="0">
                                <a:latin typeface="Cambria Math" panose="02040503050406030204" pitchFamily="18" charset="0"/>
                              </a:rPr>
                            </m:ctrlPr>
                          </m:fPr>
                          <m:num>
                            <m:r>
                              <a:rPr lang="es-ES" sz="1100" b="0" i="1" smtClean="0">
                                <a:latin typeface="Cambria Math" panose="02040503050406030204" pitchFamily="18" charset="0"/>
                              </a:rPr>
                              <m:t>−3</m:t>
                            </m:r>
                          </m:num>
                          <m:den>
                            <m:r>
                              <a:rPr lang="es-ES" sz="1100" b="0" i="1" smtClean="0">
                                <a:latin typeface="Cambria Math" panose="02040503050406030204" pitchFamily="18" charset="0"/>
                              </a:rPr>
                              <m:t>4</m:t>
                            </m:r>
                          </m:den>
                        </m:f>
                      </m:oMath>
                    </m:oMathPara>
                  </a14:m>
                  <a:endParaRPr lang="es-ES" dirty="0"/>
                </a:p>
              </p:txBody>
            </p:sp>
          </mc:Choice>
          <mc:Fallback xmlns="">
            <p:sp>
              <p:nvSpPr>
                <p:cNvPr id="71" name="CuadroTexto 70">
                  <a:extLst>
                    <a:ext uri="{FF2B5EF4-FFF2-40B4-BE49-F238E27FC236}">
                      <a16:creationId xmlns:a16="http://schemas.microsoft.com/office/drawing/2014/main" id="{69DDFDC2-0FB6-4A19-A52D-FF23445311EC}"/>
                    </a:ext>
                  </a:extLst>
                </p:cNvPr>
                <p:cNvSpPr txBox="1">
                  <a:spLocks noRot="1" noChangeAspect="1" noMove="1" noResize="1" noEditPoints="1" noAdjustHandles="1" noChangeArrowheads="1" noChangeShapeType="1" noTextEdit="1"/>
                </p:cNvSpPr>
                <p:nvPr/>
              </p:nvSpPr>
              <p:spPr>
                <a:xfrm>
                  <a:off x="3940989" y="4586892"/>
                  <a:ext cx="301686" cy="409215"/>
                </a:xfrm>
                <a:prstGeom prst="rect">
                  <a:avLst/>
                </a:prstGeom>
                <a:blipFill>
                  <a:blip r:embed="rId5"/>
                  <a:stretch>
                    <a:fillRect r="-6000"/>
                  </a:stretch>
                </a:blipFill>
              </p:spPr>
              <p:txBody>
                <a:bodyPr/>
                <a:lstStyle/>
                <a:p>
                  <a:r>
                    <a:rPr lang="es-ES">
                      <a:noFill/>
                    </a:rPr>
                    <a:t> </a:t>
                  </a:r>
                </a:p>
              </p:txBody>
            </p:sp>
          </mc:Fallback>
        </mc:AlternateContent>
        <p:sp>
          <p:nvSpPr>
            <p:cNvPr id="72" name="Conector 4">
              <a:extLst>
                <a:ext uri="{FF2B5EF4-FFF2-40B4-BE49-F238E27FC236}">
                  <a16:creationId xmlns:a16="http://schemas.microsoft.com/office/drawing/2014/main" xmlns="" id="{B0BA0A5D-22A4-47E6-A7FA-1AB32B9FE7F6}"/>
                </a:ext>
              </a:extLst>
            </p:cNvPr>
            <p:cNvSpPr/>
            <p:nvPr/>
          </p:nvSpPr>
          <p:spPr>
            <a:xfrm>
              <a:off x="4100970" y="4961355"/>
              <a:ext cx="45719" cy="45719"/>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3" name="Conector 103">
              <a:extLst>
                <a:ext uri="{FF2B5EF4-FFF2-40B4-BE49-F238E27FC236}">
                  <a16:creationId xmlns:a16="http://schemas.microsoft.com/office/drawing/2014/main" xmlns="" id="{57605ECC-78DF-43AE-BA2B-90CCCB6D5140}"/>
                </a:ext>
              </a:extLst>
            </p:cNvPr>
            <p:cNvSpPr/>
            <p:nvPr/>
          </p:nvSpPr>
          <p:spPr>
            <a:xfrm>
              <a:off x="4702429" y="4950388"/>
              <a:ext cx="45719" cy="45719"/>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extLst>
      <p:ext uri="{BB962C8B-B14F-4D97-AF65-F5344CB8AC3E}">
        <p14:creationId xmlns:p14="http://schemas.microsoft.com/office/powerpoint/2010/main" val="3547155995"/>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normAutofit/>
          </a:bodyPr>
          <a:lstStyle/>
          <a:p>
            <a:r>
              <a:rPr lang="es-ES" sz="1400" dirty="0"/>
              <a:t>El núcleo </a:t>
            </a:r>
            <a:r>
              <a:rPr lang="es-ES" sz="1400" dirty="0" err="1"/>
              <a:t>problémico</a:t>
            </a:r>
            <a:r>
              <a:rPr lang="es-ES" sz="1400" dirty="0"/>
              <a:t> del Departamento de Ciencias Básicas y su articulación con este ambiente virtual de aprendizaje, conduce a que este curso de Nivelación brinde las herramientas para reforzar las competencias </a:t>
            </a:r>
            <a:r>
              <a:rPr lang="es-ES_tradnl" sz="1400" dirty="0"/>
              <a:t>básicas en matemáticas que los estudiantes requieren para abordar la educación Superior.</a:t>
            </a:r>
          </a:p>
          <a:p>
            <a:r>
              <a:rPr lang="es-CO" sz="1400" dirty="0" smtClean="0"/>
              <a:t>De </a:t>
            </a:r>
            <a:r>
              <a:rPr lang="es-CO" sz="1400" dirty="0"/>
              <a:t>acuerdo con lo anterior, se plantean los siguientes núcleos problémicos específicos para cálculo diferencial:</a:t>
            </a:r>
          </a:p>
          <a:p>
            <a:pPr lvl="0"/>
            <a:r>
              <a:rPr lang="es-ES" sz="1400" dirty="0"/>
              <a:t>¿Cómo logra el estudiante el fortalecimiento de sus competencias en álgebra básica?</a:t>
            </a:r>
          </a:p>
          <a:p>
            <a:r>
              <a:rPr lang="es-ES" sz="1400" dirty="0"/>
              <a:t>¿Cómo logra el estudiantes reconocer, diferenciar y operar elementos de los diferentes sistemas numéricos estableciendo relaciones entre ellos?</a:t>
            </a:r>
          </a:p>
          <a:p>
            <a:r>
              <a:rPr lang="es-ES" sz="1400" dirty="0"/>
              <a:t>¿Cómo logra dominio de los conceptos permitiendo abordar la solución de problemas desde diferentes tópicos conceptuales, además del manejo y la representación de datos.?</a:t>
            </a:r>
            <a:endParaRPr lang="es-CO" sz="1400" dirty="0"/>
          </a:p>
          <a:p>
            <a:pPr lvl="0"/>
            <a:r>
              <a:rPr lang="es-ES" sz="1400" dirty="0"/>
              <a:t>¿Cómo refleja el estudiante la significación y asimilación de conceptos propios de álgebra básica a través del uso de herramientas tecnológicas?</a:t>
            </a:r>
            <a:endParaRPr lang="es-CO" sz="1400" dirty="0"/>
          </a:p>
          <a:p>
            <a:pPr lvl="0"/>
            <a:r>
              <a:rPr lang="es-ES" sz="1400" dirty="0"/>
              <a:t>¿Cuáles son las formas de percibir la reflexión del estudiante sobre sí mismo y su crecimiento personal a través de su interacción con el aula virtual?</a:t>
            </a:r>
            <a:endParaRPr lang="es-CO" sz="1400" dirty="0"/>
          </a:p>
          <a:p>
            <a:endParaRPr lang="es-CO" dirty="0"/>
          </a:p>
        </p:txBody>
      </p:sp>
    </p:spTree>
    <p:extLst>
      <p:ext uri="{BB962C8B-B14F-4D97-AF65-F5344CB8AC3E}">
        <p14:creationId xmlns:p14="http://schemas.microsoft.com/office/powerpoint/2010/main" val="38413782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42778" y="620766"/>
            <a:ext cx="8236645" cy="5099166"/>
          </a:xfrm>
        </p:spPr>
        <p:txBody>
          <a:bodyPr>
            <a:normAutofit/>
          </a:bodyPr>
          <a:lstStyle/>
          <a:p>
            <a:pPr marL="457200" indent="-457200" algn="just">
              <a:buAutoNum type="arabicPeriod" startAt="5"/>
            </a:pPr>
            <a:r>
              <a:rPr lang="es-ES" sz="2400" dirty="0"/>
              <a:t>Para ubicar números irracionales el proceso seria más complejo, se tendría que utilizar su expansión decimal, ubicar el entero, luego las décimas, las centésimas,  las milésimas, </a:t>
            </a:r>
            <a:r>
              <a:rPr lang="es-ES" sz="2400" dirty="0" err="1"/>
              <a:t>etc</a:t>
            </a:r>
            <a:r>
              <a:rPr lang="es-ES" sz="2400" dirty="0"/>
              <a:t>, es un proceso que no terminaría.</a:t>
            </a:r>
          </a:p>
          <a:p>
            <a:pPr marL="0" indent="0" algn="just">
              <a:buNone/>
            </a:pPr>
            <a:endParaRPr lang="es-ES" sz="2400" dirty="0"/>
          </a:p>
          <a:p>
            <a:pPr algn="just"/>
            <a:r>
              <a:rPr lang="es-ES" sz="2400" dirty="0"/>
              <a:t>Con la ayuda de la geometría (Concretamente Teorema de Pitágoras) se pueden ubicar exactamente algunos irracionales.  En el siguiente video pueden encontrar más información. </a:t>
            </a:r>
            <a:r>
              <a:rPr lang="es-ES" sz="2400" dirty="0">
                <a:hlinkClick r:id="rId3"/>
              </a:rPr>
              <a:t>https://www.youtube.com/watch?v=yegWVJZCrxk</a:t>
            </a:r>
            <a:r>
              <a:rPr lang="es-ES" sz="2400" dirty="0"/>
              <a:t> </a:t>
            </a:r>
          </a:p>
          <a:p>
            <a:pPr algn="just"/>
            <a:endParaRPr lang="es-ES" sz="2400" dirty="0"/>
          </a:p>
          <a:p>
            <a:pPr algn="just"/>
            <a:endParaRPr lang="es-CO" sz="2400" dirty="0"/>
          </a:p>
          <a:p>
            <a:pPr marL="0" indent="0" algn="just">
              <a:buNone/>
            </a:pPr>
            <a:endParaRPr lang="es-CO" sz="2400" dirty="0"/>
          </a:p>
          <a:p>
            <a:pPr algn="just"/>
            <a:endParaRPr lang="es-ES" sz="2400" b="0" dirty="0"/>
          </a:p>
        </p:txBody>
      </p:sp>
      <p:grpSp>
        <p:nvGrpSpPr>
          <p:cNvPr id="9" name="Grupo 8">
            <a:extLst>
              <a:ext uri="{FF2B5EF4-FFF2-40B4-BE49-F238E27FC236}">
                <a16:creationId xmlns:a16="http://schemas.microsoft.com/office/drawing/2014/main" xmlns="" id="{5645AA29-FAC2-4AC9-BFB1-B7B8E76689AF}"/>
              </a:ext>
            </a:extLst>
          </p:cNvPr>
          <p:cNvGrpSpPr/>
          <p:nvPr/>
        </p:nvGrpSpPr>
        <p:grpSpPr>
          <a:xfrm>
            <a:off x="1727252" y="4065563"/>
            <a:ext cx="5689495" cy="2423269"/>
            <a:chOff x="2300954" y="5473921"/>
            <a:chExt cx="4778343" cy="1114395"/>
          </a:xfrm>
        </p:grpSpPr>
        <p:cxnSp>
          <p:nvCxnSpPr>
            <p:cNvPr id="86" name="Conector recto de flecha 85"/>
            <p:cNvCxnSpPr/>
            <p:nvPr/>
          </p:nvCxnSpPr>
          <p:spPr>
            <a:xfrm flipV="1">
              <a:off x="2300954" y="5867902"/>
              <a:ext cx="4778343" cy="3007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87" name="CuadroTexto 86"/>
            <p:cNvSpPr txBox="1"/>
            <p:nvPr/>
          </p:nvSpPr>
          <p:spPr>
            <a:xfrm>
              <a:off x="4303864" y="5849387"/>
              <a:ext cx="301686" cy="369332"/>
            </a:xfrm>
            <a:prstGeom prst="rect">
              <a:avLst/>
            </a:prstGeom>
            <a:noFill/>
          </p:spPr>
          <p:txBody>
            <a:bodyPr wrap="square" rtlCol="0">
              <a:spAutoFit/>
            </a:bodyPr>
            <a:lstStyle/>
            <a:p>
              <a:r>
                <a:rPr lang="es-ES" dirty="0"/>
                <a:t>0</a:t>
              </a:r>
            </a:p>
          </p:txBody>
        </p:sp>
        <p:cxnSp>
          <p:nvCxnSpPr>
            <p:cNvPr id="88" name="Conector recto 87"/>
            <p:cNvCxnSpPr/>
            <p:nvPr/>
          </p:nvCxnSpPr>
          <p:spPr>
            <a:xfrm>
              <a:off x="4467374" y="5882941"/>
              <a:ext cx="481809"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89" name="Conector recto 88"/>
            <p:cNvCxnSpPr/>
            <p:nvPr/>
          </p:nvCxnSpPr>
          <p:spPr>
            <a:xfrm>
              <a:off x="4987883" y="5880717"/>
              <a:ext cx="481809"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90" name="Conector recto 89"/>
            <p:cNvCxnSpPr/>
            <p:nvPr/>
          </p:nvCxnSpPr>
          <p:spPr>
            <a:xfrm>
              <a:off x="5533542" y="5879466"/>
              <a:ext cx="481809"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91" name="Conector recto 90"/>
            <p:cNvCxnSpPr/>
            <p:nvPr/>
          </p:nvCxnSpPr>
          <p:spPr>
            <a:xfrm>
              <a:off x="3972898" y="5882941"/>
              <a:ext cx="481809"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92" name="Conector recto 91"/>
            <p:cNvCxnSpPr/>
            <p:nvPr/>
          </p:nvCxnSpPr>
          <p:spPr>
            <a:xfrm>
              <a:off x="3491089" y="5882941"/>
              <a:ext cx="481809" cy="0"/>
            </a:xfrm>
            <a:prstGeom prst="line">
              <a:avLst/>
            </a:prstGeom>
            <a:ln w="38100"/>
          </p:spPr>
          <p:style>
            <a:lnRef idx="3">
              <a:schemeClr val="accent2"/>
            </a:lnRef>
            <a:fillRef idx="0">
              <a:schemeClr val="accent2"/>
            </a:fillRef>
            <a:effectRef idx="2">
              <a:schemeClr val="accent2"/>
            </a:effectRef>
            <a:fontRef idx="minor">
              <a:schemeClr val="tx1"/>
            </a:fontRef>
          </p:style>
        </p:cxnSp>
        <p:sp>
          <p:nvSpPr>
            <p:cNvPr id="93" name="CuadroTexto 92"/>
            <p:cNvSpPr txBox="1"/>
            <p:nvPr/>
          </p:nvSpPr>
          <p:spPr>
            <a:xfrm>
              <a:off x="4863419" y="5909025"/>
              <a:ext cx="301686" cy="369332"/>
            </a:xfrm>
            <a:prstGeom prst="rect">
              <a:avLst/>
            </a:prstGeom>
            <a:noFill/>
          </p:spPr>
          <p:txBody>
            <a:bodyPr wrap="square" rtlCol="0">
              <a:spAutoFit/>
            </a:bodyPr>
            <a:lstStyle/>
            <a:p>
              <a:r>
                <a:rPr lang="es-ES" dirty="0"/>
                <a:t>1</a:t>
              </a:r>
            </a:p>
          </p:txBody>
        </p:sp>
        <p:sp>
          <p:nvSpPr>
            <p:cNvPr id="94" name="Elipse 93"/>
            <p:cNvSpPr/>
            <p:nvPr/>
          </p:nvSpPr>
          <p:spPr>
            <a:xfrm>
              <a:off x="5481354" y="5860562"/>
              <a:ext cx="64855" cy="601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5" name="Elipse 94"/>
            <p:cNvSpPr/>
            <p:nvPr/>
          </p:nvSpPr>
          <p:spPr>
            <a:xfrm>
              <a:off x="4936516" y="5849387"/>
              <a:ext cx="64855" cy="601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6" name="Elipse 95"/>
            <p:cNvSpPr/>
            <p:nvPr/>
          </p:nvSpPr>
          <p:spPr>
            <a:xfrm>
              <a:off x="4428674" y="5860562"/>
              <a:ext cx="64855" cy="601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7" name="Elipse 96"/>
            <p:cNvSpPr/>
            <p:nvPr/>
          </p:nvSpPr>
          <p:spPr>
            <a:xfrm>
              <a:off x="3918138" y="5860562"/>
              <a:ext cx="64855" cy="601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8" name="Elipse 97"/>
            <p:cNvSpPr/>
            <p:nvPr/>
          </p:nvSpPr>
          <p:spPr>
            <a:xfrm>
              <a:off x="3438155" y="5844812"/>
              <a:ext cx="64855" cy="601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9" name="CuadroTexto 98"/>
            <p:cNvSpPr txBox="1"/>
            <p:nvPr/>
          </p:nvSpPr>
          <p:spPr>
            <a:xfrm>
              <a:off x="5382699" y="5925393"/>
              <a:ext cx="301686" cy="369332"/>
            </a:xfrm>
            <a:prstGeom prst="rect">
              <a:avLst/>
            </a:prstGeom>
            <a:noFill/>
          </p:spPr>
          <p:txBody>
            <a:bodyPr wrap="square" rtlCol="0">
              <a:spAutoFit/>
            </a:bodyPr>
            <a:lstStyle/>
            <a:p>
              <a:r>
                <a:rPr lang="es-ES" dirty="0"/>
                <a:t>2</a:t>
              </a:r>
            </a:p>
          </p:txBody>
        </p:sp>
        <p:sp>
          <p:nvSpPr>
            <p:cNvPr id="100" name="CuadroTexto 99"/>
            <p:cNvSpPr txBox="1"/>
            <p:nvPr/>
          </p:nvSpPr>
          <p:spPr>
            <a:xfrm>
              <a:off x="3774157" y="5918922"/>
              <a:ext cx="397481" cy="369332"/>
            </a:xfrm>
            <a:prstGeom prst="rect">
              <a:avLst/>
            </a:prstGeom>
            <a:noFill/>
          </p:spPr>
          <p:txBody>
            <a:bodyPr wrap="square" rtlCol="0">
              <a:spAutoFit/>
            </a:bodyPr>
            <a:lstStyle/>
            <a:p>
              <a:r>
                <a:rPr lang="es-ES" dirty="0"/>
                <a:t>-1</a:t>
              </a:r>
            </a:p>
          </p:txBody>
        </p:sp>
        <p:sp>
          <p:nvSpPr>
            <p:cNvPr id="101" name="CuadroTexto 100"/>
            <p:cNvSpPr txBox="1"/>
            <p:nvPr/>
          </p:nvSpPr>
          <p:spPr>
            <a:xfrm>
              <a:off x="3289648" y="5908179"/>
              <a:ext cx="397481" cy="369332"/>
            </a:xfrm>
            <a:prstGeom prst="rect">
              <a:avLst/>
            </a:prstGeom>
            <a:noFill/>
          </p:spPr>
          <p:txBody>
            <a:bodyPr wrap="square" rtlCol="0">
              <a:spAutoFit/>
            </a:bodyPr>
            <a:lstStyle/>
            <a:p>
              <a:r>
                <a:rPr lang="es-ES" dirty="0"/>
                <a:t>-2</a:t>
              </a:r>
            </a:p>
          </p:txBody>
        </p:sp>
        <p:sp>
          <p:nvSpPr>
            <p:cNvPr id="4" name="Conector 3"/>
            <p:cNvSpPr/>
            <p:nvPr/>
          </p:nvSpPr>
          <p:spPr>
            <a:xfrm>
              <a:off x="4690126" y="5837824"/>
              <a:ext cx="45719" cy="82896"/>
            </a:xfrm>
            <a:prstGeom prst="flowChartConnector">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es-ES"/>
            </a:p>
          </p:txBody>
        </p:sp>
        <mc:AlternateContent xmlns:mc="http://schemas.openxmlformats.org/markup-compatibility/2006" xmlns:a14="http://schemas.microsoft.com/office/drawing/2010/main">
          <mc:Choice Requires="a14">
            <p:sp>
              <p:nvSpPr>
                <p:cNvPr id="102" name="CuadroTexto 101"/>
                <p:cNvSpPr txBox="1"/>
                <p:nvPr/>
              </p:nvSpPr>
              <p:spPr>
                <a:xfrm>
                  <a:off x="4550070" y="5953527"/>
                  <a:ext cx="301686" cy="63478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s-ES" i="1" smtClean="0">
                                <a:latin typeface="Cambria Math" panose="02040503050406030204" pitchFamily="18" charset="0"/>
                              </a:rPr>
                            </m:ctrlPr>
                          </m:fPr>
                          <m:num>
                            <m:r>
                              <a:rPr lang="es-ES" b="0" i="1" smtClean="0">
                                <a:latin typeface="Cambria Math" panose="02040503050406030204" pitchFamily="18" charset="0"/>
                              </a:rPr>
                              <m:t>1</m:t>
                            </m:r>
                          </m:num>
                          <m:den>
                            <m:r>
                              <a:rPr lang="es-ES" b="0" i="1" smtClean="0">
                                <a:latin typeface="Cambria Math" panose="02040503050406030204" pitchFamily="18" charset="0"/>
                              </a:rPr>
                              <m:t>2</m:t>
                            </m:r>
                          </m:den>
                        </m:f>
                      </m:oMath>
                    </m:oMathPara>
                  </a14:m>
                  <a:endParaRPr lang="es-ES" dirty="0"/>
                </a:p>
              </p:txBody>
            </p:sp>
          </mc:Choice>
          <mc:Fallback xmlns="">
            <p:sp>
              <p:nvSpPr>
                <p:cNvPr id="102" name="CuadroTexto 101"/>
                <p:cNvSpPr txBox="1">
                  <a:spLocks noRot="1" noChangeAspect="1" noMove="1" noResize="1" noEditPoints="1" noAdjustHandles="1" noChangeArrowheads="1" noChangeShapeType="1" noTextEdit="1"/>
                </p:cNvSpPr>
                <p:nvPr/>
              </p:nvSpPr>
              <p:spPr>
                <a:xfrm>
                  <a:off x="4550070" y="5953527"/>
                  <a:ext cx="301686" cy="634789"/>
                </a:xfrm>
                <a:prstGeom prst="rect">
                  <a:avLst/>
                </a:prstGeom>
                <a:blipFill>
                  <a:blip r:embed="rId8"/>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03" name="CuadroTexto 102"/>
                <p:cNvSpPr txBox="1"/>
                <p:nvPr/>
              </p:nvSpPr>
              <p:spPr>
                <a:xfrm>
                  <a:off x="3904541" y="5591657"/>
                  <a:ext cx="301686" cy="22793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s-ES" sz="1400" i="1" smtClean="0">
                                <a:latin typeface="Cambria Math" panose="02040503050406030204" pitchFamily="18" charset="0"/>
                              </a:rPr>
                            </m:ctrlPr>
                          </m:fPr>
                          <m:num>
                            <m:r>
                              <a:rPr lang="es-ES" sz="1400" b="0" i="1" smtClean="0">
                                <a:latin typeface="Cambria Math" panose="02040503050406030204" pitchFamily="18" charset="0"/>
                              </a:rPr>
                              <m:t>−3</m:t>
                            </m:r>
                          </m:num>
                          <m:den>
                            <m:r>
                              <a:rPr lang="es-ES" sz="1400" b="0" i="1" smtClean="0">
                                <a:latin typeface="Cambria Math" panose="02040503050406030204" pitchFamily="18" charset="0"/>
                              </a:rPr>
                              <m:t>4</m:t>
                            </m:r>
                          </m:den>
                        </m:f>
                      </m:oMath>
                    </m:oMathPara>
                  </a14:m>
                  <a:endParaRPr lang="es-ES" sz="1400" dirty="0"/>
                </a:p>
              </p:txBody>
            </p:sp>
          </mc:Choice>
          <mc:Fallback xmlns="">
            <p:sp>
              <p:nvSpPr>
                <p:cNvPr id="103" name="CuadroTexto 102"/>
                <p:cNvSpPr txBox="1">
                  <a:spLocks noRot="1" noChangeAspect="1" noMove="1" noResize="1" noEditPoints="1" noAdjustHandles="1" noChangeArrowheads="1" noChangeShapeType="1" noTextEdit="1"/>
                </p:cNvSpPr>
                <p:nvPr/>
              </p:nvSpPr>
              <p:spPr>
                <a:xfrm>
                  <a:off x="3904541" y="5591657"/>
                  <a:ext cx="301686" cy="227935"/>
                </a:xfrm>
                <a:prstGeom prst="rect">
                  <a:avLst/>
                </a:prstGeom>
                <a:blipFill>
                  <a:blip r:embed="rId12"/>
                  <a:stretch>
                    <a:fillRect r="-8621" b="-1235"/>
                  </a:stretch>
                </a:blipFill>
              </p:spPr>
              <p:txBody>
                <a:bodyPr/>
                <a:lstStyle/>
                <a:p>
                  <a:r>
                    <a:rPr lang="es-ES">
                      <a:noFill/>
                    </a:rPr>
                    <a:t> </a:t>
                  </a:r>
                </a:p>
              </p:txBody>
            </p:sp>
          </mc:Fallback>
        </mc:AlternateContent>
        <p:sp>
          <p:nvSpPr>
            <p:cNvPr id="5" name="Conector 4"/>
            <p:cNvSpPr/>
            <p:nvPr/>
          </p:nvSpPr>
          <p:spPr>
            <a:xfrm>
              <a:off x="4088444" y="5863229"/>
              <a:ext cx="45719" cy="45719"/>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4" name="Conector 103"/>
            <p:cNvSpPr/>
            <p:nvPr/>
          </p:nvSpPr>
          <p:spPr>
            <a:xfrm>
              <a:off x="4689903" y="5852262"/>
              <a:ext cx="45719" cy="45719"/>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25" name="Conector recto 24"/>
            <p:cNvCxnSpPr/>
            <p:nvPr/>
          </p:nvCxnSpPr>
          <p:spPr>
            <a:xfrm flipH="1" flipV="1">
              <a:off x="4943143" y="5473921"/>
              <a:ext cx="9813" cy="371796"/>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8" name="Conector recto 7"/>
            <p:cNvCxnSpPr>
              <a:cxnSpLocks/>
              <a:stCxn id="96" idx="0"/>
            </p:cNvCxnSpPr>
            <p:nvPr/>
          </p:nvCxnSpPr>
          <p:spPr>
            <a:xfrm flipV="1">
              <a:off x="4461102" y="5488766"/>
              <a:ext cx="491854" cy="37179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Conector recto 28"/>
            <p:cNvCxnSpPr>
              <a:stCxn id="96" idx="0"/>
            </p:cNvCxnSpPr>
            <p:nvPr/>
          </p:nvCxnSpPr>
          <p:spPr>
            <a:xfrm flipV="1">
              <a:off x="4461102" y="5856892"/>
              <a:ext cx="647968" cy="367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3" name="Conector 32"/>
            <p:cNvSpPr/>
            <p:nvPr/>
          </p:nvSpPr>
          <p:spPr>
            <a:xfrm>
              <a:off x="5087824" y="5847562"/>
              <a:ext cx="45719" cy="45719"/>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mc:AlternateContent xmlns:mc="http://schemas.openxmlformats.org/markup-compatibility/2006" xmlns:a14="http://schemas.microsoft.com/office/drawing/2010/main">
          <mc:Choice Requires="a14">
            <p:sp>
              <p:nvSpPr>
                <p:cNvPr id="35" name="CuadroTexto 34"/>
                <p:cNvSpPr txBox="1"/>
                <p:nvPr/>
              </p:nvSpPr>
              <p:spPr>
                <a:xfrm>
                  <a:off x="5022677" y="5697715"/>
                  <a:ext cx="129620" cy="13738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ad>
                          <m:radPr>
                            <m:degHide m:val="on"/>
                            <m:ctrlPr>
                              <a:rPr lang="es-ES" sz="1200" i="1" smtClean="0">
                                <a:latin typeface="Cambria Math" panose="02040503050406030204" pitchFamily="18" charset="0"/>
                              </a:rPr>
                            </m:ctrlPr>
                          </m:radPr>
                          <m:deg/>
                          <m:e>
                            <m:r>
                              <a:rPr lang="es-ES" sz="1200" b="0" i="1" smtClean="0">
                                <a:latin typeface="Cambria Math" panose="02040503050406030204" pitchFamily="18" charset="0"/>
                              </a:rPr>
                              <m:t>2</m:t>
                            </m:r>
                          </m:e>
                        </m:rad>
                      </m:oMath>
                    </m:oMathPara>
                  </a14:m>
                  <a:endParaRPr lang="es-ES" sz="1200" dirty="0"/>
                </a:p>
              </p:txBody>
            </p:sp>
          </mc:Choice>
          <mc:Fallback xmlns="">
            <p:sp>
              <p:nvSpPr>
                <p:cNvPr id="35" name="CuadroTexto 34"/>
                <p:cNvSpPr txBox="1">
                  <a:spLocks noRot="1" noChangeAspect="1" noMove="1" noResize="1" noEditPoints="1" noAdjustHandles="1" noChangeArrowheads="1" noChangeShapeType="1" noTextEdit="1"/>
                </p:cNvSpPr>
                <p:nvPr/>
              </p:nvSpPr>
              <p:spPr>
                <a:xfrm>
                  <a:off x="5022677" y="5697715"/>
                  <a:ext cx="129620" cy="137381"/>
                </a:xfrm>
                <a:prstGeom prst="rect">
                  <a:avLst/>
                </a:prstGeom>
                <a:blipFill>
                  <a:blip r:embed="rId10"/>
                  <a:stretch>
                    <a:fillRect r="-108000"/>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36" name="CuadroTexto 35"/>
                <p:cNvSpPr txBox="1"/>
                <p:nvPr/>
              </p:nvSpPr>
              <p:spPr>
                <a:xfrm>
                  <a:off x="4460719" y="5485777"/>
                  <a:ext cx="194882" cy="15321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ad>
                          <m:radPr>
                            <m:degHide m:val="on"/>
                            <m:ctrlPr>
                              <a:rPr lang="es-ES" sz="1400" i="1" smtClean="0">
                                <a:latin typeface="Cambria Math" panose="02040503050406030204" pitchFamily="18" charset="0"/>
                              </a:rPr>
                            </m:ctrlPr>
                          </m:radPr>
                          <m:deg/>
                          <m:e>
                            <m:r>
                              <a:rPr lang="es-ES" sz="1400" b="0" i="1" smtClean="0">
                                <a:latin typeface="Cambria Math" panose="02040503050406030204" pitchFamily="18" charset="0"/>
                              </a:rPr>
                              <m:t>2</m:t>
                            </m:r>
                          </m:e>
                        </m:rad>
                      </m:oMath>
                    </m:oMathPara>
                  </a14:m>
                  <a:endParaRPr lang="es-ES" sz="1400" dirty="0"/>
                </a:p>
              </p:txBody>
            </p:sp>
          </mc:Choice>
          <mc:Fallback xmlns="">
            <p:sp>
              <p:nvSpPr>
                <p:cNvPr id="36" name="CuadroTexto 35"/>
                <p:cNvSpPr txBox="1">
                  <a:spLocks noRot="1" noChangeAspect="1" noMove="1" noResize="1" noEditPoints="1" noAdjustHandles="1" noChangeArrowheads="1" noChangeShapeType="1" noTextEdit="1"/>
                </p:cNvSpPr>
                <p:nvPr/>
              </p:nvSpPr>
              <p:spPr>
                <a:xfrm>
                  <a:off x="4460719" y="5485777"/>
                  <a:ext cx="194882" cy="153215"/>
                </a:xfrm>
                <a:prstGeom prst="rect">
                  <a:avLst/>
                </a:prstGeom>
                <a:blipFill>
                  <a:blip r:embed="rId11"/>
                  <a:stretch>
                    <a:fillRect r="-57895"/>
                  </a:stretch>
                </a:blipFill>
              </p:spPr>
              <p:txBody>
                <a:bodyPr/>
                <a:lstStyle/>
                <a:p>
                  <a:r>
                    <a:rPr lang="es-ES">
                      <a:noFill/>
                    </a:rPr>
                    <a:t> </a:t>
                  </a:r>
                </a:p>
              </p:txBody>
            </p:sp>
          </mc:Fallback>
        </mc:AlternateContent>
      </p:grpSp>
    </p:spTree>
    <p:extLst>
      <p:ext uri="{BB962C8B-B14F-4D97-AF65-F5344CB8AC3E}">
        <p14:creationId xmlns:p14="http://schemas.microsoft.com/office/powerpoint/2010/main" val="3394280371"/>
      </p:ext>
    </p:extLst>
  </p:cSld>
  <p:clrMapOvr>
    <a:overrideClrMapping bg1="lt1" tx1="dk1" bg2="lt2" tx2="dk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uadroTexto 2"/>
              <p:cNvSpPr txBox="1"/>
              <p:nvPr/>
            </p:nvSpPr>
            <p:spPr>
              <a:xfrm>
                <a:off x="634634" y="1202824"/>
                <a:ext cx="7315201" cy="3063724"/>
              </a:xfrm>
              <a:prstGeom prst="rect">
                <a:avLst/>
              </a:prstGeom>
              <a:noFill/>
            </p:spPr>
            <p:txBody>
              <a:bodyPr wrap="square" rtlCol="0">
                <a:spAutoFit/>
              </a:bodyPr>
              <a:lstStyle/>
              <a:p>
                <a:r>
                  <a:rPr lang="es-CO" sz="2800" b="1" dirty="0">
                    <a:solidFill>
                      <a:srgbClr val="00B050"/>
                    </a:solidFill>
                    <a:ea typeface="Verdana" panose="020B0604030504040204" pitchFamily="34" charset="0"/>
                  </a:rPr>
                  <a:t>Actividad Interactiva</a:t>
                </a:r>
              </a:p>
              <a:p>
                <a:endParaRPr lang="es-ES" sz="2800" b="1" dirty="0"/>
              </a:p>
              <a:p>
                <a:r>
                  <a:rPr lang="es-ES" sz="2800" dirty="0"/>
                  <a:t>Ubique los siguientes </a:t>
                </a:r>
                <a:r>
                  <a:rPr lang="es-ES" sz="2800" dirty="0" smtClean="0"/>
                  <a:t>números </a:t>
                </a:r>
                <a:r>
                  <a:rPr lang="es-ES" sz="2800" dirty="0"/>
                  <a:t>en la recta real:</a:t>
                </a:r>
              </a:p>
              <a:p>
                <a:endParaRPr lang="es-ES" sz="2800" b="1" dirty="0"/>
              </a:p>
              <a:p>
                <a:pPr algn="ctr"/>
                <a14:m>
                  <m:oMathPara xmlns:m="http://schemas.openxmlformats.org/officeDocument/2006/math">
                    <m:oMathParaPr>
                      <m:jc m:val="centerGroup"/>
                    </m:oMathParaPr>
                    <m:oMath xmlns:m="http://schemas.openxmlformats.org/officeDocument/2006/math">
                      <m:r>
                        <a:rPr lang="es-ES" sz="2400" i="1" dirty="0" smtClean="0">
                          <a:latin typeface="Cambria Math" panose="02040503050406030204" pitchFamily="18" charset="0"/>
                        </a:rPr>
                        <m:t>2, −3, </m:t>
                      </m:r>
                      <m:f>
                        <m:fPr>
                          <m:ctrlPr>
                            <a:rPr lang="es-ES" sz="2400" i="1" smtClean="0">
                              <a:latin typeface="Cambria Math" panose="02040503050406030204" pitchFamily="18" charset="0"/>
                            </a:rPr>
                          </m:ctrlPr>
                        </m:fPr>
                        <m:num>
                          <m:r>
                            <a:rPr lang="es-ES" sz="2400" b="0" i="1" smtClean="0">
                              <a:latin typeface="Cambria Math" panose="02040503050406030204" pitchFamily="18" charset="0"/>
                            </a:rPr>
                            <m:t>−3</m:t>
                          </m:r>
                        </m:num>
                        <m:den>
                          <m:r>
                            <a:rPr lang="es-ES" sz="2400" b="0" i="1" smtClean="0">
                              <a:latin typeface="Cambria Math" panose="02040503050406030204" pitchFamily="18" charset="0"/>
                            </a:rPr>
                            <m:t>2</m:t>
                          </m:r>
                        </m:den>
                      </m:f>
                      <m:r>
                        <a:rPr lang="es-ES" sz="2400" b="0" i="1" smtClean="0">
                          <a:latin typeface="Cambria Math" panose="02040503050406030204" pitchFamily="18" charset="0"/>
                        </a:rPr>
                        <m:t>, </m:t>
                      </m:r>
                      <m:f>
                        <m:fPr>
                          <m:ctrlPr>
                            <a:rPr lang="es-ES" sz="2400" i="1" smtClean="0">
                              <a:latin typeface="Cambria Math" panose="02040503050406030204" pitchFamily="18" charset="0"/>
                            </a:rPr>
                          </m:ctrlPr>
                        </m:fPr>
                        <m:num>
                          <m:r>
                            <a:rPr lang="es-ES" sz="2400" b="0" i="1" smtClean="0">
                              <a:latin typeface="Cambria Math" panose="02040503050406030204" pitchFamily="18" charset="0"/>
                            </a:rPr>
                            <m:t>8</m:t>
                          </m:r>
                        </m:num>
                        <m:den>
                          <m:r>
                            <a:rPr lang="es-ES" sz="2400" b="0" i="1" smtClean="0">
                              <a:latin typeface="Cambria Math" panose="02040503050406030204" pitchFamily="18" charset="0"/>
                            </a:rPr>
                            <m:t>6</m:t>
                          </m:r>
                        </m:den>
                      </m:f>
                      <m:r>
                        <a:rPr lang="es-ES" sz="2400" b="0" i="1" smtClean="0">
                          <a:latin typeface="Cambria Math" panose="02040503050406030204" pitchFamily="18" charset="0"/>
                        </a:rPr>
                        <m:t>,</m:t>
                      </m:r>
                      <m:rad>
                        <m:radPr>
                          <m:degHide m:val="on"/>
                          <m:ctrlPr>
                            <a:rPr lang="es-ES" sz="2400" i="1" smtClean="0">
                              <a:latin typeface="Cambria Math" panose="02040503050406030204" pitchFamily="18" charset="0"/>
                            </a:rPr>
                          </m:ctrlPr>
                        </m:radPr>
                        <m:deg/>
                        <m:e>
                          <m:r>
                            <a:rPr lang="es-ES" sz="2400" b="0" i="1" smtClean="0">
                              <a:latin typeface="Cambria Math" panose="02040503050406030204" pitchFamily="18" charset="0"/>
                            </a:rPr>
                            <m:t>3</m:t>
                          </m:r>
                        </m:e>
                      </m:rad>
                    </m:oMath>
                  </m:oMathPara>
                </a14:m>
                <a:endParaRPr lang="es-ES" sz="2400" dirty="0"/>
              </a:p>
              <a:p>
                <a:endParaRPr lang="es-ES" dirty="0"/>
              </a:p>
              <a:p>
                <a:endParaRPr lang="es-ES" dirty="0"/>
              </a:p>
            </p:txBody>
          </p:sp>
        </mc:Choice>
        <mc:Fallback xmlns="">
          <p:sp>
            <p:nvSpPr>
              <p:cNvPr id="3" name="CuadroTexto 2"/>
              <p:cNvSpPr txBox="1">
                <a:spLocks noRot="1" noChangeAspect="1" noMove="1" noResize="1" noEditPoints="1" noAdjustHandles="1" noChangeArrowheads="1" noChangeShapeType="1" noTextEdit="1"/>
              </p:cNvSpPr>
              <p:nvPr/>
            </p:nvSpPr>
            <p:spPr>
              <a:xfrm>
                <a:off x="634634" y="1202824"/>
                <a:ext cx="7315201" cy="3063724"/>
              </a:xfrm>
              <a:prstGeom prst="rect">
                <a:avLst/>
              </a:prstGeom>
              <a:blipFill rotWithShape="0">
                <a:blip r:embed="rId3"/>
                <a:stretch>
                  <a:fillRect l="-1667" t="-1789"/>
                </a:stretch>
              </a:blipFill>
            </p:spPr>
            <p:txBody>
              <a:bodyPr/>
              <a:lstStyle/>
              <a:p>
                <a:r>
                  <a:rPr lang="es-ES">
                    <a:noFill/>
                  </a:rPr>
                  <a:t> </a:t>
                </a:r>
              </a:p>
            </p:txBody>
          </p:sp>
        </mc:Fallback>
      </mc:AlternateContent>
      <p:grpSp>
        <p:nvGrpSpPr>
          <p:cNvPr id="2" name="Grupo 1">
            <a:extLst>
              <a:ext uri="{FF2B5EF4-FFF2-40B4-BE49-F238E27FC236}">
                <a16:creationId xmlns:a16="http://schemas.microsoft.com/office/drawing/2014/main" xmlns="" id="{D21F4DF9-54AA-4690-A946-5D73D95D6292}"/>
              </a:ext>
            </a:extLst>
          </p:cNvPr>
          <p:cNvGrpSpPr/>
          <p:nvPr/>
        </p:nvGrpSpPr>
        <p:grpSpPr>
          <a:xfrm>
            <a:off x="1646912" y="4586068"/>
            <a:ext cx="5850175" cy="956551"/>
            <a:chOff x="2099660" y="4298859"/>
            <a:chExt cx="4778343" cy="526307"/>
          </a:xfrm>
        </p:grpSpPr>
        <p:cxnSp>
          <p:nvCxnSpPr>
            <p:cNvPr id="5" name="Conector recto de flecha 4"/>
            <p:cNvCxnSpPr/>
            <p:nvPr/>
          </p:nvCxnSpPr>
          <p:spPr>
            <a:xfrm flipV="1">
              <a:off x="2099660" y="4321949"/>
              <a:ext cx="4778343" cy="3007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6" name="CuadroTexto 5"/>
            <p:cNvSpPr txBox="1"/>
            <p:nvPr/>
          </p:nvSpPr>
          <p:spPr>
            <a:xfrm>
              <a:off x="4134847" y="4416033"/>
              <a:ext cx="301686" cy="369332"/>
            </a:xfrm>
            <a:prstGeom prst="rect">
              <a:avLst/>
            </a:prstGeom>
            <a:noFill/>
          </p:spPr>
          <p:txBody>
            <a:bodyPr wrap="square" rtlCol="0">
              <a:spAutoFit/>
            </a:bodyPr>
            <a:lstStyle/>
            <a:p>
              <a:r>
                <a:rPr lang="es-ES" dirty="0"/>
                <a:t>0</a:t>
              </a:r>
            </a:p>
          </p:txBody>
        </p:sp>
        <p:cxnSp>
          <p:nvCxnSpPr>
            <p:cNvPr id="7" name="Conector recto 6"/>
            <p:cNvCxnSpPr/>
            <p:nvPr/>
          </p:nvCxnSpPr>
          <p:spPr>
            <a:xfrm>
              <a:off x="4266080" y="4336988"/>
              <a:ext cx="481809"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8" name="Conector recto 7"/>
            <p:cNvCxnSpPr/>
            <p:nvPr/>
          </p:nvCxnSpPr>
          <p:spPr>
            <a:xfrm>
              <a:off x="4786589" y="4334764"/>
              <a:ext cx="481809"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9" name="Conector recto 8"/>
            <p:cNvCxnSpPr/>
            <p:nvPr/>
          </p:nvCxnSpPr>
          <p:spPr>
            <a:xfrm>
              <a:off x="5332248" y="4333513"/>
              <a:ext cx="481809"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10" name="Conector recto 9"/>
            <p:cNvCxnSpPr/>
            <p:nvPr/>
          </p:nvCxnSpPr>
          <p:spPr>
            <a:xfrm>
              <a:off x="3771604" y="4336988"/>
              <a:ext cx="481809"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11" name="Conector recto 10"/>
            <p:cNvCxnSpPr/>
            <p:nvPr/>
          </p:nvCxnSpPr>
          <p:spPr>
            <a:xfrm>
              <a:off x="3289795" y="4336988"/>
              <a:ext cx="481809" cy="0"/>
            </a:xfrm>
            <a:prstGeom prst="line">
              <a:avLst/>
            </a:prstGeom>
            <a:ln w="38100"/>
          </p:spPr>
          <p:style>
            <a:lnRef idx="3">
              <a:schemeClr val="accent2"/>
            </a:lnRef>
            <a:fillRef idx="0">
              <a:schemeClr val="accent2"/>
            </a:fillRef>
            <a:effectRef idx="2">
              <a:schemeClr val="accent2"/>
            </a:effectRef>
            <a:fontRef idx="minor">
              <a:schemeClr val="tx1"/>
            </a:fontRef>
          </p:style>
        </p:cxnSp>
        <p:sp>
          <p:nvSpPr>
            <p:cNvPr id="12" name="CuadroTexto 11"/>
            <p:cNvSpPr txBox="1"/>
            <p:nvPr/>
          </p:nvSpPr>
          <p:spPr>
            <a:xfrm>
              <a:off x="4649721" y="4407305"/>
              <a:ext cx="301686" cy="369332"/>
            </a:xfrm>
            <a:prstGeom prst="rect">
              <a:avLst/>
            </a:prstGeom>
            <a:noFill/>
          </p:spPr>
          <p:txBody>
            <a:bodyPr wrap="square" rtlCol="0">
              <a:spAutoFit/>
            </a:bodyPr>
            <a:lstStyle/>
            <a:p>
              <a:r>
                <a:rPr lang="es-ES" dirty="0"/>
                <a:t>1</a:t>
              </a:r>
            </a:p>
          </p:txBody>
        </p:sp>
        <p:sp>
          <p:nvSpPr>
            <p:cNvPr id="13" name="Elipse 12"/>
            <p:cNvSpPr/>
            <p:nvPr/>
          </p:nvSpPr>
          <p:spPr>
            <a:xfrm>
              <a:off x="5280060" y="4314609"/>
              <a:ext cx="64855" cy="601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Elipse 13"/>
            <p:cNvSpPr/>
            <p:nvPr/>
          </p:nvSpPr>
          <p:spPr>
            <a:xfrm>
              <a:off x="4735222" y="4303434"/>
              <a:ext cx="64855" cy="601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Elipse 14"/>
            <p:cNvSpPr/>
            <p:nvPr/>
          </p:nvSpPr>
          <p:spPr>
            <a:xfrm>
              <a:off x="4227380" y="4314609"/>
              <a:ext cx="64855" cy="601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Elipse 15"/>
            <p:cNvSpPr/>
            <p:nvPr/>
          </p:nvSpPr>
          <p:spPr>
            <a:xfrm>
              <a:off x="3716844" y="4314609"/>
              <a:ext cx="64855" cy="601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Elipse 16"/>
            <p:cNvSpPr/>
            <p:nvPr/>
          </p:nvSpPr>
          <p:spPr>
            <a:xfrm>
              <a:off x="3236861" y="4298859"/>
              <a:ext cx="64855" cy="601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CuadroTexto 17"/>
            <p:cNvSpPr txBox="1"/>
            <p:nvPr/>
          </p:nvSpPr>
          <p:spPr>
            <a:xfrm>
              <a:off x="5187127" y="4416032"/>
              <a:ext cx="301686" cy="369332"/>
            </a:xfrm>
            <a:prstGeom prst="rect">
              <a:avLst/>
            </a:prstGeom>
            <a:noFill/>
          </p:spPr>
          <p:txBody>
            <a:bodyPr wrap="square" rtlCol="0">
              <a:spAutoFit/>
            </a:bodyPr>
            <a:lstStyle/>
            <a:p>
              <a:r>
                <a:rPr lang="es-ES" dirty="0"/>
                <a:t>2</a:t>
              </a:r>
            </a:p>
          </p:txBody>
        </p:sp>
        <p:sp>
          <p:nvSpPr>
            <p:cNvPr id="19" name="CuadroTexto 18"/>
            <p:cNvSpPr txBox="1"/>
            <p:nvPr/>
          </p:nvSpPr>
          <p:spPr>
            <a:xfrm>
              <a:off x="3550531" y="4405594"/>
              <a:ext cx="397481" cy="369332"/>
            </a:xfrm>
            <a:prstGeom prst="rect">
              <a:avLst/>
            </a:prstGeom>
            <a:noFill/>
          </p:spPr>
          <p:txBody>
            <a:bodyPr wrap="square" rtlCol="0">
              <a:spAutoFit/>
            </a:bodyPr>
            <a:lstStyle/>
            <a:p>
              <a:r>
                <a:rPr lang="es-ES" dirty="0"/>
                <a:t>-1</a:t>
              </a:r>
            </a:p>
          </p:txBody>
        </p:sp>
        <p:sp>
          <p:nvSpPr>
            <p:cNvPr id="20" name="CuadroTexto 19"/>
            <p:cNvSpPr txBox="1"/>
            <p:nvPr/>
          </p:nvSpPr>
          <p:spPr>
            <a:xfrm>
              <a:off x="3091055" y="4405594"/>
              <a:ext cx="397481" cy="369332"/>
            </a:xfrm>
            <a:prstGeom prst="rect">
              <a:avLst/>
            </a:prstGeom>
            <a:noFill/>
          </p:spPr>
          <p:txBody>
            <a:bodyPr wrap="square" rtlCol="0">
              <a:spAutoFit/>
            </a:bodyPr>
            <a:lstStyle/>
            <a:p>
              <a:r>
                <a:rPr lang="es-ES" dirty="0"/>
                <a:t>-2</a:t>
              </a:r>
            </a:p>
          </p:txBody>
        </p:sp>
        <p:sp>
          <p:nvSpPr>
            <p:cNvPr id="21" name="CuadroTexto 20"/>
            <p:cNvSpPr txBox="1"/>
            <p:nvPr/>
          </p:nvSpPr>
          <p:spPr>
            <a:xfrm>
              <a:off x="4254970" y="4455834"/>
              <a:ext cx="301686" cy="369332"/>
            </a:xfrm>
            <a:prstGeom prst="rect">
              <a:avLst/>
            </a:prstGeom>
            <a:noFill/>
          </p:spPr>
          <p:txBody>
            <a:bodyPr wrap="square" rtlCol="0">
              <a:spAutoFit/>
            </a:bodyPr>
            <a:lstStyle/>
            <a:p>
              <a:endParaRPr lang="es-ES" dirty="0"/>
            </a:p>
          </p:txBody>
        </p:sp>
      </p:grpSp>
    </p:spTree>
    <p:extLst>
      <p:ext uri="{BB962C8B-B14F-4D97-AF65-F5344CB8AC3E}">
        <p14:creationId xmlns:p14="http://schemas.microsoft.com/office/powerpoint/2010/main" val="2469409342"/>
      </p:ext>
    </p:extLst>
  </p:cSld>
  <p:clrMapOvr>
    <a:overrideClrMapping bg1="lt1" tx1="dk1" bg2="lt2" tx2="dk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uadroTexto 2"/>
              <p:cNvSpPr txBox="1"/>
              <p:nvPr/>
            </p:nvSpPr>
            <p:spPr>
              <a:xfrm>
                <a:off x="634634" y="1202824"/>
                <a:ext cx="7315201" cy="3063724"/>
              </a:xfrm>
              <a:prstGeom prst="rect">
                <a:avLst/>
              </a:prstGeom>
              <a:noFill/>
            </p:spPr>
            <p:txBody>
              <a:bodyPr wrap="square" rtlCol="0">
                <a:spAutoFit/>
              </a:bodyPr>
              <a:lstStyle/>
              <a:p>
                <a:r>
                  <a:rPr lang="es-CO" sz="2800" b="1" dirty="0" smtClean="0">
                    <a:solidFill>
                      <a:srgbClr val="00B050"/>
                    </a:solidFill>
                    <a:ea typeface="Verdana" panose="020B0604030504040204" pitchFamily="34" charset="0"/>
                  </a:rPr>
                  <a:t>Retroalimentación.</a:t>
                </a:r>
                <a:endParaRPr lang="es-CO" sz="2800" b="1" dirty="0">
                  <a:solidFill>
                    <a:srgbClr val="00B050"/>
                  </a:solidFill>
                  <a:ea typeface="Verdana" panose="020B0604030504040204" pitchFamily="34" charset="0"/>
                </a:endParaRPr>
              </a:p>
              <a:p>
                <a:endParaRPr lang="es-ES" sz="2800" b="1" dirty="0"/>
              </a:p>
              <a:p>
                <a:r>
                  <a:rPr lang="es-ES" sz="2800" dirty="0"/>
                  <a:t>Ubique los siguientes </a:t>
                </a:r>
                <a:r>
                  <a:rPr lang="es-ES" sz="2800" dirty="0" smtClean="0"/>
                  <a:t>números </a:t>
                </a:r>
                <a:r>
                  <a:rPr lang="es-ES" sz="2800" dirty="0"/>
                  <a:t>en la recta real:</a:t>
                </a:r>
              </a:p>
              <a:p>
                <a:endParaRPr lang="es-ES" sz="2800" b="1" dirty="0"/>
              </a:p>
              <a:p>
                <a:pPr algn="ctr"/>
                <a14:m>
                  <m:oMathPara xmlns:m="http://schemas.openxmlformats.org/officeDocument/2006/math">
                    <m:oMathParaPr>
                      <m:jc m:val="centerGroup"/>
                    </m:oMathParaPr>
                    <m:oMath xmlns:m="http://schemas.openxmlformats.org/officeDocument/2006/math">
                      <m:r>
                        <a:rPr lang="es-ES" sz="2400" i="1" dirty="0" smtClean="0">
                          <a:latin typeface="Cambria Math" panose="02040503050406030204" pitchFamily="18" charset="0"/>
                        </a:rPr>
                        <m:t>2, −3, </m:t>
                      </m:r>
                      <m:f>
                        <m:fPr>
                          <m:ctrlPr>
                            <a:rPr lang="es-ES" sz="2400" i="1" smtClean="0">
                              <a:latin typeface="Cambria Math" panose="02040503050406030204" pitchFamily="18" charset="0"/>
                            </a:rPr>
                          </m:ctrlPr>
                        </m:fPr>
                        <m:num>
                          <m:r>
                            <a:rPr lang="es-ES" sz="2400" b="0" i="1" smtClean="0">
                              <a:latin typeface="Cambria Math" panose="02040503050406030204" pitchFamily="18" charset="0"/>
                            </a:rPr>
                            <m:t>−3</m:t>
                          </m:r>
                        </m:num>
                        <m:den>
                          <m:r>
                            <a:rPr lang="es-ES" sz="2400" b="0" i="1" smtClean="0">
                              <a:latin typeface="Cambria Math" panose="02040503050406030204" pitchFamily="18" charset="0"/>
                            </a:rPr>
                            <m:t>2</m:t>
                          </m:r>
                        </m:den>
                      </m:f>
                      <m:r>
                        <a:rPr lang="es-ES" sz="2400" b="0" i="1" smtClean="0">
                          <a:latin typeface="Cambria Math" panose="02040503050406030204" pitchFamily="18" charset="0"/>
                        </a:rPr>
                        <m:t>, </m:t>
                      </m:r>
                      <m:f>
                        <m:fPr>
                          <m:ctrlPr>
                            <a:rPr lang="es-ES" sz="2400" i="1" smtClean="0">
                              <a:latin typeface="Cambria Math" panose="02040503050406030204" pitchFamily="18" charset="0"/>
                            </a:rPr>
                          </m:ctrlPr>
                        </m:fPr>
                        <m:num>
                          <m:r>
                            <a:rPr lang="es-ES" sz="2400" b="0" i="1" smtClean="0">
                              <a:latin typeface="Cambria Math" panose="02040503050406030204" pitchFamily="18" charset="0"/>
                            </a:rPr>
                            <m:t>8</m:t>
                          </m:r>
                        </m:num>
                        <m:den>
                          <m:r>
                            <a:rPr lang="es-ES" sz="2400" b="0" i="1" smtClean="0">
                              <a:latin typeface="Cambria Math" panose="02040503050406030204" pitchFamily="18" charset="0"/>
                            </a:rPr>
                            <m:t>6</m:t>
                          </m:r>
                        </m:den>
                      </m:f>
                      <m:r>
                        <a:rPr lang="es-ES" sz="2400" b="0" i="1" smtClean="0">
                          <a:latin typeface="Cambria Math" panose="02040503050406030204" pitchFamily="18" charset="0"/>
                        </a:rPr>
                        <m:t>,</m:t>
                      </m:r>
                      <m:rad>
                        <m:radPr>
                          <m:degHide m:val="on"/>
                          <m:ctrlPr>
                            <a:rPr lang="es-ES" sz="2400" i="1" smtClean="0">
                              <a:latin typeface="Cambria Math" panose="02040503050406030204" pitchFamily="18" charset="0"/>
                            </a:rPr>
                          </m:ctrlPr>
                        </m:radPr>
                        <m:deg/>
                        <m:e>
                          <m:r>
                            <a:rPr lang="es-ES" sz="2400" b="0" i="1" smtClean="0">
                              <a:latin typeface="Cambria Math" panose="02040503050406030204" pitchFamily="18" charset="0"/>
                            </a:rPr>
                            <m:t>3</m:t>
                          </m:r>
                        </m:e>
                      </m:rad>
                    </m:oMath>
                  </m:oMathPara>
                </a14:m>
                <a:endParaRPr lang="es-ES" sz="2400" dirty="0"/>
              </a:p>
              <a:p>
                <a:endParaRPr lang="es-ES" dirty="0"/>
              </a:p>
              <a:p>
                <a:endParaRPr lang="es-ES" dirty="0"/>
              </a:p>
            </p:txBody>
          </p:sp>
        </mc:Choice>
        <mc:Fallback xmlns="">
          <p:sp>
            <p:nvSpPr>
              <p:cNvPr id="3" name="CuadroTexto 2"/>
              <p:cNvSpPr txBox="1">
                <a:spLocks noRot="1" noChangeAspect="1" noMove="1" noResize="1" noEditPoints="1" noAdjustHandles="1" noChangeArrowheads="1" noChangeShapeType="1" noTextEdit="1"/>
              </p:cNvSpPr>
              <p:nvPr/>
            </p:nvSpPr>
            <p:spPr>
              <a:xfrm>
                <a:off x="634634" y="1202824"/>
                <a:ext cx="7315201" cy="3063724"/>
              </a:xfrm>
              <a:prstGeom prst="rect">
                <a:avLst/>
              </a:prstGeom>
              <a:blipFill rotWithShape="0">
                <a:blip r:embed="rId3"/>
                <a:stretch>
                  <a:fillRect l="-1667" t="-1789"/>
                </a:stretch>
              </a:blipFill>
            </p:spPr>
            <p:txBody>
              <a:bodyPr/>
              <a:lstStyle/>
              <a:p>
                <a:r>
                  <a:rPr lang="es-ES">
                    <a:noFill/>
                  </a:rPr>
                  <a:t> </a:t>
                </a:r>
              </a:p>
            </p:txBody>
          </p:sp>
        </mc:Fallback>
      </mc:AlternateContent>
      <p:grpSp>
        <p:nvGrpSpPr>
          <p:cNvPr id="2" name="Grupo 1">
            <a:extLst>
              <a:ext uri="{FF2B5EF4-FFF2-40B4-BE49-F238E27FC236}">
                <a16:creationId xmlns:a16="http://schemas.microsoft.com/office/drawing/2014/main" xmlns="" id="{D21F4DF9-54AA-4690-A946-5D73D95D6292}"/>
              </a:ext>
            </a:extLst>
          </p:cNvPr>
          <p:cNvGrpSpPr/>
          <p:nvPr/>
        </p:nvGrpSpPr>
        <p:grpSpPr>
          <a:xfrm>
            <a:off x="1887544" y="4522926"/>
            <a:ext cx="5850175" cy="956551"/>
            <a:chOff x="2099660" y="4298859"/>
            <a:chExt cx="4778343" cy="526307"/>
          </a:xfrm>
        </p:grpSpPr>
        <p:cxnSp>
          <p:nvCxnSpPr>
            <p:cNvPr id="5" name="Conector recto de flecha 4"/>
            <p:cNvCxnSpPr/>
            <p:nvPr/>
          </p:nvCxnSpPr>
          <p:spPr>
            <a:xfrm flipV="1">
              <a:off x="2099660" y="4321949"/>
              <a:ext cx="4778343" cy="3007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6" name="CuadroTexto 5"/>
            <p:cNvSpPr txBox="1"/>
            <p:nvPr/>
          </p:nvSpPr>
          <p:spPr>
            <a:xfrm>
              <a:off x="4134847" y="4416033"/>
              <a:ext cx="301686" cy="369332"/>
            </a:xfrm>
            <a:prstGeom prst="rect">
              <a:avLst/>
            </a:prstGeom>
            <a:noFill/>
          </p:spPr>
          <p:txBody>
            <a:bodyPr wrap="square" rtlCol="0">
              <a:spAutoFit/>
            </a:bodyPr>
            <a:lstStyle/>
            <a:p>
              <a:r>
                <a:rPr lang="es-ES" dirty="0"/>
                <a:t>0</a:t>
              </a:r>
            </a:p>
          </p:txBody>
        </p:sp>
        <p:cxnSp>
          <p:nvCxnSpPr>
            <p:cNvPr id="7" name="Conector recto 6"/>
            <p:cNvCxnSpPr/>
            <p:nvPr/>
          </p:nvCxnSpPr>
          <p:spPr>
            <a:xfrm>
              <a:off x="4266080" y="4336988"/>
              <a:ext cx="481809"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8" name="Conector recto 7"/>
            <p:cNvCxnSpPr/>
            <p:nvPr/>
          </p:nvCxnSpPr>
          <p:spPr>
            <a:xfrm>
              <a:off x="4786589" y="4334764"/>
              <a:ext cx="481809"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9" name="Conector recto 8"/>
            <p:cNvCxnSpPr/>
            <p:nvPr/>
          </p:nvCxnSpPr>
          <p:spPr>
            <a:xfrm>
              <a:off x="5332248" y="4333513"/>
              <a:ext cx="481809"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10" name="Conector recto 9"/>
            <p:cNvCxnSpPr/>
            <p:nvPr/>
          </p:nvCxnSpPr>
          <p:spPr>
            <a:xfrm>
              <a:off x="3771604" y="4336988"/>
              <a:ext cx="481809"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11" name="Conector recto 10"/>
            <p:cNvCxnSpPr/>
            <p:nvPr/>
          </p:nvCxnSpPr>
          <p:spPr>
            <a:xfrm>
              <a:off x="3289795" y="4336988"/>
              <a:ext cx="481809" cy="0"/>
            </a:xfrm>
            <a:prstGeom prst="line">
              <a:avLst/>
            </a:prstGeom>
            <a:ln w="38100"/>
          </p:spPr>
          <p:style>
            <a:lnRef idx="3">
              <a:schemeClr val="accent2"/>
            </a:lnRef>
            <a:fillRef idx="0">
              <a:schemeClr val="accent2"/>
            </a:fillRef>
            <a:effectRef idx="2">
              <a:schemeClr val="accent2"/>
            </a:effectRef>
            <a:fontRef idx="minor">
              <a:schemeClr val="tx1"/>
            </a:fontRef>
          </p:style>
        </p:cxnSp>
        <p:sp>
          <p:nvSpPr>
            <p:cNvPr id="12" name="CuadroTexto 11"/>
            <p:cNvSpPr txBox="1"/>
            <p:nvPr/>
          </p:nvSpPr>
          <p:spPr>
            <a:xfrm>
              <a:off x="4649721" y="4407305"/>
              <a:ext cx="301686" cy="369332"/>
            </a:xfrm>
            <a:prstGeom prst="rect">
              <a:avLst/>
            </a:prstGeom>
            <a:noFill/>
          </p:spPr>
          <p:txBody>
            <a:bodyPr wrap="square" rtlCol="0">
              <a:spAutoFit/>
            </a:bodyPr>
            <a:lstStyle/>
            <a:p>
              <a:r>
                <a:rPr lang="es-ES" dirty="0"/>
                <a:t>1</a:t>
              </a:r>
            </a:p>
          </p:txBody>
        </p:sp>
        <p:sp>
          <p:nvSpPr>
            <p:cNvPr id="13" name="Elipse 12"/>
            <p:cNvSpPr/>
            <p:nvPr/>
          </p:nvSpPr>
          <p:spPr>
            <a:xfrm>
              <a:off x="5280060" y="4314609"/>
              <a:ext cx="64855" cy="601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Elipse 13"/>
            <p:cNvSpPr/>
            <p:nvPr/>
          </p:nvSpPr>
          <p:spPr>
            <a:xfrm>
              <a:off x="4735222" y="4303434"/>
              <a:ext cx="64855" cy="601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Elipse 14"/>
            <p:cNvSpPr/>
            <p:nvPr/>
          </p:nvSpPr>
          <p:spPr>
            <a:xfrm>
              <a:off x="4227380" y="4314609"/>
              <a:ext cx="64855" cy="601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Elipse 15"/>
            <p:cNvSpPr/>
            <p:nvPr/>
          </p:nvSpPr>
          <p:spPr>
            <a:xfrm>
              <a:off x="3716844" y="4314609"/>
              <a:ext cx="64855" cy="601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Elipse 16"/>
            <p:cNvSpPr/>
            <p:nvPr/>
          </p:nvSpPr>
          <p:spPr>
            <a:xfrm>
              <a:off x="3236861" y="4298859"/>
              <a:ext cx="64855" cy="601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CuadroTexto 17"/>
            <p:cNvSpPr txBox="1"/>
            <p:nvPr/>
          </p:nvSpPr>
          <p:spPr>
            <a:xfrm>
              <a:off x="5187127" y="4416032"/>
              <a:ext cx="301686" cy="369332"/>
            </a:xfrm>
            <a:prstGeom prst="rect">
              <a:avLst/>
            </a:prstGeom>
            <a:noFill/>
          </p:spPr>
          <p:txBody>
            <a:bodyPr wrap="square" rtlCol="0">
              <a:spAutoFit/>
            </a:bodyPr>
            <a:lstStyle/>
            <a:p>
              <a:r>
                <a:rPr lang="es-ES" dirty="0"/>
                <a:t>2</a:t>
              </a:r>
            </a:p>
          </p:txBody>
        </p:sp>
        <p:sp>
          <p:nvSpPr>
            <p:cNvPr id="19" name="CuadroTexto 18"/>
            <p:cNvSpPr txBox="1"/>
            <p:nvPr/>
          </p:nvSpPr>
          <p:spPr>
            <a:xfrm>
              <a:off x="3550531" y="4405594"/>
              <a:ext cx="397481" cy="369332"/>
            </a:xfrm>
            <a:prstGeom prst="rect">
              <a:avLst/>
            </a:prstGeom>
            <a:noFill/>
          </p:spPr>
          <p:txBody>
            <a:bodyPr wrap="square" rtlCol="0">
              <a:spAutoFit/>
            </a:bodyPr>
            <a:lstStyle/>
            <a:p>
              <a:r>
                <a:rPr lang="es-ES" dirty="0"/>
                <a:t>-1</a:t>
              </a:r>
            </a:p>
          </p:txBody>
        </p:sp>
        <p:sp>
          <p:nvSpPr>
            <p:cNvPr id="20" name="CuadroTexto 19"/>
            <p:cNvSpPr txBox="1"/>
            <p:nvPr/>
          </p:nvSpPr>
          <p:spPr>
            <a:xfrm>
              <a:off x="3091055" y="4405594"/>
              <a:ext cx="397481" cy="369332"/>
            </a:xfrm>
            <a:prstGeom prst="rect">
              <a:avLst/>
            </a:prstGeom>
            <a:noFill/>
          </p:spPr>
          <p:txBody>
            <a:bodyPr wrap="square" rtlCol="0">
              <a:spAutoFit/>
            </a:bodyPr>
            <a:lstStyle/>
            <a:p>
              <a:r>
                <a:rPr lang="es-ES" dirty="0"/>
                <a:t>-2</a:t>
              </a:r>
            </a:p>
          </p:txBody>
        </p:sp>
        <p:sp>
          <p:nvSpPr>
            <p:cNvPr id="21" name="CuadroTexto 20"/>
            <p:cNvSpPr txBox="1"/>
            <p:nvPr/>
          </p:nvSpPr>
          <p:spPr>
            <a:xfrm>
              <a:off x="4254970" y="4455834"/>
              <a:ext cx="301686" cy="369332"/>
            </a:xfrm>
            <a:prstGeom prst="rect">
              <a:avLst/>
            </a:prstGeom>
            <a:noFill/>
          </p:spPr>
          <p:txBody>
            <a:bodyPr wrap="square" rtlCol="0">
              <a:spAutoFit/>
            </a:bodyPr>
            <a:lstStyle/>
            <a:p>
              <a:endParaRPr lang="es-ES" dirty="0"/>
            </a:p>
          </p:txBody>
        </p:sp>
      </p:grpSp>
      <p:cxnSp>
        <p:nvCxnSpPr>
          <p:cNvPr id="22" name="Conector recto 21"/>
          <p:cNvCxnSpPr/>
          <p:nvPr/>
        </p:nvCxnSpPr>
        <p:spPr>
          <a:xfrm>
            <a:off x="2689947" y="4591274"/>
            <a:ext cx="589884" cy="0"/>
          </a:xfrm>
          <a:prstGeom prst="line">
            <a:avLst/>
          </a:prstGeom>
          <a:ln w="38100"/>
        </p:spPr>
        <p:style>
          <a:lnRef idx="3">
            <a:schemeClr val="accent2"/>
          </a:lnRef>
          <a:fillRef idx="0">
            <a:schemeClr val="accent2"/>
          </a:fillRef>
          <a:effectRef idx="2">
            <a:schemeClr val="accent2"/>
          </a:effectRef>
          <a:fontRef idx="minor">
            <a:schemeClr val="tx1"/>
          </a:fontRef>
        </p:style>
      </p:cxnSp>
      <p:sp>
        <p:nvSpPr>
          <p:cNvPr id="23" name="CuadroTexto 22"/>
          <p:cNvSpPr txBox="1"/>
          <p:nvPr/>
        </p:nvSpPr>
        <p:spPr>
          <a:xfrm>
            <a:off x="2484175" y="4716914"/>
            <a:ext cx="486640" cy="369332"/>
          </a:xfrm>
          <a:prstGeom prst="rect">
            <a:avLst/>
          </a:prstGeom>
          <a:noFill/>
        </p:spPr>
        <p:txBody>
          <a:bodyPr wrap="square" rtlCol="0">
            <a:spAutoFit/>
          </a:bodyPr>
          <a:lstStyle/>
          <a:p>
            <a:r>
              <a:rPr lang="es-ES" dirty="0" smtClean="0"/>
              <a:t>-3</a:t>
            </a:r>
            <a:endParaRPr lang="es-ES" dirty="0"/>
          </a:p>
        </p:txBody>
      </p:sp>
      <p:sp>
        <p:nvSpPr>
          <p:cNvPr id="24" name="Elipse 23"/>
          <p:cNvSpPr/>
          <p:nvPr/>
        </p:nvSpPr>
        <p:spPr>
          <a:xfrm>
            <a:off x="2654776" y="4524473"/>
            <a:ext cx="79403" cy="1093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5" name="Elipse 24"/>
          <p:cNvSpPr/>
          <p:nvPr/>
        </p:nvSpPr>
        <p:spPr>
          <a:xfrm>
            <a:off x="6403097" y="4522926"/>
            <a:ext cx="86087" cy="1379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6" name="Elipse 25"/>
          <p:cNvSpPr/>
          <p:nvPr/>
        </p:nvSpPr>
        <p:spPr>
          <a:xfrm>
            <a:off x="3573892" y="4551551"/>
            <a:ext cx="79403" cy="10933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7" name="Elipse 26"/>
          <p:cNvSpPr/>
          <p:nvPr/>
        </p:nvSpPr>
        <p:spPr>
          <a:xfrm>
            <a:off x="5304518" y="4548303"/>
            <a:ext cx="79403" cy="10933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Elipse 27"/>
          <p:cNvSpPr/>
          <p:nvPr/>
        </p:nvSpPr>
        <p:spPr>
          <a:xfrm>
            <a:off x="5599685" y="4548303"/>
            <a:ext cx="79403" cy="10933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 name="CuadroTexto 28"/>
          <p:cNvSpPr txBox="1"/>
          <p:nvPr/>
        </p:nvSpPr>
        <p:spPr>
          <a:xfrm>
            <a:off x="3405279" y="4688220"/>
            <a:ext cx="486640" cy="369332"/>
          </a:xfrm>
          <a:prstGeom prst="rect">
            <a:avLst/>
          </a:prstGeom>
          <a:noFill/>
        </p:spPr>
        <p:txBody>
          <a:bodyPr wrap="square" rtlCol="0">
            <a:spAutoFit/>
          </a:bodyPr>
          <a:lstStyle/>
          <a:p>
            <a:r>
              <a:rPr lang="es-ES" dirty="0" smtClean="0"/>
              <a:t>-</a:t>
            </a:r>
            <a:r>
              <a:rPr lang="es-ES" sz="1200" dirty="0" smtClean="0"/>
              <a:t>3/2</a:t>
            </a:r>
            <a:endParaRPr lang="es-ES" sz="1200" dirty="0"/>
          </a:p>
        </p:txBody>
      </p:sp>
      <p:sp>
        <p:nvSpPr>
          <p:cNvPr id="30" name="CuadroTexto 29"/>
          <p:cNvSpPr txBox="1"/>
          <p:nvPr/>
        </p:nvSpPr>
        <p:spPr>
          <a:xfrm>
            <a:off x="5151662" y="4716914"/>
            <a:ext cx="486640" cy="338554"/>
          </a:xfrm>
          <a:prstGeom prst="rect">
            <a:avLst/>
          </a:prstGeom>
          <a:noFill/>
        </p:spPr>
        <p:txBody>
          <a:bodyPr wrap="square" rtlCol="0">
            <a:spAutoFit/>
          </a:bodyPr>
          <a:lstStyle/>
          <a:p>
            <a:r>
              <a:rPr lang="es-ES" sz="1600" dirty="0" smtClean="0"/>
              <a:t>8/6</a:t>
            </a:r>
            <a:endParaRPr lang="es-ES" sz="1600" dirty="0"/>
          </a:p>
        </p:txBody>
      </p:sp>
      <mc:AlternateContent xmlns:mc="http://schemas.openxmlformats.org/markup-compatibility/2006" xmlns:a14="http://schemas.microsoft.com/office/drawing/2010/main">
        <mc:Choice Requires="a14">
          <p:sp>
            <p:nvSpPr>
              <p:cNvPr id="31" name="CuadroTexto 30"/>
              <p:cNvSpPr txBox="1"/>
              <p:nvPr/>
            </p:nvSpPr>
            <p:spPr>
              <a:xfrm>
                <a:off x="5374104" y="4096101"/>
                <a:ext cx="486640" cy="40197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ad>
                        <m:radPr>
                          <m:degHide m:val="on"/>
                          <m:ctrlPr>
                            <a:rPr lang="es-ES" i="1" smtClean="0">
                              <a:latin typeface="Cambria Math" panose="02040503050406030204" pitchFamily="18" charset="0"/>
                            </a:rPr>
                          </m:ctrlPr>
                        </m:radPr>
                        <m:deg/>
                        <m:e>
                          <m:r>
                            <a:rPr lang="es-ES" b="0" i="1" smtClean="0">
                              <a:latin typeface="Cambria Math" panose="02040503050406030204" pitchFamily="18" charset="0"/>
                            </a:rPr>
                            <m:t>3</m:t>
                          </m:r>
                        </m:e>
                      </m:rad>
                    </m:oMath>
                  </m:oMathPara>
                </a14:m>
                <a:endParaRPr lang="es-ES" dirty="0"/>
              </a:p>
            </p:txBody>
          </p:sp>
        </mc:Choice>
        <mc:Fallback xmlns="">
          <p:sp>
            <p:nvSpPr>
              <p:cNvPr id="31" name="CuadroTexto 30"/>
              <p:cNvSpPr txBox="1">
                <a:spLocks noRot="1" noChangeAspect="1" noMove="1" noResize="1" noEditPoints="1" noAdjustHandles="1" noChangeArrowheads="1" noChangeShapeType="1" noTextEdit="1"/>
              </p:cNvSpPr>
              <p:nvPr/>
            </p:nvSpPr>
            <p:spPr>
              <a:xfrm>
                <a:off x="5374104" y="4096101"/>
                <a:ext cx="486640" cy="401970"/>
              </a:xfrm>
              <a:prstGeom prst="rect">
                <a:avLst/>
              </a:prstGeom>
              <a:blipFill rotWithShape="0">
                <a:blip r:embed="rId4"/>
                <a:stretch>
                  <a:fillRect/>
                </a:stretch>
              </a:blipFill>
            </p:spPr>
            <p:txBody>
              <a:bodyPr/>
              <a:lstStyle/>
              <a:p>
                <a:r>
                  <a:rPr lang="es-ES">
                    <a:noFill/>
                  </a:rPr>
                  <a:t> </a:t>
                </a:r>
              </a:p>
            </p:txBody>
          </p:sp>
        </mc:Fallback>
      </mc:AlternateContent>
    </p:spTree>
    <p:extLst>
      <p:ext uri="{BB962C8B-B14F-4D97-AF65-F5344CB8AC3E}">
        <p14:creationId xmlns:p14="http://schemas.microsoft.com/office/powerpoint/2010/main" val="2092509867"/>
      </p:ext>
    </p:extLst>
  </p:cSld>
  <p:clrMapOvr>
    <a:overrideClrMapping bg1="lt1" tx1="dk1" bg2="lt2" tx2="dk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p:cNvSpPr>
            <a:spLocks noGrp="1"/>
          </p:cNvSpPr>
          <p:nvPr>
            <p:ph type="ctrTitle"/>
          </p:nvPr>
        </p:nvSpPr>
        <p:spPr>
          <a:xfrm>
            <a:off x="384937" y="834097"/>
            <a:ext cx="8604317" cy="909638"/>
          </a:xfrm>
          <a:effectLst>
            <a:outerShdw blurRad="152400" dist="317500" dir="5400000" sx="90000" sy="-19000" rotWithShape="0">
              <a:prstClr val="black">
                <a:alpha val="15000"/>
              </a:prstClr>
            </a:outerShdw>
          </a:effectLst>
        </p:spPr>
        <p:txBody>
          <a:bodyPr>
            <a:normAutofit fontScale="90000"/>
          </a:bodyPr>
          <a:lstStyle/>
          <a:p>
            <a:pPr algn="l"/>
            <a:r>
              <a:rPr lang="es-CO" b="1" dirty="0">
                <a:solidFill>
                  <a:srgbClr val="00B0F0"/>
                </a:solidFill>
              </a:rPr>
              <a:t>Relación de orden en el conjunto de los números reales</a:t>
            </a:r>
            <a:endParaRPr lang="es-ES" dirty="0">
              <a:solidFill>
                <a:srgbClr val="00B0F0"/>
              </a:solidFill>
            </a:endParaRPr>
          </a:p>
        </p:txBody>
      </p:sp>
      <mc:AlternateContent xmlns:mc="http://schemas.openxmlformats.org/markup-compatibility/2006" xmlns:a14="http://schemas.microsoft.com/office/drawing/2010/main">
        <mc:Choice Requires="a14">
          <p:sp>
            <p:nvSpPr>
              <p:cNvPr id="3" name="CuadroTexto 2"/>
              <p:cNvSpPr txBox="1"/>
              <p:nvPr/>
            </p:nvSpPr>
            <p:spPr>
              <a:xfrm>
                <a:off x="384937" y="2090172"/>
                <a:ext cx="8317854" cy="2677656"/>
              </a:xfrm>
              <a:prstGeom prst="rect">
                <a:avLst/>
              </a:prstGeom>
              <a:noFill/>
            </p:spPr>
            <p:txBody>
              <a:bodyPr wrap="none" rtlCol="0">
                <a:spAutoFit/>
              </a:bodyPr>
              <a:lstStyle/>
              <a:p>
                <a:r>
                  <a:rPr lang="es-ES" sz="2800" dirty="0"/>
                  <a:t>Dados </a:t>
                </a:r>
                <a14:m>
                  <m:oMath xmlns:m="http://schemas.openxmlformats.org/officeDocument/2006/math">
                    <m:r>
                      <a:rPr lang="es-ES" sz="2800" b="0" i="1" smtClean="0">
                        <a:latin typeface="Cambria Math" panose="02040503050406030204" pitchFamily="18" charset="0"/>
                      </a:rPr>
                      <m:t>𝑎</m:t>
                    </m:r>
                    <m:r>
                      <a:rPr lang="es-ES" sz="2800" b="0" i="1" smtClean="0">
                        <a:latin typeface="Cambria Math" panose="02040503050406030204" pitchFamily="18" charset="0"/>
                      </a:rPr>
                      <m:t>,</m:t>
                    </m:r>
                    <m:r>
                      <a:rPr lang="es-ES" sz="2800" b="0" i="1" smtClean="0">
                        <a:latin typeface="Cambria Math" panose="02040503050406030204" pitchFamily="18" charset="0"/>
                      </a:rPr>
                      <m:t>𝑏</m:t>
                    </m:r>
                    <m:r>
                      <a:rPr lang="es-ES" sz="2800" b="0" i="1" smtClean="0">
                        <a:latin typeface="Cambria Math" panose="02040503050406030204" pitchFamily="18" charset="0"/>
                        <a:ea typeface="Cambria Math" panose="02040503050406030204" pitchFamily="18" charset="0"/>
                      </a:rPr>
                      <m:t>∈</m:t>
                    </m:r>
                    <m:r>
                      <a:rPr lang="es-ES" sz="2800" b="0" i="1" smtClean="0">
                        <a:latin typeface="Cambria Math" panose="02040503050406030204" pitchFamily="18" charset="0"/>
                        <a:ea typeface="Cambria Math" panose="02040503050406030204" pitchFamily="18" charset="0"/>
                      </a:rPr>
                      <m:t>ℝ</m:t>
                    </m:r>
                  </m:oMath>
                </a14:m>
                <a:r>
                  <a:rPr lang="es-ES" dirty="0"/>
                  <a:t>  </a:t>
                </a:r>
                <a:r>
                  <a:rPr lang="es-ES" sz="2800" dirty="0"/>
                  <a:t>se define la siguiente relación de orden:</a:t>
                </a:r>
              </a:p>
              <a:p>
                <a:endParaRPr lang="es-ES" sz="2800" dirty="0"/>
              </a:p>
              <a:p>
                <a:pPr algn="ctr"/>
                <a14:m>
                  <m:oMath xmlns:m="http://schemas.openxmlformats.org/officeDocument/2006/math">
                    <m:r>
                      <a:rPr lang="es-ES" sz="2800" b="0" i="1" smtClean="0">
                        <a:latin typeface="Cambria Math" panose="02040503050406030204" pitchFamily="18" charset="0"/>
                      </a:rPr>
                      <m:t>𝑎</m:t>
                    </m:r>
                    <m:r>
                      <a:rPr lang="es-ES" sz="2800" b="0" i="1" smtClean="0">
                        <a:latin typeface="Cambria Math" panose="02040503050406030204" pitchFamily="18" charset="0"/>
                        <a:ea typeface="Cambria Math" panose="02040503050406030204" pitchFamily="18" charset="0"/>
                      </a:rPr>
                      <m:t>≤</m:t>
                    </m:r>
                    <m:r>
                      <a:rPr lang="es-ES" sz="2800" b="0" i="1" smtClean="0">
                        <a:latin typeface="Cambria Math" panose="02040503050406030204" pitchFamily="18" charset="0"/>
                        <a:ea typeface="Cambria Math" panose="02040503050406030204" pitchFamily="18" charset="0"/>
                      </a:rPr>
                      <m:t>𝑏</m:t>
                    </m:r>
                    <m:r>
                      <a:rPr lang="es-ES" sz="2800" b="0" i="1" smtClean="0">
                        <a:latin typeface="Cambria Math" panose="02040503050406030204" pitchFamily="18" charset="0"/>
                        <a:ea typeface="Cambria Math" panose="02040503050406030204" pitchFamily="18" charset="0"/>
                      </a:rPr>
                      <m:t>↔</m:t>
                    </m:r>
                    <m:r>
                      <a:rPr lang="es-ES" sz="2800" b="0" i="1" smtClean="0">
                        <a:latin typeface="Cambria Math" panose="02040503050406030204" pitchFamily="18" charset="0"/>
                        <a:ea typeface="Cambria Math" panose="02040503050406030204" pitchFamily="18" charset="0"/>
                      </a:rPr>
                      <m:t>𝑏</m:t>
                    </m:r>
                    <m:r>
                      <a:rPr lang="es-ES" sz="2800" b="0" i="1" smtClean="0">
                        <a:latin typeface="Cambria Math" panose="02040503050406030204" pitchFamily="18" charset="0"/>
                        <a:ea typeface="Cambria Math" panose="02040503050406030204" pitchFamily="18" charset="0"/>
                      </a:rPr>
                      <m:t>−</m:t>
                    </m:r>
                    <m:r>
                      <a:rPr lang="es-ES" sz="2800" b="0" i="1" smtClean="0">
                        <a:latin typeface="Cambria Math" panose="02040503050406030204" pitchFamily="18" charset="0"/>
                        <a:ea typeface="Cambria Math" panose="02040503050406030204" pitchFamily="18" charset="0"/>
                      </a:rPr>
                      <m:t>𝑎</m:t>
                    </m:r>
                    <m:r>
                      <a:rPr lang="es-ES" sz="2800" b="0" i="1" smtClean="0">
                        <a:latin typeface="Cambria Math" panose="02040503050406030204" pitchFamily="18" charset="0"/>
                        <a:ea typeface="Cambria Math" panose="02040503050406030204" pitchFamily="18" charset="0"/>
                      </a:rPr>
                      <m:t>        </m:t>
                    </m:r>
                  </m:oMath>
                </a14:m>
                <a:r>
                  <a:rPr lang="es-ES" sz="2800" dirty="0"/>
                  <a:t>es no negativo</a:t>
                </a:r>
              </a:p>
              <a:p>
                <a:pPr algn="ctr"/>
                <a:endParaRPr lang="es-ES" sz="2800" dirty="0"/>
              </a:p>
              <a:p>
                <a:pPr algn="just"/>
                <a:r>
                  <a:rPr lang="es-ES" sz="2800" dirty="0"/>
                  <a:t>Geométricamente </a:t>
                </a:r>
                <a14:m>
                  <m:oMath xmlns:m="http://schemas.openxmlformats.org/officeDocument/2006/math">
                    <m:r>
                      <a:rPr lang="es-ES" sz="2800" i="1">
                        <a:latin typeface="Cambria Math" panose="02040503050406030204" pitchFamily="18" charset="0"/>
                      </a:rPr>
                      <m:t>𝑎</m:t>
                    </m:r>
                    <m:r>
                      <a:rPr lang="es-ES" sz="2800" i="1">
                        <a:latin typeface="Cambria Math" panose="02040503050406030204" pitchFamily="18" charset="0"/>
                        <a:ea typeface="Cambria Math" panose="02040503050406030204" pitchFamily="18" charset="0"/>
                      </a:rPr>
                      <m:t>≤</m:t>
                    </m:r>
                    <m:r>
                      <a:rPr lang="es-ES" sz="2800" i="1">
                        <a:latin typeface="Cambria Math" panose="02040503050406030204" pitchFamily="18" charset="0"/>
                        <a:ea typeface="Cambria Math" panose="02040503050406030204" pitchFamily="18" charset="0"/>
                      </a:rPr>
                      <m:t>𝑏</m:t>
                    </m:r>
                  </m:oMath>
                </a14:m>
                <a:r>
                  <a:rPr lang="es-ES" sz="2800" dirty="0"/>
                  <a:t> significa que </a:t>
                </a:r>
                <a14:m>
                  <m:oMath xmlns:m="http://schemas.openxmlformats.org/officeDocument/2006/math">
                    <m:r>
                      <a:rPr lang="es-ES" sz="2800" i="1" dirty="0" smtClean="0">
                        <a:latin typeface="Cambria Math" panose="02040503050406030204" pitchFamily="18" charset="0"/>
                      </a:rPr>
                      <m:t>𝑎</m:t>
                    </m:r>
                  </m:oMath>
                </a14:m>
                <a:r>
                  <a:rPr lang="es-ES" sz="2800" dirty="0"/>
                  <a:t> está a la </a:t>
                </a:r>
              </a:p>
              <a:p>
                <a:pPr algn="just"/>
                <a:r>
                  <a:rPr lang="es-ES" sz="2800" dirty="0"/>
                  <a:t>Izquierda de </a:t>
                </a:r>
                <a14:m>
                  <m:oMath xmlns:m="http://schemas.openxmlformats.org/officeDocument/2006/math">
                    <m:r>
                      <a:rPr lang="es-ES" sz="2800" i="1" dirty="0" smtClean="0">
                        <a:latin typeface="Cambria Math" panose="02040503050406030204" pitchFamily="18" charset="0"/>
                      </a:rPr>
                      <m:t>𝑏</m:t>
                    </m:r>
                  </m:oMath>
                </a14:m>
                <a:r>
                  <a:rPr lang="es-ES" sz="2800" dirty="0"/>
                  <a:t> en la recta numérica o que </a:t>
                </a:r>
                <a14:m>
                  <m:oMath xmlns:m="http://schemas.openxmlformats.org/officeDocument/2006/math">
                    <m:r>
                      <a:rPr lang="es-ES" sz="2800" i="1" dirty="0" smtClean="0">
                        <a:latin typeface="Cambria Math" panose="02040503050406030204" pitchFamily="18" charset="0"/>
                      </a:rPr>
                      <m:t>𝑎</m:t>
                    </m:r>
                    <m:r>
                      <a:rPr lang="es-ES" sz="2800" i="1" dirty="0" smtClean="0">
                        <a:latin typeface="Cambria Math" panose="02040503050406030204" pitchFamily="18" charset="0"/>
                      </a:rPr>
                      <m:t>=</m:t>
                    </m:r>
                    <m:r>
                      <a:rPr lang="es-ES" sz="2800" i="1" dirty="0" smtClean="0">
                        <a:latin typeface="Cambria Math" panose="02040503050406030204" pitchFamily="18" charset="0"/>
                      </a:rPr>
                      <m:t>𝑏</m:t>
                    </m:r>
                  </m:oMath>
                </a14:m>
                <a:endParaRPr lang="es-ES" sz="2800" dirty="0"/>
              </a:p>
            </p:txBody>
          </p:sp>
        </mc:Choice>
        <mc:Fallback xmlns="">
          <p:sp>
            <p:nvSpPr>
              <p:cNvPr id="3" name="CuadroTexto 2"/>
              <p:cNvSpPr txBox="1">
                <a:spLocks noRot="1" noChangeAspect="1" noMove="1" noResize="1" noEditPoints="1" noAdjustHandles="1" noChangeArrowheads="1" noChangeShapeType="1" noTextEdit="1"/>
              </p:cNvSpPr>
              <p:nvPr/>
            </p:nvSpPr>
            <p:spPr>
              <a:xfrm>
                <a:off x="384937" y="2090172"/>
                <a:ext cx="8317854" cy="2677656"/>
              </a:xfrm>
              <a:prstGeom prst="rect">
                <a:avLst/>
              </a:prstGeom>
              <a:blipFill>
                <a:blip r:embed="rId4"/>
                <a:stretch>
                  <a:fillRect l="-1465" t="-2278" r="-440" b="-5695"/>
                </a:stretch>
              </a:blipFill>
            </p:spPr>
            <p:txBody>
              <a:bodyPr/>
              <a:lstStyle/>
              <a:p>
                <a:r>
                  <a:rPr lang="es-ES">
                    <a:noFill/>
                  </a:rPr>
                  <a:t> </a:t>
                </a:r>
              </a:p>
            </p:txBody>
          </p:sp>
        </mc:Fallback>
      </mc:AlternateContent>
    </p:spTree>
    <p:extLst>
      <p:ext uri="{BB962C8B-B14F-4D97-AF65-F5344CB8AC3E}">
        <p14:creationId xmlns:p14="http://schemas.microsoft.com/office/powerpoint/2010/main" val="3932563092"/>
      </p:ext>
    </p:extLst>
  </p:cSld>
  <p:clrMapOvr>
    <a:overrideClrMapping bg1="lt1" tx1="dk1" bg2="lt2" tx2="dk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CO" b="1" dirty="0">
                <a:solidFill>
                  <a:srgbClr val="00B0F0"/>
                </a:solidFill>
              </a:rPr>
              <a:t>Relación de orden en el conjunto de los números reales</a:t>
            </a:r>
            <a:r>
              <a:rPr lang="es-CO" dirty="0"/>
              <a:t/>
            </a:r>
            <a:br>
              <a:rPr lang="es-CO" dirty="0"/>
            </a:br>
            <a:endParaRPr lang="es-CO" dirty="0"/>
          </a:p>
        </p:txBody>
      </p:sp>
      <mc:AlternateContent xmlns:mc="http://schemas.openxmlformats.org/markup-compatibility/2006" xmlns:a14="http://schemas.microsoft.com/office/drawing/2010/main">
        <mc:Choice Requires="a14">
          <p:sp>
            <p:nvSpPr>
              <p:cNvPr id="3" name="Marcador de contenido 2"/>
              <p:cNvSpPr>
                <a:spLocks noGrp="1"/>
              </p:cNvSpPr>
              <p:nvPr>
                <p:ph idx="1"/>
              </p:nvPr>
            </p:nvSpPr>
            <p:spPr/>
            <p:txBody>
              <a:bodyPr>
                <a:normAutofit fontScale="92500"/>
              </a:bodyPr>
              <a:lstStyle/>
              <a:p>
                <a:r>
                  <a:rPr lang="es-ES" dirty="0" smtClean="0">
                    <a:solidFill>
                      <a:srgbClr val="00B0F0"/>
                    </a:solidFill>
                  </a:rPr>
                  <a:t>Ley de </a:t>
                </a:r>
                <a:r>
                  <a:rPr lang="es-ES" dirty="0" err="1" smtClean="0">
                    <a:solidFill>
                      <a:srgbClr val="00B0F0"/>
                    </a:solidFill>
                  </a:rPr>
                  <a:t>Tricotomia</a:t>
                </a:r>
                <a:r>
                  <a:rPr lang="es-ES" dirty="0" smtClean="0">
                    <a:solidFill>
                      <a:srgbClr val="00B0F0"/>
                    </a:solidFill>
                  </a:rPr>
                  <a:t>:  </a:t>
                </a:r>
              </a:p>
              <a:p>
                <a14:m>
                  <m:oMath xmlns:m="http://schemas.openxmlformats.org/officeDocument/2006/math">
                    <m:r>
                      <a:rPr lang="es-ES" b="0" i="1" smtClean="0">
                        <a:latin typeface="Cambria Math" panose="02040503050406030204" pitchFamily="18" charset="0"/>
                      </a:rPr>
                      <m:t>𝐷𝑎𝑑𝑜𝑠</m:t>
                    </m:r>
                    <m:r>
                      <a:rPr lang="es-ES" b="0" i="1" smtClean="0">
                        <a:latin typeface="Cambria Math" panose="02040503050406030204" pitchFamily="18" charset="0"/>
                      </a:rPr>
                      <m:t> </m:t>
                    </m:r>
                    <m:r>
                      <a:rPr lang="es-ES" b="0" i="1" smtClean="0">
                        <a:latin typeface="Cambria Math" panose="02040503050406030204" pitchFamily="18" charset="0"/>
                      </a:rPr>
                      <m:t>𝑎</m:t>
                    </m:r>
                    <m:r>
                      <a:rPr lang="es-ES" b="0" i="1" smtClean="0">
                        <a:latin typeface="Cambria Math" panose="02040503050406030204" pitchFamily="18" charset="0"/>
                      </a:rPr>
                      <m:t> </m:t>
                    </m:r>
                    <m:r>
                      <a:rPr lang="es-ES" b="0" i="1" smtClean="0">
                        <a:latin typeface="Cambria Math" panose="02040503050406030204" pitchFamily="18" charset="0"/>
                      </a:rPr>
                      <m:t>𝑦</m:t>
                    </m:r>
                    <m:r>
                      <a:rPr lang="es-ES" b="0" i="1" smtClean="0">
                        <a:latin typeface="Cambria Math" panose="02040503050406030204" pitchFamily="18" charset="0"/>
                      </a:rPr>
                      <m:t> </m:t>
                    </m:r>
                    <m:r>
                      <a:rPr lang="es-ES" b="0" i="1" smtClean="0">
                        <a:latin typeface="Cambria Math" panose="02040503050406030204" pitchFamily="18" charset="0"/>
                      </a:rPr>
                      <m:t>𝑏</m:t>
                    </m:r>
                    <m:r>
                      <a:rPr lang="es-ES" b="0" i="1" smtClean="0">
                        <a:latin typeface="Cambria Math" panose="02040503050406030204" pitchFamily="18" charset="0"/>
                      </a:rPr>
                      <m:t> </m:t>
                    </m:r>
                    <m:r>
                      <a:rPr lang="es-ES" b="0" i="1" smtClean="0">
                        <a:latin typeface="Cambria Math" panose="02040503050406030204" pitchFamily="18" charset="0"/>
                      </a:rPr>
                      <m:t>𝑛</m:t>
                    </m:r>
                    <m:r>
                      <a:rPr lang="es-ES" b="0" i="1" smtClean="0">
                        <a:latin typeface="Cambria Math" panose="02040503050406030204" pitchFamily="18" charset="0"/>
                      </a:rPr>
                      <m:t>ú</m:t>
                    </m:r>
                    <m:r>
                      <a:rPr lang="es-ES" b="0" i="1" smtClean="0">
                        <a:latin typeface="Cambria Math" panose="02040503050406030204" pitchFamily="18" charset="0"/>
                      </a:rPr>
                      <m:t>𝑚𝑒𝑟𝑜𝑠</m:t>
                    </m:r>
                    <m:r>
                      <a:rPr lang="es-ES" b="0" i="1" smtClean="0">
                        <a:latin typeface="Cambria Math" panose="02040503050406030204" pitchFamily="18" charset="0"/>
                      </a:rPr>
                      <m:t> </m:t>
                    </m:r>
                    <m:r>
                      <a:rPr lang="es-ES" b="0" i="1" smtClean="0">
                        <a:latin typeface="Cambria Math" panose="02040503050406030204" pitchFamily="18" charset="0"/>
                      </a:rPr>
                      <m:t>𝑟𝑒𝑎𝑙𝑒𝑠</m:t>
                    </m:r>
                    <m:r>
                      <a:rPr lang="es-ES" b="0" i="1" smtClean="0">
                        <a:latin typeface="Cambria Math" panose="02040503050406030204" pitchFamily="18" charset="0"/>
                      </a:rPr>
                      <m:t> </m:t>
                    </m:r>
                    <m:r>
                      <a:rPr lang="es-ES" b="0" i="1" smtClean="0">
                        <a:latin typeface="Cambria Math" panose="02040503050406030204" pitchFamily="18" charset="0"/>
                      </a:rPr>
                      <m:t>𝑠𝑒</m:t>
                    </m:r>
                    <m:r>
                      <a:rPr lang="es-ES" b="0" i="1" smtClean="0">
                        <a:latin typeface="Cambria Math" panose="02040503050406030204" pitchFamily="18" charset="0"/>
                      </a:rPr>
                      <m:t> </m:t>
                    </m:r>
                    <m:r>
                      <a:rPr lang="es-ES" b="0" i="1" smtClean="0">
                        <a:latin typeface="Cambria Math" panose="02040503050406030204" pitchFamily="18" charset="0"/>
                      </a:rPr>
                      <m:t>𝑡𝑖𝑒𝑛𝑒</m:t>
                    </m:r>
                    <m:r>
                      <a:rPr lang="es-ES" b="0" i="1" smtClean="0">
                        <a:latin typeface="Cambria Math" panose="02040503050406030204" pitchFamily="18" charset="0"/>
                      </a:rPr>
                      <m:t> </m:t>
                    </m:r>
                    <m:r>
                      <a:rPr lang="es-ES" b="0" i="1" smtClean="0">
                        <a:latin typeface="Cambria Math" panose="02040503050406030204" pitchFamily="18" charset="0"/>
                      </a:rPr>
                      <m:t>𝑠𝑜𝑙𝑜</m:t>
                    </m:r>
                    <m:r>
                      <a:rPr lang="es-ES" b="0" i="1" smtClean="0">
                        <a:latin typeface="Cambria Math" panose="02040503050406030204" pitchFamily="18" charset="0"/>
                      </a:rPr>
                      <m:t> </m:t>
                    </m:r>
                    <m:r>
                      <a:rPr lang="es-ES" b="0" i="1" smtClean="0">
                        <a:latin typeface="Cambria Math" panose="02040503050406030204" pitchFamily="18" charset="0"/>
                      </a:rPr>
                      <m:t>𝑢𝑛𝑎</m:t>
                    </m:r>
                    <m:r>
                      <a:rPr lang="es-ES" b="0" i="1" smtClean="0">
                        <a:latin typeface="Cambria Math" panose="02040503050406030204" pitchFamily="18" charset="0"/>
                      </a:rPr>
                      <m:t> </m:t>
                    </m:r>
                    <m:r>
                      <a:rPr lang="es-ES" b="0" i="1" smtClean="0">
                        <a:latin typeface="Cambria Math" panose="02040503050406030204" pitchFamily="18" charset="0"/>
                      </a:rPr>
                      <m:t>𝑑𝑒</m:t>
                    </m:r>
                    <m:r>
                      <a:rPr lang="es-ES" b="0" i="1" smtClean="0">
                        <a:latin typeface="Cambria Math" panose="02040503050406030204" pitchFamily="18" charset="0"/>
                      </a:rPr>
                      <m:t> </m:t>
                    </m:r>
                    <m:r>
                      <a:rPr lang="es-ES" b="0" i="1" smtClean="0">
                        <a:latin typeface="Cambria Math" panose="02040503050406030204" pitchFamily="18" charset="0"/>
                      </a:rPr>
                      <m:t>𝑙𝑎𝑠</m:t>
                    </m:r>
                    <m:r>
                      <a:rPr lang="es-ES" b="0" i="1" smtClean="0">
                        <a:latin typeface="Cambria Math" panose="02040503050406030204" pitchFamily="18" charset="0"/>
                      </a:rPr>
                      <m:t> </m:t>
                    </m:r>
                    <m:r>
                      <a:rPr lang="es-ES" b="0" i="1" smtClean="0">
                        <a:latin typeface="Cambria Math" panose="02040503050406030204" pitchFamily="18" charset="0"/>
                      </a:rPr>
                      <m:t>𝑠𝑖𝑔𝑢𝑖𝑒𝑛𝑡𝑒𝑠</m:t>
                    </m:r>
                    <m:r>
                      <a:rPr lang="es-ES" b="0" i="1" smtClean="0">
                        <a:latin typeface="Cambria Math" panose="02040503050406030204" pitchFamily="18" charset="0"/>
                      </a:rPr>
                      <m:t> </m:t>
                    </m:r>
                    <m:r>
                      <a:rPr lang="es-ES" b="0" i="1" smtClean="0">
                        <a:latin typeface="Cambria Math" panose="02040503050406030204" pitchFamily="18" charset="0"/>
                      </a:rPr>
                      <m:t>𝑡𝑟𝑒𝑠</m:t>
                    </m:r>
                    <m:r>
                      <a:rPr lang="es-ES" b="0" i="1" smtClean="0">
                        <a:latin typeface="Cambria Math" panose="02040503050406030204" pitchFamily="18" charset="0"/>
                      </a:rPr>
                      <m:t> </m:t>
                    </m:r>
                  </m:oMath>
                </a14:m>
                <a:endParaRPr lang="es-ES" b="0" i="1" dirty="0" smtClean="0">
                  <a:latin typeface="Cambria Math" panose="02040503050406030204" pitchFamily="18" charset="0"/>
                </a:endParaRPr>
              </a:p>
              <a:p>
                <a:pPr marL="0" indent="0">
                  <a:buNone/>
                </a:pPr>
                <a14:m>
                  <m:oMathPara xmlns:m="http://schemas.openxmlformats.org/officeDocument/2006/math">
                    <m:oMathParaPr>
                      <m:jc m:val="left"/>
                    </m:oMathParaPr>
                    <m:oMath xmlns:m="http://schemas.openxmlformats.org/officeDocument/2006/math">
                      <m:r>
                        <a:rPr lang="es-ES" b="0" i="1" smtClean="0">
                          <a:latin typeface="Cambria Math" panose="02040503050406030204" pitchFamily="18" charset="0"/>
                        </a:rPr>
                        <m:t>    </m:t>
                      </m:r>
                      <m:r>
                        <a:rPr lang="es-ES" b="0" i="1" smtClean="0">
                          <a:latin typeface="Cambria Math" panose="02040503050406030204" pitchFamily="18" charset="0"/>
                        </a:rPr>
                        <m:t>𝑐𝑜𝑛𝑑𝑖𝑐𝑖𝑜𝑛𝑒𝑠</m:t>
                      </m:r>
                      <m:r>
                        <a:rPr lang="es-ES" b="0" i="1" smtClean="0">
                          <a:latin typeface="Cambria Math" panose="02040503050406030204" pitchFamily="18" charset="0"/>
                        </a:rPr>
                        <m:t> </m:t>
                      </m:r>
                      <m:r>
                        <a:rPr lang="es-ES" b="0" i="1" smtClean="0">
                          <a:latin typeface="Cambria Math" panose="02040503050406030204" pitchFamily="18" charset="0"/>
                        </a:rPr>
                        <m:t>𝑒𝑛𝑡𝑟𝑒</m:t>
                      </m:r>
                      <m:r>
                        <a:rPr lang="es-ES" b="0" i="1" smtClean="0">
                          <a:latin typeface="Cambria Math" panose="02040503050406030204" pitchFamily="18" charset="0"/>
                        </a:rPr>
                        <m:t> </m:t>
                      </m:r>
                      <m:r>
                        <a:rPr lang="es-ES" b="0" i="1" smtClean="0">
                          <a:latin typeface="Cambria Math" panose="02040503050406030204" pitchFamily="18" charset="0"/>
                        </a:rPr>
                        <m:t>𝑎</m:t>
                      </m:r>
                      <m:r>
                        <a:rPr lang="es-ES" b="0" i="1" smtClean="0">
                          <a:latin typeface="Cambria Math" panose="02040503050406030204" pitchFamily="18" charset="0"/>
                        </a:rPr>
                        <m:t> </m:t>
                      </m:r>
                      <m:r>
                        <a:rPr lang="es-ES" b="0" i="1" smtClean="0">
                          <a:latin typeface="Cambria Math" panose="02040503050406030204" pitchFamily="18" charset="0"/>
                        </a:rPr>
                        <m:t>𝑦</m:t>
                      </m:r>
                      <m:r>
                        <a:rPr lang="es-ES" b="0" i="1" smtClean="0">
                          <a:latin typeface="Cambria Math" panose="02040503050406030204" pitchFamily="18" charset="0"/>
                        </a:rPr>
                        <m:t> </m:t>
                      </m:r>
                      <m:r>
                        <a:rPr lang="es-ES" b="0" i="1" smtClean="0">
                          <a:latin typeface="Cambria Math" panose="02040503050406030204" pitchFamily="18" charset="0"/>
                        </a:rPr>
                        <m:t>𝑏</m:t>
                      </m:r>
                      <m:r>
                        <a:rPr lang="es-ES" b="0" i="1" smtClean="0">
                          <a:latin typeface="Cambria Math" panose="02040503050406030204" pitchFamily="18" charset="0"/>
                        </a:rPr>
                        <m:t>:</m:t>
                      </m:r>
                    </m:oMath>
                  </m:oMathPara>
                </a14:m>
                <a:endParaRPr lang="es-ES" b="0" dirty="0" smtClean="0"/>
              </a:p>
              <a:p>
                <a:pPr marL="0" indent="0">
                  <a:buNone/>
                </a:pPr>
                <a:r>
                  <a:rPr lang="es-ES" b="0" dirty="0" smtClean="0"/>
                  <a:t> </a:t>
                </a:r>
              </a:p>
              <a:p>
                <a:pPr marL="428625" indent="-428625">
                  <a:buFont typeface="Arial" panose="020B0604020202020204" pitchFamily="34" charset="0"/>
                  <a:buAutoNum type="romanLcParenR"/>
                </a:pPr>
                <a14:m>
                  <m:oMath xmlns:m="http://schemas.openxmlformats.org/officeDocument/2006/math">
                    <m:r>
                      <a:rPr lang="es-ES" i="1">
                        <a:latin typeface="Cambria Math" panose="02040503050406030204" pitchFamily="18" charset="0"/>
                      </a:rPr>
                      <m:t>𝑎</m:t>
                    </m:r>
                    <m:r>
                      <a:rPr lang="es-ES" i="1">
                        <a:latin typeface="Cambria Math" panose="02040503050406030204" pitchFamily="18" charset="0"/>
                        <a:ea typeface="Cambria Math" panose="02040503050406030204" pitchFamily="18" charset="0"/>
                      </a:rPr>
                      <m:t>&lt;</m:t>
                    </m:r>
                    <m:r>
                      <a:rPr lang="es-ES" i="1">
                        <a:latin typeface="Cambria Math" panose="02040503050406030204" pitchFamily="18" charset="0"/>
                        <a:ea typeface="Cambria Math" panose="02040503050406030204" pitchFamily="18" charset="0"/>
                      </a:rPr>
                      <m:t>𝑏</m:t>
                    </m:r>
                    <m:r>
                      <a:rPr lang="es-ES" i="1">
                        <a:latin typeface="Cambria Math" panose="02040503050406030204" pitchFamily="18" charset="0"/>
                        <a:ea typeface="Cambria Math" panose="02040503050406030204" pitchFamily="18" charset="0"/>
                      </a:rPr>
                      <m:t>     </m:t>
                    </m:r>
                    <m:r>
                      <a:rPr lang="es-ES" i="1">
                        <a:latin typeface="Cambria Math" panose="02040503050406030204" pitchFamily="18" charset="0"/>
                        <a:ea typeface="Cambria Math" panose="02040503050406030204" pitchFamily="18" charset="0"/>
                      </a:rPr>
                      <m:t>𝑠𝑖𝑔𝑛𝑖𝑓𝑖𝑐𝑎</m:t>
                    </m:r>
                    <m:r>
                      <a:rPr lang="es-ES" i="1">
                        <a:latin typeface="Cambria Math" panose="02040503050406030204" pitchFamily="18" charset="0"/>
                        <a:ea typeface="Cambria Math" panose="02040503050406030204" pitchFamily="18" charset="0"/>
                      </a:rPr>
                      <m:t> </m:t>
                    </m:r>
                    <m:r>
                      <a:rPr lang="es-ES" i="1">
                        <a:latin typeface="Cambria Math" panose="02040503050406030204" pitchFamily="18" charset="0"/>
                        <a:ea typeface="Cambria Math" panose="02040503050406030204" pitchFamily="18" charset="0"/>
                      </a:rPr>
                      <m:t>𝑞𝑢𝑒</m:t>
                    </m:r>
                    <m:r>
                      <a:rPr lang="es-ES" i="1">
                        <a:latin typeface="Cambria Math" panose="02040503050406030204" pitchFamily="18" charset="0"/>
                        <a:ea typeface="Cambria Math" panose="02040503050406030204" pitchFamily="18" charset="0"/>
                      </a:rPr>
                      <m:t> </m:t>
                    </m:r>
                    <m:r>
                      <a:rPr lang="es-ES" i="1">
                        <a:latin typeface="Cambria Math" panose="02040503050406030204" pitchFamily="18" charset="0"/>
                        <a:ea typeface="Cambria Math" panose="02040503050406030204" pitchFamily="18" charset="0"/>
                      </a:rPr>
                      <m:t>𝑎</m:t>
                    </m:r>
                    <m:r>
                      <a:rPr lang="es-ES" i="1">
                        <a:latin typeface="Cambria Math" panose="02040503050406030204" pitchFamily="18" charset="0"/>
                        <a:ea typeface="Cambria Math" panose="02040503050406030204" pitchFamily="18" charset="0"/>
                      </a:rPr>
                      <m:t> </m:t>
                    </m:r>
                    <m:r>
                      <a:rPr lang="es-ES" i="1">
                        <a:latin typeface="Cambria Math" panose="02040503050406030204" pitchFamily="18" charset="0"/>
                        <a:ea typeface="Cambria Math" panose="02040503050406030204" pitchFamily="18" charset="0"/>
                      </a:rPr>
                      <m:t>𝑒𝑠</m:t>
                    </m:r>
                    <m:r>
                      <a:rPr lang="es-ES" i="1">
                        <a:latin typeface="Cambria Math" panose="02040503050406030204" pitchFamily="18" charset="0"/>
                        <a:ea typeface="Cambria Math" panose="02040503050406030204" pitchFamily="18" charset="0"/>
                      </a:rPr>
                      <m:t> </m:t>
                    </m:r>
                    <m:r>
                      <a:rPr lang="es-ES" b="0" i="1" smtClean="0">
                        <a:latin typeface="Cambria Math" panose="02040503050406030204" pitchFamily="18" charset="0"/>
                        <a:ea typeface="Cambria Math" panose="02040503050406030204" pitchFamily="18" charset="0"/>
                      </a:rPr>
                      <m:t>𝑒𝑠𝑡𝑟𝑖𝑐𝑡𝑎𝑚𝑒𝑛𝑡𝑒</m:t>
                    </m:r>
                    <m:r>
                      <a:rPr lang="es-ES" b="0" i="1" smtClean="0">
                        <a:latin typeface="Cambria Math" panose="02040503050406030204" pitchFamily="18" charset="0"/>
                        <a:ea typeface="Cambria Math" panose="02040503050406030204" pitchFamily="18" charset="0"/>
                      </a:rPr>
                      <m:t> </m:t>
                    </m:r>
                    <m:r>
                      <a:rPr lang="es-ES" i="1">
                        <a:latin typeface="Cambria Math" panose="02040503050406030204" pitchFamily="18" charset="0"/>
                        <a:ea typeface="Cambria Math" panose="02040503050406030204" pitchFamily="18" charset="0"/>
                      </a:rPr>
                      <m:t>𝑚𝑒𝑛𝑜𝑟</m:t>
                    </m:r>
                    <m:r>
                      <a:rPr lang="es-ES" i="1">
                        <a:latin typeface="Cambria Math" panose="02040503050406030204" pitchFamily="18" charset="0"/>
                        <a:ea typeface="Cambria Math" panose="02040503050406030204" pitchFamily="18" charset="0"/>
                      </a:rPr>
                      <m:t> </m:t>
                    </m:r>
                    <m:r>
                      <a:rPr lang="es-ES" i="1">
                        <a:latin typeface="Cambria Math" panose="02040503050406030204" pitchFamily="18" charset="0"/>
                        <a:ea typeface="Cambria Math" panose="02040503050406030204" pitchFamily="18" charset="0"/>
                      </a:rPr>
                      <m:t>𝑞𝑢𝑒</m:t>
                    </m:r>
                    <m:r>
                      <a:rPr lang="es-ES" i="1">
                        <a:latin typeface="Cambria Math" panose="02040503050406030204" pitchFamily="18" charset="0"/>
                        <a:ea typeface="Cambria Math" panose="02040503050406030204" pitchFamily="18" charset="0"/>
                      </a:rPr>
                      <m:t> </m:t>
                    </m:r>
                    <m:r>
                      <a:rPr lang="es-ES" i="1">
                        <a:latin typeface="Cambria Math" panose="02040503050406030204" pitchFamily="18" charset="0"/>
                        <a:ea typeface="Cambria Math" panose="02040503050406030204" pitchFamily="18" charset="0"/>
                      </a:rPr>
                      <m:t>𝑏</m:t>
                    </m:r>
                    <m:r>
                      <a:rPr lang="es-ES" i="1">
                        <a:latin typeface="Cambria Math" panose="02040503050406030204" pitchFamily="18" charset="0"/>
                        <a:ea typeface="Cambria Math" panose="02040503050406030204" pitchFamily="18" charset="0"/>
                      </a:rPr>
                      <m:t> </m:t>
                    </m:r>
                  </m:oMath>
                </a14:m>
                <a:endParaRPr lang="es-ES" dirty="0"/>
              </a:p>
              <a:p>
                <a:pPr marL="428625" indent="-428625">
                  <a:buFont typeface="Arial" panose="020B0604020202020204" pitchFamily="34" charset="0"/>
                  <a:buAutoNum type="romanLcParenR"/>
                </a:pPr>
                <a14:m>
                  <m:oMath xmlns:m="http://schemas.openxmlformats.org/officeDocument/2006/math">
                    <m:r>
                      <a:rPr lang="es-ES" b="0" i="1" smtClean="0">
                        <a:latin typeface="Cambria Math" panose="02040503050406030204" pitchFamily="18" charset="0"/>
                        <a:ea typeface="Cambria Math" panose="02040503050406030204" pitchFamily="18" charset="0"/>
                      </a:rPr>
                      <m:t>𝑏</m:t>
                    </m:r>
                    <m:r>
                      <a:rPr lang="es-ES" i="1">
                        <a:latin typeface="Cambria Math" panose="02040503050406030204" pitchFamily="18" charset="0"/>
                        <a:ea typeface="Cambria Math" panose="02040503050406030204" pitchFamily="18" charset="0"/>
                      </a:rPr>
                      <m:t>&lt;</m:t>
                    </m:r>
                    <m:r>
                      <a:rPr lang="es-ES" b="0" i="1" smtClean="0">
                        <a:latin typeface="Cambria Math" panose="02040503050406030204" pitchFamily="18" charset="0"/>
                        <a:ea typeface="Cambria Math" panose="02040503050406030204" pitchFamily="18" charset="0"/>
                      </a:rPr>
                      <m:t>𝑎</m:t>
                    </m:r>
                    <m:r>
                      <a:rPr lang="es-ES" i="1">
                        <a:latin typeface="Cambria Math" panose="02040503050406030204" pitchFamily="18" charset="0"/>
                        <a:ea typeface="Cambria Math" panose="02040503050406030204" pitchFamily="18" charset="0"/>
                      </a:rPr>
                      <m:t>     </m:t>
                    </m:r>
                    <m:r>
                      <a:rPr lang="es-ES" i="1">
                        <a:latin typeface="Cambria Math" panose="02040503050406030204" pitchFamily="18" charset="0"/>
                        <a:ea typeface="Cambria Math" panose="02040503050406030204" pitchFamily="18" charset="0"/>
                      </a:rPr>
                      <m:t>𝑠𝑖𝑔𝑛𝑖𝑓𝑖𝑐𝑎</m:t>
                    </m:r>
                    <m:r>
                      <a:rPr lang="es-ES" i="1">
                        <a:latin typeface="Cambria Math" panose="02040503050406030204" pitchFamily="18" charset="0"/>
                        <a:ea typeface="Cambria Math" panose="02040503050406030204" pitchFamily="18" charset="0"/>
                      </a:rPr>
                      <m:t> </m:t>
                    </m:r>
                    <m:r>
                      <a:rPr lang="es-ES" i="1">
                        <a:latin typeface="Cambria Math" panose="02040503050406030204" pitchFamily="18" charset="0"/>
                        <a:ea typeface="Cambria Math" panose="02040503050406030204" pitchFamily="18" charset="0"/>
                      </a:rPr>
                      <m:t>𝑞𝑢𝑒</m:t>
                    </m:r>
                    <m:r>
                      <a:rPr lang="es-ES" i="1">
                        <a:latin typeface="Cambria Math" panose="02040503050406030204" pitchFamily="18" charset="0"/>
                        <a:ea typeface="Cambria Math" panose="02040503050406030204" pitchFamily="18" charset="0"/>
                      </a:rPr>
                      <m:t> </m:t>
                    </m:r>
                    <m:r>
                      <a:rPr lang="es-ES" b="0" i="1" smtClean="0">
                        <a:latin typeface="Cambria Math" panose="02040503050406030204" pitchFamily="18" charset="0"/>
                        <a:ea typeface="Cambria Math" panose="02040503050406030204" pitchFamily="18" charset="0"/>
                      </a:rPr>
                      <m:t>𝑏</m:t>
                    </m:r>
                    <m:r>
                      <a:rPr lang="es-ES" i="1">
                        <a:latin typeface="Cambria Math" panose="02040503050406030204" pitchFamily="18" charset="0"/>
                        <a:ea typeface="Cambria Math" panose="02040503050406030204" pitchFamily="18" charset="0"/>
                      </a:rPr>
                      <m:t> </m:t>
                    </m:r>
                    <m:r>
                      <a:rPr lang="es-ES" i="1">
                        <a:latin typeface="Cambria Math" panose="02040503050406030204" pitchFamily="18" charset="0"/>
                        <a:ea typeface="Cambria Math" panose="02040503050406030204" pitchFamily="18" charset="0"/>
                      </a:rPr>
                      <m:t>𝑒𝑠</m:t>
                    </m:r>
                    <m:r>
                      <a:rPr lang="es-ES" i="1">
                        <a:latin typeface="Cambria Math" panose="02040503050406030204" pitchFamily="18" charset="0"/>
                        <a:ea typeface="Cambria Math" panose="02040503050406030204" pitchFamily="18" charset="0"/>
                      </a:rPr>
                      <m:t> </m:t>
                    </m:r>
                    <m:r>
                      <a:rPr lang="es-ES" b="0" i="1" smtClean="0">
                        <a:latin typeface="Cambria Math" panose="02040503050406030204" pitchFamily="18" charset="0"/>
                        <a:ea typeface="Cambria Math" panose="02040503050406030204" pitchFamily="18" charset="0"/>
                      </a:rPr>
                      <m:t>𝑒𝑠𝑡𝑟𝑖𝑐𝑡𝑎𝑚𝑒𝑛𝑡𝑒</m:t>
                    </m:r>
                    <m:r>
                      <a:rPr lang="es-ES" b="0" i="1" smtClean="0">
                        <a:latin typeface="Cambria Math" panose="02040503050406030204" pitchFamily="18" charset="0"/>
                        <a:ea typeface="Cambria Math" panose="02040503050406030204" pitchFamily="18" charset="0"/>
                      </a:rPr>
                      <m:t> </m:t>
                    </m:r>
                    <m:r>
                      <a:rPr lang="es-ES" i="1">
                        <a:latin typeface="Cambria Math" panose="02040503050406030204" pitchFamily="18" charset="0"/>
                        <a:ea typeface="Cambria Math" panose="02040503050406030204" pitchFamily="18" charset="0"/>
                      </a:rPr>
                      <m:t>𝑚𝑒𝑛𝑜𝑟</m:t>
                    </m:r>
                    <m:r>
                      <a:rPr lang="es-ES" i="1">
                        <a:latin typeface="Cambria Math" panose="02040503050406030204" pitchFamily="18" charset="0"/>
                        <a:ea typeface="Cambria Math" panose="02040503050406030204" pitchFamily="18" charset="0"/>
                      </a:rPr>
                      <m:t> </m:t>
                    </m:r>
                    <m:r>
                      <a:rPr lang="es-ES" i="1">
                        <a:latin typeface="Cambria Math" panose="02040503050406030204" pitchFamily="18" charset="0"/>
                        <a:ea typeface="Cambria Math" panose="02040503050406030204" pitchFamily="18" charset="0"/>
                      </a:rPr>
                      <m:t>𝑞𝑢𝑒</m:t>
                    </m:r>
                    <m:r>
                      <a:rPr lang="es-ES" i="1">
                        <a:latin typeface="Cambria Math" panose="02040503050406030204" pitchFamily="18" charset="0"/>
                        <a:ea typeface="Cambria Math" panose="02040503050406030204" pitchFamily="18" charset="0"/>
                      </a:rPr>
                      <m:t> </m:t>
                    </m:r>
                    <m:r>
                      <a:rPr lang="es-ES" b="0" i="1" smtClean="0">
                        <a:latin typeface="Cambria Math" panose="02040503050406030204" pitchFamily="18" charset="0"/>
                        <a:ea typeface="Cambria Math" panose="02040503050406030204" pitchFamily="18" charset="0"/>
                      </a:rPr>
                      <m:t>𝑎</m:t>
                    </m:r>
                    <m:r>
                      <a:rPr lang="es-ES" i="1">
                        <a:latin typeface="Cambria Math" panose="02040503050406030204" pitchFamily="18" charset="0"/>
                        <a:ea typeface="Cambria Math" panose="02040503050406030204" pitchFamily="18" charset="0"/>
                      </a:rPr>
                      <m:t> </m:t>
                    </m:r>
                  </m:oMath>
                </a14:m>
                <a:endParaRPr lang="es-ES" dirty="0" smtClean="0"/>
              </a:p>
              <a:p>
                <a:pPr marL="428625" indent="-428625">
                  <a:buFont typeface="Arial" panose="020B0604020202020204" pitchFamily="34" charset="0"/>
                  <a:buAutoNum type="romanLcParenR"/>
                </a:pPr>
                <a14:m>
                  <m:oMath xmlns:m="http://schemas.openxmlformats.org/officeDocument/2006/math">
                    <m:r>
                      <a:rPr lang="es-ES" i="1">
                        <a:latin typeface="Cambria Math" panose="02040503050406030204" pitchFamily="18" charset="0"/>
                      </a:rPr>
                      <m:t>𝑎</m:t>
                    </m:r>
                    <m:r>
                      <a:rPr lang="es-ES" b="0" i="1" smtClean="0">
                        <a:latin typeface="Cambria Math" panose="02040503050406030204" pitchFamily="18" charset="0"/>
                      </a:rPr>
                      <m:t>=</m:t>
                    </m:r>
                    <m:r>
                      <a:rPr lang="es-ES" i="1">
                        <a:latin typeface="Cambria Math" panose="02040503050406030204" pitchFamily="18" charset="0"/>
                        <a:ea typeface="Cambria Math" panose="02040503050406030204" pitchFamily="18" charset="0"/>
                      </a:rPr>
                      <m:t>𝑏</m:t>
                    </m:r>
                    <m:r>
                      <a:rPr lang="es-ES" i="1">
                        <a:latin typeface="Cambria Math" panose="02040503050406030204" pitchFamily="18" charset="0"/>
                        <a:ea typeface="Cambria Math" panose="02040503050406030204" pitchFamily="18" charset="0"/>
                      </a:rPr>
                      <m:t>     </m:t>
                    </m:r>
                    <m:r>
                      <a:rPr lang="es-ES" i="1">
                        <a:latin typeface="Cambria Math" panose="02040503050406030204" pitchFamily="18" charset="0"/>
                        <a:ea typeface="Cambria Math" panose="02040503050406030204" pitchFamily="18" charset="0"/>
                      </a:rPr>
                      <m:t>𝑠𝑖𝑔𝑛𝑖𝑓𝑖𝑐𝑎</m:t>
                    </m:r>
                    <m:r>
                      <a:rPr lang="es-ES" i="1">
                        <a:latin typeface="Cambria Math" panose="02040503050406030204" pitchFamily="18" charset="0"/>
                        <a:ea typeface="Cambria Math" panose="02040503050406030204" pitchFamily="18" charset="0"/>
                      </a:rPr>
                      <m:t> </m:t>
                    </m:r>
                    <m:r>
                      <a:rPr lang="es-ES" i="1">
                        <a:latin typeface="Cambria Math" panose="02040503050406030204" pitchFamily="18" charset="0"/>
                        <a:ea typeface="Cambria Math" panose="02040503050406030204" pitchFamily="18" charset="0"/>
                      </a:rPr>
                      <m:t>𝑞𝑢𝑒</m:t>
                    </m:r>
                    <m:r>
                      <a:rPr lang="es-ES" i="1">
                        <a:latin typeface="Cambria Math" panose="02040503050406030204" pitchFamily="18" charset="0"/>
                        <a:ea typeface="Cambria Math" panose="02040503050406030204" pitchFamily="18" charset="0"/>
                      </a:rPr>
                      <m:t> </m:t>
                    </m:r>
                    <m:r>
                      <a:rPr lang="es-ES" i="1">
                        <a:latin typeface="Cambria Math" panose="02040503050406030204" pitchFamily="18" charset="0"/>
                        <a:ea typeface="Cambria Math" panose="02040503050406030204" pitchFamily="18" charset="0"/>
                      </a:rPr>
                      <m:t>𝑎</m:t>
                    </m:r>
                    <m:r>
                      <a:rPr lang="es-ES" i="1">
                        <a:latin typeface="Cambria Math" panose="02040503050406030204" pitchFamily="18" charset="0"/>
                        <a:ea typeface="Cambria Math" panose="02040503050406030204" pitchFamily="18" charset="0"/>
                      </a:rPr>
                      <m:t> </m:t>
                    </m:r>
                    <m:r>
                      <a:rPr lang="es-ES" b="0" i="1" smtClean="0">
                        <a:latin typeface="Cambria Math" panose="02040503050406030204" pitchFamily="18" charset="0"/>
                        <a:ea typeface="Cambria Math" panose="02040503050406030204" pitchFamily="18" charset="0"/>
                      </a:rPr>
                      <m:t>𝑒𝑠</m:t>
                    </m:r>
                    <m:r>
                      <a:rPr lang="es-ES" b="0" i="1" smtClean="0">
                        <a:latin typeface="Cambria Math" panose="02040503050406030204" pitchFamily="18" charset="0"/>
                        <a:ea typeface="Cambria Math" panose="02040503050406030204" pitchFamily="18" charset="0"/>
                      </a:rPr>
                      <m:t> </m:t>
                    </m:r>
                    <m:r>
                      <a:rPr lang="es-ES" b="0" i="1" smtClean="0">
                        <a:latin typeface="Cambria Math" panose="02040503050406030204" pitchFamily="18" charset="0"/>
                        <a:ea typeface="Cambria Math" panose="02040503050406030204" pitchFamily="18" charset="0"/>
                      </a:rPr>
                      <m:t>𝑖𝑔𝑢𝑎𝑙</m:t>
                    </m:r>
                    <m:r>
                      <a:rPr lang="es-ES" b="0" i="1" smtClean="0">
                        <a:latin typeface="Cambria Math" panose="02040503050406030204" pitchFamily="18" charset="0"/>
                        <a:ea typeface="Cambria Math" panose="02040503050406030204" pitchFamily="18" charset="0"/>
                      </a:rPr>
                      <m:t> </m:t>
                    </m:r>
                    <m:r>
                      <a:rPr lang="es-ES" i="1">
                        <a:latin typeface="Cambria Math" panose="02040503050406030204" pitchFamily="18" charset="0"/>
                        <a:ea typeface="Cambria Math" panose="02040503050406030204" pitchFamily="18" charset="0"/>
                      </a:rPr>
                      <m:t>𝑏</m:t>
                    </m:r>
                    <m:r>
                      <a:rPr lang="es-ES" i="1">
                        <a:latin typeface="Cambria Math" panose="02040503050406030204" pitchFamily="18" charset="0"/>
                        <a:ea typeface="Cambria Math" panose="02040503050406030204" pitchFamily="18" charset="0"/>
                      </a:rPr>
                      <m:t> </m:t>
                    </m:r>
                  </m:oMath>
                </a14:m>
                <a:endParaRPr lang="es-ES" dirty="0"/>
              </a:p>
              <a:p>
                <a:pPr marL="428625" indent="-428625">
                  <a:buFont typeface="Arial" panose="020B0604020202020204" pitchFamily="34" charset="0"/>
                  <a:buAutoNum type="romanLcParenR"/>
                </a:pPr>
                <a:endParaRPr lang="es-ES" dirty="0"/>
              </a:p>
              <a:p>
                <a:pPr marL="428625" indent="-428625">
                  <a:buAutoNum type="romanLcParenR"/>
                </a:pPr>
                <a:endParaRPr lang="es-ES" b="0" dirty="0" smtClean="0"/>
              </a:p>
            </p:txBody>
          </p:sp>
        </mc:Choice>
        <mc:Fallback xmlns="">
          <p:sp>
            <p:nvSpPr>
              <p:cNvPr id="3" name="Marcador de contenido 2"/>
              <p:cNvSpPr>
                <a:spLocks noGrp="1" noRot="1" noChangeAspect="1" noMove="1" noResize="1" noEditPoints="1" noAdjustHandles="1" noChangeArrowheads="1" noChangeShapeType="1" noTextEdit="1"/>
              </p:cNvSpPr>
              <p:nvPr>
                <p:ph idx="1"/>
              </p:nvPr>
            </p:nvSpPr>
            <p:spPr>
              <a:blipFill rotWithShape="0">
                <a:blip r:embed="rId2"/>
                <a:stretch>
                  <a:fillRect l="-928" t="-2101"/>
                </a:stretch>
              </a:blipFill>
            </p:spPr>
            <p:txBody>
              <a:bodyPr/>
              <a:lstStyle/>
              <a:p>
                <a:r>
                  <a:rPr lang="es-CO">
                    <a:noFill/>
                  </a:rPr>
                  <a:t> </a:t>
                </a:r>
              </a:p>
            </p:txBody>
          </p:sp>
        </mc:Fallback>
      </mc:AlternateContent>
    </p:spTree>
    <p:extLst>
      <p:ext uri="{BB962C8B-B14F-4D97-AF65-F5344CB8AC3E}">
        <p14:creationId xmlns:p14="http://schemas.microsoft.com/office/powerpoint/2010/main" val="15380198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006449" y="1824959"/>
            <a:ext cx="6453238" cy="682229"/>
          </a:xfrm>
          <a:effectLst>
            <a:outerShdw blurRad="152400" dist="317500" dir="5400000" sx="90000" sy="-19000" rotWithShape="0">
              <a:prstClr val="black">
                <a:alpha val="15000"/>
              </a:prstClr>
            </a:outerShdw>
          </a:effectLst>
        </p:spPr>
        <p:txBody>
          <a:bodyPr>
            <a:normAutofit fontScale="90000"/>
          </a:bodyPr>
          <a:lstStyle/>
          <a:p>
            <a:pPr algn="l"/>
            <a:r>
              <a:rPr lang="es-CO" b="1" dirty="0" smtClean="0">
                <a:solidFill>
                  <a:srgbClr val="00B0F0"/>
                </a:solidFill>
              </a:rPr>
              <a:t/>
            </a:r>
            <a:br>
              <a:rPr lang="es-CO" b="1" dirty="0" smtClean="0">
                <a:solidFill>
                  <a:srgbClr val="00B0F0"/>
                </a:solidFill>
              </a:rPr>
            </a:br>
            <a:r>
              <a:rPr lang="es-CO" b="1" dirty="0" smtClean="0">
                <a:solidFill>
                  <a:srgbClr val="00B0F0"/>
                </a:solidFill>
              </a:rPr>
              <a:t>Por ejemplo:</a:t>
            </a:r>
            <a:br>
              <a:rPr lang="es-CO" b="1" dirty="0" smtClean="0">
                <a:solidFill>
                  <a:srgbClr val="00B0F0"/>
                </a:solidFill>
              </a:rPr>
            </a:br>
            <a:endParaRPr lang="es-ES" dirty="0">
              <a:solidFill>
                <a:srgbClr val="00B0F0"/>
              </a:solidFill>
            </a:endParaRPr>
          </a:p>
        </p:txBody>
      </p:sp>
      <p:grpSp>
        <p:nvGrpSpPr>
          <p:cNvPr id="7" name="Grupo 6">
            <a:extLst>
              <a:ext uri="{FF2B5EF4-FFF2-40B4-BE49-F238E27FC236}">
                <a16:creationId xmlns:a16="http://schemas.microsoft.com/office/drawing/2014/main" xmlns="" id="{D21F4DF9-54AA-4690-A946-5D73D95D6292}"/>
              </a:ext>
            </a:extLst>
          </p:cNvPr>
          <p:cNvGrpSpPr/>
          <p:nvPr/>
        </p:nvGrpSpPr>
        <p:grpSpPr>
          <a:xfrm>
            <a:off x="1919512" y="2425752"/>
            <a:ext cx="4387631" cy="514056"/>
            <a:chOff x="2099660" y="4298859"/>
            <a:chExt cx="4778343" cy="377121"/>
          </a:xfrm>
        </p:grpSpPr>
        <p:cxnSp>
          <p:nvCxnSpPr>
            <p:cNvPr id="8" name="Conector recto de flecha 7"/>
            <p:cNvCxnSpPr/>
            <p:nvPr/>
          </p:nvCxnSpPr>
          <p:spPr>
            <a:xfrm flipV="1">
              <a:off x="2099660" y="4321949"/>
              <a:ext cx="4778343" cy="3007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CuadroTexto 8"/>
            <p:cNvSpPr txBox="1"/>
            <p:nvPr/>
          </p:nvSpPr>
          <p:spPr>
            <a:xfrm>
              <a:off x="4134847" y="4416033"/>
              <a:ext cx="301686" cy="220146"/>
            </a:xfrm>
            <a:prstGeom prst="rect">
              <a:avLst/>
            </a:prstGeom>
            <a:noFill/>
          </p:spPr>
          <p:txBody>
            <a:bodyPr wrap="square" rtlCol="0">
              <a:spAutoFit/>
            </a:bodyPr>
            <a:lstStyle/>
            <a:p>
              <a:r>
                <a:rPr lang="es-ES" sz="1350" dirty="0"/>
                <a:t>0</a:t>
              </a:r>
            </a:p>
          </p:txBody>
        </p:sp>
        <p:cxnSp>
          <p:nvCxnSpPr>
            <p:cNvPr id="10" name="Conector recto 9"/>
            <p:cNvCxnSpPr/>
            <p:nvPr/>
          </p:nvCxnSpPr>
          <p:spPr>
            <a:xfrm>
              <a:off x="4266080" y="4336988"/>
              <a:ext cx="481809"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11" name="Conector recto 10"/>
            <p:cNvCxnSpPr/>
            <p:nvPr/>
          </p:nvCxnSpPr>
          <p:spPr>
            <a:xfrm>
              <a:off x="4786589" y="4334764"/>
              <a:ext cx="481809"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12" name="Conector recto 11"/>
            <p:cNvCxnSpPr/>
            <p:nvPr/>
          </p:nvCxnSpPr>
          <p:spPr>
            <a:xfrm>
              <a:off x="5332248" y="4333513"/>
              <a:ext cx="481809"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13" name="Conector recto 12"/>
            <p:cNvCxnSpPr/>
            <p:nvPr/>
          </p:nvCxnSpPr>
          <p:spPr>
            <a:xfrm>
              <a:off x="3771604" y="4336988"/>
              <a:ext cx="481809"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14" name="Conector recto 13"/>
            <p:cNvCxnSpPr/>
            <p:nvPr/>
          </p:nvCxnSpPr>
          <p:spPr>
            <a:xfrm>
              <a:off x="3289795" y="4336988"/>
              <a:ext cx="481809" cy="0"/>
            </a:xfrm>
            <a:prstGeom prst="line">
              <a:avLst/>
            </a:prstGeom>
            <a:ln w="38100"/>
          </p:spPr>
          <p:style>
            <a:lnRef idx="3">
              <a:schemeClr val="accent2"/>
            </a:lnRef>
            <a:fillRef idx="0">
              <a:schemeClr val="accent2"/>
            </a:fillRef>
            <a:effectRef idx="2">
              <a:schemeClr val="accent2"/>
            </a:effectRef>
            <a:fontRef idx="minor">
              <a:schemeClr val="tx1"/>
            </a:fontRef>
          </p:style>
        </p:cxnSp>
        <p:sp>
          <p:nvSpPr>
            <p:cNvPr id="15" name="CuadroTexto 14"/>
            <p:cNvSpPr txBox="1"/>
            <p:nvPr/>
          </p:nvSpPr>
          <p:spPr>
            <a:xfrm>
              <a:off x="4649722" y="4407305"/>
              <a:ext cx="301686" cy="220146"/>
            </a:xfrm>
            <a:prstGeom prst="rect">
              <a:avLst/>
            </a:prstGeom>
            <a:noFill/>
          </p:spPr>
          <p:txBody>
            <a:bodyPr wrap="square" rtlCol="0">
              <a:spAutoFit/>
            </a:bodyPr>
            <a:lstStyle/>
            <a:p>
              <a:r>
                <a:rPr lang="es-ES" sz="1350" dirty="0"/>
                <a:t>1</a:t>
              </a:r>
            </a:p>
          </p:txBody>
        </p:sp>
        <p:sp>
          <p:nvSpPr>
            <p:cNvPr id="16" name="Elipse 15"/>
            <p:cNvSpPr/>
            <p:nvPr/>
          </p:nvSpPr>
          <p:spPr>
            <a:xfrm>
              <a:off x="5280060" y="4314609"/>
              <a:ext cx="64855" cy="601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17" name="Elipse 16"/>
            <p:cNvSpPr/>
            <p:nvPr/>
          </p:nvSpPr>
          <p:spPr>
            <a:xfrm>
              <a:off x="4735222" y="4303434"/>
              <a:ext cx="64855" cy="601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18" name="Elipse 17"/>
            <p:cNvSpPr/>
            <p:nvPr/>
          </p:nvSpPr>
          <p:spPr>
            <a:xfrm>
              <a:off x="4227380" y="4314609"/>
              <a:ext cx="64855" cy="601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19" name="Elipse 18"/>
            <p:cNvSpPr/>
            <p:nvPr/>
          </p:nvSpPr>
          <p:spPr>
            <a:xfrm>
              <a:off x="3716844" y="4314609"/>
              <a:ext cx="64855" cy="601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20" name="Elipse 19"/>
            <p:cNvSpPr/>
            <p:nvPr/>
          </p:nvSpPr>
          <p:spPr>
            <a:xfrm>
              <a:off x="3236861" y="4298859"/>
              <a:ext cx="64855" cy="601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21" name="CuadroTexto 20"/>
            <p:cNvSpPr txBox="1"/>
            <p:nvPr/>
          </p:nvSpPr>
          <p:spPr>
            <a:xfrm>
              <a:off x="5187127" y="4416032"/>
              <a:ext cx="301686" cy="220146"/>
            </a:xfrm>
            <a:prstGeom prst="rect">
              <a:avLst/>
            </a:prstGeom>
            <a:noFill/>
          </p:spPr>
          <p:txBody>
            <a:bodyPr wrap="square" rtlCol="0">
              <a:spAutoFit/>
            </a:bodyPr>
            <a:lstStyle/>
            <a:p>
              <a:r>
                <a:rPr lang="es-ES" sz="1350" dirty="0"/>
                <a:t>2</a:t>
              </a:r>
            </a:p>
          </p:txBody>
        </p:sp>
        <p:sp>
          <p:nvSpPr>
            <p:cNvPr id="22" name="CuadroTexto 21"/>
            <p:cNvSpPr txBox="1"/>
            <p:nvPr/>
          </p:nvSpPr>
          <p:spPr>
            <a:xfrm>
              <a:off x="3550531" y="4405594"/>
              <a:ext cx="397481" cy="220146"/>
            </a:xfrm>
            <a:prstGeom prst="rect">
              <a:avLst/>
            </a:prstGeom>
            <a:noFill/>
          </p:spPr>
          <p:txBody>
            <a:bodyPr wrap="square" rtlCol="0">
              <a:spAutoFit/>
            </a:bodyPr>
            <a:lstStyle/>
            <a:p>
              <a:r>
                <a:rPr lang="es-ES" sz="1350" dirty="0"/>
                <a:t>-1</a:t>
              </a:r>
            </a:p>
          </p:txBody>
        </p:sp>
        <p:sp>
          <p:nvSpPr>
            <p:cNvPr id="23" name="CuadroTexto 22"/>
            <p:cNvSpPr txBox="1"/>
            <p:nvPr/>
          </p:nvSpPr>
          <p:spPr>
            <a:xfrm>
              <a:off x="3091055" y="4405594"/>
              <a:ext cx="397481" cy="220146"/>
            </a:xfrm>
            <a:prstGeom prst="rect">
              <a:avLst/>
            </a:prstGeom>
            <a:noFill/>
          </p:spPr>
          <p:txBody>
            <a:bodyPr wrap="square" rtlCol="0">
              <a:spAutoFit/>
            </a:bodyPr>
            <a:lstStyle/>
            <a:p>
              <a:r>
                <a:rPr lang="es-ES" sz="1350" dirty="0"/>
                <a:t>-2</a:t>
              </a:r>
            </a:p>
          </p:txBody>
        </p:sp>
        <p:sp>
          <p:nvSpPr>
            <p:cNvPr id="24" name="CuadroTexto 23"/>
            <p:cNvSpPr txBox="1"/>
            <p:nvPr/>
          </p:nvSpPr>
          <p:spPr>
            <a:xfrm>
              <a:off x="4254970" y="4455834"/>
              <a:ext cx="301686" cy="220146"/>
            </a:xfrm>
            <a:prstGeom prst="rect">
              <a:avLst/>
            </a:prstGeom>
            <a:noFill/>
          </p:spPr>
          <p:txBody>
            <a:bodyPr wrap="square" rtlCol="0">
              <a:spAutoFit/>
            </a:bodyPr>
            <a:lstStyle/>
            <a:p>
              <a:endParaRPr lang="es-ES" sz="1350" dirty="0"/>
            </a:p>
          </p:txBody>
        </p:sp>
      </p:grpSp>
      <p:cxnSp>
        <p:nvCxnSpPr>
          <p:cNvPr id="25" name="Conector recto 24"/>
          <p:cNvCxnSpPr/>
          <p:nvPr/>
        </p:nvCxnSpPr>
        <p:spPr>
          <a:xfrm>
            <a:off x="2521313" y="2477021"/>
            <a:ext cx="442413" cy="0"/>
          </a:xfrm>
          <a:prstGeom prst="line">
            <a:avLst/>
          </a:prstGeom>
          <a:ln w="38100"/>
        </p:spPr>
        <p:style>
          <a:lnRef idx="3">
            <a:schemeClr val="accent2"/>
          </a:lnRef>
          <a:fillRef idx="0">
            <a:schemeClr val="accent2"/>
          </a:fillRef>
          <a:effectRef idx="2">
            <a:schemeClr val="accent2"/>
          </a:effectRef>
          <a:fontRef idx="minor">
            <a:schemeClr val="tx1"/>
          </a:fontRef>
        </p:style>
      </p:cxnSp>
      <p:sp>
        <p:nvSpPr>
          <p:cNvPr id="26" name="CuadroTexto 25"/>
          <p:cNvSpPr txBox="1"/>
          <p:nvPr/>
        </p:nvSpPr>
        <p:spPr>
          <a:xfrm>
            <a:off x="2366984" y="2571250"/>
            <a:ext cx="364980" cy="300082"/>
          </a:xfrm>
          <a:prstGeom prst="rect">
            <a:avLst/>
          </a:prstGeom>
          <a:noFill/>
        </p:spPr>
        <p:txBody>
          <a:bodyPr wrap="square" rtlCol="0">
            <a:spAutoFit/>
          </a:bodyPr>
          <a:lstStyle/>
          <a:p>
            <a:r>
              <a:rPr lang="es-ES" sz="1350" dirty="0"/>
              <a:t>-3</a:t>
            </a:r>
          </a:p>
        </p:txBody>
      </p:sp>
      <p:sp>
        <p:nvSpPr>
          <p:cNvPr id="27" name="Elipse 26"/>
          <p:cNvSpPr/>
          <p:nvPr/>
        </p:nvSpPr>
        <p:spPr>
          <a:xfrm>
            <a:off x="2494936" y="2426920"/>
            <a:ext cx="59552" cy="820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28" name="Elipse 27"/>
          <p:cNvSpPr/>
          <p:nvPr/>
        </p:nvSpPr>
        <p:spPr>
          <a:xfrm>
            <a:off x="5306176" y="2425760"/>
            <a:ext cx="64565" cy="1034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29" name="Elipse 28"/>
          <p:cNvSpPr/>
          <p:nvPr/>
        </p:nvSpPr>
        <p:spPr>
          <a:xfrm>
            <a:off x="3184273" y="2447228"/>
            <a:ext cx="59552" cy="8200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30" name="Elipse 29"/>
          <p:cNvSpPr/>
          <p:nvPr/>
        </p:nvSpPr>
        <p:spPr>
          <a:xfrm>
            <a:off x="4482242" y="2444792"/>
            <a:ext cx="59552" cy="8200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31" name="Elipse 30"/>
          <p:cNvSpPr/>
          <p:nvPr/>
        </p:nvSpPr>
        <p:spPr>
          <a:xfrm>
            <a:off x="4703617" y="2444792"/>
            <a:ext cx="59552" cy="8200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32" name="CuadroTexto 31"/>
          <p:cNvSpPr txBox="1"/>
          <p:nvPr/>
        </p:nvSpPr>
        <p:spPr>
          <a:xfrm>
            <a:off x="3057812" y="2549730"/>
            <a:ext cx="364980" cy="438582"/>
          </a:xfrm>
          <a:prstGeom prst="rect">
            <a:avLst/>
          </a:prstGeom>
          <a:noFill/>
        </p:spPr>
        <p:txBody>
          <a:bodyPr wrap="square" rtlCol="0">
            <a:spAutoFit/>
          </a:bodyPr>
          <a:lstStyle/>
          <a:p>
            <a:r>
              <a:rPr lang="es-ES" sz="1350" dirty="0"/>
              <a:t>-</a:t>
            </a:r>
            <a:r>
              <a:rPr lang="es-ES" sz="900" dirty="0"/>
              <a:t>3/2</a:t>
            </a:r>
          </a:p>
        </p:txBody>
      </p:sp>
      <p:sp>
        <p:nvSpPr>
          <p:cNvPr id="33" name="CuadroTexto 32"/>
          <p:cNvSpPr txBox="1"/>
          <p:nvPr/>
        </p:nvSpPr>
        <p:spPr>
          <a:xfrm>
            <a:off x="4367600" y="2571251"/>
            <a:ext cx="364980" cy="461665"/>
          </a:xfrm>
          <a:prstGeom prst="rect">
            <a:avLst/>
          </a:prstGeom>
          <a:noFill/>
        </p:spPr>
        <p:txBody>
          <a:bodyPr wrap="square" rtlCol="0">
            <a:spAutoFit/>
          </a:bodyPr>
          <a:lstStyle/>
          <a:p>
            <a:r>
              <a:rPr lang="es-ES" sz="1200" dirty="0"/>
              <a:t>8/6</a:t>
            </a:r>
          </a:p>
        </p:txBody>
      </p:sp>
      <mc:AlternateContent xmlns:mc="http://schemas.openxmlformats.org/markup-compatibility/2006" xmlns:a14="http://schemas.microsoft.com/office/drawing/2010/main">
        <mc:Choice Requires="a14">
          <p:sp>
            <p:nvSpPr>
              <p:cNvPr id="34" name="CuadroTexto 33"/>
              <p:cNvSpPr txBox="1"/>
              <p:nvPr/>
            </p:nvSpPr>
            <p:spPr>
              <a:xfrm>
                <a:off x="4543388" y="2169023"/>
                <a:ext cx="364980" cy="32457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ad>
                        <m:radPr>
                          <m:degHide m:val="on"/>
                          <m:ctrlPr>
                            <a:rPr lang="es-ES" sz="1350" i="1">
                              <a:latin typeface="Cambria Math" panose="02040503050406030204" pitchFamily="18" charset="0"/>
                            </a:rPr>
                          </m:ctrlPr>
                        </m:radPr>
                        <m:deg/>
                        <m:e>
                          <m:r>
                            <a:rPr lang="es-ES" sz="1350" i="1">
                              <a:latin typeface="Cambria Math" panose="02040503050406030204" pitchFamily="18" charset="0"/>
                            </a:rPr>
                            <m:t>3</m:t>
                          </m:r>
                        </m:e>
                      </m:rad>
                    </m:oMath>
                  </m:oMathPara>
                </a14:m>
                <a:endParaRPr lang="es-ES" sz="1350" dirty="0"/>
              </a:p>
            </p:txBody>
          </p:sp>
        </mc:Choice>
        <mc:Fallback xmlns="">
          <p:sp>
            <p:nvSpPr>
              <p:cNvPr id="34" name="CuadroTexto 33"/>
              <p:cNvSpPr txBox="1">
                <a:spLocks noRot="1" noChangeAspect="1" noMove="1" noResize="1" noEditPoints="1" noAdjustHandles="1" noChangeArrowheads="1" noChangeShapeType="1" noTextEdit="1"/>
              </p:cNvSpPr>
              <p:nvPr/>
            </p:nvSpPr>
            <p:spPr>
              <a:xfrm>
                <a:off x="6057851" y="1749030"/>
                <a:ext cx="486640" cy="401970"/>
              </a:xfrm>
              <a:prstGeom prst="rect">
                <a:avLst/>
              </a:prstGeom>
              <a:blipFill rotWithShape="0">
                <a:blip r:embed="rId2"/>
                <a:stretch>
                  <a:fillRect/>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37" name="CuadroTexto 36"/>
              <p:cNvSpPr txBox="1"/>
              <p:nvPr/>
            </p:nvSpPr>
            <p:spPr>
              <a:xfrm>
                <a:off x="1079752" y="3010537"/>
                <a:ext cx="6042744" cy="300082"/>
              </a:xfrm>
              <a:prstGeom prst="rect">
                <a:avLst/>
              </a:prstGeom>
              <a:noFill/>
            </p:spPr>
            <p:txBody>
              <a:bodyPr wrap="none" rtlCol="0">
                <a:spAutoFit/>
              </a:bodyPr>
              <a:lstStyle/>
              <a:p>
                <a:pPr marL="214313" indent="-214313">
                  <a:buFont typeface="Wingdings" panose="05000000000000000000" pitchFamily="2" charset="2"/>
                  <a:buChar char="Ø"/>
                </a:pPr>
                <a14:m>
                  <m:oMath xmlns:m="http://schemas.openxmlformats.org/officeDocument/2006/math">
                    <m:r>
                      <a:rPr lang="es-CO" sz="1350" i="1" dirty="0">
                        <a:latin typeface="Cambria Math" panose="02040503050406030204" pitchFamily="18" charset="0"/>
                      </a:rPr>
                      <m:t>−3 </m:t>
                    </m:r>
                    <m:r>
                      <a:rPr lang="es-ES" sz="1350" i="1" dirty="0">
                        <a:latin typeface="Cambria Math" panose="02040503050406030204" pitchFamily="18" charset="0"/>
                      </a:rPr>
                      <m:t> </m:t>
                    </m:r>
                    <m:r>
                      <a:rPr lang="es-CO" sz="1350" i="1">
                        <a:latin typeface="Cambria Math" panose="02040503050406030204" pitchFamily="18" charset="0"/>
                        <a:ea typeface="Cambria Math" panose="02040503050406030204" pitchFamily="18" charset="0"/>
                      </a:rPr>
                      <m:t>&lt;</m:t>
                    </m:r>
                    <m:r>
                      <a:rPr lang="es-ES" sz="1350" i="1">
                        <a:latin typeface="Cambria Math" panose="02040503050406030204" pitchFamily="18" charset="0"/>
                        <a:ea typeface="Cambria Math" panose="02040503050406030204" pitchFamily="18" charset="0"/>
                      </a:rPr>
                      <m:t> −2       </m:t>
                    </m:r>
                    <m:r>
                      <a:rPr lang="es-ES" sz="1350" i="1">
                        <a:latin typeface="Cambria Math" panose="02040503050406030204" pitchFamily="18" charset="0"/>
                        <a:ea typeface="Cambria Math" panose="02040503050406030204" pitchFamily="18" charset="0"/>
                      </a:rPr>
                      <m:t>𝑝𝑜𝑟𝑞𝑢𝑒</m:t>
                    </m:r>
                    <m:r>
                      <a:rPr lang="es-ES" sz="1350" i="1">
                        <a:latin typeface="Cambria Math" panose="02040503050406030204" pitchFamily="18" charset="0"/>
                        <a:ea typeface="Cambria Math" panose="02040503050406030204" pitchFamily="18" charset="0"/>
                      </a:rPr>
                      <m:t>   −2−</m:t>
                    </m:r>
                    <m:d>
                      <m:dPr>
                        <m:ctrlPr>
                          <a:rPr lang="es-ES" sz="1350" i="1">
                            <a:latin typeface="Cambria Math" panose="02040503050406030204" pitchFamily="18" charset="0"/>
                            <a:ea typeface="Cambria Math" panose="02040503050406030204" pitchFamily="18" charset="0"/>
                          </a:rPr>
                        </m:ctrlPr>
                      </m:dPr>
                      <m:e>
                        <m:r>
                          <a:rPr lang="es-ES" sz="1350" i="1">
                            <a:latin typeface="Cambria Math" panose="02040503050406030204" pitchFamily="18" charset="0"/>
                            <a:ea typeface="Cambria Math" panose="02040503050406030204" pitchFamily="18" charset="0"/>
                          </a:rPr>
                          <m:t>−3</m:t>
                        </m:r>
                      </m:e>
                    </m:d>
                    <m:r>
                      <a:rPr lang="es-ES" sz="1350" i="1">
                        <a:latin typeface="Cambria Math" panose="02040503050406030204" pitchFamily="18" charset="0"/>
                        <a:ea typeface="Cambria Math" panose="02040503050406030204" pitchFamily="18" charset="0"/>
                      </a:rPr>
                      <m:t>=−2+3=1   </m:t>
                    </m:r>
                    <m:r>
                      <a:rPr lang="es-ES" sz="1350" i="1">
                        <a:latin typeface="Cambria Math" panose="02040503050406030204" pitchFamily="18" charset="0"/>
                        <a:ea typeface="Cambria Math" panose="02040503050406030204" pitchFamily="18" charset="0"/>
                      </a:rPr>
                      <m:t>𝑑𝑎</m:t>
                    </m:r>
                    <m:r>
                      <a:rPr lang="es-ES" sz="1350" i="1">
                        <a:latin typeface="Cambria Math" panose="02040503050406030204" pitchFamily="18" charset="0"/>
                        <a:ea typeface="Cambria Math" panose="02040503050406030204" pitchFamily="18" charset="0"/>
                      </a:rPr>
                      <m:t> </m:t>
                    </m:r>
                    <m:r>
                      <a:rPr lang="es-ES" sz="1350" i="1">
                        <a:latin typeface="Cambria Math" panose="02040503050406030204" pitchFamily="18" charset="0"/>
                        <a:ea typeface="Cambria Math" panose="02040503050406030204" pitchFamily="18" charset="0"/>
                      </a:rPr>
                      <m:t>𝑢𝑛</m:t>
                    </m:r>
                    <m:r>
                      <a:rPr lang="es-ES" sz="1350" i="1">
                        <a:latin typeface="Cambria Math" panose="02040503050406030204" pitchFamily="18" charset="0"/>
                        <a:ea typeface="Cambria Math" panose="02040503050406030204" pitchFamily="18" charset="0"/>
                      </a:rPr>
                      <m:t> </m:t>
                    </m:r>
                    <m:r>
                      <a:rPr lang="es-ES" sz="1350" i="1">
                        <a:latin typeface="Cambria Math" panose="02040503050406030204" pitchFamily="18" charset="0"/>
                        <a:ea typeface="Cambria Math" panose="02040503050406030204" pitchFamily="18" charset="0"/>
                      </a:rPr>
                      <m:t>𝑛</m:t>
                    </m:r>
                    <m:r>
                      <a:rPr lang="es-ES" sz="1350" i="1">
                        <a:latin typeface="Cambria Math" panose="02040503050406030204" pitchFamily="18" charset="0"/>
                        <a:ea typeface="Cambria Math" panose="02040503050406030204" pitchFamily="18" charset="0"/>
                      </a:rPr>
                      <m:t>ú</m:t>
                    </m:r>
                    <m:r>
                      <a:rPr lang="es-ES" sz="1350" i="1">
                        <a:latin typeface="Cambria Math" panose="02040503050406030204" pitchFamily="18" charset="0"/>
                        <a:ea typeface="Cambria Math" panose="02040503050406030204" pitchFamily="18" charset="0"/>
                      </a:rPr>
                      <m:t>𝑚𝑒𝑟𝑜</m:t>
                    </m:r>
                    <m:r>
                      <a:rPr lang="es-ES" sz="1350" i="1">
                        <a:latin typeface="Cambria Math" panose="02040503050406030204" pitchFamily="18" charset="0"/>
                        <a:ea typeface="Cambria Math" panose="02040503050406030204" pitchFamily="18" charset="0"/>
                      </a:rPr>
                      <m:t> </m:t>
                    </m:r>
                    <m:r>
                      <a:rPr lang="es-ES" sz="1350" i="1">
                        <a:latin typeface="Cambria Math" panose="02040503050406030204" pitchFamily="18" charset="0"/>
                        <a:ea typeface="Cambria Math" panose="02040503050406030204" pitchFamily="18" charset="0"/>
                      </a:rPr>
                      <m:t>𝑝𝑜𝑠𝑖𝑡𝑖𝑣𝑜</m:t>
                    </m:r>
                    <m:r>
                      <a:rPr lang="es-ES" sz="1350" i="1">
                        <a:latin typeface="Cambria Math" panose="02040503050406030204" pitchFamily="18" charset="0"/>
                        <a:ea typeface="Cambria Math" panose="02040503050406030204" pitchFamily="18" charset="0"/>
                      </a:rPr>
                      <m:t>.</m:t>
                    </m:r>
                  </m:oMath>
                </a14:m>
                <a:r>
                  <a:rPr lang="es-CO" sz="1350" dirty="0"/>
                  <a:t> </a:t>
                </a:r>
              </a:p>
            </p:txBody>
          </p:sp>
        </mc:Choice>
        <mc:Fallback xmlns="">
          <p:sp>
            <p:nvSpPr>
              <p:cNvPr id="37" name="CuadroTexto 36"/>
              <p:cNvSpPr txBox="1">
                <a:spLocks noRot="1" noChangeAspect="1" noMove="1" noResize="1" noEditPoints="1" noAdjustHandles="1" noChangeArrowheads="1" noChangeShapeType="1" noTextEdit="1"/>
              </p:cNvSpPr>
              <p:nvPr/>
            </p:nvSpPr>
            <p:spPr>
              <a:xfrm>
                <a:off x="1439669" y="2871050"/>
                <a:ext cx="7994496" cy="369332"/>
              </a:xfrm>
              <a:prstGeom prst="rect">
                <a:avLst/>
              </a:prstGeom>
              <a:blipFill rotWithShape="0">
                <a:blip r:embed="rId3"/>
                <a:stretch>
                  <a:fillRect l="-457" t="-4918" b="-18033"/>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38" name="Rectángulo 37"/>
              <p:cNvSpPr/>
              <p:nvPr/>
            </p:nvSpPr>
            <p:spPr>
              <a:xfrm>
                <a:off x="1079752" y="3428814"/>
                <a:ext cx="6677530" cy="300082"/>
              </a:xfrm>
              <a:prstGeom prst="rect">
                <a:avLst/>
              </a:prstGeom>
            </p:spPr>
            <p:txBody>
              <a:bodyPr wrap="square">
                <a:spAutoFit/>
              </a:bodyPr>
              <a:lstStyle/>
              <a:p>
                <a:pPr marL="214313" indent="-214313">
                  <a:buFont typeface="Wingdings" panose="05000000000000000000" pitchFamily="2" charset="2"/>
                  <a:buChar char="Ø"/>
                </a:pPr>
                <a14:m>
                  <m:oMath xmlns:m="http://schemas.openxmlformats.org/officeDocument/2006/math">
                    <m:r>
                      <a:rPr lang="es-ES" sz="1350" i="1">
                        <a:latin typeface="Cambria Math" panose="02040503050406030204" pitchFamily="18" charset="0"/>
                        <a:ea typeface="Cambria Math" panose="02040503050406030204" pitchFamily="18" charset="0"/>
                      </a:rPr>
                      <m:t>1,2  </m:t>
                    </m:r>
                    <m:r>
                      <a:rPr lang="es-CO" sz="1350" i="1">
                        <a:latin typeface="Cambria Math" panose="02040503050406030204" pitchFamily="18" charset="0"/>
                        <a:ea typeface="Cambria Math" panose="02040503050406030204" pitchFamily="18" charset="0"/>
                      </a:rPr>
                      <m:t>&lt;</m:t>
                    </m:r>
                    <m:r>
                      <a:rPr lang="es-ES" sz="1350" i="1">
                        <a:latin typeface="Cambria Math" panose="02040503050406030204" pitchFamily="18" charset="0"/>
                        <a:ea typeface="Cambria Math" panose="02040503050406030204" pitchFamily="18" charset="0"/>
                      </a:rPr>
                      <m:t> 1,3       </m:t>
                    </m:r>
                    <m:r>
                      <a:rPr lang="es-ES" sz="1350" i="1">
                        <a:latin typeface="Cambria Math" panose="02040503050406030204" pitchFamily="18" charset="0"/>
                        <a:ea typeface="Cambria Math" panose="02040503050406030204" pitchFamily="18" charset="0"/>
                      </a:rPr>
                      <m:t>𝑝𝑜𝑟𝑞𝑢𝑒</m:t>
                    </m:r>
                    <m:r>
                      <a:rPr lang="es-ES" sz="1350" i="1">
                        <a:latin typeface="Cambria Math" panose="02040503050406030204" pitchFamily="18" charset="0"/>
                        <a:ea typeface="Cambria Math" panose="02040503050406030204" pitchFamily="18" charset="0"/>
                      </a:rPr>
                      <m:t>   1,3−</m:t>
                    </m:r>
                    <m:d>
                      <m:dPr>
                        <m:ctrlPr>
                          <a:rPr lang="es-ES" sz="1350" i="1">
                            <a:latin typeface="Cambria Math" panose="02040503050406030204" pitchFamily="18" charset="0"/>
                            <a:ea typeface="Cambria Math" panose="02040503050406030204" pitchFamily="18" charset="0"/>
                          </a:rPr>
                        </m:ctrlPr>
                      </m:dPr>
                      <m:e>
                        <m:r>
                          <a:rPr lang="es-ES" sz="1350" i="1">
                            <a:latin typeface="Cambria Math" panose="02040503050406030204" pitchFamily="18" charset="0"/>
                            <a:ea typeface="Cambria Math" panose="02040503050406030204" pitchFamily="18" charset="0"/>
                          </a:rPr>
                          <m:t>1,2</m:t>
                        </m:r>
                      </m:e>
                    </m:d>
                    <m:r>
                      <a:rPr lang="es-ES" sz="1350" i="1">
                        <a:latin typeface="Cambria Math" panose="02040503050406030204" pitchFamily="18" charset="0"/>
                        <a:ea typeface="Cambria Math" panose="02040503050406030204" pitchFamily="18" charset="0"/>
                      </a:rPr>
                      <m:t>=0,1  </m:t>
                    </m:r>
                    <m:r>
                      <a:rPr lang="es-ES" sz="1350" i="1">
                        <a:latin typeface="Cambria Math" panose="02040503050406030204" pitchFamily="18" charset="0"/>
                        <a:ea typeface="Cambria Math" panose="02040503050406030204" pitchFamily="18" charset="0"/>
                      </a:rPr>
                      <m:t>𝑑𝑎</m:t>
                    </m:r>
                    <m:r>
                      <a:rPr lang="es-ES" sz="1350" i="1">
                        <a:latin typeface="Cambria Math" panose="02040503050406030204" pitchFamily="18" charset="0"/>
                        <a:ea typeface="Cambria Math" panose="02040503050406030204" pitchFamily="18" charset="0"/>
                      </a:rPr>
                      <m:t> </m:t>
                    </m:r>
                    <m:r>
                      <a:rPr lang="es-ES" sz="1350" i="1">
                        <a:latin typeface="Cambria Math" panose="02040503050406030204" pitchFamily="18" charset="0"/>
                        <a:ea typeface="Cambria Math" panose="02040503050406030204" pitchFamily="18" charset="0"/>
                      </a:rPr>
                      <m:t>𝑢𝑛</m:t>
                    </m:r>
                    <m:r>
                      <a:rPr lang="es-ES" sz="1350" i="1">
                        <a:latin typeface="Cambria Math" panose="02040503050406030204" pitchFamily="18" charset="0"/>
                        <a:ea typeface="Cambria Math" panose="02040503050406030204" pitchFamily="18" charset="0"/>
                      </a:rPr>
                      <m:t> </m:t>
                    </m:r>
                    <m:r>
                      <a:rPr lang="es-ES" sz="1350" i="1">
                        <a:latin typeface="Cambria Math" panose="02040503050406030204" pitchFamily="18" charset="0"/>
                        <a:ea typeface="Cambria Math" panose="02040503050406030204" pitchFamily="18" charset="0"/>
                      </a:rPr>
                      <m:t>𝑛</m:t>
                    </m:r>
                    <m:r>
                      <a:rPr lang="es-ES" sz="1350" i="1">
                        <a:latin typeface="Cambria Math" panose="02040503050406030204" pitchFamily="18" charset="0"/>
                        <a:ea typeface="Cambria Math" panose="02040503050406030204" pitchFamily="18" charset="0"/>
                      </a:rPr>
                      <m:t>ú</m:t>
                    </m:r>
                    <m:r>
                      <a:rPr lang="es-ES" sz="1350" i="1">
                        <a:latin typeface="Cambria Math" panose="02040503050406030204" pitchFamily="18" charset="0"/>
                        <a:ea typeface="Cambria Math" panose="02040503050406030204" pitchFamily="18" charset="0"/>
                      </a:rPr>
                      <m:t>𝑚𝑒𝑟𝑜</m:t>
                    </m:r>
                    <m:r>
                      <a:rPr lang="es-ES" sz="1350" i="1">
                        <a:latin typeface="Cambria Math" panose="02040503050406030204" pitchFamily="18" charset="0"/>
                        <a:ea typeface="Cambria Math" panose="02040503050406030204" pitchFamily="18" charset="0"/>
                      </a:rPr>
                      <m:t> </m:t>
                    </m:r>
                    <m:r>
                      <a:rPr lang="es-ES" sz="1350" i="1">
                        <a:latin typeface="Cambria Math" panose="02040503050406030204" pitchFamily="18" charset="0"/>
                        <a:ea typeface="Cambria Math" panose="02040503050406030204" pitchFamily="18" charset="0"/>
                      </a:rPr>
                      <m:t>𝑝𝑜𝑠𝑖𝑡𝑖𝑣𝑜</m:t>
                    </m:r>
                    <m:r>
                      <a:rPr lang="es-ES" sz="1350" i="1">
                        <a:latin typeface="Cambria Math" panose="02040503050406030204" pitchFamily="18" charset="0"/>
                        <a:ea typeface="Cambria Math" panose="02040503050406030204" pitchFamily="18" charset="0"/>
                      </a:rPr>
                      <m:t>.</m:t>
                    </m:r>
                  </m:oMath>
                </a14:m>
                <a:r>
                  <a:rPr lang="es-CO" sz="1350" dirty="0"/>
                  <a:t> </a:t>
                </a:r>
              </a:p>
            </p:txBody>
          </p:sp>
        </mc:Choice>
        <mc:Fallback xmlns="">
          <p:sp>
            <p:nvSpPr>
              <p:cNvPr id="38" name="Rectángulo 37"/>
              <p:cNvSpPr>
                <a:spLocks noRot="1" noChangeAspect="1" noMove="1" noResize="1" noEditPoints="1" noAdjustHandles="1" noChangeArrowheads="1" noChangeShapeType="1" noTextEdit="1"/>
              </p:cNvSpPr>
              <p:nvPr/>
            </p:nvSpPr>
            <p:spPr>
              <a:xfrm>
                <a:off x="1439669" y="3428752"/>
                <a:ext cx="8903373" cy="369332"/>
              </a:xfrm>
              <a:prstGeom prst="rect">
                <a:avLst/>
              </a:prstGeom>
              <a:blipFill rotWithShape="0">
                <a:blip r:embed="rId4"/>
                <a:stretch>
                  <a:fillRect l="-411" t="-3279" b="-18033"/>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39" name="Rectángulo 38"/>
              <p:cNvSpPr/>
              <p:nvPr/>
            </p:nvSpPr>
            <p:spPr>
              <a:xfrm>
                <a:off x="1079752" y="3820409"/>
                <a:ext cx="5841230" cy="403252"/>
              </a:xfrm>
              <a:prstGeom prst="rect">
                <a:avLst/>
              </a:prstGeom>
            </p:spPr>
            <p:txBody>
              <a:bodyPr wrap="square">
                <a:spAutoFit/>
              </a:bodyPr>
              <a:lstStyle/>
              <a:p>
                <a:pPr marL="214313" indent="-214313">
                  <a:buFont typeface="Wingdings" panose="05000000000000000000" pitchFamily="2" charset="2"/>
                  <a:buChar char="Ø"/>
                </a:pPr>
                <a14:m>
                  <m:oMath xmlns:m="http://schemas.openxmlformats.org/officeDocument/2006/math">
                    <m:r>
                      <a:rPr lang="es-ES" sz="1350" i="1">
                        <a:latin typeface="Cambria Math" panose="02040503050406030204" pitchFamily="18" charset="0"/>
                        <a:ea typeface="Cambria Math" panose="02040503050406030204" pitchFamily="18" charset="0"/>
                      </a:rPr>
                      <m:t>−</m:t>
                    </m:r>
                    <m:f>
                      <m:fPr>
                        <m:ctrlPr>
                          <a:rPr lang="es-ES" sz="1350" i="1">
                            <a:latin typeface="Cambria Math" panose="02040503050406030204" pitchFamily="18" charset="0"/>
                            <a:ea typeface="Cambria Math" panose="02040503050406030204" pitchFamily="18" charset="0"/>
                          </a:rPr>
                        </m:ctrlPr>
                      </m:fPr>
                      <m:num>
                        <m:r>
                          <a:rPr lang="es-ES" sz="1350" i="1">
                            <a:latin typeface="Cambria Math" panose="02040503050406030204" pitchFamily="18" charset="0"/>
                            <a:ea typeface="Cambria Math" panose="02040503050406030204" pitchFamily="18" charset="0"/>
                          </a:rPr>
                          <m:t>3</m:t>
                        </m:r>
                      </m:num>
                      <m:den>
                        <m:r>
                          <a:rPr lang="es-ES" sz="1350" i="1">
                            <a:latin typeface="Cambria Math" panose="02040503050406030204" pitchFamily="18" charset="0"/>
                            <a:ea typeface="Cambria Math" panose="02040503050406030204" pitchFamily="18" charset="0"/>
                          </a:rPr>
                          <m:t>2</m:t>
                        </m:r>
                      </m:den>
                    </m:f>
                    <m:r>
                      <a:rPr lang="es-ES" sz="1350" i="1">
                        <a:latin typeface="Cambria Math" panose="02040503050406030204" pitchFamily="18" charset="0"/>
                        <a:ea typeface="Cambria Math" panose="02040503050406030204" pitchFamily="18" charset="0"/>
                      </a:rPr>
                      <m:t>  </m:t>
                    </m:r>
                    <m:r>
                      <a:rPr lang="es-CO" sz="1350" i="1">
                        <a:latin typeface="Cambria Math" panose="02040503050406030204" pitchFamily="18" charset="0"/>
                        <a:ea typeface="Cambria Math" panose="02040503050406030204" pitchFamily="18" charset="0"/>
                      </a:rPr>
                      <m:t>&lt;</m:t>
                    </m:r>
                    <m:r>
                      <a:rPr lang="es-ES" sz="1350" i="1">
                        <a:latin typeface="Cambria Math" panose="02040503050406030204" pitchFamily="18" charset="0"/>
                        <a:ea typeface="Cambria Math" panose="02040503050406030204" pitchFamily="18" charset="0"/>
                      </a:rPr>
                      <m:t>−1       </m:t>
                    </m:r>
                    <m:r>
                      <a:rPr lang="es-ES" sz="1350" i="1">
                        <a:latin typeface="Cambria Math" panose="02040503050406030204" pitchFamily="18" charset="0"/>
                        <a:ea typeface="Cambria Math" panose="02040503050406030204" pitchFamily="18" charset="0"/>
                      </a:rPr>
                      <m:t>𝑝𝑜𝑟𝑞𝑢𝑒</m:t>
                    </m:r>
                    <m:r>
                      <a:rPr lang="es-ES" sz="1350" i="1">
                        <a:latin typeface="Cambria Math" panose="02040503050406030204" pitchFamily="18" charset="0"/>
                        <a:ea typeface="Cambria Math" panose="02040503050406030204" pitchFamily="18" charset="0"/>
                      </a:rPr>
                      <m:t>   −1−</m:t>
                    </m:r>
                    <m:d>
                      <m:dPr>
                        <m:ctrlPr>
                          <a:rPr lang="es-ES" sz="1350" i="1">
                            <a:latin typeface="Cambria Math" panose="02040503050406030204" pitchFamily="18" charset="0"/>
                            <a:ea typeface="Cambria Math" panose="02040503050406030204" pitchFamily="18" charset="0"/>
                          </a:rPr>
                        </m:ctrlPr>
                      </m:dPr>
                      <m:e>
                        <m:r>
                          <a:rPr lang="es-ES" sz="1350" i="1">
                            <a:latin typeface="Cambria Math" panose="02040503050406030204" pitchFamily="18" charset="0"/>
                            <a:ea typeface="Cambria Math" panose="02040503050406030204" pitchFamily="18" charset="0"/>
                          </a:rPr>
                          <m:t>−</m:t>
                        </m:r>
                        <m:f>
                          <m:fPr>
                            <m:ctrlPr>
                              <a:rPr lang="es-ES" sz="1350" i="1">
                                <a:latin typeface="Cambria Math" panose="02040503050406030204" pitchFamily="18" charset="0"/>
                                <a:ea typeface="Cambria Math" panose="02040503050406030204" pitchFamily="18" charset="0"/>
                              </a:rPr>
                            </m:ctrlPr>
                          </m:fPr>
                          <m:num>
                            <m:r>
                              <a:rPr lang="es-ES" sz="1350" i="1">
                                <a:latin typeface="Cambria Math" panose="02040503050406030204" pitchFamily="18" charset="0"/>
                                <a:ea typeface="Cambria Math" panose="02040503050406030204" pitchFamily="18" charset="0"/>
                              </a:rPr>
                              <m:t>3</m:t>
                            </m:r>
                          </m:num>
                          <m:den>
                            <m:r>
                              <a:rPr lang="es-ES" sz="1350" i="1">
                                <a:latin typeface="Cambria Math" panose="02040503050406030204" pitchFamily="18" charset="0"/>
                                <a:ea typeface="Cambria Math" panose="02040503050406030204" pitchFamily="18" charset="0"/>
                              </a:rPr>
                              <m:t>2</m:t>
                            </m:r>
                          </m:den>
                        </m:f>
                      </m:e>
                    </m:d>
                    <m:r>
                      <a:rPr lang="es-ES" sz="1350" i="1">
                        <a:latin typeface="Cambria Math" panose="02040503050406030204" pitchFamily="18" charset="0"/>
                        <a:ea typeface="Cambria Math" panose="02040503050406030204" pitchFamily="18" charset="0"/>
                      </a:rPr>
                      <m:t>=</m:t>
                    </m:r>
                    <m:f>
                      <m:fPr>
                        <m:ctrlPr>
                          <a:rPr lang="es-ES" sz="1350" i="1">
                            <a:latin typeface="Cambria Math" panose="02040503050406030204" pitchFamily="18" charset="0"/>
                            <a:ea typeface="Cambria Math" panose="02040503050406030204" pitchFamily="18" charset="0"/>
                          </a:rPr>
                        </m:ctrlPr>
                      </m:fPr>
                      <m:num>
                        <m:r>
                          <a:rPr lang="es-ES" sz="1350" i="1">
                            <a:latin typeface="Cambria Math" panose="02040503050406030204" pitchFamily="18" charset="0"/>
                            <a:ea typeface="Cambria Math" panose="02040503050406030204" pitchFamily="18" charset="0"/>
                          </a:rPr>
                          <m:t>1</m:t>
                        </m:r>
                      </m:num>
                      <m:den>
                        <m:r>
                          <a:rPr lang="es-ES" sz="1350" i="1">
                            <a:latin typeface="Cambria Math" panose="02040503050406030204" pitchFamily="18" charset="0"/>
                            <a:ea typeface="Cambria Math" panose="02040503050406030204" pitchFamily="18" charset="0"/>
                          </a:rPr>
                          <m:t>2</m:t>
                        </m:r>
                      </m:den>
                    </m:f>
                    <m:r>
                      <a:rPr lang="es-ES" sz="1350" i="1">
                        <a:latin typeface="Cambria Math" panose="02040503050406030204" pitchFamily="18" charset="0"/>
                        <a:ea typeface="Cambria Math" panose="02040503050406030204" pitchFamily="18" charset="0"/>
                      </a:rPr>
                      <m:t>  </m:t>
                    </m:r>
                    <m:r>
                      <a:rPr lang="es-ES" sz="1350" i="1">
                        <a:latin typeface="Cambria Math" panose="02040503050406030204" pitchFamily="18" charset="0"/>
                        <a:ea typeface="Cambria Math" panose="02040503050406030204" pitchFamily="18" charset="0"/>
                      </a:rPr>
                      <m:t>𝑑𝑎</m:t>
                    </m:r>
                    <m:r>
                      <a:rPr lang="es-ES" sz="1350" i="1">
                        <a:latin typeface="Cambria Math" panose="02040503050406030204" pitchFamily="18" charset="0"/>
                        <a:ea typeface="Cambria Math" panose="02040503050406030204" pitchFamily="18" charset="0"/>
                      </a:rPr>
                      <m:t> </m:t>
                    </m:r>
                    <m:r>
                      <a:rPr lang="es-ES" sz="1350" i="1">
                        <a:latin typeface="Cambria Math" panose="02040503050406030204" pitchFamily="18" charset="0"/>
                        <a:ea typeface="Cambria Math" panose="02040503050406030204" pitchFamily="18" charset="0"/>
                      </a:rPr>
                      <m:t>𝑢𝑛</m:t>
                    </m:r>
                    <m:r>
                      <a:rPr lang="es-ES" sz="1350" i="1">
                        <a:latin typeface="Cambria Math" panose="02040503050406030204" pitchFamily="18" charset="0"/>
                        <a:ea typeface="Cambria Math" panose="02040503050406030204" pitchFamily="18" charset="0"/>
                      </a:rPr>
                      <m:t> </m:t>
                    </m:r>
                    <m:r>
                      <a:rPr lang="es-ES" sz="1350" i="1">
                        <a:latin typeface="Cambria Math" panose="02040503050406030204" pitchFamily="18" charset="0"/>
                        <a:ea typeface="Cambria Math" panose="02040503050406030204" pitchFamily="18" charset="0"/>
                      </a:rPr>
                      <m:t>𝑛</m:t>
                    </m:r>
                    <m:r>
                      <a:rPr lang="es-ES" sz="1350" i="1">
                        <a:latin typeface="Cambria Math" panose="02040503050406030204" pitchFamily="18" charset="0"/>
                        <a:ea typeface="Cambria Math" panose="02040503050406030204" pitchFamily="18" charset="0"/>
                      </a:rPr>
                      <m:t>ú</m:t>
                    </m:r>
                    <m:r>
                      <a:rPr lang="es-ES" sz="1350" i="1">
                        <a:latin typeface="Cambria Math" panose="02040503050406030204" pitchFamily="18" charset="0"/>
                        <a:ea typeface="Cambria Math" panose="02040503050406030204" pitchFamily="18" charset="0"/>
                      </a:rPr>
                      <m:t>𝑚𝑒𝑟𝑜</m:t>
                    </m:r>
                    <m:r>
                      <a:rPr lang="es-ES" sz="1350" i="1">
                        <a:latin typeface="Cambria Math" panose="02040503050406030204" pitchFamily="18" charset="0"/>
                        <a:ea typeface="Cambria Math" panose="02040503050406030204" pitchFamily="18" charset="0"/>
                      </a:rPr>
                      <m:t> </m:t>
                    </m:r>
                    <m:r>
                      <a:rPr lang="es-ES" sz="1350" i="1">
                        <a:latin typeface="Cambria Math" panose="02040503050406030204" pitchFamily="18" charset="0"/>
                        <a:ea typeface="Cambria Math" panose="02040503050406030204" pitchFamily="18" charset="0"/>
                      </a:rPr>
                      <m:t>𝑝𝑜𝑠𝑖𝑡𝑖𝑣𝑜</m:t>
                    </m:r>
                    <m:r>
                      <a:rPr lang="es-ES" sz="1350" i="1">
                        <a:latin typeface="Cambria Math" panose="02040503050406030204" pitchFamily="18" charset="0"/>
                        <a:ea typeface="Cambria Math" panose="02040503050406030204" pitchFamily="18" charset="0"/>
                      </a:rPr>
                      <m:t>.</m:t>
                    </m:r>
                  </m:oMath>
                </a14:m>
                <a:r>
                  <a:rPr lang="es-CO" sz="1350" dirty="0"/>
                  <a:t> </a:t>
                </a:r>
              </a:p>
            </p:txBody>
          </p:sp>
        </mc:Choice>
        <mc:Fallback xmlns="">
          <p:sp>
            <p:nvSpPr>
              <p:cNvPr id="39" name="Rectángulo 38"/>
              <p:cNvSpPr>
                <a:spLocks noRot="1" noChangeAspect="1" noMove="1" noResize="1" noEditPoints="1" noAdjustHandles="1" noChangeArrowheads="1" noChangeShapeType="1" noTextEdit="1"/>
              </p:cNvSpPr>
              <p:nvPr/>
            </p:nvSpPr>
            <p:spPr>
              <a:xfrm>
                <a:off x="1439669" y="3950879"/>
                <a:ext cx="7788307" cy="506870"/>
              </a:xfrm>
              <a:prstGeom prst="rect">
                <a:avLst/>
              </a:prstGeom>
              <a:blipFill rotWithShape="0">
                <a:blip r:embed="rId5"/>
                <a:stretch>
                  <a:fillRect l="-469" b="-1205"/>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40" name="Rectángulo 39"/>
              <p:cNvSpPr/>
              <p:nvPr/>
            </p:nvSpPr>
            <p:spPr>
              <a:xfrm>
                <a:off x="1079752" y="4322515"/>
                <a:ext cx="5003541" cy="300082"/>
              </a:xfrm>
              <a:prstGeom prst="rect">
                <a:avLst/>
              </a:prstGeom>
            </p:spPr>
            <p:txBody>
              <a:bodyPr wrap="square">
                <a:spAutoFit/>
              </a:bodyPr>
              <a:lstStyle/>
              <a:p>
                <a:pPr marL="214313" indent="-214313">
                  <a:buFont typeface="Wingdings" panose="05000000000000000000" pitchFamily="2" charset="2"/>
                  <a:buChar char="Ø"/>
                </a:pPr>
                <a:r>
                  <a:rPr lang="es-ES" sz="1350" dirty="0">
                    <a:ea typeface="Cambria Math" panose="02040503050406030204" pitchFamily="18" charset="0"/>
                  </a:rPr>
                  <a:t>  </a:t>
                </a:r>
                <a14:m>
                  <m:oMath xmlns:m="http://schemas.openxmlformats.org/officeDocument/2006/math">
                    <m:r>
                      <a:rPr lang="es-ES" sz="1350" i="1">
                        <a:latin typeface="Cambria Math" panose="02040503050406030204" pitchFamily="18" charset="0"/>
                        <a:ea typeface="Cambria Math" panose="02040503050406030204" pitchFamily="18" charset="0"/>
                      </a:rPr>
                      <m:t>5  </m:t>
                    </m:r>
                    <m:r>
                      <a:rPr lang="es-CO" sz="1350" i="1">
                        <a:latin typeface="Cambria Math" panose="02040503050406030204" pitchFamily="18" charset="0"/>
                        <a:ea typeface="Cambria Math" panose="02040503050406030204" pitchFamily="18" charset="0"/>
                      </a:rPr>
                      <m:t>&gt;</m:t>
                    </m:r>
                    <m:r>
                      <a:rPr lang="es-ES" sz="1350" i="1">
                        <a:latin typeface="Cambria Math" panose="02040503050406030204" pitchFamily="18" charset="0"/>
                        <a:ea typeface="Cambria Math" panose="02040503050406030204" pitchFamily="18" charset="0"/>
                      </a:rPr>
                      <m:t>−1       </m:t>
                    </m:r>
                    <m:r>
                      <a:rPr lang="es-ES" sz="1350" i="1">
                        <a:latin typeface="Cambria Math" panose="02040503050406030204" pitchFamily="18" charset="0"/>
                        <a:ea typeface="Cambria Math" panose="02040503050406030204" pitchFamily="18" charset="0"/>
                      </a:rPr>
                      <m:t>𝑝𝑜𝑟𝑞𝑢𝑒</m:t>
                    </m:r>
                    <m:r>
                      <a:rPr lang="es-ES" sz="1350" i="1">
                        <a:latin typeface="Cambria Math" panose="02040503050406030204" pitchFamily="18" charset="0"/>
                        <a:ea typeface="Cambria Math" panose="02040503050406030204" pitchFamily="18" charset="0"/>
                      </a:rPr>
                      <m:t>   5−</m:t>
                    </m:r>
                    <m:d>
                      <m:dPr>
                        <m:ctrlPr>
                          <a:rPr lang="es-ES" sz="1350" i="1">
                            <a:latin typeface="Cambria Math" panose="02040503050406030204" pitchFamily="18" charset="0"/>
                            <a:ea typeface="Cambria Math" panose="02040503050406030204" pitchFamily="18" charset="0"/>
                          </a:rPr>
                        </m:ctrlPr>
                      </m:dPr>
                      <m:e>
                        <m:r>
                          <a:rPr lang="es-ES" sz="1350" i="1">
                            <a:latin typeface="Cambria Math" panose="02040503050406030204" pitchFamily="18" charset="0"/>
                            <a:ea typeface="Cambria Math" panose="02040503050406030204" pitchFamily="18" charset="0"/>
                          </a:rPr>
                          <m:t>−1</m:t>
                        </m:r>
                      </m:e>
                    </m:d>
                    <m:r>
                      <a:rPr lang="es-ES" sz="1350" i="1">
                        <a:latin typeface="Cambria Math" panose="02040503050406030204" pitchFamily="18" charset="0"/>
                        <a:ea typeface="Cambria Math" panose="02040503050406030204" pitchFamily="18" charset="0"/>
                      </a:rPr>
                      <m:t>=6  </m:t>
                    </m:r>
                    <m:r>
                      <a:rPr lang="es-ES" sz="1350" i="1">
                        <a:latin typeface="Cambria Math" panose="02040503050406030204" pitchFamily="18" charset="0"/>
                        <a:ea typeface="Cambria Math" panose="02040503050406030204" pitchFamily="18" charset="0"/>
                      </a:rPr>
                      <m:t>𝑑𝑎</m:t>
                    </m:r>
                    <m:r>
                      <a:rPr lang="es-ES" sz="1350" i="1">
                        <a:latin typeface="Cambria Math" panose="02040503050406030204" pitchFamily="18" charset="0"/>
                        <a:ea typeface="Cambria Math" panose="02040503050406030204" pitchFamily="18" charset="0"/>
                      </a:rPr>
                      <m:t> </m:t>
                    </m:r>
                    <m:r>
                      <a:rPr lang="es-ES" sz="1350" i="1">
                        <a:latin typeface="Cambria Math" panose="02040503050406030204" pitchFamily="18" charset="0"/>
                        <a:ea typeface="Cambria Math" panose="02040503050406030204" pitchFamily="18" charset="0"/>
                      </a:rPr>
                      <m:t>𝑢𝑛</m:t>
                    </m:r>
                    <m:r>
                      <a:rPr lang="es-ES" sz="1350" i="1">
                        <a:latin typeface="Cambria Math" panose="02040503050406030204" pitchFamily="18" charset="0"/>
                        <a:ea typeface="Cambria Math" panose="02040503050406030204" pitchFamily="18" charset="0"/>
                      </a:rPr>
                      <m:t> </m:t>
                    </m:r>
                    <m:r>
                      <a:rPr lang="es-ES" sz="1350" i="1">
                        <a:latin typeface="Cambria Math" panose="02040503050406030204" pitchFamily="18" charset="0"/>
                        <a:ea typeface="Cambria Math" panose="02040503050406030204" pitchFamily="18" charset="0"/>
                      </a:rPr>
                      <m:t>𝑛</m:t>
                    </m:r>
                    <m:r>
                      <a:rPr lang="es-ES" sz="1350" i="1">
                        <a:latin typeface="Cambria Math" panose="02040503050406030204" pitchFamily="18" charset="0"/>
                        <a:ea typeface="Cambria Math" panose="02040503050406030204" pitchFamily="18" charset="0"/>
                      </a:rPr>
                      <m:t>ú</m:t>
                    </m:r>
                    <m:r>
                      <a:rPr lang="es-ES" sz="1350" i="1">
                        <a:latin typeface="Cambria Math" panose="02040503050406030204" pitchFamily="18" charset="0"/>
                        <a:ea typeface="Cambria Math" panose="02040503050406030204" pitchFamily="18" charset="0"/>
                      </a:rPr>
                      <m:t>𝑚𝑒𝑟𝑜</m:t>
                    </m:r>
                    <m:r>
                      <a:rPr lang="es-ES" sz="1350" i="1">
                        <a:latin typeface="Cambria Math" panose="02040503050406030204" pitchFamily="18" charset="0"/>
                        <a:ea typeface="Cambria Math" panose="02040503050406030204" pitchFamily="18" charset="0"/>
                      </a:rPr>
                      <m:t> </m:t>
                    </m:r>
                    <m:r>
                      <a:rPr lang="es-ES" sz="1350" i="1">
                        <a:latin typeface="Cambria Math" panose="02040503050406030204" pitchFamily="18" charset="0"/>
                        <a:ea typeface="Cambria Math" panose="02040503050406030204" pitchFamily="18" charset="0"/>
                      </a:rPr>
                      <m:t>𝑝𝑜𝑠𝑖𝑡𝑖𝑣𝑜</m:t>
                    </m:r>
                    <m:r>
                      <a:rPr lang="es-ES" sz="1350" i="1">
                        <a:latin typeface="Cambria Math" panose="02040503050406030204" pitchFamily="18" charset="0"/>
                        <a:ea typeface="Cambria Math" panose="02040503050406030204" pitchFamily="18" charset="0"/>
                      </a:rPr>
                      <m:t>.</m:t>
                    </m:r>
                  </m:oMath>
                </a14:m>
                <a:r>
                  <a:rPr lang="es-CO" sz="1350" dirty="0"/>
                  <a:t> </a:t>
                </a:r>
              </a:p>
            </p:txBody>
          </p:sp>
        </mc:Choice>
        <mc:Fallback xmlns="">
          <p:sp>
            <p:nvSpPr>
              <p:cNvPr id="40" name="Rectángulo 39"/>
              <p:cNvSpPr>
                <a:spLocks noRot="1" noChangeAspect="1" noMove="1" noResize="1" noEditPoints="1" noAdjustHandles="1" noChangeArrowheads="1" noChangeShapeType="1" noTextEdit="1"/>
              </p:cNvSpPr>
              <p:nvPr/>
            </p:nvSpPr>
            <p:spPr>
              <a:xfrm>
                <a:off x="1439669" y="4620353"/>
                <a:ext cx="6671388" cy="369332"/>
              </a:xfrm>
              <a:prstGeom prst="rect">
                <a:avLst/>
              </a:prstGeom>
              <a:blipFill rotWithShape="0">
                <a:blip r:embed="rId6"/>
                <a:stretch>
                  <a:fillRect l="-548" t="-4918" b="-18033"/>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41" name="Rectángulo 40"/>
              <p:cNvSpPr/>
              <p:nvPr/>
            </p:nvSpPr>
            <p:spPr>
              <a:xfrm>
                <a:off x="1079752" y="4721468"/>
                <a:ext cx="6100488" cy="682623"/>
              </a:xfrm>
              <a:prstGeom prst="rect">
                <a:avLst/>
              </a:prstGeom>
            </p:spPr>
            <p:txBody>
              <a:bodyPr wrap="square">
                <a:spAutoFit/>
              </a:bodyPr>
              <a:lstStyle/>
              <a:p>
                <a:pPr marL="214313" indent="-214313">
                  <a:buFont typeface="Wingdings" panose="05000000000000000000" pitchFamily="2" charset="2"/>
                  <a:buChar char="Ø"/>
                </a:pPr>
                <a:r>
                  <a:rPr lang="es-ES" sz="1350" dirty="0">
                    <a:ea typeface="Cambria Math" panose="02040503050406030204" pitchFamily="18" charset="0"/>
                  </a:rPr>
                  <a:t>  </a:t>
                </a:r>
                <a14:m>
                  <m:oMath xmlns:m="http://schemas.openxmlformats.org/officeDocument/2006/math">
                    <m:rad>
                      <m:radPr>
                        <m:degHide m:val="on"/>
                        <m:ctrlPr>
                          <a:rPr lang="es-ES" sz="1350" i="1">
                            <a:latin typeface="Cambria Math" panose="02040503050406030204" pitchFamily="18" charset="0"/>
                            <a:ea typeface="Cambria Math" panose="02040503050406030204" pitchFamily="18" charset="0"/>
                          </a:rPr>
                        </m:ctrlPr>
                      </m:radPr>
                      <m:deg/>
                      <m:e>
                        <m:r>
                          <a:rPr lang="es-ES" sz="1350" i="1">
                            <a:latin typeface="Cambria Math" panose="02040503050406030204" pitchFamily="18" charset="0"/>
                            <a:ea typeface="Cambria Math" panose="02040503050406030204" pitchFamily="18" charset="0"/>
                          </a:rPr>
                          <m:t>3</m:t>
                        </m:r>
                      </m:e>
                    </m:rad>
                    <m:r>
                      <a:rPr lang="es-ES" sz="1350" i="1">
                        <a:latin typeface="Cambria Math" panose="02040503050406030204" pitchFamily="18" charset="0"/>
                        <a:ea typeface="Cambria Math" panose="02040503050406030204" pitchFamily="18" charset="0"/>
                      </a:rPr>
                      <m:t>  </m:t>
                    </m:r>
                    <m:r>
                      <a:rPr lang="es-CO" sz="1350" i="1">
                        <a:latin typeface="Cambria Math" panose="02040503050406030204" pitchFamily="18" charset="0"/>
                        <a:ea typeface="Cambria Math" panose="02040503050406030204" pitchFamily="18" charset="0"/>
                      </a:rPr>
                      <m:t>&gt;</m:t>
                    </m:r>
                    <m:f>
                      <m:fPr>
                        <m:ctrlPr>
                          <a:rPr lang="es-CO" sz="1350" i="1">
                            <a:latin typeface="Cambria Math" panose="02040503050406030204" pitchFamily="18" charset="0"/>
                            <a:ea typeface="Cambria Math" panose="02040503050406030204" pitchFamily="18" charset="0"/>
                          </a:rPr>
                        </m:ctrlPr>
                      </m:fPr>
                      <m:num>
                        <m:r>
                          <a:rPr lang="es-ES" sz="1350" i="1">
                            <a:latin typeface="Cambria Math" panose="02040503050406030204" pitchFamily="18" charset="0"/>
                            <a:ea typeface="Cambria Math" panose="02040503050406030204" pitchFamily="18" charset="0"/>
                          </a:rPr>
                          <m:t>8</m:t>
                        </m:r>
                      </m:num>
                      <m:den>
                        <m:r>
                          <a:rPr lang="es-ES" sz="1350" i="1">
                            <a:latin typeface="Cambria Math" panose="02040503050406030204" pitchFamily="18" charset="0"/>
                            <a:ea typeface="Cambria Math" panose="02040503050406030204" pitchFamily="18" charset="0"/>
                          </a:rPr>
                          <m:t>6</m:t>
                        </m:r>
                      </m:den>
                    </m:f>
                    <m:r>
                      <a:rPr lang="es-ES" sz="1350" i="1">
                        <a:latin typeface="Cambria Math" panose="02040503050406030204" pitchFamily="18" charset="0"/>
                        <a:ea typeface="Cambria Math" panose="02040503050406030204" pitchFamily="18" charset="0"/>
                      </a:rPr>
                      <m:t>       </m:t>
                    </m:r>
                    <m:r>
                      <a:rPr lang="es-ES" sz="1350" i="1">
                        <a:latin typeface="Cambria Math" panose="02040503050406030204" pitchFamily="18" charset="0"/>
                        <a:ea typeface="Cambria Math" panose="02040503050406030204" pitchFamily="18" charset="0"/>
                      </a:rPr>
                      <m:t>𝑝𝑜𝑟𝑞𝑢𝑒</m:t>
                    </m:r>
                    <m:r>
                      <a:rPr lang="es-ES" sz="1350" i="1">
                        <a:latin typeface="Cambria Math" panose="02040503050406030204" pitchFamily="18" charset="0"/>
                        <a:ea typeface="Cambria Math" panose="02040503050406030204" pitchFamily="18" charset="0"/>
                      </a:rPr>
                      <m:t>   </m:t>
                    </m:r>
                    <m:rad>
                      <m:radPr>
                        <m:degHide m:val="on"/>
                        <m:ctrlPr>
                          <a:rPr lang="es-ES" sz="1350" i="1">
                            <a:latin typeface="Cambria Math" panose="02040503050406030204" pitchFamily="18" charset="0"/>
                            <a:ea typeface="Cambria Math" panose="02040503050406030204" pitchFamily="18" charset="0"/>
                          </a:rPr>
                        </m:ctrlPr>
                      </m:radPr>
                      <m:deg/>
                      <m:e>
                        <m:r>
                          <a:rPr lang="es-ES" sz="1350" i="1">
                            <a:latin typeface="Cambria Math" panose="02040503050406030204" pitchFamily="18" charset="0"/>
                            <a:ea typeface="Cambria Math" panose="02040503050406030204" pitchFamily="18" charset="0"/>
                          </a:rPr>
                          <m:t>3</m:t>
                        </m:r>
                      </m:e>
                    </m:rad>
                    <m:r>
                      <a:rPr lang="es-ES" sz="1350" i="1">
                        <a:latin typeface="Cambria Math" panose="02040503050406030204" pitchFamily="18" charset="0"/>
                        <a:ea typeface="Cambria Math" panose="02040503050406030204" pitchFamily="18" charset="0"/>
                      </a:rPr>
                      <m:t>=1,73205080…   </m:t>
                    </m:r>
                    <m:r>
                      <a:rPr lang="es-ES" sz="1350" i="1">
                        <a:latin typeface="Cambria Math" panose="02040503050406030204" pitchFamily="18" charset="0"/>
                        <a:ea typeface="Cambria Math" panose="02040503050406030204" pitchFamily="18" charset="0"/>
                      </a:rPr>
                      <m:t>𝑦</m:t>
                    </m:r>
                    <m:r>
                      <a:rPr lang="es-ES" sz="1350" i="1">
                        <a:latin typeface="Cambria Math" panose="02040503050406030204" pitchFamily="18" charset="0"/>
                        <a:ea typeface="Cambria Math" panose="02040503050406030204" pitchFamily="18" charset="0"/>
                      </a:rPr>
                      <m:t> </m:t>
                    </m:r>
                    <m:f>
                      <m:fPr>
                        <m:ctrlPr>
                          <a:rPr lang="es-ES" sz="1350" i="1">
                            <a:latin typeface="Cambria Math" panose="02040503050406030204" pitchFamily="18" charset="0"/>
                            <a:ea typeface="Cambria Math" panose="02040503050406030204" pitchFamily="18" charset="0"/>
                          </a:rPr>
                        </m:ctrlPr>
                      </m:fPr>
                      <m:num>
                        <m:r>
                          <a:rPr lang="es-ES" sz="1350" i="1">
                            <a:latin typeface="Cambria Math" panose="02040503050406030204" pitchFamily="18" charset="0"/>
                            <a:ea typeface="Cambria Math" panose="02040503050406030204" pitchFamily="18" charset="0"/>
                          </a:rPr>
                          <m:t>8</m:t>
                        </m:r>
                      </m:num>
                      <m:den>
                        <m:r>
                          <a:rPr lang="es-ES" sz="1350" i="1">
                            <a:latin typeface="Cambria Math" panose="02040503050406030204" pitchFamily="18" charset="0"/>
                            <a:ea typeface="Cambria Math" panose="02040503050406030204" pitchFamily="18" charset="0"/>
                          </a:rPr>
                          <m:t>6</m:t>
                        </m:r>
                      </m:den>
                    </m:f>
                    <m:r>
                      <a:rPr lang="es-ES" sz="1350" i="1">
                        <a:latin typeface="Cambria Math" panose="02040503050406030204" pitchFamily="18" charset="0"/>
                        <a:ea typeface="Cambria Math" panose="02040503050406030204" pitchFamily="18" charset="0"/>
                      </a:rPr>
                      <m:t>=1,33333…= 1,</m:t>
                    </m:r>
                    <m:acc>
                      <m:accPr>
                        <m:chr m:val="̅"/>
                        <m:ctrlPr>
                          <a:rPr lang="es-ES" sz="1350" i="1">
                            <a:latin typeface="Cambria Math" panose="02040503050406030204" pitchFamily="18" charset="0"/>
                            <a:ea typeface="Cambria Math" panose="02040503050406030204" pitchFamily="18" charset="0"/>
                          </a:rPr>
                        </m:ctrlPr>
                      </m:accPr>
                      <m:e>
                        <m:r>
                          <a:rPr lang="es-ES" sz="1350" i="1">
                            <a:latin typeface="Cambria Math" panose="02040503050406030204" pitchFamily="18" charset="0"/>
                            <a:ea typeface="Cambria Math" panose="02040503050406030204" pitchFamily="18" charset="0"/>
                          </a:rPr>
                          <m:t>3</m:t>
                        </m:r>
                      </m:e>
                    </m:acc>
                    <m:r>
                      <a:rPr lang="es-ES" sz="1350" i="1">
                        <a:latin typeface="Cambria Math" panose="02040503050406030204" pitchFamily="18" charset="0"/>
                        <a:ea typeface="Cambria Math" panose="02040503050406030204" pitchFamily="18" charset="0"/>
                      </a:rPr>
                      <m:t> .  </m:t>
                    </m:r>
                  </m:oMath>
                </a14:m>
                <a:endParaRPr lang="es-ES" sz="1350" i="1" dirty="0">
                  <a:latin typeface="Cambria Math" panose="02040503050406030204" pitchFamily="18" charset="0"/>
                  <a:ea typeface="Cambria Math" panose="02040503050406030204" pitchFamily="18" charset="0"/>
                </a:endParaRPr>
              </a:p>
              <a:p>
                <a:r>
                  <a:rPr lang="es-ES" sz="1350" dirty="0">
                    <a:ea typeface="Cambria Math" panose="02040503050406030204" pitchFamily="18" charset="0"/>
                  </a:rPr>
                  <a:t>        </a:t>
                </a:r>
                <a14:m>
                  <m:oMath xmlns:m="http://schemas.openxmlformats.org/officeDocument/2006/math">
                    <m:r>
                      <a:rPr lang="es-ES" sz="1350" i="1">
                        <a:latin typeface="Cambria Math" panose="02040503050406030204" pitchFamily="18" charset="0"/>
                        <a:ea typeface="Cambria Math" panose="02040503050406030204" pitchFamily="18" charset="0"/>
                      </a:rPr>
                      <m:t>𝐸𝑛𝑡𝑜𝑛𝑐𝑒𝑠</m:t>
                    </m:r>
                    <m:r>
                      <a:rPr lang="es-ES" sz="1350" i="1">
                        <a:latin typeface="Cambria Math" panose="02040503050406030204" pitchFamily="18" charset="0"/>
                        <a:ea typeface="Cambria Math" panose="02040503050406030204" pitchFamily="18" charset="0"/>
                      </a:rPr>
                      <m:t> </m:t>
                    </m:r>
                    <m:rad>
                      <m:radPr>
                        <m:degHide m:val="on"/>
                        <m:ctrlPr>
                          <a:rPr lang="es-ES" sz="1350" i="1">
                            <a:latin typeface="Cambria Math" panose="02040503050406030204" pitchFamily="18" charset="0"/>
                            <a:ea typeface="Cambria Math" panose="02040503050406030204" pitchFamily="18" charset="0"/>
                          </a:rPr>
                        </m:ctrlPr>
                      </m:radPr>
                      <m:deg/>
                      <m:e>
                        <m:r>
                          <a:rPr lang="es-ES" sz="1350" i="1">
                            <a:latin typeface="Cambria Math" panose="02040503050406030204" pitchFamily="18" charset="0"/>
                            <a:ea typeface="Cambria Math" panose="02040503050406030204" pitchFamily="18" charset="0"/>
                          </a:rPr>
                          <m:t>3</m:t>
                        </m:r>
                      </m:e>
                    </m:rad>
                    <m:r>
                      <a:rPr lang="es-ES" sz="1350" i="1">
                        <a:latin typeface="Cambria Math" panose="02040503050406030204" pitchFamily="18" charset="0"/>
                        <a:ea typeface="Cambria Math" panose="02040503050406030204" pitchFamily="18" charset="0"/>
                      </a:rPr>
                      <m:t>−</m:t>
                    </m:r>
                    <m:f>
                      <m:fPr>
                        <m:ctrlPr>
                          <a:rPr lang="es-ES" sz="1350" i="1">
                            <a:latin typeface="Cambria Math" panose="02040503050406030204" pitchFamily="18" charset="0"/>
                            <a:ea typeface="Cambria Math" panose="02040503050406030204" pitchFamily="18" charset="0"/>
                          </a:rPr>
                        </m:ctrlPr>
                      </m:fPr>
                      <m:num>
                        <m:r>
                          <a:rPr lang="es-ES" sz="1350" i="1">
                            <a:latin typeface="Cambria Math" panose="02040503050406030204" pitchFamily="18" charset="0"/>
                            <a:ea typeface="Cambria Math" panose="02040503050406030204" pitchFamily="18" charset="0"/>
                          </a:rPr>
                          <m:t>8</m:t>
                        </m:r>
                      </m:num>
                      <m:den>
                        <m:r>
                          <a:rPr lang="es-ES" sz="1350" i="1">
                            <a:latin typeface="Cambria Math" panose="02040503050406030204" pitchFamily="18" charset="0"/>
                            <a:ea typeface="Cambria Math" panose="02040503050406030204" pitchFamily="18" charset="0"/>
                          </a:rPr>
                          <m:t>6</m:t>
                        </m:r>
                      </m:den>
                    </m:f>
                    <m:r>
                      <a:rPr lang="es-ES" sz="1350" i="1">
                        <a:latin typeface="Cambria Math" panose="02040503050406030204" pitchFamily="18" charset="0"/>
                        <a:ea typeface="Cambria Math" panose="02040503050406030204" pitchFamily="18" charset="0"/>
                      </a:rPr>
                      <m:t>=0,398717… </m:t>
                    </m:r>
                    <m:r>
                      <a:rPr lang="es-ES" sz="1350" i="1">
                        <a:latin typeface="Cambria Math" panose="02040503050406030204" pitchFamily="18" charset="0"/>
                        <a:ea typeface="Cambria Math" panose="02040503050406030204" pitchFamily="18" charset="0"/>
                      </a:rPr>
                      <m:t>𝑒𝑠</m:t>
                    </m:r>
                    <m:r>
                      <a:rPr lang="es-ES" sz="1350" i="1">
                        <a:latin typeface="Cambria Math" panose="02040503050406030204" pitchFamily="18" charset="0"/>
                        <a:ea typeface="Cambria Math" panose="02040503050406030204" pitchFamily="18" charset="0"/>
                      </a:rPr>
                      <m:t> </m:t>
                    </m:r>
                    <m:r>
                      <a:rPr lang="es-ES" sz="1350" i="1">
                        <a:latin typeface="Cambria Math" panose="02040503050406030204" pitchFamily="18" charset="0"/>
                        <a:ea typeface="Cambria Math" panose="02040503050406030204" pitchFamily="18" charset="0"/>
                      </a:rPr>
                      <m:t>𝑝𝑜𝑠𝑖𝑡𝑖𝑣𝑜</m:t>
                    </m:r>
                  </m:oMath>
                </a14:m>
                <a:r>
                  <a:rPr lang="es-CO" sz="1350" dirty="0"/>
                  <a:t> </a:t>
                </a:r>
              </a:p>
            </p:txBody>
          </p:sp>
        </mc:Choice>
        <mc:Fallback xmlns="">
          <p:sp>
            <p:nvSpPr>
              <p:cNvPr id="41" name="Rectángulo 40"/>
              <p:cNvSpPr>
                <a:spLocks noRot="1" noChangeAspect="1" noMove="1" noResize="1" noEditPoints="1" noAdjustHandles="1" noChangeArrowheads="1" noChangeShapeType="1" noTextEdit="1"/>
              </p:cNvSpPr>
              <p:nvPr/>
            </p:nvSpPr>
            <p:spPr>
              <a:xfrm>
                <a:off x="1439669" y="5152290"/>
                <a:ext cx="8133984" cy="901978"/>
              </a:xfrm>
              <a:prstGeom prst="rect">
                <a:avLst/>
              </a:prstGeom>
              <a:blipFill rotWithShape="0">
                <a:blip r:embed="rId7"/>
                <a:stretch>
                  <a:fillRect l="-450"/>
                </a:stretch>
              </a:blipFill>
            </p:spPr>
            <p:txBody>
              <a:bodyPr/>
              <a:lstStyle/>
              <a:p>
                <a:r>
                  <a:rPr lang="es-CO">
                    <a:noFill/>
                  </a:rPr>
                  <a:t> </a:t>
                </a:r>
              </a:p>
            </p:txBody>
          </p:sp>
        </mc:Fallback>
      </mc:AlternateContent>
    </p:spTree>
    <p:extLst>
      <p:ext uri="{BB962C8B-B14F-4D97-AF65-F5344CB8AC3E}">
        <p14:creationId xmlns:p14="http://schemas.microsoft.com/office/powerpoint/2010/main" val="13520618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ángulo 6"/>
          <p:cNvSpPr/>
          <p:nvPr/>
        </p:nvSpPr>
        <p:spPr>
          <a:xfrm>
            <a:off x="1474942" y="3616597"/>
            <a:ext cx="523875" cy="3238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sp>
        <p:nvSpPr>
          <p:cNvPr id="2" name="Título 1"/>
          <p:cNvSpPr>
            <a:spLocks noGrp="1"/>
          </p:cNvSpPr>
          <p:nvPr>
            <p:ph type="ctrTitle"/>
          </p:nvPr>
        </p:nvSpPr>
        <p:spPr>
          <a:xfrm>
            <a:off x="-1168245" y="812438"/>
            <a:ext cx="6858000" cy="880051"/>
          </a:xfrm>
          <a:effectLst>
            <a:outerShdw blurRad="152400" dist="317500" dir="5400000" sx="90000" sy="-19000" rotWithShape="0">
              <a:prstClr val="black">
                <a:alpha val="15000"/>
              </a:prstClr>
            </a:outerShdw>
          </a:effectLst>
        </p:spPr>
        <p:txBody>
          <a:bodyPr>
            <a:normAutofit/>
          </a:bodyPr>
          <a:lstStyle/>
          <a:p>
            <a:r>
              <a:rPr lang="es-ES" sz="2800" b="1" dirty="0">
                <a:solidFill>
                  <a:srgbClr val="0070C0"/>
                </a:solidFill>
                <a:latin typeface="+mn-lt"/>
              </a:rPr>
              <a:t>EJERCICIOS INTERACTIVOS</a:t>
            </a:r>
            <a:br>
              <a:rPr lang="es-ES" sz="2800" b="1" dirty="0">
                <a:solidFill>
                  <a:srgbClr val="0070C0"/>
                </a:solidFill>
                <a:latin typeface="+mn-lt"/>
              </a:rPr>
            </a:br>
            <a:endParaRPr lang="es-CO" sz="2800" b="1" dirty="0">
              <a:solidFill>
                <a:srgbClr val="0070C0"/>
              </a:solidFill>
              <a:latin typeface="+mn-lt"/>
            </a:endParaRPr>
          </a:p>
        </p:txBody>
      </p:sp>
      <mc:AlternateContent xmlns:mc="http://schemas.openxmlformats.org/markup-compatibility/2006" xmlns:a14="http://schemas.microsoft.com/office/drawing/2010/main">
        <mc:Choice Requires="a14">
          <p:sp>
            <p:nvSpPr>
              <p:cNvPr id="3" name="CuadroTexto 2"/>
              <p:cNvSpPr txBox="1"/>
              <p:nvPr/>
            </p:nvSpPr>
            <p:spPr>
              <a:xfrm>
                <a:off x="704850" y="1552575"/>
                <a:ext cx="9631846" cy="5140895"/>
              </a:xfrm>
              <a:prstGeom prst="rect">
                <a:avLst/>
              </a:prstGeom>
              <a:noFill/>
            </p:spPr>
            <p:txBody>
              <a:bodyPr wrap="square" rtlCol="0">
                <a:spAutoFit/>
              </a:bodyPr>
              <a:lstStyle/>
              <a:p>
                <a:r>
                  <a:rPr lang="es-ES" sz="2800" dirty="0" smtClean="0"/>
                  <a:t>Coloque el símbolo </a:t>
                </a:r>
                <a14:m>
                  <m:oMath xmlns:m="http://schemas.openxmlformats.org/officeDocument/2006/math">
                    <m:r>
                      <a:rPr lang="es-ES" sz="2800" i="1" smtClean="0">
                        <a:latin typeface="Cambria Math" panose="02040503050406030204" pitchFamily="18" charset="0"/>
                        <a:ea typeface="Cambria Math" panose="02040503050406030204" pitchFamily="18" charset="0"/>
                      </a:rPr>
                      <m:t>&lt;</m:t>
                    </m:r>
                    <m:r>
                      <a:rPr lang="es-ES" sz="2800" b="0" i="1" smtClean="0">
                        <a:latin typeface="Cambria Math" panose="02040503050406030204" pitchFamily="18" charset="0"/>
                        <a:ea typeface="Cambria Math" panose="02040503050406030204" pitchFamily="18" charset="0"/>
                      </a:rPr>
                      <m:t>,&gt;</m:t>
                    </m:r>
                    <m:r>
                      <a:rPr lang="es-ES" sz="2800" b="0" i="1" smtClean="0">
                        <a:latin typeface="Cambria Math" panose="02040503050406030204" pitchFamily="18" charset="0"/>
                        <a:ea typeface="Cambria Math" panose="02040503050406030204" pitchFamily="18" charset="0"/>
                      </a:rPr>
                      <m:t>𝑜</m:t>
                    </m:r>
                    <m:r>
                      <a:rPr lang="es-ES" sz="2800" b="0" i="1" smtClean="0">
                        <a:latin typeface="Cambria Math" panose="02040503050406030204" pitchFamily="18" charset="0"/>
                        <a:ea typeface="Cambria Math" panose="02040503050406030204" pitchFamily="18" charset="0"/>
                      </a:rPr>
                      <m:t>=, </m:t>
                    </m:r>
                    <m:r>
                      <m:rPr>
                        <m:sty m:val="p"/>
                      </m:rPr>
                      <a:rPr lang="es-ES" sz="2800" b="0" i="0" smtClean="0">
                        <a:latin typeface="Cambria Math" panose="02040503050406030204" pitchFamily="18" charset="0"/>
                        <a:ea typeface="Cambria Math" panose="02040503050406030204" pitchFamily="18" charset="0"/>
                      </a:rPr>
                      <m:t>seg</m:t>
                    </m:r>
                    <m:r>
                      <a:rPr lang="es-ES" sz="2800" b="0" i="0" smtClean="0">
                        <a:latin typeface="Cambria Math" panose="02040503050406030204" pitchFamily="18" charset="0"/>
                        <a:ea typeface="Cambria Math" panose="02040503050406030204" pitchFamily="18" charset="0"/>
                      </a:rPr>
                      <m:t>ú</m:t>
                    </m:r>
                    <m:r>
                      <m:rPr>
                        <m:sty m:val="p"/>
                      </m:rPr>
                      <a:rPr lang="es-ES" sz="2800" b="0" i="0" smtClean="0">
                        <a:latin typeface="Cambria Math" panose="02040503050406030204" pitchFamily="18" charset="0"/>
                        <a:ea typeface="Cambria Math" panose="02040503050406030204" pitchFamily="18" charset="0"/>
                      </a:rPr>
                      <m:t>n</m:t>
                    </m:r>
                    <m:r>
                      <a:rPr lang="es-ES" sz="2800" b="0" i="0" smtClean="0">
                        <a:latin typeface="Cambria Math" panose="02040503050406030204" pitchFamily="18" charset="0"/>
                        <a:ea typeface="Cambria Math" panose="02040503050406030204" pitchFamily="18" charset="0"/>
                      </a:rPr>
                      <m:t> </m:t>
                    </m:r>
                    <m:r>
                      <m:rPr>
                        <m:sty m:val="p"/>
                      </m:rPr>
                      <a:rPr lang="es-ES" sz="2800" b="0" i="0" smtClean="0">
                        <a:latin typeface="Cambria Math" panose="02040503050406030204" pitchFamily="18" charset="0"/>
                        <a:ea typeface="Cambria Math" panose="02040503050406030204" pitchFamily="18" charset="0"/>
                      </a:rPr>
                      <m:t>corresponda</m:t>
                    </m:r>
                  </m:oMath>
                </a14:m>
                <a:endParaRPr lang="es-ES" sz="2800" b="0" dirty="0">
                  <a:ea typeface="Cambria Math" panose="02040503050406030204" pitchFamily="18" charset="0"/>
                </a:endParaRPr>
              </a:p>
              <a:p>
                <a:endParaRPr lang="es-ES" sz="2800" b="0" dirty="0">
                  <a:ea typeface="Cambria Math" panose="02040503050406030204" pitchFamily="18" charset="0"/>
                </a:endParaRPr>
              </a:p>
              <a:p>
                <a:r>
                  <a:rPr lang="es-ES" sz="2800" dirty="0"/>
                  <a:t> </a:t>
                </a:r>
                <a14:m>
                  <m:oMath xmlns:m="http://schemas.openxmlformats.org/officeDocument/2006/math">
                    <m:f>
                      <m:fPr>
                        <m:ctrlPr>
                          <a:rPr lang="es-ES" sz="2800" i="1" smtClean="0">
                            <a:latin typeface="Cambria Math" panose="02040503050406030204" pitchFamily="18" charset="0"/>
                          </a:rPr>
                        </m:ctrlPr>
                      </m:fPr>
                      <m:num>
                        <m:r>
                          <a:rPr lang="es-ES" sz="2800" b="0" i="1" smtClean="0">
                            <a:latin typeface="Cambria Math" panose="02040503050406030204" pitchFamily="18" charset="0"/>
                          </a:rPr>
                          <m:t> 10</m:t>
                        </m:r>
                      </m:num>
                      <m:den>
                        <m:r>
                          <a:rPr lang="es-ES" sz="2800" b="0" i="1" smtClean="0">
                            <a:latin typeface="Cambria Math" panose="02040503050406030204" pitchFamily="18" charset="0"/>
                          </a:rPr>
                          <m:t>3</m:t>
                        </m:r>
                      </m:den>
                    </m:f>
                    <m:r>
                      <a:rPr lang="es-ES" sz="2800" b="0" i="1" smtClean="0">
                        <a:latin typeface="Cambria Math" panose="02040503050406030204" pitchFamily="18" charset="0"/>
                      </a:rPr>
                      <m:t>           3,3</m:t>
                    </m:r>
                  </m:oMath>
                </a14:m>
                <a:r>
                  <a:rPr lang="es-ES" sz="2800" dirty="0"/>
                  <a:t>                           </a:t>
                </a:r>
                <a14:m>
                  <m:oMath xmlns:m="http://schemas.openxmlformats.org/officeDocument/2006/math">
                    <m:r>
                      <m:rPr>
                        <m:sty m:val="p"/>
                      </m:rPr>
                      <a:rPr lang="el-GR" sz="2800" i="1" smtClean="0">
                        <a:latin typeface="Cambria Math" panose="02040503050406030204" pitchFamily="18" charset="0"/>
                        <a:ea typeface="Cambria Math" panose="02040503050406030204" pitchFamily="18" charset="0"/>
                      </a:rPr>
                      <m:t>π</m:t>
                    </m:r>
                    <m:r>
                      <a:rPr lang="es-ES" sz="2800" b="0" i="1" smtClean="0">
                        <a:latin typeface="Cambria Math" panose="02040503050406030204" pitchFamily="18" charset="0"/>
                        <a:ea typeface="Cambria Math" panose="02040503050406030204" pitchFamily="18" charset="0"/>
                      </a:rPr>
                      <m:t>            </m:t>
                    </m:r>
                    <m:r>
                      <a:rPr lang="es-ES" sz="2800" i="1">
                        <a:latin typeface="Cambria Math" panose="02040503050406030204" pitchFamily="18" charset="0"/>
                      </a:rPr>
                      <m:t>3</m:t>
                    </m:r>
                    <m:r>
                      <a:rPr lang="es-ES" sz="2800" b="0" i="1" smtClean="0">
                        <a:latin typeface="Cambria Math" panose="02040503050406030204" pitchFamily="18" charset="0"/>
                      </a:rPr>
                      <m:t>,1415</m:t>
                    </m:r>
                  </m:oMath>
                </a14:m>
                <a:endParaRPr lang="es-ES" sz="2800" dirty="0"/>
              </a:p>
              <a:p>
                <a:endParaRPr lang="es-ES" sz="2800" dirty="0"/>
              </a:p>
              <a:p>
                <a14:m>
                  <m:oMath xmlns:m="http://schemas.openxmlformats.org/officeDocument/2006/math">
                    <m:rad>
                      <m:radPr>
                        <m:degHide m:val="on"/>
                        <m:ctrlPr>
                          <a:rPr lang="es-ES" sz="2800" i="1" smtClean="0">
                            <a:latin typeface="Cambria Math" panose="02040503050406030204" pitchFamily="18" charset="0"/>
                          </a:rPr>
                        </m:ctrlPr>
                      </m:radPr>
                      <m:deg/>
                      <m:e>
                        <m:r>
                          <a:rPr lang="es-ES" sz="2800" b="0" i="1" smtClean="0">
                            <a:latin typeface="Cambria Math" panose="02040503050406030204" pitchFamily="18" charset="0"/>
                          </a:rPr>
                          <m:t>2</m:t>
                        </m:r>
                      </m:e>
                    </m:rad>
                    <m:r>
                      <a:rPr lang="es-ES" sz="2800" b="0" i="1" smtClean="0">
                        <a:latin typeface="Cambria Math" panose="02040503050406030204" pitchFamily="18" charset="0"/>
                      </a:rPr>
                      <m:t>            1,4143</m:t>
                    </m:r>
                  </m:oMath>
                </a14:m>
                <a:r>
                  <a:rPr lang="es-ES" sz="2800" dirty="0"/>
                  <a:t>                    </a:t>
                </a:r>
                <a14:m>
                  <m:oMath xmlns:m="http://schemas.openxmlformats.org/officeDocument/2006/math">
                    <m:f>
                      <m:fPr>
                        <m:ctrlPr>
                          <a:rPr lang="es-ES" sz="2800" i="1">
                            <a:latin typeface="Cambria Math" panose="02040503050406030204" pitchFamily="18" charset="0"/>
                          </a:rPr>
                        </m:ctrlPr>
                      </m:fPr>
                      <m:num>
                        <m:r>
                          <a:rPr lang="es-ES" sz="2800" i="1">
                            <a:latin typeface="Cambria Math" panose="02040503050406030204" pitchFamily="18" charset="0"/>
                          </a:rPr>
                          <m:t>2</m:t>
                        </m:r>
                      </m:num>
                      <m:den>
                        <m:r>
                          <a:rPr lang="es-ES" sz="2800" i="1">
                            <a:latin typeface="Cambria Math" panose="02040503050406030204" pitchFamily="18" charset="0"/>
                          </a:rPr>
                          <m:t>3</m:t>
                        </m:r>
                      </m:den>
                    </m:f>
                    <m:r>
                      <a:rPr lang="es-ES" sz="2800" b="0" i="1">
                        <a:latin typeface="Cambria Math" panose="02040503050406030204" pitchFamily="18" charset="0"/>
                      </a:rPr>
                      <m:t> </m:t>
                    </m:r>
                    <m:r>
                      <a:rPr lang="es-CO" sz="2800" b="0" i="1" smtClean="0">
                        <a:latin typeface="Cambria Math" panose="02040503050406030204" pitchFamily="18" charset="0"/>
                      </a:rPr>
                      <m:t>   </m:t>
                    </m:r>
                    <m:r>
                      <a:rPr lang="es-ES" sz="2800" i="1">
                        <a:latin typeface="Cambria Math" panose="02040503050406030204" pitchFamily="18" charset="0"/>
                      </a:rPr>
                      <m:t>          0,</m:t>
                    </m:r>
                    <m:acc>
                      <m:accPr>
                        <m:chr m:val="̅"/>
                        <m:ctrlPr>
                          <a:rPr lang="es-ES" sz="2800" i="1">
                            <a:latin typeface="Cambria Math" panose="02040503050406030204" pitchFamily="18" charset="0"/>
                          </a:rPr>
                        </m:ctrlPr>
                      </m:accPr>
                      <m:e>
                        <m:r>
                          <a:rPr lang="es-ES" sz="2800" i="1">
                            <a:latin typeface="Cambria Math" panose="02040503050406030204" pitchFamily="18" charset="0"/>
                          </a:rPr>
                          <m:t>6</m:t>
                        </m:r>
                      </m:e>
                    </m:acc>
                  </m:oMath>
                </a14:m>
                <a:r>
                  <a:rPr lang="es-ES" sz="2800" dirty="0"/>
                  <a:t>         </a:t>
                </a:r>
              </a:p>
              <a:p>
                <a:endParaRPr lang="es-ES" sz="2800" dirty="0"/>
              </a:p>
              <a:p>
                <a:pPr/>
                <a14:m>
                  <m:oMathPara xmlns:m="http://schemas.openxmlformats.org/officeDocument/2006/math">
                    <m:oMathParaPr>
                      <m:jc m:val="left"/>
                    </m:oMathParaPr>
                    <m:oMath xmlns:m="http://schemas.openxmlformats.org/officeDocument/2006/math">
                      <m:f>
                        <m:fPr>
                          <m:ctrlPr>
                            <a:rPr lang="es-ES" sz="2800" i="1" smtClean="0">
                              <a:latin typeface="Cambria Math" panose="02040503050406030204" pitchFamily="18" charset="0"/>
                            </a:rPr>
                          </m:ctrlPr>
                        </m:fPr>
                        <m:num>
                          <m:r>
                            <a:rPr lang="es-ES" sz="2800" b="0" i="1" smtClean="0">
                              <a:latin typeface="Cambria Math" panose="02040503050406030204" pitchFamily="18" charset="0"/>
                            </a:rPr>
                            <m:t>10</m:t>
                          </m:r>
                        </m:num>
                        <m:den>
                          <m:r>
                            <a:rPr lang="es-ES" sz="2800" b="0" i="1" smtClean="0">
                              <a:latin typeface="Cambria Math" panose="02040503050406030204" pitchFamily="18" charset="0"/>
                            </a:rPr>
                            <m:t>11</m:t>
                          </m:r>
                        </m:den>
                      </m:f>
                      <m:r>
                        <a:rPr lang="es-ES" sz="2800" b="0" i="1" smtClean="0">
                          <a:latin typeface="Cambria Math" panose="02040503050406030204" pitchFamily="18" charset="0"/>
                        </a:rPr>
                        <m:t>           </m:t>
                      </m:r>
                      <m:f>
                        <m:fPr>
                          <m:ctrlPr>
                            <a:rPr lang="es-ES" sz="2800" b="0" i="1" smtClean="0">
                              <a:latin typeface="Cambria Math" panose="02040503050406030204" pitchFamily="18" charset="0"/>
                            </a:rPr>
                          </m:ctrlPr>
                        </m:fPr>
                        <m:num>
                          <m:r>
                            <a:rPr lang="es-ES" sz="2800" b="0" i="1" smtClean="0">
                              <a:latin typeface="Cambria Math" panose="02040503050406030204" pitchFamily="18" charset="0"/>
                            </a:rPr>
                            <m:t>12</m:t>
                          </m:r>
                        </m:num>
                        <m:den>
                          <m:r>
                            <a:rPr lang="es-ES" sz="2800" b="0" i="1" smtClean="0">
                              <a:latin typeface="Cambria Math" panose="02040503050406030204" pitchFamily="18" charset="0"/>
                            </a:rPr>
                            <m:t>13</m:t>
                          </m:r>
                        </m:den>
                      </m:f>
                      <m:r>
                        <a:rPr lang="es-ES" sz="2800" b="0" i="1" smtClean="0">
                          <a:latin typeface="Cambria Math" panose="02040503050406030204" pitchFamily="18" charset="0"/>
                        </a:rPr>
                        <m:t>                     −</m:t>
                      </m:r>
                      <m:f>
                        <m:fPr>
                          <m:ctrlPr>
                            <a:rPr lang="es-ES" sz="2800" b="0" i="1" smtClean="0">
                              <a:latin typeface="Cambria Math" panose="02040503050406030204" pitchFamily="18" charset="0"/>
                            </a:rPr>
                          </m:ctrlPr>
                        </m:fPr>
                        <m:num>
                          <m:r>
                            <a:rPr lang="es-ES" sz="2800" b="0" i="1" smtClean="0">
                              <a:latin typeface="Cambria Math" panose="02040503050406030204" pitchFamily="18" charset="0"/>
                            </a:rPr>
                            <m:t>22</m:t>
                          </m:r>
                        </m:num>
                        <m:den>
                          <m:r>
                            <a:rPr lang="es-ES" sz="2800" b="0" i="1" smtClean="0">
                              <a:latin typeface="Cambria Math" panose="02040503050406030204" pitchFamily="18" charset="0"/>
                            </a:rPr>
                            <m:t>7</m:t>
                          </m:r>
                        </m:den>
                      </m:f>
                      <m:r>
                        <a:rPr lang="es-ES" sz="2800" b="0" i="1" smtClean="0">
                          <a:latin typeface="Cambria Math" panose="02040503050406030204" pitchFamily="18" charset="0"/>
                        </a:rPr>
                        <m:t>           −3                                              </m:t>
                      </m:r>
                    </m:oMath>
                  </m:oMathPara>
                </a14:m>
                <a:endParaRPr lang="es-ES" sz="2800" dirty="0"/>
              </a:p>
              <a:p>
                <a:endParaRPr lang="es-ES" sz="2800" dirty="0"/>
              </a:p>
              <a:p>
                <a:endParaRPr lang="es-ES" sz="2800" dirty="0"/>
              </a:p>
              <a:p>
                <a:endParaRPr lang="es-ES" sz="2800" dirty="0"/>
              </a:p>
            </p:txBody>
          </p:sp>
        </mc:Choice>
        <mc:Fallback xmlns="">
          <p:sp>
            <p:nvSpPr>
              <p:cNvPr id="3" name="CuadroTexto 2"/>
              <p:cNvSpPr txBox="1">
                <a:spLocks noRot="1" noChangeAspect="1" noMove="1" noResize="1" noEditPoints="1" noAdjustHandles="1" noChangeArrowheads="1" noChangeShapeType="1" noTextEdit="1"/>
              </p:cNvSpPr>
              <p:nvPr/>
            </p:nvSpPr>
            <p:spPr>
              <a:xfrm>
                <a:off x="704850" y="1552575"/>
                <a:ext cx="9631846" cy="5140895"/>
              </a:xfrm>
              <a:prstGeom prst="rect">
                <a:avLst/>
              </a:prstGeom>
              <a:blipFill rotWithShape="0">
                <a:blip r:embed="rId3"/>
                <a:stretch>
                  <a:fillRect l="-1329" t="-1186"/>
                </a:stretch>
              </a:blipFill>
            </p:spPr>
            <p:txBody>
              <a:bodyPr/>
              <a:lstStyle/>
              <a:p>
                <a:r>
                  <a:rPr lang="es-ES">
                    <a:noFill/>
                  </a:rPr>
                  <a:t> </a:t>
                </a:r>
              </a:p>
            </p:txBody>
          </p:sp>
        </mc:Fallback>
      </mc:AlternateContent>
      <p:sp>
        <p:nvSpPr>
          <p:cNvPr id="5" name="Rectángulo 4"/>
          <p:cNvSpPr/>
          <p:nvPr/>
        </p:nvSpPr>
        <p:spPr>
          <a:xfrm>
            <a:off x="1446176" y="2536058"/>
            <a:ext cx="523875" cy="3238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sp>
        <p:nvSpPr>
          <p:cNvPr id="6" name="Rectángulo 5"/>
          <p:cNvSpPr/>
          <p:nvPr/>
        </p:nvSpPr>
        <p:spPr>
          <a:xfrm>
            <a:off x="5233649" y="2608923"/>
            <a:ext cx="523875" cy="3238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sp>
        <p:nvSpPr>
          <p:cNvPr id="8" name="Rectángulo 7"/>
          <p:cNvSpPr/>
          <p:nvPr/>
        </p:nvSpPr>
        <p:spPr>
          <a:xfrm>
            <a:off x="5233648" y="3575594"/>
            <a:ext cx="523875" cy="3238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sp>
        <p:nvSpPr>
          <p:cNvPr id="9" name="Rectángulo 8"/>
          <p:cNvSpPr/>
          <p:nvPr/>
        </p:nvSpPr>
        <p:spPr>
          <a:xfrm>
            <a:off x="1446175" y="4784016"/>
            <a:ext cx="523875" cy="3238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sp>
        <p:nvSpPr>
          <p:cNvPr id="10" name="Rectángulo 9"/>
          <p:cNvSpPr/>
          <p:nvPr/>
        </p:nvSpPr>
        <p:spPr>
          <a:xfrm>
            <a:off x="5233648" y="4757655"/>
            <a:ext cx="523875" cy="3238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spTree>
    <p:extLst>
      <p:ext uri="{BB962C8B-B14F-4D97-AF65-F5344CB8AC3E}">
        <p14:creationId xmlns:p14="http://schemas.microsoft.com/office/powerpoint/2010/main" val="60157680"/>
      </p:ext>
    </p:extLst>
  </p:cSld>
  <p:clrMapOvr>
    <a:overrideClrMapping bg1="lt1" tx1="dk1" bg2="lt2" tx2="dk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ángulo 9"/>
          <p:cNvSpPr/>
          <p:nvPr/>
        </p:nvSpPr>
        <p:spPr>
          <a:xfrm>
            <a:off x="5233648" y="4757655"/>
            <a:ext cx="523875" cy="3238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sp>
        <p:nvSpPr>
          <p:cNvPr id="9" name="Rectángulo 8"/>
          <p:cNvSpPr/>
          <p:nvPr/>
        </p:nvSpPr>
        <p:spPr>
          <a:xfrm>
            <a:off x="1446175" y="4784016"/>
            <a:ext cx="523875" cy="3238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sp>
        <p:nvSpPr>
          <p:cNvPr id="8" name="Rectángulo 7"/>
          <p:cNvSpPr/>
          <p:nvPr/>
        </p:nvSpPr>
        <p:spPr>
          <a:xfrm>
            <a:off x="5233648" y="3575594"/>
            <a:ext cx="523875" cy="3238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sp>
        <p:nvSpPr>
          <p:cNvPr id="7" name="Rectángulo 6"/>
          <p:cNvSpPr/>
          <p:nvPr/>
        </p:nvSpPr>
        <p:spPr>
          <a:xfrm>
            <a:off x="1474942" y="3616597"/>
            <a:ext cx="523875" cy="3238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sp>
        <p:nvSpPr>
          <p:cNvPr id="6" name="Rectángulo 5"/>
          <p:cNvSpPr/>
          <p:nvPr/>
        </p:nvSpPr>
        <p:spPr>
          <a:xfrm>
            <a:off x="5233649" y="2608923"/>
            <a:ext cx="523875" cy="3238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sp>
        <p:nvSpPr>
          <p:cNvPr id="5" name="Rectángulo 4"/>
          <p:cNvSpPr/>
          <p:nvPr/>
        </p:nvSpPr>
        <p:spPr>
          <a:xfrm>
            <a:off x="1395053" y="2608923"/>
            <a:ext cx="523875" cy="3238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sp>
        <p:nvSpPr>
          <p:cNvPr id="2" name="Título 1"/>
          <p:cNvSpPr>
            <a:spLocks noGrp="1"/>
          </p:cNvSpPr>
          <p:nvPr>
            <p:ph type="ctrTitle"/>
          </p:nvPr>
        </p:nvSpPr>
        <p:spPr>
          <a:xfrm>
            <a:off x="877124" y="724240"/>
            <a:ext cx="6858000" cy="880051"/>
          </a:xfrm>
          <a:effectLst>
            <a:outerShdw blurRad="152400" dist="317500" dir="5400000" sx="90000" sy="-19000" rotWithShape="0">
              <a:prstClr val="black">
                <a:alpha val="15000"/>
              </a:prstClr>
            </a:outerShdw>
          </a:effectLst>
        </p:spPr>
        <p:txBody>
          <a:bodyPr>
            <a:normAutofit fontScale="90000"/>
          </a:bodyPr>
          <a:lstStyle/>
          <a:p>
            <a:r>
              <a:rPr lang="es-ES" sz="2800" b="1" dirty="0" smtClean="0">
                <a:solidFill>
                  <a:srgbClr val="0070C0"/>
                </a:solidFill>
                <a:latin typeface="+mn-lt"/>
              </a:rPr>
              <a:t>RETROALIMENTACIÓN EJERCICIOS </a:t>
            </a:r>
            <a:r>
              <a:rPr lang="es-ES" sz="2800" b="1" dirty="0">
                <a:solidFill>
                  <a:srgbClr val="0070C0"/>
                </a:solidFill>
                <a:latin typeface="+mn-lt"/>
              </a:rPr>
              <a:t>INTERACTIVOS</a:t>
            </a:r>
            <a:br>
              <a:rPr lang="es-ES" sz="2800" b="1" dirty="0">
                <a:solidFill>
                  <a:srgbClr val="0070C0"/>
                </a:solidFill>
                <a:latin typeface="+mn-lt"/>
              </a:rPr>
            </a:br>
            <a:endParaRPr lang="es-CO" sz="2800" b="1" dirty="0">
              <a:solidFill>
                <a:srgbClr val="0070C0"/>
              </a:solidFill>
              <a:latin typeface="+mn-lt"/>
            </a:endParaRPr>
          </a:p>
        </p:txBody>
      </p:sp>
      <mc:AlternateContent xmlns:mc="http://schemas.openxmlformats.org/markup-compatibility/2006" xmlns:a14="http://schemas.microsoft.com/office/drawing/2010/main">
        <mc:Choice Requires="a14">
          <p:sp>
            <p:nvSpPr>
              <p:cNvPr id="3" name="CuadroTexto 2"/>
              <p:cNvSpPr txBox="1"/>
              <p:nvPr/>
            </p:nvSpPr>
            <p:spPr>
              <a:xfrm>
                <a:off x="704850" y="1552575"/>
                <a:ext cx="9631846" cy="5139997"/>
              </a:xfrm>
              <a:prstGeom prst="rect">
                <a:avLst/>
              </a:prstGeom>
              <a:noFill/>
            </p:spPr>
            <p:txBody>
              <a:bodyPr wrap="square" rtlCol="0">
                <a:spAutoFit/>
              </a:bodyPr>
              <a:lstStyle/>
              <a:p>
                <a:r>
                  <a:rPr lang="es-ES" sz="2800" dirty="0" smtClean="0"/>
                  <a:t>Coloque el símbolo </a:t>
                </a:r>
                <a14:m>
                  <m:oMath xmlns:m="http://schemas.openxmlformats.org/officeDocument/2006/math">
                    <m:r>
                      <a:rPr lang="es-ES" sz="2800" i="1" smtClean="0">
                        <a:latin typeface="Cambria Math" panose="02040503050406030204" pitchFamily="18" charset="0"/>
                        <a:ea typeface="Cambria Math" panose="02040503050406030204" pitchFamily="18" charset="0"/>
                      </a:rPr>
                      <m:t>&lt;</m:t>
                    </m:r>
                    <m:r>
                      <a:rPr lang="es-ES" sz="2800" b="0" i="1" smtClean="0">
                        <a:latin typeface="Cambria Math" panose="02040503050406030204" pitchFamily="18" charset="0"/>
                        <a:ea typeface="Cambria Math" panose="02040503050406030204" pitchFamily="18" charset="0"/>
                      </a:rPr>
                      <m:t>,&gt;</m:t>
                    </m:r>
                    <m:r>
                      <a:rPr lang="es-ES" sz="2800" b="0" i="1" smtClean="0">
                        <a:latin typeface="Cambria Math" panose="02040503050406030204" pitchFamily="18" charset="0"/>
                        <a:ea typeface="Cambria Math" panose="02040503050406030204" pitchFamily="18" charset="0"/>
                      </a:rPr>
                      <m:t>𝑜</m:t>
                    </m:r>
                    <m:r>
                      <a:rPr lang="es-ES" sz="2800" b="0" i="1" smtClean="0">
                        <a:latin typeface="Cambria Math" panose="02040503050406030204" pitchFamily="18" charset="0"/>
                        <a:ea typeface="Cambria Math" panose="02040503050406030204" pitchFamily="18" charset="0"/>
                      </a:rPr>
                      <m:t>=, </m:t>
                    </m:r>
                    <m:r>
                      <m:rPr>
                        <m:sty m:val="p"/>
                      </m:rPr>
                      <a:rPr lang="es-ES" sz="2800" b="0" i="0" smtClean="0">
                        <a:latin typeface="Cambria Math" panose="02040503050406030204" pitchFamily="18" charset="0"/>
                        <a:ea typeface="Cambria Math" panose="02040503050406030204" pitchFamily="18" charset="0"/>
                      </a:rPr>
                      <m:t>seg</m:t>
                    </m:r>
                    <m:r>
                      <a:rPr lang="es-ES" sz="2800" b="0" i="0" smtClean="0">
                        <a:latin typeface="Cambria Math" panose="02040503050406030204" pitchFamily="18" charset="0"/>
                        <a:ea typeface="Cambria Math" panose="02040503050406030204" pitchFamily="18" charset="0"/>
                      </a:rPr>
                      <m:t>ú</m:t>
                    </m:r>
                    <m:r>
                      <m:rPr>
                        <m:sty m:val="p"/>
                      </m:rPr>
                      <a:rPr lang="es-ES" sz="2800" b="0" i="0" smtClean="0">
                        <a:latin typeface="Cambria Math" panose="02040503050406030204" pitchFamily="18" charset="0"/>
                        <a:ea typeface="Cambria Math" panose="02040503050406030204" pitchFamily="18" charset="0"/>
                      </a:rPr>
                      <m:t>n</m:t>
                    </m:r>
                    <m:r>
                      <a:rPr lang="es-ES" sz="2800" b="0" i="0" smtClean="0">
                        <a:latin typeface="Cambria Math" panose="02040503050406030204" pitchFamily="18" charset="0"/>
                        <a:ea typeface="Cambria Math" panose="02040503050406030204" pitchFamily="18" charset="0"/>
                      </a:rPr>
                      <m:t> </m:t>
                    </m:r>
                    <m:r>
                      <m:rPr>
                        <m:sty m:val="p"/>
                      </m:rPr>
                      <a:rPr lang="es-ES" sz="2800" b="0" i="0" smtClean="0">
                        <a:latin typeface="Cambria Math" panose="02040503050406030204" pitchFamily="18" charset="0"/>
                        <a:ea typeface="Cambria Math" panose="02040503050406030204" pitchFamily="18" charset="0"/>
                      </a:rPr>
                      <m:t>corresponda</m:t>
                    </m:r>
                  </m:oMath>
                </a14:m>
                <a:endParaRPr lang="es-ES" sz="2800" b="0" dirty="0">
                  <a:ea typeface="Cambria Math" panose="02040503050406030204" pitchFamily="18" charset="0"/>
                </a:endParaRPr>
              </a:p>
              <a:p>
                <a:endParaRPr lang="es-ES" sz="2800" b="0" dirty="0">
                  <a:ea typeface="Cambria Math" panose="02040503050406030204" pitchFamily="18" charset="0"/>
                </a:endParaRPr>
              </a:p>
              <a:p>
                <a:r>
                  <a:rPr lang="es-ES" sz="2800" dirty="0"/>
                  <a:t> </a:t>
                </a:r>
                <a14:m>
                  <m:oMath xmlns:m="http://schemas.openxmlformats.org/officeDocument/2006/math">
                    <m:f>
                      <m:fPr>
                        <m:ctrlPr>
                          <a:rPr lang="es-ES" sz="2800" i="1" smtClean="0">
                            <a:latin typeface="Cambria Math" panose="02040503050406030204" pitchFamily="18" charset="0"/>
                          </a:rPr>
                        </m:ctrlPr>
                      </m:fPr>
                      <m:num>
                        <m:r>
                          <a:rPr lang="es-ES" sz="2800" b="0" i="1" smtClean="0">
                            <a:latin typeface="Cambria Math" panose="02040503050406030204" pitchFamily="18" charset="0"/>
                          </a:rPr>
                          <m:t> 1</m:t>
                        </m:r>
                      </m:num>
                      <m:den>
                        <m:r>
                          <a:rPr lang="es-ES" sz="2800" b="0" i="1" smtClean="0">
                            <a:latin typeface="Cambria Math" panose="02040503050406030204" pitchFamily="18" charset="0"/>
                          </a:rPr>
                          <m:t>3</m:t>
                        </m:r>
                      </m:den>
                    </m:f>
                    <m:r>
                      <a:rPr lang="es-ES" sz="2800" b="0" i="1" smtClean="0">
                        <a:latin typeface="Cambria Math" panose="02040503050406030204" pitchFamily="18" charset="0"/>
                      </a:rPr>
                      <m:t>    &gt;    3,3</m:t>
                    </m:r>
                  </m:oMath>
                </a14:m>
                <a:r>
                  <a:rPr lang="es-ES" sz="2800" dirty="0"/>
                  <a:t>                           </a:t>
                </a:r>
                <a14:m>
                  <m:oMath xmlns:m="http://schemas.openxmlformats.org/officeDocument/2006/math">
                    <m:r>
                      <m:rPr>
                        <m:sty m:val="p"/>
                      </m:rPr>
                      <a:rPr lang="el-GR" sz="2800" i="1" smtClean="0">
                        <a:latin typeface="Cambria Math" panose="02040503050406030204" pitchFamily="18" charset="0"/>
                        <a:ea typeface="Cambria Math" panose="02040503050406030204" pitchFamily="18" charset="0"/>
                      </a:rPr>
                      <m:t>π</m:t>
                    </m:r>
                    <m:r>
                      <a:rPr lang="es-ES" sz="2800" b="0" i="1" smtClean="0">
                        <a:latin typeface="Cambria Math" panose="02040503050406030204" pitchFamily="18" charset="0"/>
                        <a:ea typeface="Cambria Math" panose="02040503050406030204" pitchFamily="18" charset="0"/>
                      </a:rPr>
                      <m:t>   &gt;  </m:t>
                    </m:r>
                    <m:r>
                      <a:rPr lang="es-ES" sz="2800" i="1">
                        <a:latin typeface="Cambria Math" panose="02040503050406030204" pitchFamily="18" charset="0"/>
                      </a:rPr>
                      <m:t>3</m:t>
                    </m:r>
                    <m:r>
                      <a:rPr lang="es-ES" sz="2800" b="0" i="1" smtClean="0">
                        <a:latin typeface="Cambria Math" panose="02040503050406030204" pitchFamily="18" charset="0"/>
                      </a:rPr>
                      <m:t>,1415</m:t>
                    </m:r>
                  </m:oMath>
                </a14:m>
                <a:endParaRPr lang="es-ES" sz="2800" dirty="0"/>
              </a:p>
              <a:p>
                <a:endParaRPr lang="es-ES" sz="2800" dirty="0"/>
              </a:p>
              <a:p>
                <a14:m>
                  <m:oMath xmlns:m="http://schemas.openxmlformats.org/officeDocument/2006/math">
                    <m:rad>
                      <m:radPr>
                        <m:degHide m:val="on"/>
                        <m:ctrlPr>
                          <a:rPr lang="es-ES" sz="2800" i="1" smtClean="0">
                            <a:latin typeface="Cambria Math" panose="02040503050406030204" pitchFamily="18" charset="0"/>
                          </a:rPr>
                        </m:ctrlPr>
                      </m:radPr>
                      <m:deg/>
                      <m:e>
                        <m:r>
                          <a:rPr lang="es-ES" sz="2800" b="0" i="1" smtClean="0">
                            <a:latin typeface="Cambria Math" panose="02040503050406030204" pitchFamily="18" charset="0"/>
                          </a:rPr>
                          <m:t>2  </m:t>
                        </m:r>
                      </m:e>
                    </m:rad>
                    <m:r>
                      <a:rPr lang="es-ES" sz="2800" b="0" i="1" smtClean="0">
                        <a:latin typeface="Cambria Math" panose="02040503050406030204" pitchFamily="18" charset="0"/>
                      </a:rPr>
                      <m:t> &lt;   1,413</m:t>
                    </m:r>
                  </m:oMath>
                </a14:m>
                <a:r>
                  <a:rPr lang="es-ES" sz="2800" dirty="0"/>
                  <a:t>      </a:t>
                </a:r>
                <a:r>
                  <a:rPr lang="es-ES" sz="2800" dirty="0" smtClean="0"/>
                  <a:t>                  </a:t>
                </a:r>
                <a14:m>
                  <m:oMath xmlns:m="http://schemas.openxmlformats.org/officeDocument/2006/math">
                    <m:f>
                      <m:fPr>
                        <m:ctrlPr>
                          <a:rPr lang="es-ES" sz="2800" i="1">
                            <a:latin typeface="Cambria Math" panose="02040503050406030204" pitchFamily="18" charset="0"/>
                          </a:rPr>
                        </m:ctrlPr>
                      </m:fPr>
                      <m:num>
                        <m:r>
                          <a:rPr lang="es-ES" sz="2800" i="1">
                            <a:latin typeface="Cambria Math" panose="02040503050406030204" pitchFamily="18" charset="0"/>
                          </a:rPr>
                          <m:t>2</m:t>
                        </m:r>
                      </m:num>
                      <m:den>
                        <m:r>
                          <a:rPr lang="es-ES" sz="2800" i="1">
                            <a:latin typeface="Cambria Math" panose="02040503050406030204" pitchFamily="18" charset="0"/>
                          </a:rPr>
                          <m:t>3</m:t>
                        </m:r>
                      </m:den>
                    </m:f>
                    <m:r>
                      <a:rPr lang="es-ES" sz="2800" b="0" i="1">
                        <a:latin typeface="Cambria Math" panose="02040503050406030204" pitchFamily="18" charset="0"/>
                      </a:rPr>
                      <m:t> </m:t>
                    </m:r>
                    <m:r>
                      <a:rPr lang="es-ES" sz="2800" b="0" i="1" smtClean="0">
                        <a:latin typeface="Cambria Math" panose="02040503050406030204" pitchFamily="18" charset="0"/>
                      </a:rPr>
                      <m:t>=</m:t>
                    </m:r>
                    <m:r>
                      <a:rPr lang="es-CO" sz="2800" b="0" i="1" smtClean="0">
                        <a:latin typeface="Cambria Math" panose="02040503050406030204" pitchFamily="18" charset="0"/>
                      </a:rPr>
                      <m:t>   </m:t>
                    </m:r>
                    <m:r>
                      <a:rPr lang="es-ES" sz="2800" i="1">
                        <a:latin typeface="Cambria Math" panose="02040503050406030204" pitchFamily="18" charset="0"/>
                      </a:rPr>
                      <m:t> 0,</m:t>
                    </m:r>
                    <m:acc>
                      <m:accPr>
                        <m:chr m:val="̅"/>
                        <m:ctrlPr>
                          <a:rPr lang="es-ES" sz="2800" i="1">
                            <a:latin typeface="Cambria Math" panose="02040503050406030204" pitchFamily="18" charset="0"/>
                          </a:rPr>
                        </m:ctrlPr>
                      </m:accPr>
                      <m:e>
                        <m:r>
                          <a:rPr lang="es-ES" sz="2800" i="1">
                            <a:latin typeface="Cambria Math" panose="02040503050406030204" pitchFamily="18" charset="0"/>
                          </a:rPr>
                          <m:t>6</m:t>
                        </m:r>
                      </m:e>
                    </m:acc>
                  </m:oMath>
                </a14:m>
                <a:r>
                  <a:rPr lang="es-ES" sz="2800" dirty="0"/>
                  <a:t>         </a:t>
                </a:r>
              </a:p>
              <a:p>
                <a:endParaRPr lang="es-ES" sz="2800" dirty="0"/>
              </a:p>
              <a:p>
                <a:pPr/>
                <a14:m>
                  <m:oMathPara xmlns:m="http://schemas.openxmlformats.org/officeDocument/2006/math">
                    <m:oMathParaPr>
                      <m:jc m:val="left"/>
                    </m:oMathParaPr>
                    <m:oMath xmlns:m="http://schemas.openxmlformats.org/officeDocument/2006/math">
                      <m:f>
                        <m:fPr>
                          <m:ctrlPr>
                            <a:rPr lang="es-ES" sz="2800" i="1" smtClean="0">
                              <a:latin typeface="Cambria Math" panose="02040503050406030204" pitchFamily="18" charset="0"/>
                            </a:rPr>
                          </m:ctrlPr>
                        </m:fPr>
                        <m:num>
                          <m:r>
                            <a:rPr lang="es-ES" sz="2800" b="0" i="1" smtClean="0">
                              <a:latin typeface="Cambria Math" panose="02040503050406030204" pitchFamily="18" charset="0"/>
                            </a:rPr>
                            <m:t>10</m:t>
                          </m:r>
                        </m:num>
                        <m:den>
                          <m:r>
                            <a:rPr lang="es-ES" sz="2800" b="0" i="1" smtClean="0">
                              <a:latin typeface="Cambria Math" panose="02040503050406030204" pitchFamily="18" charset="0"/>
                            </a:rPr>
                            <m:t>11</m:t>
                          </m:r>
                        </m:den>
                      </m:f>
                      <m:r>
                        <a:rPr lang="es-ES" sz="2800" b="0" i="1" smtClean="0">
                          <a:latin typeface="Cambria Math" panose="02040503050406030204" pitchFamily="18" charset="0"/>
                        </a:rPr>
                        <m:t>   &gt;     </m:t>
                      </m:r>
                      <m:f>
                        <m:fPr>
                          <m:ctrlPr>
                            <a:rPr lang="es-ES" sz="2800" b="0" i="1" smtClean="0">
                              <a:latin typeface="Cambria Math" panose="02040503050406030204" pitchFamily="18" charset="0"/>
                            </a:rPr>
                          </m:ctrlPr>
                        </m:fPr>
                        <m:num>
                          <m:r>
                            <a:rPr lang="es-ES" sz="2800" b="0" i="1" smtClean="0">
                              <a:latin typeface="Cambria Math" panose="02040503050406030204" pitchFamily="18" charset="0"/>
                            </a:rPr>
                            <m:t>12</m:t>
                          </m:r>
                        </m:num>
                        <m:den>
                          <m:r>
                            <a:rPr lang="es-ES" sz="2800" b="0" i="1" smtClean="0">
                              <a:latin typeface="Cambria Math" panose="02040503050406030204" pitchFamily="18" charset="0"/>
                            </a:rPr>
                            <m:t>13</m:t>
                          </m:r>
                        </m:den>
                      </m:f>
                      <m:r>
                        <a:rPr lang="es-ES" sz="2800" b="0" i="1" smtClean="0">
                          <a:latin typeface="Cambria Math" panose="02040503050406030204" pitchFamily="18" charset="0"/>
                        </a:rPr>
                        <m:t>                   −</m:t>
                      </m:r>
                      <m:f>
                        <m:fPr>
                          <m:ctrlPr>
                            <a:rPr lang="es-ES" sz="2800" b="0" i="1" smtClean="0">
                              <a:latin typeface="Cambria Math" panose="02040503050406030204" pitchFamily="18" charset="0"/>
                            </a:rPr>
                          </m:ctrlPr>
                        </m:fPr>
                        <m:num>
                          <m:r>
                            <a:rPr lang="es-ES" sz="2800" b="0" i="1" smtClean="0">
                              <a:latin typeface="Cambria Math" panose="02040503050406030204" pitchFamily="18" charset="0"/>
                            </a:rPr>
                            <m:t>22</m:t>
                          </m:r>
                        </m:num>
                        <m:den>
                          <m:r>
                            <a:rPr lang="es-ES" sz="2800" b="0" i="1" smtClean="0">
                              <a:latin typeface="Cambria Math" panose="02040503050406030204" pitchFamily="18" charset="0"/>
                            </a:rPr>
                            <m:t>7</m:t>
                          </m:r>
                        </m:den>
                      </m:f>
                      <m:r>
                        <a:rPr lang="es-ES" sz="2800" b="0" i="1" smtClean="0">
                          <a:latin typeface="Cambria Math" panose="02040503050406030204" pitchFamily="18" charset="0"/>
                        </a:rPr>
                        <m:t>   &lt;      −3                                              </m:t>
                      </m:r>
                    </m:oMath>
                  </m:oMathPara>
                </a14:m>
                <a:endParaRPr lang="es-ES" sz="2800" dirty="0"/>
              </a:p>
              <a:p>
                <a:endParaRPr lang="es-ES" sz="2800" dirty="0"/>
              </a:p>
              <a:p>
                <a:endParaRPr lang="es-ES" sz="2800" dirty="0"/>
              </a:p>
              <a:p>
                <a:pPr/>
                <a14:m>
                  <m:oMathPara xmlns:m="http://schemas.openxmlformats.org/officeDocument/2006/math">
                    <m:oMathParaPr>
                      <m:jc m:val="centerGroup"/>
                    </m:oMathParaPr>
                    <m:oMath xmlns:m="http://schemas.openxmlformats.org/officeDocument/2006/math">
                      <m:r>
                        <a:rPr lang="es-ES" sz="2800" i="1">
                          <a:latin typeface="Cambria Math" panose="02040503050406030204" pitchFamily="18" charset="0"/>
                        </a:rPr>
                        <m:t> </m:t>
                      </m:r>
                    </m:oMath>
                  </m:oMathPara>
                </a14:m>
                <a:endParaRPr lang="es-ES" sz="2800" dirty="0"/>
              </a:p>
            </p:txBody>
          </p:sp>
        </mc:Choice>
        <mc:Fallback xmlns="">
          <p:sp>
            <p:nvSpPr>
              <p:cNvPr id="3" name="CuadroTexto 2"/>
              <p:cNvSpPr txBox="1">
                <a:spLocks noRot="1" noChangeAspect="1" noMove="1" noResize="1" noEditPoints="1" noAdjustHandles="1" noChangeArrowheads="1" noChangeShapeType="1" noTextEdit="1"/>
              </p:cNvSpPr>
              <p:nvPr/>
            </p:nvSpPr>
            <p:spPr>
              <a:xfrm>
                <a:off x="704850" y="1552575"/>
                <a:ext cx="9631846" cy="5139997"/>
              </a:xfrm>
              <a:prstGeom prst="rect">
                <a:avLst/>
              </a:prstGeom>
              <a:blipFill rotWithShape="0">
                <a:blip r:embed="rId3"/>
                <a:stretch>
                  <a:fillRect l="-1329" t="-1186"/>
                </a:stretch>
              </a:blipFill>
            </p:spPr>
            <p:txBody>
              <a:bodyPr/>
              <a:lstStyle/>
              <a:p>
                <a:r>
                  <a:rPr lang="es-ES">
                    <a:noFill/>
                  </a:rPr>
                  <a:t> </a:t>
                </a:r>
              </a:p>
            </p:txBody>
          </p:sp>
        </mc:Fallback>
      </mc:AlternateContent>
    </p:spTree>
    <p:extLst>
      <p:ext uri="{BB962C8B-B14F-4D97-AF65-F5344CB8AC3E}">
        <p14:creationId xmlns:p14="http://schemas.microsoft.com/office/powerpoint/2010/main" val="1022457790"/>
      </p:ext>
    </p:extLst>
  </p:cSld>
  <p:clrMapOvr>
    <a:overrideClrMapping bg1="lt1" tx1="dk1" bg2="lt2" tx2="dk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a:bodyPr>
          <a:lstStyle/>
          <a:p>
            <a:r>
              <a:rPr lang="es-CO" sz="6000" b="1" dirty="0">
                <a:solidFill>
                  <a:srgbClr val="FF0000"/>
                </a:solidFill>
                <a:effectLst>
                  <a:outerShdw blurRad="38100" dist="38100" dir="2700000" algn="tl">
                    <a:srgbClr val="000000">
                      <a:alpha val="43137"/>
                    </a:srgbClr>
                  </a:outerShdw>
                </a:effectLst>
                <a:latin typeface="Bahnschrift Light Condensed" panose="020B0502040204020203" pitchFamily="34" charset="0"/>
              </a:rPr>
              <a:t>Valor Absoluto y Distancia</a:t>
            </a:r>
          </a:p>
        </p:txBody>
      </p:sp>
      <p:sp>
        <p:nvSpPr>
          <p:cNvPr id="3" name="AutoShape 2" descr="Resultado de imagen para valor absoluto">
            <a:extLst>
              <a:ext uri="{FF2B5EF4-FFF2-40B4-BE49-F238E27FC236}">
                <a16:creationId xmlns:a16="http://schemas.microsoft.com/office/drawing/2014/main" xmlns="" id="{1CBC58F7-F7AA-4BDA-B35A-6FAEF3573B91}"/>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4" name="Imagen 3">
            <a:extLst>
              <a:ext uri="{FF2B5EF4-FFF2-40B4-BE49-F238E27FC236}">
                <a16:creationId xmlns:a16="http://schemas.microsoft.com/office/drawing/2014/main" xmlns="" id="{BBA1A1D6-CE1F-4740-973B-644B147B73B1}"/>
              </a:ext>
            </a:extLst>
          </p:cNvPr>
          <p:cNvPicPr>
            <a:picLocks noChangeAspect="1"/>
          </p:cNvPicPr>
          <p:nvPr/>
        </p:nvPicPr>
        <p:blipFill>
          <a:blip r:embed="rId3"/>
          <a:stretch>
            <a:fillRect/>
          </a:stretch>
        </p:blipFill>
        <p:spPr>
          <a:xfrm>
            <a:off x="1619871" y="4015409"/>
            <a:ext cx="6557751" cy="1489765"/>
          </a:xfrm>
          <a:prstGeom prst="rect">
            <a:avLst/>
          </a:prstGeom>
        </p:spPr>
      </p:pic>
    </p:spTree>
    <p:extLst>
      <p:ext uri="{BB962C8B-B14F-4D97-AF65-F5344CB8AC3E}">
        <p14:creationId xmlns:p14="http://schemas.microsoft.com/office/powerpoint/2010/main" val="3813319554"/>
      </p:ext>
    </p:extLst>
  </p:cSld>
  <p:clrMapOvr>
    <a:overrideClrMapping bg1="lt1" tx1="dk1" bg2="lt2" tx2="dk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Marcador de contenido 2"/>
              <p:cNvSpPr>
                <a:spLocks noGrp="1"/>
              </p:cNvSpPr>
              <p:nvPr>
                <p:ph idx="1"/>
              </p:nvPr>
            </p:nvSpPr>
            <p:spPr>
              <a:xfrm>
                <a:off x="417633" y="301985"/>
                <a:ext cx="7886700" cy="4549463"/>
              </a:xfrm>
            </p:spPr>
            <p:txBody>
              <a:bodyPr>
                <a:noAutofit/>
              </a:bodyPr>
              <a:lstStyle/>
              <a:p>
                <a:r>
                  <a:rPr lang="es-CO" sz="2200" dirty="0"/>
                  <a:t>El valor absoluto de un número </a:t>
                </a:r>
                <a:r>
                  <a:rPr lang="es-CO" sz="2200" b="1" i="1" dirty="0">
                    <a:solidFill>
                      <a:srgbClr val="FF0000"/>
                    </a:solidFill>
                  </a:rPr>
                  <a:t>a  </a:t>
                </a:r>
                <a:r>
                  <a:rPr lang="es-CO" sz="2200" dirty="0"/>
                  <a:t>representa la distancia del punto </a:t>
                </a:r>
                <a:r>
                  <a:rPr lang="es-CO" sz="2200" b="1" i="1" dirty="0">
                    <a:solidFill>
                      <a:srgbClr val="FF0000"/>
                    </a:solidFill>
                  </a:rPr>
                  <a:t>a</a:t>
                </a:r>
                <a:r>
                  <a:rPr lang="es-CO" sz="2200" dirty="0"/>
                  <a:t> al origen.</a:t>
                </a:r>
              </a:p>
              <a:p>
                <a:endParaRPr lang="es-CO" sz="2200" dirty="0"/>
              </a:p>
              <a:p>
                <a:endParaRPr lang="es-CO" sz="2200" dirty="0"/>
              </a:p>
              <a:p>
                <a:endParaRPr lang="es-CO" sz="2200" dirty="0"/>
              </a:p>
              <a:p>
                <a:endParaRPr lang="es-CO" sz="2200" dirty="0"/>
              </a:p>
              <a:p>
                <a:r>
                  <a:rPr lang="es-CO" sz="2200" dirty="0"/>
                  <a:t>Si </a:t>
                </a:r>
                <a:r>
                  <a:rPr lang="es-CO" sz="2200" b="1" i="1" dirty="0">
                    <a:solidFill>
                      <a:srgbClr val="FF0000"/>
                    </a:solidFill>
                  </a:rPr>
                  <a:t>a</a:t>
                </a:r>
                <a:r>
                  <a:rPr lang="es-CO" sz="2200" i="1" dirty="0"/>
                  <a:t> </a:t>
                </a:r>
                <a:r>
                  <a:rPr lang="es-CO" sz="2200" dirty="0"/>
                  <a:t>es </a:t>
                </a:r>
                <a:r>
                  <a:rPr lang="es-CO" sz="2200" b="1" dirty="0">
                    <a:solidFill>
                      <a:srgbClr val="00B050"/>
                    </a:solidFill>
                    <a:effectLst>
                      <a:outerShdw blurRad="38100" dist="38100" dir="2700000" algn="tl">
                        <a:srgbClr val="000000">
                          <a:alpha val="43137"/>
                        </a:srgbClr>
                      </a:outerShdw>
                    </a:effectLst>
                  </a:rPr>
                  <a:t>positivo</a:t>
                </a:r>
                <a:r>
                  <a:rPr lang="es-CO" sz="2200" dirty="0"/>
                  <a:t>, es decir esta a la derecha del cero, entonces</a:t>
                </a:r>
                <a14:m>
                  <m:oMath xmlns:m="http://schemas.openxmlformats.org/officeDocument/2006/math">
                    <m:r>
                      <a:rPr lang="es-CO" sz="2200">
                        <a:latin typeface="Cambria Math" panose="02040503050406030204" pitchFamily="18" charset="0"/>
                      </a:rPr>
                      <m:t> </m:t>
                    </m:r>
                    <m:r>
                      <a:rPr lang="es-CO" sz="2200" b="0" i="0" smtClean="0">
                        <a:latin typeface="Cambria Math" panose="02040503050406030204" pitchFamily="18" charset="0"/>
                      </a:rPr>
                      <m:t> </m:t>
                    </m:r>
                  </m:oMath>
                </a14:m>
                <a:endParaRPr lang="es-CO" sz="2200" b="0" i="0" dirty="0">
                  <a:latin typeface="Cambria Math" panose="02040503050406030204" pitchFamily="18" charset="0"/>
                </a:endParaRPr>
              </a:p>
              <a:p>
                <a:pPr marL="0" indent="0">
                  <a:buNone/>
                </a:pPr>
                <a:endParaRPr lang="es-CO" sz="2200" i="1" dirty="0">
                  <a:solidFill>
                    <a:srgbClr val="FF0000"/>
                  </a:solidFill>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d>
                        <m:dPr>
                          <m:begChr m:val="|"/>
                          <m:endChr m:val="|"/>
                          <m:ctrlPr>
                            <a:rPr lang="es-CO" sz="2200" i="1">
                              <a:solidFill>
                                <a:srgbClr val="FF0000"/>
                              </a:solidFill>
                              <a:latin typeface="Cambria Math" panose="02040503050406030204" pitchFamily="18" charset="0"/>
                            </a:rPr>
                          </m:ctrlPr>
                        </m:dPr>
                        <m:e>
                          <m:r>
                            <a:rPr lang="es-CO" sz="2200" i="1">
                              <a:solidFill>
                                <a:srgbClr val="FF0000"/>
                              </a:solidFill>
                              <a:latin typeface="Cambria Math" panose="02040503050406030204" pitchFamily="18" charset="0"/>
                            </a:rPr>
                            <m:t>𝑎</m:t>
                          </m:r>
                        </m:e>
                      </m:d>
                      <m:r>
                        <a:rPr lang="es-CO" sz="2200" i="1" dirty="0">
                          <a:solidFill>
                            <a:srgbClr val="FF0000"/>
                          </a:solidFill>
                          <a:latin typeface="Cambria Math" panose="02040503050406030204" pitchFamily="18" charset="0"/>
                        </a:rPr>
                        <m:t>= </m:t>
                      </m:r>
                      <m:r>
                        <a:rPr lang="es-CO" sz="2200" i="1" dirty="0">
                          <a:solidFill>
                            <a:srgbClr val="FF0000"/>
                          </a:solidFill>
                          <a:latin typeface="Cambria Math" panose="02040503050406030204" pitchFamily="18" charset="0"/>
                        </a:rPr>
                        <m:t>𝑎</m:t>
                      </m:r>
                      <m:r>
                        <a:rPr lang="es-CO" sz="2200" i="1" dirty="0">
                          <a:latin typeface="Cambria Math" panose="02040503050406030204" pitchFamily="18" charset="0"/>
                        </a:rPr>
                        <m:t> </m:t>
                      </m:r>
                    </m:oMath>
                  </m:oMathPara>
                </a14:m>
                <a:endParaRPr lang="es-CO" sz="2200" i="1" dirty="0"/>
              </a:p>
              <a:p>
                <a:r>
                  <a:rPr lang="es-CO" sz="2200" dirty="0"/>
                  <a:t>Si </a:t>
                </a:r>
                <a:r>
                  <a:rPr lang="es-CO" sz="2200" b="1" i="1" dirty="0">
                    <a:solidFill>
                      <a:srgbClr val="FF0000"/>
                    </a:solidFill>
                  </a:rPr>
                  <a:t>a</a:t>
                </a:r>
                <a:r>
                  <a:rPr lang="es-CO" sz="2200" i="1" dirty="0"/>
                  <a:t> </a:t>
                </a:r>
                <a:r>
                  <a:rPr lang="es-CO" sz="2200" dirty="0"/>
                  <a:t>es </a:t>
                </a:r>
                <a:r>
                  <a:rPr lang="es-CO" sz="2200" b="1" dirty="0">
                    <a:solidFill>
                      <a:schemeClr val="accent1">
                        <a:lumMod val="75000"/>
                      </a:schemeClr>
                    </a:solidFill>
                    <a:effectLst>
                      <a:outerShdw blurRad="38100" dist="38100" dir="2700000" algn="tl">
                        <a:srgbClr val="000000">
                          <a:alpha val="43137"/>
                        </a:srgbClr>
                      </a:outerShdw>
                    </a:effectLst>
                  </a:rPr>
                  <a:t>negativo</a:t>
                </a:r>
                <a:r>
                  <a:rPr lang="es-CO" sz="2200" dirty="0"/>
                  <a:t>, es decir esta a la izquierda del cero, entonces             </a:t>
                </a:r>
              </a:p>
              <a:p>
                <a:pPr marL="0" indent="0" algn="ctr">
                  <a:buNone/>
                </a:pPr>
                <a14:m>
                  <m:oMath xmlns:m="http://schemas.openxmlformats.org/officeDocument/2006/math">
                    <m:d>
                      <m:dPr>
                        <m:begChr m:val="|"/>
                        <m:endChr m:val="|"/>
                        <m:ctrlPr>
                          <a:rPr lang="es-CO" sz="2200" i="1">
                            <a:solidFill>
                              <a:srgbClr val="FF0000"/>
                            </a:solidFill>
                            <a:latin typeface="Cambria Math" panose="02040503050406030204" pitchFamily="18" charset="0"/>
                          </a:rPr>
                        </m:ctrlPr>
                      </m:dPr>
                      <m:e>
                        <m:r>
                          <a:rPr lang="es-CO" sz="2200" i="1">
                            <a:solidFill>
                              <a:srgbClr val="FF0000"/>
                            </a:solidFill>
                            <a:latin typeface="Cambria Math" panose="02040503050406030204" pitchFamily="18" charset="0"/>
                          </a:rPr>
                          <m:t>𝑎</m:t>
                        </m:r>
                      </m:e>
                    </m:d>
                  </m:oMath>
                </a14:m>
                <a:r>
                  <a:rPr lang="es-CO" sz="2200" i="1" dirty="0">
                    <a:solidFill>
                      <a:srgbClr val="FF0000"/>
                    </a:solidFill>
                  </a:rPr>
                  <a:t> </a:t>
                </a:r>
                <a:r>
                  <a:rPr lang="es-CO" sz="2200" dirty="0">
                    <a:solidFill>
                      <a:srgbClr val="FF0000"/>
                    </a:solidFill>
                  </a:rPr>
                  <a:t>=</a:t>
                </a:r>
                <a14:m>
                  <m:oMath xmlns:m="http://schemas.openxmlformats.org/officeDocument/2006/math">
                    <m:r>
                      <a:rPr lang="es-CO" sz="2200" i="1" dirty="0">
                        <a:solidFill>
                          <a:srgbClr val="FF0000"/>
                        </a:solidFill>
                        <a:latin typeface="Cambria Math" panose="02040503050406030204" pitchFamily="18" charset="0"/>
                      </a:rPr>
                      <m:t> −</m:t>
                    </m:r>
                    <m:r>
                      <a:rPr lang="es-CO" sz="2200" i="1" dirty="0">
                        <a:solidFill>
                          <a:srgbClr val="FF0000"/>
                        </a:solidFill>
                        <a:latin typeface="Cambria Math" panose="02040503050406030204" pitchFamily="18" charset="0"/>
                      </a:rPr>
                      <m:t>𝑎</m:t>
                    </m:r>
                  </m:oMath>
                </a14:m>
                <a:r>
                  <a:rPr lang="es-CO" sz="2200" dirty="0"/>
                  <a:t>.</a:t>
                </a:r>
              </a:p>
              <a:p>
                <a:endParaRPr lang="es-CO" sz="2200" dirty="0"/>
              </a:p>
              <a:p>
                <a:r>
                  <a:rPr lang="es-CO" sz="2200" dirty="0"/>
                  <a:t>El valor absoluto de un número real, x, se define como:</a:t>
                </a:r>
              </a:p>
              <a:p>
                <a:endParaRPr lang="es-CO" sz="2200" dirty="0"/>
              </a:p>
              <a:p>
                <a:pPr marL="0" indent="0">
                  <a:buNone/>
                </a:pPr>
                <a14:m>
                  <m:oMathPara xmlns:m="http://schemas.openxmlformats.org/officeDocument/2006/math">
                    <m:oMathParaPr>
                      <m:jc m:val="centerGroup"/>
                    </m:oMathParaPr>
                    <m:oMath xmlns:m="http://schemas.openxmlformats.org/officeDocument/2006/math">
                      <m:d>
                        <m:dPr>
                          <m:begChr m:val="|"/>
                          <m:endChr m:val="|"/>
                          <m:ctrlPr>
                            <a:rPr lang="es-CO" sz="2200" i="1">
                              <a:latin typeface="Cambria Math" panose="02040503050406030204" pitchFamily="18" charset="0"/>
                            </a:rPr>
                          </m:ctrlPr>
                        </m:dPr>
                        <m:e>
                          <m:r>
                            <a:rPr lang="es-CO" sz="2200" i="1">
                              <a:latin typeface="Cambria Math" panose="02040503050406030204" pitchFamily="18" charset="0"/>
                            </a:rPr>
                            <m:t>𝑥</m:t>
                          </m:r>
                        </m:e>
                      </m:d>
                      <m:r>
                        <a:rPr lang="es-CO" sz="2200" i="1">
                          <a:latin typeface="Cambria Math" panose="02040503050406030204" pitchFamily="18" charset="0"/>
                        </a:rPr>
                        <m:t>=</m:t>
                      </m:r>
                      <m:d>
                        <m:dPr>
                          <m:begChr m:val="{"/>
                          <m:endChr m:val="}"/>
                          <m:ctrlPr>
                            <a:rPr lang="es-CO" sz="2200" i="1">
                              <a:latin typeface="Cambria Math" panose="02040503050406030204" pitchFamily="18" charset="0"/>
                            </a:rPr>
                          </m:ctrlPr>
                        </m:dPr>
                        <m:e>
                          <m:eqArr>
                            <m:eqArrPr>
                              <m:ctrlPr>
                                <a:rPr lang="es-CO" sz="2200" i="1">
                                  <a:latin typeface="Cambria Math" panose="02040503050406030204" pitchFamily="18" charset="0"/>
                                </a:rPr>
                              </m:ctrlPr>
                            </m:eqArrPr>
                            <m:e>
                              <m:r>
                                <a:rPr lang="es-CO" sz="2200" i="1">
                                  <a:latin typeface="Cambria Math" panose="02040503050406030204" pitchFamily="18" charset="0"/>
                                </a:rPr>
                                <m:t>𝑥</m:t>
                              </m:r>
                              <m:r>
                                <a:rPr lang="es-CO" sz="2200" i="1">
                                  <a:latin typeface="Cambria Math" panose="02040503050406030204" pitchFamily="18" charset="0"/>
                                </a:rPr>
                                <m:t>,  </m:t>
                              </m:r>
                              <m:r>
                                <a:rPr lang="es-CO" sz="2200" i="1">
                                  <a:latin typeface="Cambria Math" panose="02040503050406030204" pitchFamily="18" charset="0"/>
                                </a:rPr>
                                <m:t>𝑠𝑖</m:t>
                              </m:r>
                              <m:r>
                                <a:rPr lang="es-CO" sz="2200" i="1">
                                  <a:latin typeface="Cambria Math" panose="02040503050406030204" pitchFamily="18" charset="0"/>
                                </a:rPr>
                                <m:t> </m:t>
                              </m:r>
                              <m:r>
                                <a:rPr lang="es-CO" sz="2200" i="1">
                                  <a:latin typeface="Cambria Math" panose="02040503050406030204" pitchFamily="18" charset="0"/>
                                </a:rPr>
                                <m:t>𝑥</m:t>
                              </m:r>
                              <m:r>
                                <a:rPr lang="es-CO" sz="2200" i="1">
                                  <a:latin typeface="Cambria Math" panose="02040503050406030204" pitchFamily="18" charset="0"/>
                                  <a:ea typeface="Cambria Math" panose="02040503050406030204" pitchFamily="18" charset="0"/>
                                </a:rPr>
                                <m:t>≥0</m:t>
                              </m:r>
                            </m:e>
                            <m:e>
                              <m:r>
                                <a:rPr lang="es-CO" sz="2200" i="1">
                                  <a:latin typeface="Cambria Math" panose="02040503050406030204" pitchFamily="18" charset="0"/>
                                </a:rPr>
                                <m:t>−</m:t>
                              </m:r>
                              <m:r>
                                <a:rPr lang="es-CO" sz="2200" i="1">
                                  <a:latin typeface="Cambria Math" panose="02040503050406030204" pitchFamily="18" charset="0"/>
                                </a:rPr>
                                <m:t>𝑥</m:t>
                              </m:r>
                              <m:r>
                                <a:rPr lang="es-CO" sz="2200" i="1">
                                  <a:latin typeface="Cambria Math" panose="02040503050406030204" pitchFamily="18" charset="0"/>
                                </a:rPr>
                                <m:t>,  </m:t>
                              </m:r>
                              <m:r>
                                <a:rPr lang="es-CO" sz="2200" i="1">
                                  <a:latin typeface="Cambria Math" panose="02040503050406030204" pitchFamily="18" charset="0"/>
                                </a:rPr>
                                <m:t>𝑠𝑖</m:t>
                              </m:r>
                              <m:r>
                                <a:rPr lang="es-CO" sz="2200" i="1">
                                  <a:latin typeface="Cambria Math" panose="02040503050406030204" pitchFamily="18" charset="0"/>
                                </a:rPr>
                                <m:t> </m:t>
                              </m:r>
                              <m:r>
                                <a:rPr lang="es-CO" sz="2200" i="1">
                                  <a:latin typeface="Cambria Math" panose="02040503050406030204" pitchFamily="18" charset="0"/>
                                </a:rPr>
                                <m:t>𝑥</m:t>
                              </m:r>
                              <m:r>
                                <a:rPr lang="es-CO" sz="2200" i="1">
                                  <a:latin typeface="Cambria Math" panose="02040503050406030204" pitchFamily="18" charset="0"/>
                                  <a:ea typeface="Cambria Math" panose="02040503050406030204" pitchFamily="18" charset="0"/>
                                </a:rPr>
                                <m:t>&lt;0</m:t>
                              </m:r>
                            </m:e>
                          </m:eqArr>
                        </m:e>
                      </m:d>
                    </m:oMath>
                  </m:oMathPara>
                </a14:m>
                <a:endParaRPr lang="es-CO" sz="2200" dirty="0"/>
              </a:p>
              <a:p>
                <a:endParaRPr lang="es-CO" sz="2200" dirty="0"/>
              </a:p>
              <a:p>
                <a:endParaRPr lang="es-CO" sz="2200" dirty="0"/>
              </a:p>
            </p:txBody>
          </p:sp>
        </mc:Choice>
        <mc:Fallback xmlns="">
          <p:sp>
            <p:nvSpPr>
              <p:cNvPr id="3" name="Marcador de contenido 2"/>
              <p:cNvSpPr>
                <a:spLocks noGrp="1" noRot="1" noChangeAspect="1" noMove="1" noResize="1" noEditPoints="1" noAdjustHandles="1" noChangeArrowheads="1" noChangeShapeType="1" noTextEdit="1"/>
              </p:cNvSpPr>
              <p:nvPr>
                <p:ph idx="1"/>
              </p:nvPr>
            </p:nvSpPr>
            <p:spPr>
              <a:xfrm>
                <a:off x="417633" y="301985"/>
                <a:ext cx="7886700" cy="4549463"/>
              </a:xfrm>
              <a:blipFill rotWithShape="0">
                <a:blip r:embed="rId3"/>
                <a:stretch>
                  <a:fillRect l="-928" t="-1743" r="-4950" b="-30563"/>
                </a:stretch>
              </a:blipFill>
            </p:spPr>
            <p:txBody>
              <a:bodyPr/>
              <a:lstStyle/>
              <a:p>
                <a:r>
                  <a:rPr lang="es-CO">
                    <a:noFill/>
                  </a:rPr>
                  <a:t> </a:t>
                </a:r>
              </a:p>
            </p:txBody>
          </p:sp>
        </mc:Fallback>
      </mc:AlternateContent>
      <p:pic>
        <p:nvPicPr>
          <p:cNvPr id="4" name="Picture 6" descr="Resultado de imagen para valor absoluto de un numer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96163" y="1059476"/>
            <a:ext cx="4929640" cy="1285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8839851"/>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lstStyle/>
          <a:p>
            <a:r>
              <a:rPr lang="es-ES" sz="2000" dirty="0"/>
              <a:t>Con este OVA de números reales y operaciones se quiere reforzar en los estudiantes estructuras conceptuales de los diferentes sistemas numéricos que conforman el conjunto de los números reales, incluyendo las  operaciones y propiedades, para que ellos puedan aplicarlas efectivamente en sus cursos futuros de matemáticas, química, física y cursos propios de sus carreras para formular, modelar fenómenos y resolver problemas de la vida cotidiana.</a:t>
            </a:r>
          </a:p>
          <a:p>
            <a:endParaRPr lang="es-CO" sz="2000" b="1" dirty="0">
              <a:solidFill>
                <a:srgbClr val="FFC000"/>
              </a:solidFill>
            </a:endParaRPr>
          </a:p>
          <a:p>
            <a:endParaRPr lang="es-CO" dirty="0"/>
          </a:p>
        </p:txBody>
      </p:sp>
    </p:spTree>
    <p:extLst>
      <p:ext uri="{BB962C8B-B14F-4D97-AF65-F5344CB8AC3E}">
        <p14:creationId xmlns:p14="http://schemas.microsoft.com/office/powerpoint/2010/main" val="4685381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417635" y="481687"/>
            <a:ext cx="7886700" cy="1325563"/>
          </a:xfrm>
        </p:spPr>
        <p:txBody>
          <a:bodyPr>
            <a:normAutofit/>
          </a:bodyPr>
          <a:lstStyle/>
          <a:p>
            <a:r>
              <a:rPr lang="es-CO" sz="3200" b="1" dirty="0">
                <a:solidFill>
                  <a:srgbClr val="00B0F0"/>
                </a:solidFill>
                <a:latin typeface="+mn-lt"/>
              </a:rPr>
              <a:t>Propiedades del Valor Absoluto</a:t>
            </a:r>
          </a:p>
        </p:txBody>
      </p:sp>
      <mc:AlternateContent xmlns:mc="http://schemas.openxmlformats.org/markup-compatibility/2006" xmlns:a14="http://schemas.microsoft.com/office/drawing/2010/main">
        <mc:Choice Requires="a14">
          <p:sp>
            <p:nvSpPr>
              <p:cNvPr id="3" name="Marcador de contenido 2"/>
              <p:cNvSpPr>
                <a:spLocks noGrp="1"/>
              </p:cNvSpPr>
              <p:nvPr>
                <p:ph idx="1"/>
              </p:nvPr>
            </p:nvSpPr>
            <p:spPr>
              <a:xfrm>
                <a:off x="208817" y="1807250"/>
                <a:ext cx="9175815" cy="5099166"/>
              </a:xfrm>
            </p:spPr>
            <p:txBody>
              <a:bodyPr>
                <a:noAutofit/>
              </a:bodyPr>
              <a:lstStyle/>
              <a:p>
                <a:pPr marL="385763" indent="-385763">
                  <a:buFont typeface="+mj-lt"/>
                  <a:buAutoNum type="arabicPeriod"/>
                </a:pPr>
                <a14:m>
                  <m:oMath xmlns:m="http://schemas.openxmlformats.org/officeDocument/2006/math">
                    <m:d>
                      <m:dPr>
                        <m:begChr m:val="|"/>
                        <m:endChr m:val="|"/>
                        <m:ctrlPr>
                          <a:rPr lang="es-CO" sz="2400" i="1" smtClean="0">
                            <a:latin typeface="Cambria Math" panose="02040503050406030204" pitchFamily="18" charset="0"/>
                          </a:rPr>
                        </m:ctrlPr>
                      </m:dPr>
                      <m:e>
                        <m:r>
                          <a:rPr lang="es-CO" sz="2400" b="0" i="1" smtClean="0">
                            <a:latin typeface="Cambria Math" panose="02040503050406030204" pitchFamily="18" charset="0"/>
                          </a:rPr>
                          <m:t>𝑎𝑏</m:t>
                        </m:r>
                      </m:e>
                    </m:d>
                    <m:r>
                      <a:rPr lang="es-CO" sz="2400" b="0" i="1" smtClean="0">
                        <a:latin typeface="Cambria Math" panose="02040503050406030204" pitchFamily="18" charset="0"/>
                      </a:rPr>
                      <m:t>=</m:t>
                    </m:r>
                    <m:d>
                      <m:dPr>
                        <m:begChr m:val="|"/>
                        <m:endChr m:val="|"/>
                        <m:ctrlPr>
                          <a:rPr lang="es-CO" sz="2400" b="0" i="1" smtClean="0">
                            <a:latin typeface="Cambria Math" panose="02040503050406030204" pitchFamily="18" charset="0"/>
                          </a:rPr>
                        </m:ctrlPr>
                      </m:dPr>
                      <m:e>
                        <m:r>
                          <a:rPr lang="es-CO" sz="2400" b="0" i="1" smtClean="0">
                            <a:latin typeface="Cambria Math" panose="02040503050406030204" pitchFamily="18" charset="0"/>
                          </a:rPr>
                          <m:t>𝑎</m:t>
                        </m:r>
                      </m:e>
                    </m:d>
                    <m:d>
                      <m:dPr>
                        <m:begChr m:val="|"/>
                        <m:endChr m:val="|"/>
                        <m:ctrlPr>
                          <a:rPr lang="es-CO" sz="2400" b="0" i="1" smtClean="0">
                            <a:latin typeface="Cambria Math" panose="02040503050406030204" pitchFamily="18" charset="0"/>
                          </a:rPr>
                        </m:ctrlPr>
                      </m:dPr>
                      <m:e>
                        <m:r>
                          <a:rPr lang="es-CO" sz="2400" b="0" i="1" smtClean="0">
                            <a:latin typeface="Cambria Math" panose="02040503050406030204" pitchFamily="18" charset="0"/>
                          </a:rPr>
                          <m:t>𝑏</m:t>
                        </m:r>
                      </m:e>
                    </m:d>
                  </m:oMath>
                </a14:m>
                <a:endParaRPr lang="es-CO" sz="2400" dirty="0"/>
              </a:p>
              <a:p>
                <a:pPr marL="385763" indent="-385763">
                  <a:buFont typeface="+mj-lt"/>
                  <a:buAutoNum type="arabicPeriod"/>
                </a:pPr>
                <a14:m>
                  <m:oMath xmlns:m="http://schemas.openxmlformats.org/officeDocument/2006/math">
                    <m:d>
                      <m:dPr>
                        <m:begChr m:val="|"/>
                        <m:endChr m:val="|"/>
                        <m:ctrlPr>
                          <a:rPr lang="es-CO" sz="2400" i="1" smtClean="0">
                            <a:latin typeface="Cambria Math" panose="02040503050406030204" pitchFamily="18" charset="0"/>
                          </a:rPr>
                        </m:ctrlPr>
                      </m:dPr>
                      <m:e>
                        <m:f>
                          <m:fPr>
                            <m:ctrlPr>
                              <a:rPr lang="es-CO" sz="2400" i="1" smtClean="0">
                                <a:latin typeface="Cambria Math" panose="02040503050406030204" pitchFamily="18" charset="0"/>
                              </a:rPr>
                            </m:ctrlPr>
                          </m:fPr>
                          <m:num>
                            <m:r>
                              <a:rPr lang="es-CO" sz="2400" b="0" i="1" smtClean="0">
                                <a:latin typeface="Cambria Math" panose="02040503050406030204" pitchFamily="18" charset="0"/>
                              </a:rPr>
                              <m:t>𝑎</m:t>
                            </m:r>
                          </m:num>
                          <m:den>
                            <m:r>
                              <a:rPr lang="es-CO" sz="2400" b="0" i="1" smtClean="0">
                                <a:latin typeface="Cambria Math" panose="02040503050406030204" pitchFamily="18" charset="0"/>
                              </a:rPr>
                              <m:t>𝑏</m:t>
                            </m:r>
                          </m:den>
                        </m:f>
                      </m:e>
                    </m:d>
                    <m:r>
                      <a:rPr lang="es-CO" sz="2400" b="0" i="1" smtClean="0">
                        <a:latin typeface="Cambria Math" panose="02040503050406030204" pitchFamily="18" charset="0"/>
                      </a:rPr>
                      <m:t>=</m:t>
                    </m:r>
                    <m:f>
                      <m:fPr>
                        <m:ctrlPr>
                          <a:rPr lang="es-CO" sz="2400" b="0" i="1" smtClean="0">
                            <a:latin typeface="Cambria Math" panose="02040503050406030204" pitchFamily="18" charset="0"/>
                          </a:rPr>
                        </m:ctrlPr>
                      </m:fPr>
                      <m:num>
                        <m:d>
                          <m:dPr>
                            <m:begChr m:val="|"/>
                            <m:endChr m:val="|"/>
                            <m:ctrlPr>
                              <a:rPr lang="es-CO" sz="2400" b="0" i="1" smtClean="0">
                                <a:latin typeface="Cambria Math" panose="02040503050406030204" pitchFamily="18" charset="0"/>
                              </a:rPr>
                            </m:ctrlPr>
                          </m:dPr>
                          <m:e>
                            <m:r>
                              <a:rPr lang="es-CO" sz="2400" b="0" i="1" smtClean="0">
                                <a:latin typeface="Cambria Math" panose="02040503050406030204" pitchFamily="18" charset="0"/>
                              </a:rPr>
                              <m:t>𝑎</m:t>
                            </m:r>
                          </m:e>
                        </m:d>
                      </m:num>
                      <m:den>
                        <m:d>
                          <m:dPr>
                            <m:begChr m:val="|"/>
                            <m:endChr m:val="|"/>
                            <m:ctrlPr>
                              <a:rPr lang="es-CO" sz="2400" b="0" i="1" smtClean="0">
                                <a:latin typeface="Cambria Math" panose="02040503050406030204" pitchFamily="18" charset="0"/>
                              </a:rPr>
                            </m:ctrlPr>
                          </m:dPr>
                          <m:e>
                            <m:r>
                              <a:rPr lang="es-CO" sz="2400" b="0" i="1" smtClean="0">
                                <a:latin typeface="Cambria Math" panose="02040503050406030204" pitchFamily="18" charset="0"/>
                              </a:rPr>
                              <m:t>𝑏</m:t>
                            </m:r>
                          </m:e>
                        </m:d>
                      </m:den>
                    </m:f>
                    <m:r>
                      <a:rPr lang="es-CO" sz="2400" b="0" i="1" smtClean="0">
                        <a:latin typeface="Cambria Math" panose="02040503050406030204" pitchFamily="18" charset="0"/>
                      </a:rPr>
                      <m:t>, </m:t>
                    </m:r>
                    <m:r>
                      <a:rPr lang="es-CO" sz="2400" b="0" i="1" smtClean="0">
                        <a:latin typeface="Cambria Math" panose="02040503050406030204" pitchFamily="18" charset="0"/>
                      </a:rPr>
                      <m:t>𝑐𝑜𝑛</m:t>
                    </m:r>
                    <m:r>
                      <a:rPr lang="es-CO" sz="2400" b="0" i="1" smtClean="0">
                        <a:latin typeface="Cambria Math" panose="02040503050406030204" pitchFamily="18" charset="0"/>
                      </a:rPr>
                      <m:t> </m:t>
                    </m:r>
                    <m:r>
                      <a:rPr lang="es-CO" sz="2400" b="0" i="1" smtClean="0">
                        <a:latin typeface="Cambria Math" panose="02040503050406030204" pitchFamily="18" charset="0"/>
                      </a:rPr>
                      <m:t>𝑏</m:t>
                    </m:r>
                    <m:r>
                      <a:rPr lang="es-CO" sz="2400" b="0" i="1" smtClean="0">
                        <a:latin typeface="Cambria Math" panose="02040503050406030204" pitchFamily="18" charset="0"/>
                        <a:ea typeface="Cambria Math" panose="02040503050406030204" pitchFamily="18" charset="0"/>
                      </a:rPr>
                      <m:t>≠0</m:t>
                    </m:r>
                  </m:oMath>
                </a14:m>
                <a:endParaRPr lang="es-CO" sz="2400" dirty="0"/>
              </a:p>
              <a:p>
                <a:pPr marL="385763" indent="-385763">
                  <a:buFont typeface="+mj-lt"/>
                  <a:buAutoNum type="arabicPeriod"/>
                </a:pPr>
                <a14:m>
                  <m:oMath xmlns:m="http://schemas.openxmlformats.org/officeDocument/2006/math">
                    <m:d>
                      <m:dPr>
                        <m:begChr m:val="|"/>
                        <m:endChr m:val="|"/>
                        <m:ctrlPr>
                          <a:rPr lang="es-CO" sz="2400" i="1" smtClean="0">
                            <a:latin typeface="Cambria Math" panose="02040503050406030204" pitchFamily="18" charset="0"/>
                          </a:rPr>
                        </m:ctrlPr>
                      </m:dPr>
                      <m:e>
                        <m:r>
                          <a:rPr lang="es-CO" sz="2400" b="0" i="1" smtClean="0">
                            <a:latin typeface="Cambria Math" panose="02040503050406030204" pitchFamily="18" charset="0"/>
                          </a:rPr>
                          <m:t>𝑥</m:t>
                        </m:r>
                      </m:e>
                    </m:d>
                    <m:r>
                      <a:rPr lang="es-CO" sz="2400" b="0" i="1" smtClean="0">
                        <a:latin typeface="Cambria Math" panose="02040503050406030204" pitchFamily="18" charset="0"/>
                      </a:rPr>
                      <m:t>=</m:t>
                    </m:r>
                    <m:rad>
                      <m:radPr>
                        <m:degHide m:val="on"/>
                        <m:ctrlPr>
                          <a:rPr lang="es-CO" sz="2400" b="0" i="1" smtClean="0">
                            <a:latin typeface="Cambria Math" panose="02040503050406030204" pitchFamily="18" charset="0"/>
                          </a:rPr>
                        </m:ctrlPr>
                      </m:radPr>
                      <m:deg/>
                      <m:e>
                        <m:sSup>
                          <m:sSupPr>
                            <m:ctrlPr>
                              <a:rPr lang="es-CO" sz="2400" b="0" i="1" smtClean="0">
                                <a:latin typeface="Cambria Math" panose="02040503050406030204" pitchFamily="18" charset="0"/>
                              </a:rPr>
                            </m:ctrlPr>
                          </m:sSupPr>
                          <m:e>
                            <m:r>
                              <a:rPr lang="es-CO" sz="2400" b="0" i="1" smtClean="0">
                                <a:latin typeface="Cambria Math" panose="02040503050406030204" pitchFamily="18" charset="0"/>
                              </a:rPr>
                              <m:t>𝑥</m:t>
                            </m:r>
                          </m:e>
                          <m:sup>
                            <m:r>
                              <a:rPr lang="es-CO" sz="2400" b="0" i="1" smtClean="0">
                                <a:latin typeface="Cambria Math" panose="02040503050406030204" pitchFamily="18" charset="0"/>
                              </a:rPr>
                              <m:t>2</m:t>
                            </m:r>
                          </m:sup>
                        </m:sSup>
                      </m:e>
                    </m:rad>
                  </m:oMath>
                </a14:m>
                <a:endParaRPr lang="es-CO" sz="2400" dirty="0"/>
              </a:p>
              <a:p>
                <a:pPr marL="385763" indent="-385763">
                  <a:buFont typeface="+mj-lt"/>
                  <a:buAutoNum type="arabicPeriod"/>
                </a:pPr>
                <a14:m>
                  <m:oMath xmlns:m="http://schemas.openxmlformats.org/officeDocument/2006/math">
                    <m:d>
                      <m:dPr>
                        <m:begChr m:val="|"/>
                        <m:endChr m:val="|"/>
                        <m:ctrlPr>
                          <a:rPr lang="es-CO" sz="2000" i="1" smtClean="0">
                            <a:latin typeface="Cambria Math" panose="02040503050406030204" pitchFamily="18" charset="0"/>
                          </a:rPr>
                        </m:ctrlPr>
                      </m:dPr>
                      <m:e>
                        <m:r>
                          <a:rPr lang="es-CO" sz="2000" b="0" i="1" smtClean="0">
                            <a:latin typeface="Cambria Math" panose="02040503050406030204" pitchFamily="18" charset="0"/>
                          </a:rPr>
                          <m:t>𝑎</m:t>
                        </m:r>
                        <m:r>
                          <a:rPr lang="es-CO" sz="2000" b="0" i="1" smtClean="0">
                            <a:latin typeface="Cambria Math" panose="02040503050406030204" pitchFamily="18" charset="0"/>
                          </a:rPr>
                          <m:t>−</m:t>
                        </m:r>
                        <m:r>
                          <a:rPr lang="es-CO" sz="2000" b="0" i="1" smtClean="0">
                            <a:latin typeface="Cambria Math" panose="02040503050406030204" pitchFamily="18" charset="0"/>
                          </a:rPr>
                          <m:t>𝑏</m:t>
                        </m:r>
                      </m:e>
                    </m:d>
                    <m:r>
                      <a:rPr lang="es-CO" sz="2000" b="0" i="1" smtClean="0">
                        <a:latin typeface="Cambria Math" panose="02040503050406030204" pitchFamily="18" charset="0"/>
                      </a:rPr>
                      <m:t>=</m:t>
                    </m:r>
                    <m:d>
                      <m:dPr>
                        <m:begChr m:val="|"/>
                        <m:endChr m:val="|"/>
                        <m:ctrlPr>
                          <a:rPr lang="es-CO" sz="2000" b="0" i="1" smtClean="0">
                            <a:latin typeface="Cambria Math" panose="02040503050406030204" pitchFamily="18" charset="0"/>
                          </a:rPr>
                        </m:ctrlPr>
                      </m:dPr>
                      <m:e>
                        <m:r>
                          <a:rPr lang="es-CO" sz="2000" b="0" i="1" smtClean="0">
                            <a:latin typeface="Cambria Math" panose="02040503050406030204" pitchFamily="18" charset="0"/>
                          </a:rPr>
                          <m:t>𝑏</m:t>
                        </m:r>
                        <m:r>
                          <a:rPr lang="es-CO" sz="2000" b="0" i="1" smtClean="0">
                            <a:latin typeface="Cambria Math" panose="02040503050406030204" pitchFamily="18" charset="0"/>
                          </a:rPr>
                          <m:t>−</m:t>
                        </m:r>
                        <m:r>
                          <a:rPr lang="es-CO" sz="2000" b="0" i="1" smtClean="0">
                            <a:latin typeface="Cambria Math" panose="02040503050406030204" pitchFamily="18" charset="0"/>
                          </a:rPr>
                          <m:t>𝑎</m:t>
                        </m:r>
                      </m:e>
                    </m:d>
                  </m:oMath>
                </a14:m>
                <a:endParaRPr lang="es-CO" sz="2400" dirty="0" smtClean="0"/>
              </a:p>
              <a:p>
                <a:pPr marL="385763" indent="-385763">
                  <a:buFont typeface="+mj-lt"/>
                  <a:buAutoNum type="arabicPeriod"/>
                </a:pPr>
                <a14:m>
                  <m:oMath xmlns:m="http://schemas.openxmlformats.org/officeDocument/2006/math">
                    <m:d>
                      <m:dPr>
                        <m:begChr m:val="|"/>
                        <m:endChr m:val="|"/>
                        <m:ctrlPr>
                          <a:rPr lang="es-CO" sz="2400" i="1" smtClean="0">
                            <a:latin typeface="Cambria Math" panose="02040503050406030204" pitchFamily="18" charset="0"/>
                          </a:rPr>
                        </m:ctrlPr>
                      </m:dPr>
                      <m:e>
                        <m:r>
                          <a:rPr lang="es-ES" sz="2400" b="0" i="1" smtClean="0">
                            <a:latin typeface="Cambria Math" panose="02040503050406030204" pitchFamily="18" charset="0"/>
                          </a:rPr>
                          <m:t>𝑎</m:t>
                        </m:r>
                        <m:r>
                          <a:rPr lang="es-ES" sz="2400" b="0" i="1" smtClean="0">
                            <a:latin typeface="Cambria Math" panose="02040503050406030204" pitchFamily="18" charset="0"/>
                          </a:rPr>
                          <m:t>+</m:t>
                        </m:r>
                        <m:r>
                          <a:rPr lang="es-ES" sz="2400" b="0" i="1" smtClean="0">
                            <a:latin typeface="Cambria Math" panose="02040503050406030204" pitchFamily="18" charset="0"/>
                          </a:rPr>
                          <m:t>𝑏</m:t>
                        </m:r>
                      </m:e>
                    </m:d>
                    <m:r>
                      <a:rPr lang="es-CO" sz="2400" i="1" smtClean="0">
                        <a:latin typeface="Cambria Math" panose="02040503050406030204" pitchFamily="18" charset="0"/>
                        <a:ea typeface="Cambria Math" panose="02040503050406030204" pitchFamily="18" charset="0"/>
                      </a:rPr>
                      <m:t>≤</m:t>
                    </m:r>
                    <m:d>
                      <m:dPr>
                        <m:begChr m:val="|"/>
                        <m:endChr m:val="|"/>
                        <m:ctrlPr>
                          <a:rPr lang="es-CO" sz="2400" i="1" smtClean="0">
                            <a:latin typeface="Cambria Math" panose="02040503050406030204" pitchFamily="18" charset="0"/>
                            <a:ea typeface="Cambria Math" panose="02040503050406030204" pitchFamily="18" charset="0"/>
                          </a:rPr>
                        </m:ctrlPr>
                      </m:dPr>
                      <m:e>
                        <m:r>
                          <a:rPr lang="es-ES" sz="2400" b="0" i="1" smtClean="0">
                            <a:latin typeface="Cambria Math" panose="02040503050406030204" pitchFamily="18" charset="0"/>
                            <a:ea typeface="Cambria Math" panose="02040503050406030204" pitchFamily="18" charset="0"/>
                          </a:rPr>
                          <m:t>𝑎</m:t>
                        </m:r>
                      </m:e>
                    </m:d>
                    <m:r>
                      <a:rPr lang="es-ES" sz="2400" b="0" i="1" smtClean="0">
                        <a:latin typeface="Cambria Math" panose="02040503050406030204" pitchFamily="18" charset="0"/>
                        <a:ea typeface="Cambria Math" panose="02040503050406030204" pitchFamily="18" charset="0"/>
                      </a:rPr>
                      <m:t>+</m:t>
                    </m:r>
                    <m:d>
                      <m:dPr>
                        <m:begChr m:val="|"/>
                        <m:endChr m:val="|"/>
                        <m:ctrlPr>
                          <a:rPr lang="es-ES" sz="2400" b="0" i="1" smtClean="0">
                            <a:latin typeface="Cambria Math" panose="02040503050406030204" pitchFamily="18" charset="0"/>
                            <a:ea typeface="Cambria Math" panose="02040503050406030204" pitchFamily="18" charset="0"/>
                          </a:rPr>
                        </m:ctrlPr>
                      </m:dPr>
                      <m:e>
                        <m:r>
                          <a:rPr lang="es-ES" sz="2400" b="0" i="1" smtClean="0">
                            <a:latin typeface="Cambria Math" panose="02040503050406030204" pitchFamily="18" charset="0"/>
                            <a:ea typeface="Cambria Math" panose="02040503050406030204" pitchFamily="18" charset="0"/>
                          </a:rPr>
                          <m:t>𝑏</m:t>
                        </m:r>
                      </m:e>
                    </m:d>
                  </m:oMath>
                </a14:m>
                <a:endParaRPr lang="es-CO" sz="2400" dirty="0" smtClean="0"/>
              </a:p>
              <a:p>
                <a:pPr marL="385763" indent="-385763">
                  <a:buFont typeface="+mj-lt"/>
                  <a:buAutoNum type="arabicPeriod"/>
                </a:pPr>
                <a14:m>
                  <m:oMath xmlns:m="http://schemas.openxmlformats.org/officeDocument/2006/math">
                    <m:d>
                      <m:dPr>
                        <m:begChr m:val="|"/>
                        <m:endChr m:val="|"/>
                        <m:ctrlPr>
                          <a:rPr lang="es-CO" sz="2400" i="1">
                            <a:latin typeface="Cambria Math" panose="02040503050406030204" pitchFamily="18" charset="0"/>
                          </a:rPr>
                        </m:ctrlPr>
                      </m:dPr>
                      <m:e>
                        <m:r>
                          <a:rPr lang="es-ES" sz="2400" i="1">
                            <a:latin typeface="Cambria Math" panose="02040503050406030204" pitchFamily="18" charset="0"/>
                          </a:rPr>
                          <m:t>𝑎</m:t>
                        </m:r>
                        <m:r>
                          <a:rPr lang="es-ES" sz="2400" b="0" i="1" smtClean="0">
                            <a:latin typeface="Cambria Math" panose="02040503050406030204" pitchFamily="18" charset="0"/>
                          </a:rPr>
                          <m:t>−</m:t>
                        </m:r>
                        <m:r>
                          <a:rPr lang="es-ES" sz="2400" i="1">
                            <a:latin typeface="Cambria Math" panose="02040503050406030204" pitchFamily="18" charset="0"/>
                          </a:rPr>
                          <m:t>𝑏</m:t>
                        </m:r>
                      </m:e>
                    </m:d>
                    <m:r>
                      <a:rPr lang="es-CO" sz="2400" i="1" smtClean="0">
                        <a:latin typeface="Cambria Math" panose="02040503050406030204" pitchFamily="18" charset="0"/>
                        <a:ea typeface="Cambria Math" panose="02040503050406030204" pitchFamily="18" charset="0"/>
                      </a:rPr>
                      <m:t>≥</m:t>
                    </m:r>
                    <m:d>
                      <m:dPr>
                        <m:begChr m:val="|"/>
                        <m:endChr m:val="|"/>
                        <m:ctrlPr>
                          <a:rPr lang="es-CO" sz="2400" i="1">
                            <a:latin typeface="Cambria Math" panose="02040503050406030204" pitchFamily="18" charset="0"/>
                            <a:ea typeface="Cambria Math" panose="02040503050406030204" pitchFamily="18" charset="0"/>
                          </a:rPr>
                        </m:ctrlPr>
                      </m:dPr>
                      <m:e>
                        <m:r>
                          <a:rPr lang="es-ES" sz="2400" i="1">
                            <a:latin typeface="Cambria Math" panose="02040503050406030204" pitchFamily="18" charset="0"/>
                            <a:ea typeface="Cambria Math" panose="02040503050406030204" pitchFamily="18" charset="0"/>
                          </a:rPr>
                          <m:t>𝑎</m:t>
                        </m:r>
                      </m:e>
                    </m:d>
                    <m:r>
                      <a:rPr lang="es-ES" sz="2400" b="0" i="1" smtClean="0">
                        <a:latin typeface="Cambria Math" panose="02040503050406030204" pitchFamily="18" charset="0"/>
                        <a:ea typeface="Cambria Math" panose="02040503050406030204" pitchFamily="18" charset="0"/>
                      </a:rPr>
                      <m:t>−</m:t>
                    </m:r>
                    <m:d>
                      <m:dPr>
                        <m:begChr m:val="|"/>
                        <m:endChr m:val="|"/>
                        <m:ctrlPr>
                          <a:rPr lang="es-ES" sz="2400" i="1">
                            <a:latin typeface="Cambria Math" panose="02040503050406030204" pitchFamily="18" charset="0"/>
                            <a:ea typeface="Cambria Math" panose="02040503050406030204" pitchFamily="18" charset="0"/>
                          </a:rPr>
                        </m:ctrlPr>
                      </m:dPr>
                      <m:e>
                        <m:r>
                          <a:rPr lang="es-ES" sz="2400" i="1">
                            <a:latin typeface="Cambria Math" panose="02040503050406030204" pitchFamily="18" charset="0"/>
                            <a:ea typeface="Cambria Math" panose="02040503050406030204" pitchFamily="18" charset="0"/>
                          </a:rPr>
                          <m:t>𝑏</m:t>
                        </m:r>
                      </m:e>
                    </m:d>
                  </m:oMath>
                </a14:m>
                <a:endParaRPr lang="es-CO" sz="2400" dirty="0"/>
              </a:p>
              <a:p>
                <a:pPr marL="385763" indent="-385763">
                  <a:buFont typeface="+mj-lt"/>
                  <a:buAutoNum type="arabicPeriod"/>
                </a:pPr>
                <a:r>
                  <a:rPr lang="es-CO" sz="2400" dirty="0"/>
                  <a:t>S</a:t>
                </a:r>
                <a14:m>
                  <m:oMath xmlns:m="http://schemas.openxmlformats.org/officeDocument/2006/math">
                    <m:r>
                      <a:rPr lang="es-CO" sz="2400" i="1">
                        <a:latin typeface="Cambria Math" panose="02040503050406030204" pitchFamily="18" charset="0"/>
                      </a:rPr>
                      <m:t>𝑖</m:t>
                    </m:r>
                    <m:r>
                      <a:rPr lang="es-CO" sz="2400" i="1">
                        <a:latin typeface="Cambria Math" panose="02040503050406030204" pitchFamily="18" charset="0"/>
                      </a:rPr>
                      <m:t> </m:t>
                    </m:r>
                    <m:r>
                      <a:rPr lang="es-CO" sz="2400" i="1">
                        <a:solidFill>
                          <a:srgbClr val="FF0000"/>
                        </a:solidFill>
                        <a:latin typeface="Cambria Math" panose="02040503050406030204" pitchFamily="18" charset="0"/>
                      </a:rPr>
                      <m:t>𝑎</m:t>
                    </m:r>
                    <m:r>
                      <a:rPr lang="es-CO" sz="2400" i="1">
                        <a:solidFill>
                          <a:srgbClr val="FF0000"/>
                        </a:solidFill>
                        <a:latin typeface="Cambria Math" panose="02040503050406030204" pitchFamily="18" charset="0"/>
                        <a:ea typeface="Cambria Math" panose="02040503050406030204" pitchFamily="18" charset="0"/>
                      </a:rPr>
                      <m:t>≥0</m:t>
                    </m:r>
                    <m:r>
                      <a:rPr lang="es-ES" sz="2400" b="0" i="1" smtClean="0">
                        <a:solidFill>
                          <a:srgbClr val="FF0000"/>
                        </a:solidFill>
                        <a:latin typeface="Cambria Math" panose="02040503050406030204" pitchFamily="18" charset="0"/>
                        <a:ea typeface="Cambria Math" panose="02040503050406030204" pitchFamily="18" charset="0"/>
                      </a:rPr>
                      <m:t>, </m:t>
                    </m:r>
                    <m:d>
                      <m:dPr>
                        <m:begChr m:val="|"/>
                        <m:endChr m:val="|"/>
                        <m:ctrlPr>
                          <a:rPr lang="es-CO" sz="2400" i="1" smtClean="0">
                            <a:solidFill>
                              <a:srgbClr val="00B050"/>
                            </a:solidFill>
                            <a:latin typeface="Cambria Math" panose="02040503050406030204" pitchFamily="18" charset="0"/>
                          </a:rPr>
                        </m:ctrlPr>
                      </m:dPr>
                      <m:e>
                        <m:r>
                          <a:rPr lang="es-CO" sz="2400" b="0" i="1" smtClean="0">
                            <a:solidFill>
                              <a:srgbClr val="00B050"/>
                            </a:solidFill>
                            <a:latin typeface="Cambria Math" panose="02040503050406030204" pitchFamily="18" charset="0"/>
                          </a:rPr>
                          <m:t>𝑥</m:t>
                        </m:r>
                      </m:e>
                    </m:d>
                    <m:r>
                      <a:rPr lang="es-CO" sz="2400" i="1" smtClean="0">
                        <a:solidFill>
                          <a:srgbClr val="00B050"/>
                        </a:solidFill>
                        <a:latin typeface="Cambria Math" panose="02040503050406030204" pitchFamily="18" charset="0"/>
                        <a:ea typeface="Cambria Math" panose="02040503050406030204" pitchFamily="18" charset="0"/>
                      </a:rPr>
                      <m:t>≤</m:t>
                    </m:r>
                    <m:r>
                      <a:rPr lang="es-CO" sz="2400" b="0" i="1" smtClean="0">
                        <a:solidFill>
                          <a:srgbClr val="00B050"/>
                        </a:solidFill>
                        <a:latin typeface="Cambria Math" panose="02040503050406030204" pitchFamily="18" charset="0"/>
                        <a:ea typeface="Cambria Math" panose="02040503050406030204" pitchFamily="18" charset="0"/>
                      </a:rPr>
                      <m:t>𝑎</m:t>
                    </m:r>
                    <m:r>
                      <a:rPr lang="es-CO" sz="2400" b="0" i="1" smtClean="0">
                        <a:solidFill>
                          <a:srgbClr val="00B050"/>
                        </a:solidFill>
                        <a:latin typeface="Cambria Math" panose="02040503050406030204" pitchFamily="18" charset="0"/>
                        <a:ea typeface="Cambria Math" panose="02040503050406030204" pitchFamily="18" charset="0"/>
                      </a:rPr>
                      <m:t>  </m:t>
                    </m:r>
                    <m:r>
                      <a:rPr lang="es-CO" sz="2400" b="0" i="1" smtClean="0">
                        <a:latin typeface="Cambria Math" panose="02040503050406030204" pitchFamily="18" charset="0"/>
                        <a:ea typeface="Cambria Math" panose="02040503050406030204" pitchFamily="18" charset="0"/>
                      </a:rPr>
                      <m:t>𝑠𝑖</m:t>
                    </m:r>
                    <m:r>
                      <a:rPr lang="es-CO" sz="2400" b="0" i="1" smtClean="0">
                        <a:latin typeface="Cambria Math" panose="02040503050406030204" pitchFamily="18" charset="0"/>
                        <a:ea typeface="Cambria Math" panose="02040503050406030204" pitchFamily="18" charset="0"/>
                      </a:rPr>
                      <m:t> </m:t>
                    </m:r>
                    <m:r>
                      <a:rPr lang="es-CO" sz="2400" b="0" i="1" smtClean="0">
                        <a:latin typeface="Cambria Math" panose="02040503050406030204" pitchFamily="18" charset="0"/>
                        <a:ea typeface="Cambria Math" panose="02040503050406030204" pitchFamily="18" charset="0"/>
                      </a:rPr>
                      <m:t>𝑦</m:t>
                    </m:r>
                    <m:r>
                      <a:rPr lang="es-CO" sz="2400" b="0" i="1" smtClean="0">
                        <a:latin typeface="Cambria Math" panose="02040503050406030204" pitchFamily="18" charset="0"/>
                        <a:ea typeface="Cambria Math" panose="02040503050406030204" pitchFamily="18" charset="0"/>
                      </a:rPr>
                      <m:t> </m:t>
                    </m:r>
                    <m:r>
                      <a:rPr lang="es-CO" sz="2400" b="0" i="1" smtClean="0">
                        <a:latin typeface="Cambria Math" panose="02040503050406030204" pitchFamily="18" charset="0"/>
                        <a:ea typeface="Cambria Math" panose="02040503050406030204" pitchFamily="18" charset="0"/>
                      </a:rPr>
                      <m:t>𝑠𝑜𝑙𝑜</m:t>
                    </m:r>
                    <m:r>
                      <a:rPr lang="es-CO" sz="2400" b="0" i="1" smtClean="0">
                        <a:latin typeface="Cambria Math" panose="02040503050406030204" pitchFamily="18" charset="0"/>
                        <a:ea typeface="Cambria Math" panose="02040503050406030204" pitchFamily="18" charset="0"/>
                      </a:rPr>
                      <m:t> </m:t>
                    </m:r>
                    <m:r>
                      <a:rPr lang="es-CO" sz="2400" b="0" i="1" smtClean="0">
                        <a:latin typeface="Cambria Math" panose="02040503050406030204" pitchFamily="18" charset="0"/>
                        <a:ea typeface="Cambria Math" panose="02040503050406030204" pitchFamily="18" charset="0"/>
                      </a:rPr>
                      <m:t>𝑠𝑖</m:t>
                    </m:r>
                    <m:r>
                      <a:rPr lang="es-CO" sz="2400" b="0" i="1" smtClean="0">
                        <a:latin typeface="Cambria Math" panose="02040503050406030204" pitchFamily="18" charset="0"/>
                        <a:ea typeface="Cambria Math" panose="02040503050406030204" pitchFamily="18" charset="0"/>
                      </a:rPr>
                      <m:t> −</m:t>
                    </m:r>
                    <m:r>
                      <a:rPr lang="es-CO" sz="2400" b="0" i="1" smtClean="0">
                        <a:solidFill>
                          <a:srgbClr val="00B050"/>
                        </a:solidFill>
                        <a:latin typeface="Cambria Math" panose="02040503050406030204" pitchFamily="18" charset="0"/>
                        <a:ea typeface="Cambria Math" panose="02040503050406030204" pitchFamily="18" charset="0"/>
                      </a:rPr>
                      <m:t>𝑎</m:t>
                    </m:r>
                    <m:r>
                      <a:rPr lang="es-CO" sz="2400" b="0" i="1" smtClean="0">
                        <a:solidFill>
                          <a:srgbClr val="00B050"/>
                        </a:solidFill>
                        <a:latin typeface="Cambria Math" panose="02040503050406030204" pitchFamily="18" charset="0"/>
                        <a:ea typeface="Cambria Math" panose="02040503050406030204" pitchFamily="18" charset="0"/>
                      </a:rPr>
                      <m:t>≤</m:t>
                    </m:r>
                    <m:r>
                      <a:rPr lang="es-CO" sz="2400" b="0" i="1" smtClean="0">
                        <a:solidFill>
                          <a:srgbClr val="00B050"/>
                        </a:solidFill>
                        <a:latin typeface="Cambria Math" panose="02040503050406030204" pitchFamily="18" charset="0"/>
                        <a:ea typeface="Cambria Math" panose="02040503050406030204" pitchFamily="18" charset="0"/>
                      </a:rPr>
                      <m:t>𝑥</m:t>
                    </m:r>
                    <m:r>
                      <a:rPr lang="es-CO" sz="2400" b="0" i="1" smtClean="0">
                        <a:solidFill>
                          <a:srgbClr val="00B050"/>
                        </a:solidFill>
                        <a:latin typeface="Cambria Math" panose="02040503050406030204" pitchFamily="18" charset="0"/>
                        <a:ea typeface="Cambria Math" panose="02040503050406030204" pitchFamily="18" charset="0"/>
                      </a:rPr>
                      <m:t>≤</m:t>
                    </m:r>
                    <m:r>
                      <a:rPr lang="es-CO" sz="2400" b="0" i="1" smtClean="0">
                        <a:solidFill>
                          <a:srgbClr val="00B050"/>
                        </a:solidFill>
                        <a:latin typeface="Cambria Math" panose="02040503050406030204" pitchFamily="18" charset="0"/>
                        <a:ea typeface="Cambria Math" panose="02040503050406030204" pitchFamily="18" charset="0"/>
                      </a:rPr>
                      <m:t>𝑎</m:t>
                    </m:r>
                    <m:r>
                      <a:rPr lang="es-CO" sz="2400" b="0" i="1" smtClean="0">
                        <a:latin typeface="Cambria Math" panose="02040503050406030204" pitchFamily="18" charset="0"/>
                        <a:ea typeface="Cambria Math" panose="02040503050406030204" pitchFamily="18" charset="0"/>
                      </a:rPr>
                      <m:t>  </m:t>
                    </m:r>
                    <m:r>
                      <a:rPr lang="es-ES" sz="2400" b="0" i="1" smtClean="0">
                        <a:latin typeface="Cambria Math" panose="02040503050406030204" pitchFamily="18" charset="0"/>
                        <a:ea typeface="Cambria Math" panose="02040503050406030204" pitchFamily="18" charset="0"/>
                      </a:rPr>
                      <m:t> </m:t>
                    </m:r>
                    <m:d>
                      <m:dPr>
                        <m:ctrlPr>
                          <a:rPr lang="es-CO" sz="2400" b="0" i="1" smtClean="0">
                            <a:latin typeface="Cambria Math" panose="02040503050406030204" pitchFamily="18" charset="0"/>
                            <a:ea typeface="Cambria Math" panose="02040503050406030204" pitchFamily="18" charset="0"/>
                          </a:rPr>
                        </m:ctrlPr>
                      </m:dPr>
                      <m:e>
                        <m:r>
                          <a:rPr lang="es-CO" sz="2400" b="0" i="1" smtClean="0">
                            <a:latin typeface="Cambria Math" panose="02040503050406030204" pitchFamily="18" charset="0"/>
                            <a:ea typeface="Cambria Math" panose="02040503050406030204" pitchFamily="18" charset="0"/>
                          </a:rPr>
                          <m:t>𝑥</m:t>
                        </m:r>
                        <m:r>
                          <a:rPr lang="es-CO" sz="2400" b="0" i="1" smtClean="0">
                            <a:latin typeface="Cambria Math" panose="02040503050406030204" pitchFamily="18" charset="0"/>
                            <a:ea typeface="Cambria Math" panose="02040503050406030204" pitchFamily="18" charset="0"/>
                          </a:rPr>
                          <m:t>≤</m:t>
                        </m:r>
                        <m:r>
                          <a:rPr lang="es-CO" sz="2400" b="0" i="1" smtClean="0">
                            <a:latin typeface="Cambria Math" panose="02040503050406030204" pitchFamily="18" charset="0"/>
                            <a:ea typeface="Cambria Math" panose="02040503050406030204" pitchFamily="18" charset="0"/>
                          </a:rPr>
                          <m:t>𝑎</m:t>
                        </m:r>
                        <m:r>
                          <a:rPr lang="es-CO" sz="2400" b="0" i="1" smtClean="0">
                            <a:latin typeface="Cambria Math" panose="02040503050406030204" pitchFamily="18" charset="0"/>
                            <a:ea typeface="Cambria Math" panose="02040503050406030204" pitchFamily="18" charset="0"/>
                          </a:rPr>
                          <m:t> </m:t>
                        </m:r>
                        <m:r>
                          <a:rPr lang="es-CO" sz="2400" b="0" i="1" smtClean="0">
                            <a:latin typeface="Cambria Math" panose="02040503050406030204" pitchFamily="18" charset="0"/>
                            <a:ea typeface="Cambria Math" panose="02040503050406030204" pitchFamily="18" charset="0"/>
                          </a:rPr>
                          <m:t>𝑦</m:t>
                        </m:r>
                        <m:r>
                          <a:rPr lang="es-CO" sz="2400" b="0" i="1" smtClean="0">
                            <a:latin typeface="Cambria Math" panose="02040503050406030204" pitchFamily="18" charset="0"/>
                            <a:ea typeface="Cambria Math" panose="02040503050406030204" pitchFamily="18" charset="0"/>
                          </a:rPr>
                          <m:t> </m:t>
                        </m:r>
                        <m:r>
                          <a:rPr lang="es-CO" sz="2400" b="0" i="1" smtClean="0">
                            <a:latin typeface="Cambria Math" panose="02040503050406030204" pitchFamily="18" charset="0"/>
                            <a:ea typeface="Cambria Math" panose="02040503050406030204" pitchFamily="18" charset="0"/>
                          </a:rPr>
                          <m:t>𝑥</m:t>
                        </m:r>
                        <m:r>
                          <a:rPr lang="es-CO" sz="2400" b="0" i="1" smtClean="0">
                            <a:latin typeface="Cambria Math" panose="02040503050406030204" pitchFamily="18" charset="0"/>
                            <a:ea typeface="Cambria Math" panose="02040503050406030204" pitchFamily="18" charset="0"/>
                          </a:rPr>
                          <m:t>≥−</m:t>
                        </m:r>
                        <m:r>
                          <a:rPr lang="es-CO" sz="2400" b="0" i="1" smtClean="0">
                            <a:latin typeface="Cambria Math" panose="02040503050406030204" pitchFamily="18" charset="0"/>
                            <a:ea typeface="Cambria Math" panose="02040503050406030204" pitchFamily="18" charset="0"/>
                          </a:rPr>
                          <m:t>𝑎</m:t>
                        </m:r>
                      </m:e>
                    </m:d>
                  </m:oMath>
                </a14:m>
                <a:r>
                  <a:rPr lang="es-CO" sz="2400" dirty="0" smtClean="0"/>
                  <a:t>.</a:t>
                </a:r>
                <a:r>
                  <a:rPr lang="es-CO" sz="2400" dirty="0"/>
                  <a:t> </a:t>
                </a:r>
              </a:p>
              <a:p>
                <a:pPr marL="385763" indent="-385763">
                  <a:buFont typeface="+mj-lt"/>
                  <a:buAutoNum type="arabicPeriod"/>
                </a:pPr>
                <a14:m>
                  <m:oMath xmlns:m="http://schemas.openxmlformats.org/officeDocument/2006/math">
                    <m:d>
                      <m:dPr>
                        <m:begChr m:val="|"/>
                        <m:endChr m:val="|"/>
                        <m:ctrlPr>
                          <a:rPr lang="es-CO" sz="2400" i="1" smtClean="0">
                            <a:solidFill>
                              <a:schemeClr val="accent1"/>
                            </a:solidFill>
                            <a:latin typeface="Cambria Math" panose="02040503050406030204" pitchFamily="18" charset="0"/>
                          </a:rPr>
                        </m:ctrlPr>
                      </m:dPr>
                      <m:e>
                        <m:r>
                          <a:rPr lang="es-CO" sz="2400" i="1">
                            <a:solidFill>
                              <a:schemeClr val="accent1"/>
                            </a:solidFill>
                            <a:latin typeface="Cambria Math" panose="02040503050406030204" pitchFamily="18" charset="0"/>
                          </a:rPr>
                          <m:t>𝑥</m:t>
                        </m:r>
                      </m:e>
                    </m:d>
                    <m:r>
                      <a:rPr lang="es-CO" sz="2400" i="1" smtClean="0">
                        <a:solidFill>
                          <a:schemeClr val="accent1"/>
                        </a:solidFill>
                        <a:latin typeface="Cambria Math" panose="02040503050406030204" pitchFamily="18" charset="0"/>
                        <a:ea typeface="Cambria Math" panose="02040503050406030204" pitchFamily="18" charset="0"/>
                      </a:rPr>
                      <m:t>≥</m:t>
                    </m:r>
                    <m:r>
                      <a:rPr lang="es-CO" sz="2400" i="1">
                        <a:solidFill>
                          <a:schemeClr val="accent1"/>
                        </a:solidFill>
                        <a:latin typeface="Cambria Math" panose="02040503050406030204" pitchFamily="18" charset="0"/>
                        <a:ea typeface="Cambria Math" panose="02040503050406030204" pitchFamily="18" charset="0"/>
                      </a:rPr>
                      <m:t>𝑎</m:t>
                    </m:r>
                    <m:r>
                      <a:rPr lang="es-CO" sz="2400" i="1">
                        <a:solidFill>
                          <a:schemeClr val="accent1"/>
                        </a:solidFill>
                        <a:latin typeface="Cambria Math" panose="02040503050406030204" pitchFamily="18" charset="0"/>
                        <a:ea typeface="Cambria Math" panose="02040503050406030204" pitchFamily="18" charset="0"/>
                      </a:rPr>
                      <m:t>   </m:t>
                    </m:r>
                    <m:r>
                      <a:rPr lang="es-CO" sz="2400" b="0" i="1" smtClean="0">
                        <a:latin typeface="Cambria Math" panose="02040503050406030204" pitchFamily="18" charset="0"/>
                        <a:ea typeface="Cambria Math" panose="02040503050406030204" pitchFamily="18" charset="0"/>
                      </a:rPr>
                      <m:t>𝑠𝑖</m:t>
                    </m:r>
                    <m:r>
                      <a:rPr lang="es-CO" sz="2400" b="0" i="1" smtClean="0">
                        <a:latin typeface="Cambria Math" panose="02040503050406030204" pitchFamily="18" charset="0"/>
                        <a:ea typeface="Cambria Math" panose="02040503050406030204" pitchFamily="18" charset="0"/>
                      </a:rPr>
                      <m:t> </m:t>
                    </m:r>
                    <m:r>
                      <a:rPr lang="es-CO" sz="2400" b="0" i="1" smtClean="0">
                        <a:latin typeface="Cambria Math" panose="02040503050406030204" pitchFamily="18" charset="0"/>
                        <a:ea typeface="Cambria Math" panose="02040503050406030204" pitchFamily="18" charset="0"/>
                      </a:rPr>
                      <m:t>𝑦</m:t>
                    </m:r>
                    <m:r>
                      <a:rPr lang="es-CO" sz="2400" b="0" i="1" smtClean="0">
                        <a:latin typeface="Cambria Math" panose="02040503050406030204" pitchFamily="18" charset="0"/>
                        <a:ea typeface="Cambria Math" panose="02040503050406030204" pitchFamily="18" charset="0"/>
                      </a:rPr>
                      <m:t> </m:t>
                    </m:r>
                    <m:r>
                      <a:rPr lang="es-CO" sz="2400" b="0" i="1" smtClean="0">
                        <a:latin typeface="Cambria Math" panose="02040503050406030204" pitchFamily="18" charset="0"/>
                        <a:ea typeface="Cambria Math" panose="02040503050406030204" pitchFamily="18" charset="0"/>
                      </a:rPr>
                      <m:t>𝑠𝑜𝑙𝑜</m:t>
                    </m:r>
                    <m:r>
                      <a:rPr lang="es-CO" sz="2400" b="0" i="1" smtClean="0">
                        <a:latin typeface="Cambria Math" panose="02040503050406030204" pitchFamily="18" charset="0"/>
                        <a:ea typeface="Cambria Math" panose="02040503050406030204" pitchFamily="18" charset="0"/>
                      </a:rPr>
                      <m:t> </m:t>
                    </m:r>
                    <m:r>
                      <a:rPr lang="es-CO" sz="2400" b="0" i="1" smtClean="0">
                        <a:latin typeface="Cambria Math" panose="02040503050406030204" pitchFamily="18" charset="0"/>
                        <a:ea typeface="Cambria Math" panose="02040503050406030204" pitchFamily="18" charset="0"/>
                      </a:rPr>
                      <m:t>𝑠𝑖</m:t>
                    </m:r>
                    <m:r>
                      <a:rPr lang="es-CO" sz="2400" b="0" i="1" smtClean="0">
                        <a:latin typeface="Cambria Math" panose="02040503050406030204" pitchFamily="18" charset="0"/>
                        <a:ea typeface="Cambria Math" panose="02040503050406030204" pitchFamily="18" charset="0"/>
                      </a:rPr>
                      <m:t> </m:t>
                    </m:r>
                    <m:r>
                      <a:rPr lang="es-CO" sz="2400" b="0" i="1" smtClean="0">
                        <a:solidFill>
                          <a:schemeClr val="accent1"/>
                        </a:solidFill>
                        <a:latin typeface="Cambria Math" panose="02040503050406030204" pitchFamily="18" charset="0"/>
                        <a:ea typeface="Cambria Math" panose="02040503050406030204" pitchFamily="18" charset="0"/>
                      </a:rPr>
                      <m:t>𝑥</m:t>
                    </m:r>
                    <m:r>
                      <a:rPr lang="es-CO" sz="2400" b="0" i="1" smtClean="0">
                        <a:solidFill>
                          <a:schemeClr val="accent1"/>
                        </a:solidFill>
                        <a:latin typeface="Cambria Math" panose="02040503050406030204" pitchFamily="18" charset="0"/>
                        <a:ea typeface="Cambria Math" panose="02040503050406030204" pitchFamily="18" charset="0"/>
                      </a:rPr>
                      <m:t>≥</m:t>
                    </m:r>
                    <m:r>
                      <a:rPr lang="es-CO" sz="2400" b="0" i="1" smtClean="0">
                        <a:solidFill>
                          <a:schemeClr val="accent1"/>
                        </a:solidFill>
                        <a:latin typeface="Cambria Math" panose="02040503050406030204" pitchFamily="18" charset="0"/>
                        <a:ea typeface="Cambria Math" panose="02040503050406030204" pitchFamily="18" charset="0"/>
                      </a:rPr>
                      <m:t>𝑎</m:t>
                    </m:r>
                    <m:r>
                      <a:rPr lang="es-CO" sz="2400" b="0" i="1" smtClean="0">
                        <a:solidFill>
                          <a:schemeClr val="accent1"/>
                        </a:solidFill>
                        <a:latin typeface="Cambria Math" panose="02040503050406030204" pitchFamily="18" charset="0"/>
                        <a:ea typeface="Cambria Math" panose="02040503050406030204" pitchFamily="18" charset="0"/>
                      </a:rPr>
                      <m:t>  ó  </m:t>
                    </m:r>
                    <m:r>
                      <a:rPr lang="es-CO" sz="2400" b="0" i="1" smtClean="0">
                        <a:solidFill>
                          <a:schemeClr val="accent1"/>
                        </a:solidFill>
                        <a:latin typeface="Cambria Math" panose="02040503050406030204" pitchFamily="18" charset="0"/>
                        <a:ea typeface="Cambria Math" panose="02040503050406030204" pitchFamily="18" charset="0"/>
                      </a:rPr>
                      <m:t>𝑥</m:t>
                    </m:r>
                    <m:r>
                      <a:rPr lang="es-CO" sz="2400" b="0" i="1" smtClean="0">
                        <a:solidFill>
                          <a:schemeClr val="accent1"/>
                        </a:solidFill>
                        <a:latin typeface="Cambria Math" panose="02040503050406030204" pitchFamily="18" charset="0"/>
                        <a:ea typeface="Cambria Math" panose="02040503050406030204" pitchFamily="18" charset="0"/>
                      </a:rPr>
                      <m:t>≤−</m:t>
                    </m:r>
                    <m:r>
                      <a:rPr lang="es-CO" sz="2400" b="0" i="1" smtClean="0">
                        <a:solidFill>
                          <a:schemeClr val="accent1"/>
                        </a:solidFill>
                        <a:latin typeface="Cambria Math" panose="02040503050406030204" pitchFamily="18" charset="0"/>
                        <a:ea typeface="Cambria Math" panose="02040503050406030204" pitchFamily="18" charset="0"/>
                      </a:rPr>
                      <m:t>𝑎</m:t>
                    </m:r>
                  </m:oMath>
                </a14:m>
                <a:endParaRPr lang="es-CO" sz="2400" dirty="0">
                  <a:solidFill>
                    <a:schemeClr val="accent1"/>
                  </a:solidFill>
                </a:endParaRPr>
              </a:p>
              <a:p>
                <a:pPr marL="385763" indent="-385763">
                  <a:buFont typeface="+mj-lt"/>
                  <a:buAutoNum type="arabicPeriod"/>
                </a:pPr>
                <a14:m>
                  <m:oMath xmlns:m="http://schemas.openxmlformats.org/officeDocument/2006/math">
                    <m:d>
                      <m:dPr>
                        <m:begChr m:val="|"/>
                        <m:endChr m:val="|"/>
                        <m:ctrlPr>
                          <a:rPr lang="es-CO" sz="2400" i="1" smtClean="0">
                            <a:solidFill>
                              <a:srgbClr val="FF0000"/>
                            </a:solidFill>
                            <a:latin typeface="Cambria Math" panose="02040503050406030204" pitchFamily="18" charset="0"/>
                          </a:rPr>
                        </m:ctrlPr>
                      </m:dPr>
                      <m:e>
                        <m:r>
                          <a:rPr lang="es-CO" sz="2400" b="0" i="1" smtClean="0">
                            <a:solidFill>
                              <a:srgbClr val="FF0000"/>
                            </a:solidFill>
                            <a:latin typeface="Cambria Math" panose="02040503050406030204" pitchFamily="18" charset="0"/>
                          </a:rPr>
                          <m:t>𝑥</m:t>
                        </m:r>
                      </m:e>
                    </m:d>
                    <m:r>
                      <a:rPr lang="es-CO" sz="2400" b="0" i="1" smtClean="0">
                        <a:solidFill>
                          <a:srgbClr val="FF0000"/>
                        </a:solidFill>
                        <a:latin typeface="Cambria Math" panose="02040503050406030204" pitchFamily="18" charset="0"/>
                      </a:rPr>
                      <m:t>=</m:t>
                    </m:r>
                    <m:r>
                      <a:rPr lang="es-CO" sz="2400" b="0" i="1" smtClean="0">
                        <a:solidFill>
                          <a:srgbClr val="FF0000"/>
                        </a:solidFill>
                        <a:latin typeface="Cambria Math" panose="02040503050406030204" pitchFamily="18" charset="0"/>
                      </a:rPr>
                      <m:t>𝑎</m:t>
                    </m:r>
                    <m:r>
                      <a:rPr lang="es-CO" sz="2400" b="0" i="1" smtClean="0">
                        <a:solidFill>
                          <a:srgbClr val="FF0000"/>
                        </a:solidFill>
                        <a:latin typeface="Cambria Math" panose="02040503050406030204" pitchFamily="18" charset="0"/>
                      </a:rPr>
                      <m:t>  </m:t>
                    </m:r>
                    <m:r>
                      <a:rPr lang="es-CO" sz="2400" b="0" i="1" smtClean="0">
                        <a:latin typeface="Cambria Math" panose="02040503050406030204" pitchFamily="18" charset="0"/>
                      </a:rPr>
                      <m:t>𝑠𝑖</m:t>
                    </m:r>
                    <m:r>
                      <a:rPr lang="es-CO" sz="2400" b="0" i="1" smtClean="0">
                        <a:latin typeface="Cambria Math" panose="02040503050406030204" pitchFamily="18" charset="0"/>
                      </a:rPr>
                      <m:t> </m:t>
                    </m:r>
                    <m:r>
                      <a:rPr lang="es-CO" sz="2400" b="0" i="1" smtClean="0">
                        <a:latin typeface="Cambria Math" panose="02040503050406030204" pitchFamily="18" charset="0"/>
                      </a:rPr>
                      <m:t>𝑦</m:t>
                    </m:r>
                    <m:r>
                      <a:rPr lang="es-CO" sz="2400" b="0" i="1" smtClean="0">
                        <a:latin typeface="Cambria Math" panose="02040503050406030204" pitchFamily="18" charset="0"/>
                      </a:rPr>
                      <m:t> </m:t>
                    </m:r>
                    <m:r>
                      <a:rPr lang="es-CO" sz="2400" b="0" i="1" smtClean="0">
                        <a:latin typeface="Cambria Math" panose="02040503050406030204" pitchFamily="18" charset="0"/>
                      </a:rPr>
                      <m:t>𝑠𝑜𝑙𝑜</m:t>
                    </m:r>
                    <m:r>
                      <a:rPr lang="es-CO" sz="2400" b="0" i="1" smtClean="0">
                        <a:latin typeface="Cambria Math" panose="02040503050406030204" pitchFamily="18" charset="0"/>
                      </a:rPr>
                      <m:t> </m:t>
                    </m:r>
                    <m:r>
                      <a:rPr lang="es-CO" sz="2400" b="0" i="1" smtClean="0">
                        <a:latin typeface="Cambria Math" panose="02040503050406030204" pitchFamily="18" charset="0"/>
                      </a:rPr>
                      <m:t>𝑠𝑖</m:t>
                    </m:r>
                    <m:r>
                      <a:rPr lang="es-CO" sz="2400" b="0" i="1" smtClean="0">
                        <a:latin typeface="Cambria Math" panose="02040503050406030204" pitchFamily="18" charset="0"/>
                      </a:rPr>
                      <m:t>  </m:t>
                    </m:r>
                    <m:r>
                      <a:rPr lang="es-CO" sz="2400" b="0" i="1" smtClean="0">
                        <a:solidFill>
                          <a:srgbClr val="FF0000"/>
                        </a:solidFill>
                        <a:latin typeface="Cambria Math" panose="02040503050406030204" pitchFamily="18" charset="0"/>
                      </a:rPr>
                      <m:t>𝑎</m:t>
                    </m:r>
                    <m:r>
                      <a:rPr lang="es-CO" sz="2400" b="0" i="1" smtClean="0">
                        <a:solidFill>
                          <a:srgbClr val="FF0000"/>
                        </a:solidFill>
                        <a:latin typeface="Cambria Math" panose="02040503050406030204" pitchFamily="18" charset="0"/>
                        <a:ea typeface="Cambria Math" panose="02040503050406030204" pitchFamily="18" charset="0"/>
                      </a:rPr>
                      <m:t>≥0</m:t>
                    </m:r>
                    <m:r>
                      <a:rPr lang="es-CO" sz="2400" b="0" i="1" smtClean="0">
                        <a:latin typeface="Cambria Math" panose="02040503050406030204" pitchFamily="18" charset="0"/>
                        <a:ea typeface="Cambria Math" panose="02040503050406030204" pitchFamily="18" charset="0"/>
                      </a:rPr>
                      <m:t>  </m:t>
                    </m:r>
                    <m:r>
                      <a:rPr lang="es-CO" sz="2400" b="0" i="1" smtClean="0">
                        <a:latin typeface="Cambria Math" panose="02040503050406030204" pitchFamily="18" charset="0"/>
                        <a:ea typeface="Cambria Math" panose="02040503050406030204" pitchFamily="18" charset="0"/>
                      </a:rPr>
                      <m:t>𝑦</m:t>
                    </m:r>
                    <m:r>
                      <a:rPr lang="es-CO" sz="2400" b="0" i="1" smtClean="0">
                        <a:latin typeface="Cambria Math" panose="02040503050406030204" pitchFamily="18" charset="0"/>
                        <a:ea typeface="Cambria Math" panose="02040503050406030204" pitchFamily="18" charset="0"/>
                      </a:rPr>
                      <m:t>  </m:t>
                    </m:r>
                    <m:r>
                      <a:rPr lang="es-CO" sz="2400" b="0" i="1" smtClean="0">
                        <a:solidFill>
                          <a:srgbClr val="FF0000"/>
                        </a:solidFill>
                        <a:latin typeface="Cambria Math" panose="02040503050406030204" pitchFamily="18" charset="0"/>
                        <a:ea typeface="Cambria Math" panose="02040503050406030204" pitchFamily="18" charset="0"/>
                      </a:rPr>
                      <m:t>𝑥</m:t>
                    </m:r>
                    <m:r>
                      <a:rPr lang="es-CO" sz="2400" b="0" i="1" smtClean="0">
                        <a:solidFill>
                          <a:srgbClr val="FF0000"/>
                        </a:solidFill>
                        <a:latin typeface="Cambria Math" panose="02040503050406030204" pitchFamily="18" charset="0"/>
                        <a:ea typeface="Cambria Math" panose="02040503050406030204" pitchFamily="18" charset="0"/>
                      </a:rPr>
                      <m:t>=</m:t>
                    </m:r>
                    <m:r>
                      <a:rPr lang="es-CO" sz="2400" b="0" i="1" smtClean="0">
                        <a:solidFill>
                          <a:srgbClr val="FF0000"/>
                        </a:solidFill>
                        <a:latin typeface="Cambria Math" panose="02040503050406030204" pitchFamily="18" charset="0"/>
                        <a:ea typeface="Cambria Math" panose="02040503050406030204" pitchFamily="18" charset="0"/>
                      </a:rPr>
                      <m:t>𝑎</m:t>
                    </m:r>
                    <m:r>
                      <a:rPr lang="es-CO" sz="2400" b="0" i="1" smtClean="0">
                        <a:solidFill>
                          <a:srgbClr val="FF0000"/>
                        </a:solidFill>
                        <a:latin typeface="Cambria Math" panose="02040503050406030204" pitchFamily="18" charset="0"/>
                        <a:ea typeface="Cambria Math" panose="02040503050406030204" pitchFamily="18" charset="0"/>
                      </a:rPr>
                      <m:t>  ó  </m:t>
                    </m:r>
                    <m:r>
                      <a:rPr lang="es-CO" sz="2400" b="0" i="1" smtClean="0">
                        <a:solidFill>
                          <a:srgbClr val="FF0000"/>
                        </a:solidFill>
                        <a:latin typeface="Cambria Math" panose="02040503050406030204" pitchFamily="18" charset="0"/>
                        <a:ea typeface="Cambria Math" panose="02040503050406030204" pitchFamily="18" charset="0"/>
                      </a:rPr>
                      <m:t>𝑥</m:t>
                    </m:r>
                    <m:r>
                      <a:rPr lang="es-CO" sz="2400" b="0" i="1" smtClean="0">
                        <a:solidFill>
                          <a:srgbClr val="FF0000"/>
                        </a:solidFill>
                        <a:latin typeface="Cambria Math" panose="02040503050406030204" pitchFamily="18" charset="0"/>
                        <a:ea typeface="Cambria Math" panose="02040503050406030204" pitchFamily="18" charset="0"/>
                      </a:rPr>
                      <m:t>=−</m:t>
                    </m:r>
                    <m:r>
                      <a:rPr lang="es-CO" sz="2400" b="0" i="1" smtClean="0">
                        <a:solidFill>
                          <a:srgbClr val="FF0000"/>
                        </a:solidFill>
                        <a:latin typeface="Cambria Math" panose="02040503050406030204" pitchFamily="18" charset="0"/>
                        <a:ea typeface="Cambria Math" panose="02040503050406030204" pitchFamily="18" charset="0"/>
                      </a:rPr>
                      <m:t>𝑎</m:t>
                    </m:r>
                  </m:oMath>
                </a14:m>
                <a:endParaRPr lang="es-CO" sz="2400" dirty="0">
                  <a:solidFill>
                    <a:srgbClr val="FF0000"/>
                  </a:solidFill>
                </a:endParaRPr>
              </a:p>
            </p:txBody>
          </p:sp>
        </mc:Choice>
        <mc:Fallback xmlns="">
          <p:sp>
            <p:nvSpPr>
              <p:cNvPr id="3" name="Marcador de contenido 2"/>
              <p:cNvSpPr>
                <a:spLocks noGrp="1" noRot="1" noChangeAspect="1" noMove="1" noResize="1" noEditPoints="1" noAdjustHandles="1" noChangeArrowheads="1" noChangeShapeType="1" noTextEdit="1"/>
              </p:cNvSpPr>
              <p:nvPr>
                <p:ph idx="1"/>
              </p:nvPr>
            </p:nvSpPr>
            <p:spPr>
              <a:xfrm>
                <a:off x="208817" y="1807250"/>
                <a:ext cx="9175815" cy="5099166"/>
              </a:xfrm>
              <a:blipFill rotWithShape="0">
                <a:blip r:embed="rId3"/>
                <a:stretch>
                  <a:fillRect l="-1063" t="-1673"/>
                </a:stretch>
              </a:blipFill>
            </p:spPr>
            <p:txBody>
              <a:bodyPr/>
              <a:lstStyle/>
              <a:p>
                <a:r>
                  <a:rPr lang="es-ES">
                    <a:noFill/>
                  </a:rPr>
                  <a:t> </a:t>
                </a:r>
              </a:p>
            </p:txBody>
          </p:sp>
        </mc:Fallback>
      </mc:AlternateContent>
    </p:spTree>
    <p:extLst>
      <p:ext uri="{BB962C8B-B14F-4D97-AF65-F5344CB8AC3E}">
        <p14:creationId xmlns:p14="http://schemas.microsoft.com/office/powerpoint/2010/main" val="19214801"/>
      </p:ext>
    </p:extLst>
  </p:cSld>
  <p:clrMapOvr>
    <a:overrideClrMapping bg1="lt1" tx1="dk1" bg2="lt2" tx2="dk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p:cNvSpPr>
            <a:spLocks noGrp="1"/>
          </p:cNvSpPr>
          <p:nvPr>
            <p:ph type="ctrTitle"/>
          </p:nvPr>
        </p:nvSpPr>
        <p:spPr>
          <a:xfrm>
            <a:off x="1143001" y="1699022"/>
            <a:ext cx="4623515" cy="1790700"/>
          </a:xfrm>
        </p:spPr>
        <p:txBody>
          <a:bodyPr/>
          <a:lstStyle/>
          <a:p>
            <a:r>
              <a:rPr lang="es-CO" b="1" i="1" dirty="0">
                <a:solidFill>
                  <a:srgbClr val="FF0000"/>
                </a:solidFill>
                <a:effectLst>
                  <a:outerShdw blurRad="38100" dist="38100" dir="2700000" algn="tl">
                    <a:srgbClr val="000000">
                      <a:alpha val="43137"/>
                    </a:srgbClr>
                  </a:outerShdw>
                </a:effectLst>
                <a:latin typeface="Bahnschrift Light Condensed" panose="020B0502040204020203" pitchFamily="34" charset="0"/>
              </a:rPr>
              <a:t>Valor Absoluto y Distancia</a:t>
            </a:r>
          </a:p>
        </p:txBody>
      </p:sp>
      <p:sp>
        <p:nvSpPr>
          <p:cNvPr id="3" name="Subtítulo 2"/>
          <p:cNvSpPr>
            <a:spLocks noGrp="1"/>
          </p:cNvSpPr>
          <p:nvPr>
            <p:ph type="subTitle" idx="1"/>
          </p:nvPr>
        </p:nvSpPr>
        <p:spPr>
          <a:xfrm>
            <a:off x="991673" y="4295910"/>
            <a:ext cx="4926169" cy="1390918"/>
          </a:xfrm>
        </p:spPr>
        <p:txBody>
          <a:bodyPr/>
          <a:lstStyle/>
          <a:p>
            <a:r>
              <a:rPr lang="es-CO" dirty="0">
                <a:hlinkClick r:id="rId3"/>
              </a:rPr>
              <a:t>introducción al valor absoluto y ejercicios</a:t>
            </a:r>
            <a:endParaRPr lang="es-CO" dirty="0"/>
          </a:p>
        </p:txBody>
      </p:sp>
      <p:pic>
        <p:nvPicPr>
          <p:cNvPr id="7" name="Picture 2" descr="Imagen relacionad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39975" y="3712026"/>
            <a:ext cx="1931381" cy="2124519"/>
          </a:xfrm>
          <a:prstGeom prst="rect">
            <a:avLst/>
          </a:prstGeom>
          <a:noFill/>
          <a:extLst>
            <a:ext uri="{909E8E84-426E-40DD-AFC4-6F175D3DCCD1}">
              <a14:hiddenFill xmlns:a14="http://schemas.microsoft.com/office/drawing/2010/main">
                <a:solidFill>
                  <a:srgbClr val="FFFFFF"/>
                </a:solidFill>
              </a14:hiddenFill>
            </a:ext>
          </a:extLst>
        </p:spPr>
      </p:pic>
      <p:sp>
        <p:nvSpPr>
          <p:cNvPr id="8" name="Llamada de nube 7"/>
          <p:cNvSpPr/>
          <p:nvPr/>
        </p:nvSpPr>
        <p:spPr>
          <a:xfrm>
            <a:off x="6375043" y="1992808"/>
            <a:ext cx="2482403" cy="1606703"/>
          </a:xfrm>
          <a:prstGeom prst="cloudCallou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s-CO" sz="2100" b="1" dirty="0"/>
              <a:t>Repasa y practica aquí</a:t>
            </a:r>
          </a:p>
        </p:txBody>
      </p:sp>
    </p:spTree>
    <p:extLst>
      <p:ext uri="{BB962C8B-B14F-4D97-AF65-F5344CB8AC3E}">
        <p14:creationId xmlns:p14="http://schemas.microsoft.com/office/powerpoint/2010/main" val="3358474901"/>
      </p:ext>
    </p:extLst>
  </p:cSld>
  <p:clrMapOvr>
    <a:overrideClrMapping bg1="lt1" tx1="dk1" bg2="lt2" tx2="dk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681499" y="2590743"/>
            <a:ext cx="7886700" cy="2111683"/>
          </a:xfrm>
          <a:ln w="57150">
            <a:solidFill>
              <a:schemeClr val="tx1"/>
            </a:solidFill>
          </a:ln>
          <a:scene3d>
            <a:camera prst="perspectiveContrastingRightFacing"/>
            <a:lightRig rig="threePt" dir="t"/>
          </a:scene3d>
        </p:spPr>
        <p:txBody>
          <a:bodyPr/>
          <a:lstStyle/>
          <a:p>
            <a:pPr algn="ctr"/>
            <a:r>
              <a:rPr lang="es-CO" sz="2400" dirty="0">
                <a:hlinkClick r:id="rId3"/>
              </a:rPr>
              <a:t>https://www.youtube.com/watch?v=BjrDgr_6TI8</a:t>
            </a:r>
            <a:endParaRPr lang="es-CO" sz="2400" dirty="0"/>
          </a:p>
          <a:p>
            <a:pPr algn="ctr"/>
            <a:endParaRPr lang="es-CO" sz="2400" dirty="0"/>
          </a:p>
          <a:p>
            <a:pPr algn="ctr"/>
            <a:r>
              <a:rPr lang="es-CO" sz="2400" dirty="0">
                <a:hlinkClick r:id="rId4"/>
              </a:rPr>
              <a:t>https://www.youtube.com/watch?v=1FoV__evnPc</a:t>
            </a:r>
            <a:endParaRPr lang="es-CO" sz="2400" dirty="0"/>
          </a:p>
          <a:p>
            <a:endParaRPr lang="es-CO" dirty="0"/>
          </a:p>
        </p:txBody>
      </p:sp>
      <p:sp>
        <p:nvSpPr>
          <p:cNvPr id="4" name="Explosión 2 3"/>
          <p:cNvSpPr/>
          <p:nvPr/>
        </p:nvSpPr>
        <p:spPr>
          <a:xfrm rot="20984621">
            <a:off x="152491" y="1690604"/>
            <a:ext cx="3515933" cy="2028423"/>
          </a:xfrm>
          <a:prstGeom prst="irregularSeal2">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CO" b="1" dirty="0">
                <a:solidFill>
                  <a:schemeClr val="accent6">
                    <a:lumMod val="50000"/>
                  </a:schemeClr>
                </a:solidFill>
                <a:effectLst>
                  <a:outerShdw blurRad="38100" dist="38100" dir="2700000" algn="tl">
                    <a:srgbClr val="000000">
                      <a:alpha val="43137"/>
                    </a:srgbClr>
                  </a:outerShdw>
                </a:effectLst>
                <a:latin typeface="Kristen ITC" panose="03050502040202030202" pitchFamily="66" charset="0"/>
              </a:rPr>
              <a:t>Ejercicios explicados</a:t>
            </a:r>
          </a:p>
        </p:txBody>
      </p:sp>
    </p:spTree>
    <p:extLst>
      <p:ext uri="{BB962C8B-B14F-4D97-AF65-F5344CB8AC3E}">
        <p14:creationId xmlns:p14="http://schemas.microsoft.com/office/powerpoint/2010/main" val="1370556889"/>
      </p:ext>
    </p:extLst>
  </p:cSld>
  <p:clrMapOvr>
    <a:overrideClrMapping bg1="lt1" tx1="dk1" bg2="lt2" tx2="dk2" accent1="accent1" accent2="accent2" accent3="accent3" accent4="accent4" accent5="accent5" accent6="accent6" hlink="hlink" folHlink="folHlink"/>
  </p:clrMapOvr>
</p:sld>
</file>

<file path=ppt/slides/slide5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0200749-FF11-4B4B-B1B5-DEE9FC7770D3}"/>
              </a:ext>
            </a:extLst>
          </p:cNvPr>
          <p:cNvSpPr>
            <a:spLocks noGrp="1"/>
          </p:cNvSpPr>
          <p:nvPr>
            <p:ph type="ctrTitle"/>
          </p:nvPr>
        </p:nvSpPr>
        <p:spPr>
          <a:xfrm>
            <a:off x="931985" y="2023802"/>
            <a:ext cx="6858000" cy="1790700"/>
          </a:xfrm>
        </p:spPr>
        <p:txBody>
          <a:bodyPr>
            <a:normAutofit/>
          </a:bodyPr>
          <a:lstStyle/>
          <a:p>
            <a:r>
              <a:rPr lang="es-ES" sz="6000" b="1" i="1" cap="all" dirty="0">
                <a:solidFill>
                  <a:srgbClr val="FF0000"/>
                </a:solidFill>
                <a:effectLst>
                  <a:outerShdw blurRad="38100" dist="38100" dir="2700000" algn="tl">
                    <a:srgbClr val="000000">
                      <a:alpha val="43137"/>
                    </a:srgbClr>
                  </a:outerShdw>
                </a:effectLst>
              </a:rPr>
              <a:t>intervalos en recta numérica</a:t>
            </a:r>
            <a:endParaRPr lang="es-ES" sz="6000" dirty="0">
              <a:effectLst>
                <a:outerShdw blurRad="38100" dist="38100" dir="2700000" algn="tl">
                  <a:srgbClr val="000000">
                    <a:alpha val="43137"/>
                  </a:srgbClr>
                </a:outerShdw>
              </a:effectLst>
            </a:endParaRPr>
          </a:p>
        </p:txBody>
      </p:sp>
      <p:pic>
        <p:nvPicPr>
          <p:cNvPr id="1026" name="Picture 2" descr="Resultado de imagen para emoticones">
            <a:extLst>
              <a:ext uri="{FF2B5EF4-FFF2-40B4-BE49-F238E27FC236}">
                <a16:creationId xmlns:a16="http://schemas.microsoft.com/office/drawing/2014/main" xmlns="" id="{996C1546-731C-49A5-9F23-42A66E6D56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1297" y="4054959"/>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9474853"/>
      </p:ext>
    </p:extLst>
  </p:cSld>
  <p:clrMapOvr>
    <a:overrideClrMapping bg1="lt1" tx1="dk1" bg2="lt2" tx2="dk2" accent1="accent1" accent2="accent2" accent3="accent3" accent4="accent4" accent5="accent5" accent6="accent6" hlink="hlink" folHlink="folHlink"/>
  </p:clrMapOvr>
</p:sld>
</file>

<file path=ppt/slides/slide5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1726707-3F03-401F-ACD4-C2DD18719127}"/>
              </a:ext>
            </a:extLst>
          </p:cNvPr>
          <p:cNvSpPr>
            <a:spLocks noGrp="1"/>
          </p:cNvSpPr>
          <p:nvPr>
            <p:ph type="title"/>
          </p:nvPr>
        </p:nvSpPr>
        <p:spPr>
          <a:xfrm>
            <a:off x="247660" y="-44268"/>
            <a:ext cx="7886700" cy="1325563"/>
          </a:xfrm>
        </p:spPr>
        <p:txBody>
          <a:bodyPr>
            <a:normAutofit fontScale="90000"/>
          </a:bodyPr>
          <a:lstStyle/>
          <a:p>
            <a:r>
              <a:rPr lang="es-ES" b="1" cap="all" dirty="0">
                <a:solidFill>
                  <a:srgbClr val="FF0000"/>
                </a:solidFill>
              </a:rPr>
              <a:t/>
            </a:r>
            <a:br>
              <a:rPr lang="es-ES" b="1" cap="all" dirty="0">
                <a:solidFill>
                  <a:srgbClr val="FF0000"/>
                </a:solidFill>
              </a:rPr>
            </a:br>
            <a:r>
              <a:rPr lang="es-ES" b="1" cap="all" dirty="0">
                <a:solidFill>
                  <a:srgbClr val="FF0000"/>
                </a:solidFill>
              </a:rPr>
              <a:t>Intervalos</a:t>
            </a:r>
            <a:r>
              <a:rPr lang="es-ES" b="1" cap="all" dirty="0"/>
              <a:t/>
            </a:r>
            <a:br>
              <a:rPr lang="es-ES" b="1" cap="all" dirty="0"/>
            </a:br>
            <a:endParaRPr lang="es-ES" dirty="0"/>
          </a:p>
        </p:txBody>
      </p:sp>
      <mc:AlternateContent xmlns:mc="http://schemas.openxmlformats.org/markup-compatibility/2006" xmlns:a14="http://schemas.microsoft.com/office/drawing/2010/main">
        <mc:Choice Requires="a14">
          <p:sp>
            <p:nvSpPr>
              <p:cNvPr id="4" name="Rectangle 1">
                <a:extLst>
                  <a:ext uri="{FF2B5EF4-FFF2-40B4-BE49-F238E27FC236}">
                    <a16:creationId xmlns:a16="http://schemas.microsoft.com/office/drawing/2014/main" xmlns="" id="{01A8AF4C-DC30-4489-8D9E-F144CDDB0404}"/>
                  </a:ext>
                </a:extLst>
              </p:cNvPr>
              <p:cNvSpPr>
                <a:spLocks noGrp="1" noChangeArrowheads="1"/>
              </p:cNvSpPr>
              <p:nvPr>
                <p:ph idx="1"/>
              </p:nvPr>
            </p:nvSpPr>
            <p:spPr bwMode="auto">
              <a:xfrm>
                <a:off x="556788" y="914476"/>
                <a:ext cx="7577572" cy="5486117"/>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just">
                  <a:lnSpc>
                    <a:spcPct val="100000"/>
                  </a:lnSpc>
                </a:pPr>
                <a:r>
                  <a:rPr lang="es-PR" altLang="es-ES" sz="2200" b="1" dirty="0">
                    <a:solidFill>
                      <a:srgbClr val="00B0F0"/>
                    </a:solidFill>
                    <a:latin typeface="+mn-lt"/>
                    <a:ea typeface="Verdana" panose="020B0604030504040204" pitchFamily="34" charset="0"/>
                  </a:rPr>
                  <a:t>Definición: </a:t>
                </a:r>
                <a:r>
                  <a:rPr lang="es-CO" altLang="es-ES" sz="2200" dirty="0">
                    <a:latin typeface="+mn-lt"/>
                    <a:ea typeface="Verdana" panose="020B0604030504040204" pitchFamily="34" charset="0"/>
                  </a:rPr>
                  <a:t>Un intervalo es un </a:t>
                </a:r>
                <a:r>
                  <a:rPr lang="es-CO" altLang="es-ES" sz="2200" dirty="0" err="1">
                    <a:latin typeface="+mn-lt"/>
                    <a:ea typeface="Verdana" panose="020B0604030504040204" pitchFamily="34" charset="0"/>
                  </a:rPr>
                  <a:t>subcojunto</a:t>
                </a:r>
                <a:r>
                  <a:rPr lang="es-CO" altLang="es-ES" sz="2200" dirty="0">
                    <a:latin typeface="+mn-lt"/>
                    <a:ea typeface="Verdana" panose="020B0604030504040204" pitchFamily="34" charset="0"/>
                  </a:rPr>
                  <a:t> de los números reales </a:t>
                </a:r>
                <a14:m>
                  <m:oMath xmlns:m="http://schemas.openxmlformats.org/officeDocument/2006/math">
                    <m:r>
                      <a:rPr lang="es-CO" altLang="es-ES" sz="2200" i="1" smtClean="0">
                        <a:latin typeface="Cambria Math" panose="02040503050406030204" pitchFamily="18" charset="0"/>
                        <a:ea typeface="Cambria Math" panose="02040503050406030204" pitchFamily="18" charset="0"/>
                      </a:rPr>
                      <m:t>ℝ</m:t>
                    </m:r>
                  </m:oMath>
                </a14:m>
                <a:r>
                  <a:rPr lang="es-CO" altLang="es-ES" sz="2200" dirty="0" smtClean="0">
                    <a:latin typeface="+mn-lt"/>
                    <a:ea typeface="Verdana" panose="020B0604030504040204" pitchFamily="34" charset="0"/>
                    <a:sym typeface="Symbol" panose="05050102010706020507" pitchFamily="18" charset="2"/>
                  </a:rPr>
                  <a:t> </a:t>
                </a:r>
                <a14:m>
                  <m:oMath xmlns:m="http://schemas.openxmlformats.org/officeDocument/2006/math">
                    <m:r>
                      <a:rPr lang="es-CO" altLang="es-ES" sz="2200" i="1" dirty="0">
                        <a:latin typeface="Cambria Math" panose="02040503050406030204" pitchFamily="18" charset="0"/>
                        <a:ea typeface="Verdana" panose="020B0604030504040204" pitchFamily="34" charset="0"/>
                        <a:sym typeface="Symbol" panose="05050102010706020507" pitchFamily="18" charset="2"/>
                      </a:rPr>
                      <m:t>( </m:t>
                    </m:r>
                    <m:r>
                      <a:rPr lang="es-CO" altLang="es-ES" sz="2200" b="1" i="1" dirty="0">
                        <a:solidFill>
                          <a:srgbClr val="FF0000"/>
                        </a:solidFill>
                        <a:latin typeface="Cambria Math" panose="02040503050406030204" pitchFamily="18" charset="0"/>
                        <a:ea typeface="Verdana" panose="020B0604030504040204" pitchFamily="34" charset="0"/>
                        <a:sym typeface="Symbol" panose="05050102010706020507" pitchFamily="18" charset="2"/>
                      </a:rPr>
                      <m:t>𝑰</m:t>
                    </m:r>
                    <m:r>
                      <a:rPr lang="es-CO" altLang="es-ES" sz="2200" i="1" dirty="0">
                        <a:latin typeface="Cambria Math" panose="02040503050406030204" pitchFamily="18" charset="0"/>
                        <a:ea typeface="Verdana" panose="020B0604030504040204" pitchFamily="34" charset="0"/>
                        <a:sym typeface="Symbol" panose="05050102010706020507" pitchFamily="18" charset="2"/>
                      </a:rPr>
                      <m:t> ⊂</m:t>
                    </m:r>
                    <m:r>
                      <m:rPr>
                        <m:nor/>
                      </m:rPr>
                      <a:rPr lang="az-Cyrl-AZ" altLang="es-ES" sz="2200" dirty="0">
                        <a:latin typeface="+mn-lt"/>
                        <a:ea typeface="Verdana" panose="020B0604030504040204" pitchFamily="34" charset="0"/>
                        <a:sym typeface="Symbol" panose="05050102010706020507" pitchFamily="18" charset="2"/>
                      </a:rPr>
                      <m:t>ℝ</m:t>
                    </m:r>
                    <m:r>
                      <a:rPr lang="es-CO" altLang="es-ES" sz="2200" i="1" dirty="0">
                        <a:latin typeface="Cambria Math" panose="02040503050406030204" pitchFamily="18" charset="0"/>
                        <a:ea typeface="Verdana" panose="020B0604030504040204" pitchFamily="34" charset="0"/>
                        <a:sym typeface="Symbol" panose="05050102010706020507" pitchFamily="18" charset="2"/>
                      </a:rPr>
                      <m:t>),</m:t>
                    </m:r>
                    <m:r>
                      <a:rPr lang="es-CO" altLang="es-ES" sz="2200" i="1" dirty="0">
                        <a:latin typeface="Cambria Math" panose="02040503050406030204" pitchFamily="18" charset="0"/>
                      </a:rPr>
                      <m:t> </m:t>
                    </m:r>
                  </m:oMath>
                </a14:m>
                <a:r>
                  <a:rPr lang="es-CO" altLang="es-ES" sz="2200" dirty="0">
                    <a:latin typeface="+mn-lt"/>
                    <a:ea typeface="Verdana" panose="020B0604030504040204" pitchFamily="34" charset="0"/>
                  </a:rPr>
                  <a:t>con elementos comprendidos entre  dos puntos de la recta, </a:t>
                </a:r>
                <a14:m>
                  <m:oMath xmlns:m="http://schemas.openxmlformats.org/officeDocument/2006/math">
                    <m:r>
                      <a:rPr lang="es-CO" altLang="es-ES" sz="2200" i="1" dirty="0">
                        <a:solidFill>
                          <a:srgbClr val="00B050"/>
                        </a:solidFill>
                        <a:latin typeface="Cambria Math" panose="02040503050406030204" pitchFamily="18" charset="0"/>
                      </a:rPr>
                      <m:t>𝑎</m:t>
                    </m:r>
                  </m:oMath>
                </a14:m>
                <a:r>
                  <a:rPr lang="es-CO" altLang="es-ES" sz="2200" dirty="0">
                    <a:latin typeface="+mn-lt"/>
                    <a:ea typeface="Verdana" panose="020B0604030504040204" pitchFamily="34" charset="0"/>
                  </a:rPr>
                  <a:t> y </a:t>
                </a:r>
                <a14:m>
                  <m:oMath xmlns:m="http://schemas.openxmlformats.org/officeDocument/2006/math">
                    <m:r>
                      <a:rPr lang="es-CO" altLang="es-ES" sz="2200" i="1">
                        <a:solidFill>
                          <a:srgbClr val="00B050"/>
                        </a:solidFill>
                        <a:latin typeface="Cambria Math" panose="02040503050406030204" pitchFamily="18" charset="0"/>
                      </a:rPr>
                      <m:t>𝑏</m:t>
                    </m:r>
                  </m:oMath>
                </a14:m>
                <a:r>
                  <a:rPr lang="es-CO" altLang="es-ES" sz="2200" dirty="0">
                    <a:latin typeface="+mn-lt"/>
                    <a:ea typeface="Verdana" panose="020B0604030504040204" pitchFamily="34" charset="0"/>
                  </a:rPr>
                  <a:t> que se llaman extremos del intervalo. </a:t>
                </a:r>
                <a:r>
                  <a:rPr lang="es-PR" altLang="es-ES" sz="2200" dirty="0">
                    <a:latin typeface="+mn-lt"/>
                    <a:ea typeface="Verdana" panose="020B0604030504040204" pitchFamily="34" charset="0"/>
                  </a:rPr>
                  <a:t>Geométricamente los intervalos corresponden a segmentos de recta, semirrectas o la misma recta real.</a:t>
                </a:r>
                <a:endParaRPr lang="es-CO" altLang="es-ES" sz="2200" dirty="0">
                  <a:latin typeface="+mn-lt"/>
                  <a:ea typeface="Verdana" panose="020B0604030504040204" pitchFamily="34" charset="0"/>
                </a:endParaRPr>
              </a:p>
              <a:p>
                <a:pPr algn="just">
                  <a:lnSpc>
                    <a:spcPct val="100000"/>
                  </a:lnSpc>
                </a:pPr>
                <a:endParaRPr lang="es-CO" altLang="es-ES" sz="2200" dirty="0">
                  <a:latin typeface="+mn-lt"/>
                  <a:ea typeface="Verdana" panose="020B0604030504040204" pitchFamily="34" charset="0"/>
                </a:endParaRPr>
              </a:p>
              <a:p>
                <a:pPr algn="just">
                  <a:lnSpc>
                    <a:spcPct val="100000"/>
                  </a:lnSpc>
                </a:pPr>
                <a:endParaRPr lang="es-CO" altLang="es-ES" sz="2200" dirty="0">
                  <a:latin typeface="+mn-lt"/>
                  <a:ea typeface="Verdana" panose="020B0604030504040204" pitchFamily="34" charset="0"/>
                </a:endParaRPr>
              </a:p>
              <a:p>
                <a:pPr algn="just">
                  <a:lnSpc>
                    <a:spcPct val="100000"/>
                  </a:lnSpc>
                </a:pPr>
                <a:endParaRPr lang="es-CO" altLang="es-ES" sz="2200" dirty="0">
                  <a:latin typeface="+mn-lt"/>
                  <a:ea typeface="Verdana" panose="020B0604030504040204" pitchFamily="34" charset="0"/>
                </a:endParaRPr>
              </a:p>
              <a:p>
                <a:pPr algn="just">
                  <a:lnSpc>
                    <a:spcPct val="100000"/>
                  </a:lnSpc>
                </a:pPr>
                <a:endParaRPr lang="es-CO" altLang="es-ES" sz="2200" dirty="0">
                  <a:latin typeface="+mn-lt"/>
                  <a:ea typeface="Verdana" panose="020B0604030504040204" pitchFamily="34" charset="0"/>
                </a:endParaRPr>
              </a:p>
              <a:p>
                <a:pPr algn="just">
                  <a:lnSpc>
                    <a:spcPct val="100000"/>
                  </a:lnSpc>
                </a:pPr>
                <a:r>
                  <a:rPr lang="es-CO" altLang="es-ES" sz="2200" dirty="0">
                    <a:latin typeface="+mn-lt"/>
                    <a:ea typeface="Verdana" panose="020B0604030504040204" pitchFamily="34" charset="0"/>
                  </a:rPr>
                  <a:t>El intervalo </a:t>
                </a:r>
                <a14:m>
                  <m:oMath xmlns:m="http://schemas.openxmlformats.org/officeDocument/2006/math">
                    <m:r>
                      <a:rPr lang="es-CO" altLang="es-ES" sz="2200" i="1" dirty="0">
                        <a:latin typeface="Cambria Math" panose="02040503050406030204" pitchFamily="18" charset="0"/>
                        <a:ea typeface="Verdana" panose="020B0604030504040204" pitchFamily="34" charset="0"/>
                        <a:sym typeface="Symbol" panose="05050102010706020507" pitchFamily="18" charset="2"/>
                      </a:rPr>
                      <m:t>𝐼</m:t>
                    </m:r>
                    <m:r>
                      <a:rPr lang="es-CO" altLang="es-ES" sz="2200" i="1" dirty="0">
                        <a:latin typeface="Cambria Math" panose="02040503050406030204" pitchFamily="18" charset="0"/>
                        <a:ea typeface="Verdana" panose="020B0604030504040204" pitchFamily="34" charset="0"/>
                        <a:sym typeface="Symbol" panose="05050102010706020507" pitchFamily="18" charset="2"/>
                      </a:rPr>
                      <m:t> </m:t>
                    </m:r>
                  </m:oMath>
                </a14:m>
                <a:r>
                  <a:rPr lang="es-CO" altLang="es-ES" sz="2200" dirty="0">
                    <a:latin typeface="+mn-lt"/>
                    <a:ea typeface="Verdana" panose="020B0604030504040204" pitchFamily="34" charset="0"/>
                  </a:rPr>
                  <a:t>debe cumplir con la siguiente propiedad:</a:t>
                </a:r>
              </a:p>
              <a:p>
                <a:pPr algn="just">
                  <a:lnSpc>
                    <a:spcPct val="100000"/>
                  </a:lnSpc>
                </a:pPr>
                <a:endParaRPr lang="es-CO" altLang="es-ES" sz="2200" dirty="0">
                  <a:latin typeface="+mn-lt"/>
                  <a:ea typeface="Verdana" panose="020B0604030504040204" pitchFamily="34" charset="0"/>
                </a:endParaRPr>
              </a:p>
              <a:p>
                <a:pPr algn="ctr">
                  <a:lnSpc>
                    <a:spcPct val="100000"/>
                  </a:lnSpc>
                </a:pPr>
                <a:r>
                  <a:rPr lang="es-PR" altLang="es-ES" sz="2200" dirty="0">
                    <a:latin typeface="+mn-lt"/>
                    <a:ea typeface="Verdana" panose="020B0604030504040204" pitchFamily="34" charset="0"/>
                  </a:rPr>
                  <a:t>Sí </a:t>
                </a:r>
                <a14:m>
                  <m:oMath xmlns:m="http://schemas.openxmlformats.org/officeDocument/2006/math">
                    <m:r>
                      <a:rPr lang="es-PR" altLang="es-ES" sz="2200" i="1" dirty="0">
                        <a:solidFill>
                          <a:srgbClr val="00B0F0"/>
                        </a:solidFill>
                        <a:latin typeface="Cambria Math" panose="02040503050406030204" pitchFamily="18" charset="0"/>
                      </a:rPr>
                      <m:t>𝑟</m:t>
                    </m:r>
                  </m:oMath>
                </a14:m>
                <a:r>
                  <a:rPr lang="es-PR" altLang="es-ES" sz="2200" dirty="0">
                    <a:latin typeface="+mn-lt"/>
                    <a:ea typeface="Verdana" panose="020B0604030504040204" pitchFamily="34" charset="0"/>
                  </a:rPr>
                  <a:t> y </a:t>
                </a:r>
                <a14:m>
                  <m:oMath xmlns:m="http://schemas.openxmlformats.org/officeDocument/2006/math">
                    <m:r>
                      <a:rPr lang="es-PR" altLang="es-ES" sz="2200" i="1" dirty="0">
                        <a:solidFill>
                          <a:srgbClr val="00B0F0"/>
                        </a:solidFill>
                        <a:latin typeface="Cambria Math" panose="02040503050406030204" pitchFamily="18" charset="0"/>
                      </a:rPr>
                      <m:t>𝑡</m:t>
                    </m:r>
                  </m:oMath>
                </a14:m>
                <a:r>
                  <a:rPr lang="es-PR" altLang="es-ES" sz="2200" dirty="0">
                    <a:latin typeface="+mn-lt"/>
                    <a:ea typeface="Verdana" panose="020B0604030504040204" pitchFamily="34" charset="0"/>
                  </a:rPr>
                  <a:t> son elementos de </a:t>
                </a:r>
                <a14:m>
                  <m:oMath xmlns:m="http://schemas.openxmlformats.org/officeDocument/2006/math">
                    <m:r>
                      <a:rPr lang="es-PR" altLang="es-ES" sz="2200" i="1" dirty="0">
                        <a:solidFill>
                          <a:srgbClr val="FF0000"/>
                        </a:solidFill>
                        <a:latin typeface="Cambria Math" panose="02040503050406030204" pitchFamily="18" charset="0"/>
                      </a:rPr>
                      <m:t>𝐼</m:t>
                    </m:r>
                  </m:oMath>
                </a14:m>
                <a:r>
                  <a:rPr lang="es-PR" altLang="es-ES" sz="2200" dirty="0">
                    <a:latin typeface="+mn-lt"/>
                    <a:ea typeface="Verdana" panose="020B0604030504040204" pitchFamily="34" charset="0"/>
                  </a:rPr>
                  <a:t> con </a:t>
                </a:r>
                <a14:m>
                  <m:oMath xmlns:m="http://schemas.openxmlformats.org/officeDocument/2006/math">
                    <m:r>
                      <a:rPr lang="es-CO" altLang="es-ES" sz="2200" i="1">
                        <a:solidFill>
                          <a:srgbClr val="00B0F0"/>
                        </a:solidFill>
                        <a:latin typeface="Cambria Math" panose="02040503050406030204" pitchFamily="18" charset="0"/>
                        <a:ea typeface="Cambria Math" panose="02040503050406030204" pitchFamily="18" charset="0"/>
                      </a:rPr>
                      <m:t>𝑟</m:t>
                    </m:r>
                    <m:r>
                      <a:rPr lang="es-PR" altLang="es-ES" sz="2200" i="1">
                        <a:latin typeface="Cambria Math" panose="02040503050406030204" pitchFamily="18" charset="0"/>
                        <a:ea typeface="Cambria Math" panose="02040503050406030204" pitchFamily="18" charset="0"/>
                      </a:rPr>
                      <m:t>≤</m:t>
                    </m:r>
                    <m:r>
                      <a:rPr lang="es-CO" altLang="es-ES" sz="2200" i="1">
                        <a:solidFill>
                          <a:srgbClr val="00B0F0"/>
                        </a:solidFill>
                        <a:latin typeface="Cambria Math" panose="02040503050406030204" pitchFamily="18" charset="0"/>
                        <a:ea typeface="Cambria Math" panose="02040503050406030204" pitchFamily="18" charset="0"/>
                      </a:rPr>
                      <m:t>𝑡</m:t>
                    </m:r>
                  </m:oMath>
                </a14:m>
                <a:r>
                  <a:rPr lang="es-PR" altLang="es-ES" sz="2200" dirty="0">
                    <a:latin typeface="+mn-lt"/>
                    <a:ea typeface="Verdana" panose="020B0604030504040204" pitchFamily="34" charset="0"/>
                  </a:rPr>
                  <a:t>, entonces para todo </a:t>
                </a:r>
                <a14:m>
                  <m:oMath xmlns:m="http://schemas.openxmlformats.org/officeDocument/2006/math">
                    <m:r>
                      <a:rPr lang="es-PR" altLang="es-ES" sz="2200" i="1" dirty="0">
                        <a:solidFill>
                          <a:srgbClr val="FFC000"/>
                        </a:solidFill>
                        <a:latin typeface="Cambria Math" panose="02040503050406030204" pitchFamily="18" charset="0"/>
                        <a:ea typeface="Verdana" panose="020B0604030504040204" pitchFamily="34" charset="0"/>
                      </a:rPr>
                      <m:t>𝑠</m:t>
                    </m:r>
                  </m:oMath>
                </a14:m>
                <a:r>
                  <a:rPr lang="es-PR" altLang="es-ES" sz="2200" dirty="0">
                    <a:latin typeface="+mn-lt"/>
                    <a:ea typeface="Verdana" panose="020B0604030504040204" pitchFamily="34" charset="0"/>
                  </a:rPr>
                  <a:t> tal que </a:t>
                </a:r>
                <a14:m>
                  <m:oMath xmlns:m="http://schemas.openxmlformats.org/officeDocument/2006/math">
                    <m:r>
                      <a:rPr lang="es-CO" altLang="es-ES" sz="2200" i="1" dirty="0">
                        <a:solidFill>
                          <a:srgbClr val="00B0F0"/>
                        </a:solidFill>
                        <a:latin typeface="Cambria Math" panose="02040503050406030204" pitchFamily="18" charset="0"/>
                        <a:ea typeface="Cambria Math" panose="02040503050406030204" pitchFamily="18" charset="0"/>
                      </a:rPr>
                      <m:t>𝑟</m:t>
                    </m:r>
                    <m:r>
                      <a:rPr lang="es-PR" altLang="es-ES" sz="2200" i="1" dirty="0">
                        <a:latin typeface="Cambria Math" panose="02040503050406030204" pitchFamily="18" charset="0"/>
                        <a:ea typeface="Cambria Math" panose="02040503050406030204" pitchFamily="18" charset="0"/>
                      </a:rPr>
                      <m:t>≤</m:t>
                    </m:r>
                    <m:r>
                      <a:rPr lang="es-CO" altLang="es-ES" sz="2200" i="1" dirty="0">
                        <a:solidFill>
                          <a:srgbClr val="FFC000"/>
                        </a:solidFill>
                        <a:latin typeface="Cambria Math" panose="02040503050406030204" pitchFamily="18" charset="0"/>
                        <a:ea typeface="Cambria Math" panose="02040503050406030204" pitchFamily="18" charset="0"/>
                      </a:rPr>
                      <m:t>𝑠</m:t>
                    </m:r>
                    <m:r>
                      <a:rPr lang="es-PR" altLang="es-ES" sz="2200" i="1" dirty="0">
                        <a:latin typeface="Cambria Math" panose="02040503050406030204" pitchFamily="18" charset="0"/>
                        <a:ea typeface="Cambria Math" panose="02040503050406030204" pitchFamily="18" charset="0"/>
                      </a:rPr>
                      <m:t>≤</m:t>
                    </m:r>
                    <m:r>
                      <a:rPr lang="es-CO" altLang="es-ES" sz="2200" i="1" dirty="0">
                        <a:solidFill>
                          <a:srgbClr val="00B0F0"/>
                        </a:solidFill>
                        <a:latin typeface="Cambria Math" panose="02040503050406030204" pitchFamily="18" charset="0"/>
                        <a:ea typeface="Cambria Math" panose="02040503050406030204" pitchFamily="18" charset="0"/>
                      </a:rPr>
                      <m:t>𝑡</m:t>
                    </m:r>
                  </m:oMath>
                </a14:m>
                <a:r>
                  <a:rPr lang="es-PR" altLang="es-ES" sz="2200" dirty="0">
                    <a:latin typeface="+mn-lt"/>
                    <a:ea typeface="Verdana" panose="020B0604030504040204" pitchFamily="34" charset="0"/>
                  </a:rPr>
                  <a:t>, se cumple que </a:t>
                </a:r>
                <a14:m>
                  <m:oMath xmlns:m="http://schemas.openxmlformats.org/officeDocument/2006/math">
                    <m:r>
                      <a:rPr lang="es-CO" altLang="es-ES" sz="2200" i="1">
                        <a:solidFill>
                          <a:srgbClr val="FFC000"/>
                        </a:solidFill>
                        <a:latin typeface="Cambria Math" panose="02040503050406030204" pitchFamily="18" charset="0"/>
                      </a:rPr>
                      <m:t>𝑠</m:t>
                    </m:r>
                    <m:r>
                      <a:rPr lang="es-CO" altLang="es-ES" sz="2200" i="1">
                        <a:latin typeface="Cambria Math" panose="02040503050406030204" pitchFamily="18" charset="0"/>
                        <a:ea typeface="Cambria Math" panose="02040503050406030204" pitchFamily="18" charset="0"/>
                      </a:rPr>
                      <m:t>∈</m:t>
                    </m:r>
                    <m:r>
                      <a:rPr lang="es-CO" altLang="es-ES" sz="2200" i="1">
                        <a:solidFill>
                          <a:srgbClr val="FF0000"/>
                        </a:solidFill>
                        <a:latin typeface="Cambria Math" panose="02040503050406030204" pitchFamily="18" charset="0"/>
                        <a:ea typeface="Cambria Math" panose="02040503050406030204" pitchFamily="18" charset="0"/>
                      </a:rPr>
                      <m:t>𝐼</m:t>
                    </m:r>
                  </m:oMath>
                </a14:m>
                <a:endParaRPr lang="es-PR" altLang="es-ES" sz="2200" dirty="0">
                  <a:solidFill>
                    <a:srgbClr val="FF0000"/>
                  </a:solidFill>
                  <a:latin typeface="+mn-lt"/>
                </a:endParaRPr>
              </a:p>
              <a:p>
                <a:pPr algn="just">
                  <a:lnSpc>
                    <a:spcPct val="100000"/>
                  </a:lnSpc>
                </a:pPr>
                <a:endParaRPr lang="es-PR" altLang="es-ES" sz="2200" dirty="0">
                  <a:solidFill>
                    <a:srgbClr val="FF0000"/>
                  </a:solidFill>
                  <a:latin typeface="+mn-lt"/>
                </a:endParaRPr>
              </a:p>
              <a:p>
                <a:pPr algn="just">
                  <a:lnSpc>
                    <a:spcPct val="100000"/>
                  </a:lnSpc>
                </a:pPr>
                <a:endParaRPr lang="es-CO" sz="2200" dirty="0">
                  <a:latin typeface="+mn-lt"/>
                </a:endParaRPr>
              </a:p>
              <a:p>
                <a:pPr algn="just">
                  <a:lnSpc>
                    <a:spcPct val="100000"/>
                  </a:lnSpc>
                </a:pPr>
                <a:endParaRPr lang="es-CO" sz="2200" dirty="0">
                  <a:latin typeface="+mn-lt"/>
                </a:endParaRPr>
              </a:p>
            </p:txBody>
          </p:sp>
        </mc:Choice>
        <mc:Fallback xmlns="">
          <p:sp>
            <p:nvSpPr>
              <p:cNvPr id="4" name="Rectangle 1">
                <a:extLst>
                  <a:ext uri="{FF2B5EF4-FFF2-40B4-BE49-F238E27FC236}">
                    <a16:creationId xmlns:a16="http://schemas.microsoft.com/office/drawing/2014/main" xmlns:a14="http://schemas.microsoft.com/office/drawing/2010/main" xmlns="" id="{01A8AF4C-DC30-4489-8D9E-F144CDDB0404}"/>
                  </a:ext>
                </a:extLst>
              </p:cNvPr>
              <p:cNvSpPr>
                <a:spLocks noGrp="1" noRot="1" noChangeAspect="1" noMove="1" noResize="1" noEditPoints="1" noAdjustHandles="1" noChangeArrowheads="1" noChangeShapeType="1" noTextEdit="1"/>
              </p:cNvSpPr>
              <p:nvPr>
                <p:ph idx="1"/>
              </p:nvPr>
            </p:nvSpPr>
            <p:spPr bwMode="auto">
              <a:xfrm>
                <a:off x="556788" y="914476"/>
                <a:ext cx="7577572" cy="5486117"/>
              </a:xfrm>
              <a:prstGeom prst="rect">
                <a:avLst/>
              </a:prstGeom>
              <a:blipFill rotWithShape="0">
                <a:blip r:embed="rId3"/>
                <a:stretch>
                  <a:fillRect l="-1207" t="-444" r="-1368"/>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s-ES">
                    <a:noFill/>
                  </a:rPr>
                  <a:t> </a:t>
                </a:r>
              </a:p>
            </p:txBody>
          </p:sp>
        </mc:Fallback>
      </mc:AlternateContent>
      <p:grpSp>
        <p:nvGrpSpPr>
          <p:cNvPr id="5" name="Grupo 4">
            <a:extLst>
              <a:ext uri="{FF2B5EF4-FFF2-40B4-BE49-F238E27FC236}">
                <a16:creationId xmlns:a16="http://schemas.microsoft.com/office/drawing/2014/main" xmlns="" id="{B9D69C81-548F-412B-B094-05CF8C05BE11}"/>
              </a:ext>
            </a:extLst>
          </p:cNvPr>
          <p:cNvGrpSpPr/>
          <p:nvPr/>
        </p:nvGrpSpPr>
        <p:grpSpPr>
          <a:xfrm>
            <a:off x="2911569" y="5694332"/>
            <a:ext cx="3588026" cy="1147221"/>
            <a:chOff x="2521887" y="4645064"/>
            <a:chExt cx="3588026" cy="1147221"/>
          </a:xfrm>
        </p:grpSpPr>
        <p:grpSp>
          <p:nvGrpSpPr>
            <p:cNvPr id="33" name="Grupo 32">
              <a:extLst>
                <a:ext uri="{FF2B5EF4-FFF2-40B4-BE49-F238E27FC236}">
                  <a16:creationId xmlns:a16="http://schemas.microsoft.com/office/drawing/2014/main" xmlns="" id="{58D63A54-BF64-495F-9E91-BFAE0A147B83}"/>
                </a:ext>
              </a:extLst>
            </p:cNvPr>
            <p:cNvGrpSpPr/>
            <p:nvPr/>
          </p:nvGrpSpPr>
          <p:grpSpPr>
            <a:xfrm>
              <a:off x="2521887" y="4664712"/>
              <a:ext cx="3588026" cy="575978"/>
              <a:chOff x="3392557" y="2494303"/>
              <a:chExt cx="4784034" cy="767970"/>
            </a:xfrm>
          </p:grpSpPr>
          <p:cxnSp>
            <p:nvCxnSpPr>
              <p:cNvPr id="34" name="Conector recto de flecha 33">
                <a:extLst>
                  <a:ext uri="{FF2B5EF4-FFF2-40B4-BE49-F238E27FC236}">
                    <a16:creationId xmlns:a16="http://schemas.microsoft.com/office/drawing/2014/main" xmlns="" id="{D83F48A1-E6BA-4F47-93E8-8F39419DC35F}"/>
                  </a:ext>
                </a:extLst>
              </p:cNvPr>
              <p:cNvCxnSpPr/>
              <p:nvPr/>
            </p:nvCxnSpPr>
            <p:spPr>
              <a:xfrm>
                <a:off x="3392557" y="2637183"/>
                <a:ext cx="4784034" cy="0"/>
              </a:xfrm>
              <a:prstGeom prst="straightConnector1">
                <a:avLst/>
              </a:prstGeom>
              <a:ln w="2222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Conector recto 34">
                <a:extLst>
                  <a:ext uri="{FF2B5EF4-FFF2-40B4-BE49-F238E27FC236}">
                    <a16:creationId xmlns:a16="http://schemas.microsoft.com/office/drawing/2014/main" xmlns="" id="{B9227C8A-CF20-4F88-A0C5-F9C656713200}"/>
                  </a:ext>
                </a:extLst>
              </p:cNvPr>
              <p:cNvCxnSpPr>
                <a:cxnSpLocks/>
              </p:cNvCxnSpPr>
              <p:nvPr/>
            </p:nvCxnSpPr>
            <p:spPr>
              <a:xfrm>
                <a:off x="4643438" y="2494303"/>
                <a:ext cx="0" cy="26318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Conector recto 35">
                <a:extLst>
                  <a:ext uri="{FF2B5EF4-FFF2-40B4-BE49-F238E27FC236}">
                    <a16:creationId xmlns:a16="http://schemas.microsoft.com/office/drawing/2014/main" xmlns="" id="{72389D82-0332-4E8C-8A2A-4FE8915E09C3}"/>
                  </a:ext>
                </a:extLst>
              </p:cNvPr>
              <p:cNvCxnSpPr>
                <a:cxnSpLocks/>
              </p:cNvCxnSpPr>
              <p:nvPr/>
            </p:nvCxnSpPr>
            <p:spPr>
              <a:xfrm>
                <a:off x="6867520" y="2518116"/>
                <a:ext cx="0" cy="26318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7" name="CuadroTexto 36">
                    <a:extLst>
                      <a:ext uri="{FF2B5EF4-FFF2-40B4-BE49-F238E27FC236}">
                        <a16:creationId xmlns:a16="http://schemas.microsoft.com/office/drawing/2014/main" xmlns="" id="{0CE38566-B662-4505-9F2D-87F35EE2DCEF}"/>
                      </a:ext>
                    </a:extLst>
                  </p:cNvPr>
                  <p:cNvSpPr txBox="1"/>
                  <p:nvPr/>
                </p:nvSpPr>
                <p:spPr>
                  <a:xfrm>
                    <a:off x="4457714" y="2831386"/>
                    <a:ext cx="440720" cy="43088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b="1" i="1">
                              <a:solidFill>
                                <a:srgbClr val="00B0F0"/>
                              </a:solidFill>
                              <a:latin typeface="Cambria Math" panose="02040503050406030204" pitchFamily="18" charset="0"/>
                            </a:rPr>
                            <m:t>𝒓</m:t>
                          </m:r>
                        </m:oMath>
                      </m:oMathPara>
                    </a14:m>
                    <a:endParaRPr lang="es-ES" sz="1500" b="1" dirty="0">
                      <a:solidFill>
                        <a:srgbClr val="00B0F0"/>
                      </a:solidFill>
                    </a:endParaRPr>
                  </a:p>
                </p:txBody>
              </p:sp>
            </mc:Choice>
            <mc:Fallback xmlns="">
              <p:sp>
                <p:nvSpPr>
                  <p:cNvPr id="37" name="CuadroTexto 36">
                    <a:extLst>
                      <a:ext uri="{FF2B5EF4-FFF2-40B4-BE49-F238E27FC236}">
                        <a16:creationId xmlns:a16="http://schemas.microsoft.com/office/drawing/2014/main" id="{0CE38566-B662-4505-9F2D-87F35EE2DCEF}"/>
                      </a:ext>
                    </a:extLst>
                  </p:cNvPr>
                  <p:cNvSpPr txBox="1">
                    <a:spLocks noRot="1" noChangeAspect="1" noMove="1" noResize="1" noEditPoints="1" noAdjustHandles="1" noChangeArrowheads="1" noChangeShapeType="1" noTextEdit="1"/>
                  </p:cNvSpPr>
                  <p:nvPr/>
                </p:nvSpPr>
                <p:spPr>
                  <a:xfrm>
                    <a:off x="4457714" y="2831386"/>
                    <a:ext cx="380232" cy="400110"/>
                  </a:xfrm>
                  <a:prstGeom prst="rect">
                    <a:avLst/>
                  </a:prstGeom>
                  <a:blipFill>
                    <a:blip r:embed="rId5"/>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38" name="CuadroTexto 37">
                    <a:extLst>
                      <a:ext uri="{FF2B5EF4-FFF2-40B4-BE49-F238E27FC236}">
                        <a16:creationId xmlns:a16="http://schemas.microsoft.com/office/drawing/2014/main" xmlns="" id="{7D128953-8D58-41DA-B157-563A4BFFA702}"/>
                      </a:ext>
                    </a:extLst>
                  </p:cNvPr>
                  <p:cNvSpPr txBox="1"/>
                  <p:nvPr/>
                </p:nvSpPr>
                <p:spPr>
                  <a:xfrm>
                    <a:off x="6681797" y="2831385"/>
                    <a:ext cx="410797" cy="43088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b="1" i="1">
                              <a:solidFill>
                                <a:srgbClr val="00B0F0"/>
                              </a:solidFill>
                              <a:latin typeface="Cambria Math" panose="02040503050406030204" pitchFamily="18" charset="0"/>
                            </a:rPr>
                            <m:t>𝒕</m:t>
                          </m:r>
                        </m:oMath>
                      </m:oMathPara>
                    </a14:m>
                    <a:endParaRPr lang="es-ES" sz="1500" b="1" dirty="0">
                      <a:solidFill>
                        <a:srgbClr val="00B0F0"/>
                      </a:solidFill>
                    </a:endParaRPr>
                  </a:p>
                </p:txBody>
              </p:sp>
            </mc:Choice>
            <mc:Fallback xmlns="">
              <p:sp>
                <p:nvSpPr>
                  <p:cNvPr id="38" name="CuadroTexto 37">
                    <a:extLst>
                      <a:ext uri="{FF2B5EF4-FFF2-40B4-BE49-F238E27FC236}">
                        <a16:creationId xmlns:a16="http://schemas.microsoft.com/office/drawing/2014/main" id="{7D128953-8D58-41DA-B157-563A4BFFA702}"/>
                      </a:ext>
                    </a:extLst>
                  </p:cNvPr>
                  <p:cNvSpPr txBox="1">
                    <a:spLocks noRot="1" noChangeAspect="1" noMove="1" noResize="1" noEditPoints="1" noAdjustHandles="1" noChangeArrowheads="1" noChangeShapeType="1" noTextEdit="1"/>
                  </p:cNvSpPr>
                  <p:nvPr/>
                </p:nvSpPr>
                <p:spPr>
                  <a:xfrm>
                    <a:off x="6681796" y="2831386"/>
                    <a:ext cx="349776" cy="400110"/>
                  </a:xfrm>
                  <a:prstGeom prst="rect">
                    <a:avLst/>
                  </a:prstGeom>
                  <a:blipFill>
                    <a:blip r:embed="rId6"/>
                    <a:stretch>
                      <a:fillRect/>
                    </a:stretch>
                  </a:blipFill>
                </p:spPr>
                <p:txBody>
                  <a:bodyPr/>
                  <a:lstStyle/>
                  <a:p>
                    <a:r>
                      <a:rPr lang="es-ES">
                        <a:noFill/>
                      </a:rPr>
                      <a:t> </a:t>
                    </a:r>
                  </a:p>
                </p:txBody>
              </p:sp>
            </mc:Fallback>
          </mc:AlternateContent>
          <p:cxnSp>
            <p:nvCxnSpPr>
              <p:cNvPr id="39" name="Conector recto 38">
                <a:extLst>
                  <a:ext uri="{FF2B5EF4-FFF2-40B4-BE49-F238E27FC236}">
                    <a16:creationId xmlns:a16="http://schemas.microsoft.com/office/drawing/2014/main" xmlns="" id="{FD8703FA-D9D6-4A08-AB5E-228BFB0C0865}"/>
                  </a:ext>
                </a:extLst>
              </p:cNvPr>
              <p:cNvCxnSpPr>
                <a:cxnSpLocks/>
              </p:cNvCxnSpPr>
              <p:nvPr/>
            </p:nvCxnSpPr>
            <p:spPr>
              <a:xfrm>
                <a:off x="3884589" y="2611605"/>
                <a:ext cx="36576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31" name="Conector recto 30">
              <a:extLst>
                <a:ext uri="{FF2B5EF4-FFF2-40B4-BE49-F238E27FC236}">
                  <a16:creationId xmlns:a16="http://schemas.microsoft.com/office/drawing/2014/main" xmlns="" id="{D1B42CF1-205F-4514-9523-97D366E2D1E7}"/>
                </a:ext>
              </a:extLst>
            </p:cNvPr>
            <p:cNvCxnSpPr/>
            <p:nvPr/>
          </p:nvCxnSpPr>
          <p:spPr>
            <a:xfrm>
              <a:off x="3927592" y="4645064"/>
              <a:ext cx="0" cy="215245"/>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2" name="CuadroTexto 41">
                  <a:extLst>
                    <a:ext uri="{FF2B5EF4-FFF2-40B4-BE49-F238E27FC236}">
                      <a16:creationId xmlns:a16="http://schemas.microsoft.com/office/drawing/2014/main" xmlns="" id="{2F269E6D-795F-4A56-83C4-1F222745086D}"/>
                    </a:ext>
                  </a:extLst>
                </p:cNvPr>
                <p:cNvSpPr txBox="1"/>
                <p:nvPr/>
              </p:nvSpPr>
              <p:spPr>
                <a:xfrm>
                  <a:off x="3796451" y="4868164"/>
                  <a:ext cx="324128" cy="3231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b="1" i="1">
                            <a:solidFill>
                              <a:srgbClr val="FFC000"/>
                            </a:solidFill>
                            <a:latin typeface="Cambria Math" panose="02040503050406030204" pitchFamily="18" charset="0"/>
                          </a:rPr>
                          <m:t>𝒔</m:t>
                        </m:r>
                      </m:oMath>
                    </m:oMathPara>
                  </a14:m>
                  <a:endParaRPr lang="es-ES" sz="1500" b="1" dirty="0">
                    <a:solidFill>
                      <a:srgbClr val="FFC000"/>
                    </a:solidFill>
                  </a:endParaRPr>
                </a:p>
              </p:txBody>
            </p:sp>
          </mc:Choice>
          <mc:Fallback xmlns="">
            <p:sp>
              <p:nvSpPr>
                <p:cNvPr id="42" name="CuadroTexto 41">
                  <a:extLst>
                    <a:ext uri="{FF2B5EF4-FFF2-40B4-BE49-F238E27FC236}">
                      <a16:creationId xmlns:a16="http://schemas.microsoft.com/office/drawing/2014/main" id="{2F269E6D-795F-4A56-83C4-1F222745086D}"/>
                    </a:ext>
                  </a:extLst>
                </p:cNvPr>
                <p:cNvSpPr txBox="1">
                  <a:spLocks noRot="1" noChangeAspect="1" noMove="1" noResize="1" noEditPoints="1" noAdjustHandles="1" noChangeArrowheads="1" noChangeShapeType="1" noTextEdit="1"/>
                </p:cNvSpPr>
                <p:nvPr/>
              </p:nvSpPr>
              <p:spPr>
                <a:xfrm>
                  <a:off x="3796451" y="4868164"/>
                  <a:ext cx="324128" cy="323165"/>
                </a:xfrm>
                <a:prstGeom prst="rect">
                  <a:avLst/>
                </a:prstGeom>
                <a:blipFill>
                  <a:blip r:embed="rId12"/>
                  <a:stretch>
                    <a:fillRect/>
                  </a:stretch>
                </a:blipFill>
              </p:spPr>
              <p:txBody>
                <a:bodyPr/>
                <a:lstStyle/>
                <a:p>
                  <a:r>
                    <a:rPr lang="es-ES">
                      <a:noFill/>
                    </a:rPr>
                    <a:t> </a:t>
                  </a:r>
                </a:p>
              </p:txBody>
            </p:sp>
          </mc:Fallback>
        </mc:AlternateContent>
        <p:sp>
          <p:nvSpPr>
            <p:cNvPr id="32" name="Cerrar llave 31">
              <a:extLst>
                <a:ext uri="{FF2B5EF4-FFF2-40B4-BE49-F238E27FC236}">
                  <a16:creationId xmlns:a16="http://schemas.microsoft.com/office/drawing/2014/main" xmlns="" id="{854500A5-19CB-485C-BA4E-C1B6F76E0445}"/>
                </a:ext>
              </a:extLst>
            </p:cNvPr>
            <p:cNvSpPr/>
            <p:nvPr/>
          </p:nvSpPr>
          <p:spPr>
            <a:xfrm rot="5400000">
              <a:off x="4119160" y="3951060"/>
              <a:ext cx="286703" cy="2743200"/>
            </a:xfrm>
            <a:prstGeom prst="rightBrace">
              <a:avLst>
                <a:gd name="adj1" fmla="val 71014"/>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sz="1350"/>
            </a:p>
          </p:txBody>
        </p:sp>
        <mc:AlternateContent xmlns:mc="http://schemas.openxmlformats.org/markup-compatibility/2006" xmlns:a14="http://schemas.microsoft.com/office/drawing/2010/main">
          <mc:Choice Requires="a14">
            <p:sp>
              <p:nvSpPr>
                <p:cNvPr id="44" name="CuadroTexto 43">
                  <a:extLst>
                    <a:ext uri="{FF2B5EF4-FFF2-40B4-BE49-F238E27FC236}">
                      <a16:creationId xmlns:a16="http://schemas.microsoft.com/office/drawing/2014/main" xmlns="" id="{DCD39615-5C85-4F4D-B7B2-913FAC74A64F}"/>
                    </a:ext>
                  </a:extLst>
                </p:cNvPr>
                <p:cNvSpPr txBox="1"/>
                <p:nvPr/>
              </p:nvSpPr>
              <p:spPr>
                <a:xfrm>
                  <a:off x="4140554" y="5469120"/>
                  <a:ext cx="311304" cy="3231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b="1" i="1">
                            <a:solidFill>
                              <a:srgbClr val="FF0000"/>
                            </a:solidFill>
                            <a:latin typeface="Cambria Math" panose="02040503050406030204" pitchFamily="18" charset="0"/>
                          </a:rPr>
                          <m:t>𝑰</m:t>
                        </m:r>
                      </m:oMath>
                    </m:oMathPara>
                  </a14:m>
                  <a:endParaRPr lang="es-ES" sz="1500" b="1" dirty="0">
                    <a:solidFill>
                      <a:srgbClr val="FF0000"/>
                    </a:solidFill>
                  </a:endParaRPr>
                </a:p>
              </p:txBody>
            </p:sp>
          </mc:Choice>
          <mc:Fallback xmlns="">
            <p:sp>
              <p:nvSpPr>
                <p:cNvPr id="44" name="CuadroTexto 43">
                  <a:extLst>
                    <a:ext uri="{FF2B5EF4-FFF2-40B4-BE49-F238E27FC236}">
                      <a16:creationId xmlns:a16="http://schemas.microsoft.com/office/drawing/2014/main" id="{DCD39615-5C85-4F4D-B7B2-913FAC74A64F}"/>
                    </a:ext>
                  </a:extLst>
                </p:cNvPr>
                <p:cNvSpPr txBox="1">
                  <a:spLocks noRot="1" noChangeAspect="1" noMove="1" noResize="1" noEditPoints="1" noAdjustHandles="1" noChangeArrowheads="1" noChangeShapeType="1" noTextEdit="1"/>
                </p:cNvSpPr>
                <p:nvPr/>
              </p:nvSpPr>
              <p:spPr>
                <a:xfrm>
                  <a:off x="4140554" y="5469120"/>
                  <a:ext cx="311304" cy="323165"/>
                </a:xfrm>
                <a:prstGeom prst="rect">
                  <a:avLst/>
                </a:prstGeom>
                <a:blipFill>
                  <a:blip r:embed="rId13"/>
                  <a:stretch>
                    <a:fillRect/>
                  </a:stretch>
                </a:blipFill>
              </p:spPr>
              <p:txBody>
                <a:bodyPr/>
                <a:lstStyle/>
                <a:p>
                  <a:r>
                    <a:rPr lang="es-ES">
                      <a:noFill/>
                    </a:rPr>
                    <a:t> </a:t>
                  </a:r>
                </a:p>
              </p:txBody>
            </p:sp>
          </mc:Fallback>
        </mc:AlternateContent>
      </p:grpSp>
      <p:grpSp>
        <p:nvGrpSpPr>
          <p:cNvPr id="3" name="Grupo 2">
            <a:extLst>
              <a:ext uri="{FF2B5EF4-FFF2-40B4-BE49-F238E27FC236}">
                <a16:creationId xmlns:a16="http://schemas.microsoft.com/office/drawing/2014/main" xmlns="" id="{6F14C0D2-ABEE-4A87-B924-F0BF550E3EDC}"/>
              </a:ext>
            </a:extLst>
          </p:cNvPr>
          <p:cNvGrpSpPr/>
          <p:nvPr/>
        </p:nvGrpSpPr>
        <p:grpSpPr>
          <a:xfrm>
            <a:off x="2934451" y="2685446"/>
            <a:ext cx="3588026" cy="1271399"/>
            <a:chOff x="2521887" y="2464752"/>
            <a:chExt cx="3588026" cy="1271399"/>
          </a:xfrm>
        </p:grpSpPr>
        <p:grpSp>
          <p:nvGrpSpPr>
            <p:cNvPr id="28" name="Grupo 27">
              <a:extLst>
                <a:ext uri="{FF2B5EF4-FFF2-40B4-BE49-F238E27FC236}">
                  <a16:creationId xmlns:a16="http://schemas.microsoft.com/office/drawing/2014/main" xmlns="" id="{7A790C41-8B83-44D8-BED9-54945A25F9FB}"/>
                </a:ext>
              </a:extLst>
            </p:cNvPr>
            <p:cNvGrpSpPr/>
            <p:nvPr/>
          </p:nvGrpSpPr>
          <p:grpSpPr>
            <a:xfrm>
              <a:off x="2521887" y="3160173"/>
              <a:ext cx="3588026" cy="575978"/>
              <a:chOff x="3392557" y="2494303"/>
              <a:chExt cx="4784034" cy="767970"/>
            </a:xfrm>
          </p:grpSpPr>
          <p:cxnSp>
            <p:nvCxnSpPr>
              <p:cNvPr id="18" name="Conector recto de flecha 17">
                <a:extLst>
                  <a:ext uri="{FF2B5EF4-FFF2-40B4-BE49-F238E27FC236}">
                    <a16:creationId xmlns:a16="http://schemas.microsoft.com/office/drawing/2014/main" xmlns="" id="{3F1BEC09-0CA5-494F-979B-A57C7E705FB7}"/>
                  </a:ext>
                </a:extLst>
              </p:cNvPr>
              <p:cNvCxnSpPr/>
              <p:nvPr/>
            </p:nvCxnSpPr>
            <p:spPr>
              <a:xfrm>
                <a:off x="3392557" y="2637183"/>
                <a:ext cx="4784034" cy="0"/>
              </a:xfrm>
              <a:prstGeom prst="straightConnector1">
                <a:avLst/>
              </a:prstGeom>
              <a:ln w="2222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1" name="Conector recto 20">
                <a:extLst>
                  <a:ext uri="{FF2B5EF4-FFF2-40B4-BE49-F238E27FC236}">
                    <a16:creationId xmlns:a16="http://schemas.microsoft.com/office/drawing/2014/main" xmlns="" id="{155D2DA2-E459-493E-BDD9-84EC043CE632}"/>
                  </a:ext>
                </a:extLst>
              </p:cNvPr>
              <p:cNvCxnSpPr>
                <a:cxnSpLocks/>
              </p:cNvCxnSpPr>
              <p:nvPr/>
            </p:nvCxnSpPr>
            <p:spPr>
              <a:xfrm>
                <a:off x="4643438" y="2494303"/>
                <a:ext cx="0" cy="26318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Conector recto 26">
                <a:extLst>
                  <a:ext uri="{FF2B5EF4-FFF2-40B4-BE49-F238E27FC236}">
                    <a16:creationId xmlns:a16="http://schemas.microsoft.com/office/drawing/2014/main" xmlns="" id="{97CCDA35-9B7E-42C0-A36E-3F8F8459DF18}"/>
                  </a:ext>
                </a:extLst>
              </p:cNvPr>
              <p:cNvCxnSpPr>
                <a:cxnSpLocks/>
              </p:cNvCxnSpPr>
              <p:nvPr/>
            </p:nvCxnSpPr>
            <p:spPr>
              <a:xfrm>
                <a:off x="6867520" y="2518116"/>
                <a:ext cx="0" cy="26318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3" name="CuadroTexto 22">
                    <a:extLst>
                      <a:ext uri="{FF2B5EF4-FFF2-40B4-BE49-F238E27FC236}">
                        <a16:creationId xmlns:a16="http://schemas.microsoft.com/office/drawing/2014/main" xmlns="" id="{5BF9787E-77AF-4AFC-973D-E8C5FEC46790}"/>
                      </a:ext>
                    </a:extLst>
                  </p:cNvPr>
                  <p:cNvSpPr txBox="1"/>
                  <p:nvPr/>
                </p:nvSpPr>
                <p:spPr>
                  <a:xfrm>
                    <a:off x="4457714" y="2831386"/>
                    <a:ext cx="453372" cy="43088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dirty="0">
                              <a:solidFill>
                                <a:srgbClr val="00B050"/>
                              </a:solidFill>
                              <a:latin typeface="Cambria Math" panose="02040503050406030204" pitchFamily="18" charset="0"/>
                            </a:rPr>
                            <m:t>𝑎</m:t>
                          </m:r>
                        </m:oMath>
                      </m:oMathPara>
                    </a14:m>
                    <a:endParaRPr lang="es-ES" sz="1500" dirty="0">
                      <a:solidFill>
                        <a:srgbClr val="00B050"/>
                      </a:solidFill>
                    </a:endParaRPr>
                  </a:p>
                </p:txBody>
              </p:sp>
            </mc:Choice>
            <mc:Fallback xmlns="">
              <p:sp>
                <p:nvSpPr>
                  <p:cNvPr id="23" name="CuadroTexto 22">
                    <a:extLst>
                      <a:ext uri="{FF2B5EF4-FFF2-40B4-BE49-F238E27FC236}">
                        <a16:creationId xmlns:a16="http://schemas.microsoft.com/office/drawing/2014/main" id="{5BF9787E-77AF-4AFC-973D-E8C5FEC46790}"/>
                      </a:ext>
                    </a:extLst>
                  </p:cNvPr>
                  <p:cNvSpPr txBox="1">
                    <a:spLocks noRot="1" noChangeAspect="1" noMove="1" noResize="1" noEditPoints="1" noAdjustHandles="1" noChangeArrowheads="1" noChangeShapeType="1" noTextEdit="1"/>
                  </p:cNvSpPr>
                  <p:nvPr/>
                </p:nvSpPr>
                <p:spPr>
                  <a:xfrm>
                    <a:off x="4457714" y="2831386"/>
                    <a:ext cx="391325" cy="400110"/>
                  </a:xfrm>
                  <a:prstGeom prst="rect">
                    <a:avLst/>
                  </a:prstGeom>
                  <a:blipFill>
                    <a:blip r:embed="rId14"/>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9" name="CuadroTexto 28">
                    <a:extLst>
                      <a:ext uri="{FF2B5EF4-FFF2-40B4-BE49-F238E27FC236}">
                        <a16:creationId xmlns:a16="http://schemas.microsoft.com/office/drawing/2014/main" xmlns="" id="{C5A341F9-7EA4-4834-AFF5-A55D86E485B1}"/>
                      </a:ext>
                    </a:extLst>
                  </p:cNvPr>
                  <p:cNvSpPr txBox="1"/>
                  <p:nvPr/>
                </p:nvSpPr>
                <p:spPr>
                  <a:xfrm>
                    <a:off x="6681797" y="2831385"/>
                    <a:ext cx="448499" cy="43088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dirty="0">
                              <a:solidFill>
                                <a:srgbClr val="00B050"/>
                              </a:solidFill>
                              <a:latin typeface="Cambria Math" panose="02040503050406030204" pitchFamily="18" charset="0"/>
                            </a:rPr>
                            <m:t>𝑏</m:t>
                          </m:r>
                        </m:oMath>
                      </m:oMathPara>
                    </a14:m>
                    <a:endParaRPr lang="es-ES" sz="1500" dirty="0">
                      <a:solidFill>
                        <a:srgbClr val="00B050"/>
                      </a:solidFill>
                    </a:endParaRPr>
                  </a:p>
                </p:txBody>
              </p:sp>
            </mc:Choice>
            <mc:Fallback xmlns="">
              <p:sp>
                <p:nvSpPr>
                  <p:cNvPr id="29" name="CuadroTexto 28">
                    <a:extLst>
                      <a:ext uri="{FF2B5EF4-FFF2-40B4-BE49-F238E27FC236}">
                        <a16:creationId xmlns:a16="http://schemas.microsoft.com/office/drawing/2014/main" id="{C5A341F9-7EA4-4834-AFF5-A55D86E485B1}"/>
                      </a:ext>
                    </a:extLst>
                  </p:cNvPr>
                  <p:cNvSpPr txBox="1">
                    <a:spLocks noRot="1" noChangeAspect="1" noMove="1" noResize="1" noEditPoints="1" noAdjustHandles="1" noChangeArrowheads="1" noChangeShapeType="1" noTextEdit="1"/>
                  </p:cNvSpPr>
                  <p:nvPr/>
                </p:nvSpPr>
                <p:spPr>
                  <a:xfrm>
                    <a:off x="6681796" y="2831386"/>
                    <a:ext cx="385875" cy="400110"/>
                  </a:xfrm>
                  <a:prstGeom prst="rect">
                    <a:avLst/>
                  </a:prstGeom>
                  <a:blipFill>
                    <a:blip r:embed="rId4"/>
                    <a:stretch>
                      <a:fillRect/>
                    </a:stretch>
                  </a:blipFill>
                </p:spPr>
                <p:txBody>
                  <a:bodyPr/>
                  <a:lstStyle/>
                  <a:p>
                    <a:r>
                      <a:rPr lang="es-ES">
                        <a:noFill/>
                      </a:rPr>
                      <a:t> </a:t>
                    </a:r>
                  </a:p>
                </p:txBody>
              </p:sp>
            </mc:Fallback>
          </mc:AlternateContent>
          <p:cxnSp>
            <p:nvCxnSpPr>
              <p:cNvPr id="26" name="Conector recto 25">
                <a:extLst>
                  <a:ext uri="{FF2B5EF4-FFF2-40B4-BE49-F238E27FC236}">
                    <a16:creationId xmlns:a16="http://schemas.microsoft.com/office/drawing/2014/main" xmlns="" id="{F1655716-A5C0-44E9-A310-7EF8B4F70FE2}"/>
                  </a:ext>
                </a:extLst>
              </p:cNvPr>
              <p:cNvCxnSpPr/>
              <p:nvPr/>
            </p:nvCxnSpPr>
            <p:spPr>
              <a:xfrm flipV="1">
                <a:off x="4655793" y="2642828"/>
                <a:ext cx="2222190" cy="1129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45" name="CuadroTexto 44">
                  <a:extLst>
                    <a:ext uri="{FF2B5EF4-FFF2-40B4-BE49-F238E27FC236}">
                      <a16:creationId xmlns:a16="http://schemas.microsoft.com/office/drawing/2014/main" xmlns="" id="{CB031B5B-CFEE-4BE7-A483-C3754C8024D9}"/>
                    </a:ext>
                  </a:extLst>
                </p:cNvPr>
                <p:cNvSpPr txBox="1"/>
                <p:nvPr/>
              </p:nvSpPr>
              <p:spPr>
                <a:xfrm>
                  <a:off x="4191010" y="2464752"/>
                  <a:ext cx="311304" cy="3231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b="1" i="1">
                            <a:solidFill>
                              <a:srgbClr val="FF0000"/>
                            </a:solidFill>
                            <a:latin typeface="Cambria Math" panose="02040503050406030204" pitchFamily="18" charset="0"/>
                          </a:rPr>
                          <m:t>𝑰</m:t>
                        </m:r>
                      </m:oMath>
                    </m:oMathPara>
                  </a14:m>
                  <a:endParaRPr lang="es-ES" sz="1500" b="1" dirty="0">
                    <a:solidFill>
                      <a:srgbClr val="FF0000"/>
                    </a:solidFill>
                  </a:endParaRPr>
                </a:p>
              </p:txBody>
            </p:sp>
          </mc:Choice>
          <mc:Fallback xmlns="">
            <p:sp>
              <p:nvSpPr>
                <p:cNvPr id="45" name="CuadroTexto 44">
                  <a:extLst>
                    <a:ext uri="{FF2B5EF4-FFF2-40B4-BE49-F238E27FC236}">
                      <a16:creationId xmlns:a16="http://schemas.microsoft.com/office/drawing/2014/main" id="{CB031B5B-CFEE-4BE7-A483-C3754C8024D9}"/>
                    </a:ext>
                  </a:extLst>
                </p:cNvPr>
                <p:cNvSpPr txBox="1">
                  <a:spLocks noRot="1" noChangeAspect="1" noMove="1" noResize="1" noEditPoints="1" noAdjustHandles="1" noChangeArrowheads="1" noChangeShapeType="1" noTextEdit="1"/>
                </p:cNvSpPr>
                <p:nvPr/>
              </p:nvSpPr>
              <p:spPr>
                <a:xfrm>
                  <a:off x="4191010" y="2464752"/>
                  <a:ext cx="311304" cy="323165"/>
                </a:xfrm>
                <a:prstGeom prst="rect">
                  <a:avLst/>
                </a:prstGeom>
                <a:blipFill>
                  <a:blip r:embed="rId15"/>
                  <a:stretch>
                    <a:fillRect/>
                  </a:stretch>
                </a:blipFill>
              </p:spPr>
              <p:txBody>
                <a:bodyPr/>
                <a:lstStyle/>
                <a:p>
                  <a:r>
                    <a:rPr lang="es-ES">
                      <a:noFill/>
                    </a:rPr>
                    <a:t> </a:t>
                  </a:r>
                </a:p>
              </p:txBody>
            </p:sp>
          </mc:Fallback>
        </mc:AlternateContent>
        <p:sp>
          <p:nvSpPr>
            <p:cNvPr id="47" name="Cerrar llave 46">
              <a:extLst>
                <a:ext uri="{FF2B5EF4-FFF2-40B4-BE49-F238E27FC236}">
                  <a16:creationId xmlns:a16="http://schemas.microsoft.com/office/drawing/2014/main" xmlns="" id="{697809D6-13CA-4B77-AF3B-55950FE30DD3}"/>
                </a:ext>
              </a:extLst>
            </p:cNvPr>
            <p:cNvSpPr/>
            <p:nvPr/>
          </p:nvSpPr>
          <p:spPr>
            <a:xfrm rot="16200000">
              <a:off x="4150018" y="2097942"/>
              <a:ext cx="286703" cy="1685174"/>
            </a:xfrm>
            <a:prstGeom prst="rightBrace">
              <a:avLst>
                <a:gd name="adj1" fmla="val 71014"/>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sz="1350"/>
            </a:p>
          </p:txBody>
        </p:sp>
      </p:grpSp>
    </p:spTree>
    <p:extLst>
      <p:ext uri="{BB962C8B-B14F-4D97-AF65-F5344CB8AC3E}">
        <p14:creationId xmlns:p14="http://schemas.microsoft.com/office/powerpoint/2010/main" val="259938276"/>
      </p:ext>
    </p:extLst>
  </p:cSld>
  <p:clrMapOvr>
    <a:overrideClrMapping bg1="lt1" tx1="dk1" bg2="lt2" tx2="dk2" accent1="accent1" accent2="accent2" accent3="accent3" accent4="accent4" accent5="accent5" accent6="accent6" hlink="hlink" folHlink="folHlink"/>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1726707-3F03-401F-ACD4-C2DD18719127}"/>
              </a:ext>
            </a:extLst>
          </p:cNvPr>
          <p:cNvSpPr>
            <a:spLocks noGrp="1"/>
          </p:cNvSpPr>
          <p:nvPr>
            <p:ph type="title"/>
          </p:nvPr>
        </p:nvSpPr>
        <p:spPr/>
        <p:txBody>
          <a:bodyPr/>
          <a:lstStyle/>
          <a:p>
            <a:pPr algn="ctr"/>
            <a:r>
              <a:rPr lang="es-ES" b="1" cap="all" dirty="0">
                <a:solidFill>
                  <a:srgbClr val="00B0F0"/>
                </a:solidFill>
              </a:rPr>
              <a:t>Tipo de intervalos</a:t>
            </a:r>
            <a:r>
              <a:rPr lang="es-ES" b="1" cap="all" dirty="0"/>
              <a:t/>
            </a:r>
            <a:br>
              <a:rPr lang="es-ES" b="1" cap="all" dirty="0"/>
            </a:br>
            <a:endParaRPr lang="es-ES" dirty="0"/>
          </a:p>
        </p:txBody>
      </p:sp>
      <mc:AlternateContent xmlns:mc="http://schemas.openxmlformats.org/markup-compatibility/2006" xmlns:a14="http://schemas.microsoft.com/office/drawing/2010/main">
        <mc:Choice Requires="a14">
          <p:sp>
            <p:nvSpPr>
              <p:cNvPr id="4" name="Rectangle 1">
                <a:extLst>
                  <a:ext uri="{FF2B5EF4-FFF2-40B4-BE49-F238E27FC236}">
                    <a16:creationId xmlns:a16="http://schemas.microsoft.com/office/drawing/2014/main" xmlns="" id="{01A8AF4C-DC30-4489-8D9E-F144CDDB0404}"/>
                  </a:ext>
                </a:extLst>
              </p:cNvPr>
              <p:cNvSpPr>
                <a:spLocks noGrp="1" noChangeArrowheads="1"/>
              </p:cNvSpPr>
              <p:nvPr>
                <p:ph idx="1"/>
              </p:nvPr>
            </p:nvSpPr>
            <p:spPr bwMode="auto">
              <a:xfrm>
                <a:off x="383391" y="1660409"/>
                <a:ext cx="4294120" cy="425501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indent="0" algn="just">
                  <a:lnSpc>
                    <a:spcPct val="100000"/>
                  </a:lnSpc>
                  <a:buNone/>
                </a:pPr>
                <a:r>
                  <a:rPr lang="es-PR" altLang="es-ES" sz="1600" b="1" dirty="0">
                    <a:solidFill>
                      <a:srgbClr val="FFC000"/>
                    </a:solidFill>
                    <a:latin typeface="+mn-lt"/>
                    <a:ea typeface="Verdana" panose="020B0604030504040204" pitchFamily="34" charset="0"/>
                  </a:rPr>
                  <a:t>Intervalos finitos</a:t>
                </a:r>
              </a:p>
              <a:p>
                <a:pPr marL="0" indent="0" algn="just">
                  <a:lnSpc>
                    <a:spcPct val="100000"/>
                  </a:lnSpc>
                  <a:buNone/>
                </a:pPr>
                <a:endParaRPr lang="es-PR" altLang="es-ES" sz="1600" b="1" dirty="0">
                  <a:solidFill>
                    <a:srgbClr val="00B0F0"/>
                  </a:solidFill>
                  <a:latin typeface="+mn-lt"/>
                  <a:ea typeface="Verdana" panose="020B0604030504040204" pitchFamily="34" charset="0"/>
                </a:endParaRPr>
              </a:p>
              <a:p>
                <a:pPr algn="just">
                  <a:lnSpc>
                    <a:spcPct val="100000"/>
                  </a:lnSpc>
                </a:pPr>
                <a:r>
                  <a:rPr lang="es-PR" altLang="es-ES" sz="1600" dirty="0">
                    <a:solidFill>
                      <a:srgbClr val="00B0F0"/>
                    </a:solidFill>
                    <a:latin typeface="+mn-lt"/>
                  </a:rPr>
                  <a:t>Intervalo cerrado</a:t>
                </a:r>
              </a:p>
              <a:p>
                <a:pPr algn="just">
                  <a:lnSpc>
                    <a:spcPct val="100000"/>
                  </a:lnSpc>
                </a:pPr>
                <a:endParaRPr lang="es-PR" altLang="es-ES" sz="1600" dirty="0">
                  <a:solidFill>
                    <a:srgbClr val="00B0F0"/>
                  </a:solidFill>
                  <a:latin typeface="+mn-lt"/>
                </a:endParaRPr>
              </a:p>
              <a:p>
                <a:pPr marL="0" indent="0" algn="just">
                  <a:lnSpc>
                    <a:spcPct val="100000"/>
                  </a:lnSpc>
                  <a:buNone/>
                </a:pPr>
                <a14:m>
                  <m:oMathPara xmlns:m="http://schemas.openxmlformats.org/officeDocument/2006/math">
                    <m:oMathParaPr>
                      <m:jc m:val="centerGroup"/>
                    </m:oMathParaPr>
                    <m:oMath xmlns:m="http://schemas.openxmlformats.org/officeDocument/2006/math">
                      <m:r>
                        <a:rPr lang="es-CO" altLang="es-ES" sz="1600" i="1" dirty="0">
                          <a:solidFill>
                            <a:srgbClr val="FF0000"/>
                          </a:solidFill>
                          <a:latin typeface="Cambria Math" panose="02040503050406030204" pitchFamily="18" charset="0"/>
                        </a:rPr>
                        <m:t>𝐼</m:t>
                      </m:r>
                      <m:r>
                        <a:rPr lang="es-CO" altLang="es-ES" sz="1600">
                          <a:latin typeface="Cambria Math" panose="02040503050406030204" pitchFamily="18" charset="0"/>
                        </a:rPr>
                        <m:t>=</m:t>
                      </m:r>
                      <m:d>
                        <m:dPr>
                          <m:begChr m:val="["/>
                          <m:endChr m:val="]"/>
                          <m:ctrlPr>
                            <a:rPr lang="es-CO" altLang="es-ES" sz="1600" i="1">
                              <a:latin typeface="Cambria Math" panose="02040503050406030204" pitchFamily="18" charset="0"/>
                            </a:rPr>
                          </m:ctrlPr>
                        </m:dPr>
                        <m:e>
                          <m:r>
                            <a:rPr lang="es-CO" altLang="es-ES" sz="1600" i="1">
                              <a:solidFill>
                                <a:srgbClr val="00B050"/>
                              </a:solidFill>
                              <a:latin typeface="Cambria Math" panose="02040503050406030204" pitchFamily="18" charset="0"/>
                            </a:rPr>
                            <m:t>𝑎</m:t>
                          </m:r>
                          <m:r>
                            <a:rPr lang="es-CO" altLang="es-ES" sz="1600" i="1">
                              <a:latin typeface="Cambria Math" panose="02040503050406030204" pitchFamily="18" charset="0"/>
                            </a:rPr>
                            <m:t>,</m:t>
                          </m:r>
                          <m:r>
                            <a:rPr lang="es-CO" altLang="es-ES" sz="1600" i="1">
                              <a:solidFill>
                                <a:srgbClr val="00B050"/>
                              </a:solidFill>
                              <a:latin typeface="Cambria Math" panose="02040503050406030204" pitchFamily="18" charset="0"/>
                            </a:rPr>
                            <m:t>𝑏</m:t>
                          </m:r>
                        </m:e>
                      </m:d>
                      <m:r>
                        <a:rPr lang="es-CO" altLang="es-ES" sz="1600" i="1">
                          <a:latin typeface="Cambria Math" panose="02040503050406030204" pitchFamily="18" charset="0"/>
                        </a:rPr>
                        <m:t>=</m:t>
                      </m:r>
                      <m:d>
                        <m:dPr>
                          <m:begChr m:val="{"/>
                          <m:endChr m:val="}"/>
                          <m:ctrlPr>
                            <a:rPr lang="es-CO" altLang="es-ES" sz="1600" i="1">
                              <a:latin typeface="Cambria Math" panose="02040503050406030204" pitchFamily="18" charset="0"/>
                            </a:rPr>
                          </m:ctrlPr>
                        </m:dPr>
                        <m:e>
                          <m:r>
                            <a:rPr lang="es-CO" altLang="es-ES" sz="1600" i="1">
                              <a:latin typeface="Cambria Math" panose="02040503050406030204" pitchFamily="18" charset="0"/>
                            </a:rPr>
                            <m:t>𝑥</m:t>
                          </m:r>
                          <m:r>
                            <a:rPr lang="es-CO" altLang="es-ES" sz="1600" i="1">
                              <a:latin typeface="Cambria Math" panose="02040503050406030204" pitchFamily="18" charset="0"/>
                            </a:rPr>
                            <m:t> | </m:t>
                          </m:r>
                          <m:r>
                            <a:rPr lang="es-CO" altLang="es-ES" sz="1600" i="1">
                              <a:solidFill>
                                <a:srgbClr val="00B050"/>
                              </a:solidFill>
                              <a:latin typeface="Cambria Math" panose="02040503050406030204" pitchFamily="18" charset="0"/>
                            </a:rPr>
                            <m:t>𝑎</m:t>
                          </m:r>
                          <m:r>
                            <a:rPr lang="es-CO" altLang="es-ES" sz="1600" i="1">
                              <a:latin typeface="Cambria Math" panose="02040503050406030204" pitchFamily="18" charset="0"/>
                              <a:ea typeface="Cambria Math" panose="02040503050406030204" pitchFamily="18" charset="0"/>
                            </a:rPr>
                            <m:t>≤</m:t>
                          </m:r>
                          <m:r>
                            <a:rPr lang="es-CO" altLang="es-ES" sz="1600" i="1">
                              <a:latin typeface="Cambria Math" panose="02040503050406030204" pitchFamily="18" charset="0"/>
                              <a:ea typeface="Cambria Math" panose="02040503050406030204" pitchFamily="18" charset="0"/>
                            </a:rPr>
                            <m:t>𝑥</m:t>
                          </m:r>
                          <m:r>
                            <a:rPr lang="es-CO" altLang="es-ES" sz="1600" i="1">
                              <a:latin typeface="Cambria Math" panose="02040503050406030204" pitchFamily="18" charset="0"/>
                              <a:ea typeface="Cambria Math" panose="02040503050406030204" pitchFamily="18" charset="0"/>
                            </a:rPr>
                            <m:t>≤</m:t>
                          </m:r>
                          <m:r>
                            <a:rPr lang="es-CO" altLang="es-ES" sz="1600" i="1">
                              <a:solidFill>
                                <a:srgbClr val="00B050"/>
                              </a:solidFill>
                              <a:latin typeface="Cambria Math" panose="02040503050406030204" pitchFamily="18" charset="0"/>
                              <a:ea typeface="Cambria Math" panose="02040503050406030204" pitchFamily="18" charset="0"/>
                            </a:rPr>
                            <m:t>𝑏</m:t>
                          </m:r>
                        </m:e>
                      </m:d>
                    </m:oMath>
                  </m:oMathPara>
                </a14:m>
                <a:endParaRPr lang="es-ES" altLang="es-ES" sz="1600" dirty="0">
                  <a:latin typeface="+mn-lt"/>
                </a:endParaRPr>
              </a:p>
              <a:p>
                <a:pPr algn="just">
                  <a:lnSpc>
                    <a:spcPct val="100000"/>
                  </a:lnSpc>
                </a:pPr>
                <a:endParaRPr lang="es-PR" altLang="es-ES" sz="1600" dirty="0">
                  <a:solidFill>
                    <a:srgbClr val="00B0F0"/>
                  </a:solidFill>
                  <a:latin typeface="+mn-lt"/>
                </a:endParaRPr>
              </a:p>
              <a:p>
                <a:pPr algn="just">
                  <a:lnSpc>
                    <a:spcPct val="100000"/>
                  </a:lnSpc>
                </a:pPr>
                <a:r>
                  <a:rPr lang="es-PR" altLang="es-ES" sz="1600" dirty="0">
                    <a:solidFill>
                      <a:srgbClr val="00B0F0"/>
                    </a:solidFill>
                    <a:latin typeface="+mn-lt"/>
                  </a:rPr>
                  <a:t>Intervalo abierto</a:t>
                </a:r>
              </a:p>
              <a:p>
                <a:pPr algn="just">
                  <a:lnSpc>
                    <a:spcPct val="100000"/>
                  </a:lnSpc>
                </a:pPr>
                <a:endParaRPr lang="es-PR" altLang="es-ES" sz="1600" dirty="0">
                  <a:solidFill>
                    <a:srgbClr val="00B0F0"/>
                  </a:solidFill>
                  <a:latin typeface="+mn-lt"/>
                </a:endParaRPr>
              </a:p>
              <a:p>
                <a:pPr marL="0" indent="0" algn="just">
                  <a:lnSpc>
                    <a:spcPct val="100000"/>
                  </a:lnSpc>
                  <a:buNone/>
                </a:pPr>
                <a14:m>
                  <m:oMathPara xmlns:m="http://schemas.openxmlformats.org/officeDocument/2006/math">
                    <m:oMathParaPr>
                      <m:jc m:val="centerGroup"/>
                    </m:oMathParaPr>
                    <m:oMath xmlns:m="http://schemas.openxmlformats.org/officeDocument/2006/math">
                      <m:r>
                        <a:rPr lang="es-CO" altLang="es-ES" sz="1600" i="1" dirty="0">
                          <a:solidFill>
                            <a:srgbClr val="FF0000"/>
                          </a:solidFill>
                          <a:latin typeface="Cambria Math" panose="02040503050406030204" pitchFamily="18" charset="0"/>
                        </a:rPr>
                        <m:t>𝐼</m:t>
                      </m:r>
                      <m:r>
                        <a:rPr lang="es-CO" altLang="es-ES" sz="1600">
                          <a:latin typeface="Cambria Math" panose="02040503050406030204" pitchFamily="18" charset="0"/>
                        </a:rPr>
                        <m:t>=</m:t>
                      </m:r>
                      <m:d>
                        <m:dPr>
                          <m:ctrlPr>
                            <a:rPr lang="es-CO" altLang="es-ES" sz="1600" i="1">
                              <a:latin typeface="Cambria Math" panose="02040503050406030204" pitchFamily="18" charset="0"/>
                            </a:rPr>
                          </m:ctrlPr>
                        </m:dPr>
                        <m:e>
                          <m:r>
                            <a:rPr lang="es-CO" altLang="es-ES" sz="1600" i="1">
                              <a:solidFill>
                                <a:srgbClr val="00B050"/>
                              </a:solidFill>
                              <a:latin typeface="Cambria Math" panose="02040503050406030204" pitchFamily="18" charset="0"/>
                            </a:rPr>
                            <m:t>𝑎</m:t>
                          </m:r>
                          <m:r>
                            <a:rPr lang="es-CO" altLang="es-ES" sz="1600" i="1">
                              <a:latin typeface="Cambria Math" panose="02040503050406030204" pitchFamily="18" charset="0"/>
                            </a:rPr>
                            <m:t>,</m:t>
                          </m:r>
                          <m:r>
                            <a:rPr lang="es-CO" altLang="es-ES" sz="1600" i="1">
                              <a:solidFill>
                                <a:srgbClr val="00B050"/>
                              </a:solidFill>
                              <a:latin typeface="Cambria Math" panose="02040503050406030204" pitchFamily="18" charset="0"/>
                            </a:rPr>
                            <m:t>𝑏</m:t>
                          </m:r>
                        </m:e>
                      </m:d>
                      <m:r>
                        <a:rPr lang="es-CO" altLang="es-ES" sz="1600" i="1">
                          <a:latin typeface="Cambria Math" panose="02040503050406030204" pitchFamily="18" charset="0"/>
                        </a:rPr>
                        <m:t>=</m:t>
                      </m:r>
                      <m:d>
                        <m:dPr>
                          <m:begChr m:val="{"/>
                          <m:endChr m:val="}"/>
                          <m:ctrlPr>
                            <a:rPr lang="es-CO" altLang="es-ES" sz="1600" i="1">
                              <a:latin typeface="Cambria Math" panose="02040503050406030204" pitchFamily="18" charset="0"/>
                            </a:rPr>
                          </m:ctrlPr>
                        </m:dPr>
                        <m:e>
                          <m:r>
                            <a:rPr lang="es-CO" altLang="es-ES" sz="1600" i="1">
                              <a:latin typeface="Cambria Math" panose="02040503050406030204" pitchFamily="18" charset="0"/>
                            </a:rPr>
                            <m:t>𝑥</m:t>
                          </m:r>
                          <m:r>
                            <a:rPr lang="es-CO" altLang="es-ES" sz="1600" i="1">
                              <a:latin typeface="Cambria Math" panose="02040503050406030204" pitchFamily="18" charset="0"/>
                            </a:rPr>
                            <m:t> | </m:t>
                          </m:r>
                          <m:r>
                            <a:rPr lang="es-CO" altLang="es-ES" sz="1600" i="1">
                              <a:solidFill>
                                <a:srgbClr val="00B050"/>
                              </a:solidFill>
                              <a:latin typeface="Cambria Math" panose="02040503050406030204" pitchFamily="18" charset="0"/>
                            </a:rPr>
                            <m:t>𝑎</m:t>
                          </m:r>
                          <m:r>
                            <a:rPr lang="es-CO" altLang="es-ES" sz="1600" i="1">
                              <a:latin typeface="Cambria Math" panose="02040503050406030204" pitchFamily="18" charset="0"/>
                            </a:rPr>
                            <m:t>&lt;</m:t>
                          </m:r>
                          <m:r>
                            <a:rPr lang="es-CO" altLang="es-ES" sz="1600" i="1">
                              <a:latin typeface="Cambria Math" panose="02040503050406030204" pitchFamily="18" charset="0"/>
                              <a:ea typeface="Cambria Math" panose="02040503050406030204" pitchFamily="18" charset="0"/>
                            </a:rPr>
                            <m:t>𝑥</m:t>
                          </m:r>
                          <m:r>
                            <a:rPr lang="es-CO" altLang="es-ES" sz="1600" i="1">
                              <a:latin typeface="Cambria Math" panose="02040503050406030204" pitchFamily="18" charset="0"/>
                              <a:ea typeface="Cambria Math" panose="02040503050406030204" pitchFamily="18" charset="0"/>
                            </a:rPr>
                            <m:t>&lt;</m:t>
                          </m:r>
                          <m:r>
                            <a:rPr lang="es-CO" altLang="es-ES" sz="1600" i="1">
                              <a:solidFill>
                                <a:srgbClr val="00B050"/>
                              </a:solidFill>
                              <a:latin typeface="Cambria Math" panose="02040503050406030204" pitchFamily="18" charset="0"/>
                              <a:ea typeface="Cambria Math" panose="02040503050406030204" pitchFamily="18" charset="0"/>
                            </a:rPr>
                            <m:t>𝑏</m:t>
                          </m:r>
                        </m:e>
                      </m:d>
                    </m:oMath>
                  </m:oMathPara>
                </a14:m>
                <a:endParaRPr lang="es-PR" altLang="es-ES" sz="1600" dirty="0">
                  <a:solidFill>
                    <a:srgbClr val="00B0F0"/>
                  </a:solidFill>
                  <a:latin typeface="+mn-lt"/>
                </a:endParaRPr>
              </a:p>
              <a:p>
                <a:pPr marL="0" indent="0" algn="just">
                  <a:lnSpc>
                    <a:spcPct val="100000"/>
                  </a:lnSpc>
                  <a:buNone/>
                </a:pPr>
                <a:endParaRPr lang="es-PR" altLang="es-ES" sz="1600" dirty="0">
                  <a:solidFill>
                    <a:srgbClr val="00B0F0"/>
                  </a:solidFill>
                  <a:latin typeface="+mn-lt"/>
                </a:endParaRPr>
              </a:p>
              <a:p>
                <a:pPr algn="just">
                  <a:lnSpc>
                    <a:spcPct val="100000"/>
                  </a:lnSpc>
                </a:pPr>
                <a:r>
                  <a:rPr lang="es-CO" altLang="es-ES" sz="1600" dirty="0">
                    <a:solidFill>
                      <a:srgbClr val="00B0F0"/>
                    </a:solidFill>
                    <a:latin typeface="+mn-lt"/>
                  </a:rPr>
                  <a:t>Intervalo semiabierto a derecha</a:t>
                </a:r>
              </a:p>
              <a:p>
                <a:pPr marL="0" indent="0" algn="just">
                  <a:lnSpc>
                    <a:spcPct val="100000"/>
                  </a:lnSpc>
                  <a:buNone/>
                </a:pPr>
                <a:endParaRPr lang="es-CO" altLang="es-ES" sz="1600" i="1" dirty="0">
                  <a:solidFill>
                    <a:srgbClr val="FF0000"/>
                  </a:solidFill>
                  <a:latin typeface="+mn-lt"/>
                </a:endParaRPr>
              </a:p>
              <a:p>
                <a:pPr marL="0" indent="0" algn="just">
                  <a:lnSpc>
                    <a:spcPct val="100000"/>
                  </a:lnSpc>
                  <a:buNone/>
                </a:pPr>
                <a14:m>
                  <m:oMathPara xmlns:m="http://schemas.openxmlformats.org/officeDocument/2006/math">
                    <m:oMathParaPr>
                      <m:jc m:val="centerGroup"/>
                    </m:oMathParaPr>
                    <m:oMath xmlns:m="http://schemas.openxmlformats.org/officeDocument/2006/math">
                      <m:r>
                        <a:rPr lang="es-CO" altLang="es-ES" sz="1600" i="1" dirty="0">
                          <a:solidFill>
                            <a:srgbClr val="FF0000"/>
                          </a:solidFill>
                          <a:latin typeface="Cambria Math" panose="02040503050406030204" pitchFamily="18" charset="0"/>
                        </a:rPr>
                        <m:t>𝐼</m:t>
                      </m:r>
                      <m:r>
                        <a:rPr lang="es-CO" altLang="es-ES" sz="1600">
                          <a:latin typeface="Cambria Math" panose="02040503050406030204" pitchFamily="18" charset="0"/>
                        </a:rPr>
                        <m:t>=</m:t>
                      </m:r>
                      <m:r>
                        <a:rPr lang="es-CO" altLang="es-ES" sz="1600" i="1">
                          <a:latin typeface="Cambria Math" panose="02040503050406030204" pitchFamily="18" charset="0"/>
                        </a:rPr>
                        <m:t>[</m:t>
                      </m:r>
                      <m:r>
                        <a:rPr lang="es-CO" altLang="es-ES" sz="1600" i="1">
                          <a:solidFill>
                            <a:srgbClr val="00B050"/>
                          </a:solidFill>
                          <a:latin typeface="Cambria Math" panose="02040503050406030204" pitchFamily="18" charset="0"/>
                        </a:rPr>
                        <m:t>𝑎</m:t>
                      </m:r>
                      <m:r>
                        <a:rPr lang="es-CO" altLang="es-ES" sz="1600" i="1">
                          <a:solidFill>
                            <a:srgbClr val="00B050"/>
                          </a:solidFill>
                          <a:latin typeface="Cambria Math" panose="02040503050406030204" pitchFamily="18" charset="0"/>
                        </a:rPr>
                        <m:t>,</m:t>
                      </m:r>
                      <m:r>
                        <a:rPr lang="es-CO" altLang="es-ES" sz="1600" i="1">
                          <a:solidFill>
                            <a:srgbClr val="00B050"/>
                          </a:solidFill>
                          <a:latin typeface="Cambria Math" panose="02040503050406030204" pitchFamily="18" charset="0"/>
                        </a:rPr>
                        <m:t>𝑏</m:t>
                      </m:r>
                      <m:r>
                        <a:rPr lang="es-CO" altLang="es-ES" sz="1600" i="1">
                          <a:latin typeface="Cambria Math" panose="02040503050406030204" pitchFamily="18" charset="0"/>
                        </a:rPr>
                        <m:t>)=</m:t>
                      </m:r>
                      <m:d>
                        <m:dPr>
                          <m:begChr m:val="{"/>
                          <m:endChr m:val="}"/>
                          <m:ctrlPr>
                            <a:rPr lang="es-CO" altLang="es-ES" sz="1600" i="1">
                              <a:latin typeface="Cambria Math" panose="02040503050406030204" pitchFamily="18" charset="0"/>
                            </a:rPr>
                          </m:ctrlPr>
                        </m:dPr>
                        <m:e>
                          <m:r>
                            <a:rPr lang="es-CO" altLang="es-ES" sz="1600" i="1">
                              <a:latin typeface="Cambria Math" panose="02040503050406030204" pitchFamily="18" charset="0"/>
                            </a:rPr>
                            <m:t>𝑥</m:t>
                          </m:r>
                          <m:r>
                            <a:rPr lang="es-CO" altLang="es-ES" sz="1600" i="1">
                              <a:latin typeface="Cambria Math" panose="02040503050406030204" pitchFamily="18" charset="0"/>
                            </a:rPr>
                            <m:t> | </m:t>
                          </m:r>
                          <m:r>
                            <a:rPr lang="es-CO" altLang="es-ES" sz="1600" i="1">
                              <a:solidFill>
                                <a:srgbClr val="00B050"/>
                              </a:solidFill>
                              <a:latin typeface="Cambria Math" panose="02040503050406030204" pitchFamily="18" charset="0"/>
                            </a:rPr>
                            <m:t>𝑎</m:t>
                          </m:r>
                          <m:r>
                            <a:rPr lang="es-CO" altLang="es-ES" sz="1600" i="1">
                              <a:latin typeface="Cambria Math" panose="02040503050406030204" pitchFamily="18" charset="0"/>
                              <a:ea typeface="Cambria Math" panose="02040503050406030204" pitchFamily="18" charset="0"/>
                            </a:rPr>
                            <m:t>≤</m:t>
                          </m:r>
                          <m:r>
                            <a:rPr lang="es-CO" altLang="es-ES" sz="1600" i="1">
                              <a:latin typeface="Cambria Math" panose="02040503050406030204" pitchFamily="18" charset="0"/>
                              <a:ea typeface="Cambria Math" panose="02040503050406030204" pitchFamily="18" charset="0"/>
                            </a:rPr>
                            <m:t>𝑥</m:t>
                          </m:r>
                          <m:r>
                            <a:rPr lang="es-CO" altLang="es-ES" sz="1600" i="1">
                              <a:latin typeface="Cambria Math" panose="02040503050406030204" pitchFamily="18" charset="0"/>
                              <a:ea typeface="Cambria Math" panose="02040503050406030204" pitchFamily="18" charset="0"/>
                            </a:rPr>
                            <m:t>&lt;</m:t>
                          </m:r>
                          <m:r>
                            <a:rPr lang="es-CO" altLang="es-ES" sz="1600" i="1">
                              <a:solidFill>
                                <a:srgbClr val="00B050"/>
                              </a:solidFill>
                              <a:latin typeface="Cambria Math" panose="02040503050406030204" pitchFamily="18" charset="0"/>
                              <a:ea typeface="Cambria Math" panose="02040503050406030204" pitchFamily="18" charset="0"/>
                            </a:rPr>
                            <m:t>𝑏</m:t>
                          </m:r>
                        </m:e>
                      </m:d>
                    </m:oMath>
                  </m:oMathPara>
                </a14:m>
                <a:endParaRPr lang="es-ES" altLang="es-ES" sz="1600" dirty="0">
                  <a:latin typeface="+mn-lt"/>
                </a:endParaRPr>
              </a:p>
              <a:p>
                <a:pPr marL="0" indent="0" algn="just">
                  <a:lnSpc>
                    <a:spcPct val="100000"/>
                  </a:lnSpc>
                  <a:buNone/>
                </a:pPr>
                <a:endParaRPr lang="es-CO" altLang="es-ES" sz="1600" dirty="0">
                  <a:latin typeface="+mn-lt"/>
                </a:endParaRPr>
              </a:p>
              <a:p>
                <a:pPr algn="just">
                  <a:lnSpc>
                    <a:spcPct val="100000"/>
                  </a:lnSpc>
                </a:pPr>
                <a:r>
                  <a:rPr lang="es-CO" altLang="es-ES" sz="1600" dirty="0">
                    <a:solidFill>
                      <a:srgbClr val="00B0F0"/>
                    </a:solidFill>
                    <a:latin typeface="+mn-lt"/>
                  </a:rPr>
                  <a:t>Intervalo semiabierto a izquierda</a:t>
                </a:r>
              </a:p>
              <a:p>
                <a:pPr marL="0" indent="0" algn="just">
                  <a:lnSpc>
                    <a:spcPct val="100000"/>
                  </a:lnSpc>
                  <a:buNone/>
                </a:pPr>
                <a:endParaRPr lang="es-CO" altLang="es-ES" sz="1600" i="1" dirty="0">
                  <a:solidFill>
                    <a:srgbClr val="FF0000"/>
                  </a:solidFill>
                  <a:latin typeface="+mn-lt"/>
                </a:endParaRPr>
              </a:p>
              <a:p>
                <a:pPr marL="0" indent="0" algn="just">
                  <a:lnSpc>
                    <a:spcPct val="100000"/>
                  </a:lnSpc>
                  <a:buNone/>
                </a:pPr>
                <a14:m>
                  <m:oMathPara xmlns:m="http://schemas.openxmlformats.org/officeDocument/2006/math">
                    <m:oMathParaPr>
                      <m:jc m:val="centerGroup"/>
                    </m:oMathParaPr>
                    <m:oMath xmlns:m="http://schemas.openxmlformats.org/officeDocument/2006/math">
                      <m:r>
                        <a:rPr lang="es-CO" altLang="es-ES" sz="1600" i="1" dirty="0">
                          <a:solidFill>
                            <a:srgbClr val="FF0000"/>
                          </a:solidFill>
                          <a:latin typeface="Cambria Math" panose="02040503050406030204" pitchFamily="18" charset="0"/>
                        </a:rPr>
                        <m:t>𝐼</m:t>
                      </m:r>
                      <m:r>
                        <a:rPr lang="es-CO" altLang="es-ES" sz="1600">
                          <a:latin typeface="Cambria Math" panose="02040503050406030204" pitchFamily="18" charset="0"/>
                        </a:rPr>
                        <m:t>=</m:t>
                      </m:r>
                      <m:r>
                        <a:rPr lang="es-CO" altLang="es-ES" sz="1600" i="1">
                          <a:latin typeface="Cambria Math" panose="02040503050406030204" pitchFamily="18" charset="0"/>
                        </a:rPr>
                        <m:t>(</m:t>
                      </m:r>
                      <m:r>
                        <a:rPr lang="es-CO" altLang="es-ES" sz="1600" i="1">
                          <a:solidFill>
                            <a:srgbClr val="00B050"/>
                          </a:solidFill>
                          <a:latin typeface="Cambria Math" panose="02040503050406030204" pitchFamily="18" charset="0"/>
                        </a:rPr>
                        <m:t>𝑎</m:t>
                      </m:r>
                      <m:r>
                        <a:rPr lang="es-CO" altLang="es-ES" sz="1600" i="1">
                          <a:solidFill>
                            <a:srgbClr val="00B050"/>
                          </a:solidFill>
                          <a:latin typeface="Cambria Math" panose="02040503050406030204" pitchFamily="18" charset="0"/>
                        </a:rPr>
                        <m:t>,</m:t>
                      </m:r>
                      <m:r>
                        <a:rPr lang="es-CO" altLang="es-ES" sz="1600" i="1">
                          <a:solidFill>
                            <a:srgbClr val="00B050"/>
                          </a:solidFill>
                          <a:latin typeface="Cambria Math" panose="02040503050406030204" pitchFamily="18" charset="0"/>
                        </a:rPr>
                        <m:t>𝑏</m:t>
                      </m:r>
                      <m:r>
                        <a:rPr lang="es-CO" altLang="es-ES" sz="1600" i="1">
                          <a:latin typeface="Cambria Math" panose="02040503050406030204" pitchFamily="18" charset="0"/>
                        </a:rPr>
                        <m:t>]=</m:t>
                      </m:r>
                      <m:d>
                        <m:dPr>
                          <m:begChr m:val="{"/>
                          <m:endChr m:val="}"/>
                          <m:ctrlPr>
                            <a:rPr lang="es-CO" altLang="es-ES" sz="1600" i="1">
                              <a:latin typeface="Cambria Math" panose="02040503050406030204" pitchFamily="18" charset="0"/>
                            </a:rPr>
                          </m:ctrlPr>
                        </m:dPr>
                        <m:e>
                          <m:r>
                            <a:rPr lang="es-CO" altLang="es-ES" sz="1600" i="1">
                              <a:latin typeface="Cambria Math" panose="02040503050406030204" pitchFamily="18" charset="0"/>
                            </a:rPr>
                            <m:t>𝑥</m:t>
                          </m:r>
                          <m:r>
                            <a:rPr lang="es-CO" altLang="es-ES" sz="1600" i="1">
                              <a:latin typeface="Cambria Math" panose="02040503050406030204" pitchFamily="18" charset="0"/>
                            </a:rPr>
                            <m:t> | </m:t>
                          </m:r>
                          <m:r>
                            <a:rPr lang="es-CO" altLang="es-ES" sz="1600" i="1">
                              <a:solidFill>
                                <a:srgbClr val="00B050"/>
                              </a:solidFill>
                              <a:latin typeface="Cambria Math" panose="02040503050406030204" pitchFamily="18" charset="0"/>
                            </a:rPr>
                            <m:t>𝑎</m:t>
                          </m:r>
                          <m:r>
                            <a:rPr lang="es-CO" altLang="es-ES" sz="1600" i="1">
                              <a:latin typeface="Cambria Math" panose="02040503050406030204" pitchFamily="18" charset="0"/>
                              <a:ea typeface="Cambria Math" panose="02040503050406030204" pitchFamily="18" charset="0"/>
                            </a:rPr>
                            <m:t>&lt;</m:t>
                          </m:r>
                          <m:r>
                            <a:rPr lang="es-CO" altLang="es-ES" sz="1600" i="1">
                              <a:latin typeface="Cambria Math" panose="02040503050406030204" pitchFamily="18" charset="0"/>
                              <a:ea typeface="Cambria Math" panose="02040503050406030204" pitchFamily="18" charset="0"/>
                            </a:rPr>
                            <m:t>𝑥</m:t>
                          </m:r>
                          <m:r>
                            <a:rPr lang="es-CO" altLang="es-ES" sz="1600" i="1">
                              <a:latin typeface="Cambria Math" panose="02040503050406030204" pitchFamily="18" charset="0"/>
                            </a:rPr>
                            <m:t>≤</m:t>
                          </m:r>
                          <m:r>
                            <a:rPr lang="es-CO" altLang="es-ES" sz="1600" i="1">
                              <a:solidFill>
                                <a:srgbClr val="00B050"/>
                              </a:solidFill>
                              <a:latin typeface="Cambria Math" panose="02040503050406030204" pitchFamily="18" charset="0"/>
                              <a:ea typeface="Cambria Math" panose="02040503050406030204" pitchFamily="18" charset="0"/>
                            </a:rPr>
                            <m:t>𝑏</m:t>
                          </m:r>
                        </m:e>
                      </m:d>
                    </m:oMath>
                  </m:oMathPara>
                </a14:m>
                <a:endParaRPr lang="es-CO" sz="1600" dirty="0">
                  <a:latin typeface="+mn-lt"/>
                </a:endParaRPr>
              </a:p>
            </p:txBody>
          </p:sp>
        </mc:Choice>
        <mc:Fallback xmlns="">
          <p:sp>
            <p:nvSpPr>
              <p:cNvPr id="4" name="Rectangle 1">
                <a:extLst>
                  <a:ext uri="{FF2B5EF4-FFF2-40B4-BE49-F238E27FC236}">
                    <a16:creationId xmlns:a16="http://schemas.microsoft.com/office/drawing/2014/main" id="{01A8AF4C-DC30-4489-8D9E-F144CDDB0404}"/>
                  </a:ext>
                </a:extLst>
              </p:cNvPr>
              <p:cNvSpPr>
                <a:spLocks noGrp="1" noRot="1" noChangeAspect="1" noMove="1" noResize="1" noEditPoints="1" noAdjustHandles="1" noChangeArrowheads="1" noChangeShapeType="1" noTextEdit="1"/>
              </p:cNvSpPr>
              <p:nvPr>
                <p:ph idx="1"/>
              </p:nvPr>
            </p:nvSpPr>
            <p:spPr bwMode="auto">
              <a:xfrm>
                <a:off x="383391" y="1660409"/>
                <a:ext cx="4294120" cy="4255011"/>
              </a:xfrm>
              <a:prstGeom prst="rect">
                <a:avLst/>
              </a:prstGeom>
              <a:blipFill>
                <a:blip r:embed="rId4"/>
                <a:stretch>
                  <a:fillRect l="-1278" t="-143" b="-716"/>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4" name="Rectangle 1">
                <a:extLst>
                  <a:ext uri="{FF2B5EF4-FFF2-40B4-BE49-F238E27FC236}">
                    <a16:creationId xmlns:a16="http://schemas.microsoft.com/office/drawing/2014/main" xmlns="" id="{AF4C8AEE-A1FA-4765-BF53-FA902E542C83}"/>
                  </a:ext>
                </a:extLst>
              </p:cNvPr>
              <p:cNvSpPr txBox="1">
                <a:spLocks noChangeArrowheads="1"/>
              </p:cNvSpPr>
              <p:nvPr/>
            </p:nvSpPr>
            <p:spPr bwMode="auto">
              <a:xfrm>
                <a:off x="4541894" y="1660409"/>
                <a:ext cx="4109072" cy="425501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marL="228600" indent="-228600" algn="l" defTabSz="914400" rtl="0" eaLnBrk="0" fontAlgn="base" latinLnBrk="0" hangingPunct="0">
                  <a:lnSpc>
                    <a:spcPct val="90000"/>
                  </a:lnSpc>
                  <a:spcBef>
                    <a:spcPct val="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0" fontAlgn="base" latinLnBrk="0" hangingPunct="0">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0" fontAlgn="base" latinLnBrk="0" hangingPunct="0">
                  <a:lnSpc>
                    <a:spcPct val="90000"/>
                  </a:lnSpc>
                  <a:spcBef>
                    <a:spcPct val="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0" fontAlgn="base" latinLnBrk="0" hangingPunct="0">
                  <a:lnSpc>
                    <a:spcPct val="90000"/>
                  </a:lnSpc>
                  <a:spcBef>
                    <a:spcPct val="0"/>
                  </a:spcBef>
                  <a:spcAft>
                    <a:spcPct val="0"/>
                  </a:spcAft>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0" fontAlgn="base" latinLnBrk="0" hangingPunct="0">
                  <a:lnSpc>
                    <a:spcPct val="90000"/>
                  </a:lnSpc>
                  <a:spcBef>
                    <a:spcPct val="0"/>
                  </a:spcBef>
                  <a:spcAft>
                    <a:spcPct val="0"/>
                  </a:spcAft>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lnSpc>
                    <a:spcPct val="90000"/>
                  </a:lnSpc>
                  <a:spcBef>
                    <a:spcPct val="0"/>
                  </a:spcBef>
                  <a:spcAft>
                    <a:spcPct val="0"/>
                  </a:spcAft>
                  <a:buFont typeface="Arial" panose="020B0604020202020204" pitchFamily="34" charset="0"/>
                  <a:buChar char="•"/>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lnSpc>
                    <a:spcPct val="90000"/>
                  </a:lnSpc>
                  <a:spcBef>
                    <a:spcPct val="0"/>
                  </a:spcBef>
                  <a:spcAft>
                    <a:spcPct val="0"/>
                  </a:spcAft>
                  <a:buFont typeface="Arial" panose="020B0604020202020204" pitchFamily="34" charset="0"/>
                  <a:buChar char="•"/>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lnSpc>
                    <a:spcPct val="90000"/>
                  </a:lnSpc>
                  <a:spcBef>
                    <a:spcPct val="0"/>
                  </a:spcBef>
                  <a:spcAft>
                    <a:spcPct val="0"/>
                  </a:spcAft>
                  <a:buFont typeface="Arial" panose="020B0604020202020204" pitchFamily="34" charset="0"/>
                  <a:buChar char="•"/>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lnSpc>
                    <a:spcPct val="90000"/>
                  </a:lnSpc>
                  <a:spcBef>
                    <a:spcPct val="0"/>
                  </a:spcBef>
                  <a:spcAft>
                    <a:spcPct val="0"/>
                  </a:spcAft>
                  <a:buFont typeface="Arial" panose="020B0604020202020204" pitchFamily="34" charset="0"/>
                  <a:buChar char="•"/>
                  <a:defRPr sz="1800" kern="1200">
                    <a:solidFill>
                      <a:schemeClr val="tx1"/>
                    </a:solidFill>
                    <a:latin typeface="Arial" panose="020B0604020202020204" pitchFamily="34" charset="0"/>
                    <a:ea typeface="+mn-ea"/>
                    <a:cs typeface="+mn-cs"/>
                  </a:defRPr>
                </a:lvl9pPr>
              </a:lstStyle>
              <a:p>
                <a:pPr marL="0" indent="0" algn="ctr" defTabSz="685800">
                  <a:lnSpc>
                    <a:spcPct val="100000"/>
                  </a:lnSpc>
                  <a:buNone/>
                </a:pPr>
                <a:r>
                  <a:rPr lang="es-PR" altLang="es-ES" sz="1600" b="1" dirty="0" smtClean="0">
                    <a:solidFill>
                      <a:srgbClr val="FFC000"/>
                    </a:solidFill>
                    <a:latin typeface="+mn-lt"/>
                    <a:ea typeface="Verdana" panose="020B0604030504040204" pitchFamily="34" charset="0"/>
                  </a:rPr>
                  <a:t>Intervalos infinitos</a:t>
                </a:r>
              </a:p>
              <a:p>
                <a:pPr marL="0" indent="0" algn="just" defTabSz="685800">
                  <a:lnSpc>
                    <a:spcPct val="100000"/>
                  </a:lnSpc>
                  <a:buNone/>
                </a:pPr>
                <a:endParaRPr lang="es-PR" altLang="es-ES" sz="1600" b="1" dirty="0">
                  <a:solidFill>
                    <a:srgbClr val="FFC000"/>
                  </a:solidFill>
                  <a:latin typeface="+mn-lt"/>
                  <a:ea typeface="Verdana" panose="020B0604030504040204" pitchFamily="34" charset="0"/>
                </a:endParaRPr>
              </a:p>
              <a:p>
                <a:pPr marL="171450" indent="-171450" algn="just" defTabSz="685800">
                  <a:lnSpc>
                    <a:spcPct val="100000"/>
                  </a:lnSpc>
                </a:pPr>
                <a:r>
                  <a:rPr lang="es-CO" altLang="es-ES" sz="1600" dirty="0">
                    <a:solidFill>
                      <a:srgbClr val="00B0F0"/>
                    </a:solidFill>
                    <a:latin typeface="+mn-lt"/>
                  </a:rPr>
                  <a:t>Intervalo infinito cerrado por la izquierda</a:t>
                </a:r>
              </a:p>
              <a:p>
                <a:pPr marL="171450" indent="-171450" algn="just" defTabSz="685800">
                  <a:lnSpc>
                    <a:spcPct val="100000"/>
                  </a:lnSpc>
                </a:pPr>
                <a:endParaRPr lang="es-CO" altLang="es-ES" sz="1600" dirty="0">
                  <a:solidFill>
                    <a:srgbClr val="00B0F0"/>
                  </a:solidFill>
                  <a:latin typeface="+mn-lt"/>
                </a:endParaRPr>
              </a:p>
              <a:p>
                <a:pPr marL="0" indent="0" algn="just" defTabSz="685800">
                  <a:lnSpc>
                    <a:spcPct val="100000"/>
                  </a:lnSpc>
                  <a:buNone/>
                </a:pPr>
                <a14:m>
                  <m:oMathPara xmlns:m="http://schemas.openxmlformats.org/officeDocument/2006/math">
                    <m:oMathParaPr>
                      <m:jc m:val="centerGroup"/>
                    </m:oMathParaPr>
                    <m:oMath xmlns:m="http://schemas.openxmlformats.org/officeDocument/2006/math">
                      <m:r>
                        <a:rPr lang="es-CO" altLang="es-ES" sz="1600" i="1" dirty="0">
                          <a:solidFill>
                            <a:srgbClr val="FF0000"/>
                          </a:solidFill>
                          <a:latin typeface="Cambria Math" panose="02040503050406030204" pitchFamily="18" charset="0"/>
                        </a:rPr>
                        <m:t> </m:t>
                      </m:r>
                      <m:r>
                        <a:rPr lang="es-CO" altLang="es-ES" sz="1600" i="1" dirty="0">
                          <a:solidFill>
                            <a:srgbClr val="FF0000"/>
                          </a:solidFill>
                          <a:latin typeface="Cambria Math" panose="02040503050406030204" pitchFamily="18" charset="0"/>
                        </a:rPr>
                        <m:t>𝐼</m:t>
                      </m:r>
                      <m:r>
                        <a:rPr lang="es-CO" altLang="es-ES" sz="1600">
                          <a:solidFill>
                            <a:prstClr val="black"/>
                          </a:solidFill>
                          <a:latin typeface="Cambria Math" panose="02040503050406030204" pitchFamily="18" charset="0"/>
                        </a:rPr>
                        <m:t>=</m:t>
                      </m:r>
                      <m:r>
                        <a:rPr lang="es-CO" altLang="es-ES" sz="1600" i="1">
                          <a:solidFill>
                            <a:prstClr val="black"/>
                          </a:solidFill>
                          <a:latin typeface="Cambria Math" panose="02040503050406030204" pitchFamily="18" charset="0"/>
                        </a:rPr>
                        <m:t>[</m:t>
                      </m:r>
                      <m:r>
                        <a:rPr lang="es-CO" altLang="es-ES" sz="1600" i="1">
                          <a:solidFill>
                            <a:srgbClr val="00B050"/>
                          </a:solidFill>
                          <a:latin typeface="Cambria Math" panose="02040503050406030204" pitchFamily="18" charset="0"/>
                        </a:rPr>
                        <m:t>𝑎</m:t>
                      </m:r>
                      <m:r>
                        <a:rPr lang="es-CO" altLang="es-ES" sz="1600" i="1">
                          <a:solidFill>
                            <a:prstClr val="black"/>
                          </a:solidFill>
                          <a:latin typeface="Cambria Math" panose="02040503050406030204" pitchFamily="18" charset="0"/>
                        </a:rPr>
                        <m:t>,∞)=</m:t>
                      </m:r>
                      <m:d>
                        <m:dPr>
                          <m:begChr m:val="{"/>
                          <m:endChr m:val="}"/>
                          <m:ctrlPr>
                            <a:rPr lang="es-CO" altLang="es-ES" sz="1600" i="1">
                              <a:solidFill>
                                <a:prstClr val="black"/>
                              </a:solidFill>
                              <a:latin typeface="Cambria Math" panose="02040503050406030204" pitchFamily="18" charset="0"/>
                            </a:rPr>
                          </m:ctrlPr>
                        </m:dPr>
                        <m:e>
                          <m:r>
                            <a:rPr lang="es-CO" altLang="es-ES" sz="1600" i="1">
                              <a:solidFill>
                                <a:prstClr val="black"/>
                              </a:solidFill>
                              <a:latin typeface="Cambria Math" panose="02040503050406030204" pitchFamily="18" charset="0"/>
                            </a:rPr>
                            <m:t>𝑥</m:t>
                          </m:r>
                          <m:r>
                            <a:rPr lang="es-CO" altLang="es-ES" sz="1600" i="1">
                              <a:solidFill>
                                <a:prstClr val="black"/>
                              </a:solidFill>
                              <a:latin typeface="Cambria Math" panose="02040503050406030204" pitchFamily="18" charset="0"/>
                            </a:rPr>
                            <m:t> | </m:t>
                          </m:r>
                          <m:r>
                            <a:rPr lang="es-CO" altLang="es-ES" sz="1600" i="1">
                              <a:solidFill>
                                <a:srgbClr val="00B050"/>
                              </a:solidFill>
                              <a:latin typeface="Cambria Math" panose="02040503050406030204" pitchFamily="18" charset="0"/>
                            </a:rPr>
                            <m:t>𝑎</m:t>
                          </m:r>
                          <m:r>
                            <a:rPr lang="es-CO" altLang="es-ES" sz="1600" i="1">
                              <a:solidFill>
                                <a:prstClr val="black"/>
                              </a:solidFill>
                              <a:latin typeface="Cambria Math" panose="02040503050406030204" pitchFamily="18" charset="0"/>
                            </a:rPr>
                            <m:t>≤</m:t>
                          </m:r>
                          <m:r>
                            <a:rPr lang="es-CO" altLang="es-ES" sz="1600" i="1">
                              <a:solidFill>
                                <a:prstClr val="black"/>
                              </a:solidFill>
                              <a:latin typeface="Cambria Math" panose="02040503050406030204" pitchFamily="18" charset="0"/>
                              <a:ea typeface="Cambria Math" panose="02040503050406030204" pitchFamily="18" charset="0"/>
                            </a:rPr>
                            <m:t>𝑥</m:t>
                          </m:r>
                        </m:e>
                      </m:d>
                    </m:oMath>
                  </m:oMathPara>
                </a14:m>
                <a:endParaRPr lang="es-CO" altLang="es-ES" sz="1600" dirty="0">
                  <a:solidFill>
                    <a:srgbClr val="00B0F0"/>
                  </a:solidFill>
                  <a:latin typeface="+mn-lt"/>
                </a:endParaRPr>
              </a:p>
              <a:p>
                <a:pPr marL="0" indent="0" algn="just" defTabSz="685800">
                  <a:lnSpc>
                    <a:spcPct val="100000"/>
                  </a:lnSpc>
                  <a:buNone/>
                </a:pPr>
                <a:endParaRPr lang="es-CO" altLang="es-ES" sz="1600" dirty="0">
                  <a:solidFill>
                    <a:srgbClr val="00B0F0"/>
                  </a:solidFill>
                  <a:latin typeface="+mn-lt"/>
                </a:endParaRPr>
              </a:p>
              <a:p>
                <a:pPr marL="171450" indent="-171450" algn="just" defTabSz="685800">
                  <a:lnSpc>
                    <a:spcPct val="100000"/>
                  </a:lnSpc>
                </a:pPr>
                <a:r>
                  <a:rPr lang="es-CO" altLang="es-ES" sz="1600" dirty="0">
                    <a:solidFill>
                      <a:srgbClr val="00B0F0"/>
                    </a:solidFill>
                    <a:latin typeface="+mn-lt"/>
                  </a:rPr>
                  <a:t>Intervalo infinito cerrado por la derecha</a:t>
                </a:r>
              </a:p>
              <a:p>
                <a:pPr marL="171450" indent="-171450" algn="just" defTabSz="685800">
                  <a:lnSpc>
                    <a:spcPct val="100000"/>
                  </a:lnSpc>
                </a:pPr>
                <a:endParaRPr lang="es-CO" altLang="es-ES" sz="1600" dirty="0">
                  <a:solidFill>
                    <a:srgbClr val="00B0F0"/>
                  </a:solidFill>
                  <a:latin typeface="+mn-lt"/>
                </a:endParaRPr>
              </a:p>
              <a:p>
                <a:pPr marL="0" indent="0" algn="just" defTabSz="685800">
                  <a:lnSpc>
                    <a:spcPct val="100000"/>
                  </a:lnSpc>
                  <a:buNone/>
                </a:pPr>
                <a14:m>
                  <m:oMathPara xmlns:m="http://schemas.openxmlformats.org/officeDocument/2006/math">
                    <m:oMathParaPr>
                      <m:jc m:val="centerGroup"/>
                    </m:oMathParaPr>
                    <m:oMath xmlns:m="http://schemas.openxmlformats.org/officeDocument/2006/math">
                      <m:r>
                        <a:rPr lang="es-CO" altLang="es-ES" sz="1600" i="1" dirty="0">
                          <a:solidFill>
                            <a:srgbClr val="FF0000"/>
                          </a:solidFill>
                          <a:latin typeface="Cambria Math" panose="02040503050406030204" pitchFamily="18" charset="0"/>
                        </a:rPr>
                        <m:t>𝐼</m:t>
                      </m:r>
                      <m:r>
                        <a:rPr lang="es-CO" altLang="es-ES" sz="1600">
                          <a:solidFill>
                            <a:prstClr val="black"/>
                          </a:solidFill>
                          <a:latin typeface="Cambria Math" panose="02040503050406030204" pitchFamily="18" charset="0"/>
                        </a:rPr>
                        <m:t>=</m:t>
                      </m:r>
                      <m:r>
                        <a:rPr lang="es-CO" altLang="es-ES" sz="1600" i="1">
                          <a:solidFill>
                            <a:prstClr val="black"/>
                          </a:solidFill>
                          <a:latin typeface="Cambria Math" panose="02040503050406030204" pitchFamily="18" charset="0"/>
                        </a:rPr>
                        <m:t>(−</m:t>
                      </m:r>
                      <m:r>
                        <a:rPr lang="es-CO" altLang="es-ES" sz="1600" i="1">
                          <a:solidFill>
                            <a:prstClr val="black"/>
                          </a:solidFill>
                          <a:latin typeface="Cambria Math" panose="02040503050406030204" pitchFamily="18" charset="0"/>
                          <a:ea typeface="Cambria Math" panose="02040503050406030204" pitchFamily="18" charset="0"/>
                        </a:rPr>
                        <m:t>∞</m:t>
                      </m:r>
                      <m:r>
                        <a:rPr lang="es-CO" altLang="es-ES" sz="1600" i="1">
                          <a:solidFill>
                            <a:prstClr val="black"/>
                          </a:solidFill>
                          <a:latin typeface="Cambria Math" panose="02040503050406030204" pitchFamily="18" charset="0"/>
                        </a:rPr>
                        <m:t>,</m:t>
                      </m:r>
                      <m:r>
                        <a:rPr lang="es-CO" altLang="es-ES" sz="1600" i="1">
                          <a:solidFill>
                            <a:srgbClr val="00B050"/>
                          </a:solidFill>
                          <a:latin typeface="Cambria Math" panose="02040503050406030204" pitchFamily="18" charset="0"/>
                        </a:rPr>
                        <m:t>𝑏</m:t>
                      </m:r>
                      <m:r>
                        <a:rPr lang="es-CO" altLang="es-ES" sz="1600" i="1">
                          <a:solidFill>
                            <a:prstClr val="black"/>
                          </a:solidFill>
                          <a:latin typeface="Cambria Math" panose="02040503050406030204" pitchFamily="18" charset="0"/>
                        </a:rPr>
                        <m:t>]=</m:t>
                      </m:r>
                      <m:d>
                        <m:dPr>
                          <m:begChr m:val="{"/>
                          <m:endChr m:val="}"/>
                          <m:ctrlPr>
                            <a:rPr lang="es-CO" altLang="es-ES" sz="1600" i="1">
                              <a:solidFill>
                                <a:prstClr val="black"/>
                              </a:solidFill>
                              <a:latin typeface="Cambria Math" panose="02040503050406030204" pitchFamily="18" charset="0"/>
                            </a:rPr>
                          </m:ctrlPr>
                        </m:dPr>
                        <m:e>
                          <m:r>
                            <a:rPr lang="es-CO" altLang="es-ES" sz="1600" i="1">
                              <a:solidFill>
                                <a:prstClr val="black"/>
                              </a:solidFill>
                              <a:latin typeface="Cambria Math" panose="02040503050406030204" pitchFamily="18" charset="0"/>
                            </a:rPr>
                            <m:t>𝑥</m:t>
                          </m:r>
                          <m:r>
                            <a:rPr lang="es-CO" altLang="es-ES" sz="1600" i="1">
                              <a:solidFill>
                                <a:prstClr val="black"/>
                              </a:solidFill>
                              <a:latin typeface="Cambria Math" panose="02040503050406030204" pitchFamily="18" charset="0"/>
                            </a:rPr>
                            <m:t> | </m:t>
                          </m:r>
                          <m:r>
                            <a:rPr lang="es-CO" altLang="es-ES" sz="1600" i="1">
                              <a:solidFill>
                                <a:prstClr val="black"/>
                              </a:solidFill>
                              <a:latin typeface="Cambria Math" panose="02040503050406030204" pitchFamily="18" charset="0"/>
                              <a:ea typeface="Cambria Math" panose="02040503050406030204" pitchFamily="18" charset="0"/>
                            </a:rPr>
                            <m:t>𝑥</m:t>
                          </m:r>
                          <m:r>
                            <a:rPr lang="es-CO" altLang="es-ES" sz="1600" i="1">
                              <a:solidFill>
                                <a:prstClr val="black"/>
                              </a:solidFill>
                              <a:latin typeface="Cambria Math" panose="02040503050406030204" pitchFamily="18" charset="0"/>
                            </a:rPr>
                            <m:t>≤</m:t>
                          </m:r>
                          <m:r>
                            <a:rPr lang="es-CO" altLang="es-ES" sz="1600" i="1">
                              <a:solidFill>
                                <a:srgbClr val="00B050"/>
                              </a:solidFill>
                              <a:latin typeface="Cambria Math" panose="02040503050406030204" pitchFamily="18" charset="0"/>
                            </a:rPr>
                            <m:t>𝑏</m:t>
                          </m:r>
                        </m:e>
                      </m:d>
                    </m:oMath>
                  </m:oMathPara>
                </a14:m>
                <a:endParaRPr lang="es-CO" altLang="es-ES" sz="1600" dirty="0">
                  <a:solidFill>
                    <a:srgbClr val="00B0F0"/>
                  </a:solidFill>
                  <a:latin typeface="+mn-lt"/>
                </a:endParaRPr>
              </a:p>
              <a:p>
                <a:pPr marL="0" indent="0" algn="just" defTabSz="685800">
                  <a:lnSpc>
                    <a:spcPct val="100000"/>
                  </a:lnSpc>
                  <a:buNone/>
                </a:pPr>
                <a:endParaRPr lang="es-CO" altLang="es-ES" sz="1600" dirty="0">
                  <a:solidFill>
                    <a:srgbClr val="00B0F0"/>
                  </a:solidFill>
                  <a:latin typeface="+mn-lt"/>
                </a:endParaRPr>
              </a:p>
              <a:p>
                <a:pPr marL="171450" indent="-171450" algn="just" defTabSz="685800">
                  <a:lnSpc>
                    <a:spcPct val="100000"/>
                  </a:lnSpc>
                </a:pPr>
                <a:r>
                  <a:rPr lang="es-CO" altLang="es-ES" sz="1600" dirty="0">
                    <a:solidFill>
                      <a:srgbClr val="00B0F0"/>
                    </a:solidFill>
                    <a:latin typeface="+mn-lt"/>
                  </a:rPr>
                  <a:t>Intervalo infinito abierto por la izquierda</a:t>
                </a:r>
              </a:p>
              <a:p>
                <a:pPr marL="171450" indent="-171450" algn="just" defTabSz="685800">
                  <a:lnSpc>
                    <a:spcPct val="100000"/>
                  </a:lnSpc>
                </a:pPr>
                <a:endParaRPr lang="es-CO" altLang="es-ES" sz="1600" dirty="0">
                  <a:solidFill>
                    <a:srgbClr val="00B0F0"/>
                  </a:solidFill>
                  <a:latin typeface="+mn-lt"/>
                </a:endParaRPr>
              </a:p>
              <a:p>
                <a:pPr marL="0" indent="0" algn="just" defTabSz="685800">
                  <a:lnSpc>
                    <a:spcPct val="100000"/>
                  </a:lnSpc>
                  <a:buNone/>
                </a:pPr>
                <a14:m>
                  <m:oMathPara xmlns:m="http://schemas.openxmlformats.org/officeDocument/2006/math">
                    <m:oMathParaPr>
                      <m:jc m:val="centerGroup"/>
                    </m:oMathParaPr>
                    <m:oMath xmlns:m="http://schemas.openxmlformats.org/officeDocument/2006/math">
                      <m:r>
                        <a:rPr lang="es-CO" altLang="es-ES" sz="1600" i="1" dirty="0">
                          <a:solidFill>
                            <a:srgbClr val="FF0000"/>
                          </a:solidFill>
                          <a:latin typeface="Cambria Math" panose="02040503050406030204" pitchFamily="18" charset="0"/>
                        </a:rPr>
                        <m:t>𝐼</m:t>
                      </m:r>
                      <m:r>
                        <a:rPr lang="es-CO" altLang="es-ES" sz="1600">
                          <a:solidFill>
                            <a:prstClr val="black"/>
                          </a:solidFill>
                          <a:latin typeface="Cambria Math" panose="02040503050406030204" pitchFamily="18" charset="0"/>
                        </a:rPr>
                        <m:t>=</m:t>
                      </m:r>
                      <m:r>
                        <a:rPr lang="es-CO" altLang="es-ES" sz="1600" i="1">
                          <a:solidFill>
                            <a:prstClr val="black"/>
                          </a:solidFill>
                          <a:latin typeface="Cambria Math" panose="02040503050406030204" pitchFamily="18" charset="0"/>
                        </a:rPr>
                        <m:t>(</m:t>
                      </m:r>
                      <m:r>
                        <a:rPr lang="es-CO" altLang="es-ES" sz="1600" i="1">
                          <a:solidFill>
                            <a:srgbClr val="00B050"/>
                          </a:solidFill>
                          <a:latin typeface="Cambria Math" panose="02040503050406030204" pitchFamily="18" charset="0"/>
                        </a:rPr>
                        <m:t>𝑎</m:t>
                      </m:r>
                      <m:r>
                        <a:rPr lang="es-CO" altLang="es-ES" sz="1600" i="1">
                          <a:solidFill>
                            <a:prstClr val="black"/>
                          </a:solidFill>
                          <a:latin typeface="Cambria Math" panose="02040503050406030204" pitchFamily="18" charset="0"/>
                        </a:rPr>
                        <m:t>,∞)=</m:t>
                      </m:r>
                      <m:d>
                        <m:dPr>
                          <m:begChr m:val="{"/>
                          <m:endChr m:val="}"/>
                          <m:ctrlPr>
                            <a:rPr lang="es-CO" altLang="es-ES" sz="1600" i="1">
                              <a:solidFill>
                                <a:prstClr val="black"/>
                              </a:solidFill>
                              <a:latin typeface="Cambria Math" panose="02040503050406030204" pitchFamily="18" charset="0"/>
                            </a:rPr>
                          </m:ctrlPr>
                        </m:dPr>
                        <m:e>
                          <m:r>
                            <a:rPr lang="es-CO" altLang="es-ES" sz="1600" i="1">
                              <a:solidFill>
                                <a:prstClr val="black"/>
                              </a:solidFill>
                              <a:latin typeface="Cambria Math" panose="02040503050406030204" pitchFamily="18" charset="0"/>
                            </a:rPr>
                            <m:t>𝑥</m:t>
                          </m:r>
                          <m:r>
                            <a:rPr lang="es-CO" altLang="es-ES" sz="1600" i="1">
                              <a:solidFill>
                                <a:prstClr val="black"/>
                              </a:solidFill>
                              <a:latin typeface="Cambria Math" panose="02040503050406030204" pitchFamily="18" charset="0"/>
                            </a:rPr>
                            <m:t> | </m:t>
                          </m:r>
                          <m:r>
                            <a:rPr lang="es-CO" altLang="es-ES" sz="1600" i="1">
                              <a:solidFill>
                                <a:srgbClr val="00B050"/>
                              </a:solidFill>
                              <a:latin typeface="Cambria Math" panose="02040503050406030204" pitchFamily="18" charset="0"/>
                            </a:rPr>
                            <m:t>𝑎</m:t>
                          </m:r>
                          <m:r>
                            <a:rPr lang="es-CO" altLang="es-ES" sz="1600" i="1">
                              <a:solidFill>
                                <a:prstClr val="black"/>
                              </a:solidFill>
                              <a:latin typeface="Cambria Math" panose="02040503050406030204" pitchFamily="18" charset="0"/>
                            </a:rPr>
                            <m:t>&lt;</m:t>
                          </m:r>
                          <m:r>
                            <a:rPr lang="es-CO" altLang="es-ES" sz="1600" i="1">
                              <a:solidFill>
                                <a:prstClr val="black"/>
                              </a:solidFill>
                              <a:latin typeface="Cambria Math" panose="02040503050406030204" pitchFamily="18" charset="0"/>
                              <a:ea typeface="Cambria Math" panose="02040503050406030204" pitchFamily="18" charset="0"/>
                            </a:rPr>
                            <m:t>𝑥</m:t>
                          </m:r>
                        </m:e>
                      </m:d>
                    </m:oMath>
                  </m:oMathPara>
                </a14:m>
                <a:endParaRPr lang="es-CO" altLang="es-ES" sz="1600" dirty="0">
                  <a:solidFill>
                    <a:srgbClr val="00B0F0"/>
                  </a:solidFill>
                  <a:latin typeface="+mn-lt"/>
                </a:endParaRPr>
              </a:p>
              <a:p>
                <a:pPr marL="171450" indent="-171450" algn="just" defTabSz="685800">
                  <a:lnSpc>
                    <a:spcPct val="100000"/>
                  </a:lnSpc>
                </a:pPr>
                <a:endParaRPr lang="es-CO" altLang="es-ES" sz="1600" dirty="0">
                  <a:solidFill>
                    <a:srgbClr val="00B0F0"/>
                  </a:solidFill>
                  <a:latin typeface="+mn-lt"/>
                </a:endParaRPr>
              </a:p>
              <a:p>
                <a:pPr marL="171450" indent="-171450" algn="just" defTabSz="685800">
                  <a:lnSpc>
                    <a:spcPct val="100000"/>
                  </a:lnSpc>
                </a:pPr>
                <a:r>
                  <a:rPr lang="es-CO" altLang="es-ES" sz="1600" dirty="0">
                    <a:solidFill>
                      <a:srgbClr val="00B0F0"/>
                    </a:solidFill>
                    <a:latin typeface="+mn-lt"/>
                  </a:rPr>
                  <a:t>Intervalo infinito abierto por la derecha</a:t>
                </a:r>
              </a:p>
              <a:p>
                <a:pPr marL="171450" indent="-171450" algn="just" defTabSz="685800">
                  <a:lnSpc>
                    <a:spcPct val="100000"/>
                  </a:lnSpc>
                </a:pPr>
                <a:endParaRPr lang="es-CO" altLang="es-ES" sz="1600" dirty="0">
                  <a:solidFill>
                    <a:srgbClr val="00B0F0"/>
                  </a:solidFill>
                  <a:latin typeface="+mn-lt"/>
                  <a:ea typeface="Verdana" panose="020B0604030504040204" pitchFamily="34" charset="0"/>
                </a:endParaRPr>
              </a:p>
              <a:p>
                <a:pPr marL="0" indent="0" algn="just" defTabSz="685800">
                  <a:lnSpc>
                    <a:spcPct val="100000"/>
                  </a:lnSpc>
                  <a:buNone/>
                </a:pPr>
                <a14:m>
                  <m:oMathPara xmlns:m="http://schemas.openxmlformats.org/officeDocument/2006/math">
                    <m:oMathParaPr>
                      <m:jc m:val="centerGroup"/>
                    </m:oMathParaPr>
                    <m:oMath xmlns:m="http://schemas.openxmlformats.org/officeDocument/2006/math">
                      <m:r>
                        <a:rPr lang="es-CO" altLang="es-ES" sz="1600" i="1" dirty="0">
                          <a:solidFill>
                            <a:srgbClr val="FF0000"/>
                          </a:solidFill>
                          <a:latin typeface="Cambria Math" panose="02040503050406030204" pitchFamily="18" charset="0"/>
                        </a:rPr>
                        <m:t>𝐼</m:t>
                      </m:r>
                      <m:r>
                        <a:rPr lang="es-CO" altLang="es-ES" sz="1600">
                          <a:solidFill>
                            <a:prstClr val="black"/>
                          </a:solidFill>
                          <a:latin typeface="Cambria Math" panose="02040503050406030204" pitchFamily="18" charset="0"/>
                        </a:rPr>
                        <m:t>=</m:t>
                      </m:r>
                      <m:r>
                        <a:rPr lang="es-CO" altLang="es-ES" sz="1600" i="1">
                          <a:solidFill>
                            <a:prstClr val="black"/>
                          </a:solidFill>
                          <a:latin typeface="Cambria Math" panose="02040503050406030204" pitchFamily="18" charset="0"/>
                        </a:rPr>
                        <m:t>(−</m:t>
                      </m:r>
                      <m:r>
                        <a:rPr lang="es-CO" altLang="es-ES" sz="1600" i="1">
                          <a:solidFill>
                            <a:prstClr val="black"/>
                          </a:solidFill>
                          <a:latin typeface="Cambria Math" panose="02040503050406030204" pitchFamily="18" charset="0"/>
                          <a:ea typeface="Cambria Math" panose="02040503050406030204" pitchFamily="18" charset="0"/>
                        </a:rPr>
                        <m:t>∞</m:t>
                      </m:r>
                      <m:r>
                        <a:rPr lang="es-CO" altLang="es-ES" sz="1600" i="1">
                          <a:solidFill>
                            <a:prstClr val="black"/>
                          </a:solidFill>
                          <a:latin typeface="Cambria Math" panose="02040503050406030204" pitchFamily="18" charset="0"/>
                        </a:rPr>
                        <m:t>,</m:t>
                      </m:r>
                      <m:r>
                        <a:rPr lang="es-CO" altLang="es-ES" sz="1600" i="1">
                          <a:solidFill>
                            <a:srgbClr val="00B050"/>
                          </a:solidFill>
                          <a:latin typeface="Cambria Math" panose="02040503050406030204" pitchFamily="18" charset="0"/>
                        </a:rPr>
                        <m:t>𝑏</m:t>
                      </m:r>
                      <m:r>
                        <a:rPr lang="es-CO" altLang="es-ES" sz="1600" i="1">
                          <a:solidFill>
                            <a:prstClr val="black"/>
                          </a:solidFill>
                          <a:latin typeface="Cambria Math" panose="02040503050406030204" pitchFamily="18" charset="0"/>
                        </a:rPr>
                        <m:t> )=</m:t>
                      </m:r>
                      <m:d>
                        <m:dPr>
                          <m:begChr m:val="{"/>
                          <m:endChr m:val="}"/>
                          <m:ctrlPr>
                            <a:rPr lang="es-CO" altLang="es-ES" sz="1600" i="1">
                              <a:solidFill>
                                <a:prstClr val="black"/>
                              </a:solidFill>
                              <a:latin typeface="Cambria Math" panose="02040503050406030204" pitchFamily="18" charset="0"/>
                            </a:rPr>
                          </m:ctrlPr>
                        </m:dPr>
                        <m:e>
                          <m:r>
                            <a:rPr lang="es-CO" altLang="es-ES" sz="1600" i="1">
                              <a:solidFill>
                                <a:prstClr val="black"/>
                              </a:solidFill>
                              <a:latin typeface="Cambria Math" panose="02040503050406030204" pitchFamily="18" charset="0"/>
                            </a:rPr>
                            <m:t>𝑥</m:t>
                          </m:r>
                          <m:r>
                            <a:rPr lang="es-CO" altLang="es-ES" sz="1600" i="1">
                              <a:solidFill>
                                <a:prstClr val="black"/>
                              </a:solidFill>
                              <a:latin typeface="Cambria Math" panose="02040503050406030204" pitchFamily="18" charset="0"/>
                            </a:rPr>
                            <m:t> | </m:t>
                          </m:r>
                          <m:r>
                            <a:rPr lang="es-CO" altLang="es-ES" sz="1600" i="1">
                              <a:solidFill>
                                <a:prstClr val="black"/>
                              </a:solidFill>
                              <a:latin typeface="Cambria Math" panose="02040503050406030204" pitchFamily="18" charset="0"/>
                              <a:ea typeface="Cambria Math" panose="02040503050406030204" pitchFamily="18" charset="0"/>
                            </a:rPr>
                            <m:t>𝑥</m:t>
                          </m:r>
                          <m:r>
                            <a:rPr lang="es-CO" altLang="es-ES" sz="1600" i="1">
                              <a:solidFill>
                                <a:prstClr val="black"/>
                              </a:solidFill>
                              <a:latin typeface="Cambria Math" panose="02040503050406030204" pitchFamily="18" charset="0"/>
                            </a:rPr>
                            <m:t>&lt;</m:t>
                          </m:r>
                          <m:r>
                            <a:rPr lang="es-CO" altLang="es-ES" sz="1600" i="1">
                              <a:solidFill>
                                <a:srgbClr val="00B050"/>
                              </a:solidFill>
                              <a:latin typeface="Cambria Math" panose="02040503050406030204" pitchFamily="18" charset="0"/>
                            </a:rPr>
                            <m:t>𝑏</m:t>
                          </m:r>
                        </m:e>
                      </m:d>
                    </m:oMath>
                  </m:oMathPara>
                </a14:m>
                <a:endParaRPr lang="es-CO" sz="1600" dirty="0">
                  <a:solidFill>
                    <a:prstClr val="black"/>
                  </a:solidFill>
                  <a:latin typeface="+mn-lt"/>
                </a:endParaRPr>
              </a:p>
            </p:txBody>
          </p:sp>
        </mc:Choice>
        <mc:Fallback xmlns="">
          <p:sp>
            <p:nvSpPr>
              <p:cNvPr id="24" name="Rectangle 1">
                <a:extLst>
                  <a:ext uri="{FF2B5EF4-FFF2-40B4-BE49-F238E27FC236}">
                    <a16:creationId xmlns:a16="http://schemas.microsoft.com/office/drawing/2014/main" xmlns:a14="http://schemas.microsoft.com/office/drawing/2010/main" xmlns="" id="{AF4C8AEE-A1FA-4765-BF53-FA902E542C83}"/>
                  </a:ext>
                </a:extLst>
              </p:cNvPr>
              <p:cNvSpPr txBox="1">
                <a:spLocks noRot="1" noChangeAspect="1" noMove="1" noResize="1" noEditPoints="1" noAdjustHandles="1" noChangeArrowheads="1" noChangeShapeType="1" noTextEdit="1"/>
              </p:cNvSpPr>
              <p:nvPr/>
            </p:nvSpPr>
            <p:spPr bwMode="auto">
              <a:xfrm>
                <a:off x="4541894" y="1660409"/>
                <a:ext cx="4109072" cy="4255011"/>
              </a:xfrm>
              <a:prstGeom prst="rect">
                <a:avLst/>
              </a:prstGeom>
              <a:blipFill rotWithShape="0">
                <a:blip r:embed="rId5"/>
                <a:stretch>
                  <a:fillRect l="-1187" t="-143" b="-716"/>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s-ES">
                    <a:noFill/>
                  </a:rPr>
                  <a:t> </a:t>
                </a:r>
              </a:p>
            </p:txBody>
          </p:sp>
        </mc:Fallback>
      </mc:AlternateContent>
    </p:spTree>
    <p:extLst>
      <p:ext uri="{BB962C8B-B14F-4D97-AF65-F5344CB8AC3E}">
        <p14:creationId xmlns:p14="http://schemas.microsoft.com/office/powerpoint/2010/main" val="13244335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1726707-3F03-401F-ACD4-C2DD18719127}"/>
              </a:ext>
            </a:extLst>
          </p:cNvPr>
          <p:cNvSpPr>
            <a:spLocks noGrp="1"/>
          </p:cNvSpPr>
          <p:nvPr>
            <p:ph type="title"/>
          </p:nvPr>
        </p:nvSpPr>
        <p:spPr>
          <a:xfrm>
            <a:off x="172314" y="239158"/>
            <a:ext cx="7886700" cy="994172"/>
          </a:xfrm>
        </p:spPr>
        <p:txBody>
          <a:bodyPr>
            <a:normAutofit/>
          </a:bodyPr>
          <a:lstStyle/>
          <a:p>
            <a:r>
              <a:rPr lang="es-PR" altLang="es-ES" sz="3100" b="1" dirty="0">
                <a:solidFill>
                  <a:srgbClr val="00B0F0"/>
                </a:solidFill>
              </a:rPr>
              <a:t>Intervalo cerrado</a:t>
            </a:r>
            <a:r>
              <a:rPr lang="es-ES" b="1" cap="all" dirty="0"/>
              <a:t/>
            </a:r>
            <a:br>
              <a:rPr lang="es-ES" b="1" cap="all" dirty="0"/>
            </a:br>
            <a:endParaRPr lang="es-ES" dirty="0"/>
          </a:p>
        </p:txBody>
      </p:sp>
      <mc:AlternateContent xmlns:mc="http://schemas.openxmlformats.org/markup-compatibility/2006" xmlns:a14="http://schemas.microsoft.com/office/drawing/2010/main">
        <mc:Choice Requires="a14">
          <p:sp>
            <p:nvSpPr>
              <p:cNvPr id="4" name="Rectangle 1">
                <a:extLst>
                  <a:ext uri="{FF2B5EF4-FFF2-40B4-BE49-F238E27FC236}">
                    <a16:creationId xmlns:a16="http://schemas.microsoft.com/office/drawing/2014/main" xmlns="" id="{01A8AF4C-DC30-4489-8D9E-F144CDDB0404}"/>
                  </a:ext>
                </a:extLst>
              </p:cNvPr>
              <p:cNvSpPr>
                <a:spLocks noGrp="1" noChangeArrowheads="1"/>
              </p:cNvSpPr>
              <p:nvPr>
                <p:ph idx="1"/>
              </p:nvPr>
            </p:nvSpPr>
            <p:spPr bwMode="auto">
              <a:xfrm>
                <a:off x="368567" y="947483"/>
                <a:ext cx="8189844" cy="5332229"/>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es-CO" altLang="es-ES" sz="2000" dirty="0">
                  <a:latin typeface="Verdana" panose="020B0604030504040204" pitchFamily="34" charset="0"/>
                </a:endParaRPr>
              </a:p>
              <a:p>
                <a:r>
                  <a:rPr lang="es-PR" altLang="es-ES" sz="2000" b="1" dirty="0">
                    <a:solidFill>
                      <a:srgbClr val="00B0F0"/>
                    </a:solidFill>
                    <a:latin typeface="Verdana" panose="020B0604030504040204" pitchFamily="34" charset="0"/>
                    <a:ea typeface="Verdana" panose="020B0604030504040204" pitchFamily="34" charset="0"/>
                  </a:rPr>
                  <a:t>Definición: </a:t>
                </a:r>
                <a:r>
                  <a:rPr lang="es-CO" altLang="es-ES" sz="2000" dirty="0">
                    <a:latin typeface="Verdana" panose="020B0604030504040204" pitchFamily="34" charset="0"/>
                  </a:rPr>
                  <a:t>Es el conjunto de números reales formado por </a:t>
                </a:r>
                <a14:m>
                  <m:oMath xmlns:m="http://schemas.openxmlformats.org/officeDocument/2006/math">
                    <m:r>
                      <a:rPr lang="es-CO" altLang="es-ES" sz="2000" i="1" dirty="0">
                        <a:solidFill>
                          <a:srgbClr val="00B050"/>
                        </a:solidFill>
                        <a:latin typeface="Cambria Math" panose="02040503050406030204" pitchFamily="18" charset="0"/>
                      </a:rPr>
                      <m:t>𝑎</m:t>
                    </m:r>
                  </m:oMath>
                </a14:m>
                <a:r>
                  <a:rPr lang="es-CO" altLang="es-ES" sz="2000" dirty="0">
                    <a:latin typeface="Verdana" panose="020B0604030504040204" pitchFamily="34" charset="0"/>
                  </a:rPr>
                  <a:t>, </a:t>
                </a:r>
                <a14:m>
                  <m:oMath xmlns:m="http://schemas.openxmlformats.org/officeDocument/2006/math">
                    <m:r>
                      <a:rPr lang="es-CO" altLang="es-ES" sz="2000" i="1" dirty="0">
                        <a:solidFill>
                          <a:srgbClr val="00B050"/>
                        </a:solidFill>
                        <a:latin typeface="Cambria Math" panose="02040503050406030204" pitchFamily="18" charset="0"/>
                      </a:rPr>
                      <m:t>𝑏</m:t>
                    </m:r>
                  </m:oMath>
                </a14:m>
                <a:r>
                  <a:rPr lang="es-CO" altLang="es-ES" sz="2000" dirty="0">
                    <a:latin typeface="Verdana" panose="020B0604030504040204" pitchFamily="34" charset="0"/>
                  </a:rPr>
                  <a:t> y todos los comprendidos entre ambos.</a:t>
                </a:r>
              </a:p>
              <a:p>
                <a:endParaRPr lang="es-PR" altLang="es-ES" sz="2000" dirty="0">
                  <a:latin typeface="Verdana" panose="020B0604030504040204" pitchFamily="34" charset="0"/>
                </a:endParaRPr>
              </a:p>
              <a:p>
                <a:pPr marL="0" indent="0" algn="ctr">
                  <a:buNone/>
                </a:pPr>
                <a14:m>
                  <m:oMathPara xmlns:m="http://schemas.openxmlformats.org/officeDocument/2006/math">
                    <m:oMathParaPr>
                      <m:jc m:val="centerGroup"/>
                    </m:oMathParaPr>
                    <m:oMath xmlns:m="http://schemas.openxmlformats.org/officeDocument/2006/math">
                      <m:r>
                        <a:rPr lang="es-CO" altLang="es-ES" sz="2000" i="1" dirty="0">
                          <a:solidFill>
                            <a:srgbClr val="FF0000"/>
                          </a:solidFill>
                          <a:latin typeface="Cambria Math" panose="02040503050406030204" pitchFamily="18" charset="0"/>
                        </a:rPr>
                        <m:t>𝐼</m:t>
                      </m:r>
                      <m:r>
                        <a:rPr lang="es-CO" altLang="es-ES" sz="2000">
                          <a:latin typeface="Cambria Math" panose="02040503050406030204" pitchFamily="18" charset="0"/>
                        </a:rPr>
                        <m:t>=</m:t>
                      </m:r>
                      <m:d>
                        <m:dPr>
                          <m:begChr m:val="["/>
                          <m:endChr m:val="]"/>
                          <m:ctrlPr>
                            <a:rPr lang="es-CO" altLang="es-ES" sz="2000" i="1">
                              <a:latin typeface="Cambria Math" panose="02040503050406030204" pitchFamily="18" charset="0"/>
                            </a:rPr>
                          </m:ctrlPr>
                        </m:dPr>
                        <m:e>
                          <m:r>
                            <a:rPr lang="es-CO" altLang="es-ES" sz="2000" i="1">
                              <a:solidFill>
                                <a:srgbClr val="00B050"/>
                              </a:solidFill>
                              <a:latin typeface="Cambria Math" panose="02040503050406030204" pitchFamily="18" charset="0"/>
                            </a:rPr>
                            <m:t>𝑎</m:t>
                          </m:r>
                          <m:r>
                            <a:rPr lang="es-CO" altLang="es-ES" sz="2000" i="1">
                              <a:latin typeface="Cambria Math" panose="02040503050406030204" pitchFamily="18" charset="0"/>
                            </a:rPr>
                            <m:t>,</m:t>
                          </m:r>
                          <m:r>
                            <a:rPr lang="es-CO" altLang="es-ES" sz="2000" i="1">
                              <a:solidFill>
                                <a:srgbClr val="00B050"/>
                              </a:solidFill>
                              <a:latin typeface="Cambria Math" panose="02040503050406030204" pitchFamily="18" charset="0"/>
                            </a:rPr>
                            <m:t>𝑏</m:t>
                          </m:r>
                        </m:e>
                      </m:d>
                      <m:r>
                        <a:rPr lang="es-CO" altLang="es-ES" sz="2000" i="1">
                          <a:latin typeface="Cambria Math" panose="02040503050406030204" pitchFamily="18" charset="0"/>
                        </a:rPr>
                        <m:t>=</m:t>
                      </m:r>
                      <m:d>
                        <m:dPr>
                          <m:begChr m:val="{"/>
                          <m:endChr m:val="}"/>
                          <m:ctrlPr>
                            <a:rPr lang="es-CO" altLang="es-ES" sz="2000" i="1">
                              <a:latin typeface="Cambria Math" panose="02040503050406030204" pitchFamily="18" charset="0"/>
                            </a:rPr>
                          </m:ctrlPr>
                        </m:dPr>
                        <m:e>
                          <m:r>
                            <a:rPr lang="es-CO" altLang="es-ES" sz="2000" i="1">
                              <a:latin typeface="Cambria Math" panose="02040503050406030204" pitchFamily="18" charset="0"/>
                            </a:rPr>
                            <m:t>𝑥</m:t>
                          </m:r>
                          <m:r>
                            <a:rPr lang="es-CO" altLang="es-ES" sz="2000" i="1">
                              <a:latin typeface="Cambria Math" panose="02040503050406030204" pitchFamily="18" charset="0"/>
                            </a:rPr>
                            <m:t> | </m:t>
                          </m:r>
                          <m:r>
                            <a:rPr lang="es-CO" altLang="es-ES" sz="2000" i="1">
                              <a:solidFill>
                                <a:srgbClr val="00B050"/>
                              </a:solidFill>
                              <a:latin typeface="Cambria Math" panose="02040503050406030204" pitchFamily="18" charset="0"/>
                            </a:rPr>
                            <m:t>𝑎</m:t>
                          </m:r>
                          <m:r>
                            <a:rPr lang="es-CO" altLang="es-ES" sz="2000" i="1">
                              <a:latin typeface="Cambria Math" panose="02040503050406030204" pitchFamily="18" charset="0"/>
                              <a:ea typeface="Cambria Math" panose="02040503050406030204" pitchFamily="18" charset="0"/>
                            </a:rPr>
                            <m:t>≤</m:t>
                          </m:r>
                          <m:r>
                            <a:rPr lang="es-CO" altLang="es-ES" sz="2000" i="1">
                              <a:latin typeface="Cambria Math" panose="02040503050406030204" pitchFamily="18" charset="0"/>
                              <a:ea typeface="Cambria Math" panose="02040503050406030204" pitchFamily="18" charset="0"/>
                            </a:rPr>
                            <m:t>𝑥</m:t>
                          </m:r>
                          <m:r>
                            <a:rPr lang="es-CO" altLang="es-ES" sz="2000" i="1">
                              <a:latin typeface="Cambria Math" panose="02040503050406030204" pitchFamily="18" charset="0"/>
                              <a:ea typeface="Cambria Math" panose="02040503050406030204" pitchFamily="18" charset="0"/>
                            </a:rPr>
                            <m:t>≤</m:t>
                          </m:r>
                          <m:r>
                            <a:rPr lang="es-CO" altLang="es-ES" sz="2000" i="1">
                              <a:solidFill>
                                <a:srgbClr val="00B050"/>
                              </a:solidFill>
                              <a:latin typeface="Cambria Math" panose="02040503050406030204" pitchFamily="18" charset="0"/>
                              <a:ea typeface="Cambria Math" panose="02040503050406030204" pitchFamily="18" charset="0"/>
                            </a:rPr>
                            <m:t>𝑏</m:t>
                          </m:r>
                        </m:e>
                      </m:d>
                    </m:oMath>
                  </m:oMathPara>
                </a14:m>
                <a:endParaRPr lang="es-ES" altLang="es-ES" sz="2000" dirty="0"/>
              </a:p>
              <a:p>
                <a:pPr algn="ctr"/>
                <a:endParaRPr lang="es-CO" altLang="es-ES" sz="2000" dirty="0"/>
              </a:p>
              <a:p>
                <a:pPr algn="ctr"/>
                <a:endParaRPr lang="es-CO" altLang="es-ES" sz="2000" dirty="0"/>
              </a:p>
              <a:p>
                <a:pPr algn="ctr"/>
                <a:endParaRPr lang="es-CO" altLang="es-ES" sz="2000" dirty="0"/>
              </a:p>
              <a:p>
                <a:endParaRPr lang="es-PR" altLang="es-ES" sz="2000" dirty="0">
                  <a:latin typeface="Verdana" panose="020B0604030504040204" pitchFamily="34" charset="0"/>
                </a:endParaRPr>
              </a:p>
              <a:p>
                <a:pPr algn="just">
                  <a:lnSpc>
                    <a:spcPct val="100000"/>
                  </a:lnSpc>
                </a:pPr>
                <a:r>
                  <a:rPr lang="es-PR" altLang="es-ES" sz="2000" b="1" dirty="0">
                    <a:solidFill>
                      <a:srgbClr val="00B050"/>
                    </a:solidFill>
                    <a:latin typeface="Verdana" panose="020B0604030504040204" pitchFamily="34" charset="0"/>
                  </a:rPr>
                  <a:t>Ejemplos:</a:t>
                </a:r>
              </a:p>
              <a:p>
                <a:pPr algn="just">
                  <a:lnSpc>
                    <a:spcPct val="100000"/>
                  </a:lnSpc>
                </a:pPr>
                <a:endParaRPr lang="es-PR" altLang="es-ES" sz="2000" b="1" dirty="0">
                  <a:solidFill>
                    <a:srgbClr val="00B050"/>
                  </a:solidFill>
                  <a:latin typeface="Verdana" panose="020B0604030504040204" pitchFamily="34" charset="0"/>
                </a:endParaRPr>
              </a:p>
              <a:p>
                <a:pPr algn="just">
                  <a:lnSpc>
                    <a:spcPct val="100000"/>
                  </a:lnSpc>
                </a:pPr>
                <a:endParaRPr lang="es-PR" altLang="es-ES" sz="2000" b="1" dirty="0">
                  <a:solidFill>
                    <a:srgbClr val="00B050"/>
                  </a:solidFill>
                  <a:latin typeface="Verdana" panose="020B0604030504040204" pitchFamily="34" charset="0"/>
                </a:endParaRPr>
              </a:p>
              <a:p>
                <a:pPr algn="just">
                  <a:lnSpc>
                    <a:spcPct val="100000"/>
                  </a:lnSpc>
                </a:pPr>
                <a:endParaRPr lang="es-PR" altLang="es-ES" sz="2000" b="1" dirty="0">
                  <a:solidFill>
                    <a:srgbClr val="00B050"/>
                  </a:solidFill>
                  <a:latin typeface="Verdana" panose="020B0604030504040204" pitchFamily="34" charset="0"/>
                </a:endParaRPr>
              </a:p>
              <a:p>
                <a:pPr algn="just">
                  <a:lnSpc>
                    <a:spcPct val="100000"/>
                  </a:lnSpc>
                </a:pPr>
                <a14:m>
                  <m:oMath xmlns:m="http://schemas.openxmlformats.org/officeDocument/2006/math">
                    <m:r>
                      <a:rPr lang="es-CO" altLang="es-ES" sz="2000" i="1" dirty="0">
                        <a:solidFill>
                          <a:srgbClr val="FF0000"/>
                        </a:solidFill>
                        <a:latin typeface="Cambria Math" panose="02040503050406030204" pitchFamily="18" charset="0"/>
                      </a:rPr>
                      <m:t>𝐼</m:t>
                    </m:r>
                    <m:r>
                      <a:rPr lang="es-CO" altLang="es-ES" sz="2000">
                        <a:latin typeface="Cambria Math" panose="02040503050406030204" pitchFamily="18" charset="0"/>
                      </a:rPr>
                      <m:t>=</m:t>
                    </m:r>
                    <m:d>
                      <m:dPr>
                        <m:begChr m:val="["/>
                        <m:endChr m:val="]"/>
                        <m:ctrlPr>
                          <a:rPr lang="es-CO" altLang="es-ES" sz="2000" i="1">
                            <a:latin typeface="Cambria Math" panose="02040503050406030204" pitchFamily="18" charset="0"/>
                          </a:rPr>
                        </m:ctrlPr>
                      </m:dPr>
                      <m:e>
                        <m:r>
                          <a:rPr lang="es-CO" altLang="es-ES" sz="2000" i="1">
                            <a:latin typeface="Cambria Math" panose="02040503050406030204" pitchFamily="18" charset="0"/>
                          </a:rPr>
                          <m:t> </m:t>
                        </m:r>
                        <m:r>
                          <a:rPr lang="es-CO" altLang="es-ES" sz="2000" i="1">
                            <a:solidFill>
                              <a:srgbClr val="00B050"/>
                            </a:solidFill>
                            <a:latin typeface="Cambria Math" panose="02040503050406030204" pitchFamily="18" charset="0"/>
                          </a:rPr>
                          <m:t>2, 9 </m:t>
                        </m:r>
                      </m:e>
                    </m:d>
                    <m:r>
                      <a:rPr lang="es-CO" altLang="es-ES" sz="2000" i="1">
                        <a:latin typeface="Cambria Math" panose="02040503050406030204" pitchFamily="18" charset="0"/>
                      </a:rPr>
                      <m:t>=</m:t>
                    </m:r>
                    <m:d>
                      <m:dPr>
                        <m:begChr m:val="{"/>
                        <m:endChr m:val="}"/>
                        <m:ctrlPr>
                          <a:rPr lang="es-CO" altLang="es-ES" sz="2000" i="1">
                            <a:latin typeface="Cambria Math" panose="02040503050406030204" pitchFamily="18" charset="0"/>
                          </a:rPr>
                        </m:ctrlPr>
                      </m:dPr>
                      <m:e>
                        <m:r>
                          <a:rPr lang="es-CO" altLang="es-ES" sz="2000" i="1">
                            <a:latin typeface="Cambria Math" panose="02040503050406030204" pitchFamily="18" charset="0"/>
                          </a:rPr>
                          <m:t>𝑥</m:t>
                        </m:r>
                        <m:r>
                          <a:rPr lang="es-CO" altLang="es-ES" sz="2000" i="1">
                            <a:latin typeface="Cambria Math" panose="02040503050406030204" pitchFamily="18" charset="0"/>
                          </a:rPr>
                          <m:t> | 2≤</m:t>
                        </m:r>
                        <m:r>
                          <a:rPr lang="es-CO" altLang="es-ES" sz="2000" i="1">
                            <a:latin typeface="Cambria Math" panose="02040503050406030204" pitchFamily="18" charset="0"/>
                            <a:ea typeface="Cambria Math" panose="02040503050406030204" pitchFamily="18" charset="0"/>
                          </a:rPr>
                          <m:t>𝑥</m:t>
                        </m:r>
                        <m:r>
                          <a:rPr lang="es-CO" altLang="es-ES" sz="2000" i="1">
                            <a:latin typeface="Cambria Math" panose="02040503050406030204" pitchFamily="18" charset="0"/>
                            <a:ea typeface="Cambria Math" panose="02040503050406030204" pitchFamily="18" charset="0"/>
                          </a:rPr>
                          <m:t>≤9</m:t>
                        </m:r>
                      </m:e>
                    </m:d>
                  </m:oMath>
                </a14:m>
                <a:endParaRPr lang="es-CO" altLang="es-ES" sz="2000" dirty="0">
                  <a:solidFill>
                    <a:srgbClr val="00B050"/>
                  </a:solidFill>
                  <a:ea typeface="Cambria Math" panose="02040503050406030204" pitchFamily="18" charset="0"/>
                </a:endParaRPr>
              </a:p>
              <a:p>
                <a:pPr algn="just">
                  <a:lnSpc>
                    <a:spcPct val="100000"/>
                  </a:lnSpc>
                </a:pPr>
                <a:endParaRPr lang="es-CO" altLang="es-ES" sz="2000" dirty="0"/>
              </a:p>
              <a:p>
                <a:pPr algn="just">
                  <a:lnSpc>
                    <a:spcPct val="100000"/>
                  </a:lnSpc>
                </a:pPr>
                <a:endParaRPr lang="es-CO" altLang="es-ES" sz="2000" dirty="0"/>
              </a:p>
              <a:p>
                <a:pPr algn="just">
                  <a:lnSpc>
                    <a:spcPct val="100000"/>
                  </a:lnSpc>
                </a:pPr>
                <a14:m>
                  <m:oMath xmlns:m="http://schemas.openxmlformats.org/officeDocument/2006/math">
                    <m:r>
                      <a:rPr lang="es-CO" altLang="es-ES" sz="2000" i="1" dirty="0">
                        <a:solidFill>
                          <a:srgbClr val="FF0000"/>
                        </a:solidFill>
                        <a:latin typeface="Cambria Math" panose="02040503050406030204" pitchFamily="18" charset="0"/>
                      </a:rPr>
                      <m:t>𝐼</m:t>
                    </m:r>
                    <m:r>
                      <a:rPr lang="es-CO" altLang="es-ES" sz="2000">
                        <a:latin typeface="Cambria Math" panose="02040503050406030204" pitchFamily="18" charset="0"/>
                      </a:rPr>
                      <m:t>=</m:t>
                    </m:r>
                    <m:d>
                      <m:dPr>
                        <m:begChr m:val="["/>
                        <m:endChr m:val="]"/>
                        <m:ctrlPr>
                          <a:rPr lang="es-CO" altLang="es-ES" sz="2000" i="1">
                            <a:latin typeface="Cambria Math" panose="02040503050406030204" pitchFamily="18" charset="0"/>
                          </a:rPr>
                        </m:ctrlPr>
                      </m:dPr>
                      <m:e>
                        <m:r>
                          <a:rPr lang="es-CO" altLang="es-ES" sz="2000" i="1">
                            <a:solidFill>
                              <a:srgbClr val="00B050"/>
                            </a:solidFill>
                            <a:latin typeface="Cambria Math" panose="02040503050406030204" pitchFamily="18" charset="0"/>
                          </a:rPr>
                          <m:t>−3, 3 </m:t>
                        </m:r>
                      </m:e>
                    </m:d>
                    <m:r>
                      <a:rPr lang="es-CO" altLang="es-ES" sz="2000" i="1">
                        <a:latin typeface="Cambria Math" panose="02040503050406030204" pitchFamily="18" charset="0"/>
                      </a:rPr>
                      <m:t>=</m:t>
                    </m:r>
                    <m:d>
                      <m:dPr>
                        <m:begChr m:val="{"/>
                        <m:endChr m:val="}"/>
                        <m:ctrlPr>
                          <a:rPr lang="es-CO" altLang="es-ES" sz="2000" i="1">
                            <a:latin typeface="Cambria Math" panose="02040503050406030204" pitchFamily="18" charset="0"/>
                          </a:rPr>
                        </m:ctrlPr>
                      </m:dPr>
                      <m:e>
                        <m:r>
                          <a:rPr lang="es-CO" altLang="es-ES" sz="2000" i="1">
                            <a:latin typeface="Cambria Math" panose="02040503050406030204" pitchFamily="18" charset="0"/>
                          </a:rPr>
                          <m:t>𝑥</m:t>
                        </m:r>
                        <m:r>
                          <a:rPr lang="es-CO" altLang="es-ES" sz="2000" i="1">
                            <a:latin typeface="Cambria Math" panose="02040503050406030204" pitchFamily="18" charset="0"/>
                          </a:rPr>
                          <m:t> | −3≤</m:t>
                        </m:r>
                        <m:r>
                          <a:rPr lang="es-CO" altLang="es-ES" sz="2000" i="1">
                            <a:latin typeface="Cambria Math" panose="02040503050406030204" pitchFamily="18" charset="0"/>
                            <a:ea typeface="Cambria Math" panose="02040503050406030204" pitchFamily="18" charset="0"/>
                          </a:rPr>
                          <m:t>𝑥</m:t>
                        </m:r>
                        <m:r>
                          <a:rPr lang="es-CO" altLang="es-ES" sz="2000" i="1">
                            <a:latin typeface="Cambria Math" panose="02040503050406030204" pitchFamily="18" charset="0"/>
                            <a:ea typeface="Cambria Math" panose="02040503050406030204" pitchFamily="18" charset="0"/>
                          </a:rPr>
                          <m:t>≤3</m:t>
                        </m:r>
                      </m:e>
                    </m:d>
                  </m:oMath>
                </a14:m>
                <a:endParaRPr lang="es-PR" altLang="es-ES" sz="2000" b="1" dirty="0">
                  <a:solidFill>
                    <a:srgbClr val="00B050"/>
                  </a:solidFill>
                  <a:latin typeface="Verdana" panose="020B0604030504040204" pitchFamily="34" charset="0"/>
                </a:endParaRPr>
              </a:p>
              <a:p>
                <a:pPr algn="just">
                  <a:lnSpc>
                    <a:spcPct val="100000"/>
                  </a:lnSpc>
                </a:pPr>
                <a:endParaRPr lang="es-PR" altLang="es-ES" sz="2000" dirty="0">
                  <a:latin typeface="Verdana" panose="020B0604030504040204" pitchFamily="34" charset="0"/>
                </a:endParaRPr>
              </a:p>
            </p:txBody>
          </p:sp>
        </mc:Choice>
        <mc:Fallback xmlns="">
          <p:sp>
            <p:nvSpPr>
              <p:cNvPr id="4" name="Rectangle 1">
                <a:extLst>
                  <a:ext uri="{FF2B5EF4-FFF2-40B4-BE49-F238E27FC236}">
                    <a16:creationId xmlns:a16="http://schemas.microsoft.com/office/drawing/2014/main" id="{01A8AF4C-DC30-4489-8D9E-F144CDDB0404}"/>
                  </a:ext>
                </a:extLst>
              </p:cNvPr>
              <p:cNvSpPr>
                <a:spLocks noGrp="1" noRot="1" noChangeAspect="1" noMove="1" noResize="1" noEditPoints="1" noAdjustHandles="1" noChangeArrowheads="1" noChangeShapeType="1" noTextEdit="1"/>
              </p:cNvSpPr>
              <p:nvPr>
                <p:ph idx="1"/>
              </p:nvPr>
            </p:nvSpPr>
            <p:spPr bwMode="auto">
              <a:xfrm>
                <a:off x="368567" y="947483"/>
                <a:ext cx="8189844" cy="5332229"/>
              </a:xfrm>
              <a:prstGeom prst="rect">
                <a:avLst/>
              </a:prstGeom>
              <a:blipFill>
                <a:blip r:embed="rId3"/>
                <a:stretch>
                  <a:fillRect l="-893" r="-1935"/>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s-ES">
                    <a:noFill/>
                  </a:rPr>
                  <a:t> </a:t>
                </a:r>
              </a:p>
            </p:txBody>
          </p:sp>
        </mc:Fallback>
      </mc:AlternateContent>
      <p:grpSp>
        <p:nvGrpSpPr>
          <p:cNvPr id="13" name="Grupo 12">
            <a:extLst>
              <a:ext uri="{FF2B5EF4-FFF2-40B4-BE49-F238E27FC236}">
                <a16:creationId xmlns:a16="http://schemas.microsoft.com/office/drawing/2014/main" xmlns="" id="{7900F9FF-74FA-46AE-B613-8B700DE1D77E}"/>
              </a:ext>
            </a:extLst>
          </p:cNvPr>
          <p:cNvGrpSpPr/>
          <p:nvPr/>
        </p:nvGrpSpPr>
        <p:grpSpPr>
          <a:xfrm>
            <a:off x="2669476" y="2853022"/>
            <a:ext cx="3588026" cy="575978"/>
            <a:chOff x="3362516" y="5076613"/>
            <a:chExt cx="4784034" cy="767970"/>
          </a:xfrm>
        </p:grpSpPr>
        <p:grpSp>
          <p:nvGrpSpPr>
            <p:cNvPr id="5" name="Grupo 4">
              <a:extLst>
                <a:ext uri="{FF2B5EF4-FFF2-40B4-BE49-F238E27FC236}">
                  <a16:creationId xmlns:a16="http://schemas.microsoft.com/office/drawing/2014/main" xmlns="" id="{301BA980-DACC-4965-8C57-005DAB853BD6}"/>
                </a:ext>
              </a:extLst>
            </p:cNvPr>
            <p:cNvGrpSpPr/>
            <p:nvPr/>
          </p:nvGrpSpPr>
          <p:grpSpPr>
            <a:xfrm>
              <a:off x="3362516" y="5076613"/>
              <a:ext cx="4784034" cy="767970"/>
              <a:chOff x="3392557" y="2494303"/>
              <a:chExt cx="4784034" cy="767970"/>
            </a:xfrm>
          </p:grpSpPr>
          <p:cxnSp>
            <p:nvCxnSpPr>
              <p:cNvPr id="6" name="Conector recto de flecha 5">
                <a:extLst>
                  <a:ext uri="{FF2B5EF4-FFF2-40B4-BE49-F238E27FC236}">
                    <a16:creationId xmlns:a16="http://schemas.microsoft.com/office/drawing/2014/main" xmlns="" id="{E92F59A2-A580-4770-BB8D-A134836BA4DB}"/>
                  </a:ext>
                </a:extLst>
              </p:cNvPr>
              <p:cNvCxnSpPr/>
              <p:nvPr/>
            </p:nvCxnSpPr>
            <p:spPr>
              <a:xfrm>
                <a:off x="3392557" y="2637183"/>
                <a:ext cx="4784034" cy="0"/>
              </a:xfrm>
              <a:prstGeom prst="straightConnector1">
                <a:avLst/>
              </a:prstGeom>
              <a:ln w="22225">
                <a:headEnd type="triangle"/>
                <a:tailEnd type="stealth"/>
              </a:ln>
            </p:spPr>
            <p:style>
              <a:lnRef idx="1">
                <a:schemeClr val="accent1"/>
              </a:lnRef>
              <a:fillRef idx="0">
                <a:schemeClr val="accent1"/>
              </a:fillRef>
              <a:effectRef idx="0">
                <a:schemeClr val="accent1"/>
              </a:effectRef>
              <a:fontRef idx="minor">
                <a:schemeClr val="tx1"/>
              </a:fontRef>
            </p:style>
          </p:cxnSp>
          <p:cxnSp>
            <p:nvCxnSpPr>
              <p:cNvPr id="7" name="Conector recto 6">
                <a:extLst>
                  <a:ext uri="{FF2B5EF4-FFF2-40B4-BE49-F238E27FC236}">
                    <a16:creationId xmlns:a16="http://schemas.microsoft.com/office/drawing/2014/main" xmlns="" id="{DE288F49-0B59-448D-8081-E6FA483633F3}"/>
                  </a:ext>
                </a:extLst>
              </p:cNvPr>
              <p:cNvCxnSpPr>
                <a:cxnSpLocks/>
              </p:cNvCxnSpPr>
              <p:nvPr/>
            </p:nvCxnSpPr>
            <p:spPr>
              <a:xfrm>
                <a:off x="4643438" y="2494303"/>
                <a:ext cx="0" cy="26318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Conector recto 7">
                <a:extLst>
                  <a:ext uri="{FF2B5EF4-FFF2-40B4-BE49-F238E27FC236}">
                    <a16:creationId xmlns:a16="http://schemas.microsoft.com/office/drawing/2014/main" xmlns="" id="{E2DF8CB7-6247-49E5-A112-BC07406473A8}"/>
                  </a:ext>
                </a:extLst>
              </p:cNvPr>
              <p:cNvCxnSpPr>
                <a:cxnSpLocks/>
              </p:cNvCxnSpPr>
              <p:nvPr/>
            </p:nvCxnSpPr>
            <p:spPr>
              <a:xfrm>
                <a:off x="6867520" y="2518116"/>
                <a:ext cx="0" cy="26318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CuadroTexto 8">
                    <a:extLst>
                      <a:ext uri="{FF2B5EF4-FFF2-40B4-BE49-F238E27FC236}">
                        <a16:creationId xmlns:a16="http://schemas.microsoft.com/office/drawing/2014/main" xmlns="" id="{60686F2C-624E-4F72-8ABE-CCB0F322C4BE}"/>
                      </a:ext>
                    </a:extLst>
                  </p:cNvPr>
                  <p:cNvSpPr txBox="1"/>
                  <p:nvPr/>
                </p:nvSpPr>
                <p:spPr>
                  <a:xfrm>
                    <a:off x="4457714" y="2831386"/>
                    <a:ext cx="453372" cy="43088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𝑎</m:t>
                          </m:r>
                        </m:oMath>
                      </m:oMathPara>
                    </a14:m>
                    <a:endParaRPr lang="es-ES" sz="1500" dirty="0">
                      <a:solidFill>
                        <a:srgbClr val="00B050"/>
                      </a:solidFill>
                    </a:endParaRPr>
                  </a:p>
                </p:txBody>
              </p:sp>
            </mc:Choice>
            <mc:Fallback xmlns="">
              <p:sp>
                <p:nvSpPr>
                  <p:cNvPr id="9" name="CuadroTexto 8">
                    <a:extLst>
                      <a:ext uri="{FF2B5EF4-FFF2-40B4-BE49-F238E27FC236}">
                        <a16:creationId xmlns:a16="http://schemas.microsoft.com/office/drawing/2014/main" id="{60686F2C-624E-4F72-8ABE-CCB0F322C4BE}"/>
                      </a:ext>
                    </a:extLst>
                  </p:cNvPr>
                  <p:cNvSpPr txBox="1">
                    <a:spLocks noRot="1" noChangeAspect="1" noMove="1" noResize="1" noEditPoints="1" noAdjustHandles="1" noChangeArrowheads="1" noChangeShapeType="1" noTextEdit="1"/>
                  </p:cNvSpPr>
                  <p:nvPr/>
                </p:nvSpPr>
                <p:spPr>
                  <a:xfrm>
                    <a:off x="4457714" y="2831386"/>
                    <a:ext cx="453372" cy="430887"/>
                  </a:xfrm>
                  <a:prstGeom prst="rect">
                    <a:avLst/>
                  </a:prstGeom>
                  <a:blipFill>
                    <a:blip r:embed="rId4"/>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0" name="CuadroTexto 9">
                    <a:extLst>
                      <a:ext uri="{FF2B5EF4-FFF2-40B4-BE49-F238E27FC236}">
                        <a16:creationId xmlns:a16="http://schemas.microsoft.com/office/drawing/2014/main" xmlns="" id="{95AF08FA-B454-45ED-8D18-6EB10F7BF60D}"/>
                      </a:ext>
                    </a:extLst>
                  </p:cNvPr>
                  <p:cNvSpPr txBox="1"/>
                  <p:nvPr/>
                </p:nvSpPr>
                <p:spPr>
                  <a:xfrm>
                    <a:off x="6681797" y="2831385"/>
                    <a:ext cx="448499" cy="43088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𝑏</m:t>
                          </m:r>
                        </m:oMath>
                      </m:oMathPara>
                    </a14:m>
                    <a:endParaRPr lang="es-ES" sz="1500" dirty="0">
                      <a:solidFill>
                        <a:srgbClr val="00B050"/>
                      </a:solidFill>
                    </a:endParaRPr>
                  </a:p>
                </p:txBody>
              </p:sp>
            </mc:Choice>
            <mc:Fallback xmlns="">
              <p:sp>
                <p:nvSpPr>
                  <p:cNvPr id="10" name="CuadroTexto 9">
                    <a:extLst>
                      <a:ext uri="{FF2B5EF4-FFF2-40B4-BE49-F238E27FC236}">
                        <a16:creationId xmlns:a16="http://schemas.microsoft.com/office/drawing/2014/main" id="{95AF08FA-B454-45ED-8D18-6EB10F7BF60D}"/>
                      </a:ext>
                    </a:extLst>
                  </p:cNvPr>
                  <p:cNvSpPr txBox="1">
                    <a:spLocks noRot="1" noChangeAspect="1" noMove="1" noResize="1" noEditPoints="1" noAdjustHandles="1" noChangeArrowheads="1" noChangeShapeType="1" noTextEdit="1"/>
                  </p:cNvSpPr>
                  <p:nvPr/>
                </p:nvSpPr>
                <p:spPr>
                  <a:xfrm>
                    <a:off x="6681797" y="2831385"/>
                    <a:ext cx="448499" cy="430886"/>
                  </a:xfrm>
                  <a:prstGeom prst="rect">
                    <a:avLst/>
                  </a:prstGeom>
                  <a:blipFill>
                    <a:blip r:embed="rId5"/>
                    <a:stretch>
                      <a:fillRect/>
                    </a:stretch>
                  </a:blipFill>
                </p:spPr>
                <p:txBody>
                  <a:bodyPr/>
                  <a:lstStyle/>
                  <a:p>
                    <a:r>
                      <a:rPr lang="es-ES">
                        <a:noFill/>
                      </a:rPr>
                      <a:t> </a:t>
                    </a:r>
                  </a:p>
                </p:txBody>
              </p:sp>
            </mc:Fallback>
          </mc:AlternateContent>
          <p:cxnSp>
            <p:nvCxnSpPr>
              <p:cNvPr id="11" name="Conector recto 10">
                <a:extLst>
                  <a:ext uri="{FF2B5EF4-FFF2-40B4-BE49-F238E27FC236}">
                    <a16:creationId xmlns:a16="http://schemas.microsoft.com/office/drawing/2014/main" xmlns="" id="{02EEC836-6A8B-4813-BB18-8B055FA09D66}"/>
                  </a:ext>
                </a:extLst>
              </p:cNvPr>
              <p:cNvCxnSpPr/>
              <p:nvPr/>
            </p:nvCxnSpPr>
            <p:spPr>
              <a:xfrm flipV="1">
                <a:off x="4643438" y="2611605"/>
                <a:ext cx="2222190" cy="1129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3" name="Elipse 2">
              <a:extLst>
                <a:ext uri="{FF2B5EF4-FFF2-40B4-BE49-F238E27FC236}">
                  <a16:creationId xmlns:a16="http://schemas.microsoft.com/office/drawing/2014/main" xmlns="" id="{426AF4B5-4C7D-4616-9FBC-932F663F1E27}"/>
                </a:ext>
              </a:extLst>
            </p:cNvPr>
            <p:cNvSpPr/>
            <p:nvPr/>
          </p:nvSpPr>
          <p:spPr>
            <a:xfrm>
              <a:off x="4505989" y="5094154"/>
              <a:ext cx="221189" cy="2028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12" name="Elipse 11">
              <a:extLst>
                <a:ext uri="{FF2B5EF4-FFF2-40B4-BE49-F238E27FC236}">
                  <a16:creationId xmlns:a16="http://schemas.microsoft.com/office/drawing/2014/main" xmlns="" id="{1F8F0815-8CD7-4F7E-BA5B-FEEB1CCB76FC}"/>
                </a:ext>
              </a:extLst>
            </p:cNvPr>
            <p:cNvSpPr/>
            <p:nvPr/>
          </p:nvSpPr>
          <p:spPr>
            <a:xfrm>
              <a:off x="6724992" y="5092505"/>
              <a:ext cx="221189" cy="2028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grpSp>
      <p:grpSp>
        <p:nvGrpSpPr>
          <p:cNvPr id="32" name="Grupo 31">
            <a:extLst>
              <a:ext uri="{FF2B5EF4-FFF2-40B4-BE49-F238E27FC236}">
                <a16:creationId xmlns:a16="http://schemas.microsoft.com/office/drawing/2014/main" xmlns="" id="{9E1081CE-8E47-49CC-BF82-DFC10BCB8C57}"/>
              </a:ext>
            </a:extLst>
          </p:cNvPr>
          <p:cNvGrpSpPr/>
          <p:nvPr/>
        </p:nvGrpSpPr>
        <p:grpSpPr>
          <a:xfrm>
            <a:off x="4557910" y="4743907"/>
            <a:ext cx="2937012" cy="514098"/>
            <a:chOff x="3927821" y="4738372"/>
            <a:chExt cx="4784029" cy="938015"/>
          </a:xfrm>
        </p:grpSpPr>
        <p:grpSp>
          <p:nvGrpSpPr>
            <p:cNvPr id="14" name="Grupo 13">
              <a:extLst>
                <a:ext uri="{FF2B5EF4-FFF2-40B4-BE49-F238E27FC236}">
                  <a16:creationId xmlns:a16="http://schemas.microsoft.com/office/drawing/2014/main" xmlns="" id="{1D6035EB-AF5A-4A97-A2B8-B60D39184895}"/>
                </a:ext>
              </a:extLst>
            </p:cNvPr>
            <p:cNvGrpSpPr/>
            <p:nvPr/>
          </p:nvGrpSpPr>
          <p:grpSpPr>
            <a:xfrm>
              <a:off x="3927821" y="4738372"/>
              <a:ext cx="4784029" cy="938015"/>
              <a:chOff x="3362516" y="5076613"/>
              <a:chExt cx="4784034" cy="907615"/>
            </a:xfrm>
          </p:grpSpPr>
          <p:grpSp>
            <p:nvGrpSpPr>
              <p:cNvPr id="15" name="Grupo 14">
                <a:extLst>
                  <a:ext uri="{FF2B5EF4-FFF2-40B4-BE49-F238E27FC236}">
                    <a16:creationId xmlns:a16="http://schemas.microsoft.com/office/drawing/2014/main" xmlns="" id="{9C9361B9-A4A4-4E76-8357-CB9A999C2306}"/>
                  </a:ext>
                </a:extLst>
              </p:cNvPr>
              <p:cNvGrpSpPr/>
              <p:nvPr/>
            </p:nvGrpSpPr>
            <p:grpSpPr>
              <a:xfrm>
                <a:off x="3362516" y="5076613"/>
                <a:ext cx="4784034" cy="907615"/>
                <a:chOff x="3392557" y="2494303"/>
                <a:chExt cx="4784034" cy="907615"/>
              </a:xfrm>
            </p:grpSpPr>
            <p:cxnSp>
              <p:nvCxnSpPr>
                <p:cNvPr id="18" name="Conector recto de flecha 17">
                  <a:extLst>
                    <a:ext uri="{FF2B5EF4-FFF2-40B4-BE49-F238E27FC236}">
                      <a16:creationId xmlns:a16="http://schemas.microsoft.com/office/drawing/2014/main" xmlns="" id="{21B43AA0-6A25-4D63-98F5-66465D690EF2}"/>
                    </a:ext>
                  </a:extLst>
                </p:cNvPr>
                <p:cNvCxnSpPr/>
                <p:nvPr/>
              </p:nvCxnSpPr>
              <p:spPr>
                <a:xfrm>
                  <a:off x="3392557" y="2637183"/>
                  <a:ext cx="4784034" cy="0"/>
                </a:xfrm>
                <a:prstGeom prst="straightConnector1">
                  <a:avLst/>
                </a:prstGeom>
                <a:ln w="22225">
                  <a:headEnd type="triangle"/>
                  <a:tailEnd type="stealth"/>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xmlns="" id="{3A33D189-197A-486E-B43A-4EADEC266801}"/>
                    </a:ext>
                  </a:extLst>
                </p:cNvPr>
                <p:cNvCxnSpPr>
                  <a:cxnSpLocks/>
                </p:cNvCxnSpPr>
                <p:nvPr/>
              </p:nvCxnSpPr>
              <p:spPr>
                <a:xfrm>
                  <a:off x="4643438" y="2494303"/>
                  <a:ext cx="0" cy="26318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xmlns="" id="{8638BC71-17CC-401E-8F2B-42617A23D066}"/>
                    </a:ext>
                  </a:extLst>
                </p:cNvPr>
                <p:cNvCxnSpPr>
                  <a:cxnSpLocks/>
                </p:cNvCxnSpPr>
                <p:nvPr/>
              </p:nvCxnSpPr>
              <p:spPr>
                <a:xfrm>
                  <a:off x="6867520" y="2518116"/>
                  <a:ext cx="0" cy="26318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 name="CuadroTexto 20">
                      <a:extLst>
                        <a:ext uri="{FF2B5EF4-FFF2-40B4-BE49-F238E27FC236}">
                          <a16:creationId xmlns:a16="http://schemas.microsoft.com/office/drawing/2014/main" xmlns="" id="{861FA9D7-E53D-47E9-8BD8-F6FBFC1A5F31}"/>
                        </a:ext>
                      </a:extLst>
                    </p:cNvPr>
                    <p:cNvSpPr txBox="1"/>
                    <p:nvPr/>
                  </p:nvSpPr>
                  <p:spPr>
                    <a:xfrm>
                      <a:off x="4457714" y="2831386"/>
                      <a:ext cx="543631" cy="5705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2</m:t>
                            </m:r>
                          </m:oMath>
                        </m:oMathPara>
                      </a14:m>
                      <a:endParaRPr lang="es-ES" sz="1500" dirty="0">
                        <a:solidFill>
                          <a:srgbClr val="00B050"/>
                        </a:solidFill>
                      </a:endParaRPr>
                    </a:p>
                  </p:txBody>
                </p:sp>
              </mc:Choice>
              <mc:Fallback xmlns="">
                <p:sp>
                  <p:nvSpPr>
                    <p:cNvPr id="21" name="CuadroTexto 20">
                      <a:extLst>
                        <a:ext uri="{FF2B5EF4-FFF2-40B4-BE49-F238E27FC236}">
                          <a16:creationId xmlns:a16="http://schemas.microsoft.com/office/drawing/2014/main" id="{861FA9D7-E53D-47E9-8BD8-F6FBFC1A5F31}"/>
                        </a:ext>
                      </a:extLst>
                    </p:cNvPr>
                    <p:cNvSpPr txBox="1">
                      <a:spLocks noRot="1" noChangeAspect="1" noMove="1" noResize="1" noEditPoints="1" noAdjustHandles="1" noChangeArrowheads="1" noChangeShapeType="1" noTextEdit="1"/>
                    </p:cNvSpPr>
                    <p:nvPr/>
                  </p:nvSpPr>
                  <p:spPr>
                    <a:xfrm>
                      <a:off x="4457714" y="2831386"/>
                      <a:ext cx="543631" cy="570532"/>
                    </a:xfrm>
                    <a:prstGeom prst="rect">
                      <a:avLst/>
                    </a:prstGeom>
                    <a:blipFill>
                      <a:blip r:embed="rId6"/>
                      <a:stretch>
                        <a:fillRect/>
                      </a:stretch>
                    </a:blipFill>
                  </p:spPr>
                  <p:txBody>
                    <a:bodyPr/>
                    <a:lstStyle/>
                    <a:p>
                      <a:r>
                        <a:rPr lang="es-ES">
                          <a:noFill/>
                        </a:rPr>
                        <a:t> </a:t>
                      </a:r>
                    </a:p>
                  </p:txBody>
                </p:sp>
              </mc:Fallback>
            </mc:AlternateContent>
            <p:sp>
              <p:nvSpPr>
                <p:cNvPr id="22" name="CuadroTexto 21">
                  <a:extLst>
                    <a:ext uri="{FF2B5EF4-FFF2-40B4-BE49-F238E27FC236}">
                      <a16:creationId xmlns:a16="http://schemas.microsoft.com/office/drawing/2014/main" xmlns="" id="{3C708484-D462-4089-A39E-4372E1DF42A4}"/>
                    </a:ext>
                  </a:extLst>
                </p:cNvPr>
                <p:cNvSpPr txBox="1"/>
                <p:nvPr/>
              </p:nvSpPr>
              <p:spPr>
                <a:xfrm>
                  <a:off x="6681797" y="2831386"/>
                  <a:ext cx="460077" cy="570532"/>
                </a:xfrm>
                <a:prstGeom prst="rect">
                  <a:avLst/>
                </a:prstGeom>
                <a:noFill/>
              </p:spPr>
              <p:txBody>
                <a:bodyPr wrap="none" rtlCol="0">
                  <a:spAutoFit/>
                </a:bodyPr>
                <a:lstStyle/>
                <a:p>
                  <a:r>
                    <a:rPr lang="es-CO" sz="1500" dirty="0">
                      <a:solidFill>
                        <a:srgbClr val="00B050"/>
                      </a:solidFill>
                    </a:rPr>
                    <a:t>9</a:t>
                  </a:r>
                  <a:endParaRPr lang="es-ES" sz="1500" dirty="0">
                    <a:solidFill>
                      <a:srgbClr val="00B050"/>
                    </a:solidFill>
                  </a:endParaRPr>
                </a:p>
              </p:txBody>
            </p:sp>
            <p:cxnSp>
              <p:nvCxnSpPr>
                <p:cNvPr id="23" name="Conector recto 22">
                  <a:extLst>
                    <a:ext uri="{FF2B5EF4-FFF2-40B4-BE49-F238E27FC236}">
                      <a16:creationId xmlns:a16="http://schemas.microsoft.com/office/drawing/2014/main" xmlns="" id="{E6573085-AD63-4C43-BD5A-9BC6BEE919CD}"/>
                    </a:ext>
                  </a:extLst>
                </p:cNvPr>
                <p:cNvCxnSpPr/>
                <p:nvPr/>
              </p:nvCxnSpPr>
              <p:spPr>
                <a:xfrm flipV="1">
                  <a:off x="4643438" y="2611605"/>
                  <a:ext cx="2222190" cy="1129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6" name="Elipse 15">
                <a:extLst>
                  <a:ext uri="{FF2B5EF4-FFF2-40B4-BE49-F238E27FC236}">
                    <a16:creationId xmlns:a16="http://schemas.microsoft.com/office/drawing/2014/main" xmlns="" id="{BF756A2E-81C2-45D1-9ACC-B75123C11F77}"/>
                  </a:ext>
                </a:extLst>
              </p:cNvPr>
              <p:cNvSpPr/>
              <p:nvPr/>
            </p:nvSpPr>
            <p:spPr>
              <a:xfrm>
                <a:off x="4505989" y="5094154"/>
                <a:ext cx="221189" cy="2028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17" name="Elipse 16">
                <a:extLst>
                  <a:ext uri="{FF2B5EF4-FFF2-40B4-BE49-F238E27FC236}">
                    <a16:creationId xmlns:a16="http://schemas.microsoft.com/office/drawing/2014/main" xmlns="" id="{1B399EDE-928A-4869-8FCF-BC861C24CB5D}"/>
                  </a:ext>
                </a:extLst>
              </p:cNvPr>
              <p:cNvSpPr/>
              <p:nvPr/>
            </p:nvSpPr>
            <p:spPr>
              <a:xfrm>
                <a:off x="6724992" y="5092505"/>
                <a:ext cx="221189" cy="2028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grpSp>
        <p:cxnSp>
          <p:nvCxnSpPr>
            <p:cNvPr id="26" name="Conector recto 25">
              <a:extLst>
                <a:ext uri="{FF2B5EF4-FFF2-40B4-BE49-F238E27FC236}">
                  <a16:creationId xmlns:a16="http://schemas.microsoft.com/office/drawing/2014/main" xmlns="" id="{3782001A-D9BF-4BC6-9AD0-B7F2AF7095E4}"/>
                </a:ext>
              </a:extLst>
            </p:cNvPr>
            <p:cNvCxnSpPr/>
            <p:nvPr/>
          </p:nvCxnSpPr>
          <p:spPr>
            <a:xfrm>
              <a:off x="5782711" y="4769582"/>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Conector recto 26">
              <a:extLst>
                <a:ext uri="{FF2B5EF4-FFF2-40B4-BE49-F238E27FC236}">
                  <a16:creationId xmlns:a16="http://schemas.microsoft.com/office/drawing/2014/main" xmlns="" id="{63CD3985-E4CC-46D7-A6F8-2A8DBD0185D4}"/>
                </a:ext>
              </a:extLst>
            </p:cNvPr>
            <p:cNvCxnSpPr/>
            <p:nvPr/>
          </p:nvCxnSpPr>
          <p:spPr>
            <a:xfrm>
              <a:off x="6096000" y="4766585"/>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Conector recto 27">
              <a:extLst>
                <a:ext uri="{FF2B5EF4-FFF2-40B4-BE49-F238E27FC236}">
                  <a16:creationId xmlns:a16="http://schemas.microsoft.com/office/drawing/2014/main" xmlns="" id="{5EBAD54A-9DCD-431F-86DF-3D5D0E5F487A}"/>
                </a:ext>
              </a:extLst>
            </p:cNvPr>
            <p:cNvCxnSpPr/>
            <p:nvPr/>
          </p:nvCxnSpPr>
          <p:spPr>
            <a:xfrm>
              <a:off x="6462713" y="4763066"/>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Conector recto 28">
              <a:extLst>
                <a:ext uri="{FF2B5EF4-FFF2-40B4-BE49-F238E27FC236}">
                  <a16:creationId xmlns:a16="http://schemas.microsoft.com/office/drawing/2014/main" xmlns="" id="{FFB51EE3-1D4E-4B0C-870E-6D3C36D798E6}"/>
                </a:ext>
              </a:extLst>
            </p:cNvPr>
            <p:cNvCxnSpPr/>
            <p:nvPr/>
          </p:nvCxnSpPr>
          <p:spPr>
            <a:xfrm>
              <a:off x="6805612" y="4762383"/>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Conector recto 29">
              <a:extLst>
                <a:ext uri="{FF2B5EF4-FFF2-40B4-BE49-F238E27FC236}">
                  <a16:creationId xmlns:a16="http://schemas.microsoft.com/office/drawing/2014/main" xmlns="" id="{38D11263-D606-4425-9321-AE6BD1A4089E}"/>
                </a:ext>
              </a:extLst>
            </p:cNvPr>
            <p:cNvCxnSpPr/>
            <p:nvPr/>
          </p:nvCxnSpPr>
          <p:spPr>
            <a:xfrm>
              <a:off x="7085509" y="4776101"/>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Conector recto 30">
              <a:extLst>
                <a:ext uri="{FF2B5EF4-FFF2-40B4-BE49-F238E27FC236}">
                  <a16:creationId xmlns:a16="http://schemas.microsoft.com/office/drawing/2014/main" xmlns="" id="{CFC1FF80-483D-492E-8774-BB755BCC3087}"/>
                </a:ext>
              </a:extLst>
            </p:cNvPr>
            <p:cNvCxnSpPr/>
            <p:nvPr/>
          </p:nvCxnSpPr>
          <p:spPr>
            <a:xfrm>
              <a:off x="5491162" y="4762382"/>
              <a:ext cx="0" cy="25014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1" name="Grupo 50">
            <a:extLst>
              <a:ext uri="{FF2B5EF4-FFF2-40B4-BE49-F238E27FC236}">
                <a16:creationId xmlns:a16="http://schemas.microsoft.com/office/drawing/2014/main" xmlns="" id="{846E9CA8-6297-4008-BB7C-2266D1B42A54}"/>
              </a:ext>
            </a:extLst>
          </p:cNvPr>
          <p:cNvGrpSpPr/>
          <p:nvPr/>
        </p:nvGrpSpPr>
        <p:grpSpPr>
          <a:xfrm>
            <a:off x="4572000" y="5728853"/>
            <a:ext cx="2937012" cy="534819"/>
            <a:chOff x="4699358" y="5953166"/>
            <a:chExt cx="3916016" cy="713091"/>
          </a:xfrm>
        </p:grpSpPr>
        <p:grpSp>
          <p:nvGrpSpPr>
            <p:cNvPr id="41" name="Grupo 40">
              <a:extLst>
                <a:ext uri="{FF2B5EF4-FFF2-40B4-BE49-F238E27FC236}">
                  <a16:creationId xmlns:a16="http://schemas.microsoft.com/office/drawing/2014/main" xmlns="" id="{437D287F-5420-4899-A48E-F3355AF7953B}"/>
                </a:ext>
              </a:extLst>
            </p:cNvPr>
            <p:cNvGrpSpPr/>
            <p:nvPr/>
          </p:nvGrpSpPr>
          <p:grpSpPr>
            <a:xfrm>
              <a:off x="4699358" y="5970784"/>
              <a:ext cx="3916016" cy="685464"/>
              <a:chOff x="3392557" y="2494303"/>
              <a:chExt cx="4784034" cy="907615"/>
            </a:xfrm>
          </p:grpSpPr>
          <p:cxnSp>
            <p:nvCxnSpPr>
              <p:cNvPr id="44" name="Conector recto de flecha 43">
                <a:extLst>
                  <a:ext uri="{FF2B5EF4-FFF2-40B4-BE49-F238E27FC236}">
                    <a16:creationId xmlns:a16="http://schemas.microsoft.com/office/drawing/2014/main" xmlns="" id="{84C95FE9-6937-4DC7-9C72-C93CE226CFE9}"/>
                  </a:ext>
                </a:extLst>
              </p:cNvPr>
              <p:cNvCxnSpPr/>
              <p:nvPr/>
            </p:nvCxnSpPr>
            <p:spPr>
              <a:xfrm>
                <a:off x="3392557" y="2637183"/>
                <a:ext cx="4784034" cy="0"/>
              </a:xfrm>
              <a:prstGeom prst="straightConnector1">
                <a:avLst/>
              </a:prstGeom>
              <a:ln w="22225">
                <a:headEnd type="triangle"/>
                <a:tailEnd type="stealth"/>
              </a:ln>
            </p:spPr>
            <p:style>
              <a:lnRef idx="1">
                <a:schemeClr val="accent1"/>
              </a:lnRef>
              <a:fillRef idx="0">
                <a:schemeClr val="accent1"/>
              </a:fillRef>
              <a:effectRef idx="0">
                <a:schemeClr val="accent1"/>
              </a:effectRef>
              <a:fontRef idx="minor">
                <a:schemeClr val="tx1"/>
              </a:fontRef>
            </p:style>
          </p:cxnSp>
          <p:cxnSp>
            <p:nvCxnSpPr>
              <p:cNvPr id="45" name="Conector recto 44">
                <a:extLst>
                  <a:ext uri="{FF2B5EF4-FFF2-40B4-BE49-F238E27FC236}">
                    <a16:creationId xmlns:a16="http://schemas.microsoft.com/office/drawing/2014/main" xmlns="" id="{338FE79C-1049-4C27-A5EB-77DEF8F2A448}"/>
                  </a:ext>
                </a:extLst>
              </p:cNvPr>
              <p:cNvCxnSpPr>
                <a:cxnSpLocks/>
              </p:cNvCxnSpPr>
              <p:nvPr/>
            </p:nvCxnSpPr>
            <p:spPr>
              <a:xfrm>
                <a:off x="4643438" y="2494303"/>
                <a:ext cx="0" cy="26318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Conector recto 45">
                <a:extLst>
                  <a:ext uri="{FF2B5EF4-FFF2-40B4-BE49-F238E27FC236}">
                    <a16:creationId xmlns:a16="http://schemas.microsoft.com/office/drawing/2014/main" xmlns="" id="{D4845C57-5A0F-4B43-8CC1-BB709FFBC37C}"/>
                  </a:ext>
                </a:extLst>
              </p:cNvPr>
              <p:cNvCxnSpPr>
                <a:cxnSpLocks/>
              </p:cNvCxnSpPr>
              <p:nvPr/>
            </p:nvCxnSpPr>
            <p:spPr>
              <a:xfrm>
                <a:off x="6867520" y="2518116"/>
                <a:ext cx="0" cy="26318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7" name="CuadroTexto 46">
                    <a:extLst>
                      <a:ext uri="{FF2B5EF4-FFF2-40B4-BE49-F238E27FC236}">
                        <a16:creationId xmlns:a16="http://schemas.microsoft.com/office/drawing/2014/main" xmlns="" id="{2AF8B9BC-82E1-4543-B50D-C914996575E0}"/>
                      </a:ext>
                    </a:extLst>
                  </p:cNvPr>
                  <p:cNvSpPr txBox="1"/>
                  <p:nvPr/>
                </p:nvSpPr>
                <p:spPr>
                  <a:xfrm>
                    <a:off x="4214306" y="2831386"/>
                    <a:ext cx="778630" cy="5705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−3</m:t>
                          </m:r>
                        </m:oMath>
                      </m:oMathPara>
                    </a14:m>
                    <a:endParaRPr lang="es-ES" sz="1500" dirty="0">
                      <a:solidFill>
                        <a:srgbClr val="00B050"/>
                      </a:solidFill>
                    </a:endParaRPr>
                  </a:p>
                </p:txBody>
              </p:sp>
            </mc:Choice>
            <mc:Fallback xmlns="">
              <p:sp>
                <p:nvSpPr>
                  <p:cNvPr id="47" name="CuadroTexto 46">
                    <a:extLst>
                      <a:ext uri="{FF2B5EF4-FFF2-40B4-BE49-F238E27FC236}">
                        <a16:creationId xmlns:a16="http://schemas.microsoft.com/office/drawing/2014/main" id="{2AF8B9BC-82E1-4543-B50D-C914996575E0}"/>
                      </a:ext>
                    </a:extLst>
                  </p:cNvPr>
                  <p:cNvSpPr txBox="1">
                    <a:spLocks noRot="1" noChangeAspect="1" noMove="1" noResize="1" noEditPoints="1" noAdjustHandles="1" noChangeArrowheads="1" noChangeShapeType="1" noTextEdit="1"/>
                  </p:cNvSpPr>
                  <p:nvPr/>
                </p:nvSpPr>
                <p:spPr>
                  <a:xfrm>
                    <a:off x="4214306" y="2831386"/>
                    <a:ext cx="778630" cy="570532"/>
                  </a:xfrm>
                  <a:prstGeom prst="rect">
                    <a:avLst/>
                  </a:prstGeom>
                  <a:blipFill>
                    <a:blip r:embed="rId7"/>
                    <a:stretch>
                      <a:fillRect/>
                    </a:stretch>
                  </a:blipFill>
                </p:spPr>
                <p:txBody>
                  <a:bodyPr/>
                  <a:lstStyle/>
                  <a:p>
                    <a:r>
                      <a:rPr lang="es-ES">
                        <a:noFill/>
                      </a:rPr>
                      <a:t> </a:t>
                    </a:r>
                  </a:p>
                </p:txBody>
              </p:sp>
            </mc:Fallback>
          </mc:AlternateContent>
          <p:sp>
            <p:nvSpPr>
              <p:cNvPr id="48" name="CuadroTexto 47">
                <a:extLst>
                  <a:ext uri="{FF2B5EF4-FFF2-40B4-BE49-F238E27FC236}">
                    <a16:creationId xmlns:a16="http://schemas.microsoft.com/office/drawing/2014/main" xmlns="" id="{EF32913D-F72D-40C3-B984-A548DF8F6A41}"/>
                  </a:ext>
                </a:extLst>
              </p:cNvPr>
              <p:cNvSpPr txBox="1"/>
              <p:nvPr/>
            </p:nvSpPr>
            <p:spPr>
              <a:xfrm>
                <a:off x="6681797" y="2831386"/>
                <a:ext cx="460077" cy="570532"/>
              </a:xfrm>
              <a:prstGeom prst="rect">
                <a:avLst/>
              </a:prstGeom>
              <a:noFill/>
            </p:spPr>
            <p:txBody>
              <a:bodyPr wrap="none" rtlCol="0">
                <a:spAutoFit/>
              </a:bodyPr>
              <a:lstStyle/>
              <a:p>
                <a:r>
                  <a:rPr lang="es-CO" sz="1500" dirty="0">
                    <a:solidFill>
                      <a:srgbClr val="00B050"/>
                    </a:solidFill>
                  </a:rPr>
                  <a:t>3</a:t>
                </a:r>
                <a:endParaRPr lang="es-ES" sz="1500" dirty="0">
                  <a:solidFill>
                    <a:srgbClr val="00B050"/>
                  </a:solidFill>
                </a:endParaRPr>
              </a:p>
            </p:txBody>
          </p:sp>
          <p:cxnSp>
            <p:nvCxnSpPr>
              <p:cNvPr id="49" name="Conector recto 48">
                <a:extLst>
                  <a:ext uri="{FF2B5EF4-FFF2-40B4-BE49-F238E27FC236}">
                    <a16:creationId xmlns:a16="http://schemas.microsoft.com/office/drawing/2014/main" xmlns="" id="{6F1686A8-9090-4328-947D-F02EB90F4DD5}"/>
                  </a:ext>
                </a:extLst>
              </p:cNvPr>
              <p:cNvCxnSpPr/>
              <p:nvPr/>
            </p:nvCxnSpPr>
            <p:spPr>
              <a:xfrm flipV="1">
                <a:off x="4643438" y="2611605"/>
                <a:ext cx="2222190" cy="1129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42" name="Elipse 41">
              <a:extLst>
                <a:ext uri="{FF2B5EF4-FFF2-40B4-BE49-F238E27FC236}">
                  <a16:creationId xmlns:a16="http://schemas.microsoft.com/office/drawing/2014/main" xmlns="" id="{8AB676D1-6CD5-412E-87ED-7F0A82FC01A4}"/>
                </a:ext>
              </a:extLst>
            </p:cNvPr>
            <p:cNvSpPr/>
            <p:nvPr/>
          </p:nvSpPr>
          <p:spPr>
            <a:xfrm>
              <a:off x="5635359" y="5984032"/>
              <a:ext cx="181056" cy="1531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43" name="Elipse 42">
              <a:extLst>
                <a:ext uri="{FF2B5EF4-FFF2-40B4-BE49-F238E27FC236}">
                  <a16:creationId xmlns:a16="http://schemas.microsoft.com/office/drawing/2014/main" xmlns="" id="{3DD50C46-58DB-4303-A4E3-C1E43239472B}"/>
                </a:ext>
              </a:extLst>
            </p:cNvPr>
            <p:cNvSpPr/>
            <p:nvPr/>
          </p:nvSpPr>
          <p:spPr>
            <a:xfrm>
              <a:off x="7451744" y="5982786"/>
              <a:ext cx="181056" cy="1531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cxnSp>
          <p:nvCxnSpPr>
            <p:cNvPr id="35" name="Conector recto 34">
              <a:extLst>
                <a:ext uri="{FF2B5EF4-FFF2-40B4-BE49-F238E27FC236}">
                  <a16:creationId xmlns:a16="http://schemas.microsoft.com/office/drawing/2014/main" xmlns="" id="{4BFA9044-E83F-4C9D-B746-CA8813DEB032}"/>
                </a:ext>
              </a:extLst>
            </p:cNvPr>
            <p:cNvCxnSpPr/>
            <p:nvPr/>
          </p:nvCxnSpPr>
          <p:spPr>
            <a:xfrm>
              <a:off x="6097135" y="5953166"/>
              <a:ext cx="0" cy="182796"/>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Conector recto 35">
              <a:extLst>
                <a:ext uri="{FF2B5EF4-FFF2-40B4-BE49-F238E27FC236}">
                  <a16:creationId xmlns:a16="http://schemas.microsoft.com/office/drawing/2014/main" xmlns="" id="{83E8EB15-114C-4DB0-AB24-C0B457F8E510}"/>
                </a:ext>
              </a:extLst>
            </p:cNvPr>
            <p:cNvCxnSpPr/>
            <p:nvPr/>
          </p:nvCxnSpPr>
          <p:spPr>
            <a:xfrm>
              <a:off x="6351168" y="5976503"/>
              <a:ext cx="0" cy="182796"/>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Conector recto 36">
              <a:extLst>
                <a:ext uri="{FF2B5EF4-FFF2-40B4-BE49-F238E27FC236}">
                  <a16:creationId xmlns:a16="http://schemas.microsoft.com/office/drawing/2014/main" xmlns="" id="{27F515DF-83DE-452D-9514-EB267C7C7B24}"/>
                </a:ext>
              </a:extLst>
            </p:cNvPr>
            <p:cNvCxnSpPr/>
            <p:nvPr/>
          </p:nvCxnSpPr>
          <p:spPr>
            <a:xfrm>
              <a:off x="6657366" y="5986492"/>
              <a:ext cx="0" cy="182796"/>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Conector recto 37">
              <a:extLst>
                <a:ext uri="{FF2B5EF4-FFF2-40B4-BE49-F238E27FC236}">
                  <a16:creationId xmlns:a16="http://schemas.microsoft.com/office/drawing/2014/main" xmlns="" id="{C6865F30-8104-4E62-A8D4-9757CFA24CFB}"/>
                </a:ext>
              </a:extLst>
            </p:cNvPr>
            <p:cNvCxnSpPr/>
            <p:nvPr/>
          </p:nvCxnSpPr>
          <p:spPr>
            <a:xfrm>
              <a:off x="7269862" y="5970783"/>
              <a:ext cx="0" cy="182796"/>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Conector recto 38">
              <a:extLst>
                <a:ext uri="{FF2B5EF4-FFF2-40B4-BE49-F238E27FC236}">
                  <a16:creationId xmlns:a16="http://schemas.microsoft.com/office/drawing/2014/main" xmlns="" id="{E8E6F3C8-0840-497F-8622-78E20BA7F65A}"/>
                </a:ext>
              </a:extLst>
            </p:cNvPr>
            <p:cNvCxnSpPr/>
            <p:nvPr/>
          </p:nvCxnSpPr>
          <p:spPr>
            <a:xfrm>
              <a:off x="6949462" y="5953166"/>
              <a:ext cx="0" cy="182796"/>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0" name="CuadroTexto 49">
                  <a:extLst>
                    <a:ext uri="{FF2B5EF4-FFF2-40B4-BE49-F238E27FC236}">
                      <a16:creationId xmlns:a16="http://schemas.microsoft.com/office/drawing/2014/main" xmlns="" id="{C730A7E2-36A3-4F04-9455-732BF607A87E}"/>
                    </a:ext>
                  </a:extLst>
                </p:cNvPr>
                <p:cNvSpPr txBox="1"/>
                <p:nvPr/>
              </p:nvSpPr>
              <p:spPr>
                <a:xfrm>
                  <a:off x="6470145" y="6235371"/>
                  <a:ext cx="444995" cy="43088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0</m:t>
                        </m:r>
                      </m:oMath>
                    </m:oMathPara>
                  </a14:m>
                  <a:endParaRPr lang="es-ES" sz="1500" dirty="0">
                    <a:solidFill>
                      <a:srgbClr val="00B050"/>
                    </a:solidFill>
                  </a:endParaRPr>
                </a:p>
              </p:txBody>
            </p:sp>
          </mc:Choice>
          <mc:Fallback xmlns="">
            <p:sp>
              <p:nvSpPr>
                <p:cNvPr id="50" name="CuadroTexto 49">
                  <a:extLst>
                    <a:ext uri="{FF2B5EF4-FFF2-40B4-BE49-F238E27FC236}">
                      <a16:creationId xmlns:a16="http://schemas.microsoft.com/office/drawing/2014/main" id="{C730A7E2-36A3-4F04-9455-732BF607A87E}"/>
                    </a:ext>
                  </a:extLst>
                </p:cNvPr>
                <p:cNvSpPr txBox="1">
                  <a:spLocks noRot="1" noChangeAspect="1" noMove="1" noResize="1" noEditPoints="1" noAdjustHandles="1" noChangeArrowheads="1" noChangeShapeType="1" noTextEdit="1"/>
                </p:cNvSpPr>
                <p:nvPr/>
              </p:nvSpPr>
              <p:spPr>
                <a:xfrm>
                  <a:off x="6470145" y="6235371"/>
                  <a:ext cx="444995" cy="430886"/>
                </a:xfrm>
                <a:prstGeom prst="rect">
                  <a:avLst/>
                </a:prstGeom>
                <a:blipFill>
                  <a:blip r:embed="rId8"/>
                  <a:stretch>
                    <a:fillRect/>
                  </a:stretch>
                </a:blipFill>
              </p:spPr>
              <p:txBody>
                <a:bodyPr/>
                <a:lstStyle/>
                <a:p>
                  <a:r>
                    <a:rPr lang="es-ES">
                      <a:noFill/>
                    </a:rPr>
                    <a:t> </a:t>
                  </a:r>
                </a:p>
              </p:txBody>
            </p:sp>
          </mc:Fallback>
        </mc:AlternateContent>
      </p:grpSp>
    </p:spTree>
    <p:extLst>
      <p:ext uri="{BB962C8B-B14F-4D97-AF65-F5344CB8AC3E}">
        <p14:creationId xmlns:p14="http://schemas.microsoft.com/office/powerpoint/2010/main" val="1831963631"/>
      </p:ext>
    </p:extLst>
  </p:cSld>
  <p:clrMapOvr>
    <a:overrideClrMapping bg1="lt1" tx1="dk1" bg2="lt2" tx2="dk2" accent1="accent1" accent2="accent2" accent3="accent3" accent4="accent4" accent5="accent5" accent6="accent6" hlink="hlink" folHlink="folHlink"/>
  </p:clrMapOvr>
</p:sld>
</file>

<file path=ppt/slides/slide5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1726707-3F03-401F-ACD4-C2DD18719127}"/>
              </a:ext>
            </a:extLst>
          </p:cNvPr>
          <p:cNvSpPr>
            <a:spLocks noGrp="1"/>
          </p:cNvSpPr>
          <p:nvPr>
            <p:ph type="title"/>
          </p:nvPr>
        </p:nvSpPr>
        <p:spPr>
          <a:xfrm>
            <a:off x="189312" y="399824"/>
            <a:ext cx="7886700" cy="994172"/>
          </a:xfrm>
        </p:spPr>
        <p:txBody>
          <a:bodyPr>
            <a:normAutofit/>
          </a:bodyPr>
          <a:lstStyle/>
          <a:p>
            <a:r>
              <a:rPr lang="es-PR" altLang="es-ES" sz="3200" b="1" dirty="0">
                <a:solidFill>
                  <a:srgbClr val="00B0F0"/>
                </a:solidFill>
              </a:rPr>
              <a:t>Intervalo abierto</a:t>
            </a:r>
            <a:r>
              <a:rPr lang="es-ES" sz="3200" b="1" cap="all" dirty="0"/>
              <a:t/>
            </a:r>
            <a:br>
              <a:rPr lang="es-ES" sz="3200" b="1" cap="all" dirty="0"/>
            </a:br>
            <a:endParaRPr lang="es-ES" sz="3200" dirty="0"/>
          </a:p>
        </p:txBody>
      </p:sp>
      <mc:AlternateContent xmlns:mc="http://schemas.openxmlformats.org/markup-compatibility/2006" xmlns:a14="http://schemas.microsoft.com/office/drawing/2010/main">
        <mc:Choice Requires="a14">
          <p:sp>
            <p:nvSpPr>
              <p:cNvPr id="4" name="Rectangle 1">
                <a:extLst>
                  <a:ext uri="{FF2B5EF4-FFF2-40B4-BE49-F238E27FC236}">
                    <a16:creationId xmlns:a16="http://schemas.microsoft.com/office/drawing/2014/main" xmlns="" id="{01A8AF4C-DC30-4489-8D9E-F144CDDB0404}"/>
                  </a:ext>
                </a:extLst>
              </p:cNvPr>
              <p:cNvSpPr>
                <a:spLocks noGrp="1" noChangeArrowheads="1"/>
              </p:cNvSpPr>
              <p:nvPr>
                <p:ph idx="1"/>
              </p:nvPr>
            </p:nvSpPr>
            <p:spPr bwMode="auto">
              <a:xfrm>
                <a:off x="188150" y="1121120"/>
                <a:ext cx="8615986" cy="502445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es-CO" altLang="es-ES" sz="2000" dirty="0">
                  <a:latin typeface="Verdana" panose="020B0604030504040204" pitchFamily="34" charset="0"/>
                </a:endParaRPr>
              </a:p>
              <a:p>
                <a:pPr algn="just"/>
                <a:r>
                  <a:rPr lang="es-PR" altLang="es-ES" sz="2000" b="1" dirty="0">
                    <a:solidFill>
                      <a:srgbClr val="00B0F0"/>
                    </a:solidFill>
                    <a:latin typeface="Verdana" panose="020B0604030504040204" pitchFamily="34" charset="0"/>
                    <a:ea typeface="Verdana" panose="020B0604030504040204" pitchFamily="34" charset="0"/>
                  </a:rPr>
                  <a:t>Definición: </a:t>
                </a:r>
                <a:r>
                  <a:rPr lang="es-CO" altLang="es-ES" sz="2000" dirty="0">
                    <a:latin typeface="Verdana" panose="020B0604030504040204" pitchFamily="34" charset="0"/>
                  </a:rPr>
                  <a:t>Es el conjunto de los números reales comprendidos entre </a:t>
                </a:r>
                <a14:m>
                  <m:oMath xmlns:m="http://schemas.openxmlformats.org/officeDocument/2006/math">
                    <m:r>
                      <a:rPr lang="es-CO" altLang="es-ES" sz="2000" i="1" dirty="0">
                        <a:solidFill>
                          <a:srgbClr val="00B050"/>
                        </a:solidFill>
                        <a:latin typeface="Cambria Math" panose="02040503050406030204" pitchFamily="18" charset="0"/>
                      </a:rPr>
                      <m:t>𝑎</m:t>
                    </m:r>
                  </m:oMath>
                </a14:m>
                <a:r>
                  <a:rPr lang="es-CO" altLang="es-ES" sz="2000" dirty="0">
                    <a:latin typeface="Verdana" panose="020B0604030504040204" pitchFamily="34" charset="0"/>
                  </a:rPr>
                  <a:t> y </a:t>
                </a:r>
                <a14:m>
                  <m:oMath xmlns:m="http://schemas.openxmlformats.org/officeDocument/2006/math">
                    <m:r>
                      <a:rPr lang="es-CO" altLang="es-ES" sz="2000" i="1" dirty="0">
                        <a:solidFill>
                          <a:srgbClr val="00B050"/>
                        </a:solidFill>
                        <a:latin typeface="Cambria Math" panose="02040503050406030204" pitchFamily="18" charset="0"/>
                      </a:rPr>
                      <m:t>𝑏</m:t>
                    </m:r>
                  </m:oMath>
                </a14:m>
                <a:r>
                  <a:rPr lang="es-CO" altLang="es-ES" sz="2000" dirty="0">
                    <a:latin typeface="Verdana" panose="020B0604030504040204" pitchFamily="34" charset="0"/>
                  </a:rPr>
                  <a:t>. Los extremos </a:t>
                </a:r>
                <a14:m>
                  <m:oMath xmlns:m="http://schemas.openxmlformats.org/officeDocument/2006/math">
                    <m:r>
                      <a:rPr lang="es-CO" altLang="es-ES" sz="2000" i="1" dirty="0">
                        <a:solidFill>
                          <a:srgbClr val="00B050"/>
                        </a:solidFill>
                        <a:latin typeface="Cambria Math" panose="02040503050406030204" pitchFamily="18" charset="0"/>
                      </a:rPr>
                      <m:t>𝑎</m:t>
                    </m:r>
                  </m:oMath>
                </a14:m>
                <a:r>
                  <a:rPr lang="es-CO" altLang="es-ES" sz="2000" dirty="0">
                    <a:latin typeface="Verdana" panose="020B0604030504040204" pitchFamily="34" charset="0"/>
                  </a:rPr>
                  <a:t> y </a:t>
                </a:r>
                <a14:m>
                  <m:oMath xmlns:m="http://schemas.openxmlformats.org/officeDocument/2006/math">
                    <m:r>
                      <a:rPr lang="es-CO" altLang="es-ES" sz="2000" i="1" dirty="0">
                        <a:solidFill>
                          <a:srgbClr val="00B050"/>
                        </a:solidFill>
                        <a:latin typeface="Cambria Math" panose="02040503050406030204" pitchFamily="18" charset="0"/>
                      </a:rPr>
                      <m:t>𝑏</m:t>
                    </m:r>
                  </m:oMath>
                </a14:m>
                <a:r>
                  <a:rPr lang="es-CO" altLang="es-ES" sz="2000" dirty="0">
                    <a:latin typeface="Verdana" panose="020B0604030504040204" pitchFamily="34" charset="0"/>
                  </a:rPr>
                  <a:t> no hacen parte del intervalo</a:t>
                </a:r>
              </a:p>
              <a:p>
                <a:endParaRPr lang="es-PR" altLang="es-ES" sz="2000" dirty="0">
                  <a:latin typeface="Verdana" panose="020B0604030504040204" pitchFamily="34" charset="0"/>
                </a:endParaRPr>
              </a:p>
              <a:p>
                <a:pPr marL="0" indent="0" algn="ctr">
                  <a:buNone/>
                </a:pPr>
                <a14:m>
                  <m:oMathPara xmlns:m="http://schemas.openxmlformats.org/officeDocument/2006/math">
                    <m:oMathParaPr>
                      <m:jc m:val="centerGroup"/>
                    </m:oMathParaPr>
                    <m:oMath xmlns:m="http://schemas.openxmlformats.org/officeDocument/2006/math">
                      <m:r>
                        <a:rPr lang="es-CO" altLang="es-ES" sz="2000" i="1" dirty="0">
                          <a:solidFill>
                            <a:srgbClr val="FF0000"/>
                          </a:solidFill>
                          <a:latin typeface="Cambria Math" panose="02040503050406030204" pitchFamily="18" charset="0"/>
                        </a:rPr>
                        <m:t>𝐼</m:t>
                      </m:r>
                      <m:r>
                        <a:rPr lang="es-CO" altLang="es-ES" sz="2000">
                          <a:latin typeface="Cambria Math" panose="02040503050406030204" pitchFamily="18" charset="0"/>
                        </a:rPr>
                        <m:t>=</m:t>
                      </m:r>
                      <m:d>
                        <m:dPr>
                          <m:ctrlPr>
                            <a:rPr lang="es-CO" altLang="es-ES" sz="2000" i="1">
                              <a:latin typeface="Cambria Math" panose="02040503050406030204" pitchFamily="18" charset="0"/>
                            </a:rPr>
                          </m:ctrlPr>
                        </m:dPr>
                        <m:e>
                          <m:r>
                            <a:rPr lang="es-CO" altLang="es-ES" sz="2000" i="1">
                              <a:solidFill>
                                <a:srgbClr val="00B050"/>
                              </a:solidFill>
                              <a:latin typeface="Cambria Math" panose="02040503050406030204" pitchFamily="18" charset="0"/>
                            </a:rPr>
                            <m:t>𝑎</m:t>
                          </m:r>
                          <m:r>
                            <a:rPr lang="es-CO" altLang="es-ES" sz="2000" i="1">
                              <a:latin typeface="Cambria Math" panose="02040503050406030204" pitchFamily="18" charset="0"/>
                            </a:rPr>
                            <m:t>,</m:t>
                          </m:r>
                          <m:r>
                            <a:rPr lang="es-CO" altLang="es-ES" sz="2000" i="1">
                              <a:solidFill>
                                <a:srgbClr val="00B050"/>
                              </a:solidFill>
                              <a:latin typeface="Cambria Math" panose="02040503050406030204" pitchFamily="18" charset="0"/>
                            </a:rPr>
                            <m:t>𝑏</m:t>
                          </m:r>
                        </m:e>
                      </m:d>
                      <m:r>
                        <a:rPr lang="es-CO" altLang="es-ES" sz="2000" i="1">
                          <a:latin typeface="Cambria Math" panose="02040503050406030204" pitchFamily="18" charset="0"/>
                        </a:rPr>
                        <m:t>=</m:t>
                      </m:r>
                      <m:d>
                        <m:dPr>
                          <m:begChr m:val="{"/>
                          <m:endChr m:val="}"/>
                          <m:ctrlPr>
                            <a:rPr lang="es-CO" altLang="es-ES" sz="2000" i="1">
                              <a:latin typeface="Cambria Math" panose="02040503050406030204" pitchFamily="18" charset="0"/>
                            </a:rPr>
                          </m:ctrlPr>
                        </m:dPr>
                        <m:e>
                          <m:r>
                            <a:rPr lang="es-CO" altLang="es-ES" sz="2000" i="1">
                              <a:latin typeface="Cambria Math" panose="02040503050406030204" pitchFamily="18" charset="0"/>
                            </a:rPr>
                            <m:t>𝑥</m:t>
                          </m:r>
                          <m:r>
                            <a:rPr lang="es-CO" altLang="es-ES" sz="2000" i="1">
                              <a:latin typeface="Cambria Math" panose="02040503050406030204" pitchFamily="18" charset="0"/>
                            </a:rPr>
                            <m:t> | </m:t>
                          </m:r>
                          <m:r>
                            <a:rPr lang="es-CO" altLang="es-ES" sz="2000" i="1">
                              <a:solidFill>
                                <a:srgbClr val="00B050"/>
                              </a:solidFill>
                              <a:latin typeface="Cambria Math" panose="02040503050406030204" pitchFamily="18" charset="0"/>
                            </a:rPr>
                            <m:t>𝑎</m:t>
                          </m:r>
                          <m:r>
                            <a:rPr lang="es-CO" altLang="es-ES" sz="2000" i="1">
                              <a:latin typeface="Cambria Math" panose="02040503050406030204" pitchFamily="18" charset="0"/>
                            </a:rPr>
                            <m:t>&lt;</m:t>
                          </m:r>
                          <m:r>
                            <a:rPr lang="es-CO" altLang="es-ES" sz="2000" i="1">
                              <a:latin typeface="Cambria Math" panose="02040503050406030204" pitchFamily="18" charset="0"/>
                              <a:ea typeface="Cambria Math" panose="02040503050406030204" pitchFamily="18" charset="0"/>
                            </a:rPr>
                            <m:t>𝑥</m:t>
                          </m:r>
                          <m:r>
                            <a:rPr lang="es-CO" altLang="es-ES" sz="2000" i="1">
                              <a:latin typeface="Cambria Math" panose="02040503050406030204" pitchFamily="18" charset="0"/>
                              <a:ea typeface="Cambria Math" panose="02040503050406030204" pitchFamily="18" charset="0"/>
                            </a:rPr>
                            <m:t>&lt;</m:t>
                          </m:r>
                          <m:r>
                            <a:rPr lang="es-CO" altLang="es-ES" sz="2000" i="1">
                              <a:solidFill>
                                <a:srgbClr val="00B050"/>
                              </a:solidFill>
                              <a:latin typeface="Cambria Math" panose="02040503050406030204" pitchFamily="18" charset="0"/>
                              <a:ea typeface="Cambria Math" panose="02040503050406030204" pitchFamily="18" charset="0"/>
                            </a:rPr>
                            <m:t>𝑏</m:t>
                          </m:r>
                        </m:e>
                      </m:d>
                    </m:oMath>
                  </m:oMathPara>
                </a14:m>
                <a:endParaRPr lang="es-ES" altLang="es-ES" sz="2000" dirty="0"/>
              </a:p>
              <a:p>
                <a:pPr algn="ctr"/>
                <a:endParaRPr lang="es-CO" altLang="es-ES" sz="2000" dirty="0"/>
              </a:p>
              <a:p>
                <a:pPr algn="ctr"/>
                <a:endParaRPr lang="es-CO" altLang="es-ES" sz="2000" dirty="0"/>
              </a:p>
              <a:p>
                <a:pPr algn="ctr"/>
                <a:endParaRPr lang="es-CO" altLang="es-ES" sz="2000" dirty="0"/>
              </a:p>
              <a:p>
                <a:endParaRPr lang="es-PR" altLang="es-ES" sz="2000" dirty="0">
                  <a:latin typeface="Verdana" panose="020B0604030504040204" pitchFamily="34" charset="0"/>
                </a:endParaRPr>
              </a:p>
              <a:p>
                <a:pPr algn="just">
                  <a:lnSpc>
                    <a:spcPct val="100000"/>
                  </a:lnSpc>
                </a:pPr>
                <a:r>
                  <a:rPr lang="es-PR" altLang="es-ES" sz="2000" b="1" dirty="0">
                    <a:solidFill>
                      <a:srgbClr val="00B050"/>
                    </a:solidFill>
                    <a:latin typeface="Verdana" panose="020B0604030504040204" pitchFamily="34" charset="0"/>
                  </a:rPr>
                  <a:t>Ejemplos:</a:t>
                </a:r>
              </a:p>
              <a:p>
                <a:pPr algn="just">
                  <a:lnSpc>
                    <a:spcPct val="100000"/>
                  </a:lnSpc>
                </a:pPr>
                <a:endParaRPr lang="es-PR" altLang="es-ES" sz="2000" b="1" dirty="0">
                  <a:solidFill>
                    <a:srgbClr val="00B050"/>
                  </a:solidFill>
                  <a:latin typeface="Verdana" panose="020B0604030504040204" pitchFamily="34" charset="0"/>
                </a:endParaRPr>
              </a:p>
              <a:p>
                <a:pPr algn="just">
                  <a:lnSpc>
                    <a:spcPct val="100000"/>
                  </a:lnSpc>
                </a:pPr>
                <a:endParaRPr lang="es-PR" altLang="es-ES" sz="2000" b="1" dirty="0">
                  <a:solidFill>
                    <a:srgbClr val="00B050"/>
                  </a:solidFill>
                  <a:latin typeface="Verdana" panose="020B0604030504040204" pitchFamily="34" charset="0"/>
                </a:endParaRPr>
              </a:p>
              <a:p>
                <a:pPr algn="just">
                  <a:lnSpc>
                    <a:spcPct val="100000"/>
                  </a:lnSpc>
                </a:pPr>
                <a14:m>
                  <m:oMath xmlns:m="http://schemas.openxmlformats.org/officeDocument/2006/math">
                    <m:r>
                      <a:rPr lang="es-CO" altLang="es-ES" sz="2000" i="1" dirty="0">
                        <a:solidFill>
                          <a:srgbClr val="FF0000"/>
                        </a:solidFill>
                        <a:latin typeface="Cambria Math" panose="02040503050406030204" pitchFamily="18" charset="0"/>
                      </a:rPr>
                      <m:t>𝐼</m:t>
                    </m:r>
                    <m:r>
                      <a:rPr lang="es-CO" altLang="es-ES" sz="2000">
                        <a:latin typeface="Cambria Math" panose="02040503050406030204" pitchFamily="18" charset="0"/>
                      </a:rPr>
                      <m:t>=</m:t>
                    </m:r>
                    <m:r>
                      <a:rPr lang="es-CO" altLang="es-ES" sz="2000" i="1">
                        <a:latin typeface="Cambria Math" panose="02040503050406030204" pitchFamily="18" charset="0"/>
                      </a:rPr>
                      <m:t>( </m:t>
                    </m:r>
                    <m:r>
                      <a:rPr lang="es-CO" altLang="es-ES" sz="2000" i="1">
                        <a:solidFill>
                          <a:srgbClr val="00B050"/>
                        </a:solidFill>
                        <a:latin typeface="Cambria Math" panose="02040503050406030204" pitchFamily="18" charset="0"/>
                      </a:rPr>
                      <m:t>6, 13 </m:t>
                    </m:r>
                    <m:r>
                      <a:rPr lang="es-CO" altLang="es-ES" sz="2000" i="1">
                        <a:latin typeface="Cambria Math" panose="02040503050406030204" pitchFamily="18" charset="0"/>
                      </a:rPr>
                      <m:t>)=</m:t>
                    </m:r>
                    <m:d>
                      <m:dPr>
                        <m:begChr m:val="{"/>
                        <m:endChr m:val="}"/>
                        <m:ctrlPr>
                          <a:rPr lang="es-CO" altLang="es-ES" sz="2000" i="1">
                            <a:latin typeface="Cambria Math" panose="02040503050406030204" pitchFamily="18" charset="0"/>
                          </a:rPr>
                        </m:ctrlPr>
                      </m:dPr>
                      <m:e>
                        <m:r>
                          <a:rPr lang="es-CO" altLang="es-ES" sz="2000" i="1">
                            <a:latin typeface="Cambria Math" panose="02040503050406030204" pitchFamily="18" charset="0"/>
                          </a:rPr>
                          <m:t>𝑥</m:t>
                        </m:r>
                        <m:r>
                          <a:rPr lang="es-CO" altLang="es-ES" sz="2000" i="1">
                            <a:latin typeface="Cambria Math" panose="02040503050406030204" pitchFamily="18" charset="0"/>
                          </a:rPr>
                          <m:t> | 6&lt;</m:t>
                        </m:r>
                        <m:r>
                          <a:rPr lang="es-CO" altLang="es-ES" sz="2000" i="1">
                            <a:latin typeface="Cambria Math" panose="02040503050406030204" pitchFamily="18" charset="0"/>
                            <a:ea typeface="Cambria Math" panose="02040503050406030204" pitchFamily="18" charset="0"/>
                          </a:rPr>
                          <m:t>𝑥</m:t>
                        </m:r>
                        <m:r>
                          <a:rPr lang="es-CO" altLang="es-ES" sz="2000" i="1">
                            <a:latin typeface="Cambria Math" panose="02040503050406030204" pitchFamily="18" charset="0"/>
                            <a:ea typeface="Cambria Math" panose="02040503050406030204" pitchFamily="18" charset="0"/>
                          </a:rPr>
                          <m:t>&lt;13</m:t>
                        </m:r>
                      </m:e>
                    </m:d>
                  </m:oMath>
                </a14:m>
                <a:endParaRPr lang="es-CO" altLang="es-ES" sz="2000" dirty="0">
                  <a:solidFill>
                    <a:srgbClr val="00B050"/>
                  </a:solidFill>
                  <a:ea typeface="Cambria Math" panose="02040503050406030204" pitchFamily="18" charset="0"/>
                </a:endParaRPr>
              </a:p>
              <a:p>
                <a:pPr algn="just">
                  <a:lnSpc>
                    <a:spcPct val="100000"/>
                  </a:lnSpc>
                </a:pPr>
                <a:endParaRPr lang="es-CO" altLang="es-ES" sz="2000" dirty="0"/>
              </a:p>
              <a:p>
                <a:pPr algn="just">
                  <a:lnSpc>
                    <a:spcPct val="100000"/>
                  </a:lnSpc>
                </a:pPr>
                <a:endParaRPr lang="es-CO" altLang="es-ES" sz="2000" dirty="0"/>
              </a:p>
              <a:p>
                <a:pPr algn="just">
                  <a:lnSpc>
                    <a:spcPct val="100000"/>
                  </a:lnSpc>
                </a:pPr>
                <a14:m>
                  <m:oMath xmlns:m="http://schemas.openxmlformats.org/officeDocument/2006/math">
                    <m:r>
                      <a:rPr lang="es-CO" altLang="es-ES" sz="2000" i="1" dirty="0">
                        <a:solidFill>
                          <a:srgbClr val="FF0000"/>
                        </a:solidFill>
                        <a:latin typeface="Cambria Math" panose="02040503050406030204" pitchFamily="18" charset="0"/>
                      </a:rPr>
                      <m:t>𝐼</m:t>
                    </m:r>
                    <m:r>
                      <a:rPr lang="es-CO" altLang="es-ES" sz="2000">
                        <a:latin typeface="Cambria Math" panose="02040503050406030204" pitchFamily="18" charset="0"/>
                      </a:rPr>
                      <m:t>=</m:t>
                    </m:r>
                    <m:r>
                      <a:rPr lang="es-CO" altLang="es-ES" sz="2000" i="1">
                        <a:latin typeface="Cambria Math" panose="02040503050406030204" pitchFamily="18" charset="0"/>
                      </a:rPr>
                      <m:t>(</m:t>
                    </m:r>
                    <m:r>
                      <a:rPr lang="es-CO" altLang="es-ES" sz="2000" i="1">
                        <a:solidFill>
                          <a:srgbClr val="00B050"/>
                        </a:solidFill>
                        <a:latin typeface="Cambria Math" panose="02040503050406030204" pitchFamily="18" charset="0"/>
                      </a:rPr>
                      <m:t>−6, 6 </m:t>
                    </m:r>
                    <m:r>
                      <a:rPr lang="es-CO" altLang="es-ES" sz="2000" i="1">
                        <a:latin typeface="Cambria Math" panose="02040503050406030204" pitchFamily="18" charset="0"/>
                      </a:rPr>
                      <m:t>)=</m:t>
                    </m:r>
                    <m:d>
                      <m:dPr>
                        <m:begChr m:val="{"/>
                        <m:endChr m:val="}"/>
                        <m:ctrlPr>
                          <a:rPr lang="es-CO" altLang="es-ES" sz="2000" i="1">
                            <a:latin typeface="Cambria Math" panose="02040503050406030204" pitchFamily="18" charset="0"/>
                          </a:rPr>
                        </m:ctrlPr>
                      </m:dPr>
                      <m:e>
                        <m:r>
                          <a:rPr lang="es-CO" altLang="es-ES" sz="2000" i="1">
                            <a:latin typeface="Cambria Math" panose="02040503050406030204" pitchFamily="18" charset="0"/>
                          </a:rPr>
                          <m:t>𝑥</m:t>
                        </m:r>
                        <m:r>
                          <a:rPr lang="es-CO" altLang="es-ES" sz="2000" i="1">
                            <a:latin typeface="Cambria Math" panose="02040503050406030204" pitchFamily="18" charset="0"/>
                          </a:rPr>
                          <m:t> | −6&lt;</m:t>
                        </m:r>
                        <m:r>
                          <a:rPr lang="es-CO" altLang="es-ES" sz="2000" i="1">
                            <a:latin typeface="Cambria Math" panose="02040503050406030204" pitchFamily="18" charset="0"/>
                            <a:ea typeface="Cambria Math" panose="02040503050406030204" pitchFamily="18" charset="0"/>
                          </a:rPr>
                          <m:t>𝑥</m:t>
                        </m:r>
                        <m:r>
                          <a:rPr lang="es-CO" altLang="es-ES" sz="2000" i="1">
                            <a:latin typeface="Cambria Math" panose="02040503050406030204" pitchFamily="18" charset="0"/>
                            <a:ea typeface="Cambria Math" panose="02040503050406030204" pitchFamily="18" charset="0"/>
                          </a:rPr>
                          <m:t>&lt;6</m:t>
                        </m:r>
                      </m:e>
                    </m:d>
                  </m:oMath>
                </a14:m>
                <a:endParaRPr lang="es-PR" altLang="es-ES" sz="2000" b="1" dirty="0">
                  <a:solidFill>
                    <a:srgbClr val="00B050"/>
                  </a:solidFill>
                  <a:latin typeface="Verdana" panose="020B0604030504040204" pitchFamily="34" charset="0"/>
                </a:endParaRPr>
              </a:p>
              <a:p>
                <a:pPr algn="just">
                  <a:lnSpc>
                    <a:spcPct val="100000"/>
                  </a:lnSpc>
                </a:pPr>
                <a:endParaRPr lang="es-PR" altLang="es-ES" sz="2000" dirty="0">
                  <a:latin typeface="Verdana" panose="020B0604030504040204" pitchFamily="34" charset="0"/>
                </a:endParaRPr>
              </a:p>
            </p:txBody>
          </p:sp>
        </mc:Choice>
        <mc:Fallback xmlns="">
          <p:sp>
            <p:nvSpPr>
              <p:cNvPr id="4" name="Rectangle 1">
                <a:extLst>
                  <a:ext uri="{FF2B5EF4-FFF2-40B4-BE49-F238E27FC236}">
                    <a16:creationId xmlns:a16="http://schemas.microsoft.com/office/drawing/2014/main" id="{01A8AF4C-DC30-4489-8D9E-F144CDDB0404}"/>
                  </a:ext>
                </a:extLst>
              </p:cNvPr>
              <p:cNvSpPr>
                <a:spLocks noGrp="1" noRot="1" noChangeAspect="1" noMove="1" noResize="1" noEditPoints="1" noAdjustHandles="1" noChangeArrowheads="1" noChangeShapeType="1" noTextEdit="1"/>
              </p:cNvSpPr>
              <p:nvPr>
                <p:ph idx="1"/>
              </p:nvPr>
            </p:nvSpPr>
            <p:spPr bwMode="auto">
              <a:xfrm>
                <a:off x="188150" y="1121120"/>
                <a:ext cx="8615986" cy="5024452"/>
              </a:xfrm>
              <a:prstGeom prst="rect">
                <a:avLst/>
              </a:prstGeom>
              <a:blipFill>
                <a:blip r:embed="rId3"/>
                <a:stretch>
                  <a:fillRect l="-920" r="-1062"/>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s-ES">
                    <a:noFill/>
                  </a:rPr>
                  <a:t> </a:t>
                </a:r>
              </a:p>
            </p:txBody>
          </p:sp>
        </mc:Fallback>
      </mc:AlternateContent>
      <p:grpSp>
        <p:nvGrpSpPr>
          <p:cNvPr id="13" name="Grupo 12">
            <a:extLst>
              <a:ext uri="{FF2B5EF4-FFF2-40B4-BE49-F238E27FC236}">
                <a16:creationId xmlns:a16="http://schemas.microsoft.com/office/drawing/2014/main" xmlns="" id="{7900F9FF-74FA-46AE-B613-8B700DE1D77E}"/>
              </a:ext>
            </a:extLst>
          </p:cNvPr>
          <p:cNvGrpSpPr/>
          <p:nvPr/>
        </p:nvGrpSpPr>
        <p:grpSpPr>
          <a:xfrm>
            <a:off x="2777987" y="3057369"/>
            <a:ext cx="3588026" cy="575978"/>
            <a:chOff x="3362516" y="5076613"/>
            <a:chExt cx="4784034" cy="767970"/>
          </a:xfrm>
        </p:grpSpPr>
        <p:grpSp>
          <p:nvGrpSpPr>
            <p:cNvPr id="5" name="Grupo 4">
              <a:extLst>
                <a:ext uri="{FF2B5EF4-FFF2-40B4-BE49-F238E27FC236}">
                  <a16:creationId xmlns:a16="http://schemas.microsoft.com/office/drawing/2014/main" xmlns="" id="{301BA980-DACC-4965-8C57-005DAB853BD6}"/>
                </a:ext>
              </a:extLst>
            </p:cNvPr>
            <p:cNvGrpSpPr/>
            <p:nvPr/>
          </p:nvGrpSpPr>
          <p:grpSpPr>
            <a:xfrm>
              <a:off x="3362516" y="5076613"/>
              <a:ext cx="4784034" cy="767970"/>
              <a:chOff x="3392557" y="2494303"/>
              <a:chExt cx="4784034" cy="767970"/>
            </a:xfrm>
          </p:grpSpPr>
          <p:cxnSp>
            <p:nvCxnSpPr>
              <p:cNvPr id="6" name="Conector recto de flecha 5">
                <a:extLst>
                  <a:ext uri="{FF2B5EF4-FFF2-40B4-BE49-F238E27FC236}">
                    <a16:creationId xmlns:a16="http://schemas.microsoft.com/office/drawing/2014/main" xmlns="" id="{E92F59A2-A580-4770-BB8D-A134836BA4DB}"/>
                  </a:ext>
                </a:extLst>
              </p:cNvPr>
              <p:cNvCxnSpPr/>
              <p:nvPr/>
            </p:nvCxnSpPr>
            <p:spPr>
              <a:xfrm>
                <a:off x="3392557" y="2637183"/>
                <a:ext cx="4784034" cy="0"/>
              </a:xfrm>
              <a:prstGeom prst="straightConnector1">
                <a:avLst/>
              </a:prstGeom>
              <a:ln w="22225">
                <a:headEnd type="triangle"/>
                <a:tailEnd type="stealth"/>
              </a:ln>
            </p:spPr>
            <p:style>
              <a:lnRef idx="1">
                <a:schemeClr val="accent1"/>
              </a:lnRef>
              <a:fillRef idx="0">
                <a:schemeClr val="accent1"/>
              </a:fillRef>
              <a:effectRef idx="0">
                <a:schemeClr val="accent1"/>
              </a:effectRef>
              <a:fontRef idx="minor">
                <a:schemeClr val="tx1"/>
              </a:fontRef>
            </p:style>
          </p:cxnSp>
          <p:cxnSp>
            <p:nvCxnSpPr>
              <p:cNvPr id="7" name="Conector recto 6">
                <a:extLst>
                  <a:ext uri="{FF2B5EF4-FFF2-40B4-BE49-F238E27FC236}">
                    <a16:creationId xmlns:a16="http://schemas.microsoft.com/office/drawing/2014/main" xmlns="" id="{DE288F49-0B59-448D-8081-E6FA483633F3}"/>
                  </a:ext>
                </a:extLst>
              </p:cNvPr>
              <p:cNvCxnSpPr>
                <a:cxnSpLocks/>
              </p:cNvCxnSpPr>
              <p:nvPr/>
            </p:nvCxnSpPr>
            <p:spPr>
              <a:xfrm>
                <a:off x="4643438" y="2494303"/>
                <a:ext cx="0" cy="26318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Conector recto 7">
                <a:extLst>
                  <a:ext uri="{FF2B5EF4-FFF2-40B4-BE49-F238E27FC236}">
                    <a16:creationId xmlns:a16="http://schemas.microsoft.com/office/drawing/2014/main" xmlns="" id="{E2DF8CB7-6247-49E5-A112-BC07406473A8}"/>
                  </a:ext>
                </a:extLst>
              </p:cNvPr>
              <p:cNvCxnSpPr>
                <a:cxnSpLocks/>
              </p:cNvCxnSpPr>
              <p:nvPr/>
            </p:nvCxnSpPr>
            <p:spPr>
              <a:xfrm>
                <a:off x="6867520" y="2518116"/>
                <a:ext cx="0" cy="26318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CuadroTexto 8">
                    <a:extLst>
                      <a:ext uri="{FF2B5EF4-FFF2-40B4-BE49-F238E27FC236}">
                        <a16:creationId xmlns:a16="http://schemas.microsoft.com/office/drawing/2014/main" xmlns="" id="{60686F2C-624E-4F72-8ABE-CCB0F322C4BE}"/>
                      </a:ext>
                    </a:extLst>
                  </p:cNvPr>
                  <p:cNvSpPr txBox="1"/>
                  <p:nvPr/>
                </p:nvSpPr>
                <p:spPr>
                  <a:xfrm>
                    <a:off x="4457714" y="2831386"/>
                    <a:ext cx="453372" cy="43088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𝑎</m:t>
                          </m:r>
                        </m:oMath>
                      </m:oMathPara>
                    </a14:m>
                    <a:endParaRPr lang="es-ES" sz="1500" dirty="0">
                      <a:solidFill>
                        <a:srgbClr val="00B050"/>
                      </a:solidFill>
                    </a:endParaRPr>
                  </a:p>
                </p:txBody>
              </p:sp>
            </mc:Choice>
            <mc:Fallback xmlns="">
              <p:sp>
                <p:nvSpPr>
                  <p:cNvPr id="9" name="CuadroTexto 8">
                    <a:extLst>
                      <a:ext uri="{FF2B5EF4-FFF2-40B4-BE49-F238E27FC236}">
                        <a16:creationId xmlns:a16="http://schemas.microsoft.com/office/drawing/2014/main" id="{60686F2C-624E-4F72-8ABE-CCB0F322C4BE}"/>
                      </a:ext>
                    </a:extLst>
                  </p:cNvPr>
                  <p:cNvSpPr txBox="1">
                    <a:spLocks noRot="1" noChangeAspect="1" noMove="1" noResize="1" noEditPoints="1" noAdjustHandles="1" noChangeArrowheads="1" noChangeShapeType="1" noTextEdit="1"/>
                  </p:cNvSpPr>
                  <p:nvPr/>
                </p:nvSpPr>
                <p:spPr>
                  <a:xfrm>
                    <a:off x="4457714" y="2831386"/>
                    <a:ext cx="453372" cy="430887"/>
                  </a:xfrm>
                  <a:prstGeom prst="rect">
                    <a:avLst/>
                  </a:prstGeom>
                  <a:blipFill>
                    <a:blip r:embed="rId4"/>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0" name="CuadroTexto 9">
                    <a:extLst>
                      <a:ext uri="{FF2B5EF4-FFF2-40B4-BE49-F238E27FC236}">
                        <a16:creationId xmlns:a16="http://schemas.microsoft.com/office/drawing/2014/main" xmlns="" id="{95AF08FA-B454-45ED-8D18-6EB10F7BF60D}"/>
                      </a:ext>
                    </a:extLst>
                  </p:cNvPr>
                  <p:cNvSpPr txBox="1"/>
                  <p:nvPr/>
                </p:nvSpPr>
                <p:spPr>
                  <a:xfrm>
                    <a:off x="6681797" y="2831385"/>
                    <a:ext cx="448499" cy="43088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𝑏</m:t>
                          </m:r>
                        </m:oMath>
                      </m:oMathPara>
                    </a14:m>
                    <a:endParaRPr lang="es-ES" sz="1500" dirty="0">
                      <a:solidFill>
                        <a:srgbClr val="00B050"/>
                      </a:solidFill>
                    </a:endParaRPr>
                  </a:p>
                </p:txBody>
              </p:sp>
            </mc:Choice>
            <mc:Fallback xmlns="">
              <p:sp>
                <p:nvSpPr>
                  <p:cNvPr id="10" name="CuadroTexto 9">
                    <a:extLst>
                      <a:ext uri="{FF2B5EF4-FFF2-40B4-BE49-F238E27FC236}">
                        <a16:creationId xmlns:a16="http://schemas.microsoft.com/office/drawing/2014/main" id="{95AF08FA-B454-45ED-8D18-6EB10F7BF60D}"/>
                      </a:ext>
                    </a:extLst>
                  </p:cNvPr>
                  <p:cNvSpPr txBox="1">
                    <a:spLocks noRot="1" noChangeAspect="1" noMove="1" noResize="1" noEditPoints="1" noAdjustHandles="1" noChangeArrowheads="1" noChangeShapeType="1" noTextEdit="1"/>
                  </p:cNvSpPr>
                  <p:nvPr/>
                </p:nvSpPr>
                <p:spPr>
                  <a:xfrm>
                    <a:off x="6681797" y="2831385"/>
                    <a:ext cx="448499" cy="430886"/>
                  </a:xfrm>
                  <a:prstGeom prst="rect">
                    <a:avLst/>
                  </a:prstGeom>
                  <a:blipFill>
                    <a:blip r:embed="rId5"/>
                    <a:stretch>
                      <a:fillRect/>
                    </a:stretch>
                  </a:blipFill>
                </p:spPr>
                <p:txBody>
                  <a:bodyPr/>
                  <a:lstStyle/>
                  <a:p>
                    <a:r>
                      <a:rPr lang="es-ES">
                        <a:noFill/>
                      </a:rPr>
                      <a:t> </a:t>
                    </a:r>
                  </a:p>
                </p:txBody>
              </p:sp>
            </mc:Fallback>
          </mc:AlternateContent>
          <p:cxnSp>
            <p:nvCxnSpPr>
              <p:cNvPr id="11" name="Conector recto 10">
                <a:extLst>
                  <a:ext uri="{FF2B5EF4-FFF2-40B4-BE49-F238E27FC236}">
                    <a16:creationId xmlns:a16="http://schemas.microsoft.com/office/drawing/2014/main" xmlns="" id="{02EEC836-6A8B-4813-BB18-8B055FA09D66}"/>
                  </a:ext>
                </a:extLst>
              </p:cNvPr>
              <p:cNvCxnSpPr/>
              <p:nvPr/>
            </p:nvCxnSpPr>
            <p:spPr>
              <a:xfrm flipV="1">
                <a:off x="4643438" y="2611605"/>
                <a:ext cx="2222190" cy="1129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3" name="Elipse 2">
              <a:extLst>
                <a:ext uri="{FF2B5EF4-FFF2-40B4-BE49-F238E27FC236}">
                  <a16:creationId xmlns:a16="http://schemas.microsoft.com/office/drawing/2014/main" xmlns="" id="{426AF4B5-4C7D-4616-9FBC-932F663F1E27}"/>
                </a:ext>
              </a:extLst>
            </p:cNvPr>
            <p:cNvSpPr/>
            <p:nvPr/>
          </p:nvSpPr>
          <p:spPr>
            <a:xfrm>
              <a:off x="4505989" y="5094154"/>
              <a:ext cx="221189" cy="20281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12" name="Elipse 11">
              <a:extLst>
                <a:ext uri="{FF2B5EF4-FFF2-40B4-BE49-F238E27FC236}">
                  <a16:creationId xmlns:a16="http://schemas.microsoft.com/office/drawing/2014/main" xmlns="" id="{1F8F0815-8CD7-4F7E-BA5B-FEEB1CCB76FC}"/>
                </a:ext>
              </a:extLst>
            </p:cNvPr>
            <p:cNvSpPr/>
            <p:nvPr/>
          </p:nvSpPr>
          <p:spPr>
            <a:xfrm>
              <a:off x="6724992" y="5092505"/>
              <a:ext cx="221189" cy="20281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grpSp>
      <p:grpSp>
        <p:nvGrpSpPr>
          <p:cNvPr id="32" name="Grupo 31">
            <a:extLst>
              <a:ext uri="{FF2B5EF4-FFF2-40B4-BE49-F238E27FC236}">
                <a16:creationId xmlns:a16="http://schemas.microsoft.com/office/drawing/2014/main" xmlns="" id="{9E1081CE-8E47-49CC-BF82-DFC10BCB8C57}"/>
              </a:ext>
            </a:extLst>
          </p:cNvPr>
          <p:cNvGrpSpPr/>
          <p:nvPr/>
        </p:nvGrpSpPr>
        <p:grpSpPr>
          <a:xfrm>
            <a:off x="4321812" y="4632410"/>
            <a:ext cx="2937012" cy="514098"/>
            <a:chOff x="3927821" y="4738372"/>
            <a:chExt cx="4784029" cy="938015"/>
          </a:xfrm>
        </p:grpSpPr>
        <p:grpSp>
          <p:nvGrpSpPr>
            <p:cNvPr id="14" name="Grupo 13">
              <a:extLst>
                <a:ext uri="{FF2B5EF4-FFF2-40B4-BE49-F238E27FC236}">
                  <a16:creationId xmlns:a16="http://schemas.microsoft.com/office/drawing/2014/main" xmlns="" id="{1D6035EB-AF5A-4A97-A2B8-B60D39184895}"/>
                </a:ext>
              </a:extLst>
            </p:cNvPr>
            <p:cNvGrpSpPr/>
            <p:nvPr/>
          </p:nvGrpSpPr>
          <p:grpSpPr>
            <a:xfrm>
              <a:off x="3927821" y="4738372"/>
              <a:ext cx="4784029" cy="938015"/>
              <a:chOff x="3362516" y="5076613"/>
              <a:chExt cx="4784034" cy="907615"/>
            </a:xfrm>
          </p:grpSpPr>
          <p:grpSp>
            <p:nvGrpSpPr>
              <p:cNvPr id="15" name="Grupo 14">
                <a:extLst>
                  <a:ext uri="{FF2B5EF4-FFF2-40B4-BE49-F238E27FC236}">
                    <a16:creationId xmlns:a16="http://schemas.microsoft.com/office/drawing/2014/main" xmlns="" id="{9C9361B9-A4A4-4E76-8357-CB9A999C2306}"/>
                  </a:ext>
                </a:extLst>
              </p:cNvPr>
              <p:cNvGrpSpPr/>
              <p:nvPr/>
            </p:nvGrpSpPr>
            <p:grpSpPr>
              <a:xfrm>
                <a:off x="3362516" y="5076613"/>
                <a:ext cx="4784034" cy="907615"/>
                <a:chOff x="3392557" y="2494303"/>
                <a:chExt cx="4784034" cy="907615"/>
              </a:xfrm>
            </p:grpSpPr>
            <p:cxnSp>
              <p:nvCxnSpPr>
                <p:cNvPr id="18" name="Conector recto de flecha 17">
                  <a:extLst>
                    <a:ext uri="{FF2B5EF4-FFF2-40B4-BE49-F238E27FC236}">
                      <a16:creationId xmlns:a16="http://schemas.microsoft.com/office/drawing/2014/main" xmlns="" id="{21B43AA0-6A25-4D63-98F5-66465D690EF2}"/>
                    </a:ext>
                  </a:extLst>
                </p:cNvPr>
                <p:cNvCxnSpPr/>
                <p:nvPr/>
              </p:nvCxnSpPr>
              <p:spPr>
                <a:xfrm>
                  <a:off x="3392557" y="2637183"/>
                  <a:ext cx="4784034" cy="0"/>
                </a:xfrm>
                <a:prstGeom prst="straightConnector1">
                  <a:avLst/>
                </a:prstGeom>
                <a:ln w="22225">
                  <a:headEnd type="triangle"/>
                  <a:tailEnd type="stealth"/>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xmlns="" id="{3A33D189-197A-486E-B43A-4EADEC266801}"/>
                    </a:ext>
                  </a:extLst>
                </p:cNvPr>
                <p:cNvCxnSpPr>
                  <a:cxnSpLocks/>
                </p:cNvCxnSpPr>
                <p:nvPr/>
              </p:nvCxnSpPr>
              <p:spPr>
                <a:xfrm>
                  <a:off x="4643438" y="2494303"/>
                  <a:ext cx="0" cy="26318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xmlns="" id="{8638BC71-17CC-401E-8F2B-42617A23D066}"/>
                    </a:ext>
                  </a:extLst>
                </p:cNvPr>
                <p:cNvCxnSpPr>
                  <a:cxnSpLocks/>
                </p:cNvCxnSpPr>
                <p:nvPr/>
              </p:nvCxnSpPr>
              <p:spPr>
                <a:xfrm>
                  <a:off x="6867520" y="2518116"/>
                  <a:ext cx="0" cy="26318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 name="CuadroTexto 20">
                      <a:extLst>
                        <a:ext uri="{FF2B5EF4-FFF2-40B4-BE49-F238E27FC236}">
                          <a16:creationId xmlns:a16="http://schemas.microsoft.com/office/drawing/2014/main" xmlns="" id="{861FA9D7-E53D-47E9-8BD8-F6FBFC1A5F31}"/>
                        </a:ext>
                      </a:extLst>
                    </p:cNvPr>
                    <p:cNvSpPr txBox="1"/>
                    <p:nvPr/>
                  </p:nvSpPr>
                  <p:spPr>
                    <a:xfrm>
                      <a:off x="4457714" y="2831386"/>
                      <a:ext cx="543631" cy="5705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6</m:t>
                            </m:r>
                          </m:oMath>
                        </m:oMathPara>
                      </a14:m>
                      <a:endParaRPr lang="es-ES" sz="1500" dirty="0">
                        <a:solidFill>
                          <a:srgbClr val="00B050"/>
                        </a:solidFill>
                      </a:endParaRPr>
                    </a:p>
                  </p:txBody>
                </p:sp>
              </mc:Choice>
              <mc:Fallback xmlns="">
                <p:sp>
                  <p:nvSpPr>
                    <p:cNvPr id="21" name="CuadroTexto 20">
                      <a:extLst>
                        <a:ext uri="{FF2B5EF4-FFF2-40B4-BE49-F238E27FC236}">
                          <a16:creationId xmlns:a16="http://schemas.microsoft.com/office/drawing/2014/main" id="{861FA9D7-E53D-47E9-8BD8-F6FBFC1A5F31}"/>
                        </a:ext>
                      </a:extLst>
                    </p:cNvPr>
                    <p:cNvSpPr txBox="1">
                      <a:spLocks noRot="1" noChangeAspect="1" noMove="1" noResize="1" noEditPoints="1" noAdjustHandles="1" noChangeArrowheads="1" noChangeShapeType="1" noTextEdit="1"/>
                    </p:cNvSpPr>
                    <p:nvPr/>
                  </p:nvSpPr>
                  <p:spPr>
                    <a:xfrm>
                      <a:off x="4457714" y="2831386"/>
                      <a:ext cx="543631" cy="570532"/>
                    </a:xfrm>
                    <a:prstGeom prst="rect">
                      <a:avLst/>
                    </a:prstGeom>
                    <a:blipFill>
                      <a:blip r:embed="rId6"/>
                      <a:stretch>
                        <a:fillRect/>
                      </a:stretch>
                    </a:blipFill>
                  </p:spPr>
                  <p:txBody>
                    <a:bodyPr/>
                    <a:lstStyle/>
                    <a:p>
                      <a:r>
                        <a:rPr lang="es-ES">
                          <a:noFill/>
                        </a:rPr>
                        <a:t> </a:t>
                      </a:r>
                    </a:p>
                  </p:txBody>
                </p:sp>
              </mc:Fallback>
            </mc:AlternateContent>
            <p:sp>
              <p:nvSpPr>
                <p:cNvPr id="22" name="CuadroTexto 21">
                  <a:extLst>
                    <a:ext uri="{FF2B5EF4-FFF2-40B4-BE49-F238E27FC236}">
                      <a16:creationId xmlns:a16="http://schemas.microsoft.com/office/drawing/2014/main" xmlns="" id="{3C708484-D462-4089-A39E-4372E1DF42A4}"/>
                    </a:ext>
                  </a:extLst>
                </p:cNvPr>
                <p:cNvSpPr txBox="1"/>
                <p:nvPr/>
              </p:nvSpPr>
              <p:spPr>
                <a:xfrm>
                  <a:off x="6681797" y="2831386"/>
                  <a:ext cx="619352" cy="570532"/>
                </a:xfrm>
                <a:prstGeom prst="rect">
                  <a:avLst/>
                </a:prstGeom>
                <a:noFill/>
              </p:spPr>
              <p:txBody>
                <a:bodyPr wrap="none" rtlCol="0">
                  <a:spAutoFit/>
                </a:bodyPr>
                <a:lstStyle/>
                <a:p>
                  <a:r>
                    <a:rPr lang="es-CO" sz="1500" dirty="0">
                      <a:solidFill>
                        <a:srgbClr val="00B050"/>
                      </a:solidFill>
                    </a:rPr>
                    <a:t>13</a:t>
                  </a:r>
                  <a:endParaRPr lang="es-ES" sz="1500" dirty="0">
                    <a:solidFill>
                      <a:srgbClr val="00B050"/>
                    </a:solidFill>
                  </a:endParaRPr>
                </a:p>
              </p:txBody>
            </p:sp>
            <p:cxnSp>
              <p:nvCxnSpPr>
                <p:cNvPr id="23" name="Conector recto 22">
                  <a:extLst>
                    <a:ext uri="{FF2B5EF4-FFF2-40B4-BE49-F238E27FC236}">
                      <a16:creationId xmlns:a16="http://schemas.microsoft.com/office/drawing/2014/main" xmlns="" id="{E6573085-AD63-4C43-BD5A-9BC6BEE919CD}"/>
                    </a:ext>
                  </a:extLst>
                </p:cNvPr>
                <p:cNvCxnSpPr/>
                <p:nvPr/>
              </p:nvCxnSpPr>
              <p:spPr>
                <a:xfrm flipV="1">
                  <a:off x="4643438" y="2611605"/>
                  <a:ext cx="2222190" cy="1129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6" name="Elipse 15">
                <a:extLst>
                  <a:ext uri="{FF2B5EF4-FFF2-40B4-BE49-F238E27FC236}">
                    <a16:creationId xmlns:a16="http://schemas.microsoft.com/office/drawing/2014/main" xmlns="" id="{BF756A2E-81C2-45D1-9ACC-B75123C11F77}"/>
                  </a:ext>
                </a:extLst>
              </p:cNvPr>
              <p:cNvSpPr/>
              <p:nvPr/>
            </p:nvSpPr>
            <p:spPr>
              <a:xfrm>
                <a:off x="4505989" y="5094154"/>
                <a:ext cx="221189" cy="20281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17" name="Elipse 16">
                <a:extLst>
                  <a:ext uri="{FF2B5EF4-FFF2-40B4-BE49-F238E27FC236}">
                    <a16:creationId xmlns:a16="http://schemas.microsoft.com/office/drawing/2014/main" xmlns="" id="{1B399EDE-928A-4869-8FCF-BC861C24CB5D}"/>
                  </a:ext>
                </a:extLst>
              </p:cNvPr>
              <p:cNvSpPr/>
              <p:nvPr/>
            </p:nvSpPr>
            <p:spPr>
              <a:xfrm>
                <a:off x="6724992" y="5092505"/>
                <a:ext cx="221189" cy="20281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grpSp>
        <p:cxnSp>
          <p:nvCxnSpPr>
            <p:cNvPr id="26" name="Conector recto 25">
              <a:extLst>
                <a:ext uri="{FF2B5EF4-FFF2-40B4-BE49-F238E27FC236}">
                  <a16:creationId xmlns:a16="http://schemas.microsoft.com/office/drawing/2014/main" xmlns="" id="{3782001A-D9BF-4BC6-9AD0-B7F2AF7095E4}"/>
                </a:ext>
              </a:extLst>
            </p:cNvPr>
            <p:cNvCxnSpPr/>
            <p:nvPr/>
          </p:nvCxnSpPr>
          <p:spPr>
            <a:xfrm>
              <a:off x="5782711" y="4769582"/>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Conector recto 26">
              <a:extLst>
                <a:ext uri="{FF2B5EF4-FFF2-40B4-BE49-F238E27FC236}">
                  <a16:creationId xmlns:a16="http://schemas.microsoft.com/office/drawing/2014/main" xmlns="" id="{63CD3985-E4CC-46D7-A6F8-2A8DBD0185D4}"/>
                </a:ext>
              </a:extLst>
            </p:cNvPr>
            <p:cNvCxnSpPr/>
            <p:nvPr/>
          </p:nvCxnSpPr>
          <p:spPr>
            <a:xfrm>
              <a:off x="6096000" y="4766585"/>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Conector recto 27">
              <a:extLst>
                <a:ext uri="{FF2B5EF4-FFF2-40B4-BE49-F238E27FC236}">
                  <a16:creationId xmlns:a16="http://schemas.microsoft.com/office/drawing/2014/main" xmlns="" id="{5EBAD54A-9DCD-431F-86DF-3D5D0E5F487A}"/>
                </a:ext>
              </a:extLst>
            </p:cNvPr>
            <p:cNvCxnSpPr/>
            <p:nvPr/>
          </p:nvCxnSpPr>
          <p:spPr>
            <a:xfrm>
              <a:off x="6462713" y="4763066"/>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Conector recto 28">
              <a:extLst>
                <a:ext uri="{FF2B5EF4-FFF2-40B4-BE49-F238E27FC236}">
                  <a16:creationId xmlns:a16="http://schemas.microsoft.com/office/drawing/2014/main" xmlns="" id="{FFB51EE3-1D4E-4B0C-870E-6D3C36D798E6}"/>
                </a:ext>
              </a:extLst>
            </p:cNvPr>
            <p:cNvCxnSpPr/>
            <p:nvPr/>
          </p:nvCxnSpPr>
          <p:spPr>
            <a:xfrm>
              <a:off x="6805612" y="4762383"/>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Conector recto 29">
              <a:extLst>
                <a:ext uri="{FF2B5EF4-FFF2-40B4-BE49-F238E27FC236}">
                  <a16:creationId xmlns:a16="http://schemas.microsoft.com/office/drawing/2014/main" xmlns="" id="{38D11263-D606-4425-9321-AE6BD1A4089E}"/>
                </a:ext>
              </a:extLst>
            </p:cNvPr>
            <p:cNvCxnSpPr/>
            <p:nvPr/>
          </p:nvCxnSpPr>
          <p:spPr>
            <a:xfrm>
              <a:off x="7085509" y="4776101"/>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Conector recto 30">
              <a:extLst>
                <a:ext uri="{FF2B5EF4-FFF2-40B4-BE49-F238E27FC236}">
                  <a16:creationId xmlns:a16="http://schemas.microsoft.com/office/drawing/2014/main" xmlns="" id="{CFC1FF80-483D-492E-8774-BB755BCC3087}"/>
                </a:ext>
              </a:extLst>
            </p:cNvPr>
            <p:cNvCxnSpPr/>
            <p:nvPr/>
          </p:nvCxnSpPr>
          <p:spPr>
            <a:xfrm>
              <a:off x="5491162" y="4762382"/>
              <a:ext cx="0" cy="25014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1" name="Grupo 50">
            <a:extLst>
              <a:ext uri="{FF2B5EF4-FFF2-40B4-BE49-F238E27FC236}">
                <a16:creationId xmlns:a16="http://schemas.microsoft.com/office/drawing/2014/main" xmlns="" id="{846E9CA8-6297-4008-BB7C-2266D1B42A54}"/>
              </a:ext>
            </a:extLst>
          </p:cNvPr>
          <p:cNvGrpSpPr/>
          <p:nvPr/>
        </p:nvGrpSpPr>
        <p:grpSpPr>
          <a:xfrm>
            <a:off x="4321812" y="5554391"/>
            <a:ext cx="2937012" cy="534819"/>
            <a:chOff x="4699358" y="5953166"/>
            <a:chExt cx="3916016" cy="713091"/>
          </a:xfrm>
          <a:solidFill>
            <a:schemeClr val="bg1"/>
          </a:solidFill>
        </p:grpSpPr>
        <p:grpSp>
          <p:nvGrpSpPr>
            <p:cNvPr id="41" name="Grupo 40">
              <a:extLst>
                <a:ext uri="{FF2B5EF4-FFF2-40B4-BE49-F238E27FC236}">
                  <a16:creationId xmlns:a16="http://schemas.microsoft.com/office/drawing/2014/main" xmlns="" id="{437D287F-5420-4899-A48E-F3355AF7953B}"/>
                </a:ext>
              </a:extLst>
            </p:cNvPr>
            <p:cNvGrpSpPr/>
            <p:nvPr/>
          </p:nvGrpSpPr>
          <p:grpSpPr>
            <a:xfrm>
              <a:off x="4699358" y="5970784"/>
              <a:ext cx="3916016" cy="685464"/>
              <a:chOff x="3392557" y="2494303"/>
              <a:chExt cx="4784034" cy="907615"/>
            </a:xfrm>
            <a:grpFill/>
          </p:grpSpPr>
          <p:cxnSp>
            <p:nvCxnSpPr>
              <p:cNvPr id="44" name="Conector recto de flecha 43">
                <a:extLst>
                  <a:ext uri="{FF2B5EF4-FFF2-40B4-BE49-F238E27FC236}">
                    <a16:creationId xmlns:a16="http://schemas.microsoft.com/office/drawing/2014/main" xmlns="" id="{84C95FE9-6937-4DC7-9C72-C93CE226CFE9}"/>
                  </a:ext>
                </a:extLst>
              </p:cNvPr>
              <p:cNvCxnSpPr/>
              <p:nvPr/>
            </p:nvCxnSpPr>
            <p:spPr>
              <a:xfrm>
                <a:off x="3392557" y="2637183"/>
                <a:ext cx="4784034" cy="0"/>
              </a:xfrm>
              <a:prstGeom prst="straightConnector1">
                <a:avLst/>
              </a:prstGeom>
              <a:grpFill/>
              <a:ln w="22225">
                <a:headEnd type="triangle"/>
                <a:tailEnd type="stealth"/>
              </a:ln>
            </p:spPr>
            <p:style>
              <a:lnRef idx="1">
                <a:schemeClr val="accent1"/>
              </a:lnRef>
              <a:fillRef idx="0">
                <a:schemeClr val="accent1"/>
              </a:fillRef>
              <a:effectRef idx="0">
                <a:schemeClr val="accent1"/>
              </a:effectRef>
              <a:fontRef idx="minor">
                <a:schemeClr val="tx1"/>
              </a:fontRef>
            </p:style>
          </p:cxnSp>
          <p:cxnSp>
            <p:nvCxnSpPr>
              <p:cNvPr id="45" name="Conector recto 44">
                <a:extLst>
                  <a:ext uri="{FF2B5EF4-FFF2-40B4-BE49-F238E27FC236}">
                    <a16:creationId xmlns:a16="http://schemas.microsoft.com/office/drawing/2014/main" xmlns="" id="{338FE79C-1049-4C27-A5EB-77DEF8F2A448}"/>
                  </a:ext>
                </a:extLst>
              </p:cNvPr>
              <p:cNvCxnSpPr>
                <a:cxnSpLocks/>
              </p:cNvCxnSpPr>
              <p:nvPr/>
            </p:nvCxnSpPr>
            <p:spPr>
              <a:xfrm>
                <a:off x="4643438" y="2494303"/>
                <a:ext cx="0" cy="263180"/>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46" name="Conector recto 45">
                <a:extLst>
                  <a:ext uri="{FF2B5EF4-FFF2-40B4-BE49-F238E27FC236}">
                    <a16:creationId xmlns:a16="http://schemas.microsoft.com/office/drawing/2014/main" xmlns="" id="{D4845C57-5A0F-4B43-8CC1-BB709FFBC37C}"/>
                  </a:ext>
                </a:extLst>
              </p:cNvPr>
              <p:cNvCxnSpPr>
                <a:cxnSpLocks/>
              </p:cNvCxnSpPr>
              <p:nvPr/>
            </p:nvCxnSpPr>
            <p:spPr>
              <a:xfrm>
                <a:off x="6867520" y="2518116"/>
                <a:ext cx="0" cy="263180"/>
              </a:xfrm>
              <a:prstGeom prst="line">
                <a:avLst/>
              </a:prstGeom>
              <a:grpFill/>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7" name="CuadroTexto 46">
                    <a:extLst>
                      <a:ext uri="{FF2B5EF4-FFF2-40B4-BE49-F238E27FC236}">
                        <a16:creationId xmlns:a16="http://schemas.microsoft.com/office/drawing/2014/main" xmlns="" id="{2AF8B9BC-82E1-4543-B50D-C914996575E0}"/>
                      </a:ext>
                    </a:extLst>
                  </p:cNvPr>
                  <p:cNvSpPr txBox="1"/>
                  <p:nvPr/>
                </p:nvSpPr>
                <p:spPr>
                  <a:xfrm>
                    <a:off x="4214306" y="2831386"/>
                    <a:ext cx="778630" cy="570532"/>
                  </a:xfrm>
                  <a:prstGeom prst="rect">
                    <a:avLst/>
                  </a:prstGeom>
                  <a:grp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−6</m:t>
                          </m:r>
                        </m:oMath>
                      </m:oMathPara>
                    </a14:m>
                    <a:endParaRPr lang="es-ES" sz="1500" dirty="0">
                      <a:solidFill>
                        <a:srgbClr val="00B050"/>
                      </a:solidFill>
                    </a:endParaRPr>
                  </a:p>
                </p:txBody>
              </p:sp>
            </mc:Choice>
            <mc:Fallback xmlns="">
              <p:sp>
                <p:nvSpPr>
                  <p:cNvPr id="47" name="CuadroTexto 46">
                    <a:extLst>
                      <a:ext uri="{FF2B5EF4-FFF2-40B4-BE49-F238E27FC236}">
                        <a16:creationId xmlns:a16="http://schemas.microsoft.com/office/drawing/2014/main" id="{2AF8B9BC-82E1-4543-B50D-C914996575E0}"/>
                      </a:ext>
                    </a:extLst>
                  </p:cNvPr>
                  <p:cNvSpPr txBox="1">
                    <a:spLocks noRot="1" noChangeAspect="1" noMove="1" noResize="1" noEditPoints="1" noAdjustHandles="1" noChangeArrowheads="1" noChangeShapeType="1" noTextEdit="1"/>
                  </p:cNvSpPr>
                  <p:nvPr/>
                </p:nvSpPr>
                <p:spPr>
                  <a:xfrm>
                    <a:off x="4214306" y="2831386"/>
                    <a:ext cx="778630" cy="570532"/>
                  </a:xfrm>
                  <a:prstGeom prst="rect">
                    <a:avLst/>
                  </a:prstGeom>
                  <a:blipFill>
                    <a:blip r:embed="rId7"/>
                    <a:stretch>
                      <a:fillRect/>
                    </a:stretch>
                  </a:blipFill>
                </p:spPr>
                <p:txBody>
                  <a:bodyPr/>
                  <a:lstStyle/>
                  <a:p>
                    <a:r>
                      <a:rPr lang="es-ES">
                        <a:noFill/>
                      </a:rPr>
                      <a:t> </a:t>
                    </a:r>
                  </a:p>
                </p:txBody>
              </p:sp>
            </mc:Fallback>
          </mc:AlternateContent>
          <p:sp>
            <p:nvSpPr>
              <p:cNvPr id="48" name="CuadroTexto 47">
                <a:extLst>
                  <a:ext uri="{FF2B5EF4-FFF2-40B4-BE49-F238E27FC236}">
                    <a16:creationId xmlns:a16="http://schemas.microsoft.com/office/drawing/2014/main" xmlns="" id="{EF32913D-F72D-40C3-B984-A548DF8F6A41}"/>
                  </a:ext>
                </a:extLst>
              </p:cNvPr>
              <p:cNvSpPr txBox="1"/>
              <p:nvPr/>
            </p:nvSpPr>
            <p:spPr>
              <a:xfrm>
                <a:off x="6681797" y="2831386"/>
                <a:ext cx="460077" cy="570532"/>
              </a:xfrm>
              <a:prstGeom prst="rect">
                <a:avLst/>
              </a:prstGeom>
              <a:grpFill/>
            </p:spPr>
            <p:txBody>
              <a:bodyPr wrap="none" rtlCol="0">
                <a:spAutoFit/>
              </a:bodyPr>
              <a:lstStyle/>
              <a:p>
                <a:r>
                  <a:rPr lang="es-CO" sz="1500" dirty="0">
                    <a:solidFill>
                      <a:srgbClr val="00B050"/>
                    </a:solidFill>
                  </a:rPr>
                  <a:t>6</a:t>
                </a:r>
                <a:endParaRPr lang="es-ES" sz="1500" dirty="0">
                  <a:solidFill>
                    <a:srgbClr val="00B050"/>
                  </a:solidFill>
                </a:endParaRPr>
              </a:p>
            </p:txBody>
          </p:sp>
          <p:cxnSp>
            <p:nvCxnSpPr>
              <p:cNvPr id="49" name="Conector recto 48">
                <a:extLst>
                  <a:ext uri="{FF2B5EF4-FFF2-40B4-BE49-F238E27FC236}">
                    <a16:creationId xmlns:a16="http://schemas.microsoft.com/office/drawing/2014/main" xmlns="" id="{6F1686A8-9090-4328-947D-F02EB90F4DD5}"/>
                  </a:ext>
                </a:extLst>
              </p:cNvPr>
              <p:cNvCxnSpPr/>
              <p:nvPr/>
            </p:nvCxnSpPr>
            <p:spPr>
              <a:xfrm flipV="1">
                <a:off x="4643438" y="2611605"/>
                <a:ext cx="2222190" cy="11290"/>
              </a:xfrm>
              <a:prstGeom prst="line">
                <a:avLst/>
              </a:prstGeom>
              <a:grpFill/>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42" name="Elipse 41">
              <a:extLst>
                <a:ext uri="{FF2B5EF4-FFF2-40B4-BE49-F238E27FC236}">
                  <a16:creationId xmlns:a16="http://schemas.microsoft.com/office/drawing/2014/main" xmlns="" id="{8AB676D1-6CD5-412E-87ED-7F0A82FC01A4}"/>
                </a:ext>
              </a:extLst>
            </p:cNvPr>
            <p:cNvSpPr/>
            <p:nvPr/>
          </p:nvSpPr>
          <p:spPr>
            <a:xfrm>
              <a:off x="5635359" y="5984032"/>
              <a:ext cx="181056" cy="153176"/>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43" name="Elipse 42">
              <a:extLst>
                <a:ext uri="{FF2B5EF4-FFF2-40B4-BE49-F238E27FC236}">
                  <a16:creationId xmlns:a16="http://schemas.microsoft.com/office/drawing/2014/main" xmlns="" id="{3DD50C46-58DB-4303-A4E3-C1E43239472B}"/>
                </a:ext>
              </a:extLst>
            </p:cNvPr>
            <p:cNvSpPr/>
            <p:nvPr/>
          </p:nvSpPr>
          <p:spPr>
            <a:xfrm>
              <a:off x="7451744" y="5982786"/>
              <a:ext cx="181056" cy="153176"/>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cxnSp>
          <p:nvCxnSpPr>
            <p:cNvPr id="35" name="Conector recto 34">
              <a:extLst>
                <a:ext uri="{FF2B5EF4-FFF2-40B4-BE49-F238E27FC236}">
                  <a16:creationId xmlns:a16="http://schemas.microsoft.com/office/drawing/2014/main" xmlns="" id="{4BFA9044-E83F-4C9D-B746-CA8813DEB032}"/>
                </a:ext>
              </a:extLst>
            </p:cNvPr>
            <p:cNvCxnSpPr/>
            <p:nvPr/>
          </p:nvCxnSpPr>
          <p:spPr>
            <a:xfrm>
              <a:off x="6097135" y="5953166"/>
              <a:ext cx="0" cy="18279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36" name="Conector recto 35">
              <a:extLst>
                <a:ext uri="{FF2B5EF4-FFF2-40B4-BE49-F238E27FC236}">
                  <a16:creationId xmlns:a16="http://schemas.microsoft.com/office/drawing/2014/main" xmlns="" id="{83E8EB15-114C-4DB0-AB24-C0B457F8E510}"/>
                </a:ext>
              </a:extLst>
            </p:cNvPr>
            <p:cNvCxnSpPr/>
            <p:nvPr/>
          </p:nvCxnSpPr>
          <p:spPr>
            <a:xfrm>
              <a:off x="6351168" y="5976503"/>
              <a:ext cx="0" cy="18279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37" name="Conector recto 36">
              <a:extLst>
                <a:ext uri="{FF2B5EF4-FFF2-40B4-BE49-F238E27FC236}">
                  <a16:creationId xmlns:a16="http://schemas.microsoft.com/office/drawing/2014/main" xmlns="" id="{27F515DF-83DE-452D-9514-EB267C7C7B24}"/>
                </a:ext>
              </a:extLst>
            </p:cNvPr>
            <p:cNvCxnSpPr/>
            <p:nvPr/>
          </p:nvCxnSpPr>
          <p:spPr>
            <a:xfrm>
              <a:off x="6657366" y="5986492"/>
              <a:ext cx="0" cy="18279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38" name="Conector recto 37">
              <a:extLst>
                <a:ext uri="{FF2B5EF4-FFF2-40B4-BE49-F238E27FC236}">
                  <a16:creationId xmlns:a16="http://schemas.microsoft.com/office/drawing/2014/main" xmlns="" id="{C6865F30-8104-4E62-A8D4-9757CFA24CFB}"/>
                </a:ext>
              </a:extLst>
            </p:cNvPr>
            <p:cNvCxnSpPr/>
            <p:nvPr/>
          </p:nvCxnSpPr>
          <p:spPr>
            <a:xfrm>
              <a:off x="7269862" y="5970783"/>
              <a:ext cx="0" cy="18279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39" name="Conector recto 38">
              <a:extLst>
                <a:ext uri="{FF2B5EF4-FFF2-40B4-BE49-F238E27FC236}">
                  <a16:creationId xmlns:a16="http://schemas.microsoft.com/office/drawing/2014/main" xmlns="" id="{E8E6F3C8-0840-497F-8622-78E20BA7F65A}"/>
                </a:ext>
              </a:extLst>
            </p:cNvPr>
            <p:cNvCxnSpPr/>
            <p:nvPr/>
          </p:nvCxnSpPr>
          <p:spPr>
            <a:xfrm>
              <a:off x="6949462" y="5953166"/>
              <a:ext cx="0" cy="182796"/>
            </a:xfrm>
            <a:prstGeom prst="line">
              <a:avLst/>
            </a:prstGeom>
            <a:grpFill/>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0" name="CuadroTexto 49">
                  <a:extLst>
                    <a:ext uri="{FF2B5EF4-FFF2-40B4-BE49-F238E27FC236}">
                      <a16:creationId xmlns:a16="http://schemas.microsoft.com/office/drawing/2014/main" xmlns="" id="{C730A7E2-36A3-4F04-9455-732BF607A87E}"/>
                    </a:ext>
                  </a:extLst>
                </p:cNvPr>
                <p:cNvSpPr txBox="1"/>
                <p:nvPr/>
              </p:nvSpPr>
              <p:spPr>
                <a:xfrm>
                  <a:off x="6470145" y="6235371"/>
                  <a:ext cx="444995" cy="430886"/>
                </a:xfrm>
                <a:prstGeom prst="rect">
                  <a:avLst/>
                </a:prstGeom>
                <a:grp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0</m:t>
                        </m:r>
                      </m:oMath>
                    </m:oMathPara>
                  </a14:m>
                  <a:endParaRPr lang="es-ES" sz="1500" dirty="0">
                    <a:solidFill>
                      <a:srgbClr val="00B050"/>
                    </a:solidFill>
                  </a:endParaRPr>
                </a:p>
              </p:txBody>
            </p:sp>
          </mc:Choice>
          <mc:Fallback xmlns="">
            <p:sp>
              <p:nvSpPr>
                <p:cNvPr id="50" name="CuadroTexto 49">
                  <a:extLst>
                    <a:ext uri="{FF2B5EF4-FFF2-40B4-BE49-F238E27FC236}">
                      <a16:creationId xmlns:a16="http://schemas.microsoft.com/office/drawing/2014/main" id="{C730A7E2-36A3-4F04-9455-732BF607A87E}"/>
                    </a:ext>
                  </a:extLst>
                </p:cNvPr>
                <p:cNvSpPr txBox="1">
                  <a:spLocks noRot="1" noChangeAspect="1" noMove="1" noResize="1" noEditPoints="1" noAdjustHandles="1" noChangeArrowheads="1" noChangeShapeType="1" noTextEdit="1"/>
                </p:cNvSpPr>
                <p:nvPr/>
              </p:nvSpPr>
              <p:spPr>
                <a:xfrm>
                  <a:off x="6470145" y="6235371"/>
                  <a:ext cx="444995" cy="430886"/>
                </a:xfrm>
                <a:prstGeom prst="rect">
                  <a:avLst/>
                </a:prstGeom>
                <a:blipFill>
                  <a:blip r:embed="rId8"/>
                  <a:stretch>
                    <a:fillRect/>
                  </a:stretch>
                </a:blipFill>
              </p:spPr>
              <p:txBody>
                <a:bodyPr/>
                <a:lstStyle/>
                <a:p>
                  <a:r>
                    <a:rPr lang="es-ES">
                      <a:noFill/>
                    </a:rPr>
                    <a:t> </a:t>
                  </a:r>
                </a:p>
              </p:txBody>
            </p:sp>
          </mc:Fallback>
        </mc:AlternateContent>
      </p:grpSp>
    </p:spTree>
    <p:extLst>
      <p:ext uri="{BB962C8B-B14F-4D97-AF65-F5344CB8AC3E}">
        <p14:creationId xmlns:p14="http://schemas.microsoft.com/office/powerpoint/2010/main" val="1036237009"/>
      </p:ext>
    </p:extLst>
  </p:cSld>
  <p:clrMapOvr>
    <a:overrideClrMapping bg1="lt1" tx1="dk1" bg2="lt2" tx2="dk2" accent1="accent1" accent2="accent2" accent3="accent3" accent4="accent4" accent5="accent5" accent6="accent6" hlink="hlink" folHlink="folHlink"/>
  </p:clrMapOvr>
</p:sld>
</file>

<file path=ppt/slides/slide5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1726707-3F03-401F-ACD4-C2DD18719127}"/>
              </a:ext>
            </a:extLst>
          </p:cNvPr>
          <p:cNvSpPr>
            <a:spLocks noGrp="1"/>
          </p:cNvSpPr>
          <p:nvPr>
            <p:ph type="title"/>
          </p:nvPr>
        </p:nvSpPr>
        <p:spPr>
          <a:xfrm>
            <a:off x="249767" y="243716"/>
            <a:ext cx="8644457" cy="994172"/>
          </a:xfrm>
        </p:spPr>
        <p:txBody>
          <a:bodyPr>
            <a:noAutofit/>
          </a:bodyPr>
          <a:lstStyle/>
          <a:p>
            <a:r>
              <a:rPr lang="es-CO" altLang="es-ES" sz="3200" b="1" dirty="0">
                <a:solidFill>
                  <a:srgbClr val="00B0F0"/>
                </a:solidFill>
              </a:rPr>
              <a:t>Intervalo semiabierto a derecha </a:t>
            </a:r>
            <a:r>
              <a:rPr lang="es-CO" altLang="es-ES" sz="2400" b="1" dirty="0">
                <a:solidFill>
                  <a:srgbClr val="00B0F0"/>
                </a:solidFill>
              </a:rPr>
              <a:t>(o semicerrado a izquierda)</a:t>
            </a:r>
            <a:r>
              <a:rPr lang="es-ES" sz="3200" b="1" cap="all" dirty="0"/>
              <a:t/>
            </a:r>
            <a:br>
              <a:rPr lang="es-ES" sz="3200" b="1" cap="all" dirty="0"/>
            </a:br>
            <a:endParaRPr lang="es-ES" sz="3200" dirty="0"/>
          </a:p>
        </p:txBody>
      </p:sp>
      <mc:AlternateContent xmlns:mc="http://schemas.openxmlformats.org/markup-compatibility/2006" xmlns:a14="http://schemas.microsoft.com/office/drawing/2010/main">
        <mc:Choice Requires="a14">
          <p:sp>
            <p:nvSpPr>
              <p:cNvPr id="4" name="Rectangle 1">
                <a:extLst>
                  <a:ext uri="{FF2B5EF4-FFF2-40B4-BE49-F238E27FC236}">
                    <a16:creationId xmlns:a16="http://schemas.microsoft.com/office/drawing/2014/main" xmlns="" id="{01A8AF4C-DC30-4489-8D9E-F144CDDB0404}"/>
                  </a:ext>
                </a:extLst>
              </p:cNvPr>
              <p:cNvSpPr>
                <a:spLocks noGrp="1" noChangeArrowheads="1"/>
              </p:cNvSpPr>
              <p:nvPr>
                <p:ph idx="1"/>
              </p:nvPr>
            </p:nvSpPr>
            <p:spPr bwMode="auto">
              <a:xfrm>
                <a:off x="383488" y="1107683"/>
                <a:ext cx="8510735" cy="5519973"/>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just"/>
                <a:r>
                  <a:rPr lang="es-PR" altLang="es-ES" sz="2200" b="1" dirty="0">
                    <a:solidFill>
                      <a:srgbClr val="00B0F0"/>
                    </a:solidFill>
                    <a:latin typeface="Verdana" panose="020B0604030504040204" pitchFamily="34" charset="0"/>
                    <a:ea typeface="Verdana" panose="020B0604030504040204" pitchFamily="34" charset="0"/>
                  </a:rPr>
                  <a:t>Definición: </a:t>
                </a:r>
                <a:r>
                  <a:rPr lang="es-CO" altLang="es-ES" sz="2200" dirty="0">
                    <a:latin typeface="Verdana" panose="020B0604030504040204" pitchFamily="34" charset="0"/>
                  </a:rPr>
                  <a:t>El intervalo semiabierto por la derecha de extremos </a:t>
                </a:r>
                <a14:m>
                  <m:oMath xmlns:m="http://schemas.openxmlformats.org/officeDocument/2006/math">
                    <m:r>
                      <a:rPr lang="es-CO" altLang="es-ES" sz="2200" i="1" dirty="0">
                        <a:solidFill>
                          <a:srgbClr val="00B050"/>
                        </a:solidFill>
                        <a:latin typeface="Cambria Math" panose="02040503050406030204" pitchFamily="18" charset="0"/>
                      </a:rPr>
                      <m:t>𝑎</m:t>
                    </m:r>
                  </m:oMath>
                </a14:m>
                <a:r>
                  <a:rPr lang="es-CO" altLang="es-ES" sz="2200" dirty="0">
                    <a:latin typeface="Verdana" panose="020B0604030504040204" pitchFamily="34" charset="0"/>
                  </a:rPr>
                  <a:t> y </a:t>
                </a:r>
                <a14:m>
                  <m:oMath xmlns:m="http://schemas.openxmlformats.org/officeDocument/2006/math">
                    <m:r>
                      <a:rPr lang="es-CO" altLang="es-ES" sz="2200" i="1" dirty="0">
                        <a:solidFill>
                          <a:srgbClr val="00B050"/>
                        </a:solidFill>
                        <a:latin typeface="Cambria Math" panose="02040503050406030204" pitchFamily="18" charset="0"/>
                      </a:rPr>
                      <m:t>𝑏</m:t>
                    </m:r>
                  </m:oMath>
                </a14:m>
                <a:r>
                  <a:rPr lang="es-CO" altLang="es-ES" sz="2200" dirty="0">
                    <a:latin typeface="Verdana" panose="020B0604030504040204" pitchFamily="34" charset="0"/>
                  </a:rPr>
                  <a:t> es el conjunto de números reales comprendidos entre </a:t>
                </a:r>
                <a14:m>
                  <m:oMath xmlns:m="http://schemas.openxmlformats.org/officeDocument/2006/math">
                    <m:r>
                      <a:rPr lang="es-CO" altLang="es-ES" sz="2200" i="1" dirty="0">
                        <a:solidFill>
                          <a:srgbClr val="00B050"/>
                        </a:solidFill>
                        <a:latin typeface="Cambria Math" panose="02040503050406030204" pitchFamily="18" charset="0"/>
                      </a:rPr>
                      <m:t>𝑎</m:t>
                    </m:r>
                  </m:oMath>
                </a14:m>
                <a:r>
                  <a:rPr lang="es-CO" altLang="es-ES" sz="2200" dirty="0">
                    <a:latin typeface="Verdana" panose="020B0604030504040204" pitchFamily="34" charset="0"/>
                  </a:rPr>
                  <a:t> y </a:t>
                </a:r>
                <a14:m>
                  <m:oMath xmlns:m="http://schemas.openxmlformats.org/officeDocument/2006/math">
                    <m:r>
                      <a:rPr lang="es-CO" altLang="es-ES" sz="2200" i="1" dirty="0">
                        <a:solidFill>
                          <a:srgbClr val="00B050"/>
                        </a:solidFill>
                        <a:latin typeface="Cambria Math" panose="02040503050406030204" pitchFamily="18" charset="0"/>
                      </a:rPr>
                      <m:t>𝑏</m:t>
                    </m:r>
                  </m:oMath>
                </a14:m>
                <a:r>
                  <a:rPr lang="es-CO" altLang="es-ES" sz="2200" dirty="0">
                    <a:latin typeface="Verdana" panose="020B0604030504040204" pitchFamily="34" charset="0"/>
                  </a:rPr>
                  <a:t>, donde se incluye </a:t>
                </a:r>
                <a14:m>
                  <m:oMath xmlns:m="http://schemas.openxmlformats.org/officeDocument/2006/math">
                    <m:r>
                      <a:rPr lang="es-CO" altLang="es-ES" sz="2200" i="1" dirty="0">
                        <a:solidFill>
                          <a:srgbClr val="00B050"/>
                        </a:solidFill>
                        <a:latin typeface="Cambria Math" panose="02040503050406030204" pitchFamily="18" charset="0"/>
                      </a:rPr>
                      <m:t>𝑎</m:t>
                    </m:r>
                  </m:oMath>
                </a14:m>
                <a:r>
                  <a:rPr lang="es-CO" altLang="es-ES" sz="2200" dirty="0">
                    <a:latin typeface="Verdana" panose="020B0604030504040204" pitchFamily="34" charset="0"/>
                  </a:rPr>
                  <a:t> y se no se incluye </a:t>
                </a:r>
                <a14:m>
                  <m:oMath xmlns:m="http://schemas.openxmlformats.org/officeDocument/2006/math">
                    <m:r>
                      <a:rPr lang="es-CO" altLang="es-ES" sz="2200" i="1" dirty="0">
                        <a:solidFill>
                          <a:srgbClr val="00B050"/>
                        </a:solidFill>
                        <a:latin typeface="Cambria Math" panose="02040503050406030204" pitchFamily="18" charset="0"/>
                      </a:rPr>
                      <m:t>𝑏</m:t>
                    </m:r>
                  </m:oMath>
                </a14:m>
                <a:r>
                  <a:rPr lang="es-CO" altLang="es-ES" sz="2200" dirty="0">
                    <a:latin typeface="Verdana" panose="020B0604030504040204" pitchFamily="34" charset="0"/>
                  </a:rPr>
                  <a:t>.</a:t>
                </a:r>
              </a:p>
              <a:p>
                <a:pPr algn="just"/>
                <a:endParaRPr lang="es-PR" altLang="es-ES" sz="2200" dirty="0">
                  <a:latin typeface="Verdana" panose="020B0604030504040204" pitchFamily="34" charset="0"/>
                </a:endParaRPr>
              </a:p>
              <a:p>
                <a:pPr marL="0" indent="0" algn="just">
                  <a:buNone/>
                </a:pPr>
                <a14:m>
                  <m:oMathPara xmlns:m="http://schemas.openxmlformats.org/officeDocument/2006/math">
                    <m:oMathParaPr>
                      <m:jc m:val="centerGroup"/>
                    </m:oMathParaPr>
                    <m:oMath xmlns:m="http://schemas.openxmlformats.org/officeDocument/2006/math">
                      <m:r>
                        <a:rPr lang="es-CO" altLang="es-ES" sz="2200" i="1" dirty="0">
                          <a:solidFill>
                            <a:srgbClr val="FF0000"/>
                          </a:solidFill>
                          <a:latin typeface="Cambria Math" panose="02040503050406030204" pitchFamily="18" charset="0"/>
                        </a:rPr>
                        <m:t>𝐼</m:t>
                      </m:r>
                      <m:r>
                        <a:rPr lang="es-CO" altLang="es-ES" sz="2200">
                          <a:latin typeface="Cambria Math" panose="02040503050406030204" pitchFamily="18" charset="0"/>
                        </a:rPr>
                        <m:t>=</m:t>
                      </m:r>
                      <m:r>
                        <a:rPr lang="es-CO" altLang="es-ES" sz="2200" i="1">
                          <a:latin typeface="Cambria Math" panose="02040503050406030204" pitchFamily="18" charset="0"/>
                        </a:rPr>
                        <m:t>[</m:t>
                      </m:r>
                      <m:r>
                        <a:rPr lang="es-CO" altLang="es-ES" sz="2200" i="1">
                          <a:solidFill>
                            <a:srgbClr val="00B050"/>
                          </a:solidFill>
                          <a:latin typeface="Cambria Math" panose="02040503050406030204" pitchFamily="18" charset="0"/>
                        </a:rPr>
                        <m:t>𝑎</m:t>
                      </m:r>
                      <m:r>
                        <a:rPr lang="es-CO" altLang="es-ES" sz="2200" i="1">
                          <a:solidFill>
                            <a:srgbClr val="00B050"/>
                          </a:solidFill>
                          <a:latin typeface="Cambria Math" panose="02040503050406030204" pitchFamily="18" charset="0"/>
                        </a:rPr>
                        <m:t>,</m:t>
                      </m:r>
                      <m:r>
                        <a:rPr lang="es-CO" altLang="es-ES" sz="2200" i="1">
                          <a:solidFill>
                            <a:srgbClr val="00B050"/>
                          </a:solidFill>
                          <a:latin typeface="Cambria Math" panose="02040503050406030204" pitchFamily="18" charset="0"/>
                        </a:rPr>
                        <m:t>𝑏</m:t>
                      </m:r>
                      <m:r>
                        <a:rPr lang="es-CO" altLang="es-ES" sz="2200" i="1">
                          <a:latin typeface="Cambria Math" panose="02040503050406030204" pitchFamily="18" charset="0"/>
                        </a:rPr>
                        <m:t>)=</m:t>
                      </m:r>
                      <m:d>
                        <m:dPr>
                          <m:begChr m:val="{"/>
                          <m:endChr m:val="}"/>
                          <m:ctrlPr>
                            <a:rPr lang="es-CO" altLang="es-ES" sz="2200" i="1">
                              <a:latin typeface="Cambria Math" panose="02040503050406030204" pitchFamily="18" charset="0"/>
                            </a:rPr>
                          </m:ctrlPr>
                        </m:dPr>
                        <m:e>
                          <m:r>
                            <a:rPr lang="es-CO" altLang="es-ES" sz="2200" i="1">
                              <a:latin typeface="Cambria Math" panose="02040503050406030204" pitchFamily="18" charset="0"/>
                            </a:rPr>
                            <m:t>𝑥</m:t>
                          </m:r>
                          <m:r>
                            <a:rPr lang="es-CO" altLang="es-ES" sz="2200" i="1">
                              <a:latin typeface="Cambria Math" panose="02040503050406030204" pitchFamily="18" charset="0"/>
                            </a:rPr>
                            <m:t> | </m:t>
                          </m:r>
                          <m:r>
                            <a:rPr lang="es-CO" altLang="es-ES" sz="2200" i="1">
                              <a:solidFill>
                                <a:srgbClr val="00B050"/>
                              </a:solidFill>
                              <a:latin typeface="Cambria Math" panose="02040503050406030204" pitchFamily="18" charset="0"/>
                            </a:rPr>
                            <m:t>𝑎</m:t>
                          </m:r>
                          <m:r>
                            <a:rPr lang="es-CO" altLang="es-ES" sz="2200" i="1">
                              <a:latin typeface="Cambria Math" panose="02040503050406030204" pitchFamily="18" charset="0"/>
                              <a:ea typeface="Cambria Math" panose="02040503050406030204" pitchFamily="18" charset="0"/>
                            </a:rPr>
                            <m:t>≤</m:t>
                          </m:r>
                          <m:r>
                            <a:rPr lang="es-CO" altLang="es-ES" sz="2200" i="1">
                              <a:latin typeface="Cambria Math" panose="02040503050406030204" pitchFamily="18" charset="0"/>
                              <a:ea typeface="Cambria Math" panose="02040503050406030204" pitchFamily="18" charset="0"/>
                            </a:rPr>
                            <m:t>𝑥</m:t>
                          </m:r>
                          <m:r>
                            <a:rPr lang="es-CO" altLang="es-ES" sz="2200" i="1">
                              <a:latin typeface="Cambria Math" panose="02040503050406030204" pitchFamily="18" charset="0"/>
                              <a:ea typeface="Cambria Math" panose="02040503050406030204" pitchFamily="18" charset="0"/>
                            </a:rPr>
                            <m:t>&lt;</m:t>
                          </m:r>
                          <m:r>
                            <a:rPr lang="es-CO" altLang="es-ES" sz="2200" i="1">
                              <a:solidFill>
                                <a:srgbClr val="00B050"/>
                              </a:solidFill>
                              <a:latin typeface="Cambria Math" panose="02040503050406030204" pitchFamily="18" charset="0"/>
                              <a:ea typeface="Cambria Math" panose="02040503050406030204" pitchFamily="18" charset="0"/>
                            </a:rPr>
                            <m:t>𝑏</m:t>
                          </m:r>
                        </m:e>
                      </m:d>
                    </m:oMath>
                  </m:oMathPara>
                </a14:m>
                <a:endParaRPr lang="es-ES" altLang="es-ES" sz="2200" dirty="0"/>
              </a:p>
              <a:p>
                <a:pPr algn="just"/>
                <a:endParaRPr lang="es-CO" altLang="es-ES" sz="2200" dirty="0"/>
              </a:p>
              <a:p>
                <a:pPr algn="just"/>
                <a:endParaRPr lang="es-CO" altLang="es-ES" sz="2200" dirty="0"/>
              </a:p>
              <a:p>
                <a:pPr algn="just"/>
                <a:endParaRPr lang="es-PR" altLang="es-ES" sz="2200" dirty="0">
                  <a:latin typeface="Verdana" panose="020B0604030504040204" pitchFamily="34" charset="0"/>
                </a:endParaRPr>
              </a:p>
              <a:p>
                <a:pPr algn="just">
                  <a:lnSpc>
                    <a:spcPct val="100000"/>
                  </a:lnSpc>
                </a:pPr>
                <a:r>
                  <a:rPr lang="es-PR" altLang="es-ES" sz="2200" b="1" dirty="0">
                    <a:solidFill>
                      <a:srgbClr val="00B050"/>
                    </a:solidFill>
                    <a:latin typeface="Verdana" panose="020B0604030504040204" pitchFamily="34" charset="0"/>
                  </a:rPr>
                  <a:t>Ejemplos:</a:t>
                </a:r>
              </a:p>
              <a:p>
                <a:pPr algn="just">
                  <a:lnSpc>
                    <a:spcPct val="100000"/>
                  </a:lnSpc>
                </a:pPr>
                <a:endParaRPr lang="es-PR" altLang="es-ES" sz="2200" b="1" dirty="0">
                  <a:solidFill>
                    <a:srgbClr val="00B050"/>
                  </a:solidFill>
                  <a:latin typeface="Verdana" panose="020B0604030504040204" pitchFamily="34" charset="0"/>
                </a:endParaRPr>
              </a:p>
              <a:p>
                <a:pPr algn="just">
                  <a:lnSpc>
                    <a:spcPct val="100000"/>
                  </a:lnSpc>
                </a:pPr>
                <a:endParaRPr lang="es-PR" altLang="es-ES" sz="2200" b="1" dirty="0">
                  <a:solidFill>
                    <a:srgbClr val="00B050"/>
                  </a:solidFill>
                  <a:latin typeface="Verdana" panose="020B0604030504040204" pitchFamily="34" charset="0"/>
                </a:endParaRPr>
              </a:p>
              <a:p>
                <a:pPr algn="just">
                  <a:lnSpc>
                    <a:spcPct val="100000"/>
                  </a:lnSpc>
                </a:pPr>
                <a14:m>
                  <m:oMath xmlns:m="http://schemas.openxmlformats.org/officeDocument/2006/math">
                    <m:r>
                      <a:rPr lang="es-CO" altLang="es-ES" sz="2200" i="1" dirty="0">
                        <a:solidFill>
                          <a:srgbClr val="FF0000"/>
                        </a:solidFill>
                        <a:latin typeface="Cambria Math" panose="02040503050406030204" pitchFamily="18" charset="0"/>
                      </a:rPr>
                      <m:t>𝐼</m:t>
                    </m:r>
                    <m:r>
                      <a:rPr lang="es-CO" altLang="es-ES" sz="2200">
                        <a:latin typeface="Cambria Math" panose="02040503050406030204" pitchFamily="18" charset="0"/>
                      </a:rPr>
                      <m:t>=</m:t>
                    </m:r>
                    <m:r>
                      <a:rPr lang="es-CO" altLang="es-ES" sz="2200" i="1">
                        <a:latin typeface="Cambria Math" panose="02040503050406030204" pitchFamily="18" charset="0"/>
                      </a:rPr>
                      <m:t>[ </m:t>
                    </m:r>
                    <m:r>
                      <a:rPr lang="es-CO" altLang="es-ES" sz="2200" i="1">
                        <a:solidFill>
                          <a:srgbClr val="00B050"/>
                        </a:solidFill>
                        <a:latin typeface="Cambria Math" panose="02040503050406030204" pitchFamily="18" charset="0"/>
                      </a:rPr>
                      <m:t>1, 8 </m:t>
                    </m:r>
                    <m:r>
                      <a:rPr lang="es-CO" altLang="es-ES" sz="2200" i="1">
                        <a:latin typeface="Cambria Math" panose="02040503050406030204" pitchFamily="18" charset="0"/>
                      </a:rPr>
                      <m:t>)=</m:t>
                    </m:r>
                    <m:d>
                      <m:dPr>
                        <m:begChr m:val="{"/>
                        <m:endChr m:val="}"/>
                        <m:ctrlPr>
                          <a:rPr lang="es-CO" altLang="es-ES" sz="2200" i="1">
                            <a:latin typeface="Cambria Math" panose="02040503050406030204" pitchFamily="18" charset="0"/>
                          </a:rPr>
                        </m:ctrlPr>
                      </m:dPr>
                      <m:e>
                        <m:r>
                          <a:rPr lang="es-CO" altLang="es-ES" sz="2200" i="1">
                            <a:latin typeface="Cambria Math" panose="02040503050406030204" pitchFamily="18" charset="0"/>
                          </a:rPr>
                          <m:t>𝑥</m:t>
                        </m:r>
                        <m:r>
                          <a:rPr lang="es-CO" altLang="es-ES" sz="2200" i="1">
                            <a:latin typeface="Cambria Math" panose="02040503050406030204" pitchFamily="18" charset="0"/>
                          </a:rPr>
                          <m:t> | 1≤</m:t>
                        </m:r>
                        <m:r>
                          <a:rPr lang="es-CO" altLang="es-ES" sz="2200" i="1">
                            <a:latin typeface="Cambria Math" panose="02040503050406030204" pitchFamily="18" charset="0"/>
                            <a:ea typeface="Cambria Math" panose="02040503050406030204" pitchFamily="18" charset="0"/>
                          </a:rPr>
                          <m:t>𝑥</m:t>
                        </m:r>
                        <m:r>
                          <a:rPr lang="es-CO" altLang="es-ES" sz="2200" i="1">
                            <a:latin typeface="Cambria Math" panose="02040503050406030204" pitchFamily="18" charset="0"/>
                            <a:ea typeface="Cambria Math" panose="02040503050406030204" pitchFamily="18" charset="0"/>
                          </a:rPr>
                          <m:t>&lt;8</m:t>
                        </m:r>
                      </m:e>
                    </m:d>
                  </m:oMath>
                </a14:m>
                <a:endParaRPr lang="es-CO" altLang="es-ES" sz="2200" dirty="0">
                  <a:solidFill>
                    <a:srgbClr val="00B050"/>
                  </a:solidFill>
                  <a:ea typeface="Cambria Math" panose="02040503050406030204" pitchFamily="18" charset="0"/>
                </a:endParaRPr>
              </a:p>
              <a:p>
                <a:pPr algn="just">
                  <a:lnSpc>
                    <a:spcPct val="100000"/>
                  </a:lnSpc>
                </a:pPr>
                <a:endParaRPr lang="es-CO" altLang="es-ES" sz="2200" dirty="0"/>
              </a:p>
              <a:p>
                <a:pPr algn="just">
                  <a:lnSpc>
                    <a:spcPct val="100000"/>
                  </a:lnSpc>
                </a:pPr>
                <a:endParaRPr lang="es-CO" altLang="es-ES" sz="2200" dirty="0"/>
              </a:p>
              <a:p>
                <a:pPr algn="just">
                  <a:lnSpc>
                    <a:spcPct val="100000"/>
                  </a:lnSpc>
                </a:pPr>
                <a14:m>
                  <m:oMath xmlns:m="http://schemas.openxmlformats.org/officeDocument/2006/math">
                    <m:r>
                      <a:rPr lang="es-CO" altLang="es-ES" sz="2200" i="1" dirty="0">
                        <a:solidFill>
                          <a:srgbClr val="FF0000"/>
                        </a:solidFill>
                        <a:latin typeface="Cambria Math" panose="02040503050406030204" pitchFamily="18" charset="0"/>
                      </a:rPr>
                      <m:t>𝐼</m:t>
                    </m:r>
                    <m:r>
                      <a:rPr lang="es-CO" altLang="es-ES" sz="2200">
                        <a:latin typeface="Cambria Math" panose="02040503050406030204" pitchFamily="18" charset="0"/>
                      </a:rPr>
                      <m:t>=</m:t>
                    </m:r>
                    <m:r>
                      <a:rPr lang="es-CO" altLang="es-ES" sz="2200" i="1">
                        <a:latin typeface="Cambria Math" panose="02040503050406030204" pitchFamily="18" charset="0"/>
                      </a:rPr>
                      <m:t>[</m:t>
                    </m:r>
                    <m:r>
                      <a:rPr lang="es-CO" altLang="es-ES" sz="2200" i="1">
                        <a:solidFill>
                          <a:srgbClr val="00B050"/>
                        </a:solidFill>
                        <a:latin typeface="Cambria Math" panose="02040503050406030204" pitchFamily="18" charset="0"/>
                      </a:rPr>
                      <m:t>−3, 3 </m:t>
                    </m:r>
                    <m:r>
                      <a:rPr lang="es-CO" altLang="es-ES" sz="2200" i="1">
                        <a:latin typeface="Cambria Math" panose="02040503050406030204" pitchFamily="18" charset="0"/>
                      </a:rPr>
                      <m:t>)=</m:t>
                    </m:r>
                    <m:d>
                      <m:dPr>
                        <m:begChr m:val="{"/>
                        <m:endChr m:val="}"/>
                        <m:ctrlPr>
                          <a:rPr lang="es-CO" altLang="es-ES" sz="2200" i="1">
                            <a:latin typeface="Cambria Math" panose="02040503050406030204" pitchFamily="18" charset="0"/>
                          </a:rPr>
                        </m:ctrlPr>
                      </m:dPr>
                      <m:e>
                        <m:r>
                          <a:rPr lang="es-CO" altLang="es-ES" sz="2200" i="1">
                            <a:latin typeface="Cambria Math" panose="02040503050406030204" pitchFamily="18" charset="0"/>
                          </a:rPr>
                          <m:t>𝑥</m:t>
                        </m:r>
                        <m:r>
                          <a:rPr lang="es-CO" altLang="es-ES" sz="2200" i="1">
                            <a:latin typeface="Cambria Math" panose="02040503050406030204" pitchFamily="18" charset="0"/>
                          </a:rPr>
                          <m:t> | −3≤</m:t>
                        </m:r>
                        <m:r>
                          <a:rPr lang="es-CO" altLang="es-ES" sz="2200" i="1">
                            <a:latin typeface="Cambria Math" panose="02040503050406030204" pitchFamily="18" charset="0"/>
                            <a:ea typeface="Cambria Math" panose="02040503050406030204" pitchFamily="18" charset="0"/>
                          </a:rPr>
                          <m:t>𝑥</m:t>
                        </m:r>
                        <m:r>
                          <a:rPr lang="es-CO" altLang="es-ES" sz="2200" i="1">
                            <a:latin typeface="Cambria Math" panose="02040503050406030204" pitchFamily="18" charset="0"/>
                            <a:ea typeface="Cambria Math" panose="02040503050406030204" pitchFamily="18" charset="0"/>
                          </a:rPr>
                          <m:t>&lt;3</m:t>
                        </m:r>
                      </m:e>
                    </m:d>
                  </m:oMath>
                </a14:m>
                <a:endParaRPr lang="es-PR" altLang="es-ES" sz="2200" b="1" dirty="0">
                  <a:solidFill>
                    <a:srgbClr val="00B050"/>
                  </a:solidFill>
                  <a:latin typeface="Verdana" panose="020B0604030504040204" pitchFamily="34" charset="0"/>
                </a:endParaRPr>
              </a:p>
              <a:p>
                <a:pPr algn="just">
                  <a:lnSpc>
                    <a:spcPct val="100000"/>
                  </a:lnSpc>
                </a:pPr>
                <a:endParaRPr lang="es-PR" altLang="es-ES" sz="2200" dirty="0">
                  <a:latin typeface="Verdana" panose="020B0604030504040204" pitchFamily="34" charset="0"/>
                </a:endParaRPr>
              </a:p>
            </p:txBody>
          </p:sp>
        </mc:Choice>
        <mc:Fallback xmlns="">
          <p:sp>
            <p:nvSpPr>
              <p:cNvPr id="4" name="Rectangle 1">
                <a:extLst>
                  <a:ext uri="{FF2B5EF4-FFF2-40B4-BE49-F238E27FC236}">
                    <a16:creationId xmlns:a16="http://schemas.microsoft.com/office/drawing/2014/main" id="{01A8AF4C-DC30-4489-8D9E-F144CDDB0404}"/>
                  </a:ext>
                </a:extLst>
              </p:cNvPr>
              <p:cNvSpPr>
                <a:spLocks noGrp="1" noRot="1" noChangeAspect="1" noMove="1" noResize="1" noEditPoints="1" noAdjustHandles="1" noChangeArrowheads="1" noChangeShapeType="1" noTextEdit="1"/>
              </p:cNvSpPr>
              <p:nvPr>
                <p:ph idx="1"/>
              </p:nvPr>
            </p:nvSpPr>
            <p:spPr bwMode="auto">
              <a:xfrm>
                <a:off x="383488" y="1107683"/>
                <a:ext cx="8510735" cy="5519973"/>
              </a:xfrm>
              <a:prstGeom prst="rect">
                <a:avLst/>
              </a:prstGeom>
              <a:blipFill>
                <a:blip r:embed="rId3"/>
                <a:stretch>
                  <a:fillRect l="-1074" t="-1105" r="-1146"/>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s-ES">
                    <a:noFill/>
                  </a:rPr>
                  <a:t> </a:t>
                </a:r>
              </a:p>
            </p:txBody>
          </p:sp>
        </mc:Fallback>
      </mc:AlternateContent>
      <p:grpSp>
        <p:nvGrpSpPr>
          <p:cNvPr id="13" name="Grupo 12">
            <a:extLst>
              <a:ext uri="{FF2B5EF4-FFF2-40B4-BE49-F238E27FC236}">
                <a16:creationId xmlns:a16="http://schemas.microsoft.com/office/drawing/2014/main" xmlns="" id="{7900F9FF-74FA-46AE-B613-8B700DE1D77E}"/>
              </a:ext>
            </a:extLst>
          </p:cNvPr>
          <p:cNvGrpSpPr/>
          <p:nvPr/>
        </p:nvGrpSpPr>
        <p:grpSpPr>
          <a:xfrm>
            <a:off x="2777982" y="3291691"/>
            <a:ext cx="3588026" cy="575978"/>
            <a:chOff x="3362516" y="5076613"/>
            <a:chExt cx="4784034" cy="767970"/>
          </a:xfrm>
        </p:grpSpPr>
        <p:grpSp>
          <p:nvGrpSpPr>
            <p:cNvPr id="5" name="Grupo 4">
              <a:extLst>
                <a:ext uri="{FF2B5EF4-FFF2-40B4-BE49-F238E27FC236}">
                  <a16:creationId xmlns:a16="http://schemas.microsoft.com/office/drawing/2014/main" xmlns="" id="{301BA980-DACC-4965-8C57-005DAB853BD6}"/>
                </a:ext>
              </a:extLst>
            </p:cNvPr>
            <p:cNvGrpSpPr/>
            <p:nvPr/>
          </p:nvGrpSpPr>
          <p:grpSpPr>
            <a:xfrm>
              <a:off x="3362516" y="5076613"/>
              <a:ext cx="4784034" cy="767970"/>
              <a:chOff x="3392557" y="2494303"/>
              <a:chExt cx="4784034" cy="767970"/>
            </a:xfrm>
          </p:grpSpPr>
          <p:cxnSp>
            <p:nvCxnSpPr>
              <p:cNvPr id="6" name="Conector recto de flecha 5">
                <a:extLst>
                  <a:ext uri="{FF2B5EF4-FFF2-40B4-BE49-F238E27FC236}">
                    <a16:creationId xmlns:a16="http://schemas.microsoft.com/office/drawing/2014/main" xmlns="" id="{E92F59A2-A580-4770-BB8D-A134836BA4DB}"/>
                  </a:ext>
                </a:extLst>
              </p:cNvPr>
              <p:cNvCxnSpPr/>
              <p:nvPr/>
            </p:nvCxnSpPr>
            <p:spPr>
              <a:xfrm>
                <a:off x="3392557" y="2637183"/>
                <a:ext cx="4784034" cy="0"/>
              </a:xfrm>
              <a:prstGeom prst="straightConnector1">
                <a:avLst/>
              </a:prstGeom>
              <a:ln w="22225">
                <a:headEnd type="triangle"/>
                <a:tailEnd type="stealth"/>
              </a:ln>
            </p:spPr>
            <p:style>
              <a:lnRef idx="1">
                <a:schemeClr val="accent1"/>
              </a:lnRef>
              <a:fillRef idx="0">
                <a:schemeClr val="accent1"/>
              </a:fillRef>
              <a:effectRef idx="0">
                <a:schemeClr val="accent1"/>
              </a:effectRef>
              <a:fontRef idx="minor">
                <a:schemeClr val="tx1"/>
              </a:fontRef>
            </p:style>
          </p:cxnSp>
          <p:cxnSp>
            <p:nvCxnSpPr>
              <p:cNvPr id="7" name="Conector recto 6">
                <a:extLst>
                  <a:ext uri="{FF2B5EF4-FFF2-40B4-BE49-F238E27FC236}">
                    <a16:creationId xmlns:a16="http://schemas.microsoft.com/office/drawing/2014/main" xmlns="" id="{DE288F49-0B59-448D-8081-E6FA483633F3}"/>
                  </a:ext>
                </a:extLst>
              </p:cNvPr>
              <p:cNvCxnSpPr>
                <a:cxnSpLocks/>
              </p:cNvCxnSpPr>
              <p:nvPr/>
            </p:nvCxnSpPr>
            <p:spPr>
              <a:xfrm>
                <a:off x="4643438" y="2494303"/>
                <a:ext cx="0" cy="26318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Conector recto 7">
                <a:extLst>
                  <a:ext uri="{FF2B5EF4-FFF2-40B4-BE49-F238E27FC236}">
                    <a16:creationId xmlns:a16="http://schemas.microsoft.com/office/drawing/2014/main" xmlns="" id="{E2DF8CB7-6247-49E5-A112-BC07406473A8}"/>
                  </a:ext>
                </a:extLst>
              </p:cNvPr>
              <p:cNvCxnSpPr>
                <a:cxnSpLocks/>
              </p:cNvCxnSpPr>
              <p:nvPr/>
            </p:nvCxnSpPr>
            <p:spPr>
              <a:xfrm>
                <a:off x="6867520" y="2518116"/>
                <a:ext cx="0" cy="26318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CuadroTexto 8">
                    <a:extLst>
                      <a:ext uri="{FF2B5EF4-FFF2-40B4-BE49-F238E27FC236}">
                        <a16:creationId xmlns:a16="http://schemas.microsoft.com/office/drawing/2014/main" xmlns="" id="{60686F2C-624E-4F72-8ABE-CCB0F322C4BE}"/>
                      </a:ext>
                    </a:extLst>
                  </p:cNvPr>
                  <p:cNvSpPr txBox="1"/>
                  <p:nvPr/>
                </p:nvSpPr>
                <p:spPr>
                  <a:xfrm>
                    <a:off x="4457714" y="2831386"/>
                    <a:ext cx="453372" cy="43088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𝑎</m:t>
                          </m:r>
                        </m:oMath>
                      </m:oMathPara>
                    </a14:m>
                    <a:endParaRPr lang="es-ES" sz="1500" dirty="0">
                      <a:solidFill>
                        <a:srgbClr val="00B050"/>
                      </a:solidFill>
                    </a:endParaRPr>
                  </a:p>
                </p:txBody>
              </p:sp>
            </mc:Choice>
            <mc:Fallback xmlns="">
              <p:sp>
                <p:nvSpPr>
                  <p:cNvPr id="9" name="CuadroTexto 8">
                    <a:extLst>
                      <a:ext uri="{FF2B5EF4-FFF2-40B4-BE49-F238E27FC236}">
                        <a16:creationId xmlns:a16="http://schemas.microsoft.com/office/drawing/2014/main" id="{60686F2C-624E-4F72-8ABE-CCB0F322C4BE}"/>
                      </a:ext>
                    </a:extLst>
                  </p:cNvPr>
                  <p:cNvSpPr txBox="1">
                    <a:spLocks noRot="1" noChangeAspect="1" noMove="1" noResize="1" noEditPoints="1" noAdjustHandles="1" noChangeArrowheads="1" noChangeShapeType="1" noTextEdit="1"/>
                  </p:cNvSpPr>
                  <p:nvPr/>
                </p:nvSpPr>
                <p:spPr>
                  <a:xfrm>
                    <a:off x="4457714" y="2831386"/>
                    <a:ext cx="453372" cy="430887"/>
                  </a:xfrm>
                  <a:prstGeom prst="rect">
                    <a:avLst/>
                  </a:prstGeom>
                  <a:blipFill>
                    <a:blip r:embed="rId4"/>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0" name="CuadroTexto 9">
                    <a:extLst>
                      <a:ext uri="{FF2B5EF4-FFF2-40B4-BE49-F238E27FC236}">
                        <a16:creationId xmlns:a16="http://schemas.microsoft.com/office/drawing/2014/main" xmlns="" id="{95AF08FA-B454-45ED-8D18-6EB10F7BF60D}"/>
                      </a:ext>
                    </a:extLst>
                  </p:cNvPr>
                  <p:cNvSpPr txBox="1"/>
                  <p:nvPr/>
                </p:nvSpPr>
                <p:spPr>
                  <a:xfrm>
                    <a:off x="6681797" y="2831385"/>
                    <a:ext cx="448499" cy="43088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𝑏</m:t>
                          </m:r>
                        </m:oMath>
                      </m:oMathPara>
                    </a14:m>
                    <a:endParaRPr lang="es-ES" sz="1500" dirty="0">
                      <a:solidFill>
                        <a:srgbClr val="00B050"/>
                      </a:solidFill>
                    </a:endParaRPr>
                  </a:p>
                </p:txBody>
              </p:sp>
            </mc:Choice>
            <mc:Fallback xmlns="">
              <p:sp>
                <p:nvSpPr>
                  <p:cNvPr id="10" name="CuadroTexto 9">
                    <a:extLst>
                      <a:ext uri="{FF2B5EF4-FFF2-40B4-BE49-F238E27FC236}">
                        <a16:creationId xmlns:a16="http://schemas.microsoft.com/office/drawing/2014/main" id="{95AF08FA-B454-45ED-8D18-6EB10F7BF60D}"/>
                      </a:ext>
                    </a:extLst>
                  </p:cNvPr>
                  <p:cNvSpPr txBox="1">
                    <a:spLocks noRot="1" noChangeAspect="1" noMove="1" noResize="1" noEditPoints="1" noAdjustHandles="1" noChangeArrowheads="1" noChangeShapeType="1" noTextEdit="1"/>
                  </p:cNvSpPr>
                  <p:nvPr/>
                </p:nvSpPr>
                <p:spPr>
                  <a:xfrm>
                    <a:off x="6681797" y="2831385"/>
                    <a:ext cx="448499" cy="430886"/>
                  </a:xfrm>
                  <a:prstGeom prst="rect">
                    <a:avLst/>
                  </a:prstGeom>
                  <a:blipFill>
                    <a:blip r:embed="rId5"/>
                    <a:stretch>
                      <a:fillRect/>
                    </a:stretch>
                  </a:blipFill>
                </p:spPr>
                <p:txBody>
                  <a:bodyPr/>
                  <a:lstStyle/>
                  <a:p>
                    <a:r>
                      <a:rPr lang="es-ES">
                        <a:noFill/>
                      </a:rPr>
                      <a:t> </a:t>
                    </a:r>
                  </a:p>
                </p:txBody>
              </p:sp>
            </mc:Fallback>
          </mc:AlternateContent>
          <p:cxnSp>
            <p:nvCxnSpPr>
              <p:cNvPr id="11" name="Conector recto 10">
                <a:extLst>
                  <a:ext uri="{FF2B5EF4-FFF2-40B4-BE49-F238E27FC236}">
                    <a16:creationId xmlns:a16="http://schemas.microsoft.com/office/drawing/2014/main" xmlns="" id="{02EEC836-6A8B-4813-BB18-8B055FA09D66}"/>
                  </a:ext>
                </a:extLst>
              </p:cNvPr>
              <p:cNvCxnSpPr/>
              <p:nvPr/>
            </p:nvCxnSpPr>
            <p:spPr>
              <a:xfrm flipV="1">
                <a:off x="4643438" y="2611605"/>
                <a:ext cx="2222190" cy="1129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3" name="Elipse 2">
              <a:extLst>
                <a:ext uri="{FF2B5EF4-FFF2-40B4-BE49-F238E27FC236}">
                  <a16:creationId xmlns:a16="http://schemas.microsoft.com/office/drawing/2014/main" xmlns="" id="{426AF4B5-4C7D-4616-9FBC-932F663F1E27}"/>
                </a:ext>
              </a:extLst>
            </p:cNvPr>
            <p:cNvSpPr/>
            <p:nvPr/>
          </p:nvSpPr>
          <p:spPr>
            <a:xfrm>
              <a:off x="4505989" y="5094154"/>
              <a:ext cx="221189" cy="202819"/>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dirty="0"/>
            </a:p>
          </p:txBody>
        </p:sp>
        <p:sp>
          <p:nvSpPr>
            <p:cNvPr id="12" name="Elipse 11">
              <a:extLst>
                <a:ext uri="{FF2B5EF4-FFF2-40B4-BE49-F238E27FC236}">
                  <a16:creationId xmlns:a16="http://schemas.microsoft.com/office/drawing/2014/main" xmlns="" id="{1F8F0815-8CD7-4F7E-BA5B-FEEB1CCB76FC}"/>
                </a:ext>
              </a:extLst>
            </p:cNvPr>
            <p:cNvSpPr/>
            <p:nvPr/>
          </p:nvSpPr>
          <p:spPr>
            <a:xfrm>
              <a:off x="6724992" y="5092505"/>
              <a:ext cx="221189" cy="20281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grpSp>
      <p:grpSp>
        <p:nvGrpSpPr>
          <p:cNvPr id="32" name="Grupo 31">
            <a:extLst>
              <a:ext uri="{FF2B5EF4-FFF2-40B4-BE49-F238E27FC236}">
                <a16:creationId xmlns:a16="http://schemas.microsoft.com/office/drawing/2014/main" xmlns="" id="{9E1081CE-8E47-49CC-BF82-DFC10BCB8C57}"/>
              </a:ext>
            </a:extLst>
          </p:cNvPr>
          <p:cNvGrpSpPr/>
          <p:nvPr/>
        </p:nvGrpSpPr>
        <p:grpSpPr>
          <a:xfrm>
            <a:off x="4796468" y="4978539"/>
            <a:ext cx="2937012" cy="514098"/>
            <a:chOff x="3927821" y="4738372"/>
            <a:chExt cx="4784029" cy="938015"/>
          </a:xfrm>
        </p:grpSpPr>
        <p:grpSp>
          <p:nvGrpSpPr>
            <p:cNvPr id="14" name="Grupo 13">
              <a:extLst>
                <a:ext uri="{FF2B5EF4-FFF2-40B4-BE49-F238E27FC236}">
                  <a16:creationId xmlns:a16="http://schemas.microsoft.com/office/drawing/2014/main" xmlns="" id="{1D6035EB-AF5A-4A97-A2B8-B60D39184895}"/>
                </a:ext>
              </a:extLst>
            </p:cNvPr>
            <p:cNvGrpSpPr/>
            <p:nvPr/>
          </p:nvGrpSpPr>
          <p:grpSpPr>
            <a:xfrm>
              <a:off x="3927821" y="4738372"/>
              <a:ext cx="4784029" cy="938015"/>
              <a:chOff x="3362516" y="5076613"/>
              <a:chExt cx="4784034" cy="907615"/>
            </a:xfrm>
          </p:grpSpPr>
          <p:grpSp>
            <p:nvGrpSpPr>
              <p:cNvPr id="15" name="Grupo 14">
                <a:extLst>
                  <a:ext uri="{FF2B5EF4-FFF2-40B4-BE49-F238E27FC236}">
                    <a16:creationId xmlns:a16="http://schemas.microsoft.com/office/drawing/2014/main" xmlns="" id="{9C9361B9-A4A4-4E76-8357-CB9A999C2306}"/>
                  </a:ext>
                </a:extLst>
              </p:cNvPr>
              <p:cNvGrpSpPr/>
              <p:nvPr/>
            </p:nvGrpSpPr>
            <p:grpSpPr>
              <a:xfrm>
                <a:off x="3362516" y="5076613"/>
                <a:ext cx="4784034" cy="907615"/>
                <a:chOff x="3392557" y="2494303"/>
                <a:chExt cx="4784034" cy="907615"/>
              </a:xfrm>
            </p:grpSpPr>
            <p:cxnSp>
              <p:nvCxnSpPr>
                <p:cNvPr id="18" name="Conector recto de flecha 17">
                  <a:extLst>
                    <a:ext uri="{FF2B5EF4-FFF2-40B4-BE49-F238E27FC236}">
                      <a16:creationId xmlns:a16="http://schemas.microsoft.com/office/drawing/2014/main" xmlns="" id="{21B43AA0-6A25-4D63-98F5-66465D690EF2}"/>
                    </a:ext>
                  </a:extLst>
                </p:cNvPr>
                <p:cNvCxnSpPr/>
                <p:nvPr/>
              </p:nvCxnSpPr>
              <p:spPr>
                <a:xfrm>
                  <a:off x="3392557" y="2637183"/>
                  <a:ext cx="4784034" cy="0"/>
                </a:xfrm>
                <a:prstGeom prst="straightConnector1">
                  <a:avLst/>
                </a:prstGeom>
                <a:ln w="22225">
                  <a:headEnd type="triangle"/>
                  <a:tailEnd type="stealth"/>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xmlns="" id="{3A33D189-197A-486E-B43A-4EADEC266801}"/>
                    </a:ext>
                  </a:extLst>
                </p:cNvPr>
                <p:cNvCxnSpPr>
                  <a:cxnSpLocks/>
                </p:cNvCxnSpPr>
                <p:nvPr/>
              </p:nvCxnSpPr>
              <p:spPr>
                <a:xfrm>
                  <a:off x="4643438" y="2494303"/>
                  <a:ext cx="0" cy="26318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xmlns="" id="{8638BC71-17CC-401E-8F2B-42617A23D066}"/>
                    </a:ext>
                  </a:extLst>
                </p:cNvPr>
                <p:cNvCxnSpPr>
                  <a:cxnSpLocks/>
                </p:cNvCxnSpPr>
                <p:nvPr/>
              </p:nvCxnSpPr>
              <p:spPr>
                <a:xfrm>
                  <a:off x="6867520" y="2518116"/>
                  <a:ext cx="0" cy="26318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 name="CuadroTexto 20">
                      <a:extLst>
                        <a:ext uri="{FF2B5EF4-FFF2-40B4-BE49-F238E27FC236}">
                          <a16:creationId xmlns:a16="http://schemas.microsoft.com/office/drawing/2014/main" xmlns="" id="{861FA9D7-E53D-47E9-8BD8-F6FBFC1A5F31}"/>
                        </a:ext>
                      </a:extLst>
                    </p:cNvPr>
                    <p:cNvSpPr txBox="1"/>
                    <p:nvPr/>
                  </p:nvSpPr>
                  <p:spPr>
                    <a:xfrm>
                      <a:off x="4457714" y="2831386"/>
                      <a:ext cx="543631" cy="5705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1</m:t>
                            </m:r>
                          </m:oMath>
                        </m:oMathPara>
                      </a14:m>
                      <a:endParaRPr lang="es-ES" sz="1500" dirty="0">
                        <a:solidFill>
                          <a:srgbClr val="00B050"/>
                        </a:solidFill>
                      </a:endParaRPr>
                    </a:p>
                  </p:txBody>
                </p:sp>
              </mc:Choice>
              <mc:Fallback xmlns="">
                <p:sp>
                  <p:nvSpPr>
                    <p:cNvPr id="21" name="CuadroTexto 20">
                      <a:extLst>
                        <a:ext uri="{FF2B5EF4-FFF2-40B4-BE49-F238E27FC236}">
                          <a16:creationId xmlns:a16="http://schemas.microsoft.com/office/drawing/2014/main" id="{861FA9D7-E53D-47E9-8BD8-F6FBFC1A5F31}"/>
                        </a:ext>
                      </a:extLst>
                    </p:cNvPr>
                    <p:cNvSpPr txBox="1">
                      <a:spLocks noRot="1" noChangeAspect="1" noMove="1" noResize="1" noEditPoints="1" noAdjustHandles="1" noChangeArrowheads="1" noChangeShapeType="1" noTextEdit="1"/>
                    </p:cNvSpPr>
                    <p:nvPr/>
                  </p:nvSpPr>
                  <p:spPr>
                    <a:xfrm>
                      <a:off x="4457714" y="2831386"/>
                      <a:ext cx="543631" cy="570532"/>
                    </a:xfrm>
                    <a:prstGeom prst="rect">
                      <a:avLst/>
                    </a:prstGeom>
                    <a:blipFill>
                      <a:blip r:embed="rId6"/>
                      <a:stretch>
                        <a:fillRect/>
                      </a:stretch>
                    </a:blipFill>
                  </p:spPr>
                  <p:txBody>
                    <a:bodyPr/>
                    <a:lstStyle/>
                    <a:p>
                      <a:r>
                        <a:rPr lang="es-ES">
                          <a:noFill/>
                        </a:rPr>
                        <a:t> </a:t>
                      </a:r>
                    </a:p>
                  </p:txBody>
                </p:sp>
              </mc:Fallback>
            </mc:AlternateContent>
            <p:sp>
              <p:nvSpPr>
                <p:cNvPr id="22" name="CuadroTexto 21">
                  <a:extLst>
                    <a:ext uri="{FF2B5EF4-FFF2-40B4-BE49-F238E27FC236}">
                      <a16:creationId xmlns:a16="http://schemas.microsoft.com/office/drawing/2014/main" xmlns="" id="{3C708484-D462-4089-A39E-4372E1DF42A4}"/>
                    </a:ext>
                  </a:extLst>
                </p:cNvPr>
                <p:cNvSpPr txBox="1"/>
                <p:nvPr/>
              </p:nvSpPr>
              <p:spPr>
                <a:xfrm>
                  <a:off x="6681797" y="2831386"/>
                  <a:ext cx="460077" cy="570532"/>
                </a:xfrm>
                <a:prstGeom prst="rect">
                  <a:avLst/>
                </a:prstGeom>
                <a:noFill/>
              </p:spPr>
              <p:txBody>
                <a:bodyPr wrap="none" rtlCol="0">
                  <a:spAutoFit/>
                </a:bodyPr>
                <a:lstStyle/>
                <a:p>
                  <a:r>
                    <a:rPr lang="es-CO" sz="1500" dirty="0">
                      <a:solidFill>
                        <a:srgbClr val="00B050"/>
                      </a:solidFill>
                    </a:rPr>
                    <a:t>8</a:t>
                  </a:r>
                  <a:endParaRPr lang="es-ES" sz="1500" dirty="0">
                    <a:solidFill>
                      <a:srgbClr val="00B050"/>
                    </a:solidFill>
                  </a:endParaRPr>
                </a:p>
              </p:txBody>
            </p:sp>
            <p:cxnSp>
              <p:nvCxnSpPr>
                <p:cNvPr id="23" name="Conector recto 22">
                  <a:extLst>
                    <a:ext uri="{FF2B5EF4-FFF2-40B4-BE49-F238E27FC236}">
                      <a16:creationId xmlns:a16="http://schemas.microsoft.com/office/drawing/2014/main" xmlns="" id="{E6573085-AD63-4C43-BD5A-9BC6BEE919CD}"/>
                    </a:ext>
                  </a:extLst>
                </p:cNvPr>
                <p:cNvCxnSpPr/>
                <p:nvPr/>
              </p:nvCxnSpPr>
              <p:spPr>
                <a:xfrm flipV="1">
                  <a:off x="4643438" y="2611605"/>
                  <a:ext cx="2222190" cy="1129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6" name="Elipse 15">
                <a:extLst>
                  <a:ext uri="{FF2B5EF4-FFF2-40B4-BE49-F238E27FC236}">
                    <a16:creationId xmlns:a16="http://schemas.microsoft.com/office/drawing/2014/main" xmlns="" id="{BF756A2E-81C2-45D1-9ACC-B75123C11F77}"/>
                  </a:ext>
                </a:extLst>
              </p:cNvPr>
              <p:cNvSpPr/>
              <p:nvPr/>
            </p:nvSpPr>
            <p:spPr>
              <a:xfrm>
                <a:off x="4505989" y="5094154"/>
                <a:ext cx="221189" cy="2028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17" name="Elipse 16">
                <a:extLst>
                  <a:ext uri="{FF2B5EF4-FFF2-40B4-BE49-F238E27FC236}">
                    <a16:creationId xmlns:a16="http://schemas.microsoft.com/office/drawing/2014/main" xmlns="" id="{1B399EDE-928A-4869-8FCF-BC861C24CB5D}"/>
                  </a:ext>
                </a:extLst>
              </p:cNvPr>
              <p:cNvSpPr/>
              <p:nvPr/>
            </p:nvSpPr>
            <p:spPr>
              <a:xfrm>
                <a:off x="6724992" y="5092505"/>
                <a:ext cx="221189" cy="20281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grpSp>
        <p:cxnSp>
          <p:nvCxnSpPr>
            <p:cNvPr id="26" name="Conector recto 25">
              <a:extLst>
                <a:ext uri="{FF2B5EF4-FFF2-40B4-BE49-F238E27FC236}">
                  <a16:creationId xmlns:a16="http://schemas.microsoft.com/office/drawing/2014/main" xmlns="" id="{3782001A-D9BF-4BC6-9AD0-B7F2AF7095E4}"/>
                </a:ext>
              </a:extLst>
            </p:cNvPr>
            <p:cNvCxnSpPr/>
            <p:nvPr/>
          </p:nvCxnSpPr>
          <p:spPr>
            <a:xfrm>
              <a:off x="5782711" y="4769582"/>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Conector recto 26">
              <a:extLst>
                <a:ext uri="{FF2B5EF4-FFF2-40B4-BE49-F238E27FC236}">
                  <a16:creationId xmlns:a16="http://schemas.microsoft.com/office/drawing/2014/main" xmlns="" id="{63CD3985-E4CC-46D7-A6F8-2A8DBD0185D4}"/>
                </a:ext>
              </a:extLst>
            </p:cNvPr>
            <p:cNvCxnSpPr/>
            <p:nvPr/>
          </p:nvCxnSpPr>
          <p:spPr>
            <a:xfrm>
              <a:off x="6096000" y="4766585"/>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Conector recto 27">
              <a:extLst>
                <a:ext uri="{FF2B5EF4-FFF2-40B4-BE49-F238E27FC236}">
                  <a16:creationId xmlns:a16="http://schemas.microsoft.com/office/drawing/2014/main" xmlns="" id="{5EBAD54A-9DCD-431F-86DF-3D5D0E5F487A}"/>
                </a:ext>
              </a:extLst>
            </p:cNvPr>
            <p:cNvCxnSpPr/>
            <p:nvPr/>
          </p:nvCxnSpPr>
          <p:spPr>
            <a:xfrm>
              <a:off x="6462713" y="4763066"/>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Conector recto 28">
              <a:extLst>
                <a:ext uri="{FF2B5EF4-FFF2-40B4-BE49-F238E27FC236}">
                  <a16:creationId xmlns:a16="http://schemas.microsoft.com/office/drawing/2014/main" xmlns="" id="{FFB51EE3-1D4E-4B0C-870E-6D3C36D798E6}"/>
                </a:ext>
              </a:extLst>
            </p:cNvPr>
            <p:cNvCxnSpPr/>
            <p:nvPr/>
          </p:nvCxnSpPr>
          <p:spPr>
            <a:xfrm>
              <a:off x="6805612" y="4762383"/>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Conector recto 29">
              <a:extLst>
                <a:ext uri="{FF2B5EF4-FFF2-40B4-BE49-F238E27FC236}">
                  <a16:creationId xmlns:a16="http://schemas.microsoft.com/office/drawing/2014/main" xmlns="" id="{38D11263-D606-4425-9321-AE6BD1A4089E}"/>
                </a:ext>
              </a:extLst>
            </p:cNvPr>
            <p:cNvCxnSpPr/>
            <p:nvPr/>
          </p:nvCxnSpPr>
          <p:spPr>
            <a:xfrm>
              <a:off x="7085509" y="4776101"/>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Conector recto 30">
              <a:extLst>
                <a:ext uri="{FF2B5EF4-FFF2-40B4-BE49-F238E27FC236}">
                  <a16:creationId xmlns:a16="http://schemas.microsoft.com/office/drawing/2014/main" xmlns="" id="{CFC1FF80-483D-492E-8774-BB755BCC3087}"/>
                </a:ext>
              </a:extLst>
            </p:cNvPr>
            <p:cNvCxnSpPr/>
            <p:nvPr/>
          </p:nvCxnSpPr>
          <p:spPr>
            <a:xfrm>
              <a:off x="5491162" y="4762382"/>
              <a:ext cx="0" cy="25014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1" name="Grupo 50">
            <a:extLst>
              <a:ext uri="{FF2B5EF4-FFF2-40B4-BE49-F238E27FC236}">
                <a16:creationId xmlns:a16="http://schemas.microsoft.com/office/drawing/2014/main" xmlns="" id="{846E9CA8-6297-4008-BB7C-2266D1B42A54}"/>
              </a:ext>
            </a:extLst>
          </p:cNvPr>
          <p:cNvGrpSpPr/>
          <p:nvPr/>
        </p:nvGrpSpPr>
        <p:grpSpPr>
          <a:xfrm>
            <a:off x="4897502" y="5991578"/>
            <a:ext cx="2937012" cy="534819"/>
            <a:chOff x="4699358" y="5953166"/>
            <a:chExt cx="3916016" cy="713091"/>
          </a:xfrm>
        </p:grpSpPr>
        <p:grpSp>
          <p:nvGrpSpPr>
            <p:cNvPr id="41" name="Grupo 40">
              <a:extLst>
                <a:ext uri="{FF2B5EF4-FFF2-40B4-BE49-F238E27FC236}">
                  <a16:creationId xmlns:a16="http://schemas.microsoft.com/office/drawing/2014/main" xmlns="" id="{437D287F-5420-4899-A48E-F3355AF7953B}"/>
                </a:ext>
              </a:extLst>
            </p:cNvPr>
            <p:cNvGrpSpPr/>
            <p:nvPr/>
          </p:nvGrpSpPr>
          <p:grpSpPr>
            <a:xfrm>
              <a:off x="4699358" y="5970784"/>
              <a:ext cx="3916016" cy="685464"/>
              <a:chOff x="3392557" y="2494303"/>
              <a:chExt cx="4784034" cy="907615"/>
            </a:xfrm>
          </p:grpSpPr>
          <p:cxnSp>
            <p:nvCxnSpPr>
              <p:cNvPr id="44" name="Conector recto de flecha 43">
                <a:extLst>
                  <a:ext uri="{FF2B5EF4-FFF2-40B4-BE49-F238E27FC236}">
                    <a16:creationId xmlns:a16="http://schemas.microsoft.com/office/drawing/2014/main" xmlns="" id="{84C95FE9-6937-4DC7-9C72-C93CE226CFE9}"/>
                  </a:ext>
                </a:extLst>
              </p:cNvPr>
              <p:cNvCxnSpPr/>
              <p:nvPr/>
            </p:nvCxnSpPr>
            <p:spPr>
              <a:xfrm>
                <a:off x="3392557" y="2637183"/>
                <a:ext cx="4784034" cy="0"/>
              </a:xfrm>
              <a:prstGeom prst="straightConnector1">
                <a:avLst/>
              </a:prstGeom>
              <a:ln w="22225">
                <a:headEnd type="triangle"/>
                <a:tailEnd type="stealth"/>
              </a:ln>
            </p:spPr>
            <p:style>
              <a:lnRef idx="1">
                <a:schemeClr val="accent1"/>
              </a:lnRef>
              <a:fillRef idx="0">
                <a:schemeClr val="accent1"/>
              </a:fillRef>
              <a:effectRef idx="0">
                <a:schemeClr val="accent1"/>
              </a:effectRef>
              <a:fontRef idx="minor">
                <a:schemeClr val="tx1"/>
              </a:fontRef>
            </p:style>
          </p:cxnSp>
          <p:cxnSp>
            <p:nvCxnSpPr>
              <p:cNvPr id="45" name="Conector recto 44">
                <a:extLst>
                  <a:ext uri="{FF2B5EF4-FFF2-40B4-BE49-F238E27FC236}">
                    <a16:creationId xmlns:a16="http://schemas.microsoft.com/office/drawing/2014/main" xmlns="" id="{338FE79C-1049-4C27-A5EB-77DEF8F2A448}"/>
                  </a:ext>
                </a:extLst>
              </p:cNvPr>
              <p:cNvCxnSpPr>
                <a:cxnSpLocks/>
              </p:cNvCxnSpPr>
              <p:nvPr/>
            </p:nvCxnSpPr>
            <p:spPr>
              <a:xfrm>
                <a:off x="4643438" y="2494303"/>
                <a:ext cx="0" cy="26318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Conector recto 45">
                <a:extLst>
                  <a:ext uri="{FF2B5EF4-FFF2-40B4-BE49-F238E27FC236}">
                    <a16:creationId xmlns:a16="http://schemas.microsoft.com/office/drawing/2014/main" xmlns="" id="{D4845C57-5A0F-4B43-8CC1-BB709FFBC37C}"/>
                  </a:ext>
                </a:extLst>
              </p:cNvPr>
              <p:cNvCxnSpPr>
                <a:cxnSpLocks/>
              </p:cNvCxnSpPr>
              <p:nvPr/>
            </p:nvCxnSpPr>
            <p:spPr>
              <a:xfrm>
                <a:off x="6867520" y="2518116"/>
                <a:ext cx="0" cy="26318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7" name="CuadroTexto 46">
                    <a:extLst>
                      <a:ext uri="{FF2B5EF4-FFF2-40B4-BE49-F238E27FC236}">
                        <a16:creationId xmlns:a16="http://schemas.microsoft.com/office/drawing/2014/main" xmlns="" id="{2AF8B9BC-82E1-4543-B50D-C914996575E0}"/>
                      </a:ext>
                    </a:extLst>
                  </p:cNvPr>
                  <p:cNvSpPr txBox="1"/>
                  <p:nvPr/>
                </p:nvSpPr>
                <p:spPr>
                  <a:xfrm>
                    <a:off x="4214306" y="2831386"/>
                    <a:ext cx="778630" cy="5705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−3</m:t>
                          </m:r>
                        </m:oMath>
                      </m:oMathPara>
                    </a14:m>
                    <a:endParaRPr lang="es-ES" sz="1500" dirty="0">
                      <a:solidFill>
                        <a:srgbClr val="00B050"/>
                      </a:solidFill>
                    </a:endParaRPr>
                  </a:p>
                </p:txBody>
              </p:sp>
            </mc:Choice>
            <mc:Fallback xmlns="">
              <p:sp>
                <p:nvSpPr>
                  <p:cNvPr id="47" name="CuadroTexto 46">
                    <a:extLst>
                      <a:ext uri="{FF2B5EF4-FFF2-40B4-BE49-F238E27FC236}">
                        <a16:creationId xmlns:a16="http://schemas.microsoft.com/office/drawing/2014/main" id="{2AF8B9BC-82E1-4543-B50D-C914996575E0}"/>
                      </a:ext>
                    </a:extLst>
                  </p:cNvPr>
                  <p:cNvSpPr txBox="1">
                    <a:spLocks noRot="1" noChangeAspect="1" noMove="1" noResize="1" noEditPoints="1" noAdjustHandles="1" noChangeArrowheads="1" noChangeShapeType="1" noTextEdit="1"/>
                  </p:cNvSpPr>
                  <p:nvPr/>
                </p:nvSpPr>
                <p:spPr>
                  <a:xfrm>
                    <a:off x="4214306" y="2831386"/>
                    <a:ext cx="778630" cy="570532"/>
                  </a:xfrm>
                  <a:prstGeom prst="rect">
                    <a:avLst/>
                  </a:prstGeom>
                  <a:blipFill>
                    <a:blip r:embed="rId7"/>
                    <a:stretch>
                      <a:fillRect/>
                    </a:stretch>
                  </a:blipFill>
                </p:spPr>
                <p:txBody>
                  <a:bodyPr/>
                  <a:lstStyle/>
                  <a:p>
                    <a:r>
                      <a:rPr lang="es-ES">
                        <a:noFill/>
                      </a:rPr>
                      <a:t> </a:t>
                    </a:r>
                  </a:p>
                </p:txBody>
              </p:sp>
            </mc:Fallback>
          </mc:AlternateContent>
          <p:sp>
            <p:nvSpPr>
              <p:cNvPr id="48" name="CuadroTexto 47">
                <a:extLst>
                  <a:ext uri="{FF2B5EF4-FFF2-40B4-BE49-F238E27FC236}">
                    <a16:creationId xmlns:a16="http://schemas.microsoft.com/office/drawing/2014/main" xmlns="" id="{EF32913D-F72D-40C3-B984-A548DF8F6A41}"/>
                  </a:ext>
                </a:extLst>
              </p:cNvPr>
              <p:cNvSpPr txBox="1"/>
              <p:nvPr/>
            </p:nvSpPr>
            <p:spPr>
              <a:xfrm>
                <a:off x="6681797" y="2831386"/>
                <a:ext cx="460077" cy="570532"/>
              </a:xfrm>
              <a:prstGeom prst="rect">
                <a:avLst/>
              </a:prstGeom>
              <a:noFill/>
            </p:spPr>
            <p:txBody>
              <a:bodyPr wrap="none" rtlCol="0">
                <a:spAutoFit/>
              </a:bodyPr>
              <a:lstStyle/>
              <a:p>
                <a:r>
                  <a:rPr lang="es-CO" sz="1500" dirty="0">
                    <a:solidFill>
                      <a:srgbClr val="00B050"/>
                    </a:solidFill>
                  </a:rPr>
                  <a:t>3</a:t>
                </a:r>
                <a:endParaRPr lang="es-ES" sz="1500" dirty="0">
                  <a:solidFill>
                    <a:srgbClr val="00B050"/>
                  </a:solidFill>
                </a:endParaRPr>
              </a:p>
            </p:txBody>
          </p:sp>
          <p:cxnSp>
            <p:nvCxnSpPr>
              <p:cNvPr id="49" name="Conector recto 48">
                <a:extLst>
                  <a:ext uri="{FF2B5EF4-FFF2-40B4-BE49-F238E27FC236}">
                    <a16:creationId xmlns:a16="http://schemas.microsoft.com/office/drawing/2014/main" xmlns="" id="{6F1686A8-9090-4328-947D-F02EB90F4DD5}"/>
                  </a:ext>
                </a:extLst>
              </p:cNvPr>
              <p:cNvCxnSpPr/>
              <p:nvPr/>
            </p:nvCxnSpPr>
            <p:spPr>
              <a:xfrm flipV="1">
                <a:off x="4643438" y="2611607"/>
                <a:ext cx="2222190" cy="1129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42" name="Elipse 41">
              <a:extLst>
                <a:ext uri="{FF2B5EF4-FFF2-40B4-BE49-F238E27FC236}">
                  <a16:creationId xmlns:a16="http://schemas.microsoft.com/office/drawing/2014/main" xmlns="" id="{8AB676D1-6CD5-412E-87ED-7F0A82FC01A4}"/>
                </a:ext>
              </a:extLst>
            </p:cNvPr>
            <p:cNvSpPr/>
            <p:nvPr/>
          </p:nvSpPr>
          <p:spPr>
            <a:xfrm>
              <a:off x="5635359" y="5984032"/>
              <a:ext cx="181056" cy="1531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43" name="Elipse 42">
              <a:extLst>
                <a:ext uri="{FF2B5EF4-FFF2-40B4-BE49-F238E27FC236}">
                  <a16:creationId xmlns:a16="http://schemas.microsoft.com/office/drawing/2014/main" xmlns="" id="{3DD50C46-58DB-4303-A4E3-C1E43239472B}"/>
                </a:ext>
              </a:extLst>
            </p:cNvPr>
            <p:cNvSpPr/>
            <p:nvPr/>
          </p:nvSpPr>
          <p:spPr>
            <a:xfrm>
              <a:off x="7451744" y="5982786"/>
              <a:ext cx="181056" cy="15317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cxnSp>
          <p:nvCxnSpPr>
            <p:cNvPr id="35" name="Conector recto 34">
              <a:extLst>
                <a:ext uri="{FF2B5EF4-FFF2-40B4-BE49-F238E27FC236}">
                  <a16:creationId xmlns:a16="http://schemas.microsoft.com/office/drawing/2014/main" xmlns="" id="{4BFA9044-E83F-4C9D-B746-CA8813DEB032}"/>
                </a:ext>
              </a:extLst>
            </p:cNvPr>
            <p:cNvCxnSpPr/>
            <p:nvPr/>
          </p:nvCxnSpPr>
          <p:spPr>
            <a:xfrm>
              <a:off x="6097135" y="5953166"/>
              <a:ext cx="0" cy="182796"/>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Conector recto 35">
              <a:extLst>
                <a:ext uri="{FF2B5EF4-FFF2-40B4-BE49-F238E27FC236}">
                  <a16:creationId xmlns:a16="http://schemas.microsoft.com/office/drawing/2014/main" xmlns="" id="{83E8EB15-114C-4DB0-AB24-C0B457F8E510}"/>
                </a:ext>
              </a:extLst>
            </p:cNvPr>
            <p:cNvCxnSpPr/>
            <p:nvPr/>
          </p:nvCxnSpPr>
          <p:spPr>
            <a:xfrm>
              <a:off x="6351168" y="5976503"/>
              <a:ext cx="0" cy="182796"/>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Conector recto 36">
              <a:extLst>
                <a:ext uri="{FF2B5EF4-FFF2-40B4-BE49-F238E27FC236}">
                  <a16:creationId xmlns:a16="http://schemas.microsoft.com/office/drawing/2014/main" xmlns="" id="{27F515DF-83DE-452D-9514-EB267C7C7B24}"/>
                </a:ext>
              </a:extLst>
            </p:cNvPr>
            <p:cNvCxnSpPr/>
            <p:nvPr/>
          </p:nvCxnSpPr>
          <p:spPr>
            <a:xfrm>
              <a:off x="6657366" y="5986492"/>
              <a:ext cx="0" cy="182796"/>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Conector recto 37">
              <a:extLst>
                <a:ext uri="{FF2B5EF4-FFF2-40B4-BE49-F238E27FC236}">
                  <a16:creationId xmlns:a16="http://schemas.microsoft.com/office/drawing/2014/main" xmlns="" id="{C6865F30-8104-4E62-A8D4-9757CFA24CFB}"/>
                </a:ext>
              </a:extLst>
            </p:cNvPr>
            <p:cNvCxnSpPr/>
            <p:nvPr/>
          </p:nvCxnSpPr>
          <p:spPr>
            <a:xfrm>
              <a:off x="7269862" y="5970783"/>
              <a:ext cx="0" cy="182796"/>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Conector recto 38">
              <a:extLst>
                <a:ext uri="{FF2B5EF4-FFF2-40B4-BE49-F238E27FC236}">
                  <a16:creationId xmlns:a16="http://schemas.microsoft.com/office/drawing/2014/main" xmlns="" id="{E8E6F3C8-0840-497F-8622-78E20BA7F65A}"/>
                </a:ext>
              </a:extLst>
            </p:cNvPr>
            <p:cNvCxnSpPr/>
            <p:nvPr/>
          </p:nvCxnSpPr>
          <p:spPr>
            <a:xfrm>
              <a:off x="6949462" y="5953166"/>
              <a:ext cx="0" cy="182796"/>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0" name="CuadroTexto 49">
                  <a:extLst>
                    <a:ext uri="{FF2B5EF4-FFF2-40B4-BE49-F238E27FC236}">
                      <a16:creationId xmlns:a16="http://schemas.microsoft.com/office/drawing/2014/main" xmlns="" id="{C730A7E2-36A3-4F04-9455-732BF607A87E}"/>
                    </a:ext>
                  </a:extLst>
                </p:cNvPr>
                <p:cNvSpPr txBox="1"/>
                <p:nvPr/>
              </p:nvSpPr>
              <p:spPr>
                <a:xfrm>
                  <a:off x="6470145" y="6235371"/>
                  <a:ext cx="444995" cy="43088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0</m:t>
                        </m:r>
                      </m:oMath>
                    </m:oMathPara>
                  </a14:m>
                  <a:endParaRPr lang="es-ES" sz="1500" dirty="0">
                    <a:solidFill>
                      <a:srgbClr val="00B050"/>
                    </a:solidFill>
                  </a:endParaRPr>
                </a:p>
              </p:txBody>
            </p:sp>
          </mc:Choice>
          <mc:Fallback xmlns="">
            <p:sp>
              <p:nvSpPr>
                <p:cNvPr id="50" name="CuadroTexto 49">
                  <a:extLst>
                    <a:ext uri="{FF2B5EF4-FFF2-40B4-BE49-F238E27FC236}">
                      <a16:creationId xmlns:a16="http://schemas.microsoft.com/office/drawing/2014/main" id="{C730A7E2-36A3-4F04-9455-732BF607A87E}"/>
                    </a:ext>
                  </a:extLst>
                </p:cNvPr>
                <p:cNvSpPr txBox="1">
                  <a:spLocks noRot="1" noChangeAspect="1" noMove="1" noResize="1" noEditPoints="1" noAdjustHandles="1" noChangeArrowheads="1" noChangeShapeType="1" noTextEdit="1"/>
                </p:cNvSpPr>
                <p:nvPr/>
              </p:nvSpPr>
              <p:spPr>
                <a:xfrm>
                  <a:off x="6470145" y="6235371"/>
                  <a:ext cx="444995" cy="430886"/>
                </a:xfrm>
                <a:prstGeom prst="rect">
                  <a:avLst/>
                </a:prstGeom>
                <a:blipFill>
                  <a:blip r:embed="rId8"/>
                  <a:stretch>
                    <a:fillRect/>
                  </a:stretch>
                </a:blipFill>
              </p:spPr>
              <p:txBody>
                <a:bodyPr/>
                <a:lstStyle/>
                <a:p>
                  <a:r>
                    <a:rPr lang="es-ES">
                      <a:noFill/>
                    </a:rPr>
                    <a:t> </a:t>
                  </a:r>
                </a:p>
              </p:txBody>
            </p:sp>
          </mc:Fallback>
        </mc:AlternateContent>
      </p:grpSp>
    </p:spTree>
    <p:extLst>
      <p:ext uri="{BB962C8B-B14F-4D97-AF65-F5344CB8AC3E}">
        <p14:creationId xmlns:p14="http://schemas.microsoft.com/office/powerpoint/2010/main" val="4087475583"/>
      </p:ext>
    </p:extLst>
  </p:cSld>
  <p:clrMapOvr>
    <a:overrideClrMapping bg1="lt1" tx1="dk1" bg2="lt2" tx2="dk2" accent1="accent1" accent2="accent2" accent3="accent3" accent4="accent4" accent5="accent5" accent6="accent6" hlink="hlink" folHlink="folHlink"/>
  </p:clrMapOvr>
</p:sld>
</file>

<file path=ppt/slides/slide5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1726707-3F03-401F-ACD4-C2DD18719127}"/>
              </a:ext>
            </a:extLst>
          </p:cNvPr>
          <p:cNvSpPr>
            <a:spLocks noGrp="1"/>
          </p:cNvSpPr>
          <p:nvPr>
            <p:ph type="title"/>
          </p:nvPr>
        </p:nvSpPr>
        <p:spPr>
          <a:xfrm>
            <a:off x="184151" y="134043"/>
            <a:ext cx="8597334" cy="994172"/>
          </a:xfrm>
        </p:spPr>
        <p:txBody>
          <a:bodyPr>
            <a:normAutofit/>
          </a:bodyPr>
          <a:lstStyle/>
          <a:p>
            <a:r>
              <a:rPr lang="es-CO" altLang="es-ES" b="1" dirty="0">
                <a:solidFill>
                  <a:srgbClr val="00B0F0"/>
                </a:solidFill>
              </a:rPr>
              <a:t>Intervalo semiabierto a izquierda </a:t>
            </a:r>
            <a:r>
              <a:rPr lang="es-CO" altLang="es-ES" sz="2100" b="1" dirty="0">
                <a:solidFill>
                  <a:srgbClr val="00B0F0"/>
                </a:solidFill>
              </a:rPr>
              <a:t>(o semicerrado a derecha)</a:t>
            </a:r>
            <a:endParaRPr lang="es-ES" sz="2100" dirty="0"/>
          </a:p>
        </p:txBody>
      </p:sp>
      <mc:AlternateContent xmlns:mc="http://schemas.openxmlformats.org/markup-compatibility/2006" xmlns:a14="http://schemas.microsoft.com/office/drawing/2010/main">
        <mc:Choice Requires="a14">
          <p:sp>
            <p:nvSpPr>
              <p:cNvPr id="4" name="Rectangle 1">
                <a:extLst>
                  <a:ext uri="{FF2B5EF4-FFF2-40B4-BE49-F238E27FC236}">
                    <a16:creationId xmlns:a16="http://schemas.microsoft.com/office/drawing/2014/main" xmlns="" id="{01A8AF4C-DC30-4489-8D9E-F144CDDB0404}"/>
                  </a:ext>
                </a:extLst>
              </p:cNvPr>
              <p:cNvSpPr>
                <a:spLocks noGrp="1" noChangeArrowheads="1"/>
              </p:cNvSpPr>
              <p:nvPr>
                <p:ph idx="1"/>
              </p:nvPr>
            </p:nvSpPr>
            <p:spPr bwMode="auto">
              <a:xfrm>
                <a:off x="321957" y="1295894"/>
                <a:ext cx="8189844" cy="491057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just"/>
                <a:r>
                  <a:rPr lang="es-PR" altLang="es-ES" sz="2200" b="1" dirty="0">
                    <a:solidFill>
                      <a:srgbClr val="00B0F0"/>
                    </a:solidFill>
                    <a:latin typeface="Verdana" panose="020B0604030504040204" pitchFamily="34" charset="0"/>
                    <a:ea typeface="Verdana" panose="020B0604030504040204" pitchFamily="34" charset="0"/>
                  </a:rPr>
                  <a:t>Definición: </a:t>
                </a:r>
                <a:r>
                  <a:rPr lang="es-CO" altLang="es-ES" sz="2200" dirty="0">
                    <a:latin typeface="Verdana" panose="020B0604030504040204" pitchFamily="34" charset="0"/>
                  </a:rPr>
                  <a:t>El intervalo semiabierto por la izquierda de extremos </a:t>
                </a:r>
                <a14:m>
                  <m:oMath xmlns:m="http://schemas.openxmlformats.org/officeDocument/2006/math">
                    <m:r>
                      <a:rPr lang="es-CO" altLang="es-ES" sz="2200" i="1" dirty="0">
                        <a:solidFill>
                          <a:srgbClr val="00B050"/>
                        </a:solidFill>
                        <a:latin typeface="Cambria Math" panose="02040503050406030204" pitchFamily="18" charset="0"/>
                      </a:rPr>
                      <m:t>𝑎</m:t>
                    </m:r>
                  </m:oMath>
                </a14:m>
                <a:r>
                  <a:rPr lang="es-CO" altLang="es-ES" sz="2200" dirty="0">
                    <a:latin typeface="Verdana" panose="020B0604030504040204" pitchFamily="34" charset="0"/>
                  </a:rPr>
                  <a:t> y </a:t>
                </a:r>
                <a14:m>
                  <m:oMath xmlns:m="http://schemas.openxmlformats.org/officeDocument/2006/math">
                    <m:r>
                      <a:rPr lang="es-CO" altLang="es-ES" sz="2200" i="1" dirty="0">
                        <a:solidFill>
                          <a:srgbClr val="00B050"/>
                        </a:solidFill>
                        <a:latin typeface="Cambria Math" panose="02040503050406030204" pitchFamily="18" charset="0"/>
                      </a:rPr>
                      <m:t>𝑏</m:t>
                    </m:r>
                  </m:oMath>
                </a14:m>
                <a:r>
                  <a:rPr lang="es-CO" altLang="es-ES" sz="2200" dirty="0">
                    <a:latin typeface="Verdana" panose="020B0604030504040204" pitchFamily="34" charset="0"/>
                  </a:rPr>
                  <a:t> es el conjunto de números reales comprendidos entre </a:t>
                </a:r>
                <a14:m>
                  <m:oMath xmlns:m="http://schemas.openxmlformats.org/officeDocument/2006/math">
                    <m:r>
                      <a:rPr lang="es-CO" altLang="es-ES" sz="2200" i="1" dirty="0">
                        <a:solidFill>
                          <a:srgbClr val="00B050"/>
                        </a:solidFill>
                        <a:latin typeface="Cambria Math" panose="02040503050406030204" pitchFamily="18" charset="0"/>
                      </a:rPr>
                      <m:t>𝑎</m:t>
                    </m:r>
                  </m:oMath>
                </a14:m>
                <a:r>
                  <a:rPr lang="es-CO" altLang="es-ES" sz="2200" dirty="0">
                    <a:latin typeface="Verdana" panose="020B0604030504040204" pitchFamily="34" charset="0"/>
                  </a:rPr>
                  <a:t> y </a:t>
                </a:r>
                <a14:m>
                  <m:oMath xmlns:m="http://schemas.openxmlformats.org/officeDocument/2006/math">
                    <m:r>
                      <a:rPr lang="es-CO" altLang="es-ES" sz="2200" i="1" dirty="0">
                        <a:solidFill>
                          <a:srgbClr val="00B050"/>
                        </a:solidFill>
                        <a:latin typeface="Cambria Math" panose="02040503050406030204" pitchFamily="18" charset="0"/>
                      </a:rPr>
                      <m:t>𝑏</m:t>
                    </m:r>
                  </m:oMath>
                </a14:m>
                <a:r>
                  <a:rPr lang="es-CO" altLang="es-ES" sz="2200" dirty="0">
                    <a:latin typeface="Verdana" panose="020B0604030504040204" pitchFamily="34" charset="0"/>
                  </a:rPr>
                  <a:t>, donde no se incluye </a:t>
                </a:r>
                <a14:m>
                  <m:oMath xmlns:m="http://schemas.openxmlformats.org/officeDocument/2006/math">
                    <m:r>
                      <a:rPr lang="es-CO" altLang="es-ES" sz="2200" i="1" dirty="0">
                        <a:solidFill>
                          <a:srgbClr val="00B050"/>
                        </a:solidFill>
                        <a:latin typeface="Cambria Math" panose="02040503050406030204" pitchFamily="18" charset="0"/>
                      </a:rPr>
                      <m:t>𝑎</m:t>
                    </m:r>
                  </m:oMath>
                </a14:m>
                <a:r>
                  <a:rPr lang="es-CO" altLang="es-ES" sz="2200" dirty="0">
                    <a:latin typeface="Verdana" panose="020B0604030504040204" pitchFamily="34" charset="0"/>
                  </a:rPr>
                  <a:t> y se incluye </a:t>
                </a:r>
                <a14:m>
                  <m:oMath xmlns:m="http://schemas.openxmlformats.org/officeDocument/2006/math">
                    <m:r>
                      <a:rPr lang="es-CO" altLang="es-ES" sz="2200" i="1" dirty="0">
                        <a:solidFill>
                          <a:srgbClr val="00B050"/>
                        </a:solidFill>
                        <a:latin typeface="Cambria Math" panose="02040503050406030204" pitchFamily="18" charset="0"/>
                      </a:rPr>
                      <m:t>𝑏</m:t>
                    </m:r>
                  </m:oMath>
                </a14:m>
                <a:r>
                  <a:rPr lang="es-CO" altLang="es-ES" sz="2200" dirty="0">
                    <a:latin typeface="Verdana" panose="020B0604030504040204" pitchFamily="34" charset="0"/>
                  </a:rPr>
                  <a:t>.</a:t>
                </a:r>
                <a:endParaRPr lang="es-PR" altLang="es-ES" sz="2200" dirty="0">
                  <a:latin typeface="Verdana" panose="020B0604030504040204" pitchFamily="34" charset="0"/>
                </a:endParaRPr>
              </a:p>
              <a:p>
                <a:pPr marL="0" indent="0" algn="ctr">
                  <a:buNone/>
                </a:pPr>
                <a14:m>
                  <m:oMathPara xmlns:m="http://schemas.openxmlformats.org/officeDocument/2006/math">
                    <m:oMathParaPr>
                      <m:jc m:val="centerGroup"/>
                    </m:oMathParaPr>
                    <m:oMath xmlns:m="http://schemas.openxmlformats.org/officeDocument/2006/math">
                      <m:r>
                        <a:rPr lang="es-CO" altLang="es-ES" sz="2200" i="1" dirty="0">
                          <a:solidFill>
                            <a:srgbClr val="FF0000"/>
                          </a:solidFill>
                          <a:latin typeface="Cambria Math" panose="02040503050406030204" pitchFamily="18" charset="0"/>
                        </a:rPr>
                        <m:t>𝐼</m:t>
                      </m:r>
                      <m:r>
                        <a:rPr lang="es-CO" altLang="es-ES" sz="2200">
                          <a:latin typeface="Cambria Math" panose="02040503050406030204" pitchFamily="18" charset="0"/>
                        </a:rPr>
                        <m:t>=</m:t>
                      </m:r>
                      <m:r>
                        <a:rPr lang="es-CO" altLang="es-ES" sz="2200" i="1">
                          <a:latin typeface="Cambria Math" panose="02040503050406030204" pitchFamily="18" charset="0"/>
                        </a:rPr>
                        <m:t>(</m:t>
                      </m:r>
                      <m:r>
                        <a:rPr lang="es-CO" altLang="es-ES" sz="2200" i="1">
                          <a:solidFill>
                            <a:srgbClr val="00B050"/>
                          </a:solidFill>
                          <a:latin typeface="Cambria Math" panose="02040503050406030204" pitchFamily="18" charset="0"/>
                        </a:rPr>
                        <m:t>𝑎</m:t>
                      </m:r>
                      <m:r>
                        <a:rPr lang="es-CO" altLang="es-ES" sz="2200" i="1">
                          <a:solidFill>
                            <a:srgbClr val="00B050"/>
                          </a:solidFill>
                          <a:latin typeface="Cambria Math" panose="02040503050406030204" pitchFamily="18" charset="0"/>
                        </a:rPr>
                        <m:t>,</m:t>
                      </m:r>
                      <m:r>
                        <a:rPr lang="es-CO" altLang="es-ES" sz="2200" i="1">
                          <a:solidFill>
                            <a:srgbClr val="00B050"/>
                          </a:solidFill>
                          <a:latin typeface="Cambria Math" panose="02040503050406030204" pitchFamily="18" charset="0"/>
                        </a:rPr>
                        <m:t>𝑏</m:t>
                      </m:r>
                      <m:r>
                        <a:rPr lang="es-CO" altLang="es-ES" sz="2200" i="1">
                          <a:latin typeface="Cambria Math" panose="02040503050406030204" pitchFamily="18" charset="0"/>
                        </a:rPr>
                        <m:t>]=</m:t>
                      </m:r>
                      <m:d>
                        <m:dPr>
                          <m:begChr m:val="{"/>
                          <m:endChr m:val="}"/>
                          <m:ctrlPr>
                            <a:rPr lang="es-CO" altLang="es-ES" sz="2200" i="1">
                              <a:latin typeface="Cambria Math" panose="02040503050406030204" pitchFamily="18" charset="0"/>
                            </a:rPr>
                          </m:ctrlPr>
                        </m:dPr>
                        <m:e>
                          <m:r>
                            <a:rPr lang="es-CO" altLang="es-ES" sz="2200" i="1">
                              <a:latin typeface="Cambria Math" panose="02040503050406030204" pitchFamily="18" charset="0"/>
                            </a:rPr>
                            <m:t>𝑥</m:t>
                          </m:r>
                          <m:r>
                            <a:rPr lang="es-CO" altLang="es-ES" sz="2200" i="1">
                              <a:latin typeface="Cambria Math" panose="02040503050406030204" pitchFamily="18" charset="0"/>
                            </a:rPr>
                            <m:t> | </m:t>
                          </m:r>
                          <m:r>
                            <a:rPr lang="es-CO" altLang="es-ES" sz="2200" i="1">
                              <a:solidFill>
                                <a:srgbClr val="00B050"/>
                              </a:solidFill>
                              <a:latin typeface="Cambria Math" panose="02040503050406030204" pitchFamily="18" charset="0"/>
                            </a:rPr>
                            <m:t>𝑎</m:t>
                          </m:r>
                          <m:r>
                            <a:rPr lang="es-CO" altLang="es-ES" sz="2200" i="1">
                              <a:latin typeface="Cambria Math" panose="02040503050406030204" pitchFamily="18" charset="0"/>
                              <a:ea typeface="Cambria Math" panose="02040503050406030204" pitchFamily="18" charset="0"/>
                            </a:rPr>
                            <m:t>&lt;</m:t>
                          </m:r>
                          <m:r>
                            <a:rPr lang="es-CO" altLang="es-ES" sz="2200" i="1">
                              <a:latin typeface="Cambria Math" panose="02040503050406030204" pitchFamily="18" charset="0"/>
                              <a:ea typeface="Cambria Math" panose="02040503050406030204" pitchFamily="18" charset="0"/>
                            </a:rPr>
                            <m:t>𝑥</m:t>
                          </m:r>
                          <m:r>
                            <a:rPr lang="es-CO" altLang="es-ES" sz="2200" i="1">
                              <a:latin typeface="Cambria Math" panose="02040503050406030204" pitchFamily="18" charset="0"/>
                            </a:rPr>
                            <m:t>≤</m:t>
                          </m:r>
                          <m:r>
                            <a:rPr lang="es-CO" altLang="es-ES" sz="2200" i="1">
                              <a:solidFill>
                                <a:srgbClr val="00B050"/>
                              </a:solidFill>
                              <a:latin typeface="Cambria Math" panose="02040503050406030204" pitchFamily="18" charset="0"/>
                              <a:ea typeface="Cambria Math" panose="02040503050406030204" pitchFamily="18" charset="0"/>
                            </a:rPr>
                            <m:t>𝑏</m:t>
                          </m:r>
                        </m:e>
                      </m:d>
                    </m:oMath>
                  </m:oMathPara>
                </a14:m>
                <a:endParaRPr lang="es-ES" altLang="es-ES" sz="2200" dirty="0"/>
              </a:p>
              <a:p>
                <a:pPr algn="ctr"/>
                <a:endParaRPr lang="es-CO" altLang="es-ES" sz="2200" dirty="0"/>
              </a:p>
              <a:p>
                <a:pPr algn="ctr"/>
                <a:endParaRPr lang="es-CO" altLang="es-ES" sz="2200" dirty="0"/>
              </a:p>
              <a:p>
                <a:pPr algn="just">
                  <a:lnSpc>
                    <a:spcPct val="100000"/>
                  </a:lnSpc>
                </a:pPr>
                <a:r>
                  <a:rPr lang="es-PR" altLang="es-ES" sz="2200" b="1" dirty="0">
                    <a:solidFill>
                      <a:srgbClr val="00B050"/>
                    </a:solidFill>
                    <a:latin typeface="Verdana" panose="020B0604030504040204" pitchFamily="34" charset="0"/>
                  </a:rPr>
                  <a:t>Ejemplos:</a:t>
                </a:r>
              </a:p>
              <a:p>
                <a:pPr algn="just">
                  <a:lnSpc>
                    <a:spcPct val="100000"/>
                  </a:lnSpc>
                </a:pPr>
                <a:endParaRPr lang="es-PR" altLang="es-ES" sz="2200" b="1" dirty="0">
                  <a:solidFill>
                    <a:srgbClr val="00B050"/>
                  </a:solidFill>
                  <a:latin typeface="Verdana" panose="020B0604030504040204" pitchFamily="34" charset="0"/>
                </a:endParaRPr>
              </a:p>
              <a:p>
                <a:pPr algn="just">
                  <a:lnSpc>
                    <a:spcPct val="100000"/>
                  </a:lnSpc>
                </a:pPr>
                <a:endParaRPr lang="es-PR" altLang="es-ES" sz="2200" b="1" dirty="0">
                  <a:solidFill>
                    <a:srgbClr val="00B050"/>
                  </a:solidFill>
                  <a:latin typeface="Verdana" panose="020B0604030504040204" pitchFamily="34" charset="0"/>
                </a:endParaRPr>
              </a:p>
              <a:p>
                <a:pPr algn="just">
                  <a:lnSpc>
                    <a:spcPct val="100000"/>
                  </a:lnSpc>
                </a:pPr>
                <a14:m>
                  <m:oMath xmlns:m="http://schemas.openxmlformats.org/officeDocument/2006/math">
                    <m:r>
                      <a:rPr lang="es-CO" altLang="es-ES" sz="2200" i="1" dirty="0">
                        <a:solidFill>
                          <a:srgbClr val="FF0000"/>
                        </a:solidFill>
                        <a:latin typeface="Cambria Math" panose="02040503050406030204" pitchFamily="18" charset="0"/>
                      </a:rPr>
                      <m:t>𝐼</m:t>
                    </m:r>
                    <m:r>
                      <a:rPr lang="es-CO" altLang="es-ES" sz="2200">
                        <a:latin typeface="Cambria Math" panose="02040503050406030204" pitchFamily="18" charset="0"/>
                      </a:rPr>
                      <m:t>=</m:t>
                    </m:r>
                    <m:r>
                      <a:rPr lang="es-CO" altLang="es-ES" sz="2200" i="1">
                        <a:latin typeface="Cambria Math" panose="02040503050406030204" pitchFamily="18" charset="0"/>
                      </a:rPr>
                      <m:t>( </m:t>
                    </m:r>
                    <m:r>
                      <a:rPr lang="es-CO" altLang="es-ES" sz="2200" i="1" dirty="0">
                        <a:solidFill>
                          <a:srgbClr val="00B050"/>
                        </a:solidFill>
                        <a:latin typeface="Cambria Math" panose="02040503050406030204" pitchFamily="18" charset="0"/>
                      </a:rPr>
                      <m:t>1, 8 ]</m:t>
                    </m:r>
                    <m:r>
                      <a:rPr lang="es-CO" altLang="es-ES" sz="2200" i="1">
                        <a:latin typeface="Cambria Math" panose="02040503050406030204" pitchFamily="18" charset="0"/>
                      </a:rPr>
                      <m:t>=</m:t>
                    </m:r>
                    <m:d>
                      <m:dPr>
                        <m:begChr m:val="{"/>
                        <m:endChr m:val="}"/>
                        <m:ctrlPr>
                          <a:rPr lang="es-CO" altLang="es-ES" sz="2200" i="1">
                            <a:latin typeface="Cambria Math" panose="02040503050406030204" pitchFamily="18" charset="0"/>
                          </a:rPr>
                        </m:ctrlPr>
                      </m:dPr>
                      <m:e>
                        <m:r>
                          <a:rPr lang="es-CO" altLang="es-ES" sz="2200" i="1">
                            <a:latin typeface="Cambria Math" panose="02040503050406030204" pitchFamily="18" charset="0"/>
                          </a:rPr>
                          <m:t>𝑥</m:t>
                        </m:r>
                        <m:r>
                          <a:rPr lang="es-CO" altLang="es-ES" sz="2200" i="1">
                            <a:latin typeface="Cambria Math" panose="02040503050406030204" pitchFamily="18" charset="0"/>
                          </a:rPr>
                          <m:t> | 1&lt;</m:t>
                        </m:r>
                        <m:r>
                          <a:rPr lang="es-CO" altLang="es-ES" sz="2200" i="1">
                            <a:latin typeface="Cambria Math" panose="02040503050406030204" pitchFamily="18" charset="0"/>
                            <a:ea typeface="Cambria Math" panose="02040503050406030204" pitchFamily="18" charset="0"/>
                          </a:rPr>
                          <m:t>𝑥</m:t>
                        </m:r>
                        <m:r>
                          <a:rPr lang="es-CO" altLang="es-ES" sz="2200" i="1">
                            <a:latin typeface="Cambria Math" panose="02040503050406030204" pitchFamily="18" charset="0"/>
                          </a:rPr>
                          <m:t>≤</m:t>
                        </m:r>
                        <m:r>
                          <a:rPr lang="es-CO" altLang="es-ES" sz="2200" i="1">
                            <a:solidFill>
                              <a:srgbClr val="00B050"/>
                            </a:solidFill>
                            <a:latin typeface="Cambria Math" panose="02040503050406030204" pitchFamily="18" charset="0"/>
                            <a:ea typeface="Cambria Math" panose="02040503050406030204" pitchFamily="18" charset="0"/>
                          </a:rPr>
                          <m:t>8</m:t>
                        </m:r>
                      </m:e>
                    </m:d>
                  </m:oMath>
                </a14:m>
                <a:endParaRPr lang="es-CO" altLang="es-ES" sz="2200" dirty="0">
                  <a:solidFill>
                    <a:srgbClr val="00B050"/>
                  </a:solidFill>
                  <a:ea typeface="Cambria Math" panose="02040503050406030204" pitchFamily="18" charset="0"/>
                </a:endParaRPr>
              </a:p>
              <a:p>
                <a:pPr algn="just">
                  <a:lnSpc>
                    <a:spcPct val="100000"/>
                  </a:lnSpc>
                </a:pPr>
                <a:endParaRPr lang="es-CO" altLang="es-ES" sz="2200" dirty="0"/>
              </a:p>
              <a:p>
                <a:pPr algn="just">
                  <a:lnSpc>
                    <a:spcPct val="100000"/>
                  </a:lnSpc>
                </a:pPr>
                <a:endParaRPr lang="es-CO" altLang="es-ES" sz="2200" dirty="0"/>
              </a:p>
              <a:p>
                <a:pPr algn="just">
                  <a:lnSpc>
                    <a:spcPct val="100000"/>
                  </a:lnSpc>
                </a:pPr>
                <a14:m>
                  <m:oMath xmlns:m="http://schemas.openxmlformats.org/officeDocument/2006/math">
                    <m:r>
                      <a:rPr lang="es-CO" altLang="es-ES" sz="2200" i="1" dirty="0">
                        <a:solidFill>
                          <a:srgbClr val="FF0000"/>
                        </a:solidFill>
                        <a:latin typeface="Cambria Math" panose="02040503050406030204" pitchFamily="18" charset="0"/>
                      </a:rPr>
                      <m:t>𝐼</m:t>
                    </m:r>
                    <m:r>
                      <a:rPr lang="es-CO" altLang="es-ES" sz="2200" i="1" dirty="0">
                        <a:latin typeface="Cambria Math" panose="02040503050406030204" pitchFamily="18" charset="0"/>
                      </a:rPr>
                      <m:t>=</m:t>
                    </m:r>
                    <m:d>
                      <m:dPr>
                        <m:endChr m:val="]"/>
                        <m:ctrlPr>
                          <a:rPr lang="es-CO" altLang="es-ES" sz="2200" i="1" dirty="0">
                            <a:latin typeface="Cambria Math" panose="02040503050406030204" pitchFamily="18" charset="0"/>
                          </a:rPr>
                        </m:ctrlPr>
                      </m:dPr>
                      <m:e>
                        <m:r>
                          <a:rPr lang="es-CO" altLang="es-ES" sz="2200" i="1" dirty="0">
                            <a:solidFill>
                              <a:srgbClr val="00B050"/>
                            </a:solidFill>
                            <a:latin typeface="Cambria Math" panose="02040503050406030204" pitchFamily="18" charset="0"/>
                          </a:rPr>
                          <m:t>−3, 3 </m:t>
                        </m:r>
                      </m:e>
                    </m:d>
                    <m:r>
                      <a:rPr lang="es-CO" altLang="es-ES" sz="2200" i="1" dirty="0">
                        <a:latin typeface="Cambria Math" panose="02040503050406030204" pitchFamily="18" charset="0"/>
                      </a:rPr>
                      <m:t>=</m:t>
                    </m:r>
                    <m:d>
                      <m:dPr>
                        <m:begChr m:val="{"/>
                        <m:endChr m:val="}"/>
                        <m:ctrlPr>
                          <a:rPr lang="es-CO" altLang="es-ES" sz="2200" i="1">
                            <a:latin typeface="Cambria Math" panose="02040503050406030204" pitchFamily="18" charset="0"/>
                          </a:rPr>
                        </m:ctrlPr>
                      </m:dPr>
                      <m:e>
                        <m:r>
                          <a:rPr lang="es-CO" altLang="es-ES" sz="2200" i="1">
                            <a:latin typeface="Cambria Math" panose="02040503050406030204" pitchFamily="18" charset="0"/>
                          </a:rPr>
                          <m:t>𝑥</m:t>
                        </m:r>
                        <m:r>
                          <a:rPr lang="es-CO" altLang="es-ES" sz="2200" i="1">
                            <a:latin typeface="Cambria Math" panose="02040503050406030204" pitchFamily="18" charset="0"/>
                          </a:rPr>
                          <m:t> | −3&lt;</m:t>
                        </m:r>
                        <m:r>
                          <a:rPr lang="es-CO" altLang="es-ES" sz="2200" i="1">
                            <a:latin typeface="Cambria Math" panose="02040503050406030204" pitchFamily="18" charset="0"/>
                            <a:ea typeface="Cambria Math" panose="02040503050406030204" pitchFamily="18" charset="0"/>
                          </a:rPr>
                          <m:t>𝑥</m:t>
                        </m:r>
                        <m:r>
                          <a:rPr lang="es-CO" altLang="es-ES" sz="2200" i="1">
                            <a:latin typeface="Cambria Math" panose="02040503050406030204" pitchFamily="18" charset="0"/>
                          </a:rPr>
                          <m:t>≤</m:t>
                        </m:r>
                        <m:r>
                          <a:rPr lang="es-CO" altLang="es-ES" sz="2200" i="1">
                            <a:solidFill>
                              <a:srgbClr val="00B050"/>
                            </a:solidFill>
                            <a:latin typeface="Cambria Math" panose="02040503050406030204" pitchFamily="18" charset="0"/>
                            <a:ea typeface="Cambria Math" panose="02040503050406030204" pitchFamily="18" charset="0"/>
                          </a:rPr>
                          <m:t>3</m:t>
                        </m:r>
                      </m:e>
                    </m:d>
                  </m:oMath>
                </a14:m>
                <a:endParaRPr lang="es-PR" altLang="es-ES" sz="2200" b="1" dirty="0">
                  <a:solidFill>
                    <a:srgbClr val="00B050"/>
                  </a:solidFill>
                  <a:latin typeface="Verdana" panose="020B0604030504040204" pitchFamily="34" charset="0"/>
                </a:endParaRPr>
              </a:p>
              <a:p>
                <a:pPr algn="just">
                  <a:lnSpc>
                    <a:spcPct val="100000"/>
                  </a:lnSpc>
                </a:pPr>
                <a:endParaRPr lang="es-PR" altLang="es-ES" sz="2200" dirty="0">
                  <a:latin typeface="Verdana" panose="020B0604030504040204" pitchFamily="34" charset="0"/>
                </a:endParaRPr>
              </a:p>
            </p:txBody>
          </p:sp>
        </mc:Choice>
        <mc:Fallback xmlns="">
          <p:sp>
            <p:nvSpPr>
              <p:cNvPr id="4" name="Rectangle 1">
                <a:extLst>
                  <a:ext uri="{FF2B5EF4-FFF2-40B4-BE49-F238E27FC236}">
                    <a16:creationId xmlns:a16="http://schemas.microsoft.com/office/drawing/2014/main" id="{01A8AF4C-DC30-4489-8D9E-F144CDDB0404}"/>
                  </a:ext>
                </a:extLst>
              </p:cNvPr>
              <p:cNvSpPr>
                <a:spLocks noGrp="1" noRot="1" noChangeAspect="1" noMove="1" noResize="1" noEditPoints="1" noAdjustHandles="1" noChangeArrowheads="1" noChangeShapeType="1" noTextEdit="1"/>
              </p:cNvSpPr>
              <p:nvPr>
                <p:ph idx="1"/>
              </p:nvPr>
            </p:nvSpPr>
            <p:spPr bwMode="auto">
              <a:xfrm>
                <a:off x="321957" y="1295894"/>
                <a:ext cx="8189844" cy="4910575"/>
              </a:xfrm>
              <a:prstGeom prst="rect">
                <a:avLst/>
              </a:prstGeom>
              <a:blipFill>
                <a:blip r:embed="rId9"/>
                <a:stretch>
                  <a:fillRect l="-1117" t="-1242" r="-1266"/>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s-ES">
                    <a:noFill/>
                  </a:rPr>
                  <a:t> </a:t>
                </a:r>
              </a:p>
            </p:txBody>
          </p:sp>
        </mc:Fallback>
      </mc:AlternateContent>
      <p:grpSp>
        <p:nvGrpSpPr>
          <p:cNvPr id="13" name="Grupo 12">
            <a:extLst>
              <a:ext uri="{FF2B5EF4-FFF2-40B4-BE49-F238E27FC236}">
                <a16:creationId xmlns:a16="http://schemas.microsoft.com/office/drawing/2014/main" xmlns="" id="{7900F9FF-74FA-46AE-B613-8B700DE1D77E}"/>
              </a:ext>
            </a:extLst>
          </p:cNvPr>
          <p:cNvGrpSpPr/>
          <p:nvPr/>
        </p:nvGrpSpPr>
        <p:grpSpPr>
          <a:xfrm>
            <a:off x="2777987" y="3057369"/>
            <a:ext cx="3588026" cy="575978"/>
            <a:chOff x="3362516" y="5076613"/>
            <a:chExt cx="4784034" cy="767970"/>
          </a:xfrm>
        </p:grpSpPr>
        <p:grpSp>
          <p:nvGrpSpPr>
            <p:cNvPr id="5" name="Grupo 4">
              <a:extLst>
                <a:ext uri="{FF2B5EF4-FFF2-40B4-BE49-F238E27FC236}">
                  <a16:creationId xmlns:a16="http://schemas.microsoft.com/office/drawing/2014/main" xmlns="" id="{301BA980-DACC-4965-8C57-005DAB853BD6}"/>
                </a:ext>
              </a:extLst>
            </p:cNvPr>
            <p:cNvGrpSpPr/>
            <p:nvPr/>
          </p:nvGrpSpPr>
          <p:grpSpPr>
            <a:xfrm>
              <a:off x="3362516" y="5076613"/>
              <a:ext cx="4784034" cy="767970"/>
              <a:chOff x="3392557" y="2494303"/>
              <a:chExt cx="4784034" cy="767970"/>
            </a:xfrm>
          </p:grpSpPr>
          <p:cxnSp>
            <p:nvCxnSpPr>
              <p:cNvPr id="6" name="Conector recto de flecha 5">
                <a:extLst>
                  <a:ext uri="{FF2B5EF4-FFF2-40B4-BE49-F238E27FC236}">
                    <a16:creationId xmlns:a16="http://schemas.microsoft.com/office/drawing/2014/main" xmlns="" id="{E92F59A2-A580-4770-BB8D-A134836BA4DB}"/>
                  </a:ext>
                </a:extLst>
              </p:cNvPr>
              <p:cNvCxnSpPr/>
              <p:nvPr/>
            </p:nvCxnSpPr>
            <p:spPr>
              <a:xfrm>
                <a:off x="3392557" y="2637183"/>
                <a:ext cx="4784034" cy="0"/>
              </a:xfrm>
              <a:prstGeom prst="straightConnector1">
                <a:avLst/>
              </a:prstGeom>
              <a:ln w="22225">
                <a:headEnd type="triangle"/>
                <a:tailEnd type="stealth"/>
              </a:ln>
            </p:spPr>
            <p:style>
              <a:lnRef idx="1">
                <a:schemeClr val="accent1"/>
              </a:lnRef>
              <a:fillRef idx="0">
                <a:schemeClr val="accent1"/>
              </a:fillRef>
              <a:effectRef idx="0">
                <a:schemeClr val="accent1"/>
              </a:effectRef>
              <a:fontRef idx="minor">
                <a:schemeClr val="tx1"/>
              </a:fontRef>
            </p:style>
          </p:cxnSp>
          <p:cxnSp>
            <p:nvCxnSpPr>
              <p:cNvPr id="7" name="Conector recto 6">
                <a:extLst>
                  <a:ext uri="{FF2B5EF4-FFF2-40B4-BE49-F238E27FC236}">
                    <a16:creationId xmlns:a16="http://schemas.microsoft.com/office/drawing/2014/main" xmlns="" id="{DE288F49-0B59-448D-8081-E6FA483633F3}"/>
                  </a:ext>
                </a:extLst>
              </p:cNvPr>
              <p:cNvCxnSpPr>
                <a:cxnSpLocks/>
              </p:cNvCxnSpPr>
              <p:nvPr/>
            </p:nvCxnSpPr>
            <p:spPr>
              <a:xfrm>
                <a:off x="4643438" y="2494303"/>
                <a:ext cx="0" cy="26318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Conector recto 7">
                <a:extLst>
                  <a:ext uri="{FF2B5EF4-FFF2-40B4-BE49-F238E27FC236}">
                    <a16:creationId xmlns:a16="http://schemas.microsoft.com/office/drawing/2014/main" xmlns="" id="{E2DF8CB7-6247-49E5-A112-BC07406473A8}"/>
                  </a:ext>
                </a:extLst>
              </p:cNvPr>
              <p:cNvCxnSpPr>
                <a:cxnSpLocks/>
              </p:cNvCxnSpPr>
              <p:nvPr/>
            </p:nvCxnSpPr>
            <p:spPr>
              <a:xfrm>
                <a:off x="6867520" y="2518116"/>
                <a:ext cx="0" cy="26318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CuadroTexto 8">
                    <a:extLst>
                      <a:ext uri="{FF2B5EF4-FFF2-40B4-BE49-F238E27FC236}">
                        <a16:creationId xmlns:a16="http://schemas.microsoft.com/office/drawing/2014/main" xmlns="" id="{60686F2C-624E-4F72-8ABE-CCB0F322C4BE}"/>
                      </a:ext>
                    </a:extLst>
                  </p:cNvPr>
                  <p:cNvSpPr txBox="1"/>
                  <p:nvPr/>
                </p:nvSpPr>
                <p:spPr>
                  <a:xfrm>
                    <a:off x="4457714" y="2831386"/>
                    <a:ext cx="453372" cy="43088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𝑎</m:t>
                          </m:r>
                        </m:oMath>
                      </m:oMathPara>
                    </a14:m>
                    <a:endParaRPr lang="es-ES" sz="1500" dirty="0">
                      <a:solidFill>
                        <a:srgbClr val="00B050"/>
                      </a:solidFill>
                    </a:endParaRPr>
                  </a:p>
                </p:txBody>
              </p:sp>
            </mc:Choice>
            <mc:Fallback xmlns="">
              <p:sp>
                <p:nvSpPr>
                  <p:cNvPr id="9" name="CuadroTexto 8">
                    <a:extLst>
                      <a:ext uri="{FF2B5EF4-FFF2-40B4-BE49-F238E27FC236}">
                        <a16:creationId xmlns:a16="http://schemas.microsoft.com/office/drawing/2014/main" id="{60686F2C-624E-4F72-8ABE-CCB0F322C4BE}"/>
                      </a:ext>
                    </a:extLst>
                  </p:cNvPr>
                  <p:cNvSpPr txBox="1">
                    <a:spLocks noRot="1" noChangeAspect="1" noMove="1" noResize="1" noEditPoints="1" noAdjustHandles="1" noChangeArrowheads="1" noChangeShapeType="1" noTextEdit="1"/>
                  </p:cNvSpPr>
                  <p:nvPr/>
                </p:nvSpPr>
                <p:spPr>
                  <a:xfrm>
                    <a:off x="4457714" y="2831386"/>
                    <a:ext cx="453372" cy="430887"/>
                  </a:xfrm>
                  <a:prstGeom prst="rect">
                    <a:avLst/>
                  </a:prstGeom>
                  <a:blipFill>
                    <a:blip r:embed="rId4"/>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0" name="CuadroTexto 9">
                    <a:extLst>
                      <a:ext uri="{FF2B5EF4-FFF2-40B4-BE49-F238E27FC236}">
                        <a16:creationId xmlns:a16="http://schemas.microsoft.com/office/drawing/2014/main" xmlns="" id="{95AF08FA-B454-45ED-8D18-6EB10F7BF60D}"/>
                      </a:ext>
                    </a:extLst>
                  </p:cNvPr>
                  <p:cNvSpPr txBox="1"/>
                  <p:nvPr/>
                </p:nvSpPr>
                <p:spPr>
                  <a:xfrm>
                    <a:off x="6681797" y="2831385"/>
                    <a:ext cx="448499" cy="43088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𝑏</m:t>
                          </m:r>
                        </m:oMath>
                      </m:oMathPara>
                    </a14:m>
                    <a:endParaRPr lang="es-ES" sz="1500" dirty="0">
                      <a:solidFill>
                        <a:srgbClr val="00B050"/>
                      </a:solidFill>
                    </a:endParaRPr>
                  </a:p>
                </p:txBody>
              </p:sp>
            </mc:Choice>
            <mc:Fallback xmlns="">
              <p:sp>
                <p:nvSpPr>
                  <p:cNvPr id="10" name="CuadroTexto 9">
                    <a:extLst>
                      <a:ext uri="{FF2B5EF4-FFF2-40B4-BE49-F238E27FC236}">
                        <a16:creationId xmlns:a16="http://schemas.microsoft.com/office/drawing/2014/main" id="{95AF08FA-B454-45ED-8D18-6EB10F7BF60D}"/>
                      </a:ext>
                    </a:extLst>
                  </p:cNvPr>
                  <p:cNvSpPr txBox="1">
                    <a:spLocks noRot="1" noChangeAspect="1" noMove="1" noResize="1" noEditPoints="1" noAdjustHandles="1" noChangeArrowheads="1" noChangeShapeType="1" noTextEdit="1"/>
                  </p:cNvSpPr>
                  <p:nvPr/>
                </p:nvSpPr>
                <p:spPr>
                  <a:xfrm>
                    <a:off x="6681797" y="2831385"/>
                    <a:ext cx="448499" cy="430886"/>
                  </a:xfrm>
                  <a:prstGeom prst="rect">
                    <a:avLst/>
                  </a:prstGeom>
                  <a:blipFill>
                    <a:blip r:embed="rId5"/>
                    <a:stretch>
                      <a:fillRect/>
                    </a:stretch>
                  </a:blipFill>
                </p:spPr>
                <p:txBody>
                  <a:bodyPr/>
                  <a:lstStyle/>
                  <a:p>
                    <a:r>
                      <a:rPr lang="es-ES">
                        <a:noFill/>
                      </a:rPr>
                      <a:t> </a:t>
                    </a:r>
                  </a:p>
                </p:txBody>
              </p:sp>
            </mc:Fallback>
          </mc:AlternateContent>
          <p:cxnSp>
            <p:nvCxnSpPr>
              <p:cNvPr id="11" name="Conector recto 10">
                <a:extLst>
                  <a:ext uri="{FF2B5EF4-FFF2-40B4-BE49-F238E27FC236}">
                    <a16:creationId xmlns:a16="http://schemas.microsoft.com/office/drawing/2014/main" xmlns="" id="{02EEC836-6A8B-4813-BB18-8B055FA09D66}"/>
                  </a:ext>
                </a:extLst>
              </p:cNvPr>
              <p:cNvCxnSpPr/>
              <p:nvPr/>
            </p:nvCxnSpPr>
            <p:spPr>
              <a:xfrm flipV="1">
                <a:off x="4643438" y="2611605"/>
                <a:ext cx="2222190" cy="1129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3" name="Elipse 2">
              <a:extLst>
                <a:ext uri="{FF2B5EF4-FFF2-40B4-BE49-F238E27FC236}">
                  <a16:creationId xmlns:a16="http://schemas.microsoft.com/office/drawing/2014/main" xmlns="" id="{426AF4B5-4C7D-4616-9FBC-932F663F1E27}"/>
                </a:ext>
              </a:extLst>
            </p:cNvPr>
            <p:cNvSpPr/>
            <p:nvPr/>
          </p:nvSpPr>
          <p:spPr>
            <a:xfrm>
              <a:off x="4505989" y="5094154"/>
              <a:ext cx="221189" cy="20281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dirty="0"/>
            </a:p>
          </p:txBody>
        </p:sp>
        <p:sp>
          <p:nvSpPr>
            <p:cNvPr id="12" name="Elipse 11">
              <a:extLst>
                <a:ext uri="{FF2B5EF4-FFF2-40B4-BE49-F238E27FC236}">
                  <a16:creationId xmlns:a16="http://schemas.microsoft.com/office/drawing/2014/main" xmlns="" id="{1F8F0815-8CD7-4F7E-BA5B-FEEB1CCB76FC}"/>
                </a:ext>
              </a:extLst>
            </p:cNvPr>
            <p:cNvSpPr/>
            <p:nvPr/>
          </p:nvSpPr>
          <p:spPr>
            <a:xfrm>
              <a:off x="6724992" y="5092505"/>
              <a:ext cx="221189" cy="202819"/>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grpSp>
      <p:grpSp>
        <p:nvGrpSpPr>
          <p:cNvPr id="32" name="Grupo 31">
            <a:extLst>
              <a:ext uri="{FF2B5EF4-FFF2-40B4-BE49-F238E27FC236}">
                <a16:creationId xmlns:a16="http://schemas.microsoft.com/office/drawing/2014/main" xmlns="" id="{9E1081CE-8E47-49CC-BF82-DFC10BCB8C57}"/>
              </a:ext>
            </a:extLst>
          </p:cNvPr>
          <p:cNvGrpSpPr/>
          <p:nvPr/>
        </p:nvGrpSpPr>
        <p:grpSpPr>
          <a:xfrm>
            <a:off x="4936711" y="4549109"/>
            <a:ext cx="2937012" cy="514098"/>
            <a:chOff x="3927821" y="4738372"/>
            <a:chExt cx="4784029" cy="938015"/>
          </a:xfrm>
        </p:grpSpPr>
        <p:grpSp>
          <p:nvGrpSpPr>
            <p:cNvPr id="14" name="Grupo 13">
              <a:extLst>
                <a:ext uri="{FF2B5EF4-FFF2-40B4-BE49-F238E27FC236}">
                  <a16:creationId xmlns:a16="http://schemas.microsoft.com/office/drawing/2014/main" xmlns="" id="{1D6035EB-AF5A-4A97-A2B8-B60D39184895}"/>
                </a:ext>
              </a:extLst>
            </p:cNvPr>
            <p:cNvGrpSpPr/>
            <p:nvPr/>
          </p:nvGrpSpPr>
          <p:grpSpPr>
            <a:xfrm>
              <a:off x="3927821" y="4738372"/>
              <a:ext cx="4784029" cy="938015"/>
              <a:chOff x="3362516" y="5076613"/>
              <a:chExt cx="4784034" cy="907615"/>
            </a:xfrm>
          </p:grpSpPr>
          <p:grpSp>
            <p:nvGrpSpPr>
              <p:cNvPr id="15" name="Grupo 14">
                <a:extLst>
                  <a:ext uri="{FF2B5EF4-FFF2-40B4-BE49-F238E27FC236}">
                    <a16:creationId xmlns:a16="http://schemas.microsoft.com/office/drawing/2014/main" xmlns="" id="{9C9361B9-A4A4-4E76-8357-CB9A999C2306}"/>
                  </a:ext>
                </a:extLst>
              </p:cNvPr>
              <p:cNvGrpSpPr/>
              <p:nvPr/>
            </p:nvGrpSpPr>
            <p:grpSpPr>
              <a:xfrm>
                <a:off x="3362516" y="5076613"/>
                <a:ext cx="4784034" cy="907615"/>
                <a:chOff x="3392557" y="2494303"/>
                <a:chExt cx="4784034" cy="907615"/>
              </a:xfrm>
            </p:grpSpPr>
            <p:cxnSp>
              <p:nvCxnSpPr>
                <p:cNvPr id="18" name="Conector recto de flecha 17">
                  <a:extLst>
                    <a:ext uri="{FF2B5EF4-FFF2-40B4-BE49-F238E27FC236}">
                      <a16:creationId xmlns:a16="http://schemas.microsoft.com/office/drawing/2014/main" xmlns="" id="{21B43AA0-6A25-4D63-98F5-66465D690EF2}"/>
                    </a:ext>
                  </a:extLst>
                </p:cNvPr>
                <p:cNvCxnSpPr/>
                <p:nvPr/>
              </p:nvCxnSpPr>
              <p:spPr>
                <a:xfrm>
                  <a:off x="3392557" y="2637183"/>
                  <a:ext cx="4784034" cy="0"/>
                </a:xfrm>
                <a:prstGeom prst="straightConnector1">
                  <a:avLst/>
                </a:prstGeom>
                <a:ln w="22225">
                  <a:headEnd type="triangle"/>
                  <a:tailEnd type="stealth"/>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xmlns="" id="{3A33D189-197A-486E-B43A-4EADEC266801}"/>
                    </a:ext>
                  </a:extLst>
                </p:cNvPr>
                <p:cNvCxnSpPr>
                  <a:cxnSpLocks/>
                </p:cNvCxnSpPr>
                <p:nvPr/>
              </p:nvCxnSpPr>
              <p:spPr>
                <a:xfrm>
                  <a:off x="4643438" y="2494303"/>
                  <a:ext cx="0" cy="26318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xmlns="" id="{8638BC71-17CC-401E-8F2B-42617A23D066}"/>
                    </a:ext>
                  </a:extLst>
                </p:cNvPr>
                <p:cNvCxnSpPr>
                  <a:cxnSpLocks/>
                </p:cNvCxnSpPr>
                <p:nvPr/>
              </p:nvCxnSpPr>
              <p:spPr>
                <a:xfrm>
                  <a:off x="6867520" y="2518116"/>
                  <a:ext cx="0" cy="26318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 name="CuadroTexto 20">
                      <a:extLst>
                        <a:ext uri="{FF2B5EF4-FFF2-40B4-BE49-F238E27FC236}">
                          <a16:creationId xmlns:a16="http://schemas.microsoft.com/office/drawing/2014/main" xmlns="" id="{861FA9D7-E53D-47E9-8BD8-F6FBFC1A5F31}"/>
                        </a:ext>
                      </a:extLst>
                    </p:cNvPr>
                    <p:cNvSpPr txBox="1"/>
                    <p:nvPr/>
                  </p:nvSpPr>
                  <p:spPr>
                    <a:xfrm>
                      <a:off x="4457714" y="2831386"/>
                      <a:ext cx="543631" cy="5705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1</m:t>
                            </m:r>
                          </m:oMath>
                        </m:oMathPara>
                      </a14:m>
                      <a:endParaRPr lang="es-ES" sz="1500" dirty="0">
                        <a:solidFill>
                          <a:srgbClr val="00B050"/>
                        </a:solidFill>
                      </a:endParaRPr>
                    </a:p>
                  </p:txBody>
                </p:sp>
              </mc:Choice>
              <mc:Fallback xmlns="">
                <p:sp>
                  <p:nvSpPr>
                    <p:cNvPr id="21" name="CuadroTexto 20">
                      <a:extLst>
                        <a:ext uri="{FF2B5EF4-FFF2-40B4-BE49-F238E27FC236}">
                          <a16:creationId xmlns:a16="http://schemas.microsoft.com/office/drawing/2014/main" id="{861FA9D7-E53D-47E9-8BD8-F6FBFC1A5F31}"/>
                        </a:ext>
                      </a:extLst>
                    </p:cNvPr>
                    <p:cNvSpPr txBox="1">
                      <a:spLocks noRot="1" noChangeAspect="1" noMove="1" noResize="1" noEditPoints="1" noAdjustHandles="1" noChangeArrowheads="1" noChangeShapeType="1" noTextEdit="1"/>
                    </p:cNvSpPr>
                    <p:nvPr/>
                  </p:nvSpPr>
                  <p:spPr>
                    <a:xfrm>
                      <a:off x="4457714" y="2831386"/>
                      <a:ext cx="543631" cy="570532"/>
                    </a:xfrm>
                    <a:prstGeom prst="rect">
                      <a:avLst/>
                    </a:prstGeom>
                    <a:blipFill>
                      <a:blip r:embed="rId10"/>
                      <a:stretch>
                        <a:fillRect/>
                      </a:stretch>
                    </a:blipFill>
                  </p:spPr>
                  <p:txBody>
                    <a:bodyPr/>
                    <a:lstStyle/>
                    <a:p>
                      <a:r>
                        <a:rPr lang="es-ES">
                          <a:noFill/>
                        </a:rPr>
                        <a:t> </a:t>
                      </a:r>
                    </a:p>
                  </p:txBody>
                </p:sp>
              </mc:Fallback>
            </mc:AlternateContent>
            <p:sp>
              <p:nvSpPr>
                <p:cNvPr id="22" name="CuadroTexto 21">
                  <a:extLst>
                    <a:ext uri="{FF2B5EF4-FFF2-40B4-BE49-F238E27FC236}">
                      <a16:creationId xmlns:a16="http://schemas.microsoft.com/office/drawing/2014/main" xmlns="" id="{3C708484-D462-4089-A39E-4372E1DF42A4}"/>
                    </a:ext>
                  </a:extLst>
                </p:cNvPr>
                <p:cNvSpPr txBox="1"/>
                <p:nvPr/>
              </p:nvSpPr>
              <p:spPr>
                <a:xfrm>
                  <a:off x="6681797" y="2831386"/>
                  <a:ext cx="460077" cy="570532"/>
                </a:xfrm>
                <a:prstGeom prst="rect">
                  <a:avLst/>
                </a:prstGeom>
                <a:noFill/>
              </p:spPr>
              <p:txBody>
                <a:bodyPr wrap="none" rtlCol="0">
                  <a:spAutoFit/>
                </a:bodyPr>
                <a:lstStyle/>
                <a:p>
                  <a:r>
                    <a:rPr lang="es-CO" sz="1500" dirty="0">
                      <a:solidFill>
                        <a:srgbClr val="00B050"/>
                      </a:solidFill>
                    </a:rPr>
                    <a:t>8</a:t>
                  </a:r>
                  <a:endParaRPr lang="es-ES" sz="1500" dirty="0">
                    <a:solidFill>
                      <a:srgbClr val="00B050"/>
                    </a:solidFill>
                  </a:endParaRPr>
                </a:p>
              </p:txBody>
            </p:sp>
            <p:cxnSp>
              <p:nvCxnSpPr>
                <p:cNvPr id="23" name="Conector recto 22">
                  <a:extLst>
                    <a:ext uri="{FF2B5EF4-FFF2-40B4-BE49-F238E27FC236}">
                      <a16:creationId xmlns:a16="http://schemas.microsoft.com/office/drawing/2014/main" xmlns="" id="{E6573085-AD63-4C43-BD5A-9BC6BEE919CD}"/>
                    </a:ext>
                  </a:extLst>
                </p:cNvPr>
                <p:cNvCxnSpPr/>
                <p:nvPr/>
              </p:nvCxnSpPr>
              <p:spPr>
                <a:xfrm flipV="1">
                  <a:off x="4643438" y="2611605"/>
                  <a:ext cx="2222190" cy="1129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6" name="Elipse 15">
                <a:extLst>
                  <a:ext uri="{FF2B5EF4-FFF2-40B4-BE49-F238E27FC236}">
                    <a16:creationId xmlns:a16="http://schemas.microsoft.com/office/drawing/2014/main" xmlns="" id="{BF756A2E-81C2-45D1-9ACC-B75123C11F77}"/>
                  </a:ext>
                </a:extLst>
              </p:cNvPr>
              <p:cNvSpPr/>
              <p:nvPr/>
            </p:nvSpPr>
            <p:spPr>
              <a:xfrm>
                <a:off x="4505989" y="5094154"/>
                <a:ext cx="221189" cy="20281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17" name="Elipse 16">
                <a:extLst>
                  <a:ext uri="{FF2B5EF4-FFF2-40B4-BE49-F238E27FC236}">
                    <a16:creationId xmlns:a16="http://schemas.microsoft.com/office/drawing/2014/main" xmlns="" id="{1B399EDE-928A-4869-8FCF-BC861C24CB5D}"/>
                  </a:ext>
                </a:extLst>
              </p:cNvPr>
              <p:cNvSpPr/>
              <p:nvPr/>
            </p:nvSpPr>
            <p:spPr>
              <a:xfrm>
                <a:off x="6724992" y="5092505"/>
                <a:ext cx="221189" cy="202819"/>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grpSp>
        <p:cxnSp>
          <p:nvCxnSpPr>
            <p:cNvPr id="26" name="Conector recto 25">
              <a:extLst>
                <a:ext uri="{FF2B5EF4-FFF2-40B4-BE49-F238E27FC236}">
                  <a16:creationId xmlns:a16="http://schemas.microsoft.com/office/drawing/2014/main" xmlns="" id="{3782001A-D9BF-4BC6-9AD0-B7F2AF7095E4}"/>
                </a:ext>
              </a:extLst>
            </p:cNvPr>
            <p:cNvCxnSpPr/>
            <p:nvPr/>
          </p:nvCxnSpPr>
          <p:spPr>
            <a:xfrm>
              <a:off x="5782711" y="4769582"/>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Conector recto 26">
              <a:extLst>
                <a:ext uri="{FF2B5EF4-FFF2-40B4-BE49-F238E27FC236}">
                  <a16:creationId xmlns:a16="http://schemas.microsoft.com/office/drawing/2014/main" xmlns="" id="{63CD3985-E4CC-46D7-A6F8-2A8DBD0185D4}"/>
                </a:ext>
              </a:extLst>
            </p:cNvPr>
            <p:cNvCxnSpPr/>
            <p:nvPr/>
          </p:nvCxnSpPr>
          <p:spPr>
            <a:xfrm>
              <a:off x="6096000" y="4766585"/>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Conector recto 27">
              <a:extLst>
                <a:ext uri="{FF2B5EF4-FFF2-40B4-BE49-F238E27FC236}">
                  <a16:creationId xmlns:a16="http://schemas.microsoft.com/office/drawing/2014/main" xmlns="" id="{5EBAD54A-9DCD-431F-86DF-3D5D0E5F487A}"/>
                </a:ext>
              </a:extLst>
            </p:cNvPr>
            <p:cNvCxnSpPr/>
            <p:nvPr/>
          </p:nvCxnSpPr>
          <p:spPr>
            <a:xfrm>
              <a:off x="6462713" y="4763066"/>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Conector recto 28">
              <a:extLst>
                <a:ext uri="{FF2B5EF4-FFF2-40B4-BE49-F238E27FC236}">
                  <a16:creationId xmlns:a16="http://schemas.microsoft.com/office/drawing/2014/main" xmlns="" id="{FFB51EE3-1D4E-4B0C-870E-6D3C36D798E6}"/>
                </a:ext>
              </a:extLst>
            </p:cNvPr>
            <p:cNvCxnSpPr/>
            <p:nvPr/>
          </p:nvCxnSpPr>
          <p:spPr>
            <a:xfrm>
              <a:off x="6805612" y="4762383"/>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Conector recto 29">
              <a:extLst>
                <a:ext uri="{FF2B5EF4-FFF2-40B4-BE49-F238E27FC236}">
                  <a16:creationId xmlns:a16="http://schemas.microsoft.com/office/drawing/2014/main" xmlns="" id="{38D11263-D606-4425-9321-AE6BD1A4089E}"/>
                </a:ext>
              </a:extLst>
            </p:cNvPr>
            <p:cNvCxnSpPr/>
            <p:nvPr/>
          </p:nvCxnSpPr>
          <p:spPr>
            <a:xfrm>
              <a:off x="7085509" y="4776101"/>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Conector recto 30">
              <a:extLst>
                <a:ext uri="{FF2B5EF4-FFF2-40B4-BE49-F238E27FC236}">
                  <a16:creationId xmlns:a16="http://schemas.microsoft.com/office/drawing/2014/main" xmlns="" id="{CFC1FF80-483D-492E-8774-BB755BCC3087}"/>
                </a:ext>
              </a:extLst>
            </p:cNvPr>
            <p:cNvCxnSpPr/>
            <p:nvPr/>
          </p:nvCxnSpPr>
          <p:spPr>
            <a:xfrm>
              <a:off x="5491162" y="4762382"/>
              <a:ext cx="0" cy="25014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1" name="Grupo 50">
            <a:extLst>
              <a:ext uri="{FF2B5EF4-FFF2-40B4-BE49-F238E27FC236}">
                <a16:creationId xmlns:a16="http://schemas.microsoft.com/office/drawing/2014/main" xmlns="" id="{846E9CA8-6297-4008-BB7C-2266D1B42A54}"/>
              </a:ext>
            </a:extLst>
          </p:cNvPr>
          <p:cNvGrpSpPr/>
          <p:nvPr/>
        </p:nvGrpSpPr>
        <p:grpSpPr>
          <a:xfrm>
            <a:off x="4936711" y="5548524"/>
            <a:ext cx="2937012" cy="534819"/>
            <a:chOff x="4699358" y="5953166"/>
            <a:chExt cx="3916016" cy="713091"/>
          </a:xfrm>
          <a:solidFill>
            <a:schemeClr val="bg1"/>
          </a:solidFill>
        </p:grpSpPr>
        <p:grpSp>
          <p:nvGrpSpPr>
            <p:cNvPr id="41" name="Grupo 40">
              <a:extLst>
                <a:ext uri="{FF2B5EF4-FFF2-40B4-BE49-F238E27FC236}">
                  <a16:creationId xmlns:a16="http://schemas.microsoft.com/office/drawing/2014/main" xmlns="" id="{437D287F-5420-4899-A48E-F3355AF7953B}"/>
                </a:ext>
              </a:extLst>
            </p:cNvPr>
            <p:cNvGrpSpPr/>
            <p:nvPr/>
          </p:nvGrpSpPr>
          <p:grpSpPr>
            <a:xfrm>
              <a:off x="4699358" y="5970784"/>
              <a:ext cx="3916016" cy="685464"/>
              <a:chOff x="3392557" y="2494303"/>
              <a:chExt cx="4784034" cy="907615"/>
            </a:xfrm>
            <a:grpFill/>
          </p:grpSpPr>
          <p:cxnSp>
            <p:nvCxnSpPr>
              <p:cNvPr id="44" name="Conector recto de flecha 43">
                <a:extLst>
                  <a:ext uri="{FF2B5EF4-FFF2-40B4-BE49-F238E27FC236}">
                    <a16:creationId xmlns:a16="http://schemas.microsoft.com/office/drawing/2014/main" xmlns="" id="{84C95FE9-6937-4DC7-9C72-C93CE226CFE9}"/>
                  </a:ext>
                </a:extLst>
              </p:cNvPr>
              <p:cNvCxnSpPr/>
              <p:nvPr/>
            </p:nvCxnSpPr>
            <p:spPr>
              <a:xfrm>
                <a:off x="3392557" y="2637183"/>
                <a:ext cx="4784034" cy="0"/>
              </a:xfrm>
              <a:prstGeom prst="straightConnector1">
                <a:avLst/>
              </a:prstGeom>
              <a:grpFill/>
              <a:ln w="22225">
                <a:headEnd type="triangle"/>
                <a:tailEnd type="stealth"/>
              </a:ln>
            </p:spPr>
            <p:style>
              <a:lnRef idx="1">
                <a:schemeClr val="accent1"/>
              </a:lnRef>
              <a:fillRef idx="0">
                <a:schemeClr val="accent1"/>
              </a:fillRef>
              <a:effectRef idx="0">
                <a:schemeClr val="accent1"/>
              </a:effectRef>
              <a:fontRef idx="minor">
                <a:schemeClr val="tx1"/>
              </a:fontRef>
            </p:style>
          </p:cxnSp>
          <p:cxnSp>
            <p:nvCxnSpPr>
              <p:cNvPr id="45" name="Conector recto 44">
                <a:extLst>
                  <a:ext uri="{FF2B5EF4-FFF2-40B4-BE49-F238E27FC236}">
                    <a16:creationId xmlns:a16="http://schemas.microsoft.com/office/drawing/2014/main" xmlns="" id="{338FE79C-1049-4C27-A5EB-77DEF8F2A448}"/>
                  </a:ext>
                </a:extLst>
              </p:cNvPr>
              <p:cNvCxnSpPr>
                <a:cxnSpLocks/>
              </p:cNvCxnSpPr>
              <p:nvPr/>
            </p:nvCxnSpPr>
            <p:spPr>
              <a:xfrm>
                <a:off x="4643438" y="2494303"/>
                <a:ext cx="0" cy="263180"/>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46" name="Conector recto 45">
                <a:extLst>
                  <a:ext uri="{FF2B5EF4-FFF2-40B4-BE49-F238E27FC236}">
                    <a16:creationId xmlns:a16="http://schemas.microsoft.com/office/drawing/2014/main" xmlns="" id="{D4845C57-5A0F-4B43-8CC1-BB709FFBC37C}"/>
                  </a:ext>
                </a:extLst>
              </p:cNvPr>
              <p:cNvCxnSpPr>
                <a:cxnSpLocks/>
              </p:cNvCxnSpPr>
              <p:nvPr/>
            </p:nvCxnSpPr>
            <p:spPr>
              <a:xfrm>
                <a:off x="6867520" y="2518116"/>
                <a:ext cx="0" cy="263180"/>
              </a:xfrm>
              <a:prstGeom prst="line">
                <a:avLst/>
              </a:prstGeom>
              <a:grpFill/>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7" name="CuadroTexto 46">
                    <a:extLst>
                      <a:ext uri="{FF2B5EF4-FFF2-40B4-BE49-F238E27FC236}">
                        <a16:creationId xmlns:a16="http://schemas.microsoft.com/office/drawing/2014/main" xmlns="" id="{2AF8B9BC-82E1-4543-B50D-C914996575E0}"/>
                      </a:ext>
                    </a:extLst>
                  </p:cNvPr>
                  <p:cNvSpPr txBox="1"/>
                  <p:nvPr/>
                </p:nvSpPr>
                <p:spPr>
                  <a:xfrm>
                    <a:off x="4214306" y="2831386"/>
                    <a:ext cx="778630" cy="570532"/>
                  </a:xfrm>
                  <a:prstGeom prst="rect">
                    <a:avLst/>
                  </a:prstGeom>
                  <a:grp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−3</m:t>
                          </m:r>
                        </m:oMath>
                      </m:oMathPara>
                    </a14:m>
                    <a:endParaRPr lang="es-ES" sz="1500" dirty="0">
                      <a:solidFill>
                        <a:srgbClr val="00B050"/>
                      </a:solidFill>
                    </a:endParaRPr>
                  </a:p>
                </p:txBody>
              </p:sp>
            </mc:Choice>
            <mc:Fallback xmlns="">
              <p:sp>
                <p:nvSpPr>
                  <p:cNvPr id="47" name="CuadroTexto 46">
                    <a:extLst>
                      <a:ext uri="{FF2B5EF4-FFF2-40B4-BE49-F238E27FC236}">
                        <a16:creationId xmlns:a16="http://schemas.microsoft.com/office/drawing/2014/main" id="{2AF8B9BC-82E1-4543-B50D-C914996575E0}"/>
                      </a:ext>
                    </a:extLst>
                  </p:cNvPr>
                  <p:cNvSpPr txBox="1">
                    <a:spLocks noRot="1" noChangeAspect="1" noMove="1" noResize="1" noEditPoints="1" noAdjustHandles="1" noChangeArrowheads="1" noChangeShapeType="1" noTextEdit="1"/>
                  </p:cNvSpPr>
                  <p:nvPr/>
                </p:nvSpPr>
                <p:spPr>
                  <a:xfrm>
                    <a:off x="4214306" y="2831386"/>
                    <a:ext cx="778630" cy="570532"/>
                  </a:xfrm>
                  <a:prstGeom prst="rect">
                    <a:avLst/>
                  </a:prstGeom>
                  <a:blipFill>
                    <a:blip r:embed="rId11"/>
                    <a:stretch>
                      <a:fillRect/>
                    </a:stretch>
                  </a:blipFill>
                </p:spPr>
                <p:txBody>
                  <a:bodyPr/>
                  <a:lstStyle/>
                  <a:p>
                    <a:r>
                      <a:rPr lang="es-ES">
                        <a:noFill/>
                      </a:rPr>
                      <a:t> </a:t>
                    </a:r>
                  </a:p>
                </p:txBody>
              </p:sp>
            </mc:Fallback>
          </mc:AlternateContent>
          <p:sp>
            <p:nvSpPr>
              <p:cNvPr id="48" name="CuadroTexto 47">
                <a:extLst>
                  <a:ext uri="{FF2B5EF4-FFF2-40B4-BE49-F238E27FC236}">
                    <a16:creationId xmlns:a16="http://schemas.microsoft.com/office/drawing/2014/main" xmlns="" id="{EF32913D-F72D-40C3-B984-A548DF8F6A41}"/>
                  </a:ext>
                </a:extLst>
              </p:cNvPr>
              <p:cNvSpPr txBox="1"/>
              <p:nvPr/>
            </p:nvSpPr>
            <p:spPr>
              <a:xfrm>
                <a:off x="6681797" y="2831386"/>
                <a:ext cx="460077" cy="570532"/>
              </a:xfrm>
              <a:prstGeom prst="rect">
                <a:avLst/>
              </a:prstGeom>
              <a:grpFill/>
            </p:spPr>
            <p:txBody>
              <a:bodyPr wrap="none" rtlCol="0">
                <a:spAutoFit/>
              </a:bodyPr>
              <a:lstStyle/>
              <a:p>
                <a:r>
                  <a:rPr lang="es-CO" sz="1500" dirty="0">
                    <a:solidFill>
                      <a:srgbClr val="00B050"/>
                    </a:solidFill>
                  </a:rPr>
                  <a:t>3</a:t>
                </a:r>
                <a:endParaRPr lang="es-ES" sz="1500" dirty="0">
                  <a:solidFill>
                    <a:srgbClr val="00B050"/>
                  </a:solidFill>
                </a:endParaRPr>
              </a:p>
            </p:txBody>
          </p:sp>
          <p:cxnSp>
            <p:nvCxnSpPr>
              <p:cNvPr id="49" name="Conector recto 48">
                <a:extLst>
                  <a:ext uri="{FF2B5EF4-FFF2-40B4-BE49-F238E27FC236}">
                    <a16:creationId xmlns:a16="http://schemas.microsoft.com/office/drawing/2014/main" xmlns="" id="{6F1686A8-9090-4328-947D-F02EB90F4DD5}"/>
                  </a:ext>
                </a:extLst>
              </p:cNvPr>
              <p:cNvCxnSpPr/>
              <p:nvPr/>
            </p:nvCxnSpPr>
            <p:spPr>
              <a:xfrm flipV="1">
                <a:off x="4643438" y="2611605"/>
                <a:ext cx="2222190" cy="11290"/>
              </a:xfrm>
              <a:prstGeom prst="line">
                <a:avLst/>
              </a:prstGeom>
              <a:grpFill/>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42" name="Elipse 41">
              <a:extLst>
                <a:ext uri="{FF2B5EF4-FFF2-40B4-BE49-F238E27FC236}">
                  <a16:creationId xmlns:a16="http://schemas.microsoft.com/office/drawing/2014/main" xmlns="" id="{8AB676D1-6CD5-412E-87ED-7F0A82FC01A4}"/>
                </a:ext>
              </a:extLst>
            </p:cNvPr>
            <p:cNvSpPr/>
            <p:nvPr/>
          </p:nvSpPr>
          <p:spPr>
            <a:xfrm>
              <a:off x="5635359" y="5984032"/>
              <a:ext cx="181056" cy="153176"/>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43" name="Elipse 42">
              <a:extLst>
                <a:ext uri="{FF2B5EF4-FFF2-40B4-BE49-F238E27FC236}">
                  <a16:creationId xmlns:a16="http://schemas.microsoft.com/office/drawing/2014/main" xmlns="" id="{3DD50C46-58DB-4303-A4E3-C1E43239472B}"/>
                </a:ext>
              </a:extLst>
            </p:cNvPr>
            <p:cNvSpPr/>
            <p:nvPr/>
          </p:nvSpPr>
          <p:spPr>
            <a:xfrm>
              <a:off x="7451744" y="5982786"/>
              <a:ext cx="181056" cy="153176"/>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cxnSp>
          <p:nvCxnSpPr>
            <p:cNvPr id="35" name="Conector recto 34">
              <a:extLst>
                <a:ext uri="{FF2B5EF4-FFF2-40B4-BE49-F238E27FC236}">
                  <a16:creationId xmlns:a16="http://schemas.microsoft.com/office/drawing/2014/main" xmlns="" id="{4BFA9044-E83F-4C9D-B746-CA8813DEB032}"/>
                </a:ext>
              </a:extLst>
            </p:cNvPr>
            <p:cNvCxnSpPr/>
            <p:nvPr/>
          </p:nvCxnSpPr>
          <p:spPr>
            <a:xfrm>
              <a:off x="6097135" y="5953166"/>
              <a:ext cx="0" cy="18279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36" name="Conector recto 35">
              <a:extLst>
                <a:ext uri="{FF2B5EF4-FFF2-40B4-BE49-F238E27FC236}">
                  <a16:creationId xmlns:a16="http://schemas.microsoft.com/office/drawing/2014/main" xmlns="" id="{83E8EB15-114C-4DB0-AB24-C0B457F8E510}"/>
                </a:ext>
              </a:extLst>
            </p:cNvPr>
            <p:cNvCxnSpPr/>
            <p:nvPr/>
          </p:nvCxnSpPr>
          <p:spPr>
            <a:xfrm>
              <a:off x="6351168" y="5976503"/>
              <a:ext cx="0" cy="18279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37" name="Conector recto 36">
              <a:extLst>
                <a:ext uri="{FF2B5EF4-FFF2-40B4-BE49-F238E27FC236}">
                  <a16:creationId xmlns:a16="http://schemas.microsoft.com/office/drawing/2014/main" xmlns="" id="{27F515DF-83DE-452D-9514-EB267C7C7B24}"/>
                </a:ext>
              </a:extLst>
            </p:cNvPr>
            <p:cNvCxnSpPr/>
            <p:nvPr/>
          </p:nvCxnSpPr>
          <p:spPr>
            <a:xfrm>
              <a:off x="6657366" y="5986492"/>
              <a:ext cx="0" cy="18279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38" name="Conector recto 37">
              <a:extLst>
                <a:ext uri="{FF2B5EF4-FFF2-40B4-BE49-F238E27FC236}">
                  <a16:creationId xmlns:a16="http://schemas.microsoft.com/office/drawing/2014/main" xmlns="" id="{C6865F30-8104-4E62-A8D4-9757CFA24CFB}"/>
                </a:ext>
              </a:extLst>
            </p:cNvPr>
            <p:cNvCxnSpPr/>
            <p:nvPr/>
          </p:nvCxnSpPr>
          <p:spPr>
            <a:xfrm>
              <a:off x="7269862" y="5970783"/>
              <a:ext cx="0" cy="18279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39" name="Conector recto 38">
              <a:extLst>
                <a:ext uri="{FF2B5EF4-FFF2-40B4-BE49-F238E27FC236}">
                  <a16:creationId xmlns:a16="http://schemas.microsoft.com/office/drawing/2014/main" xmlns="" id="{E8E6F3C8-0840-497F-8622-78E20BA7F65A}"/>
                </a:ext>
              </a:extLst>
            </p:cNvPr>
            <p:cNvCxnSpPr/>
            <p:nvPr/>
          </p:nvCxnSpPr>
          <p:spPr>
            <a:xfrm>
              <a:off x="6949462" y="5953166"/>
              <a:ext cx="0" cy="182796"/>
            </a:xfrm>
            <a:prstGeom prst="line">
              <a:avLst/>
            </a:prstGeom>
            <a:grpFill/>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0" name="CuadroTexto 49">
                  <a:extLst>
                    <a:ext uri="{FF2B5EF4-FFF2-40B4-BE49-F238E27FC236}">
                      <a16:creationId xmlns:a16="http://schemas.microsoft.com/office/drawing/2014/main" xmlns="" id="{C730A7E2-36A3-4F04-9455-732BF607A87E}"/>
                    </a:ext>
                  </a:extLst>
                </p:cNvPr>
                <p:cNvSpPr txBox="1"/>
                <p:nvPr/>
              </p:nvSpPr>
              <p:spPr>
                <a:xfrm>
                  <a:off x="6470145" y="6235371"/>
                  <a:ext cx="444995" cy="430886"/>
                </a:xfrm>
                <a:prstGeom prst="rect">
                  <a:avLst/>
                </a:prstGeom>
                <a:grp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0</m:t>
                        </m:r>
                      </m:oMath>
                    </m:oMathPara>
                  </a14:m>
                  <a:endParaRPr lang="es-ES" sz="1500" dirty="0">
                    <a:solidFill>
                      <a:srgbClr val="00B050"/>
                    </a:solidFill>
                  </a:endParaRPr>
                </a:p>
              </p:txBody>
            </p:sp>
          </mc:Choice>
          <mc:Fallback xmlns="">
            <p:sp>
              <p:nvSpPr>
                <p:cNvPr id="50" name="CuadroTexto 49">
                  <a:extLst>
                    <a:ext uri="{FF2B5EF4-FFF2-40B4-BE49-F238E27FC236}">
                      <a16:creationId xmlns:a16="http://schemas.microsoft.com/office/drawing/2014/main" id="{C730A7E2-36A3-4F04-9455-732BF607A87E}"/>
                    </a:ext>
                  </a:extLst>
                </p:cNvPr>
                <p:cNvSpPr txBox="1">
                  <a:spLocks noRot="1" noChangeAspect="1" noMove="1" noResize="1" noEditPoints="1" noAdjustHandles="1" noChangeArrowheads="1" noChangeShapeType="1" noTextEdit="1"/>
                </p:cNvSpPr>
                <p:nvPr/>
              </p:nvSpPr>
              <p:spPr>
                <a:xfrm>
                  <a:off x="6470145" y="6235371"/>
                  <a:ext cx="444995" cy="430886"/>
                </a:xfrm>
                <a:prstGeom prst="rect">
                  <a:avLst/>
                </a:prstGeom>
                <a:blipFill>
                  <a:blip r:embed="rId12"/>
                  <a:stretch>
                    <a:fillRect/>
                  </a:stretch>
                </a:blipFill>
              </p:spPr>
              <p:txBody>
                <a:bodyPr/>
                <a:lstStyle/>
                <a:p>
                  <a:r>
                    <a:rPr lang="es-ES">
                      <a:noFill/>
                    </a:rPr>
                    <a:t> </a:t>
                  </a:r>
                </a:p>
              </p:txBody>
            </p:sp>
          </mc:Fallback>
        </mc:AlternateContent>
      </p:grpSp>
    </p:spTree>
    <p:extLst>
      <p:ext uri="{BB962C8B-B14F-4D97-AF65-F5344CB8AC3E}">
        <p14:creationId xmlns:p14="http://schemas.microsoft.com/office/powerpoint/2010/main" val="765392155"/>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normAutofit fontScale="77500" lnSpcReduction="20000"/>
          </a:bodyPr>
          <a:lstStyle/>
          <a:p>
            <a:pPr marL="228600" indent="-228600">
              <a:buAutoNum type="arabicPeriod"/>
            </a:pPr>
            <a:r>
              <a:rPr lang="es-ES" dirty="0"/>
              <a:t>Números reales</a:t>
            </a:r>
          </a:p>
          <a:p>
            <a:r>
              <a:rPr lang="es-ES" dirty="0"/>
              <a:t>  1.1 Sistemas numéricos que conforman los números reales. (naturales, enteros, racionales irracionales)</a:t>
            </a:r>
            <a:endParaRPr lang="es-ES" dirty="0">
              <a:solidFill>
                <a:srgbClr val="FF0000"/>
              </a:solidFill>
            </a:endParaRPr>
          </a:p>
          <a:p>
            <a:r>
              <a:rPr lang="es-ES" dirty="0"/>
              <a:t>  1.2 Operaciones de suma y multiplicación y propiedades</a:t>
            </a:r>
          </a:p>
          <a:p>
            <a:r>
              <a:rPr lang="es-ES" dirty="0"/>
              <a:t>  1. 3 Sustracción y división</a:t>
            </a:r>
          </a:p>
          <a:p>
            <a:r>
              <a:rPr lang="es-ES" dirty="0"/>
              <a:t>  1.4 Operaciones con fracciones</a:t>
            </a:r>
          </a:p>
          <a:p>
            <a:r>
              <a:rPr lang="es-ES" dirty="0"/>
              <a:t>  1.5 La recta real</a:t>
            </a:r>
          </a:p>
          <a:p>
            <a:r>
              <a:rPr lang="es-ES" dirty="0"/>
              <a:t>  1.6 Intervalos</a:t>
            </a:r>
          </a:p>
          <a:p>
            <a:r>
              <a:rPr lang="es-ES" dirty="0"/>
              <a:t>  1.7 Valor absoluto y distancia</a:t>
            </a:r>
          </a:p>
          <a:p>
            <a:r>
              <a:rPr lang="es-ES" dirty="0"/>
              <a:t>2. Potenciación y Radicación</a:t>
            </a:r>
          </a:p>
          <a:p>
            <a:r>
              <a:rPr lang="es-ES" dirty="0"/>
              <a:t>   2.1 Potenciación. </a:t>
            </a:r>
          </a:p>
          <a:p>
            <a:r>
              <a:rPr lang="es-ES" dirty="0"/>
              <a:t>           2.1.1Exponentes enteros (negativos y positivos)</a:t>
            </a:r>
          </a:p>
          <a:p>
            <a:r>
              <a:rPr lang="es-ES" dirty="0"/>
              <a:t>           2.1.2 Leyes de los exponentes</a:t>
            </a:r>
          </a:p>
          <a:p>
            <a:r>
              <a:rPr lang="es-ES" dirty="0"/>
              <a:t>           2.1.3 Simplificación de expresiones con exponentes (ejemplos)</a:t>
            </a:r>
          </a:p>
          <a:p>
            <a:r>
              <a:rPr lang="es-ES" dirty="0"/>
              <a:t>           2.1.4 Notación Científica</a:t>
            </a:r>
          </a:p>
          <a:p>
            <a:r>
              <a:rPr lang="es-ES" dirty="0"/>
              <a:t>   2.2 Radicación</a:t>
            </a:r>
          </a:p>
          <a:p>
            <a:r>
              <a:rPr lang="es-ES" dirty="0"/>
              <a:t>           2.2.1 Definición</a:t>
            </a:r>
          </a:p>
          <a:p>
            <a:r>
              <a:rPr lang="es-ES" dirty="0"/>
              <a:t>           2.2.2 Leyes de los radicales, ejemplos de simplificación</a:t>
            </a:r>
          </a:p>
          <a:p>
            <a:r>
              <a:rPr lang="es-ES" dirty="0"/>
              <a:t>           2.2.3 Exponentes fraccionarios</a:t>
            </a:r>
          </a:p>
          <a:p>
            <a:endParaRPr lang="es-CO" dirty="0"/>
          </a:p>
        </p:txBody>
      </p:sp>
    </p:spTree>
    <p:extLst>
      <p:ext uri="{BB962C8B-B14F-4D97-AF65-F5344CB8AC3E}">
        <p14:creationId xmlns:p14="http://schemas.microsoft.com/office/powerpoint/2010/main" val="30736866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1726707-3F03-401F-ACD4-C2DD18719127}"/>
              </a:ext>
            </a:extLst>
          </p:cNvPr>
          <p:cNvSpPr>
            <a:spLocks noGrp="1"/>
          </p:cNvSpPr>
          <p:nvPr>
            <p:ph type="title"/>
          </p:nvPr>
        </p:nvSpPr>
        <p:spPr>
          <a:xfrm>
            <a:off x="208174" y="199477"/>
            <a:ext cx="8597334" cy="994172"/>
          </a:xfrm>
        </p:spPr>
        <p:txBody>
          <a:bodyPr>
            <a:normAutofit/>
          </a:bodyPr>
          <a:lstStyle/>
          <a:p>
            <a:r>
              <a:rPr lang="es-CO" altLang="es-ES" b="1" dirty="0">
                <a:solidFill>
                  <a:srgbClr val="00B0F0"/>
                </a:solidFill>
              </a:rPr>
              <a:t>Intervalo infinito cerrado por la izquierda.</a:t>
            </a:r>
            <a:endParaRPr lang="es-ES" sz="2100" dirty="0"/>
          </a:p>
        </p:txBody>
      </p:sp>
      <mc:AlternateContent xmlns:mc="http://schemas.openxmlformats.org/markup-compatibility/2006" xmlns:a14="http://schemas.microsoft.com/office/drawing/2010/main">
        <mc:Choice Requires="a14">
          <p:sp>
            <p:nvSpPr>
              <p:cNvPr id="4" name="Rectangle 1">
                <a:extLst>
                  <a:ext uri="{FF2B5EF4-FFF2-40B4-BE49-F238E27FC236}">
                    <a16:creationId xmlns:a16="http://schemas.microsoft.com/office/drawing/2014/main" xmlns="" id="{01A8AF4C-DC30-4489-8D9E-F144CDDB0404}"/>
                  </a:ext>
                </a:extLst>
              </p:cNvPr>
              <p:cNvSpPr>
                <a:spLocks noGrp="1" noChangeArrowheads="1"/>
              </p:cNvSpPr>
              <p:nvPr>
                <p:ph idx="1"/>
              </p:nvPr>
            </p:nvSpPr>
            <p:spPr bwMode="auto">
              <a:xfrm>
                <a:off x="273333" y="1122377"/>
                <a:ext cx="8597334" cy="5519973"/>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s-PR" altLang="es-ES" sz="2200" b="1" dirty="0">
                    <a:solidFill>
                      <a:srgbClr val="00B0F0"/>
                    </a:solidFill>
                    <a:latin typeface="Verdana" panose="020B0604030504040204" pitchFamily="34" charset="0"/>
                    <a:ea typeface="Verdana" panose="020B0604030504040204" pitchFamily="34" charset="0"/>
                  </a:rPr>
                  <a:t>Definición: </a:t>
                </a:r>
                <a:r>
                  <a:rPr lang="es-CO" altLang="es-ES" sz="2200" dirty="0">
                    <a:latin typeface="Verdana" panose="020B0604030504040204" pitchFamily="34" charset="0"/>
                  </a:rPr>
                  <a:t>El intervalo infinito (no acotado) cerrado por la izquierda es el conjunto de números reales mayores o iguales que </a:t>
                </a:r>
                <a14:m>
                  <m:oMath xmlns:m="http://schemas.openxmlformats.org/officeDocument/2006/math">
                    <m:r>
                      <a:rPr lang="es-CO" altLang="es-ES" sz="2200" i="1" dirty="0">
                        <a:solidFill>
                          <a:srgbClr val="00B050"/>
                        </a:solidFill>
                        <a:latin typeface="Cambria Math" panose="02040503050406030204" pitchFamily="18" charset="0"/>
                      </a:rPr>
                      <m:t>𝑎</m:t>
                    </m:r>
                    <m:r>
                      <a:rPr lang="es-CO" altLang="es-ES" sz="2200" i="1" dirty="0">
                        <a:latin typeface="Cambria Math" panose="02040503050406030204" pitchFamily="18" charset="0"/>
                      </a:rPr>
                      <m:t>.</m:t>
                    </m:r>
                  </m:oMath>
                </a14:m>
                <a:endParaRPr lang="es-CO" altLang="es-ES" sz="2200" dirty="0">
                  <a:latin typeface="Verdana" panose="020B0604030504040204" pitchFamily="34" charset="0"/>
                </a:endParaRPr>
              </a:p>
              <a:p>
                <a:endParaRPr lang="es-PR" altLang="es-ES" sz="2200" dirty="0">
                  <a:latin typeface="Verdana" panose="020B0604030504040204" pitchFamily="34" charset="0"/>
                </a:endParaRPr>
              </a:p>
              <a:p>
                <a:pPr algn="ctr"/>
                <a14:m>
                  <m:oMath xmlns:m="http://schemas.openxmlformats.org/officeDocument/2006/math">
                    <m:r>
                      <a:rPr lang="es-CO" altLang="es-ES" sz="2200" i="1" dirty="0">
                        <a:solidFill>
                          <a:srgbClr val="FF0000"/>
                        </a:solidFill>
                        <a:latin typeface="Cambria Math" panose="02040503050406030204" pitchFamily="18" charset="0"/>
                      </a:rPr>
                      <m:t>𝐼</m:t>
                    </m:r>
                    <m:r>
                      <a:rPr lang="es-CO" altLang="es-ES" sz="2200">
                        <a:latin typeface="Cambria Math" panose="02040503050406030204" pitchFamily="18" charset="0"/>
                      </a:rPr>
                      <m:t>=</m:t>
                    </m:r>
                    <m:r>
                      <a:rPr lang="es-CO" altLang="es-ES" sz="2200" i="1">
                        <a:latin typeface="Cambria Math" panose="02040503050406030204" pitchFamily="18" charset="0"/>
                      </a:rPr>
                      <m:t>[</m:t>
                    </m:r>
                    <m:r>
                      <a:rPr lang="es-CO" altLang="es-ES" sz="2200" i="1">
                        <a:solidFill>
                          <a:srgbClr val="00B050"/>
                        </a:solidFill>
                        <a:latin typeface="Cambria Math" panose="02040503050406030204" pitchFamily="18" charset="0"/>
                      </a:rPr>
                      <m:t>𝑎</m:t>
                    </m:r>
                    <m:r>
                      <a:rPr lang="es-CO" altLang="es-ES" sz="2200" i="1">
                        <a:latin typeface="Cambria Math" panose="02040503050406030204" pitchFamily="18" charset="0"/>
                      </a:rPr>
                      <m:t>,</m:t>
                    </m:r>
                    <m:r>
                      <a:rPr lang="es-CO" altLang="es-ES" sz="2200" i="1">
                        <a:latin typeface="Cambria Math" panose="02040503050406030204" pitchFamily="18" charset="0"/>
                        <a:ea typeface="Cambria Math" panose="02040503050406030204" pitchFamily="18" charset="0"/>
                      </a:rPr>
                      <m:t>∞</m:t>
                    </m:r>
                    <m:r>
                      <a:rPr lang="es-CO" altLang="es-ES" sz="2200" i="1">
                        <a:latin typeface="Cambria Math" panose="02040503050406030204" pitchFamily="18" charset="0"/>
                      </a:rPr>
                      <m:t>)=</m:t>
                    </m:r>
                    <m:d>
                      <m:dPr>
                        <m:begChr m:val="{"/>
                        <m:endChr m:val="}"/>
                        <m:ctrlPr>
                          <a:rPr lang="es-CO" altLang="es-ES" sz="2200" i="1">
                            <a:latin typeface="Cambria Math" panose="02040503050406030204" pitchFamily="18" charset="0"/>
                          </a:rPr>
                        </m:ctrlPr>
                      </m:dPr>
                      <m:e>
                        <m:r>
                          <a:rPr lang="es-CO" altLang="es-ES" sz="2200" i="1">
                            <a:latin typeface="Cambria Math" panose="02040503050406030204" pitchFamily="18" charset="0"/>
                          </a:rPr>
                          <m:t>𝑥</m:t>
                        </m:r>
                        <m:r>
                          <a:rPr lang="es-CO" altLang="es-ES" sz="2200" i="1">
                            <a:latin typeface="Cambria Math" panose="02040503050406030204" pitchFamily="18" charset="0"/>
                          </a:rPr>
                          <m:t> | </m:t>
                        </m:r>
                        <m:r>
                          <a:rPr lang="es-CO" altLang="es-ES" sz="2200" i="1">
                            <a:solidFill>
                              <a:srgbClr val="00B050"/>
                            </a:solidFill>
                            <a:latin typeface="Cambria Math" panose="02040503050406030204" pitchFamily="18" charset="0"/>
                          </a:rPr>
                          <m:t>𝑎</m:t>
                        </m:r>
                        <m:r>
                          <a:rPr lang="es-CO" altLang="es-ES" sz="2200" i="1">
                            <a:latin typeface="Cambria Math" panose="02040503050406030204" pitchFamily="18" charset="0"/>
                          </a:rPr>
                          <m:t>≤</m:t>
                        </m:r>
                        <m:r>
                          <a:rPr lang="es-CO" altLang="es-ES" sz="2200" i="1">
                            <a:latin typeface="Cambria Math" panose="02040503050406030204" pitchFamily="18" charset="0"/>
                            <a:ea typeface="Cambria Math" panose="02040503050406030204" pitchFamily="18" charset="0"/>
                          </a:rPr>
                          <m:t>𝑥</m:t>
                        </m:r>
                      </m:e>
                    </m:d>
                  </m:oMath>
                </a14:m>
                <a:endParaRPr lang="es-ES" altLang="es-ES" sz="2200" dirty="0"/>
              </a:p>
              <a:p>
                <a:pPr algn="ctr"/>
                <a:endParaRPr lang="es-CO" altLang="es-ES" sz="2200" dirty="0"/>
              </a:p>
              <a:p>
                <a:pPr algn="ctr"/>
                <a:endParaRPr lang="es-CO" altLang="es-ES" sz="2200" dirty="0"/>
              </a:p>
              <a:p>
                <a:pPr algn="ctr"/>
                <a:endParaRPr lang="es-CO" altLang="es-ES" sz="2200" dirty="0"/>
              </a:p>
              <a:p>
                <a:endParaRPr lang="es-PR" altLang="es-ES" sz="2200" dirty="0">
                  <a:latin typeface="Verdana" panose="020B0604030504040204" pitchFamily="34" charset="0"/>
                </a:endParaRPr>
              </a:p>
              <a:p>
                <a:pPr algn="just">
                  <a:lnSpc>
                    <a:spcPct val="100000"/>
                  </a:lnSpc>
                </a:pPr>
                <a:r>
                  <a:rPr lang="es-PR" altLang="es-ES" sz="2200" b="1" dirty="0">
                    <a:solidFill>
                      <a:srgbClr val="00B050"/>
                    </a:solidFill>
                    <a:latin typeface="Verdana" panose="020B0604030504040204" pitchFamily="34" charset="0"/>
                  </a:rPr>
                  <a:t>Ejemplos:</a:t>
                </a:r>
              </a:p>
              <a:p>
                <a:pPr algn="just">
                  <a:lnSpc>
                    <a:spcPct val="100000"/>
                  </a:lnSpc>
                </a:pPr>
                <a:endParaRPr lang="es-PR" altLang="es-ES" sz="2200" b="1" dirty="0">
                  <a:solidFill>
                    <a:srgbClr val="00B050"/>
                  </a:solidFill>
                  <a:latin typeface="Verdana" panose="020B0604030504040204" pitchFamily="34" charset="0"/>
                </a:endParaRPr>
              </a:p>
              <a:p>
                <a:pPr algn="just">
                  <a:lnSpc>
                    <a:spcPct val="100000"/>
                  </a:lnSpc>
                </a:pPr>
                <a:endParaRPr lang="es-PR" altLang="es-ES" sz="2200" b="1" dirty="0">
                  <a:solidFill>
                    <a:srgbClr val="00B050"/>
                  </a:solidFill>
                  <a:latin typeface="Verdana" panose="020B0604030504040204" pitchFamily="34" charset="0"/>
                </a:endParaRPr>
              </a:p>
              <a:p>
                <a:pPr algn="just">
                  <a:lnSpc>
                    <a:spcPct val="100000"/>
                  </a:lnSpc>
                </a:pPr>
                <a14:m>
                  <m:oMath xmlns:m="http://schemas.openxmlformats.org/officeDocument/2006/math">
                    <m:r>
                      <a:rPr lang="es-CO" altLang="es-ES" sz="2200" i="1" dirty="0">
                        <a:solidFill>
                          <a:srgbClr val="FF0000"/>
                        </a:solidFill>
                        <a:latin typeface="Cambria Math" panose="02040503050406030204" pitchFamily="18" charset="0"/>
                      </a:rPr>
                      <m:t>𝐼</m:t>
                    </m:r>
                    <m:r>
                      <a:rPr lang="es-CO" altLang="es-ES" sz="2200">
                        <a:latin typeface="Cambria Math" panose="02040503050406030204" pitchFamily="18" charset="0"/>
                      </a:rPr>
                      <m:t>=</m:t>
                    </m:r>
                    <m:r>
                      <a:rPr lang="es-CO" altLang="es-ES" sz="2200" i="1">
                        <a:latin typeface="Cambria Math" panose="02040503050406030204" pitchFamily="18" charset="0"/>
                      </a:rPr>
                      <m:t>[ </m:t>
                    </m:r>
                    <m:r>
                      <a:rPr lang="es-CO" altLang="es-ES" sz="2200" i="1" dirty="0">
                        <a:solidFill>
                          <a:srgbClr val="00B050"/>
                        </a:solidFill>
                        <a:latin typeface="Cambria Math" panose="02040503050406030204" pitchFamily="18" charset="0"/>
                      </a:rPr>
                      <m:t>1,</m:t>
                    </m:r>
                    <m:r>
                      <a:rPr lang="es-CO" altLang="es-ES" sz="2200" i="1">
                        <a:latin typeface="Cambria Math" panose="02040503050406030204" pitchFamily="18" charset="0"/>
                        <a:ea typeface="Cambria Math" panose="02040503050406030204" pitchFamily="18" charset="0"/>
                      </a:rPr>
                      <m:t>∞ )</m:t>
                    </m:r>
                    <m:r>
                      <a:rPr lang="es-CO" altLang="es-ES" sz="2200" i="1">
                        <a:latin typeface="Cambria Math" panose="02040503050406030204" pitchFamily="18" charset="0"/>
                      </a:rPr>
                      <m:t>=</m:t>
                    </m:r>
                    <m:d>
                      <m:dPr>
                        <m:begChr m:val="{"/>
                        <m:endChr m:val="}"/>
                        <m:ctrlPr>
                          <a:rPr lang="es-CO" altLang="es-ES" sz="2200" i="1">
                            <a:latin typeface="Cambria Math" panose="02040503050406030204" pitchFamily="18" charset="0"/>
                          </a:rPr>
                        </m:ctrlPr>
                      </m:dPr>
                      <m:e>
                        <m:r>
                          <a:rPr lang="es-CO" altLang="es-ES" sz="2200" i="1">
                            <a:latin typeface="Cambria Math" panose="02040503050406030204" pitchFamily="18" charset="0"/>
                          </a:rPr>
                          <m:t>𝑥</m:t>
                        </m:r>
                        <m:r>
                          <a:rPr lang="es-CO" altLang="es-ES" sz="2200" i="1">
                            <a:latin typeface="Cambria Math" panose="02040503050406030204" pitchFamily="18" charset="0"/>
                          </a:rPr>
                          <m:t> | 1≤</m:t>
                        </m:r>
                        <m:r>
                          <a:rPr lang="es-CO" altLang="es-ES" sz="2200" i="1">
                            <a:latin typeface="Cambria Math" panose="02040503050406030204" pitchFamily="18" charset="0"/>
                            <a:ea typeface="Cambria Math" panose="02040503050406030204" pitchFamily="18" charset="0"/>
                          </a:rPr>
                          <m:t>𝑥</m:t>
                        </m:r>
                      </m:e>
                    </m:d>
                  </m:oMath>
                </a14:m>
                <a:endParaRPr lang="es-CO" altLang="es-ES" sz="2200" dirty="0">
                  <a:solidFill>
                    <a:srgbClr val="00B050"/>
                  </a:solidFill>
                  <a:ea typeface="Cambria Math" panose="02040503050406030204" pitchFamily="18" charset="0"/>
                </a:endParaRPr>
              </a:p>
              <a:p>
                <a:pPr algn="just">
                  <a:lnSpc>
                    <a:spcPct val="100000"/>
                  </a:lnSpc>
                </a:pPr>
                <a:endParaRPr lang="es-CO" altLang="es-ES" sz="2200" dirty="0"/>
              </a:p>
              <a:p>
                <a:pPr algn="just">
                  <a:lnSpc>
                    <a:spcPct val="100000"/>
                  </a:lnSpc>
                </a:pPr>
                <a:endParaRPr lang="es-CO" altLang="es-ES" sz="2200" dirty="0"/>
              </a:p>
              <a:p>
                <a:pPr algn="just">
                  <a:lnSpc>
                    <a:spcPct val="100000"/>
                  </a:lnSpc>
                </a:pPr>
                <a14:m>
                  <m:oMath xmlns:m="http://schemas.openxmlformats.org/officeDocument/2006/math">
                    <m:r>
                      <a:rPr lang="es-CO" altLang="es-ES" sz="2200" i="1" dirty="0">
                        <a:solidFill>
                          <a:srgbClr val="FF0000"/>
                        </a:solidFill>
                        <a:latin typeface="Cambria Math" panose="02040503050406030204" pitchFamily="18" charset="0"/>
                      </a:rPr>
                      <m:t>𝐼</m:t>
                    </m:r>
                    <m:r>
                      <a:rPr lang="es-CO" altLang="es-ES" sz="2200" i="1" dirty="0">
                        <a:latin typeface="Cambria Math" panose="02040503050406030204" pitchFamily="18" charset="0"/>
                      </a:rPr>
                      <m:t>=[</m:t>
                    </m:r>
                    <m:r>
                      <a:rPr lang="es-CO" altLang="es-ES" sz="2200" i="1" dirty="0">
                        <a:solidFill>
                          <a:srgbClr val="00B050"/>
                        </a:solidFill>
                        <a:latin typeface="Cambria Math" panose="02040503050406030204" pitchFamily="18" charset="0"/>
                      </a:rPr>
                      <m:t>−6</m:t>
                    </m:r>
                    <m:r>
                      <a:rPr lang="es-CO" altLang="es-ES" sz="2200" i="1" dirty="0">
                        <a:latin typeface="Cambria Math" panose="02040503050406030204" pitchFamily="18" charset="0"/>
                      </a:rPr>
                      <m:t>,</m:t>
                    </m:r>
                    <m:r>
                      <a:rPr lang="es-CO" altLang="es-ES" sz="2200" i="1">
                        <a:latin typeface="Cambria Math" panose="02040503050406030204" pitchFamily="18" charset="0"/>
                        <a:ea typeface="Cambria Math" panose="02040503050406030204" pitchFamily="18" charset="0"/>
                      </a:rPr>
                      <m:t>∞ )</m:t>
                    </m:r>
                    <m:r>
                      <a:rPr lang="es-CO" altLang="es-ES" sz="2200" i="1" dirty="0">
                        <a:latin typeface="Cambria Math" panose="02040503050406030204" pitchFamily="18" charset="0"/>
                      </a:rPr>
                      <m:t>=</m:t>
                    </m:r>
                    <m:d>
                      <m:dPr>
                        <m:begChr m:val="{"/>
                        <m:endChr m:val="}"/>
                        <m:ctrlPr>
                          <a:rPr lang="es-CO" altLang="es-ES" sz="2200" i="1">
                            <a:latin typeface="Cambria Math" panose="02040503050406030204" pitchFamily="18" charset="0"/>
                          </a:rPr>
                        </m:ctrlPr>
                      </m:dPr>
                      <m:e>
                        <m:r>
                          <a:rPr lang="es-CO" altLang="es-ES" sz="2200" i="1">
                            <a:latin typeface="Cambria Math" panose="02040503050406030204" pitchFamily="18" charset="0"/>
                          </a:rPr>
                          <m:t>𝑥</m:t>
                        </m:r>
                        <m:r>
                          <a:rPr lang="es-CO" altLang="es-ES" sz="2200" i="1">
                            <a:latin typeface="Cambria Math" panose="02040503050406030204" pitchFamily="18" charset="0"/>
                          </a:rPr>
                          <m:t> | −6≤</m:t>
                        </m:r>
                        <m:r>
                          <a:rPr lang="es-CO" altLang="es-ES" sz="2200" i="1">
                            <a:latin typeface="Cambria Math" panose="02040503050406030204" pitchFamily="18" charset="0"/>
                            <a:ea typeface="Cambria Math" panose="02040503050406030204" pitchFamily="18" charset="0"/>
                          </a:rPr>
                          <m:t>𝑥</m:t>
                        </m:r>
                      </m:e>
                    </m:d>
                  </m:oMath>
                </a14:m>
                <a:endParaRPr lang="es-PR" altLang="es-ES" sz="2200" b="1" dirty="0">
                  <a:solidFill>
                    <a:srgbClr val="00B050"/>
                  </a:solidFill>
                  <a:latin typeface="Verdana" panose="020B0604030504040204" pitchFamily="34" charset="0"/>
                </a:endParaRPr>
              </a:p>
              <a:p>
                <a:pPr algn="just">
                  <a:lnSpc>
                    <a:spcPct val="100000"/>
                  </a:lnSpc>
                </a:pPr>
                <a:endParaRPr lang="es-PR" altLang="es-ES" sz="2200" dirty="0">
                  <a:latin typeface="Verdana" panose="020B0604030504040204" pitchFamily="34" charset="0"/>
                </a:endParaRPr>
              </a:p>
            </p:txBody>
          </p:sp>
        </mc:Choice>
        <mc:Fallback xmlns="">
          <p:sp>
            <p:nvSpPr>
              <p:cNvPr id="4" name="Rectangle 1">
                <a:extLst>
                  <a:ext uri="{FF2B5EF4-FFF2-40B4-BE49-F238E27FC236}">
                    <a16:creationId xmlns:a16="http://schemas.microsoft.com/office/drawing/2014/main" xmlns:a14="http://schemas.microsoft.com/office/drawing/2010/main" xmlns="" id="{01A8AF4C-DC30-4489-8D9E-F144CDDB0404}"/>
                  </a:ext>
                </a:extLst>
              </p:cNvPr>
              <p:cNvSpPr>
                <a:spLocks noGrp="1" noRot="1" noChangeAspect="1" noMove="1" noResize="1" noEditPoints="1" noAdjustHandles="1" noChangeArrowheads="1" noChangeShapeType="1" noTextEdit="1"/>
              </p:cNvSpPr>
              <p:nvPr>
                <p:ph idx="1"/>
              </p:nvPr>
            </p:nvSpPr>
            <p:spPr bwMode="auto">
              <a:xfrm>
                <a:off x="273333" y="1122377"/>
                <a:ext cx="8597334" cy="5519973"/>
              </a:xfrm>
              <a:prstGeom prst="rect">
                <a:avLst/>
              </a:prstGeom>
              <a:blipFill rotWithShape="0">
                <a:blip r:embed="rId3"/>
                <a:stretch>
                  <a:fillRect l="-1064" t="-993"/>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s-ES">
                    <a:noFill/>
                  </a:rPr>
                  <a:t> </a:t>
                </a:r>
              </a:p>
            </p:txBody>
          </p:sp>
        </mc:Fallback>
      </mc:AlternateContent>
      <p:grpSp>
        <p:nvGrpSpPr>
          <p:cNvPr id="13" name="Grupo 12">
            <a:extLst>
              <a:ext uri="{FF2B5EF4-FFF2-40B4-BE49-F238E27FC236}">
                <a16:creationId xmlns:a16="http://schemas.microsoft.com/office/drawing/2014/main" xmlns="" id="{7900F9FF-74FA-46AE-B613-8B700DE1D77E}"/>
              </a:ext>
            </a:extLst>
          </p:cNvPr>
          <p:cNvGrpSpPr/>
          <p:nvPr/>
        </p:nvGrpSpPr>
        <p:grpSpPr>
          <a:xfrm>
            <a:off x="2777988" y="3057369"/>
            <a:ext cx="3845349" cy="575978"/>
            <a:chOff x="3362516" y="5076613"/>
            <a:chExt cx="5127133" cy="767970"/>
          </a:xfrm>
        </p:grpSpPr>
        <p:grpSp>
          <p:nvGrpSpPr>
            <p:cNvPr id="5" name="Grupo 4">
              <a:extLst>
                <a:ext uri="{FF2B5EF4-FFF2-40B4-BE49-F238E27FC236}">
                  <a16:creationId xmlns:a16="http://schemas.microsoft.com/office/drawing/2014/main" xmlns="" id="{301BA980-DACC-4965-8C57-005DAB853BD6}"/>
                </a:ext>
              </a:extLst>
            </p:cNvPr>
            <p:cNvGrpSpPr/>
            <p:nvPr/>
          </p:nvGrpSpPr>
          <p:grpSpPr>
            <a:xfrm>
              <a:off x="3362516" y="5076613"/>
              <a:ext cx="5127133" cy="767970"/>
              <a:chOff x="3392557" y="2494303"/>
              <a:chExt cx="5127133" cy="767970"/>
            </a:xfrm>
          </p:grpSpPr>
          <p:cxnSp>
            <p:nvCxnSpPr>
              <p:cNvPr id="6" name="Conector recto de flecha 5">
                <a:extLst>
                  <a:ext uri="{FF2B5EF4-FFF2-40B4-BE49-F238E27FC236}">
                    <a16:creationId xmlns:a16="http://schemas.microsoft.com/office/drawing/2014/main" xmlns="" id="{E92F59A2-A580-4770-BB8D-A134836BA4DB}"/>
                  </a:ext>
                </a:extLst>
              </p:cNvPr>
              <p:cNvCxnSpPr/>
              <p:nvPr/>
            </p:nvCxnSpPr>
            <p:spPr>
              <a:xfrm>
                <a:off x="3392557" y="2637183"/>
                <a:ext cx="4784034" cy="0"/>
              </a:xfrm>
              <a:prstGeom prst="straightConnector1">
                <a:avLst/>
              </a:prstGeom>
              <a:ln w="22225">
                <a:headEnd type="triangle"/>
                <a:tailEnd type="stealth"/>
              </a:ln>
            </p:spPr>
            <p:style>
              <a:lnRef idx="1">
                <a:schemeClr val="accent1"/>
              </a:lnRef>
              <a:fillRef idx="0">
                <a:schemeClr val="accent1"/>
              </a:fillRef>
              <a:effectRef idx="0">
                <a:schemeClr val="accent1"/>
              </a:effectRef>
              <a:fontRef idx="minor">
                <a:schemeClr val="tx1"/>
              </a:fontRef>
            </p:style>
          </p:cxnSp>
          <p:cxnSp>
            <p:nvCxnSpPr>
              <p:cNvPr id="7" name="Conector recto 6">
                <a:extLst>
                  <a:ext uri="{FF2B5EF4-FFF2-40B4-BE49-F238E27FC236}">
                    <a16:creationId xmlns:a16="http://schemas.microsoft.com/office/drawing/2014/main" xmlns="" id="{DE288F49-0B59-448D-8081-E6FA483633F3}"/>
                  </a:ext>
                </a:extLst>
              </p:cNvPr>
              <p:cNvCxnSpPr>
                <a:cxnSpLocks/>
              </p:cNvCxnSpPr>
              <p:nvPr/>
            </p:nvCxnSpPr>
            <p:spPr>
              <a:xfrm>
                <a:off x="4643438" y="2494303"/>
                <a:ext cx="0" cy="26318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CuadroTexto 8">
                    <a:extLst>
                      <a:ext uri="{FF2B5EF4-FFF2-40B4-BE49-F238E27FC236}">
                        <a16:creationId xmlns:a16="http://schemas.microsoft.com/office/drawing/2014/main" xmlns="" id="{60686F2C-624E-4F72-8ABE-CCB0F322C4BE}"/>
                      </a:ext>
                    </a:extLst>
                  </p:cNvPr>
                  <p:cNvSpPr txBox="1"/>
                  <p:nvPr/>
                </p:nvSpPr>
                <p:spPr>
                  <a:xfrm>
                    <a:off x="4457714" y="2831386"/>
                    <a:ext cx="453372" cy="43088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𝑎</m:t>
                          </m:r>
                        </m:oMath>
                      </m:oMathPara>
                    </a14:m>
                    <a:endParaRPr lang="es-ES" sz="1500" dirty="0">
                      <a:solidFill>
                        <a:srgbClr val="00B050"/>
                      </a:solidFill>
                    </a:endParaRPr>
                  </a:p>
                </p:txBody>
              </p:sp>
            </mc:Choice>
            <mc:Fallback xmlns="">
              <p:sp>
                <p:nvSpPr>
                  <p:cNvPr id="9" name="CuadroTexto 8">
                    <a:extLst>
                      <a:ext uri="{FF2B5EF4-FFF2-40B4-BE49-F238E27FC236}">
                        <a16:creationId xmlns:a16="http://schemas.microsoft.com/office/drawing/2014/main" id="{60686F2C-624E-4F72-8ABE-CCB0F322C4BE}"/>
                      </a:ext>
                    </a:extLst>
                  </p:cNvPr>
                  <p:cNvSpPr txBox="1">
                    <a:spLocks noRot="1" noChangeAspect="1" noMove="1" noResize="1" noEditPoints="1" noAdjustHandles="1" noChangeArrowheads="1" noChangeShapeType="1" noTextEdit="1"/>
                  </p:cNvSpPr>
                  <p:nvPr/>
                </p:nvSpPr>
                <p:spPr>
                  <a:xfrm>
                    <a:off x="4457714" y="2831386"/>
                    <a:ext cx="453372" cy="430887"/>
                  </a:xfrm>
                  <a:prstGeom prst="rect">
                    <a:avLst/>
                  </a:prstGeom>
                  <a:blipFill>
                    <a:blip r:embed="rId4"/>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0" name="CuadroTexto 9">
                    <a:extLst>
                      <a:ext uri="{FF2B5EF4-FFF2-40B4-BE49-F238E27FC236}">
                        <a16:creationId xmlns:a16="http://schemas.microsoft.com/office/drawing/2014/main" xmlns="" id="{95AF08FA-B454-45ED-8D18-6EB10F7BF60D}"/>
                      </a:ext>
                    </a:extLst>
                  </p:cNvPr>
                  <p:cNvSpPr txBox="1"/>
                  <p:nvPr/>
                </p:nvSpPr>
                <p:spPr>
                  <a:xfrm>
                    <a:off x="7997751" y="2813883"/>
                    <a:ext cx="521939" cy="43088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altLang="es-ES" sz="1500" i="1">
                              <a:latin typeface="Cambria Math" panose="02040503050406030204" pitchFamily="18" charset="0"/>
                              <a:ea typeface="Cambria Math" panose="02040503050406030204" pitchFamily="18" charset="0"/>
                            </a:rPr>
                            <m:t>∞</m:t>
                          </m:r>
                        </m:oMath>
                      </m:oMathPara>
                    </a14:m>
                    <a:endParaRPr lang="es-ES" sz="1500" dirty="0">
                      <a:solidFill>
                        <a:srgbClr val="00B050"/>
                      </a:solidFill>
                    </a:endParaRPr>
                  </a:p>
                </p:txBody>
              </p:sp>
            </mc:Choice>
            <mc:Fallback xmlns="">
              <p:sp>
                <p:nvSpPr>
                  <p:cNvPr id="10" name="CuadroTexto 9">
                    <a:extLst>
                      <a:ext uri="{FF2B5EF4-FFF2-40B4-BE49-F238E27FC236}">
                        <a16:creationId xmlns:a16="http://schemas.microsoft.com/office/drawing/2014/main" id="{95AF08FA-B454-45ED-8D18-6EB10F7BF60D}"/>
                      </a:ext>
                    </a:extLst>
                  </p:cNvPr>
                  <p:cNvSpPr txBox="1">
                    <a:spLocks noRot="1" noChangeAspect="1" noMove="1" noResize="1" noEditPoints="1" noAdjustHandles="1" noChangeArrowheads="1" noChangeShapeType="1" noTextEdit="1"/>
                  </p:cNvSpPr>
                  <p:nvPr/>
                </p:nvSpPr>
                <p:spPr>
                  <a:xfrm>
                    <a:off x="7997751" y="2813883"/>
                    <a:ext cx="521939" cy="430886"/>
                  </a:xfrm>
                  <a:prstGeom prst="rect">
                    <a:avLst/>
                  </a:prstGeom>
                  <a:blipFill>
                    <a:blip r:embed="rId5"/>
                    <a:stretch>
                      <a:fillRect/>
                    </a:stretch>
                  </a:blipFill>
                </p:spPr>
                <p:txBody>
                  <a:bodyPr/>
                  <a:lstStyle/>
                  <a:p>
                    <a:r>
                      <a:rPr lang="es-ES">
                        <a:noFill/>
                      </a:rPr>
                      <a:t> </a:t>
                    </a:r>
                  </a:p>
                </p:txBody>
              </p:sp>
            </mc:Fallback>
          </mc:AlternateContent>
        </p:grpSp>
        <p:sp>
          <p:nvSpPr>
            <p:cNvPr id="3" name="Elipse 2">
              <a:extLst>
                <a:ext uri="{FF2B5EF4-FFF2-40B4-BE49-F238E27FC236}">
                  <a16:creationId xmlns:a16="http://schemas.microsoft.com/office/drawing/2014/main" xmlns="" id="{426AF4B5-4C7D-4616-9FBC-932F663F1E27}"/>
                </a:ext>
              </a:extLst>
            </p:cNvPr>
            <p:cNvSpPr/>
            <p:nvPr/>
          </p:nvSpPr>
          <p:spPr>
            <a:xfrm>
              <a:off x="4505989" y="5094154"/>
              <a:ext cx="221189" cy="202819"/>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dirty="0"/>
            </a:p>
          </p:txBody>
        </p:sp>
      </p:grpSp>
      <p:grpSp>
        <p:nvGrpSpPr>
          <p:cNvPr id="32" name="Grupo 31">
            <a:extLst>
              <a:ext uri="{FF2B5EF4-FFF2-40B4-BE49-F238E27FC236}">
                <a16:creationId xmlns:a16="http://schemas.microsoft.com/office/drawing/2014/main" xmlns="" id="{9E1081CE-8E47-49CC-BF82-DFC10BCB8C57}"/>
              </a:ext>
            </a:extLst>
          </p:cNvPr>
          <p:cNvGrpSpPr/>
          <p:nvPr/>
        </p:nvGrpSpPr>
        <p:grpSpPr>
          <a:xfrm>
            <a:off x="5127443" y="5040219"/>
            <a:ext cx="3099401" cy="514098"/>
            <a:chOff x="3927821" y="4738367"/>
            <a:chExt cx="5048540" cy="938016"/>
          </a:xfrm>
        </p:grpSpPr>
        <p:grpSp>
          <p:nvGrpSpPr>
            <p:cNvPr id="14" name="Grupo 13">
              <a:extLst>
                <a:ext uri="{FF2B5EF4-FFF2-40B4-BE49-F238E27FC236}">
                  <a16:creationId xmlns:a16="http://schemas.microsoft.com/office/drawing/2014/main" xmlns="" id="{1D6035EB-AF5A-4A97-A2B8-B60D39184895}"/>
                </a:ext>
              </a:extLst>
            </p:cNvPr>
            <p:cNvGrpSpPr/>
            <p:nvPr/>
          </p:nvGrpSpPr>
          <p:grpSpPr>
            <a:xfrm>
              <a:off x="3927821" y="4738367"/>
              <a:ext cx="5048540" cy="938016"/>
              <a:chOff x="3362516" y="5076613"/>
              <a:chExt cx="5048545" cy="907617"/>
            </a:xfrm>
          </p:grpSpPr>
          <p:grpSp>
            <p:nvGrpSpPr>
              <p:cNvPr id="15" name="Grupo 14">
                <a:extLst>
                  <a:ext uri="{FF2B5EF4-FFF2-40B4-BE49-F238E27FC236}">
                    <a16:creationId xmlns:a16="http://schemas.microsoft.com/office/drawing/2014/main" xmlns="" id="{9C9361B9-A4A4-4E76-8357-CB9A999C2306}"/>
                  </a:ext>
                </a:extLst>
              </p:cNvPr>
              <p:cNvGrpSpPr/>
              <p:nvPr/>
            </p:nvGrpSpPr>
            <p:grpSpPr>
              <a:xfrm>
                <a:off x="3362516" y="5076613"/>
                <a:ext cx="5048545" cy="907617"/>
                <a:chOff x="3392557" y="2494303"/>
                <a:chExt cx="5048545" cy="907617"/>
              </a:xfrm>
            </p:grpSpPr>
            <p:cxnSp>
              <p:nvCxnSpPr>
                <p:cNvPr id="18" name="Conector recto de flecha 17">
                  <a:extLst>
                    <a:ext uri="{FF2B5EF4-FFF2-40B4-BE49-F238E27FC236}">
                      <a16:creationId xmlns:a16="http://schemas.microsoft.com/office/drawing/2014/main" xmlns="" id="{21B43AA0-6A25-4D63-98F5-66465D690EF2}"/>
                    </a:ext>
                  </a:extLst>
                </p:cNvPr>
                <p:cNvCxnSpPr/>
                <p:nvPr/>
              </p:nvCxnSpPr>
              <p:spPr>
                <a:xfrm>
                  <a:off x="3392557" y="2637183"/>
                  <a:ext cx="4784034" cy="0"/>
                </a:xfrm>
                <a:prstGeom prst="straightConnector1">
                  <a:avLst/>
                </a:prstGeom>
                <a:ln w="22225">
                  <a:headEnd type="triangle"/>
                  <a:tailEnd type="stealth"/>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xmlns="" id="{3A33D189-197A-486E-B43A-4EADEC266801}"/>
                    </a:ext>
                  </a:extLst>
                </p:cNvPr>
                <p:cNvCxnSpPr>
                  <a:cxnSpLocks/>
                </p:cNvCxnSpPr>
                <p:nvPr/>
              </p:nvCxnSpPr>
              <p:spPr>
                <a:xfrm>
                  <a:off x="4643438" y="2494303"/>
                  <a:ext cx="0" cy="26318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xmlns="" id="{8638BC71-17CC-401E-8F2B-42617A23D066}"/>
                    </a:ext>
                  </a:extLst>
                </p:cNvPr>
                <p:cNvCxnSpPr>
                  <a:cxnSpLocks/>
                </p:cNvCxnSpPr>
                <p:nvPr/>
              </p:nvCxnSpPr>
              <p:spPr>
                <a:xfrm>
                  <a:off x="6867520" y="2518116"/>
                  <a:ext cx="0" cy="26318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 name="CuadroTexto 20">
                      <a:extLst>
                        <a:ext uri="{FF2B5EF4-FFF2-40B4-BE49-F238E27FC236}">
                          <a16:creationId xmlns:a16="http://schemas.microsoft.com/office/drawing/2014/main" xmlns="" id="{861FA9D7-E53D-47E9-8BD8-F6FBFC1A5F31}"/>
                        </a:ext>
                      </a:extLst>
                    </p:cNvPr>
                    <p:cNvSpPr txBox="1"/>
                    <p:nvPr/>
                  </p:nvSpPr>
                  <p:spPr>
                    <a:xfrm>
                      <a:off x="4457714" y="2831387"/>
                      <a:ext cx="543631" cy="57053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1</m:t>
                            </m:r>
                          </m:oMath>
                        </m:oMathPara>
                      </a14:m>
                      <a:endParaRPr lang="es-ES" sz="1500" dirty="0">
                        <a:solidFill>
                          <a:srgbClr val="00B050"/>
                        </a:solidFill>
                      </a:endParaRPr>
                    </a:p>
                  </p:txBody>
                </p:sp>
              </mc:Choice>
              <mc:Fallback xmlns="">
                <p:sp>
                  <p:nvSpPr>
                    <p:cNvPr id="21" name="CuadroTexto 20">
                      <a:extLst>
                        <a:ext uri="{FF2B5EF4-FFF2-40B4-BE49-F238E27FC236}">
                          <a16:creationId xmlns:a16="http://schemas.microsoft.com/office/drawing/2014/main" id="{861FA9D7-E53D-47E9-8BD8-F6FBFC1A5F31}"/>
                        </a:ext>
                      </a:extLst>
                    </p:cNvPr>
                    <p:cNvSpPr txBox="1">
                      <a:spLocks noRot="1" noChangeAspect="1" noMove="1" noResize="1" noEditPoints="1" noAdjustHandles="1" noChangeArrowheads="1" noChangeShapeType="1" noTextEdit="1"/>
                    </p:cNvSpPr>
                    <p:nvPr/>
                  </p:nvSpPr>
                  <p:spPr>
                    <a:xfrm>
                      <a:off x="4457714" y="2831387"/>
                      <a:ext cx="543631" cy="570533"/>
                    </a:xfrm>
                    <a:prstGeom prst="rect">
                      <a:avLst/>
                    </a:prstGeom>
                    <a:blipFill>
                      <a:blip r:embed="rId12"/>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2" name="CuadroTexto 21">
                      <a:extLst>
                        <a:ext uri="{FF2B5EF4-FFF2-40B4-BE49-F238E27FC236}">
                          <a16:creationId xmlns:a16="http://schemas.microsoft.com/office/drawing/2014/main" xmlns="" id="{3C708484-D462-4089-A39E-4372E1DF42A4}"/>
                        </a:ext>
                      </a:extLst>
                    </p:cNvPr>
                    <p:cNvSpPr txBox="1"/>
                    <p:nvPr/>
                  </p:nvSpPr>
                  <p:spPr>
                    <a:xfrm>
                      <a:off x="7803471" y="2781295"/>
                      <a:ext cx="637631" cy="57053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altLang="es-ES" sz="1500" i="1">
                                <a:latin typeface="Cambria Math" panose="02040503050406030204" pitchFamily="18" charset="0"/>
                                <a:ea typeface="Cambria Math" panose="02040503050406030204" pitchFamily="18" charset="0"/>
                              </a:rPr>
                              <m:t>∞</m:t>
                            </m:r>
                          </m:oMath>
                        </m:oMathPara>
                      </a14:m>
                      <a:endParaRPr lang="es-ES" sz="1500" dirty="0">
                        <a:solidFill>
                          <a:srgbClr val="00B050"/>
                        </a:solidFill>
                      </a:endParaRPr>
                    </a:p>
                  </p:txBody>
                </p:sp>
              </mc:Choice>
              <mc:Fallback xmlns="">
                <p:sp>
                  <p:nvSpPr>
                    <p:cNvPr id="22" name="CuadroTexto 21">
                      <a:extLst>
                        <a:ext uri="{FF2B5EF4-FFF2-40B4-BE49-F238E27FC236}">
                          <a16:creationId xmlns:a16="http://schemas.microsoft.com/office/drawing/2014/main" id="{3C708484-D462-4089-A39E-4372E1DF42A4}"/>
                        </a:ext>
                      </a:extLst>
                    </p:cNvPr>
                    <p:cNvSpPr txBox="1">
                      <a:spLocks noRot="1" noChangeAspect="1" noMove="1" noResize="1" noEditPoints="1" noAdjustHandles="1" noChangeArrowheads="1" noChangeShapeType="1" noTextEdit="1"/>
                    </p:cNvSpPr>
                    <p:nvPr/>
                  </p:nvSpPr>
                  <p:spPr>
                    <a:xfrm>
                      <a:off x="7803471" y="2781295"/>
                      <a:ext cx="637631" cy="570533"/>
                    </a:xfrm>
                    <a:prstGeom prst="rect">
                      <a:avLst/>
                    </a:prstGeom>
                    <a:blipFill>
                      <a:blip r:embed="rId13"/>
                      <a:stretch>
                        <a:fillRect/>
                      </a:stretch>
                    </a:blipFill>
                  </p:spPr>
                  <p:txBody>
                    <a:bodyPr/>
                    <a:lstStyle/>
                    <a:p>
                      <a:r>
                        <a:rPr lang="es-ES">
                          <a:noFill/>
                        </a:rPr>
                        <a:t> </a:t>
                      </a:r>
                    </a:p>
                  </p:txBody>
                </p:sp>
              </mc:Fallback>
            </mc:AlternateContent>
            <p:cxnSp>
              <p:nvCxnSpPr>
                <p:cNvPr id="23" name="Conector recto 22">
                  <a:extLst>
                    <a:ext uri="{FF2B5EF4-FFF2-40B4-BE49-F238E27FC236}">
                      <a16:creationId xmlns:a16="http://schemas.microsoft.com/office/drawing/2014/main" xmlns="" id="{E6573085-AD63-4C43-BD5A-9BC6BEE919CD}"/>
                    </a:ext>
                  </a:extLst>
                </p:cNvPr>
                <p:cNvCxnSpPr>
                  <a:cxnSpLocks/>
                </p:cNvCxnSpPr>
                <p:nvPr/>
              </p:nvCxnSpPr>
              <p:spPr>
                <a:xfrm>
                  <a:off x="4643439" y="2622899"/>
                  <a:ext cx="3533152" cy="0"/>
                </a:xfrm>
                <a:prstGeom prst="line">
                  <a:avLst/>
                </a:prstGeom>
                <a:ln w="38100">
                  <a:solidFill>
                    <a:srgbClr val="FF0000"/>
                  </a:solidFill>
                  <a:tailEnd type="stealth"/>
                </a:ln>
              </p:spPr>
              <p:style>
                <a:lnRef idx="1">
                  <a:schemeClr val="accent1"/>
                </a:lnRef>
                <a:fillRef idx="0">
                  <a:schemeClr val="accent1"/>
                </a:fillRef>
                <a:effectRef idx="0">
                  <a:schemeClr val="accent1"/>
                </a:effectRef>
                <a:fontRef idx="minor">
                  <a:schemeClr val="tx1"/>
                </a:fontRef>
              </p:style>
            </p:cxnSp>
          </p:grpSp>
          <p:sp>
            <p:nvSpPr>
              <p:cNvPr id="16" name="Elipse 15">
                <a:extLst>
                  <a:ext uri="{FF2B5EF4-FFF2-40B4-BE49-F238E27FC236}">
                    <a16:creationId xmlns:a16="http://schemas.microsoft.com/office/drawing/2014/main" xmlns="" id="{BF756A2E-81C2-45D1-9ACC-B75123C11F77}"/>
                  </a:ext>
                </a:extLst>
              </p:cNvPr>
              <p:cNvSpPr/>
              <p:nvPr/>
            </p:nvSpPr>
            <p:spPr>
              <a:xfrm>
                <a:off x="4505989" y="5094154"/>
                <a:ext cx="221189" cy="202819"/>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grpSp>
        <p:cxnSp>
          <p:nvCxnSpPr>
            <p:cNvPr id="26" name="Conector recto 25">
              <a:extLst>
                <a:ext uri="{FF2B5EF4-FFF2-40B4-BE49-F238E27FC236}">
                  <a16:creationId xmlns:a16="http://schemas.microsoft.com/office/drawing/2014/main" xmlns="" id="{3782001A-D9BF-4BC6-9AD0-B7F2AF7095E4}"/>
                </a:ext>
              </a:extLst>
            </p:cNvPr>
            <p:cNvCxnSpPr/>
            <p:nvPr/>
          </p:nvCxnSpPr>
          <p:spPr>
            <a:xfrm>
              <a:off x="5782711" y="4769582"/>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Conector recto 26">
              <a:extLst>
                <a:ext uri="{FF2B5EF4-FFF2-40B4-BE49-F238E27FC236}">
                  <a16:creationId xmlns:a16="http://schemas.microsoft.com/office/drawing/2014/main" xmlns="" id="{63CD3985-E4CC-46D7-A6F8-2A8DBD0185D4}"/>
                </a:ext>
              </a:extLst>
            </p:cNvPr>
            <p:cNvCxnSpPr/>
            <p:nvPr/>
          </p:nvCxnSpPr>
          <p:spPr>
            <a:xfrm>
              <a:off x="6096000" y="4766585"/>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Conector recto 27">
              <a:extLst>
                <a:ext uri="{FF2B5EF4-FFF2-40B4-BE49-F238E27FC236}">
                  <a16:creationId xmlns:a16="http://schemas.microsoft.com/office/drawing/2014/main" xmlns="" id="{5EBAD54A-9DCD-431F-86DF-3D5D0E5F487A}"/>
                </a:ext>
              </a:extLst>
            </p:cNvPr>
            <p:cNvCxnSpPr/>
            <p:nvPr/>
          </p:nvCxnSpPr>
          <p:spPr>
            <a:xfrm>
              <a:off x="6462713" y="4763066"/>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Conector recto 28">
              <a:extLst>
                <a:ext uri="{FF2B5EF4-FFF2-40B4-BE49-F238E27FC236}">
                  <a16:creationId xmlns:a16="http://schemas.microsoft.com/office/drawing/2014/main" xmlns="" id="{FFB51EE3-1D4E-4B0C-870E-6D3C36D798E6}"/>
                </a:ext>
              </a:extLst>
            </p:cNvPr>
            <p:cNvCxnSpPr/>
            <p:nvPr/>
          </p:nvCxnSpPr>
          <p:spPr>
            <a:xfrm>
              <a:off x="6805612" y="4762383"/>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Conector recto 29">
              <a:extLst>
                <a:ext uri="{FF2B5EF4-FFF2-40B4-BE49-F238E27FC236}">
                  <a16:creationId xmlns:a16="http://schemas.microsoft.com/office/drawing/2014/main" xmlns="" id="{38D11263-D606-4425-9321-AE6BD1A4089E}"/>
                </a:ext>
              </a:extLst>
            </p:cNvPr>
            <p:cNvCxnSpPr/>
            <p:nvPr/>
          </p:nvCxnSpPr>
          <p:spPr>
            <a:xfrm>
              <a:off x="7085509" y="4776101"/>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Conector recto 30">
              <a:extLst>
                <a:ext uri="{FF2B5EF4-FFF2-40B4-BE49-F238E27FC236}">
                  <a16:creationId xmlns:a16="http://schemas.microsoft.com/office/drawing/2014/main" xmlns="" id="{CFC1FF80-483D-492E-8774-BB755BCC3087}"/>
                </a:ext>
              </a:extLst>
            </p:cNvPr>
            <p:cNvCxnSpPr/>
            <p:nvPr/>
          </p:nvCxnSpPr>
          <p:spPr>
            <a:xfrm>
              <a:off x="5491162" y="4762382"/>
              <a:ext cx="0" cy="25014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1" name="Grupo 50">
            <a:extLst>
              <a:ext uri="{FF2B5EF4-FFF2-40B4-BE49-F238E27FC236}">
                <a16:creationId xmlns:a16="http://schemas.microsoft.com/office/drawing/2014/main" xmlns="" id="{846E9CA8-6297-4008-BB7C-2266D1B42A54}"/>
              </a:ext>
            </a:extLst>
          </p:cNvPr>
          <p:cNvGrpSpPr/>
          <p:nvPr/>
        </p:nvGrpSpPr>
        <p:grpSpPr>
          <a:xfrm>
            <a:off x="5127443" y="5920926"/>
            <a:ext cx="3099401" cy="556291"/>
            <a:chOff x="4699358" y="5953166"/>
            <a:chExt cx="4132534" cy="741720"/>
          </a:xfrm>
          <a:solidFill>
            <a:schemeClr val="bg1"/>
          </a:solidFill>
        </p:grpSpPr>
        <p:grpSp>
          <p:nvGrpSpPr>
            <p:cNvPr id="41" name="Grupo 40">
              <a:extLst>
                <a:ext uri="{FF2B5EF4-FFF2-40B4-BE49-F238E27FC236}">
                  <a16:creationId xmlns:a16="http://schemas.microsoft.com/office/drawing/2014/main" xmlns="" id="{437D287F-5420-4899-A48E-F3355AF7953B}"/>
                </a:ext>
              </a:extLst>
            </p:cNvPr>
            <p:cNvGrpSpPr/>
            <p:nvPr/>
          </p:nvGrpSpPr>
          <p:grpSpPr>
            <a:xfrm>
              <a:off x="4699358" y="5970782"/>
              <a:ext cx="4132534" cy="724104"/>
              <a:chOff x="3392557" y="2494303"/>
              <a:chExt cx="5048545" cy="958779"/>
            </a:xfrm>
            <a:grpFill/>
          </p:grpSpPr>
          <p:cxnSp>
            <p:nvCxnSpPr>
              <p:cNvPr id="44" name="Conector recto de flecha 43">
                <a:extLst>
                  <a:ext uri="{FF2B5EF4-FFF2-40B4-BE49-F238E27FC236}">
                    <a16:creationId xmlns:a16="http://schemas.microsoft.com/office/drawing/2014/main" xmlns="" id="{84C95FE9-6937-4DC7-9C72-C93CE226CFE9}"/>
                  </a:ext>
                </a:extLst>
              </p:cNvPr>
              <p:cNvCxnSpPr/>
              <p:nvPr/>
            </p:nvCxnSpPr>
            <p:spPr>
              <a:xfrm>
                <a:off x="3392557" y="2637183"/>
                <a:ext cx="4784034" cy="0"/>
              </a:xfrm>
              <a:prstGeom prst="straightConnector1">
                <a:avLst/>
              </a:prstGeom>
              <a:grpFill/>
              <a:ln w="22225">
                <a:headEnd type="triangle"/>
                <a:tailEnd type="stealth"/>
              </a:ln>
            </p:spPr>
            <p:style>
              <a:lnRef idx="1">
                <a:schemeClr val="accent1"/>
              </a:lnRef>
              <a:fillRef idx="0">
                <a:schemeClr val="accent1"/>
              </a:fillRef>
              <a:effectRef idx="0">
                <a:schemeClr val="accent1"/>
              </a:effectRef>
              <a:fontRef idx="minor">
                <a:schemeClr val="tx1"/>
              </a:fontRef>
            </p:style>
          </p:cxnSp>
          <p:cxnSp>
            <p:nvCxnSpPr>
              <p:cNvPr id="45" name="Conector recto 44">
                <a:extLst>
                  <a:ext uri="{FF2B5EF4-FFF2-40B4-BE49-F238E27FC236}">
                    <a16:creationId xmlns:a16="http://schemas.microsoft.com/office/drawing/2014/main" xmlns="" id="{338FE79C-1049-4C27-A5EB-77DEF8F2A448}"/>
                  </a:ext>
                </a:extLst>
              </p:cNvPr>
              <p:cNvCxnSpPr>
                <a:cxnSpLocks/>
              </p:cNvCxnSpPr>
              <p:nvPr/>
            </p:nvCxnSpPr>
            <p:spPr>
              <a:xfrm>
                <a:off x="4643438" y="2494303"/>
                <a:ext cx="0" cy="263180"/>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46" name="Conector recto 45">
                <a:extLst>
                  <a:ext uri="{FF2B5EF4-FFF2-40B4-BE49-F238E27FC236}">
                    <a16:creationId xmlns:a16="http://schemas.microsoft.com/office/drawing/2014/main" xmlns="" id="{D4845C57-5A0F-4B43-8CC1-BB709FFBC37C}"/>
                  </a:ext>
                </a:extLst>
              </p:cNvPr>
              <p:cNvCxnSpPr>
                <a:cxnSpLocks/>
              </p:cNvCxnSpPr>
              <p:nvPr/>
            </p:nvCxnSpPr>
            <p:spPr>
              <a:xfrm>
                <a:off x="6867520" y="2518116"/>
                <a:ext cx="0" cy="263180"/>
              </a:xfrm>
              <a:prstGeom prst="line">
                <a:avLst/>
              </a:prstGeom>
              <a:grpFill/>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7" name="CuadroTexto 46">
                    <a:extLst>
                      <a:ext uri="{FF2B5EF4-FFF2-40B4-BE49-F238E27FC236}">
                        <a16:creationId xmlns:a16="http://schemas.microsoft.com/office/drawing/2014/main" xmlns="" id="{2AF8B9BC-82E1-4543-B50D-C914996575E0}"/>
                      </a:ext>
                    </a:extLst>
                  </p:cNvPr>
                  <p:cNvSpPr txBox="1"/>
                  <p:nvPr/>
                </p:nvSpPr>
                <p:spPr>
                  <a:xfrm>
                    <a:off x="4214306" y="2831384"/>
                    <a:ext cx="778630" cy="570532"/>
                  </a:xfrm>
                  <a:prstGeom prst="rect">
                    <a:avLst/>
                  </a:prstGeom>
                  <a:grp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−6</m:t>
                          </m:r>
                        </m:oMath>
                      </m:oMathPara>
                    </a14:m>
                    <a:endParaRPr lang="es-ES" sz="1500" dirty="0">
                      <a:solidFill>
                        <a:srgbClr val="00B050"/>
                      </a:solidFill>
                    </a:endParaRPr>
                  </a:p>
                </p:txBody>
              </p:sp>
            </mc:Choice>
            <mc:Fallback xmlns="">
              <p:sp>
                <p:nvSpPr>
                  <p:cNvPr id="47" name="CuadroTexto 46">
                    <a:extLst>
                      <a:ext uri="{FF2B5EF4-FFF2-40B4-BE49-F238E27FC236}">
                        <a16:creationId xmlns:a16="http://schemas.microsoft.com/office/drawing/2014/main" id="{2AF8B9BC-82E1-4543-B50D-C914996575E0}"/>
                      </a:ext>
                    </a:extLst>
                  </p:cNvPr>
                  <p:cNvSpPr txBox="1">
                    <a:spLocks noRot="1" noChangeAspect="1" noMove="1" noResize="1" noEditPoints="1" noAdjustHandles="1" noChangeArrowheads="1" noChangeShapeType="1" noTextEdit="1"/>
                  </p:cNvSpPr>
                  <p:nvPr/>
                </p:nvSpPr>
                <p:spPr>
                  <a:xfrm>
                    <a:off x="4214306" y="2831384"/>
                    <a:ext cx="778630" cy="570532"/>
                  </a:xfrm>
                  <a:prstGeom prst="rect">
                    <a:avLst/>
                  </a:prstGeom>
                  <a:blipFill>
                    <a:blip r:embed="rId14"/>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48" name="CuadroTexto 47">
                    <a:extLst>
                      <a:ext uri="{FF2B5EF4-FFF2-40B4-BE49-F238E27FC236}">
                        <a16:creationId xmlns:a16="http://schemas.microsoft.com/office/drawing/2014/main" xmlns="" id="{EF32913D-F72D-40C3-B984-A548DF8F6A41}"/>
                      </a:ext>
                    </a:extLst>
                  </p:cNvPr>
                  <p:cNvSpPr txBox="1"/>
                  <p:nvPr/>
                </p:nvSpPr>
                <p:spPr>
                  <a:xfrm>
                    <a:off x="7803471" y="2882550"/>
                    <a:ext cx="637631" cy="570532"/>
                  </a:xfrm>
                  <a:prstGeom prst="rect">
                    <a:avLst/>
                  </a:prstGeom>
                  <a:grp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altLang="es-ES" sz="1500" i="1">
                              <a:latin typeface="Cambria Math" panose="02040503050406030204" pitchFamily="18" charset="0"/>
                              <a:ea typeface="Cambria Math" panose="02040503050406030204" pitchFamily="18" charset="0"/>
                            </a:rPr>
                            <m:t>∞</m:t>
                          </m:r>
                        </m:oMath>
                      </m:oMathPara>
                    </a14:m>
                    <a:endParaRPr lang="es-ES" sz="1500" dirty="0">
                      <a:solidFill>
                        <a:srgbClr val="00B050"/>
                      </a:solidFill>
                    </a:endParaRPr>
                  </a:p>
                </p:txBody>
              </p:sp>
            </mc:Choice>
            <mc:Fallback xmlns="">
              <p:sp>
                <p:nvSpPr>
                  <p:cNvPr id="48" name="CuadroTexto 47">
                    <a:extLst>
                      <a:ext uri="{FF2B5EF4-FFF2-40B4-BE49-F238E27FC236}">
                        <a16:creationId xmlns:a16="http://schemas.microsoft.com/office/drawing/2014/main" id="{EF32913D-F72D-40C3-B984-A548DF8F6A41}"/>
                      </a:ext>
                    </a:extLst>
                  </p:cNvPr>
                  <p:cNvSpPr txBox="1">
                    <a:spLocks noRot="1" noChangeAspect="1" noMove="1" noResize="1" noEditPoints="1" noAdjustHandles="1" noChangeArrowheads="1" noChangeShapeType="1" noTextEdit="1"/>
                  </p:cNvSpPr>
                  <p:nvPr/>
                </p:nvSpPr>
                <p:spPr>
                  <a:xfrm>
                    <a:off x="7803471" y="2882550"/>
                    <a:ext cx="637631" cy="570532"/>
                  </a:xfrm>
                  <a:prstGeom prst="rect">
                    <a:avLst/>
                  </a:prstGeom>
                  <a:blipFill>
                    <a:blip r:embed="rId15"/>
                    <a:stretch>
                      <a:fillRect/>
                    </a:stretch>
                  </a:blipFill>
                </p:spPr>
                <p:txBody>
                  <a:bodyPr/>
                  <a:lstStyle/>
                  <a:p>
                    <a:r>
                      <a:rPr lang="es-ES">
                        <a:noFill/>
                      </a:rPr>
                      <a:t> </a:t>
                    </a:r>
                  </a:p>
                </p:txBody>
              </p:sp>
            </mc:Fallback>
          </mc:AlternateContent>
          <p:cxnSp>
            <p:nvCxnSpPr>
              <p:cNvPr id="49" name="Conector recto 48">
                <a:extLst>
                  <a:ext uri="{FF2B5EF4-FFF2-40B4-BE49-F238E27FC236}">
                    <a16:creationId xmlns:a16="http://schemas.microsoft.com/office/drawing/2014/main" xmlns="" id="{6F1686A8-9090-4328-947D-F02EB90F4DD5}"/>
                  </a:ext>
                </a:extLst>
              </p:cNvPr>
              <p:cNvCxnSpPr>
                <a:cxnSpLocks/>
              </p:cNvCxnSpPr>
              <p:nvPr/>
            </p:nvCxnSpPr>
            <p:spPr>
              <a:xfrm>
                <a:off x="4643438" y="2622897"/>
                <a:ext cx="3533154" cy="760"/>
              </a:xfrm>
              <a:prstGeom prst="line">
                <a:avLst/>
              </a:prstGeom>
              <a:grpFill/>
              <a:ln w="38100">
                <a:solidFill>
                  <a:srgbClr val="FF0000"/>
                </a:solidFill>
                <a:tailEnd type="stealth"/>
              </a:ln>
            </p:spPr>
            <p:style>
              <a:lnRef idx="1">
                <a:schemeClr val="accent1"/>
              </a:lnRef>
              <a:fillRef idx="0">
                <a:schemeClr val="accent1"/>
              </a:fillRef>
              <a:effectRef idx="0">
                <a:schemeClr val="accent1"/>
              </a:effectRef>
              <a:fontRef idx="minor">
                <a:schemeClr val="tx1"/>
              </a:fontRef>
            </p:style>
          </p:cxnSp>
        </p:grpSp>
        <p:sp>
          <p:nvSpPr>
            <p:cNvPr id="42" name="Elipse 41">
              <a:extLst>
                <a:ext uri="{FF2B5EF4-FFF2-40B4-BE49-F238E27FC236}">
                  <a16:creationId xmlns:a16="http://schemas.microsoft.com/office/drawing/2014/main" xmlns="" id="{8AB676D1-6CD5-412E-87ED-7F0A82FC01A4}"/>
                </a:ext>
              </a:extLst>
            </p:cNvPr>
            <p:cNvSpPr/>
            <p:nvPr/>
          </p:nvSpPr>
          <p:spPr>
            <a:xfrm>
              <a:off x="5635359" y="5984032"/>
              <a:ext cx="181056" cy="153176"/>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cxnSp>
          <p:nvCxnSpPr>
            <p:cNvPr id="35" name="Conector recto 34">
              <a:extLst>
                <a:ext uri="{FF2B5EF4-FFF2-40B4-BE49-F238E27FC236}">
                  <a16:creationId xmlns:a16="http://schemas.microsoft.com/office/drawing/2014/main" xmlns="" id="{4BFA9044-E83F-4C9D-B746-CA8813DEB032}"/>
                </a:ext>
              </a:extLst>
            </p:cNvPr>
            <p:cNvCxnSpPr/>
            <p:nvPr/>
          </p:nvCxnSpPr>
          <p:spPr>
            <a:xfrm>
              <a:off x="6097135" y="5953166"/>
              <a:ext cx="0" cy="18279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36" name="Conector recto 35">
              <a:extLst>
                <a:ext uri="{FF2B5EF4-FFF2-40B4-BE49-F238E27FC236}">
                  <a16:creationId xmlns:a16="http://schemas.microsoft.com/office/drawing/2014/main" xmlns="" id="{83E8EB15-114C-4DB0-AB24-C0B457F8E510}"/>
                </a:ext>
              </a:extLst>
            </p:cNvPr>
            <p:cNvCxnSpPr/>
            <p:nvPr/>
          </p:nvCxnSpPr>
          <p:spPr>
            <a:xfrm>
              <a:off x="6351168" y="5976503"/>
              <a:ext cx="0" cy="18279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37" name="Conector recto 36">
              <a:extLst>
                <a:ext uri="{FF2B5EF4-FFF2-40B4-BE49-F238E27FC236}">
                  <a16:creationId xmlns:a16="http://schemas.microsoft.com/office/drawing/2014/main" xmlns="" id="{27F515DF-83DE-452D-9514-EB267C7C7B24}"/>
                </a:ext>
              </a:extLst>
            </p:cNvPr>
            <p:cNvCxnSpPr/>
            <p:nvPr/>
          </p:nvCxnSpPr>
          <p:spPr>
            <a:xfrm>
              <a:off x="6657366" y="5986492"/>
              <a:ext cx="0" cy="18279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38" name="Conector recto 37">
              <a:extLst>
                <a:ext uri="{FF2B5EF4-FFF2-40B4-BE49-F238E27FC236}">
                  <a16:creationId xmlns:a16="http://schemas.microsoft.com/office/drawing/2014/main" xmlns="" id="{C6865F30-8104-4E62-A8D4-9757CFA24CFB}"/>
                </a:ext>
              </a:extLst>
            </p:cNvPr>
            <p:cNvCxnSpPr/>
            <p:nvPr/>
          </p:nvCxnSpPr>
          <p:spPr>
            <a:xfrm>
              <a:off x="7269862" y="5970783"/>
              <a:ext cx="0" cy="18279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39" name="Conector recto 38">
              <a:extLst>
                <a:ext uri="{FF2B5EF4-FFF2-40B4-BE49-F238E27FC236}">
                  <a16:creationId xmlns:a16="http://schemas.microsoft.com/office/drawing/2014/main" xmlns="" id="{E8E6F3C8-0840-497F-8622-78E20BA7F65A}"/>
                </a:ext>
              </a:extLst>
            </p:cNvPr>
            <p:cNvCxnSpPr/>
            <p:nvPr/>
          </p:nvCxnSpPr>
          <p:spPr>
            <a:xfrm>
              <a:off x="6949462" y="5953166"/>
              <a:ext cx="0" cy="182796"/>
            </a:xfrm>
            <a:prstGeom prst="line">
              <a:avLst/>
            </a:prstGeom>
            <a:grpFill/>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0" name="CuadroTexto 49">
                  <a:extLst>
                    <a:ext uri="{FF2B5EF4-FFF2-40B4-BE49-F238E27FC236}">
                      <a16:creationId xmlns:a16="http://schemas.microsoft.com/office/drawing/2014/main" xmlns="" id="{C730A7E2-36A3-4F04-9455-732BF607A87E}"/>
                    </a:ext>
                  </a:extLst>
                </p:cNvPr>
                <p:cNvSpPr txBox="1"/>
                <p:nvPr/>
              </p:nvSpPr>
              <p:spPr>
                <a:xfrm>
                  <a:off x="6470144" y="6235371"/>
                  <a:ext cx="444995" cy="430886"/>
                </a:xfrm>
                <a:prstGeom prst="rect">
                  <a:avLst/>
                </a:prstGeom>
                <a:grp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0</m:t>
                        </m:r>
                      </m:oMath>
                    </m:oMathPara>
                  </a14:m>
                  <a:endParaRPr lang="es-ES" sz="1500" dirty="0">
                    <a:solidFill>
                      <a:srgbClr val="00B050"/>
                    </a:solidFill>
                  </a:endParaRPr>
                </a:p>
              </p:txBody>
            </p:sp>
          </mc:Choice>
          <mc:Fallback xmlns="">
            <p:sp>
              <p:nvSpPr>
                <p:cNvPr id="50" name="CuadroTexto 49">
                  <a:extLst>
                    <a:ext uri="{FF2B5EF4-FFF2-40B4-BE49-F238E27FC236}">
                      <a16:creationId xmlns:a16="http://schemas.microsoft.com/office/drawing/2014/main" id="{C730A7E2-36A3-4F04-9455-732BF607A87E}"/>
                    </a:ext>
                  </a:extLst>
                </p:cNvPr>
                <p:cNvSpPr txBox="1">
                  <a:spLocks noRot="1" noChangeAspect="1" noMove="1" noResize="1" noEditPoints="1" noAdjustHandles="1" noChangeArrowheads="1" noChangeShapeType="1" noTextEdit="1"/>
                </p:cNvSpPr>
                <p:nvPr/>
              </p:nvSpPr>
              <p:spPr>
                <a:xfrm>
                  <a:off x="6470144" y="6235371"/>
                  <a:ext cx="444995" cy="430886"/>
                </a:xfrm>
                <a:prstGeom prst="rect">
                  <a:avLst/>
                </a:prstGeom>
                <a:blipFill>
                  <a:blip r:embed="rId16"/>
                  <a:stretch>
                    <a:fillRect/>
                  </a:stretch>
                </a:blipFill>
              </p:spPr>
              <p:txBody>
                <a:bodyPr/>
                <a:lstStyle/>
                <a:p>
                  <a:r>
                    <a:rPr lang="es-ES">
                      <a:noFill/>
                    </a:rPr>
                    <a:t> </a:t>
                  </a:r>
                </a:p>
              </p:txBody>
            </p:sp>
          </mc:Fallback>
        </mc:AlternateContent>
      </p:grpSp>
      <p:cxnSp>
        <p:nvCxnSpPr>
          <p:cNvPr id="52" name="Conector recto 51">
            <a:extLst>
              <a:ext uri="{FF2B5EF4-FFF2-40B4-BE49-F238E27FC236}">
                <a16:creationId xmlns:a16="http://schemas.microsoft.com/office/drawing/2014/main" xmlns="" id="{6573942D-89C7-425C-A605-36F90CBDCD71}"/>
              </a:ext>
            </a:extLst>
          </p:cNvPr>
          <p:cNvCxnSpPr>
            <a:cxnSpLocks/>
          </p:cNvCxnSpPr>
          <p:nvPr/>
        </p:nvCxnSpPr>
        <p:spPr>
          <a:xfrm>
            <a:off x="3799358" y="3164526"/>
            <a:ext cx="2566655" cy="0"/>
          </a:xfrm>
          <a:prstGeom prst="line">
            <a:avLst/>
          </a:prstGeom>
          <a:ln w="3810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4062170265"/>
      </p:ext>
    </p:extLst>
  </p:cSld>
  <p:clrMapOvr>
    <a:overrideClrMapping bg1="lt1" tx1="dk1" bg2="lt2" tx2="dk2" accent1="accent1" accent2="accent2" accent3="accent3" accent4="accent4" accent5="accent5" accent6="accent6" hlink="hlink" folHlink="folHlink"/>
  </p:clrMapOvr>
</p:sld>
</file>

<file path=ppt/slides/slide6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1726707-3F03-401F-ACD4-C2DD18719127}"/>
              </a:ext>
            </a:extLst>
          </p:cNvPr>
          <p:cNvSpPr>
            <a:spLocks noGrp="1"/>
          </p:cNvSpPr>
          <p:nvPr>
            <p:ph type="title"/>
          </p:nvPr>
        </p:nvSpPr>
        <p:spPr>
          <a:xfrm>
            <a:off x="134185" y="299471"/>
            <a:ext cx="8597334" cy="994172"/>
          </a:xfrm>
        </p:spPr>
        <p:txBody>
          <a:bodyPr>
            <a:normAutofit/>
          </a:bodyPr>
          <a:lstStyle/>
          <a:p>
            <a:r>
              <a:rPr lang="es-CO" altLang="es-ES" b="1" dirty="0">
                <a:solidFill>
                  <a:srgbClr val="00B0F0"/>
                </a:solidFill>
              </a:rPr>
              <a:t>Intervalo infinito cerrado por la derecha.</a:t>
            </a:r>
            <a:endParaRPr lang="es-ES" sz="2100" dirty="0"/>
          </a:p>
        </p:txBody>
      </p:sp>
      <mc:AlternateContent xmlns:mc="http://schemas.openxmlformats.org/markup-compatibility/2006" xmlns:a14="http://schemas.microsoft.com/office/drawing/2010/main">
        <mc:Choice Requires="a14">
          <p:sp>
            <p:nvSpPr>
              <p:cNvPr id="4" name="Rectangle 1">
                <a:extLst>
                  <a:ext uri="{FF2B5EF4-FFF2-40B4-BE49-F238E27FC236}">
                    <a16:creationId xmlns:a16="http://schemas.microsoft.com/office/drawing/2014/main" xmlns="" id="{01A8AF4C-DC30-4489-8D9E-F144CDDB0404}"/>
                  </a:ext>
                </a:extLst>
              </p:cNvPr>
              <p:cNvSpPr>
                <a:spLocks noGrp="1" noChangeArrowheads="1"/>
              </p:cNvSpPr>
              <p:nvPr>
                <p:ph idx="1"/>
              </p:nvPr>
            </p:nvSpPr>
            <p:spPr bwMode="auto">
              <a:xfrm>
                <a:off x="361466" y="1296582"/>
                <a:ext cx="8189844" cy="5215274"/>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s-PR" altLang="es-ES" sz="2200" b="1" dirty="0" smtClean="0">
                    <a:solidFill>
                      <a:srgbClr val="00B0F0"/>
                    </a:solidFill>
                    <a:latin typeface="Verdana" panose="020B0604030504040204" pitchFamily="34" charset="0"/>
                    <a:ea typeface="Verdana" panose="020B0604030504040204" pitchFamily="34" charset="0"/>
                  </a:rPr>
                  <a:t>Definición: </a:t>
                </a:r>
                <a:r>
                  <a:rPr lang="es-CO" altLang="es-ES" sz="2200" dirty="0">
                    <a:latin typeface="Verdana" panose="020B0604030504040204" pitchFamily="34" charset="0"/>
                  </a:rPr>
                  <a:t>El intervalo infinito (no acotado) cerrado por la derecha es el conjunto de números reales menores o iguales que </a:t>
                </a:r>
                <a14:m>
                  <m:oMath xmlns:m="http://schemas.openxmlformats.org/officeDocument/2006/math">
                    <m:r>
                      <a:rPr lang="es-CO" altLang="es-ES" sz="2200" i="1" dirty="0">
                        <a:solidFill>
                          <a:srgbClr val="00B050"/>
                        </a:solidFill>
                        <a:latin typeface="Cambria Math" panose="02040503050406030204" pitchFamily="18" charset="0"/>
                      </a:rPr>
                      <m:t>𝑏</m:t>
                    </m:r>
                  </m:oMath>
                </a14:m>
                <a:endParaRPr lang="es-CO" altLang="es-ES" sz="2200" dirty="0">
                  <a:latin typeface="Verdana" panose="020B0604030504040204" pitchFamily="34" charset="0"/>
                </a:endParaRPr>
              </a:p>
              <a:p>
                <a:endParaRPr lang="es-PR" altLang="es-ES" sz="2200" dirty="0">
                  <a:latin typeface="Verdana" panose="020B0604030504040204" pitchFamily="34" charset="0"/>
                </a:endParaRPr>
              </a:p>
              <a:p>
                <a:pPr marL="0" indent="0" algn="ctr">
                  <a:buNone/>
                </a:pPr>
                <a14:m>
                  <m:oMathPara xmlns:m="http://schemas.openxmlformats.org/officeDocument/2006/math">
                    <m:oMathParaPr>
                      <m:jc m:val="centerGroup"/>
                    </m:oMathParaPr>
                    <m:oMath xmlns:m="http://schemas.openxmlformats.org/officeDocument/2006/math">
                      <m:r>
                        <a:rPr lang="es-CO" altLang="es-ES" sz="2200" i="1" dirty="0">
                          <a:solidFill>
                            <a:srgbClr val="FF0000"/>
                          </a:solidFill>
                          <a:latin typeface="Cambria Math" panose="02040503050406030204" pitchFamily="18" charset="0"/>
                        </a:rPr>
                        <m:t>𝐼</m:t>
                      </m:r>
                      <m:r>
                        <a:rPr lang="es-CO" altLang="es-ES" sz="2200">
                          <a:latin typeface="Cambria Math" panose="02040503050406030204" pitchFamily="18" charset="0"/>
                        </a:rPr>
                        <m:t>=</m:t>
                      </m:r>
                      <m:r>
                        <a:rPr lang="es-CO" altLang="es-ES" sz="2200" i="1">
                          <a:latin typeface="Cambria Math" panose="02040503050406030204" pitchFamily="18" charset="0"/>
                        </a:rPr>
                        <m:t>(−</m:t>
                      </m:r>
                      <m:r>
                        <a:rPr lang="es-CO" altLang="es-ES" sz="2200" i="1">
                          <a:latin typeface="Cambria Math" panose="02040503050406030204" pitchFamily="18" charset="0"/>
                          <a:ea typeface="Cambria Math" panose="02040503050406030204" pitchFamily="18" charset="0"/>
                        </a:rPr>
                        <m:t>∞</m:t>
                      </m:r>
                      <m:r>
                        <a:rPr lang="es-CO" altLang="es-ES" sz="2200" i="1">
                          <a:latin typeface="Cambria Math" panose="02040503050406030204" pitchFamily="18" charset="0"/>
                        </a:rPr>
                        <m:t>,</m:t>
                      </m:r>
                      <m:r>
                        <a:rPr lang="es-CO" altLang="es-ES" sz="2200" i="1">
                          <a:solidFill>
                            <a:srgbClr val="00B050"/>
                          </a:solidFill>
                          <a:latin typeface="Cambria Math" panose="02040503050406030204" pitchFamily="18" charset="0"/>
                        </a:rPr>
                        <m:t>𝑏</m:t>
                      </m:r>
                      <m:r>
                        <a:rPr lang="es-CO" altLang="es-ES" sz="2200" i="1">
                          <a:latin typeface="Cambria Math" panose="02040503050406030204" pitchFamily="18" charset="0"/>
                        </a:rPr>
                        <m:t>]=</m:t>
                      </m:r>
                      <m:d>
                        <m:dPr>
                          <m:begChr m:val="{"/>
                          <m:endChr m:val="}"/>
                          <m:ctrlPr>
                            <a:rPr lang="es-CO" altLang="es-ES" sz="2200" i="1">
                              <a:latin typeface="Cambria Math" panose="02040503050406030204" pitchFamily="18" charset="0"/>
                            </a:rPr>
                          </m:ctrlPr>
                        </m:dPr>
                        <m:e>
                          <m:r>
                            <a:rPr lang="es-CO" altLang="es-ES" sz="2200" i="1">
                              <a:latin typeface="Cambria Math" panose="02040503050406030204" pitchFamily="18" charset="0"/>
                            </a:rPr>
                            <m:t>𝑥</m:t>
                          </m:r>
                          <m:r>
                            <a:rPr lang="es-CO" altLang="es-ES" sz="2200" i="1">
                              <a:latin typeface="Cambria Math" panose="02040503050406030204" pitchFamily="18" charset="0"/>
                            </a:rPr>
                            <m:t> | </m:t>
                          </m:r>
                          <m:r>
                            <a:rPr lang="es-CO" altLang="es-ES" sz="2200" i="1">
                              <a:latin typeface="Cambria Math" panose="02040503050406030204" pitchFamily="18" charset="0"/>
                              <a:ea typeface="Cambria Math" panose="02040503050406030204" pitchFamily="18" charset="0"/>
                            </a:rPr>
                            <m:t>𝑥</m:t>
                          </m:r>
                          <m:r>
                            <a:rPr lang="es-CO" altLang="es-ES" sz="2200" i="1">
                              <a:latin typeface="Cambria Math" panose="02040503050406030204" pitchFamily="18" charset="0"/>
                            </a:rPr>
                            <m:t>≤</m:t>
                          </m:r>
                          <m:r>
                            <a:rPr lang="es-CO" altLang="es-ES" sz="2200" i="1">
                              <a:solidFill>
                                <a:srgbClr val="00B050"/>
                              </a:solidFill>
                              <a:latin typeface="Cambria Math" panose="02040503050406030204" pitchFamily="18" charset="0"/>
                            </a:rPr>
                            <m:t>𝑏</m:t>
                          </m:r>
                        </m:e>
                      </m:d>
                    </m:oMath>
                  </m:oMathPara>
                </a14:m>
                <a:endParaRPr lang="es-ES" altLang="es-ES" sz="2200" dirty="0"/>
              </a:p>
              <a:p>
                <a:pPr algn="ctr"/>
                <a:endParaRPr lang="es-CO" altLang="es-ES" sz="2200" dirty="0"/>
              </a:p>
              <a:p>
                <a:pPr algn="ctr"/>
                <a:endParaRPr lang="es-CO" altLang="es-ES" sz="2200" dirty="0"/>
              </a:p>
              <a:p>
                <a:endParaRPr lang="es-PR" altLang="es-ES" sz="2200" dirty="0">
                  <a:latin typeface="Verdana" panose="020B0604030504040204" pitchFamily="34" charset="0"/>
                </a:endParaRPr>
              </a:p>
              <a:p>
                <a:pPr algn="just">
                  <a:lnSpc>
                    <a:spcPct val="100000"/>
                  </a:lnSpc>
                </a:pPr>
                <a:r>
                  <a:rPr lang="es-PR" altLang="es-ES" sz="2200" b="1" dirty="0">
                    <a:solidFill>
                      <a:srgbClr val="00B050"/>
                    </a:solidFill>
                    <a:latin typeface="Verdana" panose="020B0604030504040204" pitchFamily="34" charset="0"/>
                  </a:rPr>
                  <a:t>Ejemplos:</a:t>
                </a:r>
              </a:p>
              <a:p>
                <a:pPr algn="just">
                  <a:lnSpc>
                    <a:spcPct val="100000"/>
                  </a:lnSpc>
                </a:pPr>
                <a:endParaRPr lang="es-PR" altLang="es-ES" sz="2200" b="1" dirty="0">
                  <a:solidFill>
                    <a:srgbClr val="00B050"/>
                  </a:solidFill>
                  <a:latin typeface="Verdana" panose="020B0604030504040204" pitchFamily="34" charset="0"/>
                </a:endParaRPr>
              </a:p>
              <a:p>
                <a:pPr algn="just">
                  <a:lnSpc>
                    <a:spcPct val="100000"/>
                  </a:lnSpc>
                </a:pPr>
                <a:endParaRPr lang="es-PR" altLang="es-ES" sz="2200" b="1" dirty="0">
                  <a:solidFill>
                    <a:srgbClr val="00B050"/>
                  </a:solidFill>
                  <a:latin typeface="Verdana" panose="020B0604030504040204" pitchFamily="34" charset="0"/>
                </a:endParaRPr>
              </a:p>
              <a:p>
                <a:pPr algn="just">
                  <a:lnSpc>
                    <a:spcPct val="100000"/>
                  </a:lnSpc>
                </a:pPr>
                <a14:m>
                  <m:oMath xmlns:m="http://schemas.openxmlformats.org/officeDocument/2006/math">
                    <m:r>
                      <a:rPr lang="es-CO" altLang="es-ES" sz="2200" i="1" dirty="0">
                        <a:solidFill>
                          <a:srgbClr val="FF0000"/>
                        </a:solidFill>
                        <a:latin typeface="Cambria Math" panose="02040503050406030204" pitchFamily="18" charset="0"/>
                      </a:rPr>
                      <m:t>𝐼</m:t>
                    </m:r>
                    <m:r>
                      <a:rPr lang="es-CO" altLang="es-ES" sz="2200">
                        <a:latin typeface="Cambria Math" panose="02040503050406030204" pitchFamily="18" charset="0"/>
                      </a:rPr>
                      <m:t>=</m:t>
                    </m:r>
                    <m:r>
                      <a:rPr lang="es-CO" altLang="es-ES" sz="2200" i="1">
                        <a:latin typeface="Cambria Math" panose="02040503050406030204" pitchFamily="18" charset="0"/>
                      </a:rPr>
                      <m:t>(−</m:t>
                    </m:r>
                    <m:r>
                      <a:rPr lang="es-CO" altLang="es-ES" sz="2200" i="1">
                        <a:latin typeface="Cambria Math" panose="02040503050406030204" pitchFamily="18" charset="0"/>
                        <a:ea typeface="Cambria Math" panose="02040503050406030204" pitchFamily="18" charset="0"/>
                      </a:rPr>
                      <m:t>∞</m:t>
                    </m:r>
                    <m:r>
                      <a:rPr lang="es-CO" altLang="es-ES" sz="2200" i="1" dirty="0">
                        <a:solidFill>
                          <a:srgbClr val="00B050"/>
                        </a:solidFill>
                        <a:latin typeface="Cambria Math" panose="02040503050406030204" pitchFamily="18" charset="0"/>
                      </a:rPr>
                      <m:t>,10</m:t>
                    </m:r>
                    <m:r>
                      <a:rPr lang="es-CO" altLang="es-ES" sz="2200" i="1">
                        <a:latin typeface="Cambria Math" panose="02040503050406030204" pitchFamily="18" charset="0"/>
                        <a:ea typeface="Cambria Math" panose="02040503050406030204" pitchFamily="18" charset="0"/>
                      </a:rPr>
                      <m:t> ]</m:t>
                    </m:r>
                    <m:r>
                      <a:rPr lang="es-CO" altLang="es-ES" sz="2200" i="1">
                        <a:latin typeface="Cambria Math" panose="02040503050406030204" pitchFamily="18" charset="0"/>
                      </a:rPr>
                      <m:t>=</m:t>
                    </m:r>
                    <m:d>
                      <m:dPr>
                        <m:begChr m:val="{"/>
                        <m:endChr m:val="}"/>
                        <m:ctrlPr>
                          <a:rPr lang="es-CO" altLang="es-ES" sz="2200" i="1">
                            <a:latin typeface="Cambria Math" panose="02040503050406030204" pitchFamily="18" charset="0"/>
                          </a:rPr>
                        </m:ctrlPr>
                      </m:dPr>
                      <m:e>
                        <m:r>
                          <a:rPr lang="es-CO" altLang="es-ES" sz="2200" i="1">
                            <a:latin typeface="Cambria Math" panose="02040503050406030204" pitchFamily="18" charset="0"/>
                          </a:rPr>
                          <m:t>𝑥</m:t>
                        </m:r>
                        <m:r>
                          <a:rPr lang="es-CO" altLang="es-ES" sz="2200" i="1">
                            <a:latin typeface="Cambria Math" panose="02040503050406030204" pitchFamily="18" charset="0"/>
                          </a:rPr>
                          <m:t> |  </m:t>
                        </m:r>
                        <m:r>
                          <a:rPr lang="es-CO" altLang="es-ES" sz="2200" i="1">
                            <a:latin typeface="Cambria Math" panose="02040503050406030204" pitchFamily="18" charset="0"/>
                            <a:ea typeface="Cambria Math" panose="02040503050406030204" pitchFamily="18" charset="0"/>
                          </a:rPr>
                          <m:t>𝑥</m:t>
                        </m:r>
                        <m:r>
                          <a:rPr lang="es-CO" altLang="es-ES" sz="2200" i="1">
                            <a:latin typeface="Cambria Math" panose="02040503050406030204" pitchFamily="18" charset="0"/>
                          </a:rPr>
                          <m:t>≤</m:t>
                        </m:r>
                        <m:r>
                          <a:rPr lang="es-CO" altLang="es-ES" sz="2200" i="1">
                            <a:solidFill>
                              <a:srgbClr val="00B050"/>
                            </a:solidFill>
                            <a:latin typeface="Cambria Math" panose="02040503050406030204" pitchFamily="18" charset="0"/>
                          </a:rPr>
                          <m:t>10</m:t>
                        </m:r>
                      </m:e>
                    </m:d>
                  </m:oMath>
                </a14:m>
                <a:endParaRPr lang="es-CO" altLang="es-ES" sz="2200" dirty="0">
                  <a:solidFill>
                    <a:srgbClr val="00B050"/>
                  </a:solidFill>
                  <a:ea typeface="Cambria Math" panose="02040503050406030204" pitchFamily="18" charset="0"/>
                </a:endParaRPr>
              </a:p>
              <a:p>
                <a:pPr algn="just">
                  <a:lnSpc>
                    <a:spcPct val="100000"/>
                  </a:lnSpc>
                </a:pPr>
                <a:endParaRPr lang="es-CO" altLang="es-ES" sz="2200" dirty="0"/>
              </a:p>
              <a:p>
                <a:pPr algn="just">
                  <a:lnSpc>
                    <a:spcPct val="100000"/>
                  </a:lnSpc>
                </a:pPr>
                <a:endParaRPr lang="es-CO" altLang="es-ES" sz="2200" dirty="0"/>
              </a:p>
              <a:p>
                <a:pPr algn="just">
                  <a:lnSpc>
                    <a:spcPct val="100000"/>
                  </a:lnSpc>
                </a:pPr>
                <a14:m>
                  <m:oMath xmlns:m="http://schemas.openxmlformats.org/officeDocument/2006/math">
                    <m:r>
                      <a:rPr lang="es-CO" altLang="es-ES" sz="2200" i="1" dirty="0">
                        <a:solidFill>
                          <a:srgbClr val="FF0000"/>
                        </a:solidFill>
                        <a:latin typeface="Cambria Math" panose="02040503050406030204" pitchFamily="18" charset="0"/>
                      </a:rPr>
                      <m:t>𝐼</m:t>
                    </m:r>
                    <m:r>
                      <a:rPr lang="es-CO" altLang="es-ES" sz="2200">
                        <a:latin typeface="Cambria Math" panose="02040503050406030204" pitchFamily="18" charset="0"/>
                      </a:rPr>
                      <m:t>=</m:t>
                    </m:r>
                    <m:r>
                      <a:rPr lang="es-CO" altLang="es-ES" sz="2200" i="1">
                        <a:latin typeface="Cambria Math" panose="02040503050406030204" pitchFamily="18" charset="0"/>
                      </a:rPr>
                      <m:t>(−</m:t>
                    </m:r>
                    <m:r>
                      <a:rPr lang="es-CO" altLang="es-ES" sz="2200" i="1">
                        <a:latin typeface="Cambria Math" panose="02040503050406030204" pitchFamily="18" charset="0"/>
                        <a:ea typeface="Cambria Math" panose="02040503050406030204" pitchFamily="18" charset="0"/>
                      </a:rPr>
                      <m:t>∞</m:t>
                    </m:r>
                    <m:r>
                      <a:rPr lang="es-CO" altLang="es-ES" sz="2200" i="1" dirty="0">
                        <a:solidFill>
                          <a:srgbClr val="00B050"/>
                        </a:solidFill>
                        <a:latin typeface="Cambria Math" panose="02040503050406030204" pitchFamily="18" charset="0"/>
                      </a:rPr>
                      <m:t>, −4 </m:t>
                    </m:r>
                    <m:r>
                      <a:rPr lang="es-CO" altLang="es-ES" sz="2200" i="1" dirty="0">
                        <a:latin typeface="Cambria Math" panose="02040503050406030204" pitchFamily="18" charset="0"/>
                      </a:rPr>
                      <m:t>]=</m:t>
                    </m:r>
                    <m:d>
                      <m:dPr>
                        <m:begChr m:val="{"/>
                        <m:endChr m:val="}"/>
                        <m:ctrlPr>
                          <a:rPr lang="es-CO" altLang="es-ES" sz="2200" i="1">
                            <a:latin typeface="Cambria Math" panose="02040503050406030204" pitchFamily="18" charset="0"/>
                          </a:rPr>
                        </m:ctrlPr>
                      </m:dPr>
                      <m:e>
                        <m:r>
                          <a:rPr lang="es-CO" altLang="es-ES" sz="2200" i="1">
                            <a:latin typeface="Cambria Math" panose="02040503050406030204" pitchFamily="18" charset="0"/>
                          </a:rPr>
                          <m:t>𝑥</m:t>
                        </m:r>
                        <m:r>
                          <a:rPr lang="es-CO" altLang="es-ES" sz="2200" i="1">
                            <a:latin typeface="Cambria Math" panose="02040503050406030204" pitchFamily="18" charset="0"/>
                          </a:rPr>
                          <m:t> |  </m:t>
                        </m:r>
                        <m:r>
                          <a:rPr lang="es-CO" altLang="es-ES" sz="2200" i="1">
                            <a:latin typeface="Cambria Math" panose="02040503050406030204" pitchFamily="18" charset="0"/>
                            <a:ea typeface="Cambria Math" panose="02040503050406030204" pitchFamily="18" charset="0"/>
                          </a:rPr>
                          <m:t>𝑥</m:t>
                        </m:r>
                        <m:r>
                          <a:rPr lang="es-CO" altLang="es-ES" sz="2200" i="1">
                            <a:latin typeface="Cambria Math" panose="02040503050406030204" pitchFamily="18" charset="0"/>
                          </a:rPr>
                          <m:t>≤</m:t>
                        </m:r>
                        <m:r>
                          <a:rPr lang="es-CO" altLang="es-ES" sz="2200" i="1">
                            <a:solidFill>
                              <a:srgbClr val="00B050"/>
                            </a:solidFill>
                            <a:latin typeface="Cambria Math" panose="02040503050406030204" pitchFamily="18" charset="0"/>
                          </a:rPr>
                          <m:t>−4</m:t>
                        </m:r>
                      </m:e>
                    </m:d>
                  </m:oMath>
                </a14:m>
                <a:endParaRPr lang="es-PR" altLang="es-ES" sz="2200" b="1" dirty="0">
                  <a:solidFill>
                    <a:srgbClr val="00B050"/>
                  </a:solidFill>
                  <a:latin typeface="Verdana" panose="020B0604030504040204" pitchFamily="34" charset="0"/>
                </a:endParaRPr>
              </a:p>
              <a:p>
                <a:pPr algn="just">
                  <a:lnSpc>
                    <a:spcPct val="100000"/>
                  </a:lnSpc>
                </a:pPr>
                <a:endParaRPr lang="es-PR" altLang="es-ES" sz="2200" dirty="0">
                  <a:latin typeface="Verdana" panose="020B0604030504040204" pitchFamily="34" charset="0"/>
                </a:endParaRPr>
              </a:p>
            </p:txBody>
          </p:sp>
        </mc:Choice>
        <mc:Fallback xmlns="">
          <p:sp>
            <p:nvSpPr>
              <p:cNvPr id="4" name="Rectangle 1">
                <a:extLst>
                  <a:ext uri="{FF2B5EF4-FFF2-40B4-BE49-F238E27FC236}">
                    <a16:creationId xmlns:a16="http://schemas.microsoft.com/office/drawing/2014/main" xmlns:a14="http://schemas.microsoft.com/office/drawing/2010/main" xmlns="" id="{01A8AF4C-DC30-4489-8D9E-F144CDDB0404}"/>
                  </a:ext>
                </a:extLst>
              </p:cNvPr>
              <p:cNvSpPr>
                <a:spLocks noGrp="1" noRot="1" noChangeAspect="1" noMove="1" noResize="1" noEditPoints="1" noAdjustHandles="1" noChangeArrowheads="1" noChangeShapeType="1" noTextEdit="1"/>
              </p:cNvSpPr>
              <p:nvPr>
                <p:ph idx="1"/>
              </p:nvPr>
            </p:nvSpPr>
            <p:spPr bwMode="auto">
              <a:xfrm>
                <a:off x="361466" y="1296582"/>
                <a:ext cx="8189844" cy="5215274"/>
              </a:xfrm>
              <a:prstGeom prst="rect">
                <a:avLst/>
              </a:prstGeom>
              <a:blipFill rotWithShape="0">
                <a:blip r:embed="rId3"/>
                <a:stretch>
                  <a:fillRect l="-1116" t="-1170"/>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s-ES">
                    <a:noFill/>
                  </a:rPr>
                  <a:t> </a:t>
                </a:r>
              </a:p>
            </p:txBody>
          </p:sp>
        </mc:Fallback>
      </mc:AlternateContent>
      <p:grpSp>
        <p:nvGrpSpPr>
          <p:cNvPr id="8" name="Grupo 7">
            <a:extLst>
              <a:ext uri="{FF2B5EF4-FFF2-40B4-BE49-F238E27FC236}">
                <a16:creationId xmlns:a16="http://schemas.microsoft.com/office/drawing/2014/main" xmlns="" id="{BAFC435B-A559-46A8-A1DB-D21661E353E0}"/>
              </a:ext>
            </a:extLst>
          </p:cNvPr>
          <p:cNvGrpSpPr/>
          <p:nvPr/>
        </p:nvGrpSpPr>
        <p:grpSpPr>
          <a:xfrm>
            <a:off x="2371921" y="2876105"/>
            <a:ext cx="3915784" cy="552895"/>
            <a:chOff x="2661385" y="3057366"/>
            <a:chExt cx="3915784" cy="552895"/>
          </a:xfrm>
        </p:grpSpPr>
        <p:grpSp>
          <p:nvGrpSpPr>
            <p:cNvPr id="13" name="Grupo 12">
              <a:extLst>
                <a:ext uri="{FF2B5EF4-FFF2-40B4-BE49-F238E27FC236}">
                  <a16:creationId xmlns:a16="http://schemas.microsoft.com/office/drawing/2014/main" xmlns="" id="{7900F9FF-74FA-46AE-B613-8B700DE1D77E}"/>
                </a:ext>
              </a:extLst>
            </p:cNvPr>
            <p:cNvGrpSpPr/>
            <p:nvPr/>
          </p:nvGrpSpPr>
          <p:grpSpPr>
            <a:xfrm rot="10800000">
              <a:off x="2661385" y="3057366"/>
              <a:ext cx="3915784" cy="552895"/>
              <a:chOff x="3362516" y="5076613"/>
              <a:chExt cx="5221045" cy="737193"/>
            </a:xfrm>
          </p:grpSpPr>
          <p:grpSp>
            <p:nvGrpSpPr>
              <p:cNvPr id="5" name="Grupo 4">
                <a:extLst>
                  <a:ext uri="{FF2B5EF4-FFF2-40B4-BE49-F238E27FC236}">
                    <a16:creationId xmlns:a16="http://schemas.microsoft.com/office/drawing/2014/main" xmlns="" id="{301BA980-DACC-4965-8C57-005DAB853BD6}"/>
                  </a:ext>
                </a:extLst>
              </p:cNvPr>
              <p:cNvGrpSpPr/>
              <p:nvPr/>
            </p:nvGrpSpPr>
            <p:grpSpPr>
              <a:xfrm>
                <a:off x="3362516" y="5076613"/>
                <a:ext cx="5221045" cy="737193"/>
                <a:chOff x="3392557" y="2494303"/>
                <a:chExt cx="5221045" cy="737193"/>
              </a:xfrm>
            </p:grpSpPr>
            <p:cxnSp>
              <p:nvCxnSpPr>
                <p:cNvPr id="6" name="Conector recto de flecha 5">
                  <a:extLst>
                    <a:ext uri="{FF2B5EF4-FFF2-40B4-BE49-F238E27FC236}">
                      <a16:creationId xmlns:a16="http://schemas.microsoft.com/office/drawing/2014/main" xmlns="" id="{E92F59A2-A580-4770-BB8D-A134836BA4DB}"/>
                    </a:ext>
                  </a:extLst>
                </p:cNvPr>
                <p:cNvCxnSpPr/>
                <p:nvPr/>
              </p:nvCxnSpPr>
              <p:spPr>
                <a:xfrm>
                  <a:off x="3392557" y="2637183"/>
                  <a:ext cx="4784034" cy="0"/>
                </a:xfrm>
                <a:prstGeom prst="straightConnector1">
                  <a:avLst/>
                </a:prstGeom>
                <a:ln w="22225">
                  <a:headEnd type="triangle"/>
                  <a:tailEnd type="stealth"/>
                </a:ln>
              </p:spPr>
              <p:style>
                <a:lnRef idx="1">
                  <a:schemeClr val="accent1"/>
                </a:lnRef>
                <a:fillRef idx="0">
                  <a:schemeClr val="accent1"/>
                </a:fillRef>
                <a:effectRef idx="0">
                  <a:schemeClr val="accent1"/>
                </a:effectRef>
                <a:fontRef idx="minor">
                  <a:schemeClr val="tx1"/>
                </a:fontRef>
              </p:style>
            </p:cxnSp>
            <p:cxnSp>
              <p:nvCxnSpPr>
                <p:cNvPr id="7" name="Conector recto 6">
                  <a:extLst>
                    <a:ext uri="{FF2B5EF4-FFF2-40B4-BE49-F238E27FC236}">
                      <a16:creationId xmlns:a16="http://schemas.microsoft.com/office/drawing/2014/main" xmlns="" id="{DE288F49-0B59-448D-8081-E6FA483633F3}"/>
                    </a:ext>
                  </a:extLst>
                </p:cNvPr>
                <p:cNvCxnSpPr>
                  <a:cxnSpLocks/>
                </p:cNvCxnSpPr>
                <p:nvPr/>
              </p:nvCxnSpPr>
              <p:spPr>
                <a:xfrm>
                  <a:off x="4643438" y="2494303"/>
                  <a:ext cx="0" cy="26318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CuadroTexto 8">
                      <a:extLst>
                        <a:ext uri="{FF2B5EF4-FFF2-40B4-BE49-F238E27FC236}">
                          <a16:creationId xmlns:a16="http://schemas.microsoft.com/office/drawing/2014/main" xmlns="" id="{60686F2C-624E-4F72-8ABE-CCB0F322C4BE}"/>
                        </a:ext>
                      </a:extLst>
                    </p:cNvPr>
                    <p:cNvSpPr txBox="1"/>
                    <p:nvPr/>
                  </p:nvSpPr>
                  <p:spPr>
                    <a:xfrm rot="10800000">
                      <a:off x="4400541" y="2800610"/>
                      <a:ext cx="448499" cy="43088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𝑏</m:t>
                            </m:r>
                          </m:oMath>
                        </m:oMathPara>
                      </a14:m>
                      <a:endParaRPr lang="es-ES" sz="1500" dirty="0">
                        <a:solidFill>
                          <a:srgbClr val="00B050"/>
                        </a:solidFill>
                      </a:endParaRPr>
                    </a:p>
                  </p:txBody>
                </p:sp>
              </mc:Choice>
              <mc:Fallback xmlns="">
                <p:sp>
                  <p:nvSpPr>
                    <p:cNvPr id="9" name="CuadroTexto 8">
                      <a:extLst>
                        <a:ext uri="{FF2B5EF4-FFF2-40B4-BE49-F238E27FC236}">
                          <a16:creationId xmlns:a16="http://schemas.microsoft.com/office/drawing/2014/main" id="{60686F2C-624E-4F72-8ABE-CCB0F322C4BE}"/>
                        </a:ext>
                      </a:extLst>
                    </p:cNvPr>
                    <p:cNvSpPr txBox="1">
                      <a:spLocks noRot="1" noChangeAspect="1" noMove="1" noResize="1" noEditPoints="1" noAdjustHandles="1" noChangeArrowheads="1" noChangeShapeType="1" noTextEdit="1"/>
                    </p:cNvSpPr>
                    <p:nvPr/>
                  </p:nvSpPr>
                  <p:spPr>
                    <a:xfrm rot="10800000">
                      <a:off x="4400541" y="2800610"/>
                      <a:ext cx="448499" cy="430886"/>
                    </a:xfrm>
                    <a:prstGeom prst="rect">
                      <a:avLst/>
                    </a:prstGeom>
                    <a:blipFill>
                      <a:blip r:embed="rId11"/>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0" name="CuadroTexto 9">
                      <a:extLst>
                        <a:ext uri="{FF2B5EF4-FFF2-40B4-BE49-F238E27FC236}">
                          <a16:creationId xmlns:a16="http://schemas.microsoft.com/office/drawing/2014/main" xmlns="" id="{95AF08FA-B454-45ED-8D18-6EB10F7BF60D}"/>
                        </a:ext>
                      </a:extLst>
                    </p:cNvPr>
                    <p:cNvSpPr txBox="1"/>
                    <p:nvPr/>
                  </p:nvSpPr>
                  <p:spPr>
                    <a:xfrm>
                      <a:off x="7842279" y="2798495"/>
                      <a:ext cx="771323" cy="43088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altLang="es-ES" sz="1500" i="1">
                                <a:latin typeface="Cambria Math" panose="02040503050406030204" pitchFamily="18" charset="0"/>
                                <a:ea typeface="Cambria Math" panose="02040503050406030204" pitchFamily="18" charset="0"/>
                              </a:rPr>
                              <m:t>∞−</m:t>
                            </m:r>
                          </m:oMath>
                        </m:oMathPara>
                      </a14:m>
                      <a:endParaRPr lang="es-ES" sz="1500" dirty="0">
                        <a:solidFill>
                          <a:srgbClr val="00B050"/>
                        </a:solidFill>
                      </a:endParaRPr>
                    </a:p>
                  </p:txBody>
                </p:sp>
              </mc:Choice>
              <mc:Fallback xmlns="">
                <p:sp>
                  <p:nvSpPr>
                    <p:cNvPr id="10" name="CuadroTexto 9">
                      <a:extLst>
                        <a:ext uri="{FF2B5EF4-FFF2-40B4-BE49-F238E27FC236}">
                          <a16:creationId xmlns:a16="http://schemas.microsoft.com/office/drawing/2014/main" id="{95AF08FA-B454-45ED-8D18-6EB10F7BF60D}"/>
                        </a:ext>
                      </a:extLst>
                    </p:cNvPr>
                    <p:cNvSpPr txBox="1">
                      <a:spLocks noRot="1" noChangeAspect="1" noMove="1" noResize="1" noEditPoints="1" noAdjustHandles="1" noChangeArrowheads="1" noChangeShapeType="1" noTextEdit="1"/>
                    </p:cNvSpPr>
                    <p:nvPr/>
                  </p:nvSpPr>
                  <p:spPr>
                    <a:xfrm>
                      <a:off x="7842279" y="2798495"/>
                      <a:ext cx="771323" cy="430886"/>
                    </a:xfrm>
                    <a:prstGeom prst="rect">
                      <a:avLst/>
                    </a:prstGeom>
                    <a:blipFill>
                      <a:blip r:embed="rId12"/>
                      <a:stretch>
                        <a:fillRect/>
                      </a:stretch>
                    </a:blipFill>
                  </p:spPr>
                  <p:txBody>
                    <a:bodyPr/>
                    <a:lstStyle/>
                    <a:p>
                      <a:r>
                        <a:rPr lang="es-ES">
                          <a:noFill/>
                        </a:rPr>
                        <a:t> </a:t>
                      </a:r>
                    </a:p>
                  </p:txBody>
                </p:sp>
              </mc:Fallback>
            </mc:AlternateContent>
          </p:grpSp>
          <p:sp>
            <p:nvSpPr>
              <p:cNvPr id="3" name="Elipse 2">
                <a:extLst>
                  <a:ext uri="{FF2B5EF4-FFF2-40B4-BE49-F238E27FC236}">
                    <a16:creationId xmlns:a16="http://schemas.microsoft.com/office/drawing/2014/main" xmlns="" id="{426AF4B5-4C7D-4616-9FBC-932F663F1E27}"/>
                  </a:ext>
                </a:extLst>
              </p:cNvPr>
              <p:cNvSpPr/>
              <p:nvPr/>
            </p:nvSpPr>
            <p:spPr>
              <a:xfrm>
                <a:off x="4505989" y="5094154"/>
                <a:ext cx="221189" cy="202819"/>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dirty="0"/>
              </a:p>
            </p:txBody>
          </p:sp>
        </p:grpSp>
        <p:cxnSp>
          <p:nvCxnSpPr>
            <p:cNvPr id="52" name="Conector recto 51">
              <a:extLst>
                <a:ext uri="{FF2B5EF4-FFF2-40B4-BE49-F238E27FC236}">
                  <a16:creationId xmlns:a16="http://schemas.microsoft.com/office/drawing/2014/main" xmlns="" id="{6573942D-89C7-425C-A605-36F90CBDCD71}"/>
                </a:ext>
              </a:extLst>
            </p:cNvPr>
            <p:cNvCxnSpPr>
              <a:cxnSpLocks/>
            </p:cNvCxnSpPr>
            <p:nvPr/>
          </p:nvCxnSpPr>
          <p:spPr>
            <a:xfrm flipH="1">
              <a:off x="2912013" y="3499592"/>
              <a:ext cx="2641660" cy="0"/>
            </a:xfrm>
            <a:prstGeom prst="line">
              <a:avLst/>
            </a:prstGeom>
            <a:ln w="3810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grpSp>
        <p:nvGrpSpPr>
          <p:cNvPr id="34" name="Grupo 33">
            <a:extLst>
              <a:ext uri="{FF2B5EF4-FFF2-40B4-BE49-F238E27FC236}">
                <a16:creationId xmlns:a16="http://schemas.microsoft.com/office/drawing/2014/main" xmlns="" id="{34AC12CE-8618-4907-A76A-ED4848D5F761}"/>
              </a:ext>
            </a:extLst>
          </p:cNvPr>
          <p:cNvGrpSpPr/>
          <p:nvPr/>
        </p:nvGrpSpPr>
        <p:grpSpPr>
          <a:xfrm>
            <a:off x="5430100" y="5571665"/>
            <a:ext cx="3159199" cy="549621"/>
            <a:chOff x="5449308" y="5193451"/>
            <a:chExt cx="4212266" cy="732828"/>
          </a:xfrm>
        </p:grpSpPr>
        <p:grpSp>
          <p:nvGrpSpPr>
            <p:cNvPr id="51" name="Grupo 50">
              <a:extLst>
                <a:ext uri="{FF2B5EF4-FFF2-40B4-BE49-F238E27FC236}">
                  <a16:creationId xmlns:a16="http://schemas.microsoft.com/office/drawing/2014/main" xmlns="" id="{846E9CA8-6297-4008-BB7C-2266D1B42A54}"/>
                </a:ext>
              </a:extLst>
            </p:cNvPr>
            <p:cNvGrpSpPr/>
            <p:nvPr/>
          </p:nvGrpSpPr>
          <p:grpSpPr>
            <a:xfrm rot="10800000">
              <a:off x="5449308" y="5193451"/>
              <a:ext cx="4212266" cy="732828"/>
              <a:chOff x="4699358" y="5953166"/>
              <a:chExt cx="4212266" cy="502989"/>
            </a:xfrm>
            <a:solidFill>
              <a:schemeClr val="bg1"/>
            </a:solidFill>
          </p:grpSpPr>
          <p:grpSp>
            <p:nvGrpSpPr>
              <p:cNvPr id="41" name="Grupo 40">
                <a:extLst>
                  <a:ext uri="{FF2B5EF4-FFF2-40B4-BE49-F238E27FC236}">
                    <a16:creationId xmlns:a16="http://schemas.microsoft.com/office/drawing/2014/main" xmlns="" id="{437D287F-5420-4899-A48E-F3355AF7953B}"/>
                  </a:ext>
                </a:extLst>
              </p:cNvPr>
              <p:cNvGrpSpPr/>
              <p:nvPr/>
            </p:nvGrpSpPr>
            <p:grpSpPr>
              <a:xfrm>
                <a:off x="4699358" y="5970784"/>
                <a:ext cx="4212266" cy="481350"/>
                <a:chOff x="3392557" y="2494303"/>
                <a:chExt cx="5145950" cy="637350"/>
              </a:xfrm>
              <a:grpFill/>
            </p:grpSpPr>
            <p:cxnSp>
              <p:nvCxnSpPr>
                <p:cNvPr id="44" name="Conector recto de flecha 43">
                  <a:extLst>
                    <a:ext uri="{FF2B5EF4-FFF2-40B4-BE49-F238E27FC236}">
                      <a16:creationId xmlns:a16="http://schemas.microsoft.com/office/drawing/2014/main" xmlns="" id="{84C95FE9-6937-4DC7-9C72-C93CE226CFE9}"/>
                    </a:ext>
                  </a:extLst>
                </p:cNvPr>
                <p:cNvCxnSpPr/>
                <p:nvPr/>
              </p:nvCxnSpPr>
              <p:spPr>
                <a:xfrm>
                  <a:off x="3392557" y="2637183"/>
                  <a:ext cx="4784034" cy="0"/>
                </a:xfrm>
                <a:prstGeom prst="straightConnector1">
                  <a:avLst/>
                </a:prstGeom>
                <a:grpFill/>
                <a:ln w="22225">
                  <a:headEnd type="triangle"/>
                  <a:tailEnd type="stealth"/>
                </a:ln>
              </p:spPr>
              <p:style>
                <a:lnRef idx="1">
                  <a:schemeClr val="accent1"/>
                </a:lnRef>
                <a:fillRef idx="0">
                  <a:schemeClr val="accent1"/>
                </a:fillRef>
                <a:effectRef idx="0">
                  <a:schemeClr val="accent1"/>
                </a:effectRef>
                <a:fontRef idx="minor">
                  <a:schemeClr val="tx1"/>
                </a:fontRef>
              </p:style>
            </p:cxnSp>
            <p:cxnSp>
              <p:nvCxnSpPr>
                <p:cNvPr id="45" name="Conector recto 44">
                  <a:extLst>
                    <a:ext uri="{FF2B5EF4-FFF2-40B4-BE49-F238E27FC236}">
                      <a16:creationId xmlns:a16="http://schemas.microsoft.com/office/drawing/2014/main" xmlns="" id="{338FE79C-1049-4C27-A5EB-77DEF8F2A448}"/>
                    </a:ext>
                  </a:extLst>
                </p:cNvPr>
                <p:cNvCxnSpPr>
                  <a:cxnSpLocks/>
                </p:cNvCxnSpPr>
                <p:nvPr/>
              </p:nvCxnSpPr>
              <p:spPr>
                <a:xfrm>
                  <a:off x="4643438" y="2494303"/>
                  <a:ext cx="0" cy="263180"/>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46" name="Conector recto 45">
                  <a:extLst>
                    <a:ext uri="{FF2B5EF4-FFF2-40B4-BE49-F238E27FC236}">
                      <a16:creationId xmlns:a16="http://schemas.microsoft.com/office/drawing/2014/main" xmlns="" id="{D4845C57-5A0F-4B43-8CC1-BB709FFBC37C}"/>
                    </a:ext>
                  </a:extLst>
                </p:cNvPr>
                <p:cNvCxnSpPr>
                  <a:cxnSpLocks/>
                </p:cNvCxnSpPr>
                <p:nvPr/>
              </p:nvCxnSpPr>
              <p:spPr>
                <a:xfrm>
                  <a:off x="6815961" y="2518117"/>
                  <a:ext cx="0" cy="263180"/>
                </a:xfrm>
                <a:prstGeom prst="line">
                  <a:avLst/>
                </a:prstGeom>
                <a:grpFill/>
              </p:spPr>
              <p:style>
                <a:lnRef idx="1">
                  <a:schemeClr val="accent1"/>
                </a:lnRef>
                <a:fillRef idx="0">
                  <a:schemeClr val="accent1"/>
                </a:fillRef>
                <a:effectRef idx="0">
                  <a:schemeClr val="accent1"/>
                </a:effectRef>
                <a:fontRef idx="minor">
                  <a:schemeClr val="tx1"/>
                </a:fontRef>
              </p:style>
            </p:cxnSp>
            <p:sp>
              <p:nvSpPr>
                <p:cNvPr id="47" name="CuadroTexto 46">
                  <a:extLst>
                    <a:ext uri="{FF2B5EF4-FFF2-40B4-BE49-F238E27FC236}">
                      <a16:creationId xmlns:a16="http://schemas.microsoft.com/office/drawing/2014/main" xmlns="" id="{2AF8B9BC-82E1-4543-B50D-C914996575E0}"/>
                    </a:ext>
                  </a:extLst>
                </p:cNvPr>
                <p:cNvSpPr txBox="1"/>
                <p:nvPr/>
              </p:nvSpPr>
              <p:spPr>
                <a:xfrm rot="10800000">
                  <a:off x="4205686" y="2740059"/>
                  <a:ext cx="636269" cy="391594"/>
                </a:xfrm>
                <a:prstGeom prst="rect">
                  <a:avLst/>
                </a:prstGeom>
                <a:grpFill/>
              </p:spPr>
              <p:txBody>
                <a:bodyPr wrap="square" rtlCol="0">
                  <a:spAutoFit/>
                </a:bodyPr>
                <a:lstStyle/>
                <a:p>
                  <a:r>
                    <a:rPr lang="es-CO" sz="1500" dirty="0">
                      <a:solidFill>
                        <a:srgbClr val="00B050"/>
                      </a:solidFill>
                    </a:rPr>
                    <a:t>0</a:t>
                  </a:r>
                  <a:endParaRPr lang="es-ES" sz="1500" dirty="0">
                    <a:solidFill>
                      <a:srgbClr val="00B050"/>
                    </a:solidFill>
                  </a:endParaRPr>
                </a:p>
              </p:txBody>
            </p:sp>
            <mc:AlternateContent xmlns:mc="http://schemas.openxmlformats.org/markup-compatibility/2006" xmlns:a14="http://schemas.microsoft.com/office/drawing/2010/main">
              <mc:Choice Requires="a14">
                <p:sp>
                  <p:nvSpPr>
                    <p:cNvPr id="48" name="CuadroTexto 47">
                      <a:extLst>
                        <a:ext uri="{FF2B5EF4-FFF2-40B4-BE49-F238E27FC236}">
                          <a16:creationId xmlns:a16="http://schemas.microsoft.com/office/drawing/2014/main" xmlns="" id="{EF32913D-F72D-40C3-B984-A548DF8F6A41}"/>
                        </a:ext>
                      </a:extLst>
                    </p:cNvPr>
                    <p:cNvSpPr txBox="1"/>
                    <p:nvPr/>
                  </p:nvSpPr>
                  <p:spPr>
                    <a:xfrm>
                      <a:off x="7596214" y="2660903"/>
                      <a:ext cx="942293" cy="391594"/>
                    </a:xfrm>
                    <a:prstGeom prst="rect">
                      <a:avLst/>
                    </a:prstGeom>
                    <a:grp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altLang="es-ES" sz="1500" i="1">
                                <a:latin typeface="Cambria Math" panose="02040503050406030204" pitchFamily="18" charset="0"/>
                                <a:ea typeface="Cambria Math" panose="02040503050406030204" pitchFamily="18" charset="0"/>
                              </a:rPr>
                              <m:t>∞−</m:t>
                            </m:r>
                          </m:oMath>
                        </m:oMathPara>
                      </a14:m>
                      <a:endParaRPr lang="es-ES" sz="1500" dirty="0">
                        <a:solidFill>
                          <a:srgbClr val="00B050"/>
                        </a:solidFill>
                      </a:endParaRPr>
                    </a:p>
                  </p:txBody>
                </p:sp>
              </mc:Choice>
              <mc:Fallback xmlns="">
                <p:sp>
                  <p:nvSpPr>
                    <p:cNvPr id="48" name="CuadroTexto 47">
                      <a:extLst>
                        <a:ext uri="{FF2B5EF4-FFF2-40B4-BE49-F238E27FC236}">
                          <a16:creationId xmlns:a16="http://schemas.microsoft.com/office/drawing/2014/main" id="{EF32913D-F72D-40C3-B984-A548DF8F6A41}"/>
                        </a:ext>
                      </a:extLst>
                    </p:cNvPr>
                    <p:cNvSpPr txBox="1">
                      <a:spLocks noRot="1" noChangeAspect="1" noMove="1" noResize="1" noEditPoints="1" noAdjustHandles="1" noChangeArrowheads="1" noChangeShapeType="1" noTextEdit="1"/>
                    </p:cNvSpPr>
                    <p:nvPr/>
                  </p:nvSpPr>
                  <p:spPr>
                    <a:xfrm>
                      <a:off x="7596214" y="2660903"/>
                      <a:ext cx="942293" cy="391594"/>
                    </a:xfrm>
                    <a:prstGeom prst="rect">
                      <a:avLst/>
                    </a:prstGeom>
                    <a:blipFill>
                      <a:blip r:embed="rId13"/>
                      <a:stretch>
                        <a:fillRect/>
                      </a:stretch>
                    </a:blipFill>
                  </p:spPr>
                  <p:txBody>
                    <a:bodyPr/>
                    <a:lstStyle/>
                    <a:p>
                      <a:r>
                        <a:rPr lang="es-ES">
                          <a:noFill/>
                        </a:rPr>
                        <a:t> </a:t>
                      </a:r>
                    </a:p>
                  </p:txBody>
                </p:sp>
              </mc:Fallback>
            </mc:AlternateContent>
            <p:cxnSp>
              <p:nvCxnSpPr>
                <p:cNvPr id="49" name="Conector recto 48">
                  <a:extLst>
                    <a:ext uri="{FF2B5EF4-FFF2-40B4-BE49-F238E27FC236}">
                      <a16:creationId xmlns:a16="http://schemas.microsoft.com/office/drawing/2014/main" xmlns="" id="{6F1686A8-9090-4328-947D-F02EB90F4DD5}"/>
                    </a:ext>
                  </a:extLst>
                </p:cNvPr>
                <p:cNvCxnSpPr>
                  <a:cxnSpLocks/>
                </p:cNvCxnSpPr>
                <p:nvPr/>
              </p:nvCxnSpPr>
              <p:spPr>
                <a:xfrm rot="10800000" flipH="1" flipV="1">
                  <a:off x="5410506" y="2654725"/>
                  <a:ext cx="2816933" cy="4248"/>
                </a:xfrm>
                <a:prstGeom prst="line">
                  <a:avLst/>
                </a:prstGeom>
                <a:grpFill/>
                <a:ln w="38100">
                  <a:solidFill>
                    <a:srgbClr val="FF0000"/>
                  </a:solidFill>
                  <a:tailEnd type="stealth"/>
                </a:ln>
              </p:spPr>
              <p:style>
                <a:lnRef idx="1">
                  <a:schemeClr val="accent1"/>
                </a:lnRef>
                <a:fillRef idx="0">
                  <a:schemeClr val="accent1"/>
                </a:fillRef>
                <a:effectRef idx="0">
                  <a:schemeClr val="accent1"/>
                </a:effectRef>
                <a:fontRef idx="minor">
                  <a:schemeClr val="tx1"/>
                </a:fontRef>
              </p:style>
            </p:cxnSp>
          </p:grpSp>
          <p:sp>
            <p:nvSpPr>
              <p:cNvPr id="42" name="Elipse 41">
                <a:extLst>
                  <a:ext uri="{FF2B5EF4-FFF2-40B4-BE49-F238E27FC236}">
                    <a16:creationId xmlns:a16="http://schemas.microsoft.com/office/drawing/2014/main" xmlns="" id="{8AB676D1-6CD5-412E-87ED-7F0A82FC01A4}"/>
                  </a:ext>
                </a:extLst>
              </p:cNvPr>
              <p:cNvSpPr/>
              <p:nvPr/>
            </p:nvSpPr>
            <p:spPr>
              <a:xfrm>
                <a:off x="6282468" y="6032909"/>
                <a:ext cx="148642" cy="104298"/>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cxnSp>
            <p:nvCxnSpPr>
              <p:cNvPr id="35" name="Conector recto 34">
                <a:extLst>
                  <a:ext uri="{FF2B5EF4-FFF2-40B4-BE49-F238E27FC236}">
                    <a16:creationId xmlns:a16="http://schemas.microsoft.com/office/drawing/2014/main" xmlns="" id="{4BFA9044-E83F-4C9D-B746-CA8813DEB032}"/>
                  </a:ext>
                </a:extLst>
              </p:cNvPr>
              <p:cNvCxnSpPr/>
              <p:nvPr/>
            </p:nvCxnSpPr>
            <p:spPr>
              <a:xfrm>
                <a:off x="6097135" y="5953166"/>
                <a:ext cx="0" cy="18279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36" name="Conector recto 35">
                <a:extLst>
                  <a:ext uri="{FF2B5EF4-FFF2-40B4-BE49-F238E27FC236}">
                    <a16:creationId xmlns:a16="http://schemas.microsoft.com/office/drawing/2014/main" xmlns="" id="{83E8EB15-114C-4DB0-AB24-C0B457F8E510}"/>
                  </a:ext>
                </a:extLst>
              </p:cNvPr>
              <p:cNvCxnSpPr/>
              <p:nvPr/>
            </p:nvCxnSpPr>
            <p:spPr>
              <a:xfrm>
                <a:off x="6351168" y="5976503"/>
                <a:ext cx="0" cy="18279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37" name="Conector recto 36">
                <a:extLst>
                  <a:ext uri="{FF2B5EF4-FFF2-40B4-BE49-F238E27FC236}">
                    <a16:creationId xmlns:a16="http://schemas.microsoft.com/office/drawing/2014/main" xmlns="" id="{27F515DF-83DE-452D-9514-EB267C7C7B24}"/>
                  </a:ext>
                </a:extLst>
              </p:cNvPr>
              <p:cNvCxnSpPr/>
              <p:nvPr/>
            </p:nvCxnSpPr>
            <p:spPr>
              <a:xfrm>
                <a:off x="6657366" y="5986492"/>
                <a:ext cx="0" cy="182796"/>
              </a:xfrm>
              <a:prstGeom prst="line">
                <a:avLst/>
              </a:prstGeom>
              <a:grpFill/>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0" name="CuadroTexto 49">
                    <a:extLst>
                      <a:ext uri="{FF2B5EF4-FFF2-40B4-BE49-F238E27FC236}">
                        <a16:creationId xmlns:a16="http://schemas.microsoft.com/office/drawing/2014/main" xmlns="" id="{C730A7E2-36A3-4F04-9455-732BF607A87E}"/>
                      </a:ext>
                    </a:extLst>
                  </p:cNvPr>
                  <p:cNvSpPr txBox="1"/>
                  <p:nvPr/>
                </p:nvSpPr>
                <p:spPr>
                  <a:xfrm rot="10800000">
                    <a:off x="6082457" y="6160409"/>
                    <a:ext cx="637355" cy="295746"/>
                  </a:xfrm>
                  <a:prstGeom prst="rect">
                    <a:avLst/>
                  </a:prstGeom>
                  <a:grp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−4</m:t>
                          </m:r>
                        </m:oMath>
                      </m:oMathPara>
                    </a14:m>
                    <a:endParaRPr lang="es-ES" sz="1500" dirty="0">
                      <a:solidFill>
                        <a:srgbClr val="00B050"/>
                      </a:solidFill>
                    </a:endParaRPr>
                  </a:p>
                </p:txBody>
              </p:sp>
            </mc:Choice>
            <mc:Fallback xmlns="">
              <p:sp>
                <p:nvSpPr>
                  <p:cNvPr id="50" name="CuadroTexto 49">
                    <a:extLst>
                      <a:ext uri="{FF2B5EF4-FFF2-40B4-BE49-F238E27FC236}">
                        <a16:creationId xmlns:a16="http://schemas.microsoft.com/office/drawing/2014/main" id="{C730A7E2-36A3-4F04-9455-732BF607A87E}"/>
                      </a:ext>
                    </a:extLst>
                  </p:cNvPr>
                  <p:cNvSpPr txBox="1">
                    <a:spLocks noRot="1" noChangeAspect="1" noMove="1" noResize="1" noEditPoints="1" noAdjustHandles="1" noChangeArrowheads="1" noChangeShapeType="1" noTextEdit="1"/>
                  </p:cNvSpPr>
                  <p:nvPr/>
                </p:nvSpPr>
                <p:spPr>
                  <a:xfrm rot="10800000">
                    <a:off x="6082457" y="6160409"/>
                    <a:ext cx="637355" cy="295746"/>
                  </a:xfrm>
                  <a:prstGeom prst="rect">
                    <a:avLst/>
                  </a:prstGeom>
                  <a:blipFill>
                    <a:blip r:embed="rId14"/>
                    <a:stretch>
                      <a:fillRect/>
                    </a:stretch>
                  </a:blipFill>
                </p:spPr>
                <p:txBody>
                  <a:bodyPr/>
                  <a:lstStyle/>
                  <a:p>
                    <a:r>
                      <a:rPr lang="es-ES">
                        <a:noFill/>
                      </a:rPr>
                      <a:t> </a:t>
                    </a:r>
                  </a:p>
                </p:txBody>
              </p:sp>
            </mc:Fallback>
          </mc:AlternateContent>
        </p:grpSp>
        <p:cxnSp>
          <p:nvCxnSpPr>
            <p:cNvPr id="53" name="Conector recto 52">
              <a:extLst>
                <a:ext uri="{FF2B5EF4-FFF2-40B4-BE49-F238E27FC236}">
                  <a16:creationId xmlns:a16="http://schemas.microsoft.com/office/drawing/2014/main" xmlns="" id="{A4E52C12-F1A5-428D-B536-71FD2C6369AA}"/>
                </a:ext>
              </a:extLst>
            </p:cNvPr>
            <p:cNvCxnSpPr>
              <a:cxnSpLocks/>
            </p:cNvCxnSpPr>
            <p:nvPr/>
          </p:nvCxnSpPr>
          <p:spPr>
            <a:xfrm rot="10800000">
              <a:off x="7136213" y="5599796"/>
              <a:ext cx="0" cy="289587"/>
            </a:xfrm>
            <a:prstGeom prst="line">
              <a:avLst/>
            </a:prstGeom>
            <a:solidFill>
              <a:schemeClr val="bg1"/>
            </a:solidFill>
          </p:spPr>
          <p:style>
            <a:lnRef idx="1">
              <a:schemeClr val="accent1"/>
            </a:lnRef>
            <a:fillRef idx="0">
              <a:schemeClr val="accent1"/>
            </a:fillRef>
            <a:effectRef idx="0">
              <a:schemeClr val="accent1"/>
            </a:effectRef>
            <a:fontRef idx="minor">
              <a:schemeClr val="tx1"/>
            </a:fontRef>
          </p:style>
        </p:cxnSp>
        <p:cxnSp>
          <p:nvCxnSpPr>
            <p:cNvPr id="54" name="Conector recto 53">
              <a:extLst>
                <a:ext uri="{FF2B5EF4-FFF2-40B4-BE49-F238E27FC236}">
                  <a16:creationId xmlns:a16="http://schemas.microsoft.com/office/drawing/2014/main" xmlns="" id="{A7CC2441-0C33-44B8-896F-E093481DAA77}"/>
                </a:ext>
              </a:extLst>
            </p:cNvPr>
            <p:cNvCxnSpPr>
              <a:cxnSpLocks/>
            </p:cNvCxnSpPr>
            <p:nvPr/>
          </p:nvCxnSpPr>
          <p:spPr>
            <a:xfrm rot="10800000">
              <a:off x="7389429" y="5599796"/>
              <a:ext cx="0" cy="289587"/>
            </a:xfrm>
            <a:prstGeom prst="line">
              <a:avLst/>
            </a:prstGeom>
            <a:solidFill>
              <a:schemeClr val="bg1"/>
            </a:solidFill>
          </p:spPr>
          <p:style>
            <a:lnRef idx="1">
              <a:schemeClr val="accent1"/>
            </a:lnRef>
            <a:fillRef idx="0">
              <a:schemeClr val="accent1"/>
            </a:fillRef>
            <a:effectRef idx="0">
              <a:schemeClr val="accent1"/>
            </a:effectRef>
            <a:fontRef idx="minor">
              <a:schemeClr val="tx1"/>
            </a:fontRef>
          </p:style>
        </p:cxnSp>
      </p:grpSp>
      <p:grpSp>
        <p:nvGrpSpPr>
          <p:cNvPr id="11" name="Grupo 10">
            <a:extLst>
              <a:ext uri="{FF2B5EF4-FFF2-40B4-BE49-F238E27FC236}">
                <a16:creationId xmlns:a16="http://schemas.microsoft.com/office/drawing/2014/main" xmlns="" id="{1170EC63-435F-4E4F-99BA-AE75E6D5E584}"/>
              </a:ext>
            </a:extLst>
          </p:cNvPr>
          <p:cNvGrpSpPr/>
          <p:nvPr/>
        </p:nvGrpSpPr>
        <p:grpSpPr>
          <a:xfrm>
            <a:off x="5363530" y="4421253"/>
            <a:ext cx="3178362" cy="589599"/>
            <a:chOff x="4022278" y="3912781"/>
            <a:chExt cx="3178362" cy="589599"/>
          </a:xfrm>
        </p:grpSpPr>
        <p:grpSp>
          <p:nvGrpSpPr>
            <p:cNvPr id="32" name="Grupo 31">
              <a:extLst>
                <a:ext uri="{FF2B5EF4-FFF2-40B4-BE49-F238E27FC236}">
                  <a16:creationId xmlns:a16="http://schemas.microsoft.com/office/drawing/2014/main" xmlns="" id="{9E1081CE-8E47-49CC-BF82-DFC10BCB8C57}"/>
                </a:ext>
              </a:extLst>
            </p:cNvPr>
            <p:cNvGrpSpPr/>
            <p:nvPr/>
          </p:nvGrpSpPr>
          <p:grpSpPr>
            <a:xfrm rot="10800000">
              <a:off x="4022278" y="3912781"/>
              <a:ext cx="3178362" cy="589599"/>
              <a:chOff x="3927821" y="4738374"/>
              <a:chExt cx="5177158" cy="1075774"/>
            </a:xfrm>
          </p:grpSpPr>
          <p:grpSp>
            <p:nvGrpSpPr>
              <p:cNvPr id="14" name="Grupo 13">
                <a:extLst>
                  <a:ext uri="{FF2B5EF4-FFF2-40B4-BE49-F238E27FC236}">
                    <a16:creationId xmlns:a16="http://schemas.microsoft.com/office/drawing/2014/main" xmlns="" id="{1D6035EB-AF5A-4A97-A2B8-B60D39184895}"/>
                  </a:ext>
                </a:extLst>
              </p:cNvPr>
              <p:cNvGrpSpPr/>
              <p:nvPr/>
            </p:nvGrpSpPr>
            <p:grpSpPr>
              <a:xfrm>
                <a:off x="3927821" y="4738374"/>
                <a:ext cx="5177158" cy="1075774"/>
                <a:chOff x="3362516" y="5076613"/>
                <a:chExt cx="5177163" cy="1040909"/>
              </a:xfrm>
            </p:grpSpPr>
            <p:grpSp>
              <p:nvGrpSpPr>
                <p:cNvPr id="15" name="Grupo 14">
                  <a:extLst>
                    <a:ext uri="{FF2B5EF4-FFF2-40B4-BE49-F238E27FC236}">
                      <a16:creationId xmlns:a16="http://schemas.microsoft.com/office/drawing/2014/main" xmlns="" id="{9C9361B9-A4A4-4E76-8357-CB9A999C2306}"/>
                    </a:ext>
                  </a:extLst>
                </p:cNvPr>
                <p:cNvGrpSpPr/>
                <p:nvPr/>
              </p:nvGrpSpPr>
              <p:grpSpPr>
                <a:xfrm>
                  <a:off x="3362516" y="5076613"/>
                  <a:ext cx="5177163" cy="1040909"/>
                  <a:chOff x="3392557" y="2494303"/>
                  <a:chExt cx="5177163" cy="1040909"/>
                </a:xfrm>
              </p:grpSpPr>
              <p:cxnSp>
                <p:nvCxnSpPr>
                  <p:cNvPr id="18" name="Conector recto de flecha 17">
                    <a:extLst>
                      <a:ext uri="{FF2B5EF4-FFF2-40B4-BE49-F238E27FC236}">
                        <a16:creationId xmlns:a16="http://schemas.microsoft.com/office/drawing/2014/main" xmlns="" id="{21B43AA0-6A25-4D63-98F5-66465D690EF2}"/>
                      </a:ext>
                    </a:extLst>
                  </p:cNvPr>
                  <p:cNvCxnSpPr/>
                  <p:nvPr/>
                </p:nvCxnSpPr>
                <p:spPr>
                  <a:xfrm>
                    <a:off x="3392557" y="2637183"/>
                    <a:ext cx="4784034" cy="0"/>
                  </a:xfrm>
                  <a:prstGeom prst="straightConnector1">
                    <a:avLst/>
                  </a:prstGeom>
                  <a:ln w="22225">
                    <a:headEnd type="triangle"/>
                    <a:tailEnd type="stealth"/>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xmlns="" id="{3A33D189-197A-486E-B43A-4EADEC266801}"/>
                      </a:ext>
                    </a:extLst>
                  </p:cNvPr>
                  <p:cNvCxnSpPr>
                    <a:cxnSpLocks/>
                  </p:cNvCxnSpPr>
                  <p:nvPr/>
                </p:nvCxnSpPr>
                <p:spPr>
                  <a:xfrm>
                    <a:off x="4643438" y="2494303"/>
                    <a:ext cx="0" cy="26318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xmlns="" id="{8638BC71-17CC-401E-8F2B-42617A23D066}"/>
                      </a:ext>
                    </a:extLst>
                  </p:cNvPr>
                  <p:cNvCxnSpPr>
                    <a:cxnSpLocks/>
                  </p:cNvCxnSpPr>
                  <p:nvPr/>
                </p:nvCxnSpPr>
                <p:spPr>
                  <a:xfrm>
                    <a:off x="6867520" y="2518116"/>
                    <a:ext cx="0" cy="26318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 name="CuadroTexto 20">
                        <a:extLst>
                          <a:ext uri="{FF2B5EF4-FFF2-40B4-BE49-F238E27FC236}">
                            <a16:creationId xmlns:a16="http://schemas.microsoft.com/office/drawing/2014/main" xmlns="" id="{861FA9D7-E53D-47E9-8BD8-F6FBFC1A5F31}"/>
                          </a:ext>
                        </a:extLst>
                      </p:cNvPr>
                      <p:cNvSpPr txBox="1"/>
                      <p:nvPr/>
                    </p:nvSpPr>
                    <p:spPr>
                      <a:xfrm rot="10800000">
                        <a:off x="4212141" y="2790634"/>
                        <a:ext cx="715963" cy="5705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10</m:t>
                              </m:r>
                            </m:oMath>
                          </m:oMathPara>
                        </a14:m>
                        <a:endParaRPr lang="es-ES" sz="1500" dirty="0">
                          <a:solidFill>
                            <a:srgbClr val="00B050"/>
                          </a:solidFill>
                        </a:endParaRPr>
                      </a:p>
                    </p:txBody>
                  </p:sp>
                </mc:Choice>
                <mc:Fallback xmlns="">
                  <p:sp>
                    <p:nvSpPr>
                      <p:cNvPr id="21" name="CuadroTexto 20">
                        <a:extLst>
                          <a:ext uri="{FF2B5EF4-FFF2-40B4-BE49-F238E27FC236}">
                            <a16:creationId xmlns:a16="http://schemas.microsoft.com/office/drawing/2014/main" id="{861FA9D7-E53D-47E9-8BD8-F6FBFC1A5F31}"/>
                          </a:ext>
                        </a:extLst>
                      </p:cNvPr>
                      <p:cNvSpPr txBox="1">
                        <a:spLocks noRot="1" noChangeAspect="1" noMove="1" noResize="1" noEditPoints="1" noAdjustHandles="1" noChangeArrowheads="1" noChangeShapeType="1" noTextEdit="1"/>
                      </p:cNvSpPr>
                      <p:nvPr/>
                    </p:nvSpPr>
                    <p:spPr>
                      <a:xfrm rot="10800000">
                        <a:off x="4212141" y="2790634"/>
                        <a:ext cx="715963" cy="570532"/>
                      </a:xfrm>
                      <a:prstGeom prst="rect">
                        <a:avLst/>
                      </a:prstGeom>
                      <a:blipFill>
                        <a:blip r:embed="rId15"/>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2" name="CuadroTexto 21">
                        <a:extLst>
                          <a:ext uri="{FF2B5EF4-FFF2-40B4-BE49-F238E27FC236}">
                            <a16:creationId xmlns:a16="http://schemas.microsoft.com/office/drawing/2014/main" xmlns="" id="{3C708484-D462-4089-A39E-4372E1DF42A4}"/>
                          </a:ext>
                        </a:extLst>
                      </p:cNvPr>
                      <p:cNvSpPr txBox="1"/>
                      <p:nvPr/>
                    </p:nvSpPr>
                    <p:spPr>
                      <a:xfrm>
                        <a:off x="7599645" y="2557155"/>
                        <a:ext cx="970075" cy="97805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altLang="es-ES" sz="1500" i="1">
                                  <a:latin typeface="Cambria Math" panose="02040503050406030204" pitchFamily="18" charset="0"/>
                                  <a:ea typeface="Cambria Math" panose="02040503050406030204" pitchFamily="18" charset="0"/>
                                </a:rPr>
                                <m:t>∞−</m:t>
                              </m:r>
                            </m:oMath>
                          </m:oMathPara>
                        </a14:m>
                        <a:endParaRPr lang="es-ES" sz="1500" dirty="0">
                          <a:solidFill>
                            <a:srgbClr val="00B050"/>
                          </a:solidFill>
                        </a:endParaRPr>
                      </a:p>
                      <a:p>
                        <a:endParaRPr lang="es-ES" sz="1500" dirty="0">
                          <a:solidFill>
                            <a:srgbClr val="00B050"/>
                          </a:solidFill>
                        </a:endParaRPr>
                      </a:p>
                    </p:txBody>
                  </p:sp>
                </mc:Choice>
                <mc:Fallback xmlns="">
                  <p:sp>
                    <p:nvSpPr>
                      <p:cNvPr id="22" name="CuadroTexto 21">
                        <a:extLst>
                          <a:ext uri="{FF2B5EF4-FFF2-40B4-BE49-F238E27FC236}">
                            <a16:creationId xmlns:a16="http://schemas.microsoft.com/office/drawing/2014/main" id="{3C708484-D462-4089-A39E-4372E1DF42A4}"/>
                          </a:ext>
                        </a:extLst>
                      </p:cNvPr>
                      <p:cNvSpPr txBox="1">
                        <a:spLocks noRot="1" noChangeAspect="1" noMove="1" noResize="1" noEditPoints="1" noAdjustHandles="1" noChangeArrowheads="1" noChangeShapeType="1" noTextEdit="1"/>
                      </p:cNvSpPr>
                      <p:nvPr/>
                    </p:nvSpPr>
                    <p:spPr>
                      <a:xfrm>
                        <a:off x="7599645" y="2557155"/>
                        <a:ext cx="970075" cy="978057"/>
                      </a:xfrm>
                      <a:prstGeom prst="rect">
                        <a:avLst/>
                      </a:prstGeom>
                      <a:blipFill>
                        <a:blip r:embed="rId16"/>
                        <a:stretch>
                          <a:fillRect/>
                        </a:stretch>
                      </a:blipFill>
                    </p:spPr>
                    <p:txBody>
                      <a:bodyPr/>
                      <a:lstStyle/>
                      <a:p>
                        <a:r>
                          <a:rPr lang="es-ES">
                            <a:noFill/>
                          </a:rPr>
                          <a:t> </a:t>
                        </a:r>
                      </a:p>
                    </p:txBody>
                  </p:sp>
                </mc:Fallback>
              </mc:AlternateContent>
              <p:cxnSp>
                <p:nvCxnSpPr>
                  <p:cNvPr id="23" name="Conector recto 22">
                    <a:extLst>
                      <a:ext uri="{FF2B5EF4-FFF2-40B4-BE49-F238E27FC236}">
                        <a16:creationId xmlns:a16="http://schemas.microsoft.com/office/drawing/2014/main" xmlns="" id="{E6573085-AD63-4C43-BD5A-9BC6BEE919CD}"/>
                      </a:ext>
                    </a:extLst>
                  </p:cNvPr>
                  <p:cNvCxnSpPr>
                    <a:cxnSpLocks/>
                  </p:cNvCxnSpPr>
                  <p:nvPr/>
                </p:nvCxnSpPr>
                <p:spPr>
                  <a:xfrm rot="10800000" flipH="1" flipV="1">
                    <a:off x="4643439" y="2622899"/>
                    <a:ext cx="3584000" cy="7521"/>
                  </a:xfrm>
                  <a:prstGeom prst="line">
                    <a:avLst/>
                  </a:prstGeom>
                  <a:ln w="38100">
                    <a:solidFill>
                      <a:srgbClr val="FF0000"/>
                    </a:solidFill>
                    <a:tailEnd type="stealth"/>
                  </a:ln>
                </p:spPr>
                <p:style>
                  <a:lnRef idx="1">
                    <a:schemeClr val="accent1"/>
                  </a:lnRef>
                  <a:fillRef idx="0">
                    <a:schemeClr val="accent1"/>
                  </a:fillRef>
                  <a:effectRef idx="0">
                    <a:schemeClr val="accent1"/>
                  </a:effectRef>
                  <a:fontRef idx="minor">
                    <a:schemeClr val="tx1"/>
                  </a:fontRef>
                </p:style>
              </p:cxnSp>
            </p:grpSp>
            <p:sp>
              <p:nvSpPr>
                <p:cNvPr id="16" name="Elipse 15">
                  <a:extLst>
                    <a:ext uri="{FF2B5EF4-FFF2-40B4-BE49-F238E27FC236}">
                      <a16:creationId xmlns:a16="http://schemas.microsoft.com/office/drawing/2014/main" xmlns="" id="{BF756A2E-81C2-45D1-9ACC-B75123C11F77}"/>
                    </a:ext>
                  </a:extLst>
                </p:cNvPr>
                <p:cNvSpPr/>
                <p:nvPr/>
              </p:nvSpPr>
              <p:spPr>
                <a:xfrm>
                  <a:off x="4505989" y="5094154"/>
                  <a:ext cx="221189" cy="202819"/>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grpSp>
          <p:cxnSp>
            <p:nvCxnSpPr>
              <p:cNvPr id="26" name="Conector recto 25">
                <a:extLst>
                  <a:ext uri="{FF2B5EF4-FFF2-40B4-BE49-F238E27FC236}">
                    <a16:creationId xmlns:a16="http://schemas.microsoft.com/office/drawing/2014/main" xmlns="" id="{3782001A-D9BF-4BC6-9AD0-B7F2AF7095E4}"/>
                  </a:ext>
                </a:extLst>
              </p:cNvPr>
              <p:cNvCxnSpPr/>
              <p:nvPr/>
            </p:nvCxnSpPr>
            <p:spPr>
              <a:xfrm>
                <a:off x="5782711" y="4769582"/>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Conector recto 26">
                <a:extLst>
                  <a:ext uri="{FF2B5EF4-FFF2-40B4-BE49-F238E27FC236}">
                    <a16:creationId xmlns:a16="http://schemas.microsoft.com/office/drawing/2014/main" xmlns="" id="{63CD3985-E4CC-46D7-A6F8-2A8DBD0185D4}"/>
                  </a:ext>
                </a:extLst>
              </p:cNvPr>
              <p:cNvCxnSpPr/>
              <p:nvPr/>
            </p:nvCxnSpPr>
            <p:spPr>
              <a:xfrm>
                <a:off x="6096000" y="4766585"/>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Conector recto 27">
                <a:extLst>
                  <a:ext uri="{FF2B5EF4-FFF2-40B4-BE49-F238E27FC236}">
                    <a16:creationId xmlns:a16="http://schemas.microsoft.com/office/drawing/2014/main" xmlns="" id="{5EBAD54A-9DCD-431F-86DF-3D5D0E5F487A}"/>
                  </a:ext>
                </a:extLst>
              </p:cNvPr>
              <p:cNvCxnSpPr/>
              <p:nvPr/>
            </p:nvCxnSpPr>
            <p:spPr>
              <a:xfrm>
                <a:off x="6462713" y="4763066"/>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Conector recto 28">
                <a:extLst>
                  <a:ext uri="{FF2B5EF4-FFF2-40B4-BE49-F238E27FC236}">
                    <a16:creationId xmlns:a16="http://schemas.microsoft.com/office/drawing/2014/main" xmlns="" id="{FFB51EE3-1D4E-4B0C-870E-6D3C36D798E6}"/>
                  </a:ext>
                </a:extLst>
              </p:cNvPr>
              <p:cNvCxnSpPr/>
              <p:nvPr/>
            </p:nvCxnSpPr>
            <p:spPr>
              <a:xfrm>
                <a:off x="6805612" y="4762383"/>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Conector recto 29">
                <a:extLst>
                  <a:ext uri="{FF2B5EF4-FFF2-40B4-BE49-F238E27FC236}">
                    <a16:creationId xmlns:a16="http://schemas.microsoft.com/office/drawing/2014/main" xmlns="" id="{38D11263-D606-4425-9321-AE6BD1A4089E}"/>
                  </a:ext>
                </a:extLst>
              </p:cNvPr>
              <p:cNvCxnSpPr/>
              <p:nvPr/>
            </p:nvCxnSpPr>
            <p:spPr>
              <a:xfrm>
                <a:off x="7085509" y="4776101"/>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Conector recto 30">
                <a:extLst>
                  <a:ext uri="{FF2B5EF4-FFF2-40B4-BE49-F238E27FC236}">
                    <a16:creationId xmlns:a16="http://schemas.microsoft.com/office/drawing/2014/main" xmlns="" id="{CFC1FF80-483D-492E-8774-BB755BCC3087}"/>
                  </a:ext>
                </a:extLst>
              </p:cNvPr>
              <p:cNvCxnSpPr/>
              <p:nvPr/>
            </p:nvCxnSpPr>
            <p:spPr>
              <a:xfrm>
                <a:off x="5491162" y="4762382"/>
                <a:ext cx="0" cy="250145"/>
              </a:xfrm>
              <a:prstGeom prst="line">
                <a:avLst/>
              </a:prstGeom>
            </p:spPr>
            <p:style>
              <a:lnRef idx="1">
                <a:schemeClr val="accent1"/>
              </a:lnRef>
              <a:fillRef idx="0">
                <a:schemeClr val="accent1"/>
              </a:fillRef>
              <a:effectRef idx="0">
                <a:schemeClr val="accent1"/>
              </a:effectRef>
              <a:fontRef idx="minor">
                <a:schemeClr val="tx1"/>
              </a:fontRef>
            </p:style>
          </p:cxnSp>
        </p:grpSp>
        <p:sp>
          <p:nvSpPr>
            <p:cNvPr id="55" name="CuadroTexto 54">
              <a:extLst>
                <a:ext uri="{FF2B5EF4-FFF2-40B4-BE49-F238E27FC236}">
                  <a16:creationId xmlns:a16="http://schemas.microsoft.com/office/drawing/2014/main" xmlns="" id="{887FA96C-ED09-4011-B5CE-50703F861D79}"/>
                </a:ext>
              </a:extLst>
            </p:cNvPr>
            <p:cNvSpPr txBox="1"/>
            <p:nvPr/>
          </p:nvSpPr>
          <p:spPr>
            <a:xfrm>
              <a:off x="5965598" y="4030282"/>
              <a:ext cx="390618" cy="323165"/>
            </a:xfrm>
            <a:prstGeom prst="rect">
              <a:avLst/>
            </a:prstGeom>
            <a:solidFill>
              <a:schemeClr val="bg1"/>
            </a:solidFill>
          </p:spPr>
          <p:txBody>
            <a:bodyPr wrap="square" rtlCol="0">
              <a:spAutoFit/>
            </a:bodyPr>
            <a:lstStyle/>
            <a:p>
              <a:r>
                <a:rPr lang="es-CO" sz="1500" dirty="0">
                  <a:solidFill>
                    <a:srgbClr val="00B050"/>
                  </a:solidFill>
                </a:rPr>
                <a:t>0</a:t>
              </a:r>
              <a:endParaRPr lang="es-ES" sz="1500" dirty="0">
                <a:solidFill>
                  <a:srgbClr val="00B050"/>
                </a:solidFill>
              </a:endParaRPr>
            </a:p>
          </p:txBody>
        </p:sp>
      </p:grpSp>
    </p:spTree>
    <p:extLst>
      <p:ext uri="{BB962C8B-B14F-4D97-AF65-F5344CB8AC3E}">
        <p14:creationId xmlns:p14="http://schemas.microsoft.com/office/powerpoint/2010/main" val="3494774280"/>
      </p:ext>
    </p:extLst>
  </p:cSld>
  <p:clrMapOvr>
    <a:overrideClrMapping bg1="lt1" tx1="dk1" bg2="lt2" tx2="dk2" accent1="accent1" accent2="accent2" accent3="accent3" accent4="accent4" accent5="accent5" accent6="accent6" hlink="hlink" folHlink="folHlink"/>
  </p:clrMapOvr>
</p:sld>
</file>

<file path=ppt/slides/slide6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1726707-3F03-401F-ACD4-C2DD18719127}"/>
              </a:ext>
            </a:extLst>
          </p:cNvPr>
          <p:cNvSpPr>
            <a:spLocks noGrp="1"/>
          </p:cNvSpPr>
          <p:nvPr>
            <p:ph type="title"/>
          </p:nvPr>
        </p:nvSpPr>
        <p:spPr>
          <a:xfrm>
            <a:off x="157719" y="0"/>
            <a:ext cx="8597334" cy="994172"/>
          </a:xfrm>
        </p:spPr>
        <p:txBody>
          <a:bodyPr>
            <a:normAutofit/>
          </a:bodyPr>
          <a:lstStyle/>
          <a:p>
            <a:r>
              <a:rPr lang="es-CO" altLang="es-ES" b="1" dirty="0">
                <a:solidFill>
                  <a:srgbClr val="00B0F0"/>
                </a:solidFill>
              </a:rPr>
              <a:t>Intervalo infinito abierto por la izquierda.</a:t>
            </a:r>
            <a:endParaRPr lang="es-ES" sz="2100" dirty="0"/>
          </a:p>
        </p:txBody>
      </p:sp>
      <mc:AlternateContent xmlns:mc="http://schemas.openxmlformats.org/markup-compatibility/2006" xmlns:a14="http://schemas.microsoft.com/office/drawing/2010/main">
        <mc:Choice Requires="a14">
          <p:sp>
            <p:nvSpPr>
              <p:cNvPr id="4" name="Rectangle 1">
                <a:extLst>
                  <a:ext uri="{FF2B5EF4-FFF2-40B4-BE49-F238E27FC236}">
                    <a16:creationId xmlns:a16="http://schemas.microsoft.com/office/drawing/2014/main" xmlns="" id="{01A8AF4C-DC30-4489-8D9E-F144CDDB0404}"/>
                  </a:ext>
                </a:extLst>
              </p:cNvPr>
              <p:cNvSpPr>
                <a:spLocks noGrp="1" noChangeArrowheads="1"/>
              </p:cNvSpPr>
              <p:nvPr>
                <p:ph idx="1"/>
              </p:nvPr>
            </p:nvSpPr>
            <p:spPr bwMode="auto">
              <a:xfrm>
                <a:off x="304320" y="874313"/>
                <a:ext cx="8727763" cy="5553828"/>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es-CO" altLang="es-ES" sz="2200" dirty="0">
                  <a:latin typeface="Verdana" panose="020B0604030504040204" pitchFamily="34" charset="0"/>
                </a:endParaRPr>
              </a:p>
              <a:p>
                <a:r>
                  <a:rPr lang="es-PR" altLang="es-ES" sz="2200" b="1" dirty="0">
                    <a:solidFill>
                      <a:srgbClr val="00B0F0"/>
                    </a:solidFill>
                    <a:latin typeface="Verdana" panose="020B0604030504040204" pitchFamily="34" charset="0"/>
                    <a:ea typeface="Verdana" panose="020B0604030504040204" pitchFamily="34" charset="0"/>
                  </a:rPr>
                  <a:t>Definición: </a:t>
                </a:r>
                <a:r>
                  <a:rPr lang="es-CO" altLang="es-ES" sz="2200" dirty="0">
                    <a:latin typeface="Verdana" panose="020B0604030504040204" pitchFamily="34" charset="0"/>
                  </a:rPr>
                  <a:t>El intervalo infinito (no acotado) abierto por la izquierda es el conjunto de números reales mayores que </a:t>
                </a:r>
                <a14:m>
                  <m:oMath xmlns:m="http://schemas.openxmlformats.org/officeDocument/2006/math">
                    <m:r>
                      <a:rPr lang="es-CO" altLang="es-ES" sz="2200" i="1" dirty="0">
                        <a:solidFill>
                          <a:srgbClr val="00B050"/>
                        </a:solidFill>
                        <a:latin typeface="Cambria Math" panose="02040503050406030204" pitchFamily="18" charset="0"/>
                      </a:rPr>
                      <m:t>𝑎</m:t>
                    </m:r>
                    <m:r>
                      <a:rPr lang="es-CO" altLang="es-ES" sz="2200" i="1" dirty="0">
                        <a:latin typeface="Cambria Math" panose="02040503050406030204" pitchFamily="18" charset="0"/>
                      </a:rPr>
                      <m:t>.</m:t>
                    </m:r>
                  </m:oMath>
                </a14:m>
                <a:endParaRPr lang="es-CO" altLang="es-ES" sz="2200" dirty="0">
                  <a:latin typeface="Verdana" panose="020B0604030504040204" pitchFamily="34" charset="0"/>
                </a:endParaRPr>
              </a:p>
              <a:p>
                <a:endParaRPr lang="es-PR" altLang="es-ES" sz="2200" dirty="0">
                  <a:latin typeface="Verdana" panose="020B0604030504040204" pitchFamily="34" charset="0"/>
                </a:endParaRPr>
              </a:p>
              <a:p>
                <a:pPr marL="0" indent="0" algn="ctr">
                  <a:buNone/>
                </a:pPr>
                <a:endParaRPr lang="es-CO" altLang="es-ES" sz="2200" i="1" dirty="0">
                  <a:solidFill>
                    <a:srgbClr val="FF0000"/>
                  </a:solidFill>
                  <a:latin typeface="Cambria Math" panose="02040503050406030204" pitchFamily="18" charset="0"/>
                </a:endParaRPr>
              </a:p>
              <a:p>
                <a:pPr marL="0" indent="0" algn="ctr">
                  <a:buNone/>
                </a:pPr>
                <a14:m>
                  <m:oMathPara xmlns:m="http://schemas.openxmlformats.org/officeDocument/2006/math">
                    <m:oMathParaPr>
                      <m:jc m:val="centerGroup"/>
                    </m:oMathParaPr>
                    <m:oMath xmlns:m="http://schemas.openxmlformats.org/officeDocument/2006/math">
                      <m:r>
                        <a:rPr lang="es-CO" altLang="es-ES" sz="2200" i="1" dirty="0">
                          <a:solidFill>
                            <a:srgbClr val="FF0000"/>
                          </a:solidFill>
                          <a:latin typeface="Cambria Math" panose="02040503050406030204" pitchFamily="18" charset="0"/>
                        </a:rPr>
                        <m:t>𝐼</m:t>
                      </m:r>
                      <m:r>
                        <a:rPr lang="es-CO" altLang="es-ES" sz="2200">
                          <a:latin typeface="Cambria Math" panose="02040503050406030204" pitchFamily="18" charset="0"/>
                        </a:rPr>
                        <m:t>=</m:t>
                      </m:r>
                      <m:r>
                        <a:rPr lang="es-CO" altLang="es-ES" sz="2200" i="1">
                          <a:latin typeface="Cambria Math" panose="02040503050406030204" pitchFamily="18" charset="0"/>
                        </a:rPr>
                        <m:t>(</m:t>
                      </m:r>
                      <m:r>
                        <a:rPr lang="es-CO" altLang="es-ES" sz="2200" i="1">
                          <a:solidFill>
                            <a:srgbClr val="00B050"/>
                          </a:solidFill>
                          <a:latin typeface="Cambria Math" panose="02040503050406030204" pitchFamily="18" charset="0"/>
                        </a:rPr>
                        <m:t>𝑎</m:t>
                      </m:r>
                      <m:r>
                        <a:rPr lang="es-CO" altLang="es-ES" sz="2200" i="1">
                          <a:latin typeface="Cambria Math" panose="02040503050406030204" pitchFamily="18" charset="0"/>
                        </a:rPr>
                        <m:t>,</m:t>
                      </m:r>
                      <m:r>
                        <a:rPr lang="es-CO" altLang="es-ES" sz="2200" i="1">
                          <a:latin typeface="Cambria Math" panose="02040503050406030204" pitchFamily="18" charset="0"/>
                          <a:ea typeface="Cambria Math" panose="02040503050406030204" pitchFamily="18" charset="0"/>
                        </a:rPr>
                        <m:t>∞</m:t>
                      </m:r>
                      <m:r>
                        <a:rPr lang="es-CO" altLang="es-ES" sz="2200" i="1">
                          <a:latin typeface="Cambria Math" panose="02040503050406030204" pitchFamily="18" charset="0"/>
                        </a:rPr>
                        <m:t>)=</m:t>
                      </m:r>
                      <m:d>
                        <m:dPr>
                          <m:begChr m:val="{"/>
                          <m:endChr m:val="}"/>
                          <m:ctrlPr>
                            <a:rPr lang="es-CO" altLang="es-ES" sz="2200" i="1">
                              <a:latin typeface="Cambria Math" panose="02040503050406030204" pitchFamily="18" charset="0"/>
                            </a:rPr>
                          </m:ctrlPr>
                        </m:dPr>
                        <m:e>
                          <m:r>
                            <a:rPr lang="es-CO" altLang="es-ES" sz="2200" i="1">
                              <a:latin typeface="Cambria Math" panose="02040503050406030204" pitchFamily="18" charset="0"/>
                            </a:rPr>
                            <m:t>𝑥</m:t>
                          </m:r>
                          <m:r>
                            <a:rPr lang="es-CO" altLang="es-ES" sz="2200" i="1">
                              <a:latin typeface="Cambria Math" panose="02040503050406030204" pitchFamily="18" charset="0"/>
                            </a:rPr>
                            <m:t> | </m:t>
                          </m:r>
                          <m:r>
                            <a:rPr lang="es-CO" altLang="es-ES" sz="2200" i="1">
                              <a:solidFill>
                                <a:srgbClr val="00B050"/>
                              </a:solidFill>
                              <a:latin typeface="Cambria Math" panose="02040503050406030204" pitchFamily="18" charset="0"/>
                            </a:rPr>
                            <m:t>𝑎</m:t>
                          </m:r>
                          <m:r>
                            <a:rPr lang="es-CO" altLang="es-ES" sz="2200" i="1">
                              <a:solidFill>
                                <a:srgbClr val="00B050"/>
                              </a:solidFill>
                              <a:latin typeface="Cambria Math" panose="02040503050406030204" pitchFamily="18" charset="0"/>
                            </a:rPr>
                            <m:t>&lt;</m:t>
                          </m:r>
                          <m:r>
                            <a:rPr lang="es-CO" altLang="es-ES" sz="2200" i="1">
                              <a:latin typeface="Cambria Math" panose="02040503050406030204" pitchFamily="18" charset="0"/>
                              <a:ea typeface="Cambria Math" panose="02040503050406030204" pitchFamily="18" charset="0"/>
                            </a:rPr>
                            <m:t>𝑥</m:t>
                          </m:r>
                        </m:e>
                      </m:d>
                    </m:oMath>
                  </m:oMathPara>
                </a14:m>
                <a:endParaRPr lang="es-ES" altLang="es-ES" sz="2200" dirty="0"/>
              </a:p>
              <a:p>
                <a:pPr algn="ctr"/>
                <a:endParaRPr lang="es-CO" altLang="es-ES" sz="2200" dirty="0"/>
              </a:p>
              <a:p>
                <a:pPr algn="ctr"/>
                <a:endParaRPr lang="es-CO" altLang="es-ES" sz="2200" dirty="0"/>
              </a:p>
              <a:p>
                <a:pPr algn="just">
                  <a:lnSpc>
                    <a:spcPct val="100000"/>
                  </a:lnSpc>
                </a:pPr>
                <a:r>
                  <a:rPr lang="es-PR" altLang="es-ES" sz="2200" b="1" dirty="0">
                    <a:solidFill>
                      <a:srgbClr val="00B050"/>
                    </a:solidFill>
                    <a:latin typeface="Verdana" panose="020B0604030504040204" pitchFamily="34" charset="0"/>
                  </a:rPr>
                  <a:t>Ejemplos:</a:t>
                </a:r>
              </a:p>
              <a:p>
                <a:pPr algn="just">
                  <a:lnSpc>
                    <a:spcPct val="100000"/>
                  </a:lnSpc>
                </a:pPr>
                <a:endParaRPr lang="es-PR" altLang="es-ES" sz="2200" b="1" dirty="0">
                  <a:solidFill>
                    <a:srgbClr val="00B050"/>
                  </a:solidFill>
                  <a:latin typeface="Verdana" panose="020B0604030504040204" pitchFamily="34" charset="0"/>
                </a:endParaRPr>
              </a:p>
              <a:p>
                <a:pPr algn="just">
                  <a:lnSpc>
                    <a:spcPct val="100000"/>
                  </a:lnSpc>
                </a:pPr>
                <a:endParaRPr lang="es-PR" altLang="es-ES" sz="2200" b="1" dirty="0">
                  <a:solidFill>
                    <a:srgbClr val="00B050"/>
                  </a:solidFill>
                  <a:latin typeface="Verdana" panose="020B0604030504040204" pitchFamily="34" charset="0"/>
                </a:endParaRPr>
              </a:p>
              <a:p>
                <a:pPr algn="just">
                  <a:lnSpc>
                    <a:spcPct val="100000"/>
                  </a:lnSpc>
                </a:pPr>
                <a:endParaRPr lang="es-PR" altLang="es-ES" sz="2200" b="1" dirty="0">
                  <a:solidFill>
                    <a:srgbClr val="00B050"/>
                  </a:solidFill>
                  <a:latin typeface="Verdana" panose="020B0604030504040204" pitchFamily="34" charset="0"/>
                </a:endParaRPr>
              </a:p>
              <a:p>
                <a:pPr algn="just">
                  <a:lnSpc>
                    <a:spcPct val="100000"/>
                  </a:lnSpc>
                </a:pPr>
                <a14:m>
                  <m:oMath xmlns:m="http://schemas.openxmlformats.org/officeDocument/2006/math">
                    <m:r>
                      <a:rPr lang="es-CO" altLang="es-ES" sz="2200" i="1" dirty="0">
                        <a:solidFill>
                          <a:srgbClr val="FF0000"/>
                        </a:solidFill>
                        <a:latin typeface="Cambria Math" panose="02040503050406030204" pitchFamily="18" charset="0"/>
                      </a:rPr>
                      <m:t>𝐼</m:t>
                    </m:r>
                    <m:r>
                      <a:rPr lang="es-CO" altLang="es-ES" sz="2200">
                        <a:latin typeface="Cambria Math" panose="02040503050406030204" pitchFamily="18" charset="0"/>
                      </a:rPr>
                      <m:t>=</m:t>
                    </m:r>
                    <m:r>
                      <a:rPr lang="es-CO" altLang="es-ES" sz="2200" i="1">
                        <a:latin typeface="Cambria Math" panose="02040503050406030204" pitchFamily="18" charset="0"/>
                      </a:rPr>
                      <m:t>( </m:t>
                    </m:r>
                    <m:r>
                      <a:rPr lang="es-CO" altLang="es-ES" sz="2200" i="1">
                        <a:solidFill>
                          <a:srgbClr val="00B050"/>
                        </a:solidFill>
                        <a:latin typeface="Cambria Math" panose="02040503050406030204" pitchFamily="18" charset="0"/>
                      </a:rPr>
                      <m:t>7</m:t>
                    </m:r>
                    <m:r>
                      <a:rPr lang="es-CO" altLang="es-ES" sz="2200" i="1" dirty="0">
                        <a:solidFill>
                          <a:srgbClr val="00B050"/>
                        </a:solidFill>
                        <a:latin typeface="Cambria Math" panose="02040503050406030204" pitchFamily="18" charset="0"/>
                      </a:rPr>
                      <m:t>,</m:t>
                    </m:r>
                    <m:r>
                      <a:rPr lang="es-CO" altLang="es-ES" sz="2200" i="1">
                        <a:latin typeface="Cambria Math" panose="02040503050406030204" pitchFamily="18" charset="0"/>
                        <a:ea typeface="Cambria Math" panose="02040503050406030204" pitchFamily="18" charset="0"/>
                      </a:rPr>
                      <m:t>∞ )</m:t>
                    </m:r>
                    <m:r>
                      <a:rPr lang="es-CO" altLang="es-ES" sz="2200" i="1">
                        <a:latin typeface="Cambria Math" panose="02040503050406030204" pitchFamily="18" charset="0"/>
                      </a:rPr>
                      <m:t>=</m:t>
                    </m:r>
                    <m:d>
                      <m:dPr>
                        <m:begChr m:val="{"/>
                        <m:endChr m:val="}"/>
                        <m:ctrlPr>
                          <a:rPr lang="es-CO" altLang="es-ES" sz="2200" i="1">
                            <a:latin typeface="Cambria Math" panose="02040503050406030204" pitchFamily="18" charset="0"/>
                          </a:rPr>
                        </m:ctrlPr>
                      </m:dPr>
                      <m:e>
                        <m:r>
                          <a:rPr lang="es-CO" altLang="es-ES" sz="2200" i="1">
                            <a:latin typeface="Cambria Math" panose="02040503050406030204" pitchFamily="18" charset="0"/>
                          </a:rPr>
                          <m:t>𝑥</m:t>
                        </m:r>
                        <m:r>
                          <a:rPr lang="es-CO" altLang="es-ES" sz="2200" i="1">
                            <a:latin typeface="Cambria Math" panose="02040503050406030204" pitchFamily="18" charset="0"/>
                          </a:rPr>
                          <m:t> | 7&lt;</m:t>
                        </m:r>
                        <m:r>
                          <a:rPr lang="es-CO" altLang="es-ES" sz="2200" i="1">
                            <a:latin typeface="Cambria Math" panose="02040503050406030204" pitchFamily="18" charset="0"/>
                            <a:ea typeface="Cambria Math" panose="02040503050406030204" pitchFamily="18" charset="0"/>
                          </a:rPr>
                          <m:t>𝑥</m:t>
                        </m:r>
                      </m:e>
                    </m:d>
                  </m:oMath>
                </a14:m>
                <a:endParaRPr lang="es-CO" altLang="es-ES" sz="2200" dirty="0">
                  <a:solidFill>
                    <a:srgbClr val="00B050"/>
                  </a:solidFill>
                  <a:ea typeface="Cambria Math" panose="02040503050406030204" pitchFamily="18" charset="0"/>
                </a:endParaRPr>
              </a:p>
              <a:p>
                <a:pPr algn="just">
                  <a:lnSpc>
                    <a:spcPct val="100000"/>
                  </a:lnSpc>
                </a:pPr>
                <a:endParaRPr lang="es-CO" altLang="es-ES" sz="2200" dirty="0"/>
              </a:p>
              <a:p>
                <a:pPr algn="just">
                  <a:lnSpc>
                    <a:spcPct val="100000"/>
                  </a:lnSpc>
                </a:pPr>
                <a:endParaRPr lang="es-CO" altLang="es-ES" sz="2200" dirty="0"/>
              </a:p>
              <a:p>
                <a:pPr algn="just">
                  <a:lnSpc>
                    <a:spcPct val="100000"/>
                  </a:lnSpc>
                </a:pPr>
                <a14:m>
                  <m:oMath xmlns:m="http://schemas.openxmlformats.org/officeDocument/2006/math">
                    <m:r>
                      <a:rPr lang="es-CO" altLang="es-ES" sz="2200" i="1" dirty="0">
                        <a:solidFill>
                          <a:srgbClr val="FF0000"/>
                        </a:solidFill>
                        <a:latin typeface="Cambria Math" panose="02040503050406030204" pitchFamily="18" charset="0"/>
                      </a:rPr>
                      <m:t>𝐼</m:t>
                    </m:r>
                    <m:r>
                      <a:rPr lang="es-CO" altLang="es-ES" sz="2200" i="1" dirty="0">
                        <a:latin typeface="Cambria Math" panose="02040503050406030204" pitchFamily="18" charset="0"/>
                      </a:rPr>
                      <m:t>=(</m:t>
                    </m:r>
                    <m:r>
                      <a:rPr lang="es-CO" altLang="es-ES" sz="2200" i="1" dirty="0">
                        <a:solidFill>
                          <a:srgbClr val="00B050"/>
                        </a:solidFill>
                        <a:latin typeface="Cambria Math" panose="02040503050406030204" pitchFamily="18" charset="0"/>
                      </a:rPr>
                      <m:t>−1</m:t>
                    </m:r>
                    <m:r>
                      <a:rPr lang="es-CO" altLang="es-ES" sz="2200" i="1" dirty="0">
                        <a:latin typeface="Cambria Math" panose="02040503050406030204" pitchFamily="18" charset="0"/>
                      </a:rPr>
                      <m:t>,</m:t>
                    </m:r>
                    <m:r>
                      <a:rPr lang="es-CO" altLang="es-ES" sz="2200" i="1">
                        <a:latin typeface="Cambria Math" panose="02040503050406030204" pitchFamily="18" charset="0"/>
                        <a:ea typeface="Cambria Math" panose="02040503050406030204" pitchFamily="18" charset="0"/>
                      </a:rPr>
                      <m:t>∞ )</m:t>
                    </m:r>
                    <m:r>
                      <a:rPr lang="es-CO" altLang="es-ES" sz="2200" i="1" dirty="0">
                        <a:latin typeface="Cambria Math" panose="02040503050406030204" pitchFamily="18" charset="0"/>
                      </a:rPr>
                      <m:t>=</m:t>
                    </m:r>
                    <m:d>
                      <m:dPr>
                        <m:begChr m:val="{"/>
                        <m:endChr m:val="}"/>
                        <m:ctrlPr>
                          <a:rPr lang="es-CO" altLang="es-ES" sz="2200" i="1">
                            <a:latin typeface="Cambria Math" panose="02040503050406030204" pitchFamily="18" charset="0"/>
                          </a:rPr>
                        </m:ctrlPr>
                      </m:dPr>
                      <m:e>
                        <m:r>
                          <a:rPr lang="es-CO" altLang="es-ES" sz="2200" i="1">
                            <a:latin typeface="Cambria Math" panose="02040503050406030204" pitchFamily="18" charset="0"/>
                          </a:rPr>
                          <m:t>𝑥</m:t>
                        </m:r>
                        <m:r>
                          <a:rPr lang="es-CO" altLang="es-ES" sz="2200" i="1">
                            <a:latin typeface="Cambria Math" panose="02040503050406030204" pitchFamily="18" charset="0"/>
                          </a:rPr>
                          <m:t> | −1&lt;</m:t>
                        </m:r>
                        <m:r>
                          <a:rPr lang="es-CO" altLang="es-ES" sz="2200" i="1">
                            <a:latin typeface="Cambria Math" panose="02040503050406030204" pitchFamily="18" charset="0"/>
                            <a:ea typeface="Cambria Math" panose="02040503050406030204" pitchFamily="18" charset="0"/>
                          </a:rPr>
                          <m:t>𝑥</m:t>
                        </m:r>
                      </m:e>
                    </m:d>
                  </m:oMath>
                </a14:m>
                <a:endParaRPr lang="es-PR" altLang="es-ES" sz="2200" b="1" dirty="0">
                  <a:solidFill>
                    <a:srgbClr val="00B050"/>
                  </a:solidFill>
                  <a:latin typeface="Verdana" panose="020B0604030504040204" pitchFamily="34" charset="0"/>
                </a:endParaRPr>
              </a:p>
              <a:p>
                <a:pPr algn="just">
                  <a:lnSpc>
                    <a:spcPct val="100000"/>
                  </a:lnSpc>
                </a:pPr>
                <a:endParaRPr lang="es-PR" altLang="es-ES" sz="2200" dirty="0">
                  <a:latin typeface="Verdana" panose="020B0604030504040204" pitchFamily="34" charset="0"/>
                </a:endParaRPr>
              </a:p>
            </p:txBody>
          </p:sp>
        </mc:Choice>
        <mc:Fallback xmlns="">
          <p:sp>
            <p:nvSpPr>
              <p:cNvPr id="4" name="Rectangle 1">
                <a:extLst>
                  <a:ext uri="{FF2B5EF4-FFF2-40B4-BE49-F238E27FC236}">
                    <a16:creationId xmlns:a16="http://schemas.microsoft.com/office/drawing/2014/main" xmlns:a14="http://schemas.microsoft.com/office/drawing/2010/main" xmlns="" id="{01A8AF4C-DC30-4489-8D9E-F144CDDB0404}"/>
                  </a:ext>
                </a:extLst>
              </p:cNvPr>
              <p:cNvSpPr>
                <a:spLocks noGrp="1" noRot="1" noChangeAspect="1" noMove="1" noResize="1" noEditPoints="1" noAdjustHandles="1" noChangeArrowheads="1" noChangeShapeType="1" noTextEdit="1"/>
              </p:cNvSpPr>
              <p:nvPr>
                <p:ph idx="1"/>
              </p:nvPr>
            </p:nvSpPr>
            <p:spPr bwMode="auto">
              <a:xfrm>
                <a:off x="304320" y="874313"/>
                <a:ext cx="8727763" cy="5553828"/>
              </a:xfrm>
              <a:prstGeom prst="rect">
                <a:avLst/>
              </a:prstGeom>
              <a:blipFill rotWithShape="0">
                <a:blip r:embed="rId3"/>
                <a:stretch>
                  <a:fillRect l="-1047" r="-908"/>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s-ES">
                    <a:noFill/>
                  </a:rPr>
                  <a:t> </a:t>
                </a:r>
              </a:p>
            </p:txBody>
          </p:sp>
        </mc:Fallback>
      </mc:AlternateContent>
      <p:grpSp>
        <p:nvGrpSpPr>
          <p:cNvPr id="32" name="Grupo 31">
            <a:extLst>
              <a:ext uri="{FF2B5EF4-FFF2-40B4-BE49-F238E27FC236}">
                <a16:creationId xmlns:a16="http://schemas.microsoft.com/office/drawing/2014/main" xmlns="" id="{9E1081CE-8E47-49CC-BF82-DFC10BCB8C57}"/>
              </a:ext>
            </a:extLst>
          </p:cNvPr>
          <p:cNvGrpSpPr/>
          <p:nvPr/>
        </p:nvGrpSpPr>
        <p:grpSpPr>
          <a:xfrm>
            <a:off x="5002888" y="4799975"/>
            <a:ext cx="3099401" cy="514098"/>
            <a:chOff x="3927821" y="4738367"/>
            <a:chExt cx="5048540" cy="938016"/>
          </a:xfrm>
        </p:grpSpPr>
        <p:grpSp>
          <p:nvGrpSpPr>
            <p:cNvPr id="14" name="Grupo 13">
              <a:extLst>
                <a:ext uri="{FF2B5EF4-FFF2-40B4-BE49-F238E27FC236}">
                  <a16:creationId xmlns:a16="http://schemas.microsoft.com/office/drawing/2014/main" xmlns="" id="{1D6035EB-AF5A-4A97-A2B8-B60D39184895}"/>
                </a:ext>
              </a:extLst>
            </p:cNvPr>
            <p:cNvGrpSpPr/>
            <p:nvPr/>
          </p:nvGrpSpPr>
          <p:grpSpPr>
            <a:xfrm>
              <a:off x="3927821" y="4738367"/>
              <a:ext cx="5048540" cy="938016"/>
              <a:chOff x="3362516" y="5076613"/>
              <a:chExt cx="5048545" cy="907617"/>
            </a:xfrm>
          </p:grpSpPr>
          <p:grpSp>
            <p:nvGrpSpPr>
              <p:cNvPr id="15" name="Grupo 14">
                <a:extLst>
                  <a:ext uri="{FF2B5EF4-FFF2-40B4-BE49-F238E27FC236}">
                    <a16:creationId xmlns:a16="http://schemas.microsoft.com/office/drawing/2014/main" xmlns="" id="{9C9361B9-A4A4-4E76-8357-CB9A999C2306}"/>
                  </a:ext>
                </a:extLst>
              </p:cNvPr>
              <p:cNvGrpSpPr/>
              <p:nvPr/>
            </p:nvGrpSpPr>
            <p:grpSpPr>
              <a:xfrm>
                <a:off x="3362516" y="5076613"/>
                <a:ext cx="5048545" cy="907617"/>
                <a:chOff x="3392557" y="2494303"/>
                <a:chExt cx="5048545" cy="907617"/>
              </a:xfrm>
            </p:grpSpPr>
            <p:cxnSp>
              <p:nvCxnSpPr>
                <p:cNvPr id="18" name="Conector recto de flecha 17">
                  <a:extLst>
                    <a:ext uri="{FF2B5EF4-FFF2-40B4-BE49-F238E27FC236}">
                      <a16:creationId xmlns:a16="http://schemas.microsoft.com/office/drawing/2014/main" xmlns="" id="{21B43AA0-6A25-4D63-98F5-66465D690EF2}"/>
                    </a:ext>
                  </a:extLst>
                </p:cNvPr>
                <p:cNvCxnSpPr/>
                <p:nvPr/>
              </p:nvCxnSpPr>
              <p:spPr>
                <a:xfrm>
                  <a:off x="3392557" y="2637183"/>
                  <a:ext cx="4784034" cy="0"/>
                </a:xfrm>
                <a:prstGeom prst="straightConnector1">
                  <a:avLst/>
                </a:prstGeom>
                <a:ln w="22225">
                  <a:headEnd type="triangle"/>
                  <a:tailEnd type="stealth"/>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xmlns="" id="{3A33D189-197A-486E-B43A-4EADEC266801}"/>
                    </a:ext>
                  </a:extLst>
                </p:cNvPr>
                <p:cNvCxnSpPr>
                  <a:cxnSpLocks/>
                </p:cNvCxnSpPr>
                <p:nvPr/>
              </p:nvCxnSpPr>
              <p:spPr>
                <a:xfrm>
                  <a:off x="4643438" y="2494303"/>
                  <a:ext cx="0" cy="26318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xmlns="" id="{8638BC71-17CC-401E-8F2B-42617A23D066}"/>
                    </a:ext>
                  </a:extLst>
                </p:cNvPr>
                <p:cNvCxnSpPr>
                  <a:cxnSpLocks/>
                </p:cNvCxnSpPr>
                <p:nvPr/>
              </p:nvCxnSpPr>
              <p:spPr>
                <a:xfrm>
                  <a:off x="6867520" y="2518116"/>
                  <a:ext cx="0" cy="26318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 name="CuadroTexto 20">
                      <a:extLst>
                        <a:ext uri="{FF2B5EF4-FFF2-40B4-BE49-F238E27FC236}">
                          <a16:creationId xmlns:a16="http://schemas.microsoft.com/office/drawing/2014/main" xmlns="" id="{861FA9D7-E53D-47E9-8BD8-F6FBFC1A5F31}"/>
                        </a:ext>
                      </a:extLst>
                    </p:cNvPr>
                    <p:cNvSpPr txBox="1"/>
                    <p:nvPr/>
                  </p:nvSpPr>
                  <p:spPr>
                    <a:xfrm>
                      <a:off x="4457714" y="2831387"/>
                      <a:ext cx="543631" cy="57053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7</m:t>
                            </m:r>
                          </m:oMath>
                        </m:oMathPara>
                      </a14:m>
                      <a:endParaRPr lang="es-ES" sz="1500" dirty="0">
                        <a:solidFill>
                          <a:srgbClr val="00B050"/>
                        </a:solidFill>
                      </a:endParaRPr>
                    </a:p>
                  </p:txBody>
                </p:sp>
              </mc:Choice>
              <mc:Fallback xmlns="">
                <p:sp>
                  <p:nvSpPr>
                    <p:cNvPr id="21" name="CuadroTexto 20">
                      <a:extLst>
                        <a:ext uri="{FF2B5EF4-FFF2-40B4-BE49-F238E27FC236}">
                          <a16:creationId xmlns:a16="http://schemas.microsoft.com/office/drawing/2014/main" id="{861FA9D7-E53D-47E9-8BD8-F6FBFC1A5F31}"/>
                        </a:ext>
                      </a:extLst>
                    </p:cNvPr>
                    <p:cNvSpPr txBox="1">
                      <a:spLocks noRot="1" noChangeAspect="1" noMove="1" noResize="1" noEditPoints="1" noAdjustHandles="1" noChangeArrowheads="1" noChangeShapeType="1" noTextEdit="1"/>
                    </p:cNvSpPr>
                    <p:nvPr/>
                  </p:nvSpPr>
                  <p:spPr>
                    <a:xfrm>
                      <a:off x="4457714" y="2831387"/>
                      <a:ext cx="543631" cy="570533"/>
                    </a:xfrm>
                    <a:prstGeom prst="rect">
                      <a:avLst/>
                    </a:prstGeom>
                    <a:blipFill>
                      <a:blip r:embed="rId12"/>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2" name="CuadroTexto 21">
                      <a:extLst>
                        <a:ext uri="{FF2B5EF4-FFF2-40B4-BE49-F238E27FC236}">
                          <a16:creationId xmlns:a16="http://schemas.microsoft.com/office/drawing/2014/main" xmlns="" id="{3C708484-D462-4089-A39E-4372E1DF42A4}"/>
                        </a:ext>
                      </a:extLst>
                    </p:cNvPr>
                    <p:cNvSpPr txBox="1"/>
                    <p:nvPr/>
                  </p:nvSpPr>
                  <p:spPr>
                    <a:xfrm>
                      <a:off x="7803471" y="2781295"/>
                      <a:ext cx="637631" cy="57053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altLang="es-ES" sz="1500" i="1">
                                <a:latin typeface="Cambria Math" panose="02040503050406030204" pitchFamily="18" charset="0"/>
                                <a:ea typeface="Cambria Math" panose="02040503050406030204" pitchFamily="18" charset="0"/>
                              </a:rPr>
                              <m:t>∞</m:t>
                            </m:r>
                          </m:oMath>
                        </m:oMathPara>
                      </a14:m>
                      <a:endParaRPr lang="es-ES" sz="1500" dirty="0">
                        <a:solidFill>
                          <a:srgbClr val="00B050"/>
                        </a:solidFill>
                      </a:endParaRPr>
                    </a:p>
                  </p:txBody>
                </p:sp>
              </mc:Choice>
              <mc:Fallback xmlns="">
                <p:sp>
                  <p:nvSpPr>
                    <p:cNvPr id="22" name="CuadroTexto 21">
                      <a:extLst>
                        <a:ext uri="{FF2B5EF4-FFF2-40B4-BE49-F238E27FC236}">
                          <a16:creationId xmlns:a16="http://schemas.microsoft.com/office/drawing/2014/main" id="{3C708484-D462-4089-A39E-4372E1DF42A4}"/>
                        </a:ext>
                      </a:extLst>
                    </p:cNvPr>
                    <p:cNvSpPr txBox="1">
                      <a:spLocks noRot="1" noChangeAspect="1" noMove="1" noResize="1" noEditPoints="1" noAdjustHandles="1" noChangeArrowheads="1" noChangeShapeType="1" noTextEdit="1"/>
                    </p:cNvSpPr>
                    <p:nvPr/>
                  </p:nvSpPr>
                  <p:spPr>
                    <a:xfrm>
                      <a:off x="7803471" y="2781295"/>
                      <a:ext cx="637631" cy="570533"/>
                    </a:xfrm>
                    <a:prstGeom prst="rect">
                      <a:avLst/>
                    </a:prstGeom>
                    <a:blipFill>
                      <a:blip r:embed="rId13"/>
                      <a:stretch>
                        <a:fillRect/>
                      </a:stretch>
                    </a:blipFill>
                  </p:spPr>
                  <p:txBody>
                    <a:bodyPr/>
                    <a:lstStyle/>
                    <a:p>
                      <a:r>
                        <a:rPr lang="es-ES">
                          <a:noFill/>
                        </a:rPr>
                        <a:t> </a:t>
                      </a:r>
                    </a:p>
                  </p:txBody>
                </p:sp>
              </mc:Fallback>
            </mc:AlternateContent>
            <p:cxnSp>
              <p:nvCxnSpPr>
                <p:cNvPr id="23" name="Conector recto 22">
                  <a:extLst>
                    <a:ext uri="{FF2B5EF4-FFF2-40B4-BE49-F238E27FC236}">
                      <a16:creationId xmlns:a16="http://schemas.microsoft.com/office/drawing/2014/main" xmlns="" id="{E6573085-AD63-4C43-BD5A-9BC6BEE919CD}"/>
                    </a:ext>
                  </a:extLst>
                </p:cNvPr>
                <p:cNvCxnSpPr>
                  <a:cxnSpLocks/>
                </p:cNvCxnSpPr>
                <p:nvPr/>
              </p:nvCxnSpPr>
              <p:spPr>
                <a:xfrm>
                  <a:off x="4643439" y="2622899"/>
                  <a:ext cx="3533152" cy="0"/>
                </a:xfrm>
                <a:prstGeom prst="line">
                  <a:avLst/>
                </a:prstGeom>
                <a:ln w="38100">
                  <a:solidFill>
                    <a:srgbClr val="FF0000"/>
                  </a:solidFill>
                  <a:tailEnd type="stealth"/>
                </a:ln>
              </p:spPr>
              <p:style>
                <a:lnRef idx="1">
                  <a:schemeClr val="accent1"/>
                </a:lnRef>
                <a:fillRef idx="0">
                  <a:schemeClr val="accent1"/>
                </a:fillRef>
                <a:effectRef idx="0">
                  <a:schemeClr val="accent1"/>
                </a:effectRef>
                <a:fontRef idx="minor">
                  <a:schemeClr val="tx1"/>
                </a:fontRef>
              </p:style>
            </p:cxnSp>
          </p:grpSp>
          <p:sp>
            <p:nvSpPr>
              <p:cNvPr id="16" name="Elipse 15">
                <a:extLst>
                  <a:ext uri="{FF2B5EF4-FFF2-40B4-BE49-F238E27FC236}">
                    <a16:creationId xmlns:a16="http://schemas.microsoft.com/office/drawing/2014/main" xmlns="" id="{BF756A2E-81C2-45D1-9ACC-B75123C11F77}"/>
                  </a:ext>
                </a:extLst>
              </p:cNvPr>
              <p:cNvSpPr/>
              <p:nvPr/>
            </p:nvSpPr>
            <p:spPr>
              <a:xfrm>
                <a:off x="4505989" y="5094154"/>
                <a:ext cx="221189" cy="20281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grpSp>
        <p:cxnSp>
          <p:nvCxnSpPr>
            <p:cNvPr id="26" name="Conector recto 25">
              <a:extLst>
                <a:ext uri="{FF2B5EF4-FFF2-40B4-BE49-F238E27FC236}">
                  <a16:creationId xmlns:a16="http://schemas.microsoft.com/office/drawing/2014/main" xmlns="" id="{3782001A-D9BF-4BC6-9AD0-B7F2AF7095E4}"/>
                </a:ext>
              </a:extLst>
            </p:cNvPr>
            <p:cNvCxnSpPr/>
            <p:nvPr/>
          </p:nvCxnSpPr>
          <p:spPr>
            <a:xfrm>
              <a:off x="5782711" y="4769582"/>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Conector recto 26">
              <a:extLst>
                <a:ext uri="{FF2B5EF4-FFF2-40B4-BE49-F238E27FC236}">
                  <a16:creationId xmlns:a16="http://schemas.microsoft.com/office/drawing/2014/main" xmlns="" id="{63CD3985-E4CC-46D7-A6F8-2A8DBD0185D4}"/>
                </a:ext>
              </a:extLst>
            </p:cNvPr>
            <p:cNvCxnSpPr/>
            <p:nvPr/>
          </p:nvCxnSpPr>
          <p:spPr>
            <a:xfrm>
              <a:off x="6096000" y="4766585"/>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Conector recto 27">
              <a:extLst>
                <a:ext uri="{FF2B5EF4-FFF2-40B4-BE49-F238E27FC236}">
                  <a16:creationId xmlns:a16="http://schemas.microsoft.com/office/drawing/2014/main" xmlns="" id="{5EBAD54A-9DCD-431F-86DF-3D5D0E5F487A}"/>
                </a:ext>
              </a:extLst>
            </p:cNvPr>
            <p:cNvCxnSpPr/>
            <p:nvPr/>
          </p:nvCxnSpPr>
          <p:spPr>
            <a:xfrm>
              <a:off x="6462713" y="4763066"/>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Conector recto 28">
              <a:extLst>
                <a:ext uri="{FF2B5EF4-FFF2-40B4-BE49-F238E27FC236}">
                  <a16:creationId xmlns:a16="http://schemas.microsoft.com/office/drawing/2014/main" xmlns="" id="{FFB51EE3-1D4E-4B0C-870E-6D3C36D798E6}"/>
                </a:ext>
              </a:extLst>
            </p:cNvPr>
            <p:cNvCxnSpPr/>
            <p:nvPr/>
          </p:nvCxnSpPr>
          <p:spPr>
            <a:xfrm>
              <a:off x="6805612" y="4762383"/>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Conector recto 29">
              <a:extLst>
                <a:ext uri="{FF2B5EF4-FFF2-40B4-BE49-F238E27FC236}">
                  <a16:creationId xmlns:a16="http://schemas.microsoft.com/office/drawing/2014/main" xmlns="" id="{38D11263-D606-4425-9321-AE6BD1A4089E}"/>
                </a:ext>
              </a:extLst>
            </p:cNvPr>
            <p:cNvCxnSpPr/>
            <p:nvPr/>
          </p:nvCxnSpPr>
          <p:spPr>
            <a:xfrm>
              <a:off x="7085509" y="4776101"/>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Conector recto 30">
              <a:extLst>
                <a:ext uri="{FF2B5EF4-FFF2-40B4-BE49-F238E27FC236}">
                  <a16:creationId xmlns:a16="http://schemas.microsoft.com/office/drawing/2014/main" xmlns="" id="{CFC1FF80-483D-492E-8774-BB755BCC3087}"/>
                </a:ext>
              </a:extLst>
            </p:cNvPr>
            <p:cNvCxnSpPr/>
            <p:nvPr/>
          </p:nvCxnSpPr>
          <p:spPr>
            <a:xfrm>
              <a:off x="5491162" y="4762382"/>
              <a:ext cx="0" cy="25014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1" name="Grupo 50">
            <a:extLst>
              <a:ext uri="{FF2B5EF4-FFF2-40B4-BE49-F238E27FC236}">
                <a16:creationId xmlns:a16="http://schemas.microsoft.com/office/drawing/2014/main" xmlns="" id="{846E9CA8-6297-4008-BB7C-2266D1B42A54}"/>
              </a:ext>
            </a:extLst>
          </p:cNvPr>
          <p:cNvGrpSpPr/>
          <p:nvPr/>
        </p:nvGrpSpPr>
        <p:grpSpPr>
          <a:xfrm>
            <a:off x="5009409" y="5795588"/>
            <a:ext cx="3099401" cy="556291"/>
            <a:chOff x="4699358" y="5953166"/>
            <a:chExt cx="4132534" cy="741720"/>
          </a:xfrm>
          <a:solidFill>
            <a:schemeClr val="bg1"/>
          </a:solidFill>
        </p:grpSpPr>
        <p:grpSp>
          <p:nvGrpSpPr>
            <p:cNvPr id="41" name="Grupo 40">
              <a:extLst>
                <a:ext uri="{FF2B5EF4-FFF2-40B4-BE49-F238E27FC236}">
                  <a16:creationId xmlns:a16="http://schemas.microsoft.com/office/drawing/2014/main" xmlns="" id="{437D287F-5420-4899-A48E-F3355AF7953B}"/>
                </a:ext>
              </a:extLst>
            </p:cNvPr>
            <p:cNvGrpSpPr/>
            <p:nvPr/>
          </p:nvGrpSpPr>
          <p:grpSpPr>
            <a:xfrm>
              <a:off x="4699358" y="5970782"/>
              <a:ext cx="4132534" cy="724104"/>
              <a:chOff x="3392557" y="2494303"/>
              <a:chExt cx="5048545" cy="958779"/>
            </a:xfrm>
            <a:grpFill/>
          </p:grpSpPr>
          <p:cxnSp>
            <p:nvCxnSpPr>
              <p:cNvPr id="44" name="Conector recto de flecha 43">
                <a:extLst>
                  <a:ext uri="{FF2B5EF4-FFF2-40B4-BE49-F238E27FC236}">
                    <a16:creationId xmlns:a16="http://schemas.microsoft.com/office/drawing/2014/main" xmlns="" id="{84C95FE9-6937-4DC7-9C72-C93CE226CFE9}"/>
                  </a:ext>
                </a:extLst>
              </p:cNvPr>
              <p:cNvCxnSpPr/>
              <p:nvPr/>
            </p:nvCxnSpPr>
            <p:spPr>
              <a:xfrm>
                <a:off x="3392557" y="2637183"/>
                <a:ext cx="4784034" cy="0"/>
              </a:xfrm>
              <a:prstGeom prst="straightConnector1">
                <a:avLst/>
              </a:prstGeom>
              <a:grpFill/>
              <a:ln w="22225">
                <a:headEnd type="triangle"/>
                <a:tailEnd type="stealth"/>
              </a:ln>
            </p:spPr>
            <p:style>
              <a:lnRef idx="1">
                <a:schemeClr val="accent1"/>
              </a:lnRef>
              <a:fillRef idx="0">
                <a:schemeClr val="accent1"/>
              </a:fillRef>
              <a:effectRef idx="0">
                <a:schemeClr val="accent1"/>
              </a:effectRef>
              <a:fontRef idx="minor">
                <a:schemeClr val="tx1"/>
              </a:fontRef>
            </p:style>
          </p:cxnSp>
          <p:cxnSp>
            <p:nvCxnSpPr>
              <p:cNvPr id="45" name="Conector recto 44">
                <a:extLst>
                  <a:ext uri="{FF2B5EF4-FFF2-40B4-BE49-F238E27FC236}">
                    <a16:creationId xmlns:a16="http://schemas.microsoft.com/office/drawing/2014/main" xmlns="" id="{338FE79C-1049-4C27-A5EB-77DEF8F2A448}"/>
                  </a:ext>
                </a:extLst>
              </p:cNvPr>
              <p:cNvCxnSpPr>
                <a:cxnSpLocks/>
              </p:cNvCxnSpPr>
              <p:nvPr/>
            </p:nvCxnSpPr>
            <p:spPr>
              <a:xfrm>
                <a:off x="4643438" y="2494303"/>
                <a:ext cx="0" cy="263180"/>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46" name="Conector recto 45">
                <a:extLst>
                  <a:ext uri="{FF2B5EF4-FFF2-40B4-BE49-F238E27FC236}">
                    <a16:creationId xmlns:a16="http://schemas.microsoft.com/office/drawing/2014/main" xmlns="" id="{D4845C57-5A0F-4B43-8CC1-BB709FFBC37C}"/>
                  </a:ext>
                </a:extLst>
              </p:cNvPr>
              <p:cNvCxnSpPr>
                <a:cxnSpLocks/>
              </p:cNvCxnSpPr>
              <p:nvPr/>
            </p:nvCxnSpPr>
            <p:spPr>
              <a:xfrm>
                <a:off x="6867520" y="2518116"/>
                <a:ext cx="0" cy="263180"/>
              </a:xfrm>
              <a:prstGeom prst="line">
                <a:avLst/>
              </a:prstGeom>
              <a:grpFill/>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7" name="CuadroTexto 46">
                    <a:extLst>
                      <a:ext uri="{FF2B5EF4-FFF2-40B4-BE49-F238E27FC236}">
                        <a16:creationId xmlns:a16="http://schemas.microsoft.com/office/drawing/2014/main" xmlns="" id="{2AF8B9BC-82E1-4543-B50D-C914996575E0}"/>
                      </a:ext>
                    </a:extLst>
                  </p:cNvPr>
                  <p:cNvSpPr txBox="1"/>
                  <p:nvPr/>
                </p:nvSpPr>
                <p:spPr>
                  <a:xfrm>
                    <a:off x="4214306" y="2831384"/>
                    <a:ext cx="695075" cy="570532"/>
                  </a:xfrm>
                  <a:prstGeom prst="rect">
                    <a:avLst/>
                  </a:prstGeom>
                  <a:grpFill/>
                </p:spPr>
                <p:txBody>
                  <a:bodyPr wrap="none" rtlCol="0">
                    <a:spAutoFit/>
                  </a:bodyPr>
                  <a:lstStyle/>
                  <a:p>
                    <a14:m>
                      <m:oMath xmlns:m="http://schemas.openxmlformats.org/officeDocument/2006/math">
                        <m:r>
                          <a:rPr lang="es-CO" sz="1500" i="1">
                            <a:solidFill>
                              <a:srgbClr val="00B050"/>
                            </a:solidFill>
                            <a:latin typeface="Cambria Math" panose="02040503050406030204" pitchFamily="18" charset="0"/>
                          </a:rPr>
                          <m:t>−</m:t>
                        </m:r>
                      </m:oMath>
                    </a14:m>
                    <a:r>
                      <a:rPr lang="es-ES" sz="1500" dirty="0">
                        <a:solidFill>
                          <a:srgbClr val="00B050"/>
                        </a:solidFill>
                      </a:rPr>
                      <a:t>1</a:t>
                    </a:r>
                  </a:p>
                </p:txBody>
              </p:sp>
            </mc:Choice>
            <mc:Fallback xmlns="">
              <p:sp>
                <p:nvSpPr>
                  <p:cNvPr id="47" name="CuadroTexto 46">
                    <a:extLst>
                      <a:ext uri="{FF2B5EF4-FFF2-40B4-BE49-F238E27FC236}">
                        <a16:creationId xmlns:a16="http://schemas.microsoft.com/office/drawing/2014/main" id="{2AF8B9BC-82E1-4543-B50D-C914996575E0}"/>
                      </a:ext>
                    </a:extLst>
                  </p:cNvPr>
                  <p:cNvSpPr txBox="1">
                    <a:spLocks noRot="1" noChangeAspect="1" noMove="1" noResize="1" noEditPoints="1" noAdjustHandles="1" noChangeArrowheads="1" noChangeShapeType="1" noTextEdit="1"/>
                  </p:cNvSpPr>
                  <p:nvPr/>
                </p:nvSpPr>
                <p:spPr>
                  <a:xfrm>
                    <a:off x="4214306" y="2831384"/>
                    <a:ext cx="695075" cy="570532"/>
                  </a:xfrm>
                  <a:prstGeom prst="rect">
                    <a:avLst/>
                  </a:prstGeom>
                  <a:blipFill>
                    <a:blip r:embed="rId14"/>
                    <a:stretch>
                      <a:fillRect t="-3774" r="-4286" b="-20755"/>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48" name="CuadroTexto 47">
                    <a:extLst>
                      <a:ext uri="{FF2B5EF4-FFF2-40B4-BE49-F238E27FC236}">
                        <a16:creationId xmlns:a16="http://schemas.microsoft.com/office/drawing/2014/main" xmlns="" id="{EF32913D-F72D-40C3-B984-A548DF8F6A41}"/>
                      </a:ext>
                    </a:extLst>
                  </p:cNvPr>
                  <p:cNvSpPr txBox="1"/>
                  <p:nvPr/>
                </p:nvSpPr>
                <p:spPr>
                  <a:xfrm>
                    <a:off x="7803471" y="2882550"/>
                    <a:ext cx="637631" cy="570532"/>
                  </a:xfrm>
                  <a:prstGeom prst="rect">
                    <a:avLst/>
                  </a:prstGeom>
                  <a:grp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altLang="es-ES" sz="1500" i="1">
                              <a:latin typeface="Cambria Math" panose="02040503050406030204" pitchFamily="18" charset="0"/>
                              <a:ea typeface="Cambria Math" panose="02040503050406030204" pitchFamily="18" charset="0"/>
                            </a:rPr>
                            <m:t>∞</m:t>
                          </m:r>
                        </m:oMath>
                      </m:oMathPara>
                    </a14:m>
                    <a:endParaRPr lang="es-ES" sz="1500" dirty="0">
                      <a:solidFill>
                        <a:srgbClr val="00B050"/>
                      </a:solidFill>
                    </a:endParaRPr>
                  </a:p>
                </p:txBody>
              </p:sp>
            </mc:Choice>
            <mc:Fallback xmlns="">
              <p:sp>
                <p:nvSpPr>
                  <p:cNvPr id="48" name="CuadroTexto 47">
                    <a:extLst>
                      <a:ext uri="{FF2B5EF4-FFF2-40B4-BE49-F238E27FC236}">
                        <a16:creationId xmlns:a16="http://schemas.microsoft.com/office/drawing/2014/main" id="{EF32913D-F72D-40C3-B984-A548DF8F6A41}"/>
                      </a:ext>
                    </a:extLst>
                  </p:cNvPr>
                  <p:cNvSpPr txBox="1">
                    <a:spLocks noRot="1" noChangeAspect="1" noMove="1" noResize="1" noEditPoints="1" noAdjustHandles="1" noChangeArrowheads="1" noChangeShapeType="1" noTextEdit="1"/>
                  </p:cNvSpPr>
                  <p:nvPr/>
                </p:nvSpPr>
                <p:spPr>
                  <a:xfrm>
                    <a:off x="7803471" y="2882550"/>
                    <a:ext cx="637631" cy="570532"/>
                  </a:xfrm>
                  <a:prstGeom prst="rect">
                    <a:avLst/>
                  </a:prstGeom>
                  <a:blipFill>
                    <a:blip r:embed="rId15"/>
                    <a:stretch>
                      <a:fillRect/>
                    </a:stretch>
                  </a:blipFill>
                </p:spPr>
                <p:txBody>
                  <a:bodyPr/>
                  <a:lstStyle/>
                  <a:p>
                    <a:r>
                      <a:rPr lang="es-ES">
                        <a:noFill/>
                      </a:rPr>
                      <a:t> </a:t>
                    </a:r>
                  </a:p>
                </p:txBody>
              </p:sp>
            </mc:Fallback>
          </mc:AlternateContent>
          <p:cxnSp>
            <p:nvCxnSpPr>
              <p:cNvPr id="49" name="Conector recto 48">
                <a:extLst>
                  <a:ext uri="{FF2B5EF4-FFF2-40B4-BE49-F238E27FC236}">
                    <a16:creationId xmlns:a16="http://schemas.microsoft.com/office/drawing/2014/main" xmlns="" id="{6F1686A8-9090-4328-947D-F02EB90F4DD5}"/>
                  </a:ext>
                </a:extLst>
              </p:cNvPr>
              <p:cNvCxnSpPr>
                <a:cxnSpLocks/>
              </p:cNvCxnSpPr>
              <p:nvPr/>
            </p:nvCxnSpPr>
            <p:spPr>
              <a:xfrm>
                <a:off x="4643438" y="2622897"/>
                <a:ext cx="3533154" cy="760"/>
              </a:xfrm>
              <a:prstGeom prst="line">
                <a:avLst/>
              </a:prstGeom>
              <a:grpFill/>
              <a:ln w="38100">
                <a:solidFill>
                  <a:srgbClr val="FF0000"/>
                </a:solidFill>
                <a:tailEnd type="stealth"/>
              </a:ln>
            </p:spPr>
            <p:style>
              <a:lnRef idx="1">
                <a:schemeClr val="accent1"/>
              </a:lnRef>
              <a:fillRef idx="0">
                <a:schemeClr val="accent1"/>
              </a:fillRef>
              <a:effectRef idx="0">
                <a:schemeClr val="accent1"/>
              </a:effectRef>
              <a:fontRef idx="minor">
                <a:schemeClr val="tx1"/>
              </a:fontRef>
            </p:style>
          </p:cxnSp>
        </p:grpSp>
        <p:sp>
          <p:nvSpPr>
            <p:cNvPr id="42" name="Elipse 41">
              <a:extLst>
                <a:ext uri="{FF2B5EF4-FFF2-40B4-BE49-F238E27FC236}">
                  <a16:creationId xmlns:a16="http://schemas.microsoft.com/office/drawing/2014/main" xmlns="" id="{8AB676D1-6CD5-412E-87ED-7F0A82FC01A4}"/>
                </a:ext>
              </a:extLst>
            </p:cNvPr>
            <p:cNvSpPr/>
            <p:nvPr/>
          </p:nvSpPr>
          <p:spPr>
            <a:xfrm>
              <a:off x="5635359" y="5984032"/>
              <a:ext cx="181056" cy="15317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cxnSp>
          <p:nvCxnSpPr>
            <p:cNvPr id="35" name="Conector recto 34">
              <a:extLst>
                <a:ext uri="{FF2B5EF4-FFF2-40B4-BE49-F238E27FC236}">
                  <a16:creationId xmlns:a16="http://schemas.microsoft.com/office/drawing/2014/main" xmlns="" id="{4BFA9044-E83F-4C9D-B746-CA8813DEB032}"/>
                </a:ext>
              </a:extLst>
            </p:cNvPr>
            <p:cNvCxnSpPr/>
            <p:nvPr/>
          </p:nvCxnSpPr>
          <p:spPr>
            <a:xfrm>
              <a:off x="6097135" y="5953166"/>
              <a:ext cx="0" cy="18279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36" name="Conector recto 35">
              <a:extLst>
                <a:ext uri="{FF2B5EF4-FFF2-40B4-BE49-F238E27FC236}">
                  <a16:creationId xmlns:a16="http://schemas.microsoft.com/office/drawing/2014/main" xmlns="" id="{83E8EB15-114C-4DB0-AB24-C0B457F8E510}"/>
                </a:ext>
              </a:extLst>
            </p:cNvPr>
            <p:cNvCxnSpPr/>
            <p:nvPr/>
          </p:nvCxnSpPr>
          <p:spPr>
            <a:xfrm>
              <a:off x="6351168" y="5976503"/>
              <a:ext cx="0" cy="18279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37" name="Conector recto 36">
              <a:extLst>
                <a:ext uri="{FF2B5EF4-FFF2-40B4-BE49-F238E27FC236}">
                  <a16:creationId xmlns:a16="http://schemas.microsoft.com/office/drawing/2014/main" xmlns="" id="{27F515DF-83DE-452D-9514-EB267C7C7B24}"/>
                </a:ext>
              </a:extLst>
            </p:cNvPr>
            <p:cNvCxnSpPr/>
            <p:nvPr/>
          </p:nvCxnSpPr>
          <p:spPr>
            <a:xfrm>
              <a:off x="6657366" y="5986492"/>
              <a:ext cx="0" cy="18279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38" name="Conector recto 37">
              <a:extLst>
                <a:ext uri="{FF2B5EF4-FFF2-40B4-BE49-F238E27FC236}">
                  <a16:creationId xmlns:a16="http://schemas.microsoft.com/office/drawing/2014/main" xmlns="" id="{C6865F30-8104-4E62-A8D4-9757CFA24CFB}"/>
                </a:ext>
              </a:extLst>
            </p:cNvPr>
            <p:cNvCxnSpPr/>
            <p:nvPr/>
          </p:nvCxnSpPr>
          <p:spPr>
            <a:xfrm>
              <a:off x="7269862" y="5970783"/>
              <a:ext cx="0" cy="18279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39" name="Conector recto 38">
              <a:extLst>
                <a:ext uri="{FF2B5EF4-FFF2-40B4-BE49-F238E27FC236}">
                  <a16:creationId xmlns:a16="http://schemas.microsoft.com/office/drawing/2014/main" xmlns="" id="{E8E6F3C8-0840-497F-8622-78E20BA7F65A}"/>
                </a:ext>
              </a:extLst>
            </p:cNvPr>
            <p:cNvCxnSpPr/>
            <p:nvPr/>
          </p:nvCxnSpPr>
          <p:spPr>
            <a:xfrm>
              <a:off x="6949462" y="5953166"/>
              <a:ext cx="0" cy="182796"/>
            </a:xfrm>
            <a:prstGeom prst="line">
              <a:avLst/>
            </a:prstGeom>
            <a:grpFill/>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0" name="CuadroTexto 49">
                  <a:extLst>
                    <a:ext uri="{FF2B5EF4-FFF2-40B4-BE49-F238E27FC236}">
                      <a16:creationId xmlns:a16="http://schemas.microsoft.com/office/drawing/2014/main" xmlns="" id="{C730A7E2-36A3-4F04-9455-732BF607A87E}"/>
                    </a:ext>
                  </a:extLst>
                </p:cNvPr>
                <p:cNvSpPr txBox="1"/>
                <p:nvPr/>
              </p:nvSpPr>
              <p:spPr>
                <a:xfrm>
                  <a:off x="5929148" y="6220968"/>
                  <a:ext cx="444995" cy="430886"/>
                </a:xfrm>
                <a:prstGeom prst="rect">
                  <a:avLst/>
                </a:prstGeom>
                <a:grp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0</m:t>
                        </m:r>
                      </m:oMath>
                    </m:oMathPara>
                  </a14:m>
                  <a:endParaRPr lang="es-ES" sz="1500" dirty="0">
                    <a:solidFill>
                      <a:srgbClr val="00B050"/>
                    </a:solidFill>
                  </a:endParaRPr>
                </a:p>
              </p:txBody>
            </p:sp>
          </mc:Choice>
          <mc:Fallback xmlns="">
            <p:sp>
              <p:nvSpPr>
                <p:cNvPr id="50" name="CuadroTexto 49">
                  <a:extLst>
                    <a:ext uri="{FF2B5EF4-FFF2-40B4-BE49-F238E27FC236}">
                      <a16:creationId xmlns:a16="http://schemas.microsoft.com/office/drawing/2014/main" id="{C730A7E2-36A3-4F04-9455-732BF607A87E}"/>
                    </a:ext>
                  </a:extLst>
                </p:cNvPr>
                <p:cNvSpPr txBox="1">
                  <a:spLocks noRot="1" noChangeAspect="1" noMove="1" noResize="1" noEditPoints="1" noAdjustHandles="1" noChangeArrowheads="1" noChangeShapeType="1" noTextEdit="1"/>
                </p:cNvSpPr>
                <p:nvPr/>
              </p:nvSpPr>
              <p:spPr>
                <a:xfrm>
                  <a:off x="5929148" y="6220968"/>
                  <a:ext cx="444995" cy="430886"/>
                </a:xfrm>
                <a:prstGeom prst="rect">
                  <a:avLst/>
                </a:prstGeom>
                <a:blipFill>
                  <a:blip r:embed="rId16"/>
                  <a:stretch>
                    <a:fillRect/>
                  </a:stretch>
                </a:blipFill>
              </p:spPr>
              <p:txBody>
                <a:bodyPr/>
                <a:lstStyle/>
                <a:p>
                  <a:r>
                    <a:rPr lang="es-ES">
                      <a:noFill/>
                    </a:rPr>
                    <a:t> </a:t>
                  </a:r>
                </a:p>
              </p:txBody>
            </p:sp>
          </mc:Fallback>
        </mc:AlternateContent>
      </p:grpSp>
      <p:grpSp>
        <p:nvGrpSpPr>
          <p:cNvPr id="8" name="Grupo 7">
            <a:extLst>
              <a:ext uri="{FF2B5EF4-FFF2-40B4-BE49-F238E27FC236}">
                <a16:creationId xmlns:a16="http://schemas.microsoft.com/office/drawing/2014/main" xmlns="" id="{ED47E536-0D57-4C9D-8B55-E4078CBAD952}"/>
              </a:ext>
            </a:extLst>
          </p:cNvPr>
          <p:cNvGrpSpPr/>
          <p:nvPr/>
        </p:nvGrpSpPr>
        <p:grpSpPr>
          <a:xfrm>
            <a:off x="2853171" y="2951757"/>
            <a:ext cx="3845349" cy="575978"/>
            <a:chOff x="2777988" y="3057369"/>
            <a:chExt cx="3845349" cy="575978"/>
          </a:xfrm>
        </p:grpSpPr>
        <p:grpSp>
          <p:nvGrpSpPr>
            <p:cNvPr id="13" name="Grupo 12">
              <a:extLst>
                <a:ext uri="{FF2B5EF4-FFF2-40B4-BE49-F238E27FC236}">
                  <a16:creationId xmlns:a16="http://schemas.microsoft.com/office/drawing/2014/main" xmlns="" id="{7900F9FF-74FA-46AE-B613-8B700DE1D77E}"/>
                </a:ext>
              </a:extLst>
            </p:cNvPr>
            <p:cNvGrpSpPr/>
            <p:nvPr/>
          </p:nvGrpSpPr>
          <p:grpSpPr>
            <a:xfrm>
              <a:off x="2777988" y="3057369"/>
              <a:ext cx="3845349" cy="575978"/>
              <a:chOff x="3362516" y="5076613"/>
              <a:chExt cx="5127133" cy="767970"/>
            </a:xfrm>
          </p:grpSpPr>
          <p:grpSp>
            <p:nvGrpSpPr>
              <p:cNvPr id="5" name="Grupo 4">
                <a:extLst>
                  <a:ext uri="{FF2B5EF4-FFF2-40B4-BE49-F238E27FC236}">
                    <a16:creationId xmlns:a16="http://schemas.microsoft.com/office/drawing/2014/main" xmlns="" id="{301BA980-DACC-4965-8C57-005DAB853BD6}"/>
                  </a:ext>
                </a:extLst>
              </p:cNvPr>
              <p:cNvGrpSpPr/>
              <p:nvPr/>
            </p:nvGrpSpPr>
            <p:grpSpPr>
              <a:xfrm>
                <a:off x="3362516" y="5076613"/>
                <a:ext cx="5127133" cy="767970"/>
                <a:chOff x="3392557" y="2494303"/>
                <a:chExt cx="5127133" cy="767970"/>
              </a:xfrm>
            </p:grpSpPr>
            <p:cxnSp>
              <p:nvCxnSpPr>
                <p:cNvPr id="6" name="Conector recto de flecha 5">
                  <a:extLst>
                    <a:ext uri="{FF2B5EF4-FFF2-40B4-BE49-F238E27FC236}">
                      <a16:creationId xmlns:a16="http://schemas.microsoft.com/office/drawing/2014/main" xmlns="" id="{E92F59A2-A580-4770-BB8D-A134836BA4DB}"/>
                    </a:ext>
                  </a:extLst>
                </p:cNvPr>
                <p:cNvCxnSpPr/>
                <p:nvPr/>
              </p:nvCxnSpPr>
              <p:spPr>
                <a:xfrm>
                  <a:off x="3392557" y="2637183"/>
                  <a:ext cx="4784034" cy="0"/>
                </a:xfrm>
                <a:prstGeom prst="straightConnector1">
                  <a:avLst/>
                </a:prstGeom>
                <a:ln w="22225">
                  <a:headEnd type="triangle"/>
                  <a:tailEnd type="stealth"/>
                </a:ln>
              </p:spPr>
              <p:style>
                <a:lnRef idx="1">
                  <a:schemeClr val="accent1"/>
                </a:lnRef>
                <a:fillRef idx="0">
                  <a:schemeClr val="accent1"/>
                </a:fillRef>
                <a:effectRef idx="0">
                  <a:schemeClr val="accent1"/>
                </a:effectRef>
                <a:fontRef idx="minor">
                  <a:schemeClr val="tx1"/>
                </a:fontRef>
              </p:style>
            </p:cxnSp>
            <p:cxnSp>
              <p:nvCxnSpPr>
                <p:cNvPr id="7" name="Conector recto 6">
                  <a:extLst>
                    <a:ext uri="{FF2B5EF4-FFF2-40B4-BE49-F238E27FC236}">
                      <a16:creationId xmlns:a16="http://schemas.microsoft.com/office/drawing/2014/main" xmlns="" id="{DE288F49-0B59-448D-8081-E6FA483633F3}"/>
                    </a:ext>
                  </a:extLst>
                </p:cNvPr>
                <p:cNvCxnSpPr>
                  <a:cxnSpLocks/>
                </p:cNvCxnSpPr>
                <p:nvPr/>
              </p:nvCxnSpPr>
              <p:spPr>
                <a:xfrm>
                  <a:off x="4643438" y="2494303"/>
                  <a:ext cx="0" cy="26318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CuadroTexto 8">
                      <a:extLst>
                        <a:ext uri="{FF2B5EF4-FFF2-40B4-BE49-F238E27FC236}">
                          <a16:creationId xmlns:a16="http://schemas.microsoft.com/office/drawing/2014/main" xmlns="" id="{60686F2C-624E-4F72-8ABE-CCB0F322C4BE}"/>
                        </a:ext>
                      </a:extLst>
                    </p:cNvPr>
                    <p:cNvSpPr txBox="1"/>
                    <p:nvPr/>
                  </p:nvSpPr>
                  <p:spPr>
                    <a:xfrm>
                      <a:off x="4457714" y="2831386"/>
                      <a:ext cx="453372" cy="43088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𝑎</m:t>
                            </m:r>
                          </m:oMath>
                        </m:oMathPara>
                      </a14:m>
                      <a:endParaRPr lang="es-ES" sz="1500" dirty="0">
                        <a:solidFill>
                          <a:srgbClr val="00B050"/>
                        </a:solidFill>
                      </a:endParaRPr>
                    </a:p>
                  </p:txBody>
                </p:sp>
              </mc:Choice>
              <mc:Fallback xmlns="">
                <p:sp>
                  <p:nvSpPr>
                    <p:cNvPr id="9" name="CuadroTexto 8">
                      <a:extLst>
                        <a:ext uri="{FF2B5EF4-FFF2-40B4-BE49-F238E27FC236}">
                          <a16:creationId xmlns:a16="http://schemas.microsoft.com/office/drawing/2014/main" id="{60686F2C-624E-4F72-8ABE-CCB0F322C4BE}"/>
                        </a:ext>
                      </a:extLst>
                    </p:cNvPr>
                    <p:cNvSpPr txBox="1">
                      <a:spLocks noRot="1" noChangeAspect="1" noMove="1" noResize="1" noEditPoints="1" noAdjustHandles="1" noChangeArrowheads="1" noChangeShapeType="1" noTextEdit="1"/>
                    </p:cNvSpPr>
                    <p:nvPr/>
                  </p:nvSpPr>
                  <p:spPr>
                    <a:xfrm>
                      <a:off x="4457714" y="2831386"/>
                      <a:ext cx="453372" cy="430887"/>
                    </a:xfrm>
                    <a:prstGeom prst="rect">
                      <a:avLst/>
                    </a:prstGeom>
                    <a:blipFill>
                      <a:blip r:embed="rId17"/>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0" name="CuadroTexto 9">
                      <a:extLst>
                        <a:ext uri="{FF2B5EF4-FFF2-40B4-BE49-F238E27FC236}">
                          <a16:creationId xmlns:a16="http://schemas.microsoft.com/office/drawing/2014/main" xmlns="" id="{95AF08FA-B454-45ED-8D18-6EB10F7BF60D}"/>
                        </a:ext>
                      </a:extLst>
                    </p:cNvPr>
                    <p:cNvSpPr txBox="1"/>
                    <p:nvPr/>
                  </p:nvSpPr>
                  <p:spPr>
                    <a:xfrm>
                      <a:off x="7997751" y="2813883"/>
                      <a:ext cx="521939" cy="43088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altLang="es-ES" sz="1500" i="1">
                                <a:latin typeface="Cambria Math" panose="02040503050406030204" pitchFamily="18" charset="0"/>
                                <a:ea typeface="Cambria Math" panose="02040503050406030204" pitchFamily="18" charset="0"/>
                              </a:rPr>
                              <m:t>∞</m:t>
                            </m:r>
                          </m:oMath>
                        </m:oMathPara>
                      </a14:m>
                      <a:endParaRPr lang="es-ES" sz="1500" dirty="0">
                        <a:solidFill>
                          <a:srgbClr val="00B050"/>
                        </a:solidFill>
                      </a:endParaRPr>
                    </a:p>
                  </p:txBody>
                </p:sp>
              </mc:Choice>
              <mc:Fallback xmlns="">
                <p:sp>
                  <p:nvSpPr>
                    <p:cNvPr id="10" name="CuadroTexto 9">
                      <a:extLst>
                        <a:ext uri="{FF2B5EF4-FFF2-40B4-BE49-F238E27FC236}">
                          <a16:creationId xmlns:a16="http://schemas.microsoft.com/office/drawing/2014/main" id="{95AF08FA-B454-45ED-8D18-6EB10F7BF60D}"/>
                        </a:ext>
                      </a:extLst>
                    </p:cNvPr>
                    <p:cNvSpPr txBox="1">
                      <a:spLocks noRot="1" noChangeAspect="1" noMove="1" noResize="1" noEditPoints="1" noAdjustHandles="1" noChangeArrowheads="1" noChangeShapeType="1" noTextEdit="1"/>
                    </p:cNvSpPr>
                    <p:nvPr/>
                  </p:nvSpPr>
                  <p:spPr>
                    <a:xfrm>
                      <a:off x="7997751" y="2813883"/>
                      <a:ext cx="521939" cy="430886"/>
                    </a:xfrm>
                    <a:prstGeom prst="rect">
                      <a:avLst/>
                    </a:prstGeom>
                    <a:blipFill>
                      <a:blip r:embed="rId18"/>
                      <a:stretch>
                        <a:fillRect/>
                      </a:stretch>
                    </a:blipFill>
                  </p:spPr>
                  <p:txBody>
                    <a:bodyPr/>
                    <a:lstStyle/>
                    <a:p>
                      <a:r>
                        <a:rPr lang="es-ES">
                          <a:noFill/>
                        </a:rPr>
                        <a:t> </a:t>
                      </a:r>
                    </a:p>
                  </p:txBody>
                </p:sp>
              </mc:Fallback>
            </mc:AlternateContent>
          </p:grpSp>
          <p:sp>
            <p:nvSpPr>
              <p:cNvPr id="3" name="Elipse 2">
                <a:extLst>
                  <a:ext uri="{FF2B5EF4-FFF2-40B4-BE49-F238E27FC236}">
                    <a16:creationId xmlns:a16="http://schemas.microsoft.com/office/drawing/2014/main" xmlns="" id="{426AF4B5-4C7D-4616-9FBC-932F663F1E27}"/>
                  </a:ext>
                </a:extLst>
              </p:cNvPr>
              <p:cNvSpPr/>
              <p:nvPr/>
            </p:nvSpPr>
            <p:spPr>
              <a:xfrm>
                <a:off x="4505989" y="5094154"/>
                <a:ext cx="221189" cy="20281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dirty="0"/>
              </a:p>
            </p:txBody>
          </p:sp>
        </p:grpSp>
        <p:cxnSp>
          <p:nvCxnSpPr>
            <p:cNvPr id="52" name="Conector recto 51">
              <a:extLst>
                <a:ext uri="{FF2B5EF4-FFF2-40B4-BE49-F238E27FC236}">
                  <a16:creationId xmlns:a16="http://schemas.microsoft.com/office/drawing/2014/main" xmlns="" id="{6573942D-89C7-425C-A605-36F90CBDCD71}"/>
                </a:ext>
              </a:extLst>
            </p:cNvPr>
            <p:cNvCxnSpPr>
              <a:cxnSpLocks/>
            </p:cNvCxnSpPr>
            <p:nvPr/>
          </p:nvCxnSpPr>
          <p:spPr>
            <a:xfrm>
              <a:off x="3778882" y="3161018"/>
              <a:ext cx="2649865" cy="0"/>
            </a:xfrm>
            <a:prstGeom prst="line">
              <a:avLst/>
            </a:prstGeom>
            <a:ln w="3810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427606553"/>
      </p:ext>
    </p:extLst>
  </p:cSld>
  <p:clrMapOvr>
    <a:overrideClrMapping bg1="lt1" tx1="dk1" bg2="lt2" tx2="dk2" accent1="accent1" accent2="accent2" accent3="accent3" accent4="accent4" accent5="accent5" accent6="accent6" hlink="hlink" folHlink="folHlink"/>
  </p:clrMapOvr>
</p:sld>
</file>

<file path=ppt/slides/slide6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1726707-3F03-401F-ACD4-C2DD18719127}"/>
              </a:ext>
            </a:extLst>
          </p:cNvPr>
          <p:cNvSpPr>
            <a:spLocks noGrp="1"/>
          </p:cNvSpPr>
          <p:nvPr>
            <p:ph type="title"/>
          </p:nvPr>
        </p:nvSpPr>
        <p:spPr>
          <a:xfrm>
            <a:off x="273333" y="211204"/>
            <a:ext cx="8597334" cy="994172"/>
          </a:xfrm>
        </p:spPr>
        <p:txBody>
          <a:bodyPr>
            <a:normAutofit/>
          </a:bodyPr>
          <a:lstStyle/>
          <a:p>
            <a:r>
              <a:rPr lang="es-CO" altLang="es-ES" b="1" dirty="0">
                <a:solidFill>
                  <a:srgbClr val="00B0F0"/>
                </a:solidFill>
              </a:rPr>
              <a:t>Intervalo infinito abierto por la derecha.</a:t>
            </a:r>
            <a:endParaRPr lang="es-ES" sz="2100" dirty="0"/>
          </a:p>
        </p:txBody>
      </p:sp>
      <mc:AlternateContent xmlns:mc="http://schemas.openxmlformats.org/markup-compatibility/2006" xmlns:a14="http://schemas.microsoft.com/office/drawing/2010/main">
        <mc:Choice Requires="a14">
          <p:sp>
            <p:nvSpPr>
              <p:cNvPr id="4" name="Rectangle 1">
                <a:extLst>
                  <a:ext uri="{FF2B5EF4-FFF2-40B4-BE49-F238E27FC236}">
                    <a16:creationId xmlns:a16="http://schemas.microsoft.com/office/drawing/2014/main" xmlns="" id="{01A8AF4C-DC30-4489-8D9E-F144CDDB0404}"/>
                  </a:ext>
                </a:extLst>
              </p:cNvPr>
              <p:cNvSpPr>
                <a:spLocks noGrp="1" noChangeArrowheads="1"/>
              </p:cNvSpPr>
              <p:nvPr>
                <p:ph idx="1"/>
              </p:nvPr>
            </p:nvSpPr>
            <p:spPr bwMode="auto">
              <a:xfrm>
                <a:off x="286970" y="1240981"/>
                <a:ext cx="8636937" cy="5181418"/>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es-CO" altLang="es-ES" sz="2200" dirty="0" smtClean="0">
                  <a:latin typeface="Verdana" panose="020B0604030504040204" pitchFamily="34" charset="0"/>
                </a:endParaRPr>
              </a:p>
              <a:p>
                <a:pPr algn="just"/>
                <a:r>
                  <a:rPr lang="es-PR" altLang="es-ES" sz="2200" b="1" dirty="0">
                    <a:solidFill>
                      <a:srgbClr val="00B0F0"/>
                    </a:solidFill>
                    <a:latin typeface="Verdana" panose="020B0604030504040204" pitchFamily="34" charset="0"/>
                    <a:ea typeface="Verdana" panose="020B0604030504040204" pitchFamily="34" charset="0"/>
                  </a:rPr>
                  <a:t>Definición: </a:t>
                </a:r>
                <a:r>
                  <a:rPr lang="es-CO" altLang="es-ES" sz="2200" dirty="0">
                    <a:latin typeface="Verdana" panose="020B0604030504040204" pitchFamily="34" charset="0"/>
                  </a:rPr>
                  <a:t>El intervalo infinito (no acotado) abierto por la derecha es el conjunto de números reales menores que </a:t>
                </a:r>
                <a14:m>
                  <m:oMath xmlns:m="http://schemas.openxmlformats.org/officeDocument/2006/math">
                    <m:r>
                      <a:rPr lang="es-CO" altLang="es-ES" sz="2200" i="1" dirty="0">
                        <a:solidFill>
                          <a:srgbClr val="00B050"/>
                        </a:solidFill>
                        <a:latin typeface="Cambria Math" panose="02040503050406030204" pitchFamily="18" charset="0"/>
                      </a:rPr>
                      <m:t>𝑏</m:t>
                    </m:r>
                  </m:oMath>
                </a14:m>
                <a:endParaRPr lang="es-CO" altLang="es-ES" sz="2200" dirty="0">
                  <a:latin typeface="Verdana" panose="020B0604030504040204" pitchFamily="34" charset="0"/>
                </a:endParaRPr>
              </a:p>
              <a:p>
                <a:endParaRPr lang="es-PR" altLang="es-ES" sz="2200" dirty="0">
                  <a:latin typeface="Verdana" panose="020B0604030504040204" pitchFamily="34" charset="0"/>
                </a:endParaRPr>
              </a:p>
              <a:p>
                <a:pPr marL="0" indent="0" algn="ctr">
                  <a:buNone/>
                </a:pPr>
                <a14:m>
                  <m:oMathPara xmlns:m="http://schemas.openxmlformats.org/officeDocument/2006/math">
                    <m:oMathParaPr>
                      <m:jc m:val="centerGroup"/>
                    </m:oMathParaPr>
                    <m:oMath xmlns:m="http://schemas.openxmlformats.org/officeDocument/2006/math">
                      <m:r>
                        <a:rPr lang="es-CO" altLang="es-ES" sz="2200" i="1" dirty="0">
                          <a:solidFill>
                            <a:srgbClr val="FF0000"/>
                          </a:solidFill>
                          <a:latin typeface="Cambria Math" panose="02040503050406030204" pitchFamily="18" charset="0"/>
                        </a:rPr>
                        <m:t>𝐼</m:t>
                      </m:r>
                      <m:r>
                        <a:rPr lang="es-CO" altLang="es-ES" sz="2200">
                          <a:latin typeface="Cambria Math" panose="02040503050406030204" pitchFamily="18" charset="0"/>
                        </a:rPr>
                        <m:t>=</m:t>
                      </m:r>
                      <m:r>
                        <a:rPr lang="es-CO" altLang="es-ES" sz="2200" i="1">
                          <a:latin typeface="Cambria Math" panose="02040503050406030204" pitchFamily="18" charset="0"/>
                        </a:rPr>
                        <m:t>(−</m:t>
                      </m:r>
                      <m:r>
                        <a:rPr lang="es-CO" altLang="es-ES" sz="2200" i="1">
                          <a:latin typeface="Cambria Math" panose="02040503050406030204" pitchFamily="18" charset="0"/>
                          <a:ea typeface="Cambria Math" panose="02040503050406030204" pitchFamily="18" charset="0"/>
                        </a:rPr>
                        <m:t>∞</m:t>
                      </m:r>
                      <m:r>
                        <a:rPr lang="es-CO" altLang="es-ES" sz="2200" i="1">
                          <a:latin typeface="Cambria Math" panose="02040503050406030204" pitchFamily="18" charset="0"/>
                        </a:rPr>
                        <m:t>,</m:t>
                      </m:r>
                      <m:r>
                        <a:rPr lang="es-CO" altLang="es-ES" sz="2200" i="1">
                          <a:solidFill>
                            <a:srgbClr val="00B050"/>
                          </a:solidFill>
                          <a:latin typeface="Cambria Math" panose="02040503050406030204" pitchFamily="18" charset="0"/>
                        </a:rPr>
                        <m:t>𝑏</m:t>
                      </m:r>
                      <m:r>
                        <a:rPr lang="es-CO" altLang="es-ES" sz="2200" i="1">
                          <a:latin typeface="Cambria Math" panose="02040503050406030204" pitchFamily="18" charset="0"/>
                        </a:rPr>
                        <m:t> )=</m:t>
                      </m:r>
                      <m:d>
                        <m:dPr>
                          <m:begChr m:val="{"/>
                          <m:endChr m:val="}"/>
                          <m:ctrlPr>
                            <a:rPr lang="es-CO" altLang="es-ES" sz="2200" i="1">
                              <a:latin typeface="Cambria Math" panose="02040503050406030204" pitchFamily="18" charset="0"/>
                            </a:rPr>
                          </m:ctrlPr>
                        </m:dPr>
                        <m:e>
                          <m:r>
                            <a:rPr lang="es-CO" altLang="es-ES" sz="2200" i="1">
                              <a:latin typeface="Cambria Math" panose="02040503050406030204" pitchFamily="18" charset="0"/>
                            </a:rPr>
                            <m:t>𝑥</m:t>
                          </m:r>
                          <m:r>
                            <a:rPr lang="es-CO" altLang="es-ES" sz="2200" i="1">
                              <a:latin typeface="Cambria Math" panose="02040503050406030204" pitchFamily="18" charset="0"/>
                            </a:rPr>
                            <m:t> | </m:t>
                          </m:r>
                          <m:r>
                            <a:rPr lang="es-CO" altLang="es-ES" sz="2200" i="1">
                              <a:latin typeface="Cambria Math" panose="02040503050406030204" pitchFamily="18" charset="0"/>
                              <a:ea typeface="Cambria Math" panose="02040503050406030204" pitchFamily="18" charset="0"/>
                            </a:rPr>
                            <m:t>𝑥</m:t>
                          </m:r>
                          <m:r>
                            <a:rPr lang="es-CO" altLang="es-ES" sz="2200" i="1">
                              <a:latin typeface="Cambria Math" panose="02040503050406030204" pitchFamily="18" charset="0"/>
                            </a:rPr>
                            <m:t>&lt;</m:t>
                          </m:r>
                          <m:r>
                            <a:rPr lang="es-CO" altLang="es-ES" sz="2200" i="1">
                              <a:solidFill>
                                <a:srgbClr val="00B050"/>
                              </a:solidFill>
                              <a:latin typeface="Cambria Math" panose="02040503050406030204" pitchFamily="18" charset="0"/>
                            </a:rPr>
                            <m:t>𝑏</m:t>
                          </m:r>
                        </m:e>
                      </m:d>
                    </m:oMath>
                  </m:oMathPara>
                </a14:m>
                <a:endParaRPr lang="es-ES" altLang="es-ES" sz="2200" dirty="0"/>
              </a:p>
              <a:p>
                <a:pPr algn="ctr"/>
                <a:endParaRPr lang="es-CO" altLang="es-ES" sz="2200" dirty="0"/>
              </a:p>
              <a:p>
                <a:pPr algn="ctr"/>
                <a:endParaRPr lang="es-CO" altLang="es-ES" sz="2200" dirty="0"/>
              </a:p>
              <a:p>
                <a:pPr algn="ctr"/>
                <a:endParaRPr lang="es-CO" altLang="es-ES" sz="2200" dirty="0"/>
              </a:p>
              <a:p>
                <a:endParaRPr lang="es-PR" altLang="es-ES" sz="2200" dirty="0">
                  <a:latin typeface="Verdana" panose="020B0604030504040204" pitchFamily="34" charset="0"/>
                </a:endParaRPr>
              </a:p>
              <a:p>
                <a:pPr algn="just">
                  <a:lnSpc>
                    <a:spcPct val="100000"/>
                  </a:lnSpc>
                </a:pPr>
                <a:r>
                  <a:rPr lang="es-PR" altLang="es-ES" sz="2200" b="1" dirty="0">
                    <a:solidFill>
                      <a:srgbClr val="00B050"/>
                    </a:solidFill>
                    <a:latin typeface="Verdana" panose="020B0604030504040204" pitchFamily="34" charset="0"/>
                  </a:rPr>
                  <a:t>Ejemplos:</a:t>
                </a:r>
              </a:p>
              <a:p>
                <a:pPr algn="just">
                  <a:lnSpc>
                    <a:spcPct val="100000"/>
                  </a:lnSpc>
                </a:pPr>
                <a:endParaRPr lang="es-PR" altLang="es-ES" sz="2200" b="1" dirty="0">
                  <a:solidFill>
                    <a:srgbClr val="00B050"/>
                  </a:solidFill>
                  <a:latin typeface="Verdana" panose="020B0604030504040204" pitchFamily="34" charset="0"/>
                </a:endParaRPr>
              </a:p>
              <a:p>
                <a:pPr algn="just">
                  <a:lnSpc>
                    <a:spcPct val="100000"/>
                  </a:lnSpc>
                </a:pPr>
                <a14:m>
                  <m:oMath xmlns:m="http://schemas.openxmlformats.org/officeDocument/2006/math">
                    <m:r>
                      <a:rPr lang="es-CO" altLang="es-ES" sz="2200" i="1" dirty="0">
                        <a:solidFill>
                          <a:srgbClr val="FF0000"/>
                        </a:solidFill>
                        <a:latin typeface="Cambria Math" panose="02040503050406030204" pitchFamily="18" charset="0"/>
                      </a:rPr>
                      <m:t>𝐼</m:t>
                    </m:r>
                    <m:r>
                      <a:rPr lang="es-CO" altLang="es-ES" sz="2200">
                        <a:latin typeface="Cambria Math" panose="02040503050406030204" pitchFamily="18" charset="0"/>
                      </a:rPr>
                      <m:t>=</m:t>
                    </m:r>
                    <m:r>
                      <a:rPr lang="es-CO" altLang="es-ES" sz="2200" i="1">
                        <a:latin typeface="Cambria Math" panose="02040503050406030204" pitchFamily="18" charset="0"/>
                      </a:rPr>
                      <m:t>(−</m:t>
                    </m:r>
                    <m:r>
                      <a:rPr lang="es-CO" altLang="es-ES" sz="2200" i="1">
                        <a:latin typeface="Cambria Math" panose="02040503050406030204" pitchFamily="18" charset="0"/>
                        <a:ea typeface="Cambria Math" panose="02040503050406030204" pitchFamily="18" charset="0"/>
                      </a:rPr>
                      <m:t>∞</m:t>
                    </m:r>
                    <m:r>
                      <a:rPr lang="es-CO" altLang="es-ES" sz="2200" i="1" dirty="0">
                        <a:solidFill>
                          <a:srgbClr val="00B050"/>
                        </a:solidFill>
                        <a:latin typeface="Cambria Math" panose="02040503050406030204" pitchFamily="18" charset="0"/>
                      </a:rPr>
                      <m:t>,4</m:t>
                    </m:r>
                    <m:r>
                      <a:rPr lang="es-CO" altLang="es-ES" sz="2200" i="1">
                        <a:latin typeface="Cambria Math" panose="02040503050406030204" pitchFamily="18" charset="0"/>
                        <a:ea typeface="Cambria Math" panose="02040503050406030204" pitchFamily="18" charset="0"/>
                      </a:rPr>
                      <m:t> )</m:t>
                    </m:r>
                    <m:r>
                      <a:rPr lang="es-CO" altLang="es-ES" sz="2200" i="1">
                        <a:latin typeface="Cambria Math" panose="02040503050406030204" pitchFamily="18" charset="0"/>
                      </a:rPr>
                      <m:t>=</m:t>
                    </m:r>
                    <m:d>
                      <m:dPr>
                        <m:begChr m:val="{"/>
                        <m:endChr m:val="}"/>
                        <m:ctrlPr>
                          <a:rPr lang="es-CO" altLang="es-ES" sz="2200" i="1">
                            <a:latin typeface="Cambria Math" panose="02040503050406030204" pitchFamily="18" charset="0"/>
                          </a:rPr>
                        </m:ctrlPr>
                      </m:dPr>
                      <m:e>
                        <m:r>
                          <a:rPr lang="es-CO" altLang="es-ES" sz="2200" i="1">
                            <a:latin typeface="Cambria Math" panose="02040503050406030204" pitchFamily="18" charset="0"/>
                          </a:rPr>
                          <m:t>𝑥</m:t>
                        </m:r>
                        <m:r>
                          <a:rPr lang="es-CO" altLang="es-ES" sz="2200" i="1">
                            <a:latin typeface="Cambria Math" panose="02040503050406030204" pitchFamily="18" charset="0"/>
                          </a:rPr>
                          <m:t> | </m:t>
                        </m:r>
                        <m:r>
                          <a:rPr lang="es-CO" altLang="es-ES" sz="2200" i="1">
                            <a:latin typeface="Cambria Math" panose="02040503050406030204" pitchFamily="18" charset="0"/>
                            <a:ea typeface="Cambria Math" panose="02040503050406030204" pitchFamily="18" charset="0"/>
                          </a:rPr>
                          <m:t>𝑥</m:t>
                        </m:r>
                        <m:r>
                          <a:rPr lang="es-CO" altLang="es-ES" sz="2200" i="1">
                            <a:latin typeface="Cambria Math" panose="02040503050406030204" pitchFamily="18" charset="0"/>
                            <a:ea typeface="Cambria Math" panose="02040503050406030204" pitchFamily="18" charset="0"/>
                          </a:rPr>
                          <m:t>&lt;4</m:t>
                        </m:r>
                      </m:e>
                    </m:d>
                  </m:oMath>
                </a14:m>
                <a:endParaRPr lang="es-CO" altLang="es-ES" sz="2200" dirty="0">
                  <a:solidFill>
                    <a:srgbClr val="00B050"/>
                  </a:solidFill>
                  <a:ea typeface="Cambria Math" panose="02040503050406030204" pitchFamily="18" charset="0"/>
                </a:endParaRPr>
              </a:p>
              <a:p>
                <a:pPr algn="just">
                  <a:lnSpc>
                    <a:spcPct val="100000"/>
                  </a:lnSpc>
                </a:pPr>
                <a:endParaRPr lang="es-CO" altLang="es-ES" sz="2200" dirty="0"/>
              </a:p>
              <a:p>
                <a:pPr algn="just">
                  <a:lnSpc>
                    <a:spcPct val="100000"/>
                  </a:lnSpc>
                </a:pPr>
                <a:endParaRPr lang="es-CO" altLang="es-ES" sz="2200" dirty="0"/>
              </a:p>
              <a:p>
                <a:pPr algn="just">
                  <a:lnSpc>
                    <a:spcPct val="100000"/>
                  </a:lnSpc>
                </a:pPr>
                <a14:m>
                  <m:oMath xmlns:m="http://schemas.openxmlformats.org/officeDocument/2006/math">
                    <m:r>
                      <a:rPr lang="es-CO" altLang="es-ES" sz="2200" i="1" dirty="0">
                        <a:solidFill>
                          <a:srgbClr val="FF0000"/>
                        </a:solidFill>
                        <a:latin typeface="Cambria Math" panose="02040503050406030204" pitchFamily="18" charset="0"/>
                      </a:rPr>
                      <m:t>𝐼</m:t>
                    </m:r>
                    <m:r>
                      <a:rPr lang="es-CO" altLang="es-ES" sz="2200">
                        <a:latin typeface="Cambria Math" panose="02040503050406030204" pitchFamily="18" charset="0"/>
                      </a:rPr>
                      <m:t>=</m:t>
                    </m:r>
                    <m:r>
                      <a:rPr lang="es-CO" altLang="es-ES" sz="2200" i="1">
                        <a:latin typeface="Cambria Math" panose="02040503050406030204" pitchFamily="18" charset="0"/>
                      </a:rPr>
                      <m:t>(−</m:t>
                    </m:r>
                    <m:r>
                      <a:rPr lang="es-CO" altLang="es-ES" sz="2200" i="1">
                        <a:latin typeface="Cambria Math" panose="02040503050406030204" pitchFamily="18" charset="0"/>
                        <a:ea typeface="Cambria Math" panose="02040503050406030204" pitchFamily="18" charset="0"/>
                      </a:rPr>
                      <m:t>∞</m:t>
                    </m:r>
                    <m:r>
                      <a:rPr lang="es-CO" altLang="es-ES" sz="2200" i="1" dirty="0">
                        <a:solidFill>
                          <a:srgbClr val="00B050"/>
                        </a:solidFill>
                        <a:latin typeface="Cambria Math" panose="02040503050406030204" pitchFamily="18" charset="0"/>
                      </a:rPr>
                      <m:t>, −4 </m:t>
                    </m:r>
                    <m:r>
                      <a:rPr lang="es-CO" altLang="es-ES" sz="2200" i="1" dirty="0">
                        <a:latin typeface="Cambria Math" panose="02040503050406030204" pitchFamily="18" charset="0"/>
                      </a:rPr>
                      <m:t>]=</m:t>
                    </m:r>
                    <m:d>
                      <m:dPr>
                        <m:begChr m:val="{"/>
                        <m:endChr m:val="}"/>
                        <m:ctrlPr>
                          <a:rPr lang="es-CO" altLang="es-ES" sz="2200" i="1">
                            <a:latin typeface="Cambria Math" panose="02040503050406030204" pitchFamily="18" charset="0"/>
                          </a:rPr>
                        </m:ctrlPr>
                      </m:dPr>
                      <m:e>
                        <m:r>
                          <a:rPr lang="es-CO" altLang="es-ES" sz="2200" i="1">
                            <a:latin typeface="Cambria Math" panose="02040503050406030204" pitchFamily="18" charset="0"/>
                          </a:rPr>
                          <m:t>𝑥</m:t>
                        </m:r>
                        <m:r>
                          <a:rPr lang="es-CO" altLang="es-ES" sz="2200" i="1">
                            <a:latin typeface="Cambria Math" panose="02040503050406030204" pitchFamily="18" charset="0"/>
                          </a:rPr>
                          <m:t> | </m:t>
                        </m:r>
                        <m:r>
                          <a:rPr lang="es-CO" altLang="es-ES" sz="2200" i="1">
                            <a:latin typeface="Cambria Math" panose="02040503050406030204" pitchFamily="18" charset="0"/>
                            <a:ea typeface="Cambria Math" panose="02040503050406030204" pitchFamily="18" charset="0"/>
                          </a:rPr>
                          <m:t>𝑥</m:t>
                        </m:r>
                        <m:r>
                          <a:rPr lang="es-CO" altLang="es-ES" sz="2200" i="1">
                            <a:latin typeface="Cambria Math" panose="02040503050406030204" pitchFamily="18" charset="0"/>
                            <a:ea typeface="Cambria Math" panose="02040503050406030204" pitchFamily="18" charset="0"/>
                          </a:rPr>
                          <m:t>&lt;−4</m:t>
                        </m:r>
                      </m:e>
                    </m:d>
                  </m:oMath>
                </a14:m>
                <a:endParaRPr lang="es-PR" altLang="es-ES" sz="2200" b="1" dirty="0">
                  <a:solidFill>
                    <a:srgbClr val="00B050"/>
                  </a:solidFill>
                  <a:latin typeface="Verdana" panose="020B0604030504040204" pitchFamily="34" charset="0"/>
                </a:endParaRPr>
              </a:p>
              <a:p>
                <a:pPr algn="just">
                  <a:lnSpc>
                    <a:spcPct val="100000"/>
                  </a:lnSpc>
                </a:pPr>
                <a:endParaRPr lang="es-PR" altLang="es-ES" sz="2200" dirty="0">
                  <a:latin typeface="Verdana" panose="020B0604030504040204" pitchFamily="34" charset="0"/>
                </a:endParaRPr>
              </a:p>
            </p:txBody>
          </p:sp>
        </mc:Choice>
        <mc:Fallback xmlns="">
          <p:sp>
            <p:nvSpPr>
              <p:cNvPr id="4" name="Rectangle 1">
                <a:extLst>
                  <a:ext uri="{FF2B5EF4-FFF2-40B4-BE49-F238E27FC236}">
                    <a16:creationId xmlns:a16="http://schemas.microsoft.com/office/drawing/2014/main" xmlns:a14="http://schemas.microsoft.com/office/drawing/2010/main" xmlns="" id="{01A8AF4C-DC30-4489-8D9E-F144CDDB0404}"/>
                  </a:ext>
                </a:extLst>
              </p:cNvPr>
              <p:cNvSpPr>
                <a:spLocks noGrp="1" noRot="1" noChangeAspect="1" noMove="1" noResize="1" noEditPoints="1" noAdjustHandles="1" noChangeArrowheads="1" noChangeShapeType="1" noTextEdit="1"/>
              </p:cNvSpPr>
              <p:nvPr>
                <p:ph idx="1"/>
              </p:nvPr>
            </p:nvSpPr>
            <p:spPr bwMode="auto">
              <a:xfrm>
                <a:off x="286970" y="1240981"/>
                <a:ext cx="8636937" cy="5181418"/>
              </a:xfrm>
              <a:prstGeom prst="rect">
                <a:avLst/>
              </a:prstGeom>
              <a:blipFill rotWithShape="0">
                <a:blip r:embed="rId3"/>
                <a:stretch>
                  <a:fillRect l="-1059" r="-1129"/>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s-ES">
                    <a:noFill/>
                  </a:rPr>
                  <a:t> </a:t>
                </a:r>
              </a:p>
            </p:txBody>
          </p:sp>
        </mc:Fallback>
      </mc:AlternateContent>
      <p:grpSp>
        <p:nvGrpSpPr>
          <p:cNvPr id="8" name="Grupo 7">
            <a:extLst>
              <a:ext uri="{FF2B5EF4-FFF2-40B4-BE49-F238E27FC236}">
                <a16:creationId xmlns:a16="http://schemas.microsoft.com/office/drawing/2014/main" xmlns="" id="{AAE6787C-FCB8-43A5-BCE5-2C17D34A482C}"/>
              </a:ext>
            </a:extLst>
          </p:cNvPr>
          <p:cNvGrpSpPr/>
          <p:nvPr/>
        </p:nvGrpSpPr>
        <p:grpSpPr>
          <a:xfrm>
            <a:off x="2521029" y="2925515"/>
            <a:ext cx="3915784" cy="552895"/>
            <a:chOff x="2661385" y="3057366"/>
            <a:chExt cx="3915784" cy="552895"/>
          </a:xfrm>
        </p:grpSpPr>
        <p:grpSp>
          <p:nvGrpSpPr>
            <p:cNvPr id="13" name="Grupo 12">
              <a:extLst>
                <a:ext uri="{FF2B5EF4-FFF2-40B4-BE49-F238E27FC236}">
                  <a16:creationId xmlns:a16="http://schemas.microsoft.com/office/drawing/2014/main" xmlns="" id="{7900F9FF-74FA-46AE-B613-8B700DE1D77E}"/>
                </a:ext>
              </a:extLst>
            </p:cNvPr>
            <p:cNvGrpSpPr/>
            <p:nvPr/>
          </p:nvGrpSpPr>
          <p:grpSpPr>
            <a:xfrm rot="10800000">
              <a:off x="2661385" y="3057366"/>
              <a:ext cx="3915784" cy="552895"/>
              <a:chOff x="3362516" y="5076613"/>
              <a:chExt cx="5221045" cy="737193"/>
            </a:xfrm>
          </p:grpSpPr>
          <p:grpSp>
            <p:nvGrpSpPr>
              <p:cNvPr id="5" name="Grupo 4">
                <a:extLst>
                  <a:ext uri="{FF2B5EF4-FFF2-40B4-BE49-F238E27FC236}">
                    <a16:creationId xmlns:a16="http://schemas.microsoft.com/office/drawing/2014/main" xmlns="" id="{301BA980-DACC-4965-8C57-005DAB853BD6}"/>
                  </a:ext>
                </a:extLst>
              </p:cNvPr>
              <p:cNvGrpSpPr/>
              <p:nvPr/>
            </p:nvGrpSpPr>
            <p:grpSpPr>
              <a:xfrm>
                <a:off x="3362516" y="5076613"/>
                <a:ext cx="5221045" cy="737193"/>
                <a:chOff x="3392557" y="2494303"/>
                <a:chExt cx="5221045" cy="737193"/>
              </a:xfrm>
            </p:grpSpPr>
            <p:cxnSp>
              <p:nvCxnSpPr>
                <p:cNvPr id="6" name="Conector recto de flecha 5">
                  <a:extLst>
                    <a:ext uri="{FF2B5EF4-FFF2-40B4-BE49-F238E27FC236}">
                      <a16:creationId xmlns:a16="http://schemas.microsoft.com/office/drawing/2014/main" xmlns="" id="{E92F59A2-A580-4770-BB8D-A134836BA4DB}"/>
                    </a:ext>
                  </a:extLst>
                </p:cNvPr>
                <p:cNvCxnSpPr/>
                <p:nvPr/>
              </p:nvCxnSpPr>
              <p:spPr>
                <a:xfrm>
                  <a:off x="3392557" y="2637183"/>
                  <a:ext cx="4784034" cy="0"/>
                </a:xfrm>
                <a:prstGeom prst="straightConnector1">
                  <a:avLst/>
                </a:prstGeom>
                <a:ln w="22225">
                  <a:headEnd type="triangle"/>
                  <a:tailEnd type="stealth"/>
                </a:ln>
              </p:spPr>
              <p:style>
                <a:lnRef idx="1">
                  <a:schemeClr val="accent1"/>
                </a:lnRef>
                <a:fillRef idx="0">
                  <a:schemeClr val="accent1"/>
                </a:fillRef>
                <a:effectRef idx="0">
                  <a:schemeClr val="accent1"/>
                </a:effectRef>
                <a:fontRef idx="minor">
                  <a:schemeClr val="tx1"/>
                </a:fontRef>
              </p:style>
            </p:cxnSp>
            <p:cxnSp>
              <p:nvCxnSpPr>
                <p:cNvPr id="7" name="Conector recto 6">
                  <a:extLst>
                    <a:ext uri="{FF2B5EF4-FFF2-40B4-BE49-F238E27FC236}">
                      <a16:creationId xmlns:a16="http://schemas.microsoft.com/office/drawing/2014/main" xmlns="" id="{DE288F49-0B59-448D-8081-E6FA483633F3}"/>
                    </a:ext>
                  </a:extLst>
                </p:cNvPr>
                <p:cNvCxnSpPr>
                  <a:cxnSpLocks/>
                </p:cNvCxnSpPr>
                <p:nvPr/>
              </p:nvCxnSpPr>
              <p:spPr>
                <a:xfrm>
                  <a:off x="4643438" y="2494303"/>
                  <a:ext cx="0" cy="26318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CuadroTexto 8">
                      <a:extLst>
                        <a:ext uri="{FF2B5EF4-FFF2-40B4-BE49-F238E27FC236}">
                          <a16:creationId xmlns:a16="http://schemas.microsoft.com/office/drawing/2014/main" xmlns="" id="{60686F2C-624E-4F72-8ABE-CCB0F322C4BE}"/>
                        </a:ext>
                      </a:extLst>
                    </p:cNvPr>
                    <p:cNvSpPr txBox="1"/>
                    <p:nvPr/>
                  </p:nvSpPr>
                  <p:spPr>
                    <a:xfrm rot="10800000">
                      <a:off x="4400541" y="2800610"/>
                      <a:ext cx="448499" cy="43088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𝑏</m:t>
                            </m:r>
                          </m:oMath>
                        </m:oMathPara>
                      </a14:m>
                      <a:endParaRPr lang="es-ES" sz="1500" dirty="0">
                        <a:solidFill>
                          <a:srgbClr val="00B050"/>
                        </a:solidFill>
                      </a:endParaRPr>
                    </a:p>
                  </p:txBody>
                </p:sp>
              </mc:Choice>
              <mc:Fallback xmlns="">
                <p:sp>
                  <p:nvSpPr>
                    <p:cNvPr id="9" name="CuadroTexto 8">
                      <a:extLst>
                        <a:ext uri="{FF2B5EF4-FFF2-40B4-BE49-F238E27FC236}">
                          <a16:creationId xmlns:a16="http://schemas.microsoft.com/office/drawing/2014/main" id="{60686F2C-624E-4F72-8ABE-CCB0F322C4BE}"/>
                        </a:ext>
                      </a:extLst>
                    </p:cNvPr>
                    <p:cNvSpPr txBox="1">
                      <a:spLocks noRot="1" noChangeAspect="1" noMove="1" noResize="1" noEditPoints="1" noAdjustHandles="1" noChangeArrowheads="1" noChangeShapeType="1" noTextEdit="1"/>
                    </p:cNvSpPr>
                    <p:nvPr/>
                  </p:nvSpPr>
                  <p:spPr>
                    <a:xfrm rot="10800000">
                      <a:off x="4400541" y="2800610"/>
                      <a:ext cx="448499" cy="430886"/>
                    </a:xfrm>
                    <a:prstGeom prst="rect">
                      <a:avLst/>
                    </a:prstGeom>
                    <a:blipFill>
                      <a:blip r:embed="rId10"/>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0" name="CuadroTexto 9">
                      <a:extLst>
                        <a:ext uri="{FF2B5EF4-FFF2-40B4-BE49-F238E27FC236}">
                          <a16:creationId xmlns:a16="http://schemas.microsoft.com/office/drawing/2014/main" xmlns="" id="{95AF08FA-B454-45ED-8D18-6EB10F7BF60D}"/>
                        </a:ext>
                      </a:extLst>
                    </p:cNvPr>
                    <p:cNvSpPr txBox="1"/>
                    <p:nvPr/>
                  </p:nvSpPr>
                  <p:spPr>
                    <a:xfrm>
                      <a:off x="7842279" y="2798495"/>
                      <a:ext cx="771323" cy="43088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altLang="es-ES" sz="1500" i="1">
                                <a:latin typeface="Cambria Math" panose="02040503050406030204" pitchFamily="18" charset="0"/>
                                <a:ea typeface="Cambria Math" panose="02040503050406030204" pitchFamily="18" charset="0"/>
                              </a:rPr>
                              <m:t>∞−</m:t>
                            </m:r>
                          </m:oMath>
                        </m:oMathPara>
                      </a14:m>
                      <a:endParaRPr lang="es-ES" sz="1500" dirty="0">
                        <a:solidFill>
                          <a:srgbClr val="00B050"/>
                        </a:solidFill>
                      </a:endParaRPr>
                    </a:p>
                  </p:txBody>
                </p:sp>
              </mc:Choice>
              <mc:Fallback xmlns="">
                <p:sp>
                  <p:nvSpPr>
                    <p:cNvPr id="10" name="CuadroTexto 9">
                      <a:extLst>
                        <a:ext uri="{FF2B5EF4-FFF2-40B4-BE49-F238E27FC236}">
                          <a16:creationId xmlns:a16="http://schemas.microsoft.com/office/drawing/2014/main" id="{95AF08FA-B454-45ED-8D18-6EB10F7BF60D}"/>
                        </a:ext>
                      </a:extLst>
                    </p:cNvPr>
                    <p:cNvSpPr txBox="1">
                      <a:spLocks noRot="1" noChangeAspect="1" noMove="1" noResize="1" noEditPoints="1" noAdjustHandles="1" noChangeArrowheads="1" noChangeShapeType="1" noTextEdit="1"/>
                    </p:cNvSpPr>
                    <p:nvPr/>
                  </p:nvSpPr>
                  <p:spPr>
                    <a:xfrm>
                      <a:off x="7842279" y="2798495"/>
                      <a:ext cx="771323" cy="430886"/>
                    </a:xfrm>
                    <a:prstGeom prst="rect">
                      <a:avLst/>
                    </a:prstGeom>
                    <a:blipFill>
                      <a:blip r:embed="rId11"/>
                      <a:stretch>
                        <a:fillRect/>
                      </a:stretch>
                    </a:blipFill>
                  </p:spPr>
                  <p:txBody>
                    <a:bodyPr/>
                    <a:lstStyle/>
                    <a:p>
                      <a:r>
                        <a:rPr lang="es-ES">
                          <a:noFill/>
                        </a:rPr>
                        <a:t> </a:t>
                      </a:r>
                    </a:p>
                  </p:txBody>
                </p:sp>
              </mc:Fallback>
            </mc:AlternateContent>
          </p:grpSp>
          <p:sp>
            <p:nvSpPr>
              <p:cNvPr id="3" name="Elipse 2">
                <a:extLst>
                  <a:ext uri="{FF2B5EF4-FFF2-40B4-BE49-F238E27FC236}">
                    <a16:creationId xmlns:a16="http://schemas.microsoft.com/office/drawing/2014/main" xmlns="" id="{426AF4B5-4C7D-4616-9FBC-932F663F1E27}"/>
                  </a:ext>
                </a:extLst>
              </p:cNvPr>
              <p:cNvSpPr/>
              <p:nvPr/>
            </p:nvSpPr>
            <p:spPr>
              <a:xfrm>
                <a:off x="4505989" y="5094154"/>
                <a:ext cx="221189" cy="20281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dirty="0"/>
              </a:p>
            </p:txBody>
          </p:sp>
        </p:grpSp>
        <p:cxnSp>
          <p:nvCxnSpPr>
            <p:cNvPr id="52" name="Conector recto 51">
              <a:extLst>
                <a:ext uri="{FF2B5EF4-FFF2-40B4-BE49-F238E27FC236}">
                  <a16:creationId xmlns:a16="http://schemas.microsoft.com/office/drawing/2014/main" xmlns="" id="{6573942D-89C7-425C-A605-36F90CBDCD71}"/>
                </a:ext>
              </a:extLst>
            </p:cNvPr>
            <p:cNvCxnSpPr>
              <a:cxnSpLocks/>
            </p:cNvCxnSpPr>
            <p:nvPr/>
          </p:nvCxnSpPr>
          <p:spPr>
            <a:xfrm flipH="1">
              <a:off x="2912013" y="3499592"/>
              <a:ext cx="2641660" cy="0"/>
            </a:xfrm>
            <a:prstGeom prst="line">
              <a:avLst/>
            </a:prstGeom>
            <a:ln w="3810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grpSp>
        <p:nvGrpSpPr>
          <p:cNvPr id="34" name="Grupo 33">
            <a:extLst>
              <a:ext uri="{FF2B5EF4-FFF2-40B4-BE49-F238E27FC236}">
                <a16:creationId xmlns:a16="http://schemas.microsoft.com/office/drawing/2014/main" xmlns="" id="{34AC12CE-8618-4907-A76A-ED4848D5F761}"/>
              </a:ext>
            </a:extLst>
          </p:cNvPr>
          <p:cNvGrpSpPr/>
          <p:nvPr/>
        </p:nvGrpSpPr>
        <p:grpSpPr>
          <a:xfrm>
            <a:off x="5190736" y="5459376"/>
            <a:ext cx="3159199" cy="549621"/>
            <a:chOff x="5449308" y="5193451"/>
            <a:chExt cx="4212266" cy="732828"/>
          </a:xfrm>
        </p:grpSpPr>
        <p:grpSp>
          <p:nvGrpSpPr>
            <p:cNvPr id="51" name="Grupo 50">
              <a:extLst>
                <a:ext uri="{FF2B5EF4-FFF2-40B4-BE49-F238E27FC236}">
                  <a16:creationId xmlns:a16="http://schemas.microsoft.com/office/drawing/2014/main" xmlns="" id="{846E9CA8-6297-4008-BB7C-2266D1B42A54}"/>
                </a:ext>
              </a:extLst>
            </p:cNvPr>
            <p:cNvGrpSpPr/>
            <p:nvPr/>
          </p:nvGrpSpPr>
          <p:grpSpPr>
            <a:xfrm rot="10800000">
              <a:off x="5449308" y="5193451"/>
              <a:ext cx="4212266" cy="732828"/>
              <a:chOff x="4699358" y="5953166"/>
              <a:chExt cx="4212266" cy="502989"/>
            </a:xfrm>
            <a:solidFill>
              <a:schemeClr val="bg1"/>
            </a:solidFill>
          </p:grpSpPr>
          <p:grpSp>
            <p:nvGrpSpPr>
              <p:cNvPr id="41" name="Grupo 40">
                <a:extLst>
                  <a:ext uri="{FF2B5EF4-FFF2-40B4-BE49-F238E27FC236}">
                    <a16:creationId xmlns:a16="http://schemas.microsoft.com/office/drawing/2014/main" xmlns="" id="{437D287F-5420-4899-A48E-F3355AF7953B}"/>
                  </a:ext>
                </a:extLst>
              </p:cNvPr>
              <p:cNvGrpSpPr/>
              <p:nvPr/>
            </p:nvGrpSpPr>
            <p:grpSpPr>
              <a:xfrm>
                <a:off x="4699358" y="5970784"/>
                <a:ext cx="4212266" cy="481350"/>
                <a:chOff x="3392557" y="2494303"/>
                <a:chExt cx="5145950" cy="637350"/>
              </a:xfrm>
              <a:grpFill/>
            </p:grpSpPr>
            <p:cxnSp>
              <p:nvCxnSpPr>
                <p:cNvPr id="44" name="Conector recto de flecha 43">
                  <a:extLst>
                    <a:ext uri="{FF2B5EF4-FFF2-40B4-BE49-F238E27FC236}">
                      <a16:creationId xmlns:a16="http://schemas.microsoft.com/office/drawing/2014/main" xmlns="" id="{84C95FE9-6937-4DC7-9C72-C93CE226CFE9}"/>
                    </a:ext>
                  </a:extLst>
                </p:cNvPr>
                <p:cNvCxnSpPr/>
                <p:nvPr/>
              </p:nvCxnSpPr>
              <p:spPr>
                <a:xfrm>
                  <a:off x="3392557" y="2637183"/>
                  <a:ext cx="4784034" cy="0"/>
                </a:xfrm>
                <a:prstGeom prst="straightConnector1">
                  <a:avLst/>
                </a:prstGeom>
                <a:grpFill/>
                <a:ln w="22225">
                  <a:headEnd type="triangle"/>
                  <a:tailEnd type="stealth"/>
                </a:ln>
              </p:spPr>
              <p:style>
                <a:lnRef idx="1">
                  <a:schemeClr val="accent1"/>
                </a:lnRef>
                <a:fillRef idx="0">
                  <a:schemeClr val="accent1"/>
                </a:fillRef>
                <a:effectRef idx="0">
                  <a:schemeClr val="accent1"/>
                </a:effectRef>
                <a:fontRef idx="minor">
                  <a:schemeClr val="tx1"/>
                </a:fontRef>
              </p:style>
            </p:cxnSp>
            <p:cxnSp>
              <p:nvCxnSpPr>
                <p:cNvPr id="45" name="Conector recto 44">
                  <a:extLst>
                    <a:ext uri="{FF2B5EF4-FFF2-40B4-BE49-F238E27FC236}">
                      <a16:creationId xmlns:a16="http://schemas.microsoft.com/office/drawing/2014/main" xmlns="" id="{338FE79C-1049-4C27-A5EB-77DEF8F2A448}"/>
                    </a:ext>
                  </a:extLst>
                </p:cNvPr>
                <p:cNvCxnSpPr>
                  <a:cxnSpLocks/>
                </p:cNvCxnSpPr>
                <p:nvPr/>
              </p:nvCxnSpPr>
              <p:spPr>
                <a:xfrm>
                  <a:off x="4643438" y="2494303"/>
                  <a:ext cx="0" cy="263180"/>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46" name="Conector recto 45">
                  <a:extLst>
                    <a:ext uri="{FF2B5EF4-FFF2-40B4-BE49-F238E27FC236}">
                      <a16:creationId xmlns:a16="http://schemas.microsoft.com/office/drawing/2014/main" xmlns="" id="{D4845C57-5A0F-4B43-8CC1-BB709FFBC37C}"/>
                    </a:ext>
                  </a:extLst>
                </p:cNvPr>
                <p:cNvCxnSpPr>
                  <a:cxnSpLocks/>
                </p:cNvCxnSpPr>
                <p:nvPr/>
              </p:nvCxnSpPr>
              <p:spPr>
                <a:xfrm>
                  <a:off x="6815961" y="2518117"/>
                  <a:ext cx="0" cy="263180"/>
                </a:xfrm>
                <a:prstGeom prst="line">
                  <a:avLst/>
                </a:prstGeom>
                <a:grpFill/>
              </p:spPr>
              <p:style>
                <a:lnRef idx="1">
                  <a:schemeClr val="accent1"/>
                </a:lnRef>
                <a:fillRef idx="0">
                  <a:schemeClr val="accent1"/>
                </a:fillRef>
                <a:effectRef idx="0">
                  <a:schemeClr val="accent1"/>
                </a:effectRef>
                <a:fontRef idx="minor">
                  <a:schemeClr val="tx1"/>
                </a:fontRef>
              </p:style>
            </p:cxnSp>
            <p:sp>
              <p:nvSpPr>
                <p:cNvPr id="47" name="CuadroTexto 46">
                  <a:extLst>
                    <a:ext uri="{FF2B5EF4-FFF2-40B4-BE49-F238E27FC236}">
                      <a16:creationId xmlns:a16="http://schemas.microsoft.com/office/drawing/2014/main" xmlns="" id="{2AF8B9BC-82E1-4543-B50D-C914996575E0}"/>
                    </a:ext>
                  </a:extLst>
                </p:cNvPr>
                <p:cNvSpPr txBox="1"/>
                <p:nvPr/>
              </p:nvSpPr>
              <p:spPr>
                <a:xfrm rot="10800000">
                  <a:off x="4205686" y="2740059"/>
                  <a:ext cx="636269" cy="391594"/>
                </a:xfrm>
                <a:prstGeom prst="rect">
                  <a:avLst/>
                </a:prstGeom>
                <a:grpFill/>
              </p:spPr>
              <p:txBody>
                <a:bodyPr wrap="square" rtlCol="0">
                  <a:spAutoFit/>
                </a:bodyPr>
                <a:lstStyle/>
                <a:p>
                  <a:r>
                    <a:rPr lang="es-CO" sz="1500" dirty="0">
                      <a:solidFill>
                        <a:srgbClr val="00B050"/>
                      </a:solidFill>
                    </a:rPr>
                    <a:t>0</a:t>
                  </a:r>
                  <a:endParaRPr lang="es-ES" sz="1500" dirty="0">
                    <a:solidFill>
                      <a:srgbClr val="00B050"/>
                    </a:solidFill>
                  </a:endParaRPr>
                </a:p>
              </p:txBody>
            </p:sp>
            <mc:AlternateContent xmlns:mc="http://schemas.openxmlformats.org/markup-compatibility/2006" xmlns:a14="http://schemas.microsoft.com/office/drawing/2010/main">
              <mc:Choice Requires="a14">
                <p:sp>
                  <p:nvSpPr>
                    <p:cNvPr id="48" name="CuadroTexto 47">
                      <a:extLst>
                        <a:ext uri="{FF2B5EF4-FFF2-40B4-BE49-F238E27FC236}">
                          <a16:creationId xmlns:a16="http://schemas.microsoft.com/office/drawing/2014/main" xmlns="" id="{EF32913D-F72D-40C3-B984-A548DF8F6A41}"/>
                        </a:ext>
                      </a:extLst>
                    </p:cNvPr>
                    <p:cNvSpPr txBox="1"/>
                    <p:nvPr/>
                  </p:nvSpPr>
                  <p:spPr>
                    <a:xfrm>
                      <a:off x="7596214" y="2660903"/>
                      <a:ext cx="942293" cy="391594"/>
                    </a:xfrm>
                    <a:prstGeom prst="rect">
                      <a:avLst/>
                    </a:prstGeom>
                    <a:grp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altLang="es-ES" sz="1500" i="1">
                                <a:latin typeface="Cambria Math" panose="02040503050406030204" pitchFamily="18" charset="0"/>
                                <a:ea typeface="Cambria Math" panose="02040503050406030204" pitchFamily="18" charset="0"/>
                              </a:rPr>
                              <m:t>∞−</m:t>
                            </m:r>
                          </m:oMath>
                        </m:oMathPara>
                      </a14:m>
                      <a:endParaRPr lang="es-ES" sz="1500" dirty="0">
                        <a:solidFill>
                          <a:srgbClr val="00B050"/>
                        </a:solidFill>
                      </a:endParaRPr>
                    </a:p>
                  </p:txBody>
                </p:sp>
              </mc:Choice>
              <mc:Fallback xmlns="">
                <p:sp>
                  <p:nvSpPr>
                    <p:cNvPr id="48" name="CuadroTexto 47">
                      <a:extLst>
                        <a:ext uri="{FF2B5EF4-FFF2-40B4-BE49-F238E27FC236}">
                          <a16:creationId xmlns:a16="http://schemas.microsoft.com/office/drawing/2014/main" id="{EF32913D-F72D-40C3-B984-A548DF8F6A41}"/>
                        </a:ext>
                      </a:extLst>
                    </p:cNvPr>
                    <p:cNvSpPr txBox="1">
                      <a:spLocks noRot="1" noChangeAspect="1" noMove="1" noResize="1" noEditPoints="1" noAdjustHandles="1" noChangeArrowheads="1" noChangeShapeType="1" noTextEdit="1"/>
                    </p:cNvSpPr>
                    <p:nvPr/>
                  </p:nvSpPr>
                  <p:spPr>
                    <a:xfrm>
                      <a:off x="7596214" y="2660903"/>
                      <a:ext cx="942293" cy="391594"/>
                    </a:xfrm>
                    <a:prstGeom prst="rect">
                      <a:avLst/>
                    </a:prstGeom>
                    <a:blipFill>
                      <a:blip r:embed="rId12"/>
                      <a:stretch>
                        <a:fillRect/>
                      </a:stretch>
                    </a:blipFill>
                  </p:spPr>
                  <p:txBody>
                    <a:bodyPr/>
                    <a:lstStyle/>
                    <a:p>
                      <a:r>
                        <a:rPr lang="es-ES">
                          <a:noFill/>
                        </a:rPr>
                        <a:t> </a:t>
                      </a:r>
                    </a:p>
                  </p:txBody>
                </p:sp>
              </mc:Fallback>
            </mc:AlternateContent>
            <p:cxnSp>
              <p:nvCxnSpPr>
                <p:cNvPr id="49" name="Conector recto 48">
                  <a:extLst>
                    <a:ext uri="{FF2B5EF4-FFF2-40B4-BE49-F238E27FC236}">
                      <a16:creationId xmlns:a16="http://schemas.microsoft.com/office/drawing/2014/main" xmlns="" id="{6F1686A8-9090-4328-947D-F02EB90F4DD5}"/>
                    </a:ext>
                  </a:extLst>
                </p:cNvPr>
                <p:cNvCxnSpPr>
                  <a:cxnSpLocks/>
                </p:cNvCxnSpPr>
                <p:nvPr/>
              </p:nvCxnSpPr>
              <p:spPr>
                <a:xfrm rot="10800000" flipH="1" flipV="1">
                  <a:off x="5410506" y="2654725"/>
                  <a:ext cx="2816933" cy="4248"/>
                </a:xfrm>
                <a:prstGeom prst="line">
                  <a:avLst/>
                </a:prstGeom>
                <a:grpFill/>
                <a:ln w="38100">
                  <a:solidFill>
                    <a:srgbClr val="FF0000"/>
                  </a:solidFill>
                  <a:tailEnd type="stealth"/>
                </a:ln>
              </p:spPr>
              <p:style>
                <a:lnRef idx="1">
                  <a:schemeClr val="accent1"/>
                </a:lnRef>
                <a:fillRef idx="0">
                  <a:schemeClr val="accent1"/>
                </a:fillRef>
                <a:effectRef idx="0">
                  <a:schemeClr val="accent1"/>
                </a:effectRef>
                <a:fontRef idx="minor">
                  <a:schemeClr val="tx1"/>
                </a:fontRef>
              </p:style>
            </p:cxnSp>
          </p:grpSp>
          <p:sp>
            <p:nvSpPr>
              <p:cNvPr id="42" name="Elipse 41">
                <a:extLst>
                  <a:ext uri="{FF2B5EF4-FFF2-40B4-BE49-F238E27FC236}">
                    <a16:creationId xmlns:a16="http://schemas.microsoft.com/office/drawing/2014/main" xmlns="" id="{8AB676D1-6CD5-412E-87ED-7F0A82FC01A4}"/>
                  </a:ext>
                </a:extLst>
              </p:cNvPr>
              <p:cNvSpPr/>
              <p:nvPr/>
            </p:nvSpPr>
            <p:spPr>
              <a:xfrm>
                <a:off x="6282468" y="6032909"/>
                <a:ext cx="148642" cy="10429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cxnSp>
            <p:nvCxnSpPr>
              <p:cNvPr id="35" name="Conector recto 34">
                <a:extLst>
                  <a:ext uri="{FF2B5EF4-FFF2-40B4-BE49-F238E27FC236}">
                    <a16:creationId xmlns:a16="http://schemas.microsoft.com/office/drawing/2014/main" xmlns="" id="{4BFA9044-E83F-4C9D-B746-CA8813DEB032}"/>
                  </a:ext>
                </a:extLst>
              </p:cNvPr>
              <p:cNvCxnSpPr/>
              <p:nvPr/>
            </p:nvCxnSpPr>
            <p:spPr>
              <a:xfrm>
                <a:off x="6097135" y="5953166"/>
                <a:ext cx="0" cy="18279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37" name="Conector recto 36">
                <a:extLst>
                  <a:ext uri="{FF2B5EF4-FFF2-40B4-BE49-F238E27FC236}">
                    <a16:creationId xmlns:a16="http://schemas.microsoft.com/office/drawing/2014/main" xmlns="" id="{27F515DF-83DE-452D-9514-EB267C7C7B24}"/>
                  </a:ext>
                </a:extLst>
              </p:cNvPr>
              <p:cNvCxnSpPr/>
              <p:nvPr/>
            </p:nvCxnSpPr>
            <p:spPr>
              <a:xfrm>
                <a:off x="6657366" y="5986492"/>
                <a:ext cx="0" cy="182796"/>
              </a:xfrm>
              <a:prstGeom prst="line">
                <a:avLst/>
              </a:prstGeom>
              <a:grpFill/>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0" name="CuadroTexto 49">
                    <a:extLst>
                      <a:ext uri="{FF2B5EF4-FFF2-40B4-BE49-F238E27FC236}">
                        <a16:creationId xmlns:a16="http://schemas.microsoft.com/office/drawing/2014/main" xmlns="" id="{C730A7E2-36A3-4F04-9455-732BF607A87E}"/>
                      </a:ext>
                    </a:extLst>
                  </p:cNvPr>
                  <p:cNvSpPr txBox="1"/>
                  <p:nvPr/>
                </p:nvSpPr>
                <p:spPr>
                  <a:xfrm rot="10800000">
                    <a:off x="6082457" y="6160409"/>
                    <a:ext cx="637355" cy="295746"/>
                  </a:xfrm>
                  <a:prstGeom prst="rect">
                    <a:avLst/>
                  </a:prstGeom>
                  <a:grp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−4</m:t>
                          </m:r>
                        </m:oMath>
                      </m:oMathPara>
                    </a14:m>
                    <a:endParaRPr lang="es-ES" sz="1500" dirty="0">
                      <a:solidFill>
                        <a:srgbClr val="00B050"/>
                      </a:solidFill>
                    </a:endParaRPr>
                  </a:p>
                </p:txBody>
              </p:sp>
            </mc:Choice>
            <mc:Fallback xmlns="">
              <p:sp>
                <p:nvSpPr>
                  <p:cNvPr id="50" name="CuadroTexto 49">
                    <a:extLst>
                      <a:ext uri="{FF2B5EF4-FFF2-40B4-BE49-F238E27FC236}">
                        <a16:creationId xmlns:a16="http://schemas.microsoft.com/office/drawing/2014/main" id="{C730A7E2-36A3-4F04-9455-732BF607A87E}"/>
                      </a:ext>
                    </a:extLst>
                  </p:cNvPr>
                  <p:cNvSpPr txBox="1">
                    <a:spLocks noRot="1" noChangeAspect="1" noMove="1" noResize="1" noEditPoints="1" noAdjustHandles="1" noChangeArrowheads="1" noChangeShapeType="1" noTextEdit="1"/>
                  </p:cNvSpPr>
                  <p:nvPr/>
                </p:nvSpPr>
                <p:spPr>
                  <a:xfrm rot="10800000">
                    <a:off x="6082457" y="6160409"/>
                    <a:ext cx="637355" cy="295746"/>
                  </a:xfrm>
                  <a:prstGeom prst="rect">
                    <a:avLst/>
                  </a:prstGeom>
                  <a:blipFill>
                    <a:blip r:embed="rId13"/>
                    <a:stretch>
                      <a:fillRect/>
                    </a:stretch>
                  </a:blipFill>
                </p:spPr>
                <p:txBody>
                  <a:bodyPr/>
                  <a:lstStyle/>
                  <a:p>
                    <a:r>
                      <a:rPr lang="es-ES">
                        <a:noFill/>
                      </a:rPr>
                      <a:t> </a:t>
                    </a:r>
                  </a:p>
                </p:txBody>
              </p:sp>
            </mc:Fallback>
          </mc:AlternateContent>
        </p:grpSp>
        <p:cxnSp>
          <p:nvCxnSpPr>
            <p:cNvPr id="53" name="Conector recto 52">
              <a:extLst>
                <a:ext uri="{FF2B5EF4-FFF2-40B4-BE49-F238E27FC236}">
                  <a16:creationId xmlns:a16="http://schemas.microsoft.com/office/drawing/2014/main" xmlns="" id="{A4E52C12-F1A5-428D-B536-71FD2C6369AA}"/>
                </a:ext>
              </a:extLst>
            </p:cNvPr>
            <p:cNvCxnSpPr>
              <a:cxnSpLocks/>
            </p:cNvCxnSpPr>
            <p:nvPr/>
          </p:nvCxnSpPr>
          <p:spPr>
            <a:xfrm rot="10800000">
              <a:off x="7136213" y="5599796"/>
              <a:ext cx="0" cy="289587"/>
            </a:xfrm>
            <a:prstGeom prst="line">
              <a:avLst/>
            </a:prstGeom>
            <a:solidFill>
              <a:schemeClr val="bg1"/>
            </a:solidFill>
          </p:spPr>
          <p:style>
            <a:lnRef idx="1">
              <a:schemeClr val="accent1"/>
            </a:lnRef>
            <a:fillRef idx="0">
              <a:schemeClr val="accent1"/>
            </a:fillRef>
            <a:effectRef idx="0">
              <a:schemeClr val="accent1"/>
            </a:effectRef>
            <a:fontRef idx="minor">
              <a:schemeClr val="tx1"/>
            </a:fontRef>
          </p:style>
        </p:cxnSp>
        <p:cxnSp>
          <p:nvCxnSpPr>
            <p:cNvPr id="54" name="Conector recto 53">
              <a:extLst>
                <a:ext uri="{FF2B5EF4-FFF2-40B4-BE49-F238E27FC236}">
                  <a16:creationId xmlns:a16="http://schemas.microsoft.com/office/drawing/2014/main" xmlns="" id="{A7CC2441-0C33-44B8-896F-E093481DAA77}"/>
                </a:ext>
              </a:extLst>
            </p:cNvPr>
            <p:cNvCxnSpPr>
              <a:cxnSpLocks/>
            </p:cNvCxnSpPr>
            <p:nvPr/>
          </p:nvCxnSpPr>
          <p:spPr>
            <a:xfrm rot="10800000">
              <a:off x="7389429" y="5599796"/>
              <a:ext cx="0" cy="289587"/>
            </a:xfrm>
            <a:prstGeom prst="line">
              <a:avLst/>
            </a:prstGeom>
            <a:solidFill>
              <a:schemeClr val="bg1"/>
            </a:solidFill>
          </p:spPr>
          <p:style>
            <a:lnRef idx="1">
              <a:schemeClr val="accent1"/>
            </a:lnRef>
            <a:fillRef idx="0">
              <a:schemeClr val="accent1"/>
            </a:fillRef>
            <a:effectRef idx="0">
              <a:schemeClr val="accent1"/>
            </a:effectRef>
            <a:fontRef idx="minor">
              <a:schemeClr val="tx1"/>
            </a:fontRef>
          </p:style>
        </p:cxnSp>
      </p:grpSp>
      <p:grpSp>
        <p:nvGrpSpPr>
          <p:cNvPr id="11" name="Grupo 10">
            <a:extLst>
              <a:ext uri="{FF2B5EF4-FFF2-40B4-BE49-F238E27FC236}">
                <a16:creationId xmlns:a16="http://schemas.microsoft.com/office/drawing/2014/main" xmlns="" id="{9B46CFDF-13AE-4EEF-928C-158569E78D76}"/>
              </a:ext>
            </a:extLst>
          </p:cNvPr>
          <p:cNvGrpSpPr/>
          <p:nvPr/>
        </p:nvGrpSpPr>
        <p:grpSpPr>
          <a:xfrm>
            <a:off x="5148196" y="4357277"/>
            <a:ext cx="3178362" cy="589599"/>
            <a:chOff x="4030879" y="3911718"/>
            <a:chExt cx="3178362" cy="589599"/>
          </a:xfrm>
        </p:grpSpPr>
        <p:grpSp>
          <p:nvGrpSpPr>
            <p:cNvPr id="32" name="Grupo 31">
              <a:extLst>
                <a:ext uri="{FF2B5EF4-FFF2-40B4-BE49-F238E27FC236}">
                  <a16:creationId xmlns:a16="http://schemas.microsoft.com/office/drawing/2014/main" xmlns="" id="{9E1081CE-8E47-49CC-BF82-DFC10BCB8C57}"/>
                </a:ext>
              </a:extLst>
            </p:cNvPr>
            <p:cNvGrpSpPr/>
            <p:nvPr/>
          </p:nvGrpSpPr>
          <p:grpSpPr>
            <a:xfrm rot="10800000">
              <a:off x="4030879" y="3911718"/>
              <a:ext cx="3178362" cy="589599"/>
              <a:chOff x="3927821" y="4738374"/>
              <a:chExt cx="5177158" cy="1075774"/>
            </a:xfrm>
            <a:solidFill>
              <a:schemeClr val="bg1"/>
            </a:solidFill>
          </p:grpSpPr>
          <p:grpSp>
            <p:nvGrpSpPr>
              <p:cNvPr id="14" name="Grupo 13">
                <a:extLst>
                  <a:ext uri="{FF2B5EF4-FFF2-40B4-BE49-F238E27FC236}">
                    <a16:creationId xmlns:a16="http://schemas.microsoft.com/office/drawing/2014/main" xmlns="" id="{1D6035EB-AF5A-4A97-A2B8-B60D39184895}"/>
                  </a:ext>
                </a:extLst>
              </p:cNvPr>
              <p:cNvGrpSpPr/>
              <p:nvPr/>
            </p:nvGrpSpPr>
            <p:grpSpPr>
              <a:xfrm>
                <a:off x="3927821" y="4738374"/>
                <a:ext cx="5177158" cy="1075774"/>
                <a:chOff x="3362516" y="5076613"/>
                <a:chExt cx="5177163" cy="1040909"/>
              </a:xfrm>
              <a:grpFill/>
            </p:grpSpPr>
            <p:grpSp>
              <p:nvGrpSpPr>
                <p:cNvPr id="15" name="Grupo 14">
                  <a:extLst>
                    <a:ext uri="{FF2B5EF4-FFF2-40B4-BE49-F238E27FC236}">
                      <a16:creationId xmlns:a16="http://schemas.microsoft.com/office/drawing/2014/main" xmlns="" id="{9C9361B9-A4A4-4E76-8357-CB9A999C2306}"/>
                    </a:ext>
                  </a:extLst>
                </p:cNvPr>
                <p:cNvGrpSpPr/>
                <p:nvPr/>
              </p:nvGrpSpPr>
              <p:grpSpPr>
                <a:xfrm>
                  <a:off x="3362516" y="5076613"/>
                  <a:ext cx="5177163" cy="1040909"/>
                  <a:chOff x="3392557" y="2494303"/>
                  <a:chExt cx="5177163" cy="1040909"/>
                </a:xfrm>
                <a:grpFill/>
              </p:grpSpPr>
              <p:cxnSp>
                <p:nvCxnSpPr>
                  <p:cNvPr id="18" name="Conector recto de flecha 17">
                    <a:extLst>
                      <a:ext uri="{FF2B5EF4-FFF2-40B4-BE49-F238E27FC236}">
                        <a16:creationId xmlns:a16="http://schemas.microsoft.com/office/drawing/2014/main" xmlns="" id="{21B43AA0-6A25-4D63-98F5-66465D690EF2}"/>
                      </a:ext>
                    </a:extLst>
                  </p:cNvPr>
                  <p:cNvCxnSpPr/>
                  <p:nvPr/>
                </p:nvCxnSpPr>
                <p:spPr>
                  <a:xfrm>
                    <a:off x="3392557" y="2637183"/>
                    <a:ext cx="4784034" cy="0"/>
                  </a:xfrm>
                  <a:prstGeom prst="straightConnector1">
                    <a:avLst/>
                  </a:prstGeom>
                  <a:grpFill/>
                  <a:ln w="22225">
                    <a:headEnd type="triangle"/>
                    <a:tailEnd type="stealth"/>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xmlns="" id="{3A33D189-197A-486E-B43A-4EADEC266801}"/>
                      </a:ext>
                    </a:extLst>
                  </p:cNvPr>
                  <p:cNvCxnSpPr>
                    <a:cxnSpLocks/>
                  </p:cNvCxnSpPr>
                  <p:nvPr/>
                </p:nvCxnSpPr>
                <p:spPr>
                  <a:xfrm>
                    <a:off x="4643438" y="2494303"/>
                    <a:ext cx="0" cy="263180"/>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xmlns="" id="{8638BC71-17CC-401E-8F2B-42617A23D066}"/>
                      </a:ext>
                    </a:extLst>
                  </p:cNvPr>
                  <p:cNvCxnSpPr>
                    <a:cxnSpLocks/>
                  </p:cNvCxnSpPr>
                  <p:nvPr/>
                </p:nvCxnSpPr>
                <p:spPr>
                  <a:xfrm>
                    <a:off x="6867520" y="2518116"/>
                    <a:ext cx="0" cy="263180"/>
                  </a:xfrm>
                  <a:prstGeom prst="line">
                    <a:avLst/>
                  </a:prstGeom>
                  <a:grpFill/>
                </p:spPr>
                <p:style>
                  <a:lnRef idx="1">
                    <a:schemeClr val="accent1"/>
                  </a:lnRef>
                  <a:fillRef idx="0">
                    <a:schemeClr val="accent1"/>
                  </a:fillRef>
                  <a:effectRef idx="0">
                    <a:schemeClr val="accent1"/>
                  </a:effectRef>
                  <a:fontRef idx="minor">
                    <a:schemeClr val="tx1"/>
                  </a:fontRef>
                </p:style>
              </p:cxnSp>
              <p:sp>
                <p:nvSpPr>
                  <p:cNvPr id="21" name="CuadroTexto 20">
                    <a:extLst>
                      <a:ext uri="{FF2B5EF4-FFF2-40B4-BE49-F238E27FC236}">
                        <a16:creationId xmlns:a16="http://schemas.microsoft.com/office/drawing/2014/main" xmlns="" id="{861FA9D7-E53D-47E9-8BD8-F6FBFC1A5F31}"/>
                      </a:ext>
                    </a:extLst>
                  </p:cNvPr>
                  <p:cNvSpPr txBox="1"/>
                  <p:nvPr/>
                </p:nvSpPr>
                <p:spPr>
                  <a:xfrm rot="10800000">
                    <a:off x="4209648" y="2789977"/>
                    <a:ext cx="519985" cy="570532"/>
                  </a:xfrm>
                  <a:prstGeom prst="rect">
                    <a:avLst/>
                  </a:prstGeom>
                  <a:grpFill/>
                </p:spPr>
                <p:txBody>
                  <a:bodyPr wrap="square" rtlCol="0">
                    <a:spAutoFit/>
                  </a:bodyPr>
                  <a:lstStyle/>
                  <a:p>
                    <a:r>
                      <a:rPr lang="es-CO" sz="1500" dirty="0">
                        <a:solidFill>
                          <a:srgbClr val="00B050"/>
                        </a:solidFill>
                      </a:rPr>
                      <a:t>4</a:t>
                    </a:r>
                    <a:endParaRPr lang="es-ES" sz="1500" dirty="0">
                      <a:solidFill>
                        <a:srgbClr val="00B050"/>
                      </a:solidFill>
                    </a:endParaRPr>
                  </a:p>
                </p:txBody>
              </p:sp>
              <mc:AlternateContent xmlns:mc="http://schemas.openxmlformats.org/markup-compatibility/2006" xmlns:a14="http://schemas.microsoft.com/office/drawing/2010/main">
                <mc:Choice Requires="a14">
                  <p:sp>
                    <p:nvSpPr>
                      <p:cNvPr id="22" name="CuadroTexto 21">
                        <a:extLst>
                          <a:ext uri="{FF2B5EF4-FFF2-40B4-BE49-F238E27FC236}">
                            <a16:creationId xmlns:a16="http://schemas.microsoft.com/office/drawing/2014/main" xmlns="" id="{3C708484-D462-4089-A39E-4372E1DF42A4}"/>
                          </a:ext>
                        </a:extLst>
                      </p:cNvPr>
                      <p:cNvSpPr txBox="1"/>
                      <p:nvPr/>
                    </p:nvSpPr>
                    <p:spPr>
                      <a:xfrm>
                        <a:off x="7599645" y="2557155"/>
                        <a:ext cx="970075" cy="978057"/>
                      </a:xfrm>
                      <a:prstGeom prst="rect">
                        <a:avLst/>
                      </a:prstGeom>
                      <a:grp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altLang="es-ES" sz="1500" i="1">
                                  <a:latin typeface="Cambria Math" panose="02040503050406030204" pitchFamily="18" charset="0"/>
                                  <a:ea typeface="Cambria Math" panose="02040503050406030204" pitchFamily="18" charset="0"/>
                                </a:rPr>
                                <m:t>∞−</m:t>
                              </m:r>
                            </m:oMath>
                          </m:oMathPara>
                        </a14:m>
                        <a:endParaRPr lang="es-ES" sz="1500" dirty="0">
                          <a:solidFill>
                            <a:srgbClr val="00B050"/>
                          </a:solidFill>
                        </a:endParaRPr>
                      </a:p>
                      <a:p>
                        <a:endParaRPr lang="es-ES" sz="1500" dirty="0">
                          <a:solidFill>
                            <a:srgbClr val="00B050"/>
                          </a:solidFill>
                        </a:endParaRPr>
                      </a:p>
                    </p:txBody>
                  </p:sp>
                </mc:Choice>
                <mc:Fallback xmlns="">
                  <p:sp>
                    <p:nvSpPr>
                      <p:cNvPr id="22" name="CuadroTexto 21">
                        <a:extLst>
                          <a:ext uri="{FF2B5EF4-FFF2-40B4-BE49-F238E27FC236}">
                            <a16:creationId xmlns:a16="http://schemas.microsoft.com/office/drawing/2014/main" id="{3C708484-D462-4089-A39E-4372E1DF42A4}"/>
                          </a:ext>
                        </a:extLst>
                      </p:cNvPr>
                      <p:cNvSpPr txBox="1">
                        <a:spLocks noRot="1" noChangeAspect="1" noMove="1" noResize="1" noEditPoints="1" noAdjustHandles="1" noChangeArrowheads="1" noChangeShapeType="1" noTextEdit="1"/>
                      </p:cNvSpPr>
                      <p:nvPr/>
                    </p:nvSpPr>
                    <p:spPr>
                      <a:xfrm>
                        <a:off x="7599645" y="2557155"/>
                        <a:ext cx="970075" cy="978057"/>
                      </a:xfrm>
                      <a:prstGeom prst="rect">
                        <a:avLst/>
                      </a:prstGeom>
                      <a:blipFill>
                        <a:blip r:embed="rId14"/>
                        <a:stretch>
                          <a:fillRect/>
                        </a:stretch>
                      </a:blipFill>
                    </p:spPr>
                    <p:txBody>
                      <a:bodyPr/>
                      <a:lstStyle/>
                      <a:p>
                        <a:r>
                          <a:rPr lang="es-ES">
                            <a:noFill/>
                          </a:rPr>
                          <a:t> </a:t>
                        </a:r>
                      </a:p>
                    </p:txBody>
                  </p:sp>
                </mc:Fallback>
              </mc:AlternateContent>
              <p:cxnSp>
                <p:nvCxnSpPr>
                  <p:cNvPr id="23" name="Conector recto 22">
                    <a:extLst>
                      <a:ext uri="{FF2B5EF4-FFF2-40B4-BE49-F238E27FC236}">
                        <a16:creationId xmlns:a16="http://schemas.microsoft.com/office/drawing/2014/main" xmlns="" id="{E6573085-AD63-4C43-BD5A-9BC6BEE919CD}"/>
                      </a:ext>
                    </a:extLst>
                  </p:cNvPr>
                  <p:cNvCxnSpPr>
                    <a:cxnSpLocks/>
                  </p:cNvCxnSpPr>
                  <p:nvPr/>
                </p:nvCxnSpPr>
                <p:spPr>
                  <a:xfrm rot="10800000" flipH="1" flipV="1">
                    <a:off x="4643439" y="2622899"/>
                    <a:ext cx="3584000" cy="7521"/>
                  </a:xfrm>
                  <a:prstGeom prst="line">
                    <a:avLst/>
                  </a:prstGeom>
                  <a:grpFill/>
                  <a:ln w="38100">
                    <a:solidFill>
                      <a:srgbClr val="FF0000"/>
                    </a:solidFill>
                    <a:tailEnd type="stealth"/>
                  </a:ln>
                </p:spPr>
                <p:style>
                  <a:lnRef idx="1">
                    <a:schemeClr val="accent1"/>
                  </a:lnRef>
                  <a:fillRef idx="0">
                    <a:schemeClr val="accent1"/>
                  </a:fillRef>
                  <a:effectRef idx="0">
                    <a:schemeClr val="accent1"/>
                  </a:effectRef>
                  <a:fontRef idx="minor">
                    <a:schemeClr val="tx1"/>
                  </a:fontRef>
                </p:style>
              </p:cxnSp>
            </p:grpSp>
            <p:sp>
              <p:nvSpPr>
                <p:cNvPr id="16" name="Elipse 15">
                  <a:extLst>
                    <a:ext uri="{FF2B5EF4-FFF2-40B4-BE49-F238E27FC236}">
                      <a16:creationId xmlns:a16="http://schemas.microsoft.com/office/drawing/2014/main" xmlns="" id="{BF756A2E-81C2-45D1-9ACC-B75123C11F77}"/>
                    </a:ext>
                  </a:extLst>
                </p:cNvPr>
                <p:cNvSpPr/>
                <p:nvPr/>
              </p:nvSpPr>
              <p:spPr>
                <a:xfrm>
                  <a:off x="4523265" y="5113118"/>
                  <a:ext cx="167646" cy="220362"/>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grpSp>
          <p:cxnSp>
            <p:nvCxnSpPr>
              <p:cNvPr id="26" name="Conector recto 25">
                <a:extLst>
                  <a:ext uri="{FF2B5EF4-FFF2-40B4-BE49-F238E27FC236}">
                    <a16:creationId xmlns:a16="http://schemas.microsoft.com/office/drawing/2014/main" xmlns="" id="{3782001A-D9BF-4BC6-9AD0-B7F2AF7095E4}"/>
                  </a:ext>
                </a:extLst>
              </p:cNvPr>
              <p:cNvCxnSpPr/>
              <p:nvPr/>
            </p:nvCxnSpPr>
            <p:spPr>
              <a:xfrm>
                <a:off x="5782711" y="4769582"/>
                <a:ext cx="0" cy="250145"/>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27" name="Conector recto 26">
                <a:extLst>
                  <a:ext uri="{FF2B5EF4-FFF2-40B4-BE49-F238E27FC236}">
                    <a16:creationId xmlns:a16="http://schemas.microsoft.com/office/drawing/2014/main" xmlns="" id="{63CD3985-E4CC-46D7-A6F8-2A8DBD0185D4}"/>
                  </a:ext>
                </a:extLst>
              </p:cNvPr>
              <p:cNvCxnSpPr/>
              <p:nvPr/>
            </p:nvCxnSpPr>
            <p:spPr>
              <a:xfrm>
                <a:off x="6096000" y="4766585"/>
                <a:ext cx="0" cy="250145"/>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28" name="Conector recto 27">
                <a:extLst>
                  <a:ext uri="{FF2B5EF4-FFF2-40B4-BE49-F238E27FC236}">
                    <a16:creationId xmlns:a16="http://schemas.microsoft.com/office/drawing/2014/main" xmlns="" id="{5EBAD54A-9DCD-431F-86DF-3D5D0E5F487A}"/>
                  </a:ext>
                </a:extLst>
              </p:cNvPr>
              <p:cNvCxnSpPr/>
              <p:nvPr/>
            </p:nvCxnSpPr>
            <p:spPr>
              <a:xfrm>
                <a:off x="6462713" y="4763066"/>
                <a:ext cx="0" cy="250145"/>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29" name="Conector recto 28">
                <a:extLst>
                  <a:ext uri="{FF2B5EF4-FFF2-40B4-BE49-F238E27FC236}">
                    <a16:creationId xmlns:a16="http://schemas.microsoft.com/office/drawing/2014/main" xmlns="" id="{FFB51EE3-1D4E-4B0C-870E-6D3C36D798E6}"/>
                  </a:ext>
                </a:extLst>
              </p:cNvPr>
              <p:cNvCxnSpPr/>
              <p:nvPr/>
            </p:nvCxnSpPr>
            <p:spPr>
              <a:xfrm>
                <a:off x="6805612" y="4762383"/>
                <a:ext cx="0" cy="250145"/>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30" name="Conector recto 29">
                <a:extLst>
                  <a:ext uri="{FF2B5EF4-FFF2-40B4-BE49-F238E27FC236}">
                    <a16:creationId xmlns:a16="http://schemas.microsoft.com/office/drawing/2014/main" xmlns="" id="{38D11263-D606-4425-9321-AE6BD1A4089E}"/>
                  </a:ext>
                </a:extLst>
              </p:cNvPr>
              <p:cNvCxnSpPr/>
              <p:nvPr/>
            </p:nvCxnSpPr>
            <p:spPr>
              <a:xfrm>
                <a:off x="7085509" y="4776101"/>
                <a:ext cx="0" cy="250145"/>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31" name="Conector recto 30">
                <a:extLst>
                  <a:ext uri="{FF2B5EF4-FFF2-40B4-BE49-F238E27FC236}">
                    <a16:creationId xmlns:a16="http://schemas.microsoft.com/office/drawing/2014/main" xmlns="" id="{CFC1FF80-483D-492E-8774-BB755BCC3087}"/>
                  </a:ext>
                </a:extLst>
              </p:cNvPr>
              <p:cNvCxnSpPr/>
              <p:nvPr/>
            </p:nvCxnSpPr>
            <p:spPr>
              <a:xfrm>
                <a:off x="5491162" y="4762382"/>
                <a:ext cx="0" cy="250145"/>
              </a:xfrm>
              <a:prstGeom prst="line">
                <a:avLst/>
              </a:prstGeom>
              <a:grpFill/>
            </p:spPr>
            <p:style>
              <a:lnRef idx="1">
                <a:schemeClr val="accent1"/>
              </a:lnRef>
              <a:fillRef idx="0">
                <a:schemeClr val="accent1"/>
              </a:fillRef>
              <a:effectRef idx="0">
                <a:schemeClr val="accent1"/>
              </a:effectRef>
              <a:fontRef idx="minor">
                <a:schemeClr val="tx1"/>
              </a:fontRef>
            </p:style>
          </p:cxnSp>
        </p:grpSp>
        <p:sp>
          <p:nvSpPr>
            <p:cNvPr id="55" name="CuadroTexto 54">
              <a:extLst>
                <a:ext uri="{FF2B5EF4-FFF2-40B4-BE49-F238E27FC236}">
                  <a16:creationId xmlns:a16="http://schemas.microsoft.com/office/drawing/2014/main" xmlns="" id="{4BF404A8-DD6C-4E87-8A7B-3F0DA39092BB}"/>
                </a:ext>
              </a:extLst>
            </p:cNvPr>
            <p:cNvSpPr txBox="1"/>
            <p:nvPr/>
          </p:nvSpPr>
          <p:spPr>
            <a:xfrm>
              <a:off x="5968846" y="3997041"/>
              <a:ext cx="390618" cy="323165"/>
            </a:xfrm>
            <a:prstGeom prst="rect">
              <a:avLst/>
            </a:prstGeom>
            <a:solidFill>
              <a:schemeClr val="bg1"/>
            </a:solidFill>
          </p:spPr>
          <p:txBody>
            <a:bodyPr wrap="square" rtlCol="0">
              <a:spAutoFit/>
            </a:bodyPr>
            <a:lstStyle/>
            <a:p>
              <a:r>
                <a:rPr lang="es-CO" sz="1500" dirty="0">
                  <a:solidFill>
                    <a:srgbClr val="00B050"/>
                  </a:solidFill>
                </a:rPr>
                <a:t>0</a:t>
              </a:r>
              <a:endParaRPr lang="es-ES" sz="1500" dirty="0">
                <a:solidFill>
                  <a:srgbClr val="00B050"/>
                </a:solidFill>
              </a:endParaRPr>
            </a:p>
          </p:txBody>
        </p:sp>
      </p:grpSp>
    </p:spTree>
    <p:extLst>
      <p:ext uri="{BB962C8B-B14F-4D97-AF65-F5344CB8AC3E}">
        <p14:creationId xmlns:p14="http://schemas.microsoft.com/office/powerpoint/2010/main" val="3332105683"/>
      </p:ext>
    </p:extLst>
  </p:cSld>
  <p:clrMapOvr>
    <a:overrideClrMapping bg1="lt1" tx1="dk1" bg2="lt2" tx2="dk2" accent1="accent1" accent2="accent2" accent3="accent3" accent4="accent4" accent5="accent5" accent6="accent6" hlink="hlink" folHlink="folHlink"/>
  </p:clrMapOvr>
</p:sld>
</file>

<file path=ppt/slides/slide6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33" name="Tabla 32"/>
              <p:cNvGraphicFramePr>
                <a:graphicFrameLocks noGrp="1"/>
              </p:cNvGraphicFramePr>
              <p:nvPr>
                <p:extLst>
                  <p:ext uri="{D42A27DB-BD31-4B8C-83A1-F6EECF244321}">
                    <p14:modId xmlns:p14="http://schemas.microsoft.com/office/powerpoint/2010/main" val="1606035380"/>
                  </p:ext>
                </p:extLst>
              </p:nvPr>
            </p:nvGraphicFramePr>
            <p:xfrm>
              <a:off x="463823" y="1504560"/>
              <a:ext cx="7886112" cy="4779862"/>
            </p:xfrm>
            <a:graphic>
              <a:graphicData uri="http://schemas.openxmlformats.org/drawingml/2006/table">
                <a:tbl>
                  <a:tblPr firstRow="1" bandRow="1">
                    <a:tableStyleId>{5940675A-B579-460E-94D1-54222C63F5DA}</a:tableStyleId>
                  </a:tblPr>
                  <a:tblGrid>
                    <a:gridCol w="2628704"/>
                    <a:gridCol w="2628704"/>
                    <a:gridCol w="2628704"/>
                  </a:tblGrid>
                  <a:tr h="370840">
                    <a:tc>
                      <a:txBody>
                        <a:bodyPr/>
                        <a:lstStyle/>
                        <a:p>
                          <a:pPr algn="ctr"/>
                          <a:r>
                            <a:rPr lang="es-CO" sz="1350" b="0" i="0" kern="1200" dirty="0" smtClean="0">
                              <a:solidFill>
                                <a:schemeClr val="tx1"/>
                              </a:solidFill>
                              <a:effectLst/>
                              <a:latin typeface="+mn-lt"/>
                              <a:ea typeface="+mn-ea"/>
                              <a:cs typeface="+mn-cs"/>
                            </a:rPr>
                            <a:t>Intervalo</a:t>
                          </a:r>
                          <a:endParaRPr lang="es-CO" dirty="0"/>
                        </a:p>
                      </a:txBody>
                      <a:tcPr/>
                    </a:tc>
                    <a:tc>
                      <a:txBody>
                        <a:bodyPr/>
                        <a:lstStyle/>
                        <a:p>
                          <a:pPr algn="ctr"/>
                          <a:r>
                            <a:rPr lang="es-CO" sz="1350" b="0" i="0" kern="1200" dirty="0" smtClean="0">
                              <a:solidFill>
                                <a:schemeClr val="tx1"/>
                              </a:solidFill>
                              <a:effectLst/>
                              <a:latin typeface="+mn-lt"/>
                              <a:ea typeface="+mn-ea"/>
                              <a:cs typeface="+mn-cs"/>
                            </a:rPr>
                            <a:t>Notación Conjuntista</a:t>
                          </a:r>
                          <a:endParaRPr lang="es-CO" dirty="0"/>
                        </a:p>
                      </a:txBody>
                      <a:tcPr/>
                    </a:tc>
                    <a:tc>
                      <a:txBody>
                        <a:bodyPr/>
                        <a:lstStyle/>
                        <a:p>
                          <a:pPr algn="ctr"/>
                          <a:r>
                            <a:rPr lang="es-CO" dirty="0" smtClean="0"/>
                            <a:t>Gráfica</a:t>
                          </a:r>
                          <a:endParaRPr lang="es-CO" dirty="0"/>
                        </a:p>
                      </a:txBody>
                      <a:tcPr/>
                    </a:tc>
                  </a:tr>
                  <a:tr h="568395">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CO" altLang="es-ES" i="1" dirty="0" smtClean="0">
                                    <a:solidFill>
                                      <a:srgbClr val="FF0000"/>
                                    </a:solidFill>
                                    <a:latin typeface="Cambria Math" panose="02040503050406030204" pitchFamily="18" charset="0"/>
                                  </a:rPr>
                                  <m:t>𝐼</m:t>
                                </m:r>
                                <m:r>
                                  <a:rPr lang="es-CO" altLang="es-ES">
                                    <a:latin typeface="Cambria Math" panose="02040503050406030204" pitchFamily="18" charset="0"/>
                                  </a:rPr>
                                  <m:t>=</m:t>
                                </m:r>
                                <m:r>
                                  <a:rPr lang="es-CO" altLang="es-ES" i="1">
                                    <a:latin typeface="Cambria Math" panose="02040503050406030204" pitchFamily="18" charset="0"/>
                                  </a:rPr>
                                  <m:t>(−</m:t>
                                </m:r>
                                <m:r>
                                  <a:rPr lang="es-CO" altLang="es-ES" i="1">
                                    <a:latin typeface="Cambria Math" panose="02040503050406030204" pitchFamily="18" charset="0"/>
                                    <a:ea typeface="Cambria Math" panose="02040503050406030204" pitchFamily="18" charset="0"/>
                                  </a:rPr>
                                  <m:t>∞</m:t>
                                </m:r>
                                <m:r>
                                  <a:rPr lang="es-CO" altLang="es-ES" i="1">
                                    <a:latin typeface="Cambria Math" panose="02040503050406030204" pitchFamily="18" charset="0"/>
                                  </a:rPr>
                                  <m:t>,</m:t>
                                </m:r>
                                <m:r>
                                  <a:rPr lang="es-CO" altLang="es-ES" b="0" i="1" smtClean="0">
                                    <a:solidFill>
                                      <a:srgbClr val="00B050"/>
                                    </a:solidFill>
                                    <a:latin typeface="Cambria Math" panose="02040503050406030204" pitchFamily="18" charset="0"/>
                                  </a:rPr>
                                  <m:t>5</m:t>
                                </m:r>
                                <m:r>
                                  <a:rPr lang="es-CO" altLang="es-ES" i="1">
                                    <a:latin typeface="Cambria Math" panose="02040503050406030204" pitchFamily="18" charset="0"/>
                                  </a:rPr>
                                  <m:t> )</m:t>
                                </m:r>
                              </m:oMath>
                            </m:oMathPara>
                          </a14:m>
                          <a:endParaRPr lang="es-CO" dirty="0"/>
                        </a:p>
                      </a:txBody>
                      <a:tcPr anchor="ctr"/>
                    </a:tc>
                    <a:tc>
                      <a:txBody>
                        <a:bodyPr/>
                        <a:lstStyle/>
                        <a:p>
                          <a:pPr/>
                          <a14:m>
                            <m:oMathPara xmlns:m="http://schemas.openxmlformats.org/officeDocument/2006/math">
                              <m:oMathParaPr>
                                <m:jc m:val="centerGroup"/>
                              </m:oMathParaPr>
                              <m:oMath xmlns:m="http://schemas.openxmlformats.org/officeDocument/2006/math">
                                <m:d>
                                  <m:dPr>
                                    <m:begChr m:val="{"/>
                                    <m:endChr m:val="}"/>
                                    <m:ctrlPr>
                                      <a:rPr lang="es-CO" altLang="es-ES" i="1" smtClean="0">
                                        <a:latin typeface="Cambria Math" panose="02040503050406030204" pitchFamily="18" charset="0"/>
                                      </a:rPr>
                                    </m:ctrlPr>
                                  </m:dPr>
                                  <m:e>
                                    <m:r>
                                      <a:rPr lang="es-CO" altLang="es-ES" i="1">
                                        <a:latin typeface="Cambria Math" panose="02040503050406030204" pitchFamily="18" charset="0"/>
                                      </a:rPr>
                                      <m:t>𝑥</m:t>
                                    </m:r>
                                    <m:r>
                                      <a:rPr lang="es-CO" altLang="es-ES" i="1">
                                        <a:latin typeface="Cambria Math" panose="02040503050406030204" pitchFamily="18" charset="0"/>
                                      </a:rPr>
                                      <m:t> | </m:t>
                                    </m:r>
                                    <m:r>
                                      <a:rPr lang="es-CO" altLang="es-ES" i="1">
                                        <a:latin typeface="Cambria Math" panose="02040503050406030204" pitchFamily="18" charset="0"/>
                                        <a:ea typeface="Cambria Math" panose="02040503050406030204" pitchFamily="18" charset="0"/>
                                      </a:rPr>
                                      <m:t>𝑥</m:t>
                                    </m:r>
                                    <m:r>
                                      <a:rPr lang="es-CO" altLang="es-ES" i="1">
                                        <a:latin typeface="Cambria Math" panose="02040503050406030204" pitchFamily="18" charset="0"/>
                                      </a:rPr>
                                      <m:t>&lt;</m:t>
                                    </m:r>
                                    <m:r>
                                      <a:rPr lang="es-CO" altLang="es-ES" b="0" i="1" smtClean="0">
                                        <a:solidFill>
                                          <a:srgbClr val="00B050"/>
                                        </a:solidFill>
                                        <a:latin typeface="Cambria Math" panose="02040503050406030204" pitchFamily="18" charset="0"/>
                                      </a:rPr>
                                      <m:t>5</m:t>
                                    </m:r>
                                  </m:e>
                                </m:d>
                              </m:oMath>
                            </m:oMathPara>
                          </a14:m>
                          <a:endParaRPr lang="es-CO" dirty="0"/>
                        </a:p>
                      </a:txBody>
                      <a:tcPr anchor="ctr"/>
                    </a:tc>
                    <a:tc>
                      <a:txBody>
                        <a:bodyPr/>
                        <a:lstStyle/>
                        <a:p>
                          <a:endParaRPr lang="es-CO" dirty="0"/>
                        </a:p>
                      </a:txBody>
                      <a:tcPr anchor="ctr"/>
                    </a:tc>
                  </a:tr>
                  <a:tr h="623601">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s-CO" altLang="es-ES" i="1" dirty="0" smtClean="0">
                                  <a:solidFill>
                                    <a:srgbClr val="FF0000"/>
                                  </a:solidFill>
                                  <a:latin typeface="Cambria Math" panose="02040503050406030204" pitchFamily="18" charset="0"/>
                                </a:rPr>
                                <m:t>𝐼</m:t>
                              </m:r>
                              <m:r>
                                <a:rPr lang="es-CO" altLang="es-ES">
                                  <a:latin typeface="Cambria Math" panose="02040503050406030204" pitchFamily="18" charset="0"/>
                                </a:rPr>
                                <m:t>=</m:t>
                              </m:r>
                              <m:r>
                                <a:rPr lang="es-CO" altLang="es-ES" b="0" i="1" smtClean="0">
                                  <a:latin typeface="Cambria Math" panose="02040503050406030204" pitchFamily="18" charset="0"/>
                                </a:rPr>
                                <m:t>[</m:t>
                              </m:r>
                              <m:r>
                                <a:rPr lang="es-CO" altLang="es-ES" b="0" i="0" smtClean="0">
                                  <a:latin typeface="Cambria Math" panose="02040503050406030204" pitchFamily="18" charset="0"/>
                                </a:rPr>
                                <m:t>−</m:t>
                              </m:r>
                            </m:oMath>
                          </a14:m>
                          <a:r>
                            <a:rPr lang="es-CO" altLang="es-ES" dirty="0" smtClean="0">
                              <a:ea typeface="Cambria Math" panose="02040503050406030204" pitchFamily="18" charset="0"/>
                            </a:rPr>
                            <a:t>3</a:t>
                          </a:r>
                          <a14:m>
                            <m:oMath xmlns:m="http://schemas.openxmlformats.org/officeDocument/2006/math">
                              <m:r>
                                <a:rPr lang="es-CO" altLang="es-ES" i="1">
                                  <a:latin typeface="Cambria Math" panose="02040503050406030204" pitchFamily="18" charset="0"/>
                                </a:rPr>
                                <m:t>,</m:t>
                              </m:r>
                              <m:r>
                                <a:rPr lang="es-CO" altLang="es-ES" b="0" i="1" smtClean="0">
                                  <a:latin typeface="Cambria Math" panose="02040503050406030204" pitchFamily="18" charset="0"/>
                                </a:rPr>
                                <m:t> 2</m:t>
                              </m:r>
                              <m:r>
                                <a:rPr lang="es-CO" altLang="es-ES" i="1">
                                  <a:latin typeface="Cambria Math" panose="02040503050406030204" pitchFamily="18" charset="0"/>
                                </a:rPr>
                                <m:t> )</m:t>
                              </m:r>
                            </m:oMath>
                          </a14:m>
                          <a:endParaRPr lang="es-CO" dirty="0"/>
                        </a:p>
                      </a:txBody>
                      <a:tcPr anchor="ctr"/>
                    </a:tc>
                    <a:tc>
                      <a:txBody>
                        <a:bodyPr/>
                        <a:lstStyle/>
                        <a:p>
                          <a:endParaRPr lang="es-CO" dirty="0"/>
                        </a:p>
                      </a:txBody>
                      <a:tcPr anchor="ctr"/>
                    </a:tc>
                    <a:tc>
                      <a:txBody>
                        <a:bodyPr/>
                        <a:lstStyle/>
                        <a:p>
                          <a:endParaRPr lang="es-CO" dirty="0"/>
                        </a:p>
                      </a:txBody>
                      <a:tcPr anchor="ctr"/>
                    </a:tc>
                  </a:tr>
                  <a:tr h="623455">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CO" altLang="es-ES" i="1" dirty="0" smtClean="0">
                                    <a:solidFill>
                                      <a:srgbClr val="FF0000"/>
                                    </a:solidFill>
                                    <a:latin typeface="Cambria Math" panose="02040503050406030204" pitchFamily="18" charset="0"/>
                                  </a:rPr>
                                  <m:t>𝐼</m:t>
                                </m:r>
                                <m:r>
                                  <a:rPr lang="es-CO" altLang="es-ES">
                                    <a:latin typeface="Cambria Math" panose="02040503050406030204" pitchFamily="18" charset="0"/>
                                  </a:rPr>
                                  <m:t>=</m:t>
                                </m:r>
                                <m:r>
                                  <a:rPr lang="es-CO" altLang="es-ES" i="1">
                                    <a:latin typeface="Cambria Math" panose="02040503050406030204" pitchFamily="18" charset="0"/>
                                  </a:rPr>
                                  <m:t>(−</m:t>
                                </m:r>
                                <m:r>
                                  <a:rPr lang="es-CO" altLang="es-ES" b="0" i="1" smtClean="0">
                                    <a:latin typeface="Cambria Math" panose="02040503050406030204" pitchFamily="18" charset="0"/>
                                  </a:rPr>
                                  <m:t>6</m:t>
                                </m:r>
                                <m:r>
                                  <a:rPr lang="es-CO" altLang="es-ES" i="1">
                                    <a:latin typeface="Cambria Math" panose="02040503050406030204" pitchFamily="18" charset="0"/>
                                  </a:rPr>
                                  <m:t>,</m:t>
                                </m:r>
                                <m:r>
                                  <a:rPr lang="es-CO" altLang="es-ES" b="0" i="1" smtClean="0">
                                    <a:latin typeface="Cambria Math" panose="02040503050406030204" pitchFamily="18" charset="0"/>
                                  </a:rPr>
                                  <m:t> 0]</m:t>
                                </m:r>
                              </m:oMath>
                            </m:oMathPara>
                          </a14:m>
                          <a:endParaRPr lang="es-CO" dirty="0"/>
                        </a:p>
                      </a:txBody>
                      <a:tcPr anchor="ctr"/>
                    </a:tc>
                    <a:tc>
                      <a:txBody>
                        <a:bodyPr/>
                        <a:lstStyle/>
                        <a:p>
                          <a:endParaRPr lang="es-CO" sz="1400" dirty="0"/>
                        </a:p>
                      </a:txBody>
                      <a:tcPr anchor="ctr"/>
                    </a:tc>
                    <a:tc>
                      <a:txBody>
                        <a:bodyPr/>
                        <a:lstStyle/>
                        <a:p>
                          <a:endParaRPr lang="es-CO" dirty="0"/>
                        </a:p>
                      </a:txBody>
                      <a:tcPr anchor="ctr"/>
                    </a:tc>
                  </a:tr>
                  <a:tr h="64008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CO" altLang="es-ES" i="1" dirty="0" smtClean="0">
                                    <a:solidFill>
                                      <a:srgbClr val="FF0000"/>
                                    </a:solidFill>
                                    <a:latin typeface="Cambria Math" panose="02040503050406030204" pitchFamily="18" charset="0"/>
                                  </a:rPr>
                                  <m:t>𝐼</m:t>
                                </m:r>
                                <m:r>
                                  <a:rPr lang="es-CO" altLang="es-ES">
                                    <a:latin typeface="Cambria Math" panose="02040503050406030204" pitchFamily="18" charset="0"/>
                                  </a:rPr>
                                  <m:t>=</m:t>
                                </m:r>
                                <m:r>
                                  <a:rPr lang="es-CO" altLang="es-ES" i="1">
                                    <a:latin typeface="Cambria Math" panose="02040503050406030204" pitchFamily="18" charset="0"/>
                                  </a:rPr>
                                  <m:t>(</m:t>
                                </m:r>
                                <m:r>
                                  <a:rPr lang="es-CO" altLang="es-ES" b="0" i="1" smtClean="0">
                                    <a:latin typeface="Cambria Math" panose="02040503050406030204" pitchFamily="18" charset="0"/>
                                  </a:rPr>
                                  <m:t> 2</m:t>
                                </m:r>
                                <m:r>
                                  <a:rPr lang="es-CO" altLang="es-ES" i="1">
                                    <a:latin typeface="Cambria Math" panose="02040503050406030204" pitchFamily="18" charset="0"/>
                                  </a:rPr>
                                  <m:t>,</m:t>
                                </m:r>
                                <m:r>
                                  <a:rPr lang="es-CO" altLang="es-ES" b="0" i="1" smtClean="0">
                                    <a:latin typeface="Cambria Math" panose="02040503050406030204" pitchFamily="18" charset="0"/>
                                  </a:rPr>
                                  <m:t> 6</m:t>
                                </m:r>
                                <m:r>
                                  <a:rPr lang="es-CO" altLang="es-ES" i="1">
                                    <a:latin typeface="Cambria Math" panose="02040503050406030204" pitchFamily="18" charset="0"/>
                                  </a:rPr>
                                  <m:t> )</m:t>
                                </m:r>
                              </m:oMath>
                            </m:oMathPara>
                          </a14:m>
                          <a:endParaRPr lang="es-CO" dirty="0"/>
                        </a:p>
                      </a:txBody>
                      <a:tcPr anchor="ctr"/>
                    </a:tc>
                    <a:tc>
                      <a:txBody>
                        <a:bodyPr/>
                        <a:lstStyle/>
                        <a:p>
                          <a:endParaRPr lang="es-CO" dirty="0"/>
                        </a:p>
                      </a:txBody>
                      <a:tcPr anchor="ctr"/>
                    </a:tc>
                    <a:tc>
                      <a:txBody>
                        <a:bodyPr/>
                        <a:lstStyle/>
                        <a:p>
                          <a:endParaRPr lang="es-CO" dirty="0"/>
                        </a:p>
                      </a:txBody>
                      <a:tcPr anchor="ctr"/>
                    </a:tc>
                  </a:tr>
                  <a:tr h="64008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CO" altLang="es-ES" i="1" dirty="0" smtClean="0">
                                    <a:solidFill>
                                      <a:srgbClr val="FF0000"/>
                                    </a:solidFill>
                                    <a:latin typeface="Cambria Math" panose="02040503050406030204" pitchFamily="18" charset="0"/>
                                  </a:rPr>
                                  <m:t>𝐼</m:t>
                                </m:r>
                                <m:r>
                                  <a:rPr lang="es-CO" altLang="es-ES">
                                    <a:latin typeface="Cambria Math" panose="02040503050406030204" pitchFamily="18" charset="0"/>
                                  </a:rPr>
                                  <m:t>=</m:t>
                                </m:r>
                                <m:r>
                                  <a:rPr lang="es-CO" altLang="es-ES" b="0" i="1" smtClean="0">
                                    <a:latin typeface="Cambria Math" panose="02040503050406030204" pitchFamily="18" charset="0"/>
                                  </a:rPr>
                                  <m:t>[ 0, 12]</m:t>
                                </m:r>
                              </m:oMath>
                            </m:oMathPara>
                          </a14:m>
                          <a:endParaRPr lang="es-CO" dirty="0"/>
                        </a:p>
                      </a:txBody>
                      <a:tcPr anchor="ctr"/>
                    </a:tc>
                    <a:tc>
                      <a:txBody>
                        <a:bodyPr/>
                        <a:lstStyle/>
                        <a:p>
                          <a:endParaRPr lang="es-CO" sz="1400" dirty="0"/>
                        </a:p>
                      </a:txBody>
                      <a:tcPr anchor="ctr"/>
                    </a:tc>
                    <a:tc>
                      <a:txBody>
                        <a:bodyPr/>
                        <a:lstStyle/>
                        <a:p>
                          <a:endParaRPr lang="es-CO" dirty="0"/>
                        </a:p>
                      </a:txBody>
                      <a:tcPr anchor="ctr"/>
                    </a:tc>
                  </a:tr>
                  <a:tr h="68995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CO" altLang="es-ES" i="1" dirty="0" smtClean="0">
                                    <a:solidFill>
                                      <a:srgbClr val="FF0000"/>
                                    </a:solidFill>
                                    <a:latin typeface="Cambria Math" panose="02040503050406030204" pitchFamily="18" charset="0"/>
                                  </a:rPr>
                                  <m:t>𝐼</m:t>
                                </m:r>
                                <m:r>
                                  <a:rPr lang="es-CO" altLang="es-ES">
                                    <a:latin typeface="Cambria Math" panose="02040503050406030204" pitchFamily="18" charset="0"/>
                                  </a:rPr>
                                  <m:t>=</m:t>
                                </m:r>
                                <m:r>
                                  <a:rPr lang="es-CO" altLang="es-ES" i="1">
                                    <a:latin typeface="Cambria Math" panose="02040503050406030204" pitchFamily="18" charset="0"/>
                                  </a:rPr>
                                  <m:t>(−</m:t>
                                </m:r>
                                <m:r>
                                  <a:rPr lang="es-CO" altLang="es-ES" i="1">
                                    <a:latin typeface="Cambria Math" panose="02040503050406030204" pitchFamily="18" charset="0"/>
                                    <a:ea typeface="Cambria Math" panose="02040503050406030204" pitchFamily="18" charset="0"/>
                                  </a:rPr>
                                  <m:t>∞</m:t>
                                </m:r>
                                <m:r>
                                  <a:rPr lang="es-CO" altLang="es-ES" i="1">
                                    <a:latin typeface="Cambria Math" panose="02040503050406030204" pitchFamily="18" charset="0"/>
                                  </a:rPr>
                                  <m:t>, </m:t>
                                </m:r>
                                <m:r>
                                  <a:rPr lang="es-CO" altLang="es-ES" b="0" i="1" smtClean="0">
                                    <a:latin typeface="Cambria Math" panose="02040503050406030204" pitchFamily="18" charset="0"/>
                                  </a:rPr>
                                  <m:t>10</m:t>
                                </m:r>
                                <m:r>
                                  <a:rPr lang="es-CO" altLang="es-ES" i="1">
                                    <a:latin typeface="Cambria Math" panose="02040503050406030204" pitchFamily="18" charset="0"/>
                                  </a:rPr>
                                  <m:t>)</m:t>
                                </m:r>
                              </m:oMath>
                            </m:oMathPara>
                          </a14:m>
                          <a:endParaRPr lang="es-CO" dirty="0"/>
                        </a:p>
                      </a:txBody>
                      <a:tcPr anchor="ctr"/>
                    </a:tc>
                    <a:tc>
                      <a:txBody>
                        <a:bodyPr/>
                        <a:lstStyle/>
                        <a:p>
                          <a:endParaRPr lang="es-CO" dirty="0"/>
                        </a:p>
                      </a:txBody>
                      <a:tcPr anchor="ctr"/>
                    </a:tc>
                    <a:tc>
                      <a:txBody>
                        <a:bodyPr/>
                        <a:lstStyle/>
                        <a:p>
                          <a:endParaRPr lang="es-CO" dirty="0"/>
                        </a:p>
                      </a:txBody>
                      <a:tcPr anchor="ctr"/>
                    </a:tc>
                  </a:tr>
                  <a:tr h="623455">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CO" altLang="es-ES" i="1" dirty="0" smtClean="0">
                                    <a:solidFill>
                                      <a:srgbClr val="FF0000"/>
                                    </a:solidFill>
                                    <a:latin typeface="Cambria Math" panose="02040503050406030204" pitchFamily="18" charset="0"/>
                                  </a:rPr>
                                  <m:t>𝐼</m:t>
                                </m:r>
                                <m:r>
                                  <a:rPr lang="es-CO" altLang="es-ES">
                                    <a:latin typeface="Cambria Math" panose="02040503050406030204" pitchFamily="18" charset="0"/>
                                  </a:rPr>
                                  <m:t>=</m:t>
                                </m:r>
                                <m:r>
                                  <a:rPr lang="es-CO" altLang="es-ES" b="0" i="1" smtClean="0">
                                    <a:latin typeface="Cambria Math" panose="02040503050406030204" pitchFamily="18" charset="0"/>
                                  </a:rPr>
                                  <m:t>[ 1</m:t>
                                </m:r>
                                <m:r>
                                  <a:rPr lang="es-CO" altLang="es-ES" i="1">
                                    <a:latin typeface="Cambria Math" panose="02040503050406030204" pitchFamily="18" charset="0"/>
                                  </a:rPr>
                                  <m:t>,</m:t>
                                </m:r>
                                <m:r>
                                  <a:rPr lang="es-CO" altLang="es-ES" i="1" smtClean="0">
                                    <a:latin typeface="Cambria Math" panose="02040503050406030204" pitchFamily="18" charset="0"/>
                                    <a:ea typeface="Cambria Math" panose="02040503050406030204" pitchFamily="18" charset="0"/>
                                  </a:rPr>
                                  <m:t>∞</m:t>
                                </m:r>
                                <m:r>
                                  <a:rPr lang="es-CO" altLang="es-ES" i="1">
                                    <a:latin typeface="Cambria Math" panose="02040503050406030204" pitchFamily="18" charset="0"/>
                                  </a:rPr>
                                  <m:t>)</m:t>
                                </m:r>
                              </m:oMath>
                            </m:oMathPara>
                          </a14:m>
                          <a:endParaRPr lang="es-CO" dirty="0"/>
                        </a:p>
                      </a:txBody>
                      <a:tcPr anchor="ctr"/>
                    </a:tc>
                    <a:tc>
                      <a:txBody>
                        <a:bodyPr/>
                        <a:lstStyle/>
                        <a:p>
                          <a:endParaRPr lang="es-CO" dirty="0"/>
                        </a:p>
                      </a:txBody>
                      <a:tcPr anchor="ctr"/>
                    </a:tc>
                    <a:tc>
                      <a:txBody>
                        <a:bodyPr/>
                        <a:lstStyle/>
                        <a:p>
                          <a:endParaRPr lang="es-CO" dirty="0"/>
                        </a:p>
                      </a:txBody>
                      <a:tcPr anchor="ctr"/>
                    </a:tc>
                  </a:tr>
                </a:tbl>
              </a:graphicData>
            </a:graphic>
          </p:graphicFrame>
        </mc:Choice>
        <mc:Fallback xmlns="">
          <p:graphicFrame>
            <p:nvGraphicFramePr>
              <p:cNvPr id="33" name="Tabla 32"/>
              <p:cNvGraphicFramePr>
                <a:graphicFrameLocks noGrp="1"/>
              </p:cNvGraphicFramePr>
              <p:nvPr>
                <p:extLst>
                  <p:ext uri="{D42A27DB-BD31-4B8C-83A1-F6EECF244321}">
                    <p14:modId xmlns:p14="http://schemas.microsoft.com/office/powerpoint/2010/main" val="1606035380"/>
                  </p:ext>
                </p:extLst>
              </p:nvPr>
            </p:nvGraphicFramePr>
            <p:xfrm>
              <a:off x="463823" y="1504560"/>
              <a:ext cx="7886112" cy="4779862"/>
            </p:xfrm>
            <a:graphic>
              <a:graphicData uri="http://schemas.openxmlformats.org/drawingml/2006/table">
                <a:tbl>
                  <a:tblPr firstRow="1" bandRow="1">
                    <a:tableStyleId>{5940675A-B579-460E-94D1-54222C63F5DA}</a:tableStyleId>
                  </a:tblPr>
                  <a:tblGrid>
                    <a:gridCol w="2628704"/>
                    <a:gridCol w="2628704"/>
                    <a:gridCol w="2628704"/>
                  </a:tblGrid>
                  <a:tr h="370840">
                    <a:tc>
                      <a:txBody>
                        <a:bodyPr/>
                        <a:lstStyle/>
                        <a:p>
                          <a:pPr algn="ctr"/>
                          <a:r>
                            <a:rPr lang="es-CO" sz="1350" b="0" i="0" kern="1200" dirty="0" smtClean="0">
                              <a:solidFill>
                                <a:schemeClr val="tx1"/>
                              </a:solidFill>
                              <a:effectLst/>
                              <a:latin typeface="+mn-lt"/>
                              <a:ea typeface="+mn-ea"/>
                              <a:cs typeface="+mn-cs"/>
                            </a:rPr>
                            <a:t>Intervalo</a:t>
                          </a:r>
                          <a:endParaRPr lang="es-CO" dirty="0"/>
                        </a:p>
                      </a:txBody>
                      <a:tcPr/>
                    </a:tc>
                    <a:tc>
                      <a:txBody>
                        <a:bodyPr/>
                        <a:lstStyle/>
                        <a:p>
                          <a:pPr algn="ctr"/>
                          <a:r>
                            <a:rPr lang="es-CO" sz="1350" b="0" i="0" kern="1200" dirty="0" smtClean="0">
                              <a:solidFill>
                                <a:schemeClr val="tx1"/>
                              </a:solidFill>
                              <a:effectLst/>
                              <a:latin typeface="+mn-lt"/>
                              <a:ea typeface="+mn-ea"/>
                              <a:cs typeface="+mn-cs"/>
                            </a:rPr>
                            <a:t>Notación Conjuntista</a:t>
                          </a:r>
                          <a:endParaRPr lang="es-CO" dirty="0"/>
                        </a:p>
                      </a:txBody>
                      <a:tcPr/>
                    </a:tc>
                    <a:tc>
                      <a:txBody>
                        <a:bodyPr/>
                        <a:lstStyle/>
                        <a:p>
                          <a:pPr algn="ctr"/>
                          <a:r>
                            <a:rPr lang="es-CO" dirty="0" smtClean="0"/>
                            <a:t>Gráfica</a:t>
                          </a:r>
                          <a:endParaRPr lang="es-CO" dirty="0"/>
                        </a:p>
                      </a:txBody>
                      <a:tcPr/>
                    </a:tc>
                  </a:tr>
                  <a:tr h="568395">
                    <a:tc>
                      <a:txBody>
                        <a:bodyPr/>
                        <a:lstStyle/>
                        <a:p>
                          <a:endParaRPr lang="es-CO"/>
                        </a:p>
                      </a:txBody>
                      <a:tcPr anchor="ctr">
                        <a:blipFill rotWithShape="0">
                          <a:blip r:embed="rId3"/>
                          <a:stretch>
                            <a:fillRect l="-232" t="-66667" r="-200696" b="-680645"/>
                          </a:stretch>
                        </a:blipFill>
                      </a:tcPr>
                    </a:tc>
                    <a:tc>
                      <a:txBody>
                        <a:bodyPr/>
                        <a:lstStyle/>
                        <a:p>
                          <a:endParaRPr lang="es-CO"/>
                        </a:p>
                      </a:txBody>
                      <a:tcPr anchor="ctr">
                        <a:blipFill rotWithShape="0">
                          <a:blip r:embed="rId3"/>
                          <a:stretch>
                            <a:fillRect l="-100000" t="-66667" r="-100231" b="-680645"/>
                          </a:stretch>
                        </a:blipFill>
                      </a:tcPr>
                    </a:tc>
                    <a:tc>
                      <a:txBody>
                        <a:bodyPr/>
                        <a:lstStyle/>
                        <a:p>
                          <a:endParaRPr lang="es-CO" dirty="0"/>
                        </a:p>
                      </a:txBody>
                      <a:tcPr anchor="ctr"/>
                    </a:tc>
                  </a:tr>
                  <a:tr h="623601">
                    <a:tc>
                      <a:txBody>
                        <a:bodyPr/>
                        <a:lstStyle/>
                        <a:p>
                          <a:endParaRPr lang="es-CO"/>
                        </a:p>
                      </a:txBody>
                      <a:tcPr anchor="ctr">
                        <a:blipFill rotWithShape="0">
                          <a:blip r:embed="rId3"/>
                          <a:stretch>
                            <a:fillRect l="-232" t="-150485" r="-200696" b="-514563"/>
                          </a:stretch>
                        </a:blipFill>
                      </a:tcPr>
                    </a:tc>
                    <a:tc>
                      <a:txBody>
                        <a:bodyPr/>
                        <a:lstStyle/>
                        <a:p>
                          <a:pPr/>
                          <a:endParaRPr lang="es-CO" dirty="0"/>
                        </a:p>
                      </a:txBody>
                      <a:tcPr anchor="ctr"/>
                    </a:tc>
                    <a:tc>
                      <a:txBody>
                        <a:bodyPr/>
                        <a:lstStyle/>
                        <a:p>
                          <a:endParaRPr lang="es-CO" dirty="0"/>
                        </a:p>
                      </a:txBody>
                      <a:tcPr anchor="ctr"/>
                    </a:tc>
                  </a:tr>
                  <a:tr h="623455">
                    <a:tc>
                      <a:txBody>
                        <a:bodyPr/>
                        <a:lstStyle/>
                        <a:p>
                          <a:endParaRPr lang="es-CO"/>
                        </a:p>
                      </a:txBody>
                      <a:tcPr anchor="ctr">
                        <a:blipFill rotWithShape="0">
                          <a:blip r:embed="rId3"/>
                          <a:stretch>
                            <a:fillRect l="-232" t="-252941" r="-200696" b="-419608"/>
                          </a:stretch>
                        </a:blipFill>
                      </a:tcPr>
                    </a:tc>
                    <a:tc>
                      <a:txBody>
                        <a:bodyPr/>
                        <a:lstStyle/>
                        <a:p>
                          <a:pPr/>
                          <a:endParaRPr lang="es-CO" sz="1400" dirty="0"/>
                        </a:p>
                      </a:txBody>
                      <a:tcPr anchor="ctr"/>
                    </a:tc>
                    <a:tc>
                      <a:txBody>
                        <a:bodyPr/>
                        <a:lstStyle/>
                        <a:p>
                          <a:endParaRPr lang="es-CO" dirty="0"/>
                        </a:p>
                      </a:txBody>
                      <a:tcPr anchor="ctr"/>
                    </a:tc>
                  </a:tr>
                  <a:tr h="640080">
                    <a:tc>
                      <a:txBody>
                        <a:bodyPr/>
                        <a:lstStyle/>
                        <a:p>
                          <a:endParaRPr lang="es-CO"/>
                        </a:p>
                      </a:txBody>
                      <a:tcPr anchor="ctr">
                        <a:blipFill rotWithShape="0">
                          <a:blip r:embed="rId3"/>
                          <a:stretch>
                            <a:fillRect l="-232" t="-342857" r="-200696" b="-307619"/>
                          </a:stretch>
                        </a:blipFill>
                      </a:tcPr>
                    </a:tc>
                    <a:tc>
                      <a:txBody>
                        <a:bodyPr/>
                        <a:lstStyle/>
                        <a:p>
                          <a:pPr/>
                          <a:endParaRPr lang="es-CO" dirty="0"/>
                        </a:p>
                      </a:txBody>
                      <a:tcPr anchor="ctr"/>
                    </a:tc>
                    <a:tc>
                      <a:txBody>
                        <a:bodyPr/>
                        <a:lstStyle/>
                        <a:p>
                          <a:endParaRPr lang="es-CO" dirty="0"/>
                        </a:p>
                      </a:txBody>
                      <a:tcPr anchor="ctr"/>
                    </a:tc>
                  </a:tr>
                  <a:tr h="640080">
                    <a:tc>
                      <a:txBody>
                        <a:bodyPr/>
                        <a:lstStyle/>
                        <a:p>
                          <a:endParaRPr lang="es-CO"/>
                        </a:p>
                      </a:txBody>
                      <a:tcPr anchor="ctr">
                        <a:blipFill rotWithShape="0">
                          <a:blip r:embed="rId3"/>
                          <a:stretch>
                            <a:fillRect l="-232" t="-442857" r="-200696" b="-207619"/>
                          </a:stretch>
                        </a:blipFill>
                      </a:tcPr>
                    </a:tc>
                    <a:tc>
                      <a:txBody>
                        <a:bodyPr/>
                        <a:lstStyle/>
                        <a:p>
                          <a:pPr/>
                          <a:endParaRPr lang="es-CO" sz="1400" dirty="0"/>
                        </a:p>
                      </a:txBody>
                      <a:tcPr anchor="ctr"/>
                    </a:tc>
                    <a:tc>
                      <a:txBody>
                        <a:bodyPr/>
                        <a:lstStyle/>
                        <a:p>
                          <a:endParaRPr lang="es-CO" dirty="0"/>
                        </a:p>
                      </a:txBody>
                      <a:tcPr anchor="ctr"/>
                    </a:tc>
                  </a:tr>
                  <a:tr h="689956">
                    <a:tc>
                      <a:txBody>
                        <a:bodyPr/>
                        <a:lstStyle/>
                        <a:p>
                          <a:endParaRPr lang="es-CO"/>
                        </a:p>
                      </a:txBody>
                      <a:tcPr anchor="ctr">
                        <a:blipFill rotWithShape="0">
                          <a:blip r:embed="rId3"/>
                          <a:stretch>
                            <a:fillRect l="-232" t="-500000" r="-200696" b="-91228"/>
                          </a:stretch>
                        </a:blipFill>
                      </a:tcPr>
                    </a:tc>
                    <a:tc>
                      <a:txBody>
                        <a:bodyPr/>
                        <a:lstStyle/>
                        <a:p>
                          <a:pPr/>
                          <a:endParaRPr lang="es-CO" dirty="0"/>
                        </a:p>
                      </a:txBody>
                      <a:tcPr anchor="ctr"/>
                    </a:tc>
                    <a:tc>
                      <a:txBody>
                        <a:bodyPr/>
                        <a:lstStyle/>
                        <a:p>
                          <a:endParaRPr lang="es-CO" dirty="0"/>
                        </a:p>
                      </a:txBody>
                      <a:tcPr anchor="ctr"/>
                    </a:tc>
                  </a:tr>
                  <a:tr h="623455">
                    <a:tc>
                      <a:txBody>
                        <a:bodyPr/>
                        <a:lstStyle/>
                        <a:p>
                          <a:endParaRPr lang="es-CO"/>
                        </a:p>
                      </a:txBody>
                      <a:tcPr anchor="ctr">
                        <a:blipFill rotWithShape="0">
                          <a:blip r:embed="rId3"/>
                          <a:stretch>
                            <a:fillRect l="-232" t="-670588" r="-200696" b="-1961"/>
                          </a:stretch>
                        </a:blipFill>
                      </a:tcPr>
                    </a:tc>
                    <a:tc>
                      <a:txBody>
                        <a:bodyPr/>
                        <a:lstStyle/>
                        <a:p>
                          <a:pPr/>
                          <a:endParaRPr lang="es-CO" dirty="0"/>
                        </a:p>
                      </a:txBody>
                      <a:tcPr anchor="ctr"/>
                    </a:tc>
                    <a:tc>
                      <a:txBody>
                        <a:bodyPr/>
                        <a:lstStyle/>
                        <a:p>
                          <a:endParaRPr lang="es-CO" dirty="0"/>
                        </a:p>
                      </a:txBody>
                      <a:tcPr anchor="ctr"/>
                    </a:tc>
                  </a:tr>
                </a:tbl>
              </a:graphicData>
            </a:graphic>
          </p:graphicFrame>
        </mc:Fallback>
      </mc:AlternateContent>
      <p:sp>
        <p:nvSpPr>
          <p:cNvPr id="4" name="Rectangle 1">
            <a:extLst>
              <a:ext uri="{FF2B5EF4-FFF2-40B4-BE49-F238E27FC236}">
                <a16:creationId xmlns:mc="http://schemas.openxmlformats.org/markup-compatibility/2006" xmlns:a14="http://schemas.microsoft.com/office/drawing/2010/main" xmlns:a16="http://schemas.microsoft.com/office/drawing/2014/main" xmlns="" id="{01A8AF4C-DC30-4489-8D9E-F144CDDB0404}"/>
              </a:ext>
            </a:extLst>
          </p:cNvPr>
          <p:cNvSpPr>
            <a:spLocks noGrp="1" noChangeArrowheads="1"/>
          </p:cNvSpPr>
          <p:nvPr>
            <p:ph idx="1"/>
          </p:nvPr>
        </p:nvSpPr>
        <p:spPr bwMode="auto">
          <a:xfrm>
            <a:off x="463823" y="738384"/>
            <a:ext cx="8636937" cy="678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es-CO" altLang="es-ES" sz="2200" dirty="0" smtClean="0">
              <a:latin typeface="Verdana" panose="020B0604030504040204" pitchFamily="34" charset="0"/>
            </a:endParaRPr>
          </a:p>
          <a:p>
            <a:pPr algn="just"/>
            <a:r>
              <a:rPr lang="es-PR" altLang="es-ES" sz="2200" dirty="0">
                <a:latin typeface="+mn-lt"/>
                <a:ea typeface="Verdana" panose="020B0604030504040204" pitchFamily="34" charset="0"/>
              </a:rPr>
              <a:t>Representar gráficamente </a:t>
            </a:r>
            <a:r>
              <a:rPr lang="es-PR" altLang="es-ES" sz="2200" dirty="0" smtClean="0">
                <a:latin typeface="+mn-lt"/>
                <a:ea typeface="Verdana" panose="020B0604030504040204" pitchFamily="34" charset="0"/>
              </a:rPr>
              <a:t>los intervalos:</a:t>
            </a:r>
            <a:endParaRPr lang="es-PR" altLang="es-ES" sz="2200" dirty="0">
              <a:latin typeface="Verdana" panose="020B0604030504040204" pitchFamily="34" charset="0"/>
            </a:endParaRPr>
          </a:p>
        </p:txBody>
      </p:sp>
      <p:sp>
        <p:nvSpPr>
          <p:cNvPr id="56" name="Título 1"/>
          <p:cNvSpPr txBox="1">
            <a:spLocks/>
          </p:cNvSpPr>
          <p:nvPr/>
        </p:nvSpPr>
        <p:spPr>
          <a:xfrm>
            <a:off x="193120" y="296470"/>
            <a:ext cx="6858000" cy="880051"/>
          </a:xfrm>
          <a:prstGeom prst="rect">
            <a:avLst/>
          </a:prstGeom>
          <a:effectLst>
            <a:outerShdw blurRad="152400" dist="317500" dir="5400000" sx="90000" sy="-19000" rotWithShape="0">
              <a:prstClr val="black">
                <a:alpha val="15000"/>
              </a:prstClr>
            </a:outerShdw>
          </a:effectLst>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s-ES" sz="2800" b="1" dirty="0" smtClean="0">
                <a:solidFill>
                  <a:srgbClr val="0070C0"/>
                </a:solidFill>
                <a:latin typeface="+mn-lt"/>
              </a:rPr>
              <a:t>EJERCICIOS INTERACTIVOS</a:t>
            </a:r>
            <a:br>
              <a:rPr lang="es-ES" sz="2800" b="1" dirty="0" smtClean="0">
                <a:solidFill>
                  <a:srgbClr val="0070C0"/>
                </a:solidFill>
                <a:latin typeface="+mn-lt"/>
              </a:rPr>
            </a:br>
            <a:endParaRPr lang="es-CO" sz="2800" b="1" dirty="0">
              <a:solidFill>
                <a:srgbClr val="0070C0"/>
              </a:solidFill>
              <a:latin typeface="+mn-lt"/>
            </a:endParaRPr>
          </a:p>
        </p:txBody>
      </p:sp>
    </p:spTree>
    <p:extLst>
      <p:ext uri="{BB962C8B-B14F-4D97-AF65-F5344CB8AC3E}">
        <p14:creationId xmlns:p14="http://schemas.microsoft.com/office/powerpoint/2010/main" val="357432797"/>
      </p:ext>
    </p:extLst>
  </p:cSld>
  <p:clrMapOvr>
    <a:overrideClrMapping bg1="lt1" tx1="dk1" bg2="lt2" tx2="dk2" accent1="accent1" accent2="accent2" accent3="accent3" accent4="accent4" accent5="accent5" accent6="accent6" hlink="hlink" folHlink="folHlink"/>
  </p:clrMapOvr>
</p:sld>
</file>

<file path=ppt/slides/slide6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33" name="Tabla 32"/>
              <p:cNvGraphicFramePr>
                <a:graphicFrameLocks noGrp="1"/>
              </p:cNvGraphicFramePr>
              <p:nvPr>
                <p:extLst>
                  <p:ext uri="{D42A27DB-BD31-4B8C-83A1-F6EECF244321}">
                    <p14:modId xmlns:p14="http://schemas.microsoft.com/office/powerpoint/2010/main" val="2030093357"/>
                  </p:ext>
                </p:extLst>
              </p:nvPr>
            </p:nvGraphicFramePr>
            <p:xfrm>
              <a:off x="463823" y="1504560"/>
              <a:ext cx="7886112" cy="4779862"/>
            </p:xfrm>
            <a:graphic>
              <a:graphicData uri="http://schemas.openxmlformats.org/drawingml/2006/table">
                <a:tbl>
                  <a:tblPr firstRow="1" bandRow="1">
                    <a:tableStyleId>{5940675A-B579-460E-94D1-54222C63F5DA}</a:tableStyleId>
                  </a:tblPr>
                  <a:tblGrid>
                    <a:gridCol w="2628704"/>
                    <a:gridCol w="2628704"/>
                    <a:gridCol w="2628704"/>
                  </a:tblGrid>
                  <a:tr h="370840">
                    <a:tc>
                      <a:txBody>
                        <a:bodyPr/>
                        <a:lstStyle/>
                        <a:p>
                          <a:pPr algn="ctr"/>
                          <a:r>
                            <a:rPr lang="es-CO" sz="1350" b="0" i="0" kern="1200" dirty="0" smtClean="0">
                              <a:solidFill>
                                <a:schemeClr val="tx1"/>
                              </a:solidFill>
                              <a:effectLst/>
                              <a:latin typeface="+mn-lt"/>
                              <a:ea typeface="+mn-ea"/>
                              <a:cs typeface="+mn-cs"/>
                            </a:rPr>
                            <a:t>Intervalo</a:t>
                          </a:r>
                          <a:endParaRPr lang="es-CO" dirty="0"/>
                        </a:p>
                      </a:txBody>
                      <a:tcPr/>
                    </a:tc>
                    <a:tc>
                      <a:txBody>
                        <a:bodyPr/>
                        <a:lstStyle/>
                        <a:p>
                          <a:pPr algn="ctr"/>
                          <a:r>
                            <a:rPr lang="es-CO" sz="1350" b="0" i="0" kern="1200" dirty="0" smtClean="0">
                              <a:solidFill>
                                <a:schemeClr val="tx1"/>
                              </a:solidFill>
                              <a:effectLst/>
                              <a:latin typeface="+mn-lt"/>
                              <a:ea typeface="+mn-ea"/>
                              <a:cs typeface="+mn-cs"/>
                            </a:rPr>
                            <a:t>Notación Conjuntista</a:t>
                          </a:r>
                          <a:endParaRPr lang="es-CO" dirty="0"/>
                        </a:p>
                      </a:txBody>
                      <a:tcPr/>
                    </a:tc>
                    <a:tc>
                      <a:txBody>
                        <a:bodyPr/>
                        <a:lstStyle/>
                        <a:p>
                          <a:pPr algn="ctr"/>
                          <a:r>
                            <a:rPr lang="es-CO" dirty="0" smtClean="0"/>
                            <a:t>Gráfica</a:t>
                          </a:r>
                          <a:endParaRPr lang="es-CO" dirty="0"/>
                        </a:p>
                      </a:txBody>
                      <a:tcPr/>
                    </a:tc>
                  </a:tr>
                  <a:tr h="568395">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CO" altLang="es-ES" i="1" dirty="0" smtClean="0">
                                    <a:solidFill>
                                      <a:srgbClr val="FF0000"/>
                                    </a:solidFill>
                                    <a:latin typeface="Cambria Math" panose="02040503050406030204" pitchFamily="18" charset="0"/>
                                  </a:rPr>
                                  <m:t>𝐼</m:t>
                                </m:r>
                                <m:r>
                                  <a:rPr lang="es-CO" altLang="es-ES">
                                    <a:latin typeface="Cambria Math" panose="02040503050406030204" pitchFamily="18" charset="0"/>
                                  </a:rPr>
                                  <m:t>=</m:t>
                                </m:r>
                                <m:r>
                                  <a:rPr lang="es-CO" altLang="es-ES" i="1">
                                    <a:latin typeface="Cambria Math" panose="02040503050406030204" pitchFamily="18" charset="0"/>
                                  </a:rPr>
                                  <m:t>(−</m:t>
                                </m:r>
                                <m:r>
                                  <a:rPr lang="es-CO" altLang="es-ES" i="1">
                                    <a:latin typeface="Cambria Math" panose="02040503050406030204" pitchFamily="18" charset="0"/>
                                    <a:ea typeface="Cambria Math" panose="02040503050406030204" pitchFamily="18" charset="0"/>
                                  </a:rPr>
                                  <m:t>∞</m:t>
                                </m:r>
                                <m:r>
                                  <a:rPr lang="es-CO" altLang="es-ES" i="1">
                                    <a:latin typeface="Cambria Math" panose="02040503050406030204" pitchFamily="18" charset="0"/>
                                  </a:rPr>
                                  <m:t>,</m:t>
                                </m:r>
                                <m:r>
                                  <a:rPr lang="es-CO" altLang="es-ES" b="0" i="1" smtClean="0">
                                    <a:solidFill>
                                      <a:srgbClr val="00B050"/>
                                    </a:solidFill>
                                    <a:latin typeface="Cambria Math" panose="02040503050406030204" pitchFamily="18" charset="0"/>
                                  </a:rPr>
                                  <m:t>5</m:t>
                                </m:r>
                                <m:r>
                                  <a:rPr lang="es-CO" altLang="es-ES" i="1">
                                    <a:latin typeface="Cambria Math" panose="02040503050406030204" pitchFamily="18" charset="0"/>
                                  </a:rPr>
                                  <m:t> )</m:t>
                                </m:r>
                              </m:oMath>
                            </m:oMathPara>
                          </a14:m>
                          <a:endParaRPr lang="es-CO" dirty="0"/>
                        </a:p>
                      </a:txBody>
                      <a:tcPr anchor="ctr"/>
                    </a:tc>
                    <a:tc>
                      <a:txBody>
                        <a:bodyPr/>
                        <a:lstStyle/>
                        <a:p>
                          <a:pPr/>
                          <a14:m>
                            <m:oMathPara xmlns:m="http://schemas.openxmlformats.org/officeDocument/2006/math">
                              <m:oMathParaPr>
                                <m:jc m:val="centerGroup"/>
                              </m:oMathParaPr>
                              <m:oMath xmlns:m="http://schemas.openxmlformats.org/officeDocument/2006/math">
                                <m:d>
                                  <m:dPr>
                                    <m:begChr m:val="{"/>
                                    <m:endChr m:val="}"/>
                                    <m:ctrlPr>
                                      <a:rPr lang="es-CO" altLang="es-ES" i="1" smtClean="0">
                                        <a:latin typeface="Cambria Math" panose="02040503050406030204" pitchFamily="18" charset="0"/>
                                      </a:rPr>
                                    </m:ctrlPr>
                                  </m:dPr>
                                  <m:e>
                                    <m:r>
                                      <a:rPr lang="es-CO" altLang="es-ES" i="1">
                                        <a:latin typeface="Cambria Math" panose="02040503050406030204" pitchFamily="18" charset="0"/>
                                      </a:rPr>
                                      <m:t>𝑥</m:t>
                                    </m:r>
                                    <m:r>
                                      <a:rPr lang="es-CO" altLang="es-ES" i="1">
                                        <a:latin typeface="Cambria Math" panose="02040503050406030204" pitchFamily="18" charset="0"/>
                                      </a:rPr>
                                      <m:t> | </m:t>
                                    </m:r>
                                    <m:r>
                                      <a:rPr lang="es-CO" altLang="es-ES" i="1">
                                        <a:latin typeface="Cambria Math" panose="02040503050406030204" pitchFamily="18" charset="0"/>
                                        <a:ea typeface="Cambria Math" panose="02040503050406030204" pitchFamily="18" charset="0"/>
                                      </a:rPr>
                                      <m:t>𝑥</m:t>
                                    </m:r>
                                    <m:r>
                                      <a:rPr lang="es-CO" altLang="es-ES" i="1">
                                        <a:latin typeface="Cambria Math" panose="02040503050406030204" pitchFamily="18" charset="0"/>
                                      </a:rPr>
                                      <m:t>&lt;</m:t>
                                    </m:r>
                                    <m:r>
                                      <a:rPr lang="es-CO" altLang="es-ES" b="0" i="1" smtClean="0">
                                        <a:solidFill>
                                          <a:srgbClr val="00B050"/>
                                        </a:solidFill>
                                        <a:latin typeface="Cambria Math" panose="02040503050406030204" pitchFamily="18" charset="0"/>
                                      </a:rPr>
                                      <m:t>5</m:t>
                                    </m:r>
                                  </m:e>
                                </m:d>
                              </m:oMath>
                            </m:oMathPara>
                          </a14:m>
                          <a:endParaRPr lang="es-CO" dirty="0"/>
                        </a:p>
                      </a:txBody>
                      <a:tcPr anchor="ctr"/>
                    </a:tc>
                    <a:tc>
                      <a:txBody>
                        <a:bodyPr/>
                        <a:lstStyle/>
                        <a:p>
                          <a:endParaRPr lang="es-CO" dirty="0"/>
                        </a:p>
                      </a:txBody>
                      <a:tcPr anchor="ctr"/>
                    </a:tc>
                  </a:tr>
                  <a:tr h="623601">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s-CO" altLang="es-ES" i="1" dirty="0" smtClean="0">
                                  <a:solidFill>
                                    <a:srgbClr val="FF0000"/>
                                  </a:solidFill>
                                  <a:latin typeface="Cambria Math" panose="02040503050406030204" pitchFamily="18" charset="0"/>
                                </a:rPr>
                                <m:t>𝐼</m:t>
                              </m:r>
                              <m:r>
                                <a:rPr lang="es-CO" altLang="es-ES">
                                  <a:latin typeface="Cambria Math" panose="02040503050406030204" pitchFamily="18" charset="0"/>
                                </a:rPr>
                                <m:t>=</m:t>
                              </m:r>
                              <m:r>
                                <a:rPr lang="es-CO" altLang="es-ES" b="0" i="1" smtClean="0">
                                  <a:latin typeface="Cambria Math" panose="02040503050406030204" pitchFamily="18" charset="0"/>
                                </a:rPr>
                                <m:t>[</m:t>
                              </m:r>
                              <m:r>
                                <a:rPr lang="es-CO" altLang="es-ES" b="0" i="0" smtClean="0">
                                  <a:latin typeface="Cambria Math" panose="02040503050406030204" pitchFamily="18" charset="0"/>
                                </a:rPr>
                                <m:t>−</m:t>
                              </m:r>
                            </m:oMath>
                          </a14:m>
                          <a:r>
                            <a:rPr lang="es-CO" altLang="es-ES" dirty="0" smtClean="0">
                              <a:ea typeface="Cambria Math" panose="02040503050406030204" pitchFamily="18" charset="0"/>
                            </a:rPr>
                            <a:t>3</a:t>
                          </a:r>
                          <a14:m>
                            <m:oMath xmlns:m="http://schemas.openxmlformats.org/officeDocument/2006/math">
                              <m:r>
                                <a:rPr lang="es-CO" altLang="es-ES" i="1">
                                  <a:latin typeface="Cambria Math" panose="02040503050406030204" pitchFamily="18" charset="0"/>
                                </a:rPr>
                                <m:t>,</m:t>
                              </m:r>
                              <m:r>
                                <a:rPr lang="es-CO" altLang="es-ES" b="0" i="1" smtClean="0">
                                  <a:latin typeface="Cambria Math" panose="02040503050406030204" pitchFamily="18" charset="0"/>
                                </a:rPr>
                                <m:t> 2</m:t>
                              </m:r>
                              <m:r>
                                <a:rPr lang="es-CO" altLang="es-ES" i="1">
                                  <a:latin typeface="Cambria Math" panose="02040503050406030204" pitchFamily="18" charset="0"/>
                                </a:rPr>
                                <m:t> )</m:t>
                              </m:r>
                            </m:oMath>
                          </a14:m>
                          <a:endParaRPr lang="es-CO" dirty="0"/>
                        </a:p>
                      </a:txBody>
                      <a:tcPr anchor="ctr"/>
                    </a:tc>
                    <a:tc>
                      <a:txBody>
                        <a:bodyPr/>
                        <a:lstStyle/>
                        <a:p>
                          <a:pPr/>
                          <a14:m>
                            <m:oMathPara xmlns:m="http://schemas.openxmlformats.org/officeDocument/2006/math">
                              <m:oMathParaPr>
                                <m:jc m:val="centerGroup"/>
                              </m:oMathParaPr>
                              <m:oMath xmlns:m="http://schemas.openxmlformats.org/officeDocument/2006/math">
                                <m:d>
                                  <m:dPr>
                                    <m:begChr m:val="{"/>
                                    <m:endChr m:val="}"/>
                                    <m:ctrlPr>
                                      <a:rPr lang="es-CO" altLang="es-ES" sz="1400" i="1" smtClean="0">
                                        <a:latin typeface="Cambria Math" panose="02040503050406030204" pitchFamily="18" charset="0"/>
                                      </a:rPr>
                                    </m:ctrlPr>
                                  </m:dPr>
                                  <m:e>
                                    <m:r>
                                      <a:rPr lang="es-CO" altLang="es-ES" sz="1400" i="1">
                                        <a:latin typeface="Cambria Math" panose="02040503050406030204" pitchFamily="18" charset="0"/>
                                      </a:rPr>
                                      <m:t>𝑥</m:t>
                                    </m:r>
                                    <m:r>
                                      <a:rPr lang="es-CO" altLang="es-ES" sz="1400" i="1">
                                        <a:latin typeface="Cambria Math" panose="02040503050406030204" pitchFamily="18" charset="0"/>
                                      </a:rPr>
                                      <m:t> | −3≤ </m:t>
                                    </m:r>
                                    <m:r>
                                      <a:rPr lang="es-CO" altLang="es-ES" sz="1400" i="1">
                                        <a:latin typeface="Cambria Math" panose="02040503050406030204" pitchFamily="18" charset="0"/>
                                        <a:ea typeface="Cambria Math" panose="02040503050406030204" pitchFamily="18" charset="0"/>
                                      </a:rPr>
                                      <m:t>𝑥</m:t>
                                    </m:r>
                                    <m:r>
                                      <a:rPr lang="es-CO" altLang="es-ES" sz="1400" i="1">
                                        <a:latin typeface="Cambria Math" panose="02040503050406030204" pitchFamily="18" charset="0"/>
                                        <a:ea typeface="Cambria Math" panose="02040503050406030204" pitchFamily="18" charset="0"/>
                                      </a:rPr>
                                      <m:t>&lt;2</m:t>
                                    </m:r>
                                  </m:e>
                                </m:d>
                              </m:oMath>
                            </m:oMathPara>
                          </a14:m>
                          <a:endParaRPr lang="es-CO" dirty="0"/>
                        </a:p>
                      </a:txBody>
                      <a:tcPr anchor="ctr"/>
                    </a:tc>
                    <a:tc>
                      <a:txBody>
                        <a:bodyPr/>
                        <a:lstStyle/>
                        <a:p>
                          <a:endParaRPr lang="es-CO" dirty="0"/>
                        </a:p>
                      </a:txBody>
                      <a:tcPr anchor="ctr"/>
                    </a:tc>
                  </a:tr>
                  <a:tr h="623455">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CO" altLang="es-ES" i="1" dirty="0" smtClean="0">
                                    <a:solidFill>
                                      <a:srgbClr val="FF0000"/>
                                    </a:solidFill>
                                    <a:latin typeface="Cambria Math" panose="02040503050406030204" pitchFamily="18" charset="0"/>
                                  </a:rPr>
                                  <m:t>𝐼</m:t>
                                </m:r>
                                <m:r>
                                  <a:rPr lang="es-CO" altLang="es-ES">
                                    <a:latin typeface="Cambria Math" panose="02040503050406030204" pitchFamily="18" charset="0"/>
                                  </a:rPr>
                                  <m:t>=</m:t>
                                </m:r>
                                <m:r>
                                  <a:rPr lang="es-CO" altLang="es-ES" i="1">
                                    <a:latin typeface="Cambria Math" panose="02040503050406030204" pitchFamily="18" charset="0"/>
                                  </a:rPr>
                                  <m:t>(−</m:t>
                                </m:r>
                                <m:r>
                                  <a:rPr lang="es-CO" altLang="es-ES" b="0" i="1" smtClean="0">
                                    <a:latin typeface="Cambria Math" panose="02040503050406030204" pitchFamily="18" charset="0"/>
                                  </a:rPr>
                                  <m:t>6</m:t>
                                </m:r>
                                <m:r>
                                  <a:rPr lang="es-CO" altLang="es-ES" i="1">
                                    <a:latin typeface="Cambria Math" panose="02040503050406030204" pitchFamily="18" charset="0"/>
                                  </a:rPr>
                                  <m:t>,</m:t>
                                </m:r>
                                <m:r>
                                  <a:rPr lang="es-CO" altLang="es-ES" b="0" i="1" smtClean="0">
                                    <a:latin typeface="Cambria Math" panose="02040503050406030204" pitchFamily="18" charset="0"/>
                                  </a:rPr>
                                  <m:t> 0]</m:t>
                                </m:r>
                              </m:oMath>
                            </m:oMathPara>
                          </a14:m>
                          <a:endParaRPr lang="es-CO" dirty="0"/>
                        </a:p>
                      </a:txBody>
                      <a:tcPr anchor="ctr"/>
                    </a:tc>
                    <a:tc>
                      <a:txBody>
                        <a:bodyPr/>
                        <a:lstStyle/>
                        <a:p>
                          <a:pPr/>
                          <a14:m>
                            <m:oMathPara xmlns:m="http://schemas.openxmlformats.org/officeDocument/2006/math">
                              <m:oMathParaPr>
                                <m:jc m:val="centerGroup"/>
                              </m:oMathParaPr>
                              <m:oMath xmlns:m="http://schemas.openxmlformats.org/officeDocument/2006/math">
                                <m:d>
                                  <m:dPr>
                                    <m:begChr m:val="{"/>
                                    <m:endChr m:val="}"/>
                                    <m:ctrlPr>
                                      <a:rPr lang="es-CO" altLang="es-ES" sz="1400" i="1" smtClean="0">
                                        <a:latin typeface="Cambria Math" panose="02040503050406030204" pitchFamily="18" charset="0"/>
                                      </a:rPr>
                                    </m:ctrlPr>
                                  </m:dPr>
                                  <m:e>
                                    <m:r>
                                      <a:rPr lang="es-CO" altLang="es-ES" sz="1400" i="1">
                                        <a:latin typeface="Cambria Math" panose="02040503050406030204" pitchFamily="18" charset="0"/>
                                      </a:rPr>
                                      <m:t>𝑥</m:t>
                                    </m:r>
                                    <m:r>
                                      <a:rPr lang="es-CO" altLang="es-ES" sz="1400" i="1">
                                        <a:latin typeface="Cambria Math" panose="02040503050406030204" pitchFamily="18" charset="0"/>
                                      </a:rPr>
                                      <m:t> |−6&lt;</m:t>
                                    </m:r>
                                    <m:r>
                                      <a:rPr lang="es-CO" altLang="es-ES" sz="1400" i="1">
                                        <a:latin typeface="Cambria Math" panose="02040503050406030204" pitchFamily="18" charset="0"/>
                                        <a:ea typeface="Cambria Math" panose="02040503050406030204" pitchFamily="18" charset="0"/>
                                      </a:rPr>
                                      <m:t>𝑥</m:t>
                                    </m:r>
                                    <m:r>
                                      <a:rPr lang="es-CO" altLang="es-ES" sz="1400" b="0" i="1" smtClean="0">
                                        <a:latin typeface="Cambria Math" panose="02040503050406030204" pitchFamily="18" charset="0"/>
                                      </a:rPr>
                                      <m:t>≤0</m:t>
                                    </m:r>
                                  </m:e>
                                </m:d>
                              </m:oMath>
                            </m:oMathPara>
                          </a14:m>
                          <a:endParaRPr lang="es-CO" sz="1400" dirty="0"/>
                        </a:p>
                      </a:txBody>
                      <a:tcPr anchor="ctr"/>
                    </a:tc>
                    <a:tc>
                      <a:txBody>
                        <a:bodyPr/>
                        <a:lstStyle/>
                        <a:p>
                          <a:endParaRPr lang="es-CO" dirty="0"/>
                        </a:p>
                      </a:txBody>
                      <a:tcPr anchor="ctr"/>
                    </a:tc>
                  </a:tr>
                  <a:tr h="64008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CO" altLang="es-ES" i="1" dirty="0" smtClean="0">
                                    <a:solidFill>
                                      <a:srgbClr val="FF0000"/>
                                    </a:solidFill>
                                    <a:latin typeface="Cambria Math" panose="02040503050406030204" pitchFamily="18" charset="0"/>
                                  </a:rPr>
                                  <m:t>𝐼</m:t>
                                </m:r>
                                <m:r>
                                  <a:rPr lang="es-CO" altLang="es-ES">
                                    <a:latin typeface="Cambria Math" panose="02040503050406030204" pitchFamily="18" charset="0"/>
                                  </a:rPr>
                                  <m:t>=</m:t>
                                </m:r>
                                <m:r>
                                  <a:rPr lang="es-CO" altLang="es-ES" i="1">
                                    <a:latin typeface="Cambria Math" panose="02040503050406030204" pitchFamily="18" charset="0"/>
                                  </a:rPr>
                                  <m:t>(</m:t>
                                </m:r>
                                <m:r>
                                  <a:rPr lang="es-CO" altLang="es-ES" b="0" i="1" smtClean="0">
                                    <a:latin typeface="Cambria Math" panose="02040503050406030204" pitchFamily="18" charset="0"/>
                                  </a:rPr>
                                  <m:t> 2</m:t>
                                </m:r>
                                <m:r>
                                  <a:rPr lang="es-CO" altLang="es-ES" i="1">
                                    <a:latin typeface="Cambria Math" panose="02040503050406030204" pitchFamily="18" charset="0"/>
                                  </a:rPr>
                                  <m:t>,</m:t>
                                </m:r>
                                <m:r>
                                  <a:rPr lang="es-CO" altLang="es-ES" b="0" i="1" smtClean="0">
                                    <a:latin typeface="Cambria Math" panose="02040503050406030204" pitchFamily="18" charset="0"/>
                                  </a:rPr>
                                  <m:t> 6</m:t>
                                </m:r>
                                <m:r>
                                  <a:rPr lang="es-CO" altLang="es-ES" i="1">
                                    <a:latin typeface="Cambria Math" panose="02040503050406030204" pitchFamily="18" charset="0"/>
                                  </a:rPr>
                                  <m:t> )</m:t>
                                </m:r>
                              </m:oMath>
                            </m:oMathPara>
                          </a14:m>
                          <a:endParaRPr lang="es-CO" dirty="0"/>
                        </a:p>
                      </a:txBody>
                      <a:tcPr anchor="ctr"/>
                    </a:tc>
                    <a:tc>
                      <a:txBody>
                        <a:bodyPr/>
                        <a:lstStyle/>
                        <a:p>
                          <a:pPr/>
                          <a14:m>
                            <m:oMathPara xmlns:m="http://schemas.openxmlformats.org/officeDocument/2006/math">
                              <m:oMathParaPr>
                                <m:jc m:val="centerGroup"/>
                              </m:oMathParaPr>
                              <m:oMath xmlns:m="http://schemas.openxmlformats.org/officeDocument/2006/math">
                                <m:d>
                                  <m:dPr>
                                    <m:begChr m:val="{"/>
                                    <m:endChr m:val="}"/>
                                    <m:ctrlPr>
                                      <a:rPr lang="es-CO" altLang="es-ES" i="1" smtClean="0">
                                        <a:latin typeface="Cambria Math" panose="02040503050406030204" pitchFamily="18" charset="0"/>
                                      </a:rPr>
                                    </m:ctrlPr>
                                  </m:dPr>
                                  <m:e>
                                    <m:r>
                                      <a:rPr lang="es-CO" altLang="es-ES" i="1">
                                        <a:latin typeface="Cambria Math" panose="02040503050406030204" pitchFamily="18" charset="0"/>
                                      </a:rPr>
                                      <m:t>𝑥</m:t>
                                    </m:r>
                                    <m:r>
                                      <a:rPr lang="es-CO" altLang="es-ES" i="1">
                                        <a:latin typeface="Cambria Math" panose="02040503050406030204" pitchFamily="18" charset="0"/>
                                      </a:rPr>
                                      <m:t> | 2</m:t>
                                    </m:r>
                                    <m:r>
                                      <a:rPr lang="es-CO" altLang="es-ES" sz="1200" i="1" smtClean="0">
                                        <a:latin typeface="Cambria Math" panose="02040503050406030204" pitchFamily="18" charset="0"/>
                                      </a:rPr>
                                      <m:t>&lt;</m:t>
                                    </m:r>
                                    <m:r>
                                      <a:rPr lang="es-CO" altLang="es-ES" i="1">
                                        <a:latin typeface="Cambria Math" panose="02040503050406030204" pitchFamily="18" charset="0"/>
                                        <a:ea typeface="Cambria Math" panose="02040503050406030204" pitchFamily="18" charset="0"/>
                                      </a:rPr>
                                      <m:t>𝑥</m:t>
                                    </m:r>
                                    <m:r>
                                      <a:rPr lang="es-CO" altLang="es-ES" i="1">
                                        <a:latin typeface="Cambria Math" panose="02040503050406030204" pitchFamily="18" charset="0"/>
                                      </a:rPr>
                                      <m:t>&lt;</m:t>
                                    </m:r>
                                    <m:r>
                                      <a:rPr lang="es-CO" altLang="es-ES" b="0" i="1" smtClean="0">
                                        <a:latin typeface="Cambria Math" panose="02040503050406030204" pitchFamily="18" charset="0"/>
                                      </a:rPr>
                                      <m:t>6</m:t>
                                    </m:r>
                                  </m:e>
                                </m:d>
                              </m:oMath>
                            </m:oMathPara>
                          </a14:m>
                          <a:endParaRPr lang="es-CO" dirty="0"/>
                        </a:p>
                      </a:txBody>
                      <a:tcPr anchor="ctr"/>
                    </a:tc>
                    <a:tc>
                      <a:txBody>
                        <a:bodyPr/>
                        <a:lstStyle/>
                        <a:p>
                          <a:endParaRPr lang="es-CO" dirty="0"/>
                        </a:p>
                      </a:txBody>
                      <a:tcPr anchor="ctr"/>
                    </a:tc>
                  </a:tr>
                  <a:tr h="64008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CO" altLang="es-ES" i="1" dirty="0" smtClean="0">
                                    <a:solidFill>
                                      <a:srgbClr val="FF0000"/>
                                    </a:solidFill>
                                    <a:latin typeface="Cambria Math" panose="02040503050406030204" pitchFamily="18" charset="0"/>
                                  </a:rPr>
                                  <m:t>𝐼</m:t>
                                </m:r>
                                <m:r>
                                  <a:rPr lang="es-CO" altLang="es-ES">
                                    <a:latin typeface="Cambria Math" panose="02040503050406030204" pitchFamily="18" charset="0"/>
                                  </a:rPr>
                                  <m:t>=</m:t>
                                </m:r>
                                <m:r>
                                  <a:rPr lang="es-CO" altLang="es-ES" b="0" i="1" smtClean="0">
                                    <a:latin typeface="Cambria Math" panose="02040503050406030204" pitchFamily="18" charset="0"/>
                                  </a:rPr>
                                  <m:t>[ 0, 12]</m:t>
                                </m:r>
                              </m:oMath>
                            </m:oMathPara>
                          </a14:m>
                          <a:endParaRPr lang="es-CO" dirty="0"/>
                        </a:p>
                      </a:txBody>
                      <a:tcPr anchor="ctr"/>
                    </a:tc>
                    <a:tc>
                      <a:txBody>
                        <a:bodyPr/>
                        <a:lstStyle/>
                        <a:p>
                          <a:pPr/>
                          <a14:m>
                            <m:oMathPara xmlns:m="http://schemas.openxmlformats.org/officeDocument/2006/math">
                              <m:oMathParaPr>
                                <m:jc m:val="centerGroup"/>
                              </m:oMathParaPr>
                              <m:oMath xmlns:m="http://schemas.openxmlformats.org/officeDocument/2006/math">
                                <m:d>
                                  <m:dPr>
                                    <m:begChr m:val="{"/>
                                    <m:endChr m:val="}"/>
                                    <m:ctrlPr>
                                      <a:rPr lang="es-CO" altLang="es-ES" sz="1400" i="1" smtClean="0">
                                        <a:latin typeface="Cambria Math" panose="02040503050406030204" pitchFamily="18" charset="0"/>
                                      </a:rPr>
                                    </m:ctrlPr>
                                  </m:dPr>
                                  <m:e>
                                    <m:r>
                                      <a:rPr lang="es-CO" altLang="es-ES" sz="1400" i="1">
                                        <a:latin typeface="Cambria Math" panose="02040503050406030204" pitchFamily="18" charset="0"/>
                                      </a:rPr>
                                      <m:t>𝑥</m:t>
                                    </m:r>
                                    <m:r>
                                      <a:rPr lang="es-CO" altLang="es-ES" sz="1400" i="1">
                                        <a:latin typeface="Cambria Math" panose="02040503050406030204" pitchFamily="18" charset="0"/>
                                      </a:rPr>
                                      <m:t> | 0≤</m:t>
                                    </m:r>
                                    <m:r>
                                      <a:rPr lang="es-CO" altLang="es-ES" sz="1400" i="1">
                                        <a:latin typeface="Cambria Math" panose="02040503050406030204" pitchFamily="18" charset="0"/>
                                        <a:ea typeface="Cambria Math" panose="02040503050406030204" pitchFamily="18" charset="0"/>
                                      </a:rPr>
                                      <m:t>𝑥</m:t>
                                    </m:r>
                                    <m:r>
                                      <a:rPr lang="es-CO" altLang="es-ES" sz="1400" b="0" i="1" smtClean="0">
                                        <a:latin typeface="Cambria Math" panose="02040503050406030204" pitchFamily="18" charset="0"/>
                                      </a:rPr>
                                      <m:t>≤12</m:t>
                                    </m:r>
                                  </m:e>
                                </m:d>
                              </m:oMath>
                            </m:oMathPara>
                          </a14:m>
                          <a:endParaRPr lang="es-CO" sz="1400" dirty="0"/>
                        </a:p>
                      </a:txBody>
                      <a:tcPr anchor="ctr"/>
                    </a:tc>
                    <a:tc>
                      <a:txBody>
                        <a:bodyPr/>
                        <a:lstStyle/>
                        <a:p>
                          <a:endParaRPr lang="es-CO" dirty="0"/>
                        </a:p>
                      </a:txBody>
                      <a:tcPr anchor="ctr"/>
                    </a:tc>
                  </a:tr>
                  <a:tr h="68995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CO" altLang="es-ES" i="1" dirty="0" smtClean="0">
                                    <a:solidFill>
                                      <a:srgbClr val="FF0000"/>
                                    </a:solidFill>
                                    <a:latin typeface="Cambria Math" panose="02040503050406030204" pitchFamily="18" charset="0"/>
                                  </a:rPr>
                                  <m:t>𝐼</m:t>
                                </m:r>
                                <m:r>
                                  <a:rPr lang="es-CO" altLang="es-ES">
                                    <a:latin typeface="Cambria Math" panose="02040503050406030204" pitchFamily="18" charset="0"/>
                                  </a:rPr>
                                  <m:t>=</m:t>
                                </m:r>
                                <m:r>
                                  <a:rPr lang="es-CO" altLang="es-ES" i="1">
                                    <a:latin typeface="Cambria Math" panose="02040503050406030204" pitchFamily="18" charset="0"/>
                                  </a:rPr>
                                  <m:t>(−</m:t>
                                </m:r>
                                <m:r>
                                  <a:rPr lang="es-CO" altLang="es-ES" i="1">
                                    <a:latin typeface="Cambria Math" panose="02040503050406030204" pitchFamily="18" charset="0"/>
                                    <a:ea typeface="Cambria Math" panose="02040503050406030204" pitchFamily="18" charset="0"/>
                                  </a:rPr>
                                  <m:t>∞</m:t>
                                </m:r>
                                <m:r>
                                  <a:rPr lang="es-CO" altLang="es-ES" i="1">
                                    <a:latin typeface="Cambria Math" panose="02040503050406030204" pitchFamily="18" charset="0"/>
                                  </a:rPr>
                                  <m:t>, </m:t>
                                </m:r>
                                <m:r>
                                  <a:rPr lang="es-CO" altLang="es-ES" b="0" i="1" smtClean="0">
                                    <a:latin typeface="Cambria Math" panose="02040503050406030204" pitchFamily="18" charset="0"/>
                                  </a:rPr>
                                  <m:t>10</m:t>
                                </m:r>
                                <m:r>
                                  <a:rPr lang="es-CO" altLang="es-ES" i="1">
                                    <a:latin typeface="Cambria Math" panose="02040503050406030204" pitchFamily="18" charset="0"/>
                                  </a:rPr>
                                  <m:t>)</m:t>
                                </m:r>
                              </m:oMath>
                            </m:oMathPara>
                          </a14:m>
                          <a:endParaRPr lang="es-CO" dirty="0"/>
                        </a:p>
                      </a:txBody>
                      <a:tcPr anchor="ctr"/>
                    </a:tc>
                    <a:tc>
                      <a:txBody>
                        <a:bodyPr/>
                        <a:lstStyle/>
                        <a:p>
                          <a:pPr/>
                          <a14:m>
                            <m:oMathPara xmlns:m="http://schemas.openxmlformats.org/officeDocument/2006/math">
                              <m:oMathParaPr>
                                <m:jc m:val="centerGroup"/>
                              </m:oMathParaPr>
                              <m:oMath xmlns:m="http://schemas.openxmlformats.org/officeDocument/2006/math">
                                <m:d>
                                  <m:dPr>
                                    <m:begChr m:val="{"/>
                                    <m:endChr m:val="}"/>
                                    <m:ctrlPr>
                                      <a:rPr lang="es-CO" altLang="es-ES" i="1" smtClean="0">
                                        <a:latin typeface="Cambria Math" panose="02040503050406030204" pitchFamily="18" charset="0"/>
                                      </a:rPr>
                                    </m:ctrlPr>
                                  </m:dPr>
                                  <m:e>
                                    <m:r>
                                      <a:rPr lang="es-CO" altLang="es-ES" i="1">
                                        <a:latin typeface="Cambria Math" panose="02040503050406030204" pitchFamily="18" charset="0"/>
                                      </a:rPr>
                                      <m:t>𝑥</m:t>
                                    </m:r>
                                    <m:r>
                                      <a:rPr lang="es-CO" altLang="es-ES" i="1">
                                        <a:latin typeface="Cambria Math" panose="02040503050406030204" pitchFamily="18" charset="0"/>
                                      </a:rPr>
                                      <m:t> | </m:t>
                                    </m:r>
                                    <m:r>
                                      <a:rPr lang="es-CO" altLang="es-ES" i="1">
                                        <a:latin typeface="Cambria Math" panose="02040503050406030204" pitchFamily="18" charset="0"/>
                                        <a:ea typeface="Cambria Math" panose="02040503050406030204" pitchFamily="18" charset="0"/>
                                      </a:rPr>
                                      <m:t>𝑥</m:t>
                                    </m:r>
                                    <m:r>
                                      <a:rPr lang="es-CO" altLang="es-ES" i="1">
                                        <a:latin typeface="Cambria Math" panose="02040503050406030204" pitchFamily="18" charset="0"/>
                                      </a:rPr>
                                      <m:t>&lt;</m:t>
                                    </m:r>
                                    <m:r>
                                      <a:rPr lang="es-CO" altLang="es-ES" b="0" i="1" smtClean="0">
                                        <a:solidFill>
                                          <a:schemeClr val="tx1"/>
                                        </a:solidFill>
                                        <a:latin typeface="Cambria Math" panose="02040503050406030204" pitchFamily="18" charset="0"/>
                                      </a:rPr>
                                      <m:t>10</m:t>
                                    </m:r>
                                  </m:e>
                                </m:d>
                              </m:oMath>
                            </m:oMathPara>
                          </a14:m>
                          <a:endParaRPr lang="es-CO" dirty="0"/>
                        </a:p>
                      </a:txBody>
                      <a:tcPr anchor="ctr"/>
                    </a:tc>
                    <a:tc>
                      <a:txBody>
                        <a:bodyPr/>
                        <a:lstStyle/>
                        <a:p>
                          <a:endParaRPr lang="es-CO" dirty="0"/>
                        </a:p>
                      </a:txBody>
                      <a:tcPr anchor="ctr"/>
                    </a:tc>
                  </a:tr>
                  <a:tr h="623455">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CO" altLang="es-ES" i="1" dirty="0" smtClean="0">
                                    <a:solidFill>
                                      <a:srgbClr val="FF0000"/>
                                    </a:solidFill>
                                    <a:latin typeface="Cambria Math" panose="02040503050406030204" pitchFamily="18" charset="0"/>
                                  </a:rPr>
                                  <m:t>𝐼</m:t>
                                </m:r>
                                <m:r>
                                  <a:rPr lang="es-CO" altLang="es-ES">
                                    <a:latin typeface="Cambria Math" panose="02040503050406030204" pitchFamily="18" charset="0"/>
                                  </a:rPr>
                                  <m:t>=</m:t>
                                </m:r>
                                <m:r>
                                  <a:rPr lang="es-CO" altLang="es-ES" b="0" i="1" smtClean="0">
                                    <a:latin typeface="Cambria Math" panose="02040503050406030204" pitchFamily="18" charset="0"/>
                                  </a:rPr>
                                  <m:t>[ 1</m:t>
                                </m:r>
                                <m:r>
                                  <a:rPr lang="es-CO" altLang="es-ES" i="1">
                                    <a:latin typeface="Cambria Math" panose="02040503050406030204" pitchFamily="18" charset="0"/>
                                  </a:rPr>
                                  <m:t>,</m:t>
                                </m:r>
                                <m:r>
                                  <a:rPr lang="es-CO" altLang="es-ES" i="1" smtClean="0">
                                    <a:latin typeface="Cambria Math" panose="02040503050406030204" pitchFamily="18" charset="0"/>
                                    <a:ea typeface="Cambria Math" panose="02040503050406030204" pitchFamily="18" charset="0"/>
                                  </a:rPr>
                                  <m:t>∞</m:t>
                                </m:r>
                                <m:r>
                                  <a:rPr lang="es-CO" altLang="es-ES" i="1">
                                    <a:latin typeface="Cambria Math" panose="02040503050406030204" pitchFamily="18" charset="0"/>
                                  </a:rPr>
                                  <m:t>)</m:t>
                                </m:r>
                              </m:oMath>
                            </m:oMathPara>
                          </a14:m>
                          <a:endParaRPr lang="es-CO" dirty="0"/>
                        </a:p>
                      </a:txBody>
                      <a:tcPr anchor="ctr"/>
                    </a:tc>
                    <a:tc>
                      <a:txBody>
                        <a:bodyPr/>
                        <a:lstStyle/>
                        <a:p>
                          <a:pPr/>
                          <a14:m>
                            <m:oMathPara xmlns:m="http://schemas.openxmlformats.org/officeDocument/2006/math">
                              <m:oMathParaPr>
                                <m:jc m:val="centerGroup"/>
                              </m:oMathParaPr>
                              <m:oMath xmlns:m="http://schemas.openxmlformats.org/officeDocument/2006/math">
                                <m:d>
                                  <m:dPr>
                                    <m:begChr m:val="{"/>
                                    <m:endChr m:val="}"/>
                                    <m:ctrlPr>
                                      <a:rPr lang="es-CO" altLang="es-ES" i="1" smtClean="0">
                                        <a:latin typeface="Cambria Math" panose="02040503050406030204" pitchFamily="18" charset="0"/>
                                      </a:rPr>
                                    </m:ctrlPr>
                                  </m:dPr>
                                  <m:e>
                                    <m:r>
                                      <a:rPr lang="es-CO" altLang="es-ES" i="1">
                                        <a:latin typeface="Cambria Math" panose="02040503050406030204" pitchFamily="18" charset="0"/>
                                      </a:rPr>
                                      <m:t>𝑥</m:t>
                                    </m:r>
                                    <m:r>
                                      <a:rPr lang="es-CO" altLang="es-ES" i="1">
                                        <a:latin typeface="Cambria Math" panose="02040503050406030204" pitchFamily="18" charset="0"/>
                                      </a:rPr>
                                      <m:t> | </m:t>
                                    </m:r>
                                    <m:r>
                                      <a:rPr lang="es-CO" altLang="es-ES" i="1">
                                        <a:latin typeface="Cambria Math" panose="02040503050406030204" pitchFamily="18" charset="0"/>
                                        <a:ea typeface="Cambria Math" panose="02040503050406030204" pitchFamily="18" charset="0"/>
                                      </a:rPr>
                                      <m:t>𝑥</m:t>
                                    </m:r>
                                    <m:r>
                                      <a:rPr lang="es-CO" altLang="es-ES" b="0" i="1" smtClean="0">
                                        <a:latin typeface="Cambria Math" panose="02040503050406030204" pitchFamily="18" charset="0"/>
                                      </a:rPr>
                                      <m:t>&gt;1</m:t>
                                    </m:r>
                                  </m:e>
                                </m:d>
                              </m:oMath>
                            </m:oMathPara>
                          </a14:m>
                          <a:endParaRPr lang="es-CO" dirty="0"/>
                        </a:p>
                      </a:txBody>
                      <a:tcPr anchor="ctr"/>
                    </a:tc>
                    <a:tc>
                      <a:txBody>
                        <a:bodyPr/>
                        <a:lstStyle/>
                        <a:p>
                          <a:endParaRPr lang="es-CO" dirty="0"/>
                        </a:p>
                      </a:txBody>
                      <a:tcPr anchor="ctr"/>
                    </a:tc>
                  </a:tr>
                </a:tbl>
              </a:graphicData>
            </a:graphic>
          </p:graphicFrame>
        </mc:Choice>
        <mc:Fallback xmlns="">
          <p:graphicFrame>
            <p:nvGraphicFramePr>
              <p:cNvPr id="33" name="Tabla 32"/>
              <p:cNvGraphicFramePr>
                <a:graphicFrameLocks noGrp="1"/>
              </p:cNvGraphicFramePr>
              <p:nvPr>
                <p:extLst>
                  <p:ext uri="{D42A27DB-BD31-4B8C-83A1-F6EECF244321}">
                    <p14:modId xmlns:p14="http://schemas.microsoft.com/office/powerpoint/2010/main" val="2030093357"/>
                  </p:ext>
                </p:extLst>
              </p:nvPr>
            </p:nvGraphicFramePr>
            <p:xfrm>
              <a:off x="463823" y="1504560"/>
              <a:ext cx="7886112" cy="4779862"/>
            </p:xfrm>
            <a:graphic>
              <a:graphicData uri="http://schemas.openxmlformats.org/drawingml/2006/table">
                <a:tbl>
                  <a:tblPr firstRow="1" bandRow="1">
                    <a:tableStyleId>{5940675A-B579-460E-94D1-54222C63F5DA}</a:tableStyleId>
                  </a:tblPr>
                  <a:tblGrid>
                    <a:gridCol w="2628704"/>
                    <a:gridCol w="2628704"/>
                    <a:gridCol w="2628704"/>
                  </a:tblGrid>
                  <a:tr h="370840">
                    <a:tc>
                      <a:txBody>
                        <a:bodyPr/>
                        <a:lstStyle/>
                        <a:p>
                          <a:pPr algn="ctr"/>
                          <a:r>
                            <a:rPr lang="es-CO" sz="1350" b="0" i="0" kern="1200" dirty="0" smtClean="0">
                              <a:solidFill>
                                <a:schemeClr val="tx1"/>
                              </a:solidFill>
                              <a:effectLst/>
                              <a:latin typeface="+mn-lt"/>
                              <a:ea typeface="+mn-ea"/>
                              <a:cs typeface="+mn-cs"/>
                            </a:rPr>
                            <a:t>Intervalo</a:t>
                          </a:r>
                          <a:endParaRPr lang="es-CO" dirty="0"/>
                        </a:p>
                      </a:txBody>
                      <a:tcPr/>
                    </a:tc>
                    <a:tc>
                      <a:txBody>
                        <a:bodyPr/>
                        <a:lstStyle/>
                        <a:p>
                          <a:pPr algn="ctr"/>
                          <a:r>
                            <a:rPr lang="es-CO" sz="1350" b="0" i="0" kern="1200" dirty="0" smtClean="0">
                              <a:solidFill>
                                <a:schemeClr val="tx1"/>
                              </a:solidFill>
                              <a:effectLst/>
                              <a:latin typeface="+mn-lt"/>
                              <a:ea typeface="+mn-ea"/>
                              <a:cs typeface="+mn-cs"/>
                            </a:rPr>
                            <a:t>Notación Conjuntista</a:t>
                          </a:r>
                          <a:endParaRPr lang="es-CO" dirty="0"/>
                        </a:p>
                      </a:txBody>
                      <a:tcPr/>
                    </a:tc>
                    <a:tc>
                      <a:txBody>
                        <a:bodyPr/>
                        <a:lstStyle/>
                        <a:p>
                          <a:pPr algn="ctr"/>
                          <a:r>
                            <a:rPr lang="es-CO" dirty="0" smtClean="0"/>
                            <a:t>Gráfica</a:t>
                          </a:r>
                          <a:endParaRPr lang="es-CO" dirty="0"/>
                        </a:p>
                      </a:txBody>
                      <a:tcPr/>
                    </a:tc>
                  </a:tr>
                  <a:tr h="568395">
                    <a:tc>
                      <a:txBody>
                        <a:bodyPr/>
                        <a:lstStyle/>
                        <a:p>
                          <a:endParaRPr lang="es-CO"/>
                        </a:p>
                      </a:txBody>
                      <a:tcPr anchor="ctr">
                        <a:blipFill rotWithShape="0">
                          <a:blip r:embed="rId3"/>
                          <a:stretch>
                            <a:fillRect l="-232" t="-66667" r="-200696" b="-680645"/>
                          </a:stretch>
                        </a:blipFill>
                      </a:tcPr>
                    </a:tc>
                    <a:tc>
                      <a:txBody>
                        <a:bodyPr/>
                        <a:lstStyle/>
                        <a:p>
                          <a:endParaRPr lang="es-CO"/>
                        </a:p>
                      </a:txBody>
                      <a:tcPr anchor="ctr">
                        <a:blipFill rotWithShape="0">
                          <a:blip r:embed="rId3"/>
                          <a:stretch>
                            <a:fillRect l="-100000" t="-66667" r="-100231" b="-680645"/>
                          </a:stretch>
                        </a:blipFill>
                      </a:tcPr>
                    </a:tc>
                    <a:tc>
                      <a:txBody>
                        <a:bodyPr/>
                        <a:lstStyle/>
                        <a:p>
                          <a:endParaRPr lang="es-CO" dirty="0"/>
                        </a:p>
                      </a:txBody>
                      <a:tcPr anchor="ctr"/>
                    </a:tc>
                  </a:tr>
                  <a:tr h="623601">
                    <a:tc>
                      <a:txBody>
                        <a:bodyPr/>
                        <a:lstStyle/>
                        <a:p>
                          <a:endParaRPr lang="es-CO"/>
                        </a:p>
                      </a:txBody>
                      <a:tcPr anchor="ctr">
                        <a:blipFill rotWithShape="0">
                          <a:blip r:embed="rId3"/>
                          <a:stretch>
                            <a:fillRect l="-232" t="-150485" r="-200696" b="-514563"/>
                          </a:stretch>
                        </a:blipFill>
                      </a:tcPr>
                    </a:tc>
                    <a:tc>
                      <a:txBody>
                        <a:bodyPr/>
                        <a:lstStyle/>
                        <a:p>
                          <a:endParaRPr lang="es-CO"/>
                        </a:p>
                      </a:txBody>
                      <a:tcPr anchor="ctr">
                        <a:blipFill rotWithShape="0">
                          <a:blip r:embed="rId3"/>
                          <a:stretch>
                            <a:fillRect l="-100000" t="-150485" r="-100231" b="-514563"/>
                          </a:stretch>
                        </a:blipFill>
                      </a:tcPr>
                    </a:tc>
                    <a:tc>
                      <a:txBody>
                        <a:bodyPr/>
                        <a:lstStyle/>
                        <a:p>
                          <a:endParaRPr lang="es-CO" dirty="0"/>
                        </a:p>
                      </a:txBody>
                      <a:tcPr anchor="ctr"/>
                    </a:tc>
                  </a:tr>
                  <a:tr h="623455">
                    <a:tc>
                      <a:txBody>
                        <a:bodyPr/>
                        <a:lstStyle/>
                        <a:p>
                          <a:endParaRPr lang="es-CO"/>
                        </a:p>
                      </a:txBody>
                      <a:tcPr anchor="ctr">
                        <a:blipFill rotWithShape="0">
                          <a:blip r:embed="rId3"/>
                          <a:stretch>
                            <a:fillRect l="-232" t="-252941" r="-200696" b="-419608"/>
                          </a:stretch>
                        </a:blipFill>
                      </a:tcPr>
                    </a:tc>
                    <a:tc>
                      <a:txBody>
                        <a:bodyPr/>
                        <a:lstStyle/>
                        <a:p>
                          <a:endParaRPr lang="es-CO"/>
                        </a:p>
                      </a:txBody>
                      <a:tcPr anchor="ctr">
                        <a:blipFill rotWithShape="0">
                          <a:blip r:embed="rId3"/>
                          <a:stretch>
                            <a:fillRect l="-100000" t="-252941" r="-100231" b="-419608"/>
                          </a:stretch>
                        </a:blipFill>
                      </a:tcPr>
                    </a:tc>
                    <a:tc>
                      <a:txBody>
                        <a:bodyPr/>
                        <a:lstStyle/>
                        <a:p>
                          <a:endParaRPr lang="es-CO" dirty="0"/>
                        </a:p>
                      </a:txBody>
                      <a:tcPr anchor="ctr"/>
                    </a:tc>
                  </a:tr>
                  <a:tr h="640080">
                    <a:tc>
                      <a:txBody>
                        <a:bodyPr/>
                        <a:lstStyle/>
                        <a:p>
                          <a:endParaRPr lang="es-CO"/>
                        </a:p>
                      </a:txBody>
                      <a:tcPr anchor="ctr">
                        <a:blipFill rotWithShape="0">
                          <a:blip r:embed="rId3"/>
                          <a:stretch>
                            <a:fillRect l="-232" t="-342857" r="-200696" b="-307619"/>
                          </a:stretch>
                        </a:blipFill>
                      </a:tcPr>
                    </a:tc>
                    <a:tc>
                      <a:txBody>
                        <a:bodyPr/>
                        <a:lstStyle/>
                        <a:p>
                          <a:endParaRPr lang="es-CO"/>
                        </a:p>
                      </a:txBody>
                      <a:tcPr anchor="ctr">
                        <a:blipFill rotWithShape="0">
                          <a:blip r:embed="rId3"/>
                          <a:stretch>
                            <a:fillRect l="-100000" t="-342857" r="-100231" b="-307619"/>
                          </a:stretch>
                        </a:blipFill>
                      </a:tcPr>
                    </a:tc>
                    <a:tc>
                      <a:txBody>
                        <a:bodyPr/>
                        <a:lstStyle/>
                        <a:p>
                          <a:endParaRPr lang="es-CO" dirty="0"/>
                        </a:p>
                      </a:txBody>
                      <a:tcPr anchor="ctr"/>
                    </a:tc>
                  </a:tr>
                  <a:tr h="640080">
                    <a:tc>
                      <a:txBody>
                        <a:bodyPr/>
                        <a:lstStyle/>
                        <a:p>
                          <a:endParaRPr lang="es-CO"/>
                        </a:p>
                      </a:txBody>
                      <a:tcPr anchor="ctr">
                        <a:blipFill rotWithShape="0">
                          <a:blip r:embed="rId3"/>
                          <a:stretch>
                            <a:fillRect l="-232" t="-442857" r="-200696" b="-207619"/>
                          </a:stretch>
                        </a:blipFill>
                      </a:tcPr>
                    </a:tc>
                    <a:tc>
                      <a:txBody>
                        <a:bodyPr/>
                        <a:lstStyle/>
                        <a:p>
                          <a:endParaRPr lang="es-CO"/>
                        </a:p>
                      </a:txBody>
                      <a:tcPr anchor="ctr">
                        <a:blipFill rotWithShape="0">
                          <a:blip r:embed="rId3"/>
                          <a:stretch>
                            <a:fillRect l="-100000" t="-442857" r="-100231" b="-207619"/>
                          </a:stretch>
                        </a:blipFill>
                      </a:tcPr>
                    </a:tc>
                    <a:tc>
                      <a:txBody>
                        <a:bodyPr/>
                        <a:lstStyle/>
                        <a:p>
                          <a:endParaRPr lang="es-CO" dirty="0"/>
                        </a:p>
                      </a:txBody>
                      <a:tcPr anchor="ctr"/>
                    </a:tc>
                  </a:tr>
                  <a:tr h="689956">
                    <a:tc>
                      <a:txBody>
                        <a:bodyPr/>
                        <a:lstStyle/>
                        <a:p>
                          <a:endParaRPr lang="es-CO"/>
                        </a:p>
                      </a:txBody>
                      <a:tcPr anchor="ctr">
                        <a:blipFill rotWithShape="0">
                          <a:blip r:embed="rId3"/>
                          <a:stretch>
                            <a:fillRect l="-232" t="-500000" r="-200696" b="-91228"/>
                          </a:stretch>
                        </a:blipFill>
                      </a:tcPr>
                    </a:tc>
                    <a:tc>
                      <a:txBody>
                        <a:bodyPr/>
                        <a:lstStyle/>
                        <a:p>
                          <a:endParaRPr lang="es-CO"/>
                        </a:p>
                      </a:txBody>
                      <a:tcPr anchor="ctr">
                        <a:blipFill rotWithShape="0">
                          <a:blip r:embed="rId3"/>
                          <a:stretch>
                            <a:fillRect l="-100000" t="-500000" r="-100231" b="-91228"/>
                          </a:stretch>
                        </a:blipFill>
                      </a:tcPr>
                    </a:tc>
                    <a:tc>
                      <a:txBody>
                        <a:bodyPr/>
                        <a:lstStyle/>
                        <a:p>
                          <a:endParaRPr lang="es-CO" dirty="0"/>
                        </a:p>
                      </a:txBody>
                      <a:tcPr anchor="ctr"/>
                    </a:tc>
                  </a:tr>
                  <a:tr h="623455">
                    <a:tc>
                      <a:txBody>
                        <a:bodyPr/>
                        <a:lstStyle/>
                        <a:p>
                          <a:endParaRPr lang="es-CO"/>
                        </a:p>
                      </a:txBody>
                      <a:tcPr anchor="ctr">
                        <a:blipFill rotWithShape="0">
                          <a:blip r:embed="rId3"/>
                          <a:stretch>
                            <a:fillRect l="-232" t="-670588" r="-200696" b="-1961"/>
                          </a:stretch>
                        </a:blipFill>
                      </a:tcPr>
                    </a:tc>
                    <a:tc>
                      <a:txBody>
                        <a:bodyPr/>
                        <a:lstStyle/>
                        <a:p>
                          <a:endParaRPr lang="es-CO"/>
                        </a:p>
                      </a:txBody>
                      <a:tcPr anchor="ctr">
                        <a:blipFill rotWithShape="0">
                          <a:blip r:embed="rId3"/>
                          <a:stretch>
                            <a:fillRect l="-100000" t="-670588" r="-100231" b="-1961"/>
                          </a:stretch>
                        </a:blipFill>
                      </a:tcPr>
                    </a:tc>
                    <a:tc>
                      <a:txBody>
                        <a:bodyPr/>
                        <a:lstStyle/>
                        <a:p>
                          <a:endParaRPr lang="es-CO" dirty="0"/>
                        </a:p>
                      </a:txBody>
                      <a:tcPr anchor="ctr"/>
                    </a:tc>
                  </a:tr>
                </a:tbl>
              </a:graphicData>
            </a:graphic>
          </p:graphicFrame>
        </mc:Fallback>
      </mc:AlternateContent>
      <p:sp>
        <p:nvSpPr>
          <p:cNvPr id="4" name="Rectangle 1">
            <a:extLst>
              <a:ext uri="{FF2B5EF4-FFF2-40B4-BE49-F238E27FC236}">
                <a16:creationId xmlns:mc="http://schemas.openxmlformats.org/markup-compatibility/2006" xmlns:a14="http://schemas.microsoft.com/office/drawing/2010/main" xmlns:a16="http://schemas.microsoft.com/office/drawing/2014/main" xmlns="" id="{01A8AF4C-DC30-4489-8D9E-F144CDDB0404}"/>
              </a:ext>
            </a:extLst>
          </p:cNvPr>
          <p:cNvSpPr>
            <a:spLocks noGrp="1" noChangeArrowheads="1"/>
          </p:cNvSpPr>
          <p:nvPr>
            <p:ph idx="1"/>
          </p:nvPr>
        </p:nvSpPr>
        <p:spPr bwMode="auto">
          <a:xfrm>
            <a:off x="463823" y="738384"/>
            <a:ext cx="8636937" cy="678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es-CO" altLang="es-ES" sz="2200" dirty="0" smtClean="0">
              <a:latin typeface="Verdana" panose="020B0604030504040204" pitchFamily="34" charset="0"/>
            </a:endParaRPr>
          </a:p>
          <a:p>
            <a:pPr algn="just"/>
            <a:r>
              <a:rPr lang="es-PR" altLang="es-ES" sz="2200" dirty="0">
                <a:latin typeface="+mn-lt"/>
                <a:ea typeface="Verdana" panose="020B0604030504040204" pitchFamily="34" charset="0"/>
              </a:rPr>
              <a:t>Representar gráficamente </a:t>
            </a:r>
            <a:r>
              <a:rPr lang="es-PR" altLang="es-ES" sz="2200" dirty="0" smtClean="0">
                <a:latin typeface="+mn-lt"/>
                <a:ea typeface="Verdana" panose="020B0604030504040204" pitchFamily="34" charset="0"/>
              </a:rPr>
              <a:t>los intervalos:</a:t>
            </a:r>
            <a:endParaRPr lang="es-PR" altLang="es-ES" sz="2200" dirty="0">
              <a:latin typeface="Verdana" panose="020B0604030504040204" pitchFamily="34" charset="0"/>
            </a:endParaRPr>
          </a:p>
        </p:txBody>
      </p:sp>
      <p:grpSp>
        <p:nvGrpSpPr>
          <p:cNvPr id="8" name="Grupo 7">
            <a:extLst>
              <a:ext uri="{FF2B5EF4-FFF2-40B4-BE49-F238E27FC236}">
                <a16:creationId xmlns:a16="http://schemas.microsoft.com/office/drawing/2014/main" xmlns="" id="{AAE6787C-FCB8-43A5-BCE5-2C17D34A482C}"/>
              </a:ext>
            </a:extLst>
          </p:cNvPr>
          <p:cNvGrpSpPr/>
          <p:nvPr/>
        </p:nvGrpSpPr>
        <p:grpSpPr>
          <a:xfrm>
            <a:off x="5886513" y="1861707"/>
            <a:ext cx="2329214" cy="459048"/>
            <a:chOff x="2661385" y="3057366"/>
            <a:chExt cx="3915784" cy="552895"/>
          </a:xfrm>
        </p:grpSpPr>
        <p:grpSp>
          <p:nvGrpSpPr>
            <p:cNvPr id="13" name="Grupo 12">
              <a:extLst>
                <a:ext uri="{FF2B5EF4-FFF2-40B4-BE49-F238E27FC236}">
                  <a16:creationId xmlns:a16="http://schemas.microsoft.com/office/drawing/2014/main" xmlns="" id="{7900F9FF-74FA-46AE-B613-8B700DE1D77E}"/>
                </a:ext>
              </a:extLst>
            </p:cNvPr>
            <p:cNvGrpSpPr/>
            <p:nvPr/>
          </p:nvGrpSpPr>
          <p:grpSpPr>
            <a:xfrm rot="10800000">
              <a:off x="2661385" y="3057366"/>
              <a:ext cx="3915784" cy="552895"/>
              <a:chOff x="3362516" y="5076613"/>
              <a:chExt cx="5221045" cy="737193"/>
            </a:xfrm>
          </p:grpSpPr>
          <p:grpSp>
            <p:nvGrpSpPr>
              <p:cNvPr id="5" name="Grupo 4">
                <a:extLst>
                  <a:ext uri="{FF2B5EF4-FFF2-40B4-BE49-F238E27FC236}">
                    <a16:creationId xmlns:a16="http://schemas.microsoft.com/office/drawing/2014/main" xmlns="" id="{301BA980-DACC-4965-8C57-005DAB853BD6}"/>
                  </a:ext>
                </a:extLst>
              </p:cNvPr>
              <p:cNvGrpSpPr/>
              <p:nvPr/>
            </p:nvGrpSpPr>
            <p:grpSpPr>
              <a:xfrm>
                <a:off x="3362516" y="5076613"/>
                <a:ext cx="5221045" cy="737193"/>
                <a:chOff x="3392557" y="2494303"/>
                <a:chExt cx="5221045" cy="737193"/>
              </a:xfrm>
            </p:grpSpPr>
            <p:cxnSp>
              <p:nvCxnSpPr>
                <p:cNvPr id="6" name="Conector recto de flecha 5">
                  <a:extLst>
                    <a:ext uri="{FF2B5EF4-FFF2-40B4-BE49-F238E27FC236}">
                      <a16:creationId xmlns:a16="http://schemas.microsoft.com/office/drawing/2014/main" xmlns="" id="{E92F59A2-A580-4770-BB8D-A134836BA4DB}"/>
                    </a:ext>
                  </a:extLst>
                </p:cNvPr>
                <p:cNvCxnSpPr/>
                <p:nvPr/>
              </p:nvCxnSpPr>
              <p:spPr>
                <a:xfrm>
                  <a:off x="3392557" y="2637183"/>
                  <a:ext cx="4784034" cy="0"/>
                </a:xfrm>
                <a:prstGeom prst="straightConnector1">
                  <a:avLst/>
                </a:prstGeom>
                <a:ln w="22225">
                  <a:headEnd type="triangle"/>
                  <a:tailEnd type="stealth"/>
                </a:ln>
              </p:spPr>
              <p:style>
                <a:lnRef idx="1">
                  <a:schemeClr val="accent1"/>
                </a:lnRef>
                <a:fillRef idx="0">
                  <a:schemeClr val="accent1"/>
                </a:fillRef>
                <a:effectRef idx="0">
                  <a:schemeClr val="accent1"/>
                </a:effectRef>
                <a:fontRef idx="minor">
                  <a:schemeClr val="tx1"/>
                </a:fontRef>
              </p:style>
            </p:cxnSp>
            <p:cxnSp>
              <p:nvCxnSpPr>
                <p:cNvPr id="7" name="Conector recto 6">
                  <a:extLst>
                    <a:ext uri="{FF2B5EF4-FFF2-40B4-BE49-F238E27FC236}">
                      <a16:creationId xmlns:a16="http://schemas.microsoft.com/office/drawing/2014/main" xmlns="" id="{DE288F49-0B59-448D-8081-E6FA483633F3}"/>
                    </a:ext>
                  </a:extLst>
                </p:cNvPr>
                <p:cNvCxnSpPr>
                  <a:cxnSpLocks/>
                </p:cNvCxnSpPr>
                <p:nvPr/>
              </p:nvCxnSpPr>
              <p:spPr>
                <a:xfrm>
                  <a:off x="4643438" y="2494303"/>
                  <a:ext cx="0" cy="263180"/>
                </a:xfrm>
                <a:prstGeom prst="line">
                  <a:avLst/>
                </a:prstGeom>
              </p:spPr>
              <p:style>
                <a:lnRef idx="1">
                  <a:schemeClr val="accent1"/>
                </a:lnRef>
                <a:fillRef idx="0">
                  <a:schemeClr val="accent1"/>
                </a:fillRef>
                <a:effectRef idx="0">
                  <a:schemeClr val="accent1"/>
                </a:effectRef>
                <a:fontRef idx="minor">
                  <a:schemeClr val="tx1"/>
                </a:fontRef>
              </p:style>
            </p:cxnSp>
            <p:sp>
              <p:nvSpPr>
                <p:cNvPr id="9" name="CuadroTexto 8">
                  <a:extLst>
                    <a:ext uri="{FF2B5EF4-FFF2-40B4-BE49-F238E27FC236}">
                      <a16:creationId xmlns:mc="http://schemas.openxmlformats.org/markup-compatibility/2006" xmlns:a14="http://schemas.microsoft.com/office/drawing/2010/main" xmlns:a16="http://schemas.microsoft.com/office/drawing/2014/main" xmlns="" id="{60686F2C-624E-4F72-8ABE-CCB0F322C4BE}"/>
                    </a:ext>
                  </a:extLst>
                </p:cNvPr>
                <p:cNvSpPr txBox="1"/>
                <p:nvPr/>
              </p:nvSpPr>
              <p:spPr>
                <a:xfrm rot="10800000">
                  <a:off x="4215916" y="2712520"/>
                  <a:ext cx="633125" cy="518976"/>
                </a:xfrm>
                <a:prstGeom prst="rect">
                  <a:avLst/>
                </a:prstGeom>
                <a:noFill/>
              </p:spPr>
              <p:txBody>
                <a:bodyPr wrap="none" rtlCol="0">
                  <a:spAutoFit/>
                </a:bodyPr>
                <a:lstStyle/>
                <a:p>
                  <a:r>
                    <a:rPr lang="es-ES" sz="1500" dirty="0" smtClean="0">
                      <a:solidFill>
                        <a:srgbClr val="00B050"/>
                      </a:solidFill>
                    </a:rPr>
                    <a:t>5</a:t>
                  </a:r>
                  <a:endParaRPr lang="es-ES" sz="1500" dirty="0">
                    <a:solidFill>
                      <a:srgbClr val="00B050"/>
                    </a:solidFill>
                  </a:endParaRPr>
                </a:p>
              </p:txBody>
            </p:sp>
            <mc:AlternateContent xmlns:mc="http://schemas.openxmlformats.org/markup-compatibility/2006" xmlns:a14="http://schemas.microsoft.com/office/drawing/2010/main">
              <mc:Choice Requires="a14">
                <p:sp>
                  <p:nvSpPr>
                    <p:cNvPr id="10" name="CuadroTexto 9">
                      <a:extLst>
                        <a:ext uri="{FF2B5EF4-FFF2-40B4-BE49-F238E27FC236}">
                          <a16:creationId xmlns:a16="http://schemas.microsoft.com/office/drawing/2014/main" xmlns="" id="{95AF08FA-B454-45ED-8D18-6EB10F7BF60D}"/>
                        </a:ext>
                      </a:extLst>
                    </p:cNvPr>
                    <p:cNvSpPr txBox="1"/>
                    <p:nvPr/>
                  </p:nvSpPr>
                  <p:spPr>
                    <a:xfrm>
                      <a:off x="7842279" y="2798495"/>
                      <a:ext cx="771323" cy="43088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altLang="es-ES" sz="1500" i="1">
                                <a:latin typeface="Cambria Math" panose="02040503050406030204" pitchFamily="18" charset="0"/>
                                <a:ea typeface="Cambria Math" panose="02040503050406030204" pitchFamily="18" charset="0"/>
                              </a:rPr>
                              <m:t>∞−</m:t>
                            </m:r>
                          </m:oMath>
                        </m:oMathPara>
                      </a14:m>
                      <a:endParaRPr lang="es-ES" sz="1500" dirty="0">
                        <a:solidFill>
                          <a:srgbClr val="00B050"/>
                        </a:solidFill>
                      </a:endParaRPr>
                    </a:p>
                  </p:txBody>
                </p:sp>
              </mc:Choice>
              <mc:Fallback xmlns="">
                <p:sp>
                  <p:nvSpPr>
                    <p:cNvPr id="10" name="CuadroTexto 9">
                      <a:extLst>
                        <a:ext uri="{FF2B5EF4-FFF2-40B4-BE49-F238E27FC236}">
                          <a16:creationId xmlns:a16="http://schemas.microsoft.com/office/drawing/2014/main" id="{95AF08FA-B454-45ED-8D18-6EB10F7BF60D}"/>
                        </a:ext>
                      </a:extLst>
                    </p:cNvPr>
                    <p:cNvSpPr txBox="1">
                      <a:spLocks noRot="1" noChangeAspect="1" noMove="1" noResize="1" noEditPoints="1" noAdjustHandles="1" noChangeArrowheads="1" noChangeShapeType="1" noTextEdit="1"/>
                    </p:cNvSpPr>
                    <p:nvPr/>
                  </p:nvSpPr>
                  <p:spPr>
                    <a:xfrm>
                      <a:off x="7842279" y="2798495"/>
                      <a:ext cx="771323" cy="430886"/>
                    </a:xfrm>
                    <a:prstGeom prst="rect">
                      <a:avLst/>
                    </a:prstGeom>
                    <a:blipFill>
                      <a:blip r:embed="rId11"/>
                      <a:stretch>
                        <a:fillRect/>
                      </a:stretch>
                    </a:blipFill>
                  </p:spPr>
                  <p:txBody>
                    <a:bodyPr/>
                    <a:lstStyle/>
                    <a:p>
                      <a:r>
                        <a:rPr lang="es-ES">
                          <a:noFill/>
                        </a:rPr>
                        <a:t> </a:t>
                      </a:r>
                    </a:p>
                  </p:txBody>
                </p:sp>
              </mc:Fallback>
            </mc:AlternateContent>
          </p:grpSp>
          <p:sp>
            <p:nvSpPr>
              <p:cNvPr id="3" name="Elipse 2">
                <a:extLst>
                  <a:ext uri="{FF2B5EF4-FFF2-40B4-BE49-F238E27FC236}">
                    <a16:creationId xmlns:a16="http://schemas.microsoft.com/office/drawing/2014/main" xmlns="" id="{426AF4B5-4C7D-4616-9FBC-932F663F1E27}"/>
                  </a:ext>
                </a:extLst>
              </p:cNvPr>
              <p:cNvSpPr/>
              <p:nvPr/>
            </p:nvSpPr>
            <p:spPr>
              <a:xfrm>
                <a:off x="4505989" y="5094154"/>
                <a:ext cx="221189" cy="20281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dirty="0"/>
              </a:p>
            </p:txBody>
          </p:sp>
        </p:grpSp>
        <p:cxnSp>
          <p:nvCxnSpPr>
            <p:cNvPr id="52" name="Conector recto 51">
              <a:extLst>
                <a:ext uri="{FF2B5EF4-FFF2-40B4-BE49-F238E27FC236}">
                  <a16:creationId xmlns:a16="http://schemas.microsoft.com/office/drawing/2014/main" xmlns="" id="{6573942D-89C7-425C-A605-36F90CBDCD71}"/>
                </a:ext>
              </a:extLst>
            </p:cNvPr>
            <p:cNvCxnSpPr>
              <a:cxnSpLocks/>
            </p:cNvCxnSpPr>
            <p:nvPr/>
          </p:nvCxnSpPr>
          <p:spPr>
            <a:xfrm flipH="1">
              <a:off x="2912013" y="3499592"/>
              <a:ext cx="2641660" cy="0"/>
            </a:xfrm>
            <a:prstGeom prst="line">
              <a:avLst/>
            </a:prstGeom>
            <a:ln w="3810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sp>
        <p:nvSpPr>
          <p:cNvPr id="56" name="Título 1"/>
          <p:cNvSpPr txBox="1">
            <a:spLocks/>
          </p:cNvSpPr>
          <p:nvPr/>
        </p:nvSpPr>
        <p:spPr>
          <a:xfrm>
            <a:off x="193120" y="296470"/>
            <a:ext cx="6858000" cy="880051"/>
          </a:xfrm>
          <a:prstGeom prst="rect">
            <a:avLst/>
          </a:prstGeom>
          <a:effectLst>
            <a:outerShdw blurRad="152400" dist="317500" dir="5400000" sx="90000" sy="-19000" rotWithShape="0">
              <a:prstClr val="black">
                <a:alpha val="15000"/>
              </a:prstClr>
            </a:outerShdw>
          </a:effectLst>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s-ES" sz="2800" b="1" dirty="0" smtClean="0">
                <a:solidFill>
                  <a:srgbClr val="7030A0"/>
                </a:solidFill>
                <a:latin typeface="+mn-lt"/>
              </a:rPr>
              <a:t>Retroalimentación</a:t>
            </a:r>
            <a:endParaRPr lang="es-CO" sz="2800" b="1" dirty="0">
              <a:solidFill>
                <a:srgbClr val="7030A0"/>
              </a:solidFill>
              <a:latin typeface="+mn-lt"/>
            </a:endParaRPr>
          </a:p>
        </p:txBody>
      </p:sp>
      <p:grpSp>
        <p:nvGrpSpPr>
          <p:cNvPr id="38" name="Grupo 37"/>
          <p:cNvGrpSpPr/>
          <p:nvPr/>
        </p:nvGrpSpPr>
        <p:grpSpPr>
          <a:xfrm>
            <a:off x="5769228" y="2528064"/>
            <a:ext cx="2551916" cy="437270"/>
            <a:chOff x="5296494" y="712438"/>
            <a:chExt cx="2551916" cy="589599"/>
          </a:xfrm>
        </p:grpSpPr>
        <p:grpSp>
          <p:nvGrpSpPr>
            <p:cNvPr id="11" name="Grupo 10">
              <a:extLst>
                <a:ext uri="{FF2B5EF4-FFF2-40B4-BE49-F238E27FC236}">
                  <a16:creationId xmlns:a16="http://schemas.microsoft.com/office/drawing/2014/main" xmlns="" id="{9B46CFDF-13AE-4EEF-928C-158569E78D76}"/>
                </a:ext>
              </a:extLst>
            </p:cNvPr>
            <p:cNvGrpSpPr/>
            <p:nvPr/>
          </p:nvGrpSpPr>
          <p:grpSpPr>
            <a:xfrm>
              <a:off x="5296494" y="712438"/>
              <a:ext cx="2551916" cy="589599"/>
              <a:chOff x="4030879" y="3911718"/>
              <a:chExt cx="3178362" cy="589599"/>
            </a:xfrm>
          </p:grpSpPr>
          <p:grpSp>
            <p:nvGrpSpPr>
              <p:cNvPr id="32" name="Grupo 31">
                <a:extLst>
                  <a:ext uri="{FF2B5EF4-FFF2-40B4-BE49-F238E27FC236}">
                    <a16:creationId xmlns:a16="http://schemas.microsoft.com/office/drawing/2014/main" xmlns="" id="{9E1081CE-8E47-49CC-BF82-DFC10BCB8C57}"/>
                  </a:ext>
                </a:extLst>
              </p:cNvPr>
              <p:cNvGrpSpPr/>
              <p:nvPr/>
            </p:nvGrpSpPr>
            <p:grpSpPr>
              <a:xfrm rot="10800000">
                <a:off x="4030879" y="3911718"/>
                <a:ext cx="3178362" cy="589599"/>
                <a:chOff x="3927821" y="4738374"/>
                <a:chExt cx="5177158" cy="1075774"/>
              </a:xfrm>
              <a:solidFill>
                <a:schemeClr val="bg1"/>
              </a:solidFill>
            </p:grpSpPr>
            <p:grpSp>
              <p:nvGrpSpPr>
                <p:cNvPr id="14" name="Grupo 13">
                  <a:extLst>
                    <a:ext uri="{FF2B5EF4-FFF2-40B4-BE49-F238E27FC236}">
                      <a16:creationId xmlns:a16="http://schemas.microsoft.com/office/drawing/2014/main" xmlns="" id="{1D6035EB-AF5A-4A97-A2B8-B60D39184895}"/>
                    </a:ext>
                  </a:extLst>
                </p:cNvPr>
                <p:cNvGrpSpPr/>
                <p:nvPr/>
              </p:nvGrpSpPr>
              <p:grpSpPr>
                <a:xfrm>
                  <a:off x="3927821" y="4738374"/>
                  <a:ext cx="5177158" cy="1075774"/>
                  <a:chOff x="3362516" y="5076613"/>
                  <a:chExt cx="5177163" cy="1040909"/>
                </a:xfrm>
                <a:grpFill/>
              </p:grpSpPr>
              <p:grpSp>
                <p:nvGrpSpPr>
                  <p:cNvPr id="15" name="Grupo 14">
                    <a:extLst>
                      <a:ext uri="{FF2B5EF4-FFF2-40B4-BE49-F238E27FC236}">
                        <a16:creationId xmlns:a16="http://schemas.microsoft.com/office/drawing/2014/main" xmlns="" id="{9C9361B9-A4A4-4E76-8357-CB9A999C2306}"/>
                      </a:ext>
                    </a:extLst>
                  </p:cNvPr>
                  <p:cNvGrpSpPr/>
                  <p:nvPr/>
                </p:nvGrpSpPr>
                <p:grpSpPr>
                  <a:xfrm>
                    <a:off x="3362516" y="5076613"/>
                    <a:ext cx="5177163" cy="1040909"/>
                    <a:chOff x="3392557" y="2494303"/>
                    <a:chExt cx="5177163" cy="1040909"/>
                  </a:xfrm>
                  <a:grpFill/>
                </p:grpSpPr>
                <p:cxnSp>
                  <p:nvCxnSpPr>
                    <p:cNvPr id="18" name="Conector recto de flecha 17">
                      <a:extLst>
                        <a:ext uri="{FF2B5EF4-FFF2-40B4-BE49-F238E27FC236}">
                          <a16:creationId xmlns:a16="http://schemas.microsoft.com/office/drawing/2014/main" xmlns="" id="{21B43AA0-6A25-4D63-98F5-66465D690EF2}"/>
                        </a:ext>
                      </a:extLst>
                    </p:cNvPr>
                    <p:cNvCxnSpPr/>
                    <p:nvPr/>
                  </p:nvCxnSpPr>
                  <p:spPr>
                    <a:xfrm>
                      <a:off x="3392557" y="2637183"/>
                      <a:ext cx="4784034" cy="0"/>
                    </a:xfrm>
                    <a:prstGeom prst="straightConnector1">
                      <a:avLst/>
                    </a:prstGeom>
                    <a:grpFill/>
                    <a:ln w="22225">
                      <a:headEnd type="triangle"/>
                      <a:tailEnd type="stealth"/>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xmlns="" id="{3A33D189-197A-486E-B43A-4EADEC266801}"/>
                        </a:ext>
                      </a:extLst>
                    </p:cNvPr>
                    <p:cNvCxnSpPr>
                      <a:cxnSpLocks/>
                    </p:cNvCxnSpPr>
                    <p:nvPr/>
                  </p:nvCxnSpPr>
                  <p:spPr>
                    <a:xfrm>
                      <a:off x="4643438" y="2494303"/>
                      <a:ext cx="0" cy="263180"/>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xmlns="" id="{8638BC71-17CC-401E-8F2B-42617A23D066}"/>
                        </a:ext>
                      </a:extLst>
                    </p:cNvPr>
                    <p:cNvCxnSpPr>
                      <a:cxnSpLocks/>
                    </p:cNvCxnSpPr>
                    <p:nvPr/>
                  </p:nvCxnSpPr>
                  <p:spPr>
                    <a:xfrm>
                      <a:off x="6867520" y="2518116"/>
                      <a:ext cx="0" cy="263180"/>
                    </a:xfrm>
                    <a:prstGeom prst="line">
                      <a:avLst/>
                    </a:prstGeom>
                    <a:grpFill/>
                  </p:spPr>
                  <p:style>
                    <a:lnRef idx="1">
                      <a:schemeClr val="accent1"/>
                    </a:lnRef>
                    <a:fillRef idx="0">
                      <a:schemeClr val="accent1"/>
                    </a:fillRef>
                    <a:effectRef idx="0">
                      <a:schemeClr val="accent1"/>
                    </a:effectRef>
                    <a:fontRef idx="minor">
                      <a:schemeClr val="tx1"/>
                    </a:fontRef>
                  </p:style>
                </p:cxnSp>
                <p:sp>
                  <p:nvSpPr>
                    <p:cNvPr id="21" name="CuadroTexto 20">
                      <a:extLst>
                        <a:ext uri="{FF2B5EF4-FFF2-40B4-BE49-F238E27FC236}">
                          <a16:creationId xmlns:a16="http://schemas.microsoft.com/office/drawing/2014/main" xmlns="" id="{861FA9D7-E53D-47E9-8BD8-F6FBFC1A5F31}"/>
                        </a:ext>
                      </a:extLst>
                    </p:cNvPr>
                    <p:cNvSpPr txBox="1"/>
                    <p:nvPr/>
                  </p:nvSpPr>
                  <p:spPr>
                    <a:xfrm rot="10800000">
                      <a:off x="4353008" y="2746697"/>
                      <a:ext cx="519985" cy="570532"/>
                    </a:xfrm>
                    <a:prstGeom prst="rect">
                      <a:avLst/>
                    </a:prstGeom>
                    <a:grpFill/>
                  </p:spPr>
                  <p:txBody>
                    <a:bodyPr wrap="square" rtlCol="0">
                      <a:spAutoFit/>
                    </a:bodyPr>
                    <a:lstStyle/>
                    <a:p>
                      <a:r>
                        <a:rPr lang="es-ES" sz="1500" dirty="0" smtClean="0">
                          <a:solidFill>
                            <a:srgbClr val="00B050"/>
                          </a:solidFill>
                        </a:rPr>
                        <a:t>2</a:t>
                      </a:r>
                      <a:endParaRPr lang="es-ES" sz="1500" dirty="0">
                        <a:solidFill>
                          <a:srgbClr val="00B050"/>
                        </a:solidFill>
                      </a:endParaRPr>
                    </a:p>
                  </p:txBody>
                </p:sp>
                <mc:AlternateContent xmlns:mc="http://schemas.openxmlformats.org/markup-compatibility/2006" xmlns:a14="http://schemas.microsoft.com/office/drawing/2010/main">
                  <mc:Choice Requires="a14">
                    <p:sp>
                      <p:nvSpPr>
                        <p:cNvPr id="22" name="CuadroTexto 21">
                          <a:extLst>
                            <a:ext uri="{FF2B5EF4-FFF2-40B4-BE49-F238E27FC236}">
                              <a16:creationId xmlns:a16="http://schemas.microsoft.com/office/drawing/2014/main" xmlns="" id="{3C708484-D462-4089-A39E-4372E1DF42A4}"/>
                            </a:ext>
                          </a:extLst>
                        </p:cNvPr>
                        <p:cNvSpPr txBox="1"/>
                        <p:nvPr/>
                      </p:nvSpPr>
                      <p:spPr>
                        <a:xfrm>
                          <a:off x="7599645" y="2557155"/>
                          <a:ext cx="970075" cy="978057"/>
                        </a:xfrm>
                        <a:prstGeom prst="rect">
                          <a:avLst/>
                        </a:prstGeom>
                        <a:grp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altLang="es-ES" sz="1500" i="1">
                                    <a:latin typeface="Cambria Math" panose="02040503050406030204" pitchFamily="18" charset="0"/>
                                    <a:ea typeface="Cambria Math" panose="02040503050406030204" pitchFamily="18" charset="0"/>
                                  </a:rPr>
                                  <m:t>∞−</m:t>
                                </m:r>
                              </m:oMath>
                            </m:oMathPara>
                          </a14:m>
                          <a:endParaRPr lang="es-ES" sz="1500" dirty="0">
                            <a:solidFill>
                              <a:srgbClr val="00B050"/>
                            </a:solidFill>
                          </a:endParaRPr>
                        </a:p>
                        <a:p>
                          <a:endParaRPr lang="es-ES" sz="1500" dirty="0">
                            <a:solidFill>
                              <a:srgbClr val="00B050"/>
                            </a:solidFill>
                          </a:endParaRPr>
                        </a:p>
                      </p:txBody>
                    </p:sp>
                  </mc:Choice>
                  <mc:Fallback xmlns="">
                    <p:sp>
                      <p:nvSpPr>
                        <p:cNvPr id="22" name="CuadroTexto 21">
                          <a:extLst>
                            <a:ext uri="{FF2B5EF4-FFF2-40B4-BE49-F238E27FC236}">
                              <a16:creationId xmlns:a16="http://schemas.microsoft.com/office/drawing/2014/main" id="{3C708484-D462-4089-A39E-4372E1DF42A4}"/>
                            </a:ext>
                          </a:extLst>
                        </p:cNvPr>
                        <p:cNvSpPr txBox="1">
                          <a:spLocks noRot="1" noChangeAspect="1" noMove="1" noResize="1" noEditPoints="1" noAdjustHandles="1" noChangeArrowheads="1" noChangeShapeType="1" noTextEdit="1"/>
                        </p:cNvSpPr>
                        <p:nvPr/>
                      </p:nvSpPr>
                      <p:spPr>
                        <a:xfrm>
                          <a:off x="7599645" y="2557155"/>
                          <a:ext cx="970075" cy="978057"/>
                        </a:xfrm>
                        <a:prstGeom prst="rect">
                          <a:avLst/>
                        </a:prstGeom>
                        <a:blipFill>
                          <a:blip r:embed="rId14"/>
                          <a:stretch>
                            <a:fillRect/>
                          </a:stretch>
                        </a:blipFill>
                      </p:spPr>
                      <p:txBody>
                        <a:bodyPr/>
                        <a:lstStyle/>
                        <a:p>
                          <a:r>
                            <a:rPr lang="es-ES">
                              <a:noFill/>
                            </a:rPr>
                            <a:t> </a:t>
                          </a:r>
                        </a:p>
                      </p:txBody>
                    </p:sp>
                  </mc:Fallback>
                </mc:AlternateContent>
                <p:cxnSp>
                  <p:nvCxnSpPr>
                    <p:cNvPr id="23" name="Conector recto 22">
                      <a:extLst>
                        <a:ext uri="{FF2B5EF4-FFF2-40B4-BE49-F238E27FC236}">
                          <a16:creationId xmlns:a16="http://schemas.microsoft.com/office/drawing/2014/main" xmlns="" id="{E6573085-AD63-4C43-BD5A-9BC6BEE919CD}"/>
                        </a:ext>
                      </a:extLst>
                    </p:cNvPr>
                    <p:cNvCxnSpPr>
                      <a:cxnSpLocks/>
                      <a:stCxn id="16" idx="6"/>
                    </p:cNvCxnSpPr>
                    <p:nvPr/>
                  </p:nvCxnSpPr>
                  <p:spPr>
                    <a:xfrm rot="10800000" flipH="1">
                      <a:off x="4720953" y="2634403"/>
                      <a:ext cx="1434880" cy="6587"/>
                    </a:xfrm>
                    <a:prstGeom prst="line">
                      <a:avLst/>
                    </a:prstGeom>
                    <a:grpFill/>
                    <a:ln w="38100">
                      <a:solidFill>
                        <a:srgbClr val="FF0000"/>
                      </a:solidFill>
                      <a:tailEnd type="none"/>
                    </a:ln>
                  </p:spPr>
                  <p:style>
                    <a:lnRef idx="1">
                      <a:schemeClr val="accent1"/>
                    </a:lnRef>
                    <a:fillRef idx="0">
                      <a:schemeClr val="accent1"/>
                    </a:fillRef>
                    <a:effectRef idx="0">
                      <a:schemeClr val="accent1"/>
                    </a:effectRef>
                    <a:fontRef idx="minor">
                      <a:schemeClr val="tx1"/>
                    </a:fontRef>
                  </p:style>
                </p:cxnSp>
              </p:grpSp>
              <p:sp>
                <p:nvSpPr>
                  <p:cNvPr id="16" name="Elipse 15">
                    <a:extLst>
                      <a:ext uri="{FF2B5EF4-FFF2-40B4-BE49-F238E27FC236}">
                        <a16:creationId xmlns:a16="http://schemas.microsoft.com/office/drawing/2014/main" xmlns="" id="{BF756A2E-81C2-45D1-9ACC-B75123C11F77}"/>
                      </a:ext>
                    </a:extLst>
                  </p:cNvPr>
                  <p:cNvSpPr/>
                  <p:nvPr/>
                </p:nvSpPr>
                <p:spPr>
                  <a:xfrm>
                    <a:off x="4523265" y="5113118"/>
                    <a:ext cx="167646" cy="220362"/>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grpSp>
            <p:cxnSp>
              <p:nvCxnSpPr>
                <p:cNvPr id="26" name="Conector recto 25">
                  <a:extLst>
                    <a:ext uri="{FF2B5EF4-FFF2-40B4-BE49-F238E27FC236}">
                      <a16:creationId xmlns:a16="http://schemas.microsoft.com/office/drawing/2014/main" xmlns="" id="{3782001A-D9BF-4BC6-9AD0-B7F2AF7095E4}"/>
                    </a:ext>
                  </a:extLst>
                </p:cNvPr>
                <p:cNvCxnSpPr/>
                <p:nvPr/>
              </p:nvCxnSpPr>
              <p:spPr>
                <a:xfrm>
                  <a:off x="5782711" y="4769582"/>
                  <a:ext cx="0" cy="250145"/>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27" name="Conector recto 26">
                  <a:extLst>
                    <a:ext uri="{FF2B5EF4-FFF2-40B4-BE49-F238E27FC236}">
                      <a16:creationId xmlns:a16="http://schemas.microsoft.com/office/drawing/2014/main" xmlns="" id="{63CD3985-E4CC-46D7-A6F8-2A8DBD0185D4}"/>
                    </a:ext>
                  </a:extLst>
                </p:cNvPr>
                <p:cNvCxnSpPr/>
                <p:nvPr/>
              </p:nvCxnSpPr>
              <p:spPr>
                <a:xfrm>
                  <a:off x="6096000" y="4766585"/>
                  <a:ext cx="0" cy="250145"/>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28" name="Conector recto 27">
                  <a:extLst>
                    <a:ext uri="{FF2B5EF4-FFF2-40B4-BE49-F238E27FC236}">
                      <a16:creationId xmlns:a16="http://schemas.microsoft.com/office/drawing/2014/main" xmlns="" id="{5EBAD54A-9DCD-431F-86DF-3D5D0E5F487A}"/>
                    </a:ext>
                  </a:extLst>
                </p:cNvPr>
                <p:cNvCxnSpPr/>
                <p:nvPr/>
              </p:nvCxnSpPr>
              <p:spPr>
                <a:xfrm>
                  <a:off x="6462713" y="4763066"/>
                  <a:ext cx="0" cy="250145"/>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29" name="Conector recto 28">
                  <a:extLst>
                    <a:ext uri="{FF2B5EF4-FFF2-40B4-BE49-F238E27FC236}">
                      <a16:creationId xmlns:a16="http://schemas.microsoft.com/office/drawing/2014/main" xmlns="" id="{FFB51EE3-1D4E-4B0C-870E-6D3C36D798E6}"/>
                    </a:ext>
                  </a:extLst>
                </p:cNvPr>
                <p:cNvCxnSpPr/>
                <p:nvPr/>
              </p:nvCxnSpPr>
              <p:spPr>
                <a:xfrm>
                  <a:off x="6805612" y="4762383"/>
                  <a:ext cx="0" cy="250145"/>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30" name="Conector recto 29">
                  <a:extLst>
                    <a:ext uri="{FF2B5EF4-FFF2-40B4-BE49-F238E27FC236}">
                      <a16:creationId xmlns:a16="http://schemas.microsoft.com/office/drawing/2014/main" xmlns="" id="{38D11263-D606-4425-9321-AE6BD1A4089E}"/>
                    </a:ext>
                  </a:extLst>
                </p:cNvPr>
                <p:cNvCxnSpPr/>
                <p:nvPr/>
              </p:nvCxnSpPr>
              <p:spPr>
                <a:xfrm>
                  <a:off x="7085509" y="4776101"/>
                  <a:ext cx="0" cy="250145"/>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31" name="Conector recto 30">
                  <a:extLst>
                    <a:ext uri="{FF2B5EF4-FFF2-40B4-BE49-F238E27FC236}">
                      <a16:creationId xmlns:a16="http://schemas.microsoft.com/office/drawing/2014/main" xmlns="" id="{CFC1FF80-483D-492E-8774-BB755BCC3087}"/>
                    </a:ext>
                  </a:extLst>
                </p:cNvPr>
                <p:cNvCxnSpPr/>
                <p:nvPr/>
              </p:nvCxnSpPr>
              <p:spPr>
                <a:xfrm>
                  <a:off x="5491162" y="4762382"/>
                  <a:ext cx="0" cy="250145"/>
                </a:xfrm>
                <a:prstGeom prst="line">
                  <a:avLst/>
                </a:prstGeom>
                <a:grpFill/>
              </p:spPr>
              <p:style>
                <a:lnRef idx="1">
                  <a:schemeClr val="accent1"/>
                </a:lnRef>
                <a:fillRef idx="0">
                  <a:schemeClr val="accent1"/>
                </a:fillRef>
                <a:effectRef idx="0">
                  <a:schemeClr val="accent1"/>
                </a:effectRef>
                <a:fontRef idx="minor">
                  <a:schemeClr val="tx1"/>
                </a:fontRef>
              </p:style>
            </p:cxnSp>
          </p:grpSp>
          <p:sp>
            <p:nvSpPr>
              <p:cNvPr id="55" name="CuadroTexto 54">
                <a:extLst>
                  <a:ext uri="{FF2B5EF4-FFF2-40B4-BE49-F238E27FC236}">
                    <a16:creationId xmlns:a16="http://schemas.microsoft.com/office/drawing/2014/main" xmlns="" id="{4BF404A8-DD6C-4E87-8A7B-3F0DA39092BB}"/>
                  </a:ext>
                </a:extLst>
              </p:cNvPr>
              <p:cNvSpPr txBox="1"/>
              <p:nvPr/>
            </p:nvSpPr>
            <p:spPr>
              <a:xfrm>
                <a:off x="5927574" y="4027134"/>
                <a:ext cx="390618" cy="323165"/>
              </a:xfrm>
              <a:prstGeom prst="rect">
                <a:avLst/>
              </a:prstGeom>
              <a:solidFill>
                <a:schemeClr val="bg1"/>
              </a:solidFill>
            </p:spPr>
            <p:txBody>
              <a:bodyPr wrap="square" rtlCol="0">
                <a:spAutoFit/>
              </a:bodyPr>
              <a:lstStyle/>
              <a:p>
                <a:r>
                  <a:rPr lang="es-CO" sz="1500" dirty="0">
                    <a:solidFill>
                      <a:srgbClr val="00B050"/>
                    </a:solidFill>
                  </a:rPr>
                  <a:t>0</a:t>
                </a:r>
                <a:endParaRPr lang="es-ES" sz="1500" dirty="0">
                  <a:solidFill>
                    <a:srgbClr val="00B050"/>
                  </a:solidFill>
                </a:endParaRPr>
              </a:p>
            </p:txBody>
          </p:sp>
        </p:grpSp>
        <p:sp>
          <p:nvSpPr>
            <p:cNvPr id="57" name="CuadroTexto 56">
              <a:extLst>
                <a:ext uri="{FF2B5EF4-FFF2-40B4-BE49-F238E27FC236}">
                  <a16:creationId xmlns:a16="http://schemas.microsoft.com/office/drawing/2014/main" xmlns="" id="{861FA9D7-E53D-47E9-8BD8-F6FBFC1A5F31}"/>
                </a:ext>
              </a:extLst>
            </p:cNvPr>
            <p:cNvSpPr txBox="1"/>
            <p:nvPr/>
          </p:nvSpPr>
          <p:spPr>
            <a:xfrm>
              <a:off x="6253968" y="781673"/>
              <a:ext cx="372526" cy="323165"/>
            </a:xfrm>
            <a:prstGeom prst="rect">
              <a:avLst/>
            </a:prstGeom>
            <a:solidFill>
              <a:schemeClr val="bg1"/>
            </a:solidFill>
          </p:spPr>
          <p:txBody>
            <a:bodyPr wrap="square" rtlCol="0">
              <a:spAutoFit/>
            </a:bodyPr>
            <a:lstStyle/>
            <a:p>
              <a:r>
                <a:rPr lang="es-ES" sz="1500" dirty="0" smtClean="0">
                  <a:solidFill>
                    <a:srgbClr val="00B050"/>
                  </a:solidFill>
                </a:rPr>
                <a:t>-3</a:t>
              </a:r>
              <a:endParaRPr lang="es-ES" sz="1500" dirty="0">
                <a:solidFill>
                  <a:srgbClr val="00B050"/>
                </a:solidFill>
              </a:endParaRPr>
            </a:p>
          </p:txBody>
        </p:sp>
        <p:sp>
          <p:nvSpPr>
            <p:cNvPr id="59" name="Elipse 58">
              <a:extLst>
                <a:ext uri="{FF2B5EF4-FFF2-40B4-BE49-F238E27FC236}">
                  <a16:creationId xmlns:a16="http://schemas.microsoft.com/office/drawing/2014/main" xmlns="" id="{BF756A2E-81C2-45D1-9ACC-B75123C11F77}"/>
                </a:ext>
              </a:extLst>
            </p:cNvPr>
            <p:cNvSpPr/>
            <p:nvPr/>
          </p:nvSpPr>
          <p:spPr>
            <a:xfrm rot="10800000">
              <a:off x="6404257" y="1164391"/>
              <a:ext cx="102921" cy="124819"/>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grpSp>
      <p:grpSp>
        <p:nvGrpSpPr>
          <p:cNvPr id="62" name="Grupo 61"/>
          <p:cNvGrpSpPr/>
          <p:nvPr/>
        </p:nvGrpSpPr>
        <p:grpSpPr>
          <a:xfrm>
            <a:off x="5769229" y="3196331"/>
            <a:ext cx="2511380" cy="456739"/>
            <a:chOff x="1516511" y="5984097"/>
            <a:chExt cx="3159199" cy="548602"/>
          </a:xfrm>
        </p:grpSpPr>
        <p:grpSp>
          <p:nvGrpSpPr>
            <p:cNvPr id="34" name="Grupo 33">
              <a:extLst>
                <a:ext uri="{FF2B5EF4-FFF2-40B4-BE49-F238E27FC236}">
                  <a16:creationId xmlns:a16="http://schemas.microsoft.com/office/drawing/2014/main" xmlns="" id="{34AC12CE-8618-4907-A76A-ED4848D5F761}"/>
                </a:ext>
              </a:extLst>
            </p:cNvPr>
            <p:cNvGrpSpPr/>
            <p:nvPr/>
          </p:nvGrpSpPr>
          <p:grpSpPr>
            <a:xfrm>
              <a:off x="1516511" y="5984097"/>
              <a:ext cx="3159199" cy="548602"/>
              <a:chOff x="5449309" y="5194806"/>
              <a:chExt cx="4212266" cy="731469"/>
            </a:xfrm>
          </p:grpSpPr>
          <p:grpSp>
            <p:nvGrpSpPr>
              <p:cNvPr id="51" name="Grupo 50">
                <a:extLst>
                  <a:ext uri="{FF2B5EF4-FFF2-40B4-BE49-F238E27FC236}">
                    <a16:creationId xmlns:a16="http://schemas.microsoft.com/office/drawing/2014/main" xmlns="" id="{846E9CA8-6297-4008-BB7C-2266D1B42A54}"/>
                  </a:ext>
                </a:extLst>
              </p:cNvPr>
              <p:cNvGrpSpPr/>
              <p:nvPr/>
            </p:nvGrpSpPr>
            <p:grpSpPr>
              <a:xfrm rot="10800000">
                <a:off x="5449309" y="5194806"/>
                <a:ext cx="4212266" cy="731469"/>
                <a:chOff x="4699357" y="5953166"/>
                <a:chExt cx="4212266" cy="502056"/>
              </a:xfrm>
              <a:solidFill>
                <a:schemeClr val="bg1"/>
              </a:solidFill>
            </p:grpSpPr>
            <p:grpSp>
              <p:nvGrpSpPr>
                <p:cNvPr id="41" name="Grupo 40">
                  <a:extLst>
                    <a:ext uri="{FF2B5EF4-FFF2-40B4-BE49-F238E27FC236}">
                      <a16:creationId xmlns:a16="http://schemas.microsoft.com/office/drawing/2014/main" xmlns="" id="{437D287F-5420-4899-A48E-F3355AF7953B}"/>
                    </a:ext>
                  </a:extLst>
                </p:cNvPr>
                <p:cNvGrpSpPr/>
                <p:nvPr/>
              </p:nvGrpSpPr>
              <p:grpSpPr>
                <a:xfrm>
                  <a:off x="4699357" y="5970784"/>
                  <a:ext cx="4212266" cy="481350"/>
                  <a:chOff x="3392557" y="2494303"/>
                  <a:chExt cx="5145950" cy="637350"/>
                </a:xfrm>
                <a:grpFill/>
              </p:grpSpPr>
              <p:cxnSp>
                <p:nvCxnSpPr>
                  <p:cNvPr id="44" name="Conector recto de flecha 43">
                    <a:extLst>
                      <a:ext uri="{FF2B5EF4-FFF2-40B4-BE49-F238E27FC236}">
                        <a16:creationId xmlns:a16="http://schemas.microsoft.com/office/drawing/2014/main" xmlns="" id="{84C95FE9-6937-4DC7-9C72-C93CE226CFE9}"/>
                      </a:ext>
                    </a:extLst>
                  </p:cNvPr>
                  <p:cNvCxnSpPr/>
                  <p:nvPr/>
                </p:nvCxnSpPr>
                <p:spPr>
                  <a:xfrm>
                    <a:off x="3392557" y="2637183"/>
                    <a:ext cx="4784034" cy="0"/>
                  </a:xfrm>
                  <a:prstGeom prst="straightConnector1">
                    <a:avLst/>
                  </a:prstGeom>
                  <a:grpFill/>
                  <a:ln w="22225">
                    <a:headEnd type="triangle"/>
                    <a:tailEnd type="stealth"/>
                  </a:ln>
                </p:spPr>
                <p:style>
                  <a:lnRef idx="1">
                    <a:schemeClr val="accent1"/>
                  </a:lnRef>
                  <a:fillRef idx="0">
                    <a:schemeClr val="accent1"/>
                  </a:fillRef>
                  <a:effectRef idx="0">
                    <a:schemeClr val="accent1"/>
                  </a:effectRef>
                  <a:fontRef idx="minor">
                    <a:schemeClr val="tx1"/>
                  </a:fontRef>
                </p:style>
              </p:cxnSp>
              <p:cxnSp>
                <p:nvCxnSpPr>
                  <p:cNvPr id="45" name="Conector recto 44">
                    <a:extLst>
                      <a:ext uri="{FF2B5EF4-FFF2-40B4-BE49-F238E27FC236}">
                        <a16:creationId xmlns:a16="http://schemas.microsoft.com/office/drawing/2014/main" xmlns="" id="{338FE79C-1049-4C27-A5EB-77DEF8F2A448}"/>
                      </a:ext>
                    </a:extLst>
                  </p:cNvPr>
                  <p:cNvCxnSpPr>
                    <a:cxnSpLocks/>
                  </p:cNvCxnSpPr>
                  <p:nvPr/>
                </p:nvCxnSpPr>
                <p:spPr>
                  <a:xfrm>
                    <a:off x="4643438" y="2494303"/>
                    <a:ext cx="0" cy="263180"/>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46" name="Conector recto 45">
                    <a:extLst>
                      <a:ext uri="{FF2B5EF4-FFF2-40B4-BE49-F238E27FC236}">
                        <a16:creationId xmlns:a16="http://schemas.microsoft.com/office/drawing/2014/main" xmlns="" id="{D4845C57-5A0F-4B43-8CC1-BB709FFBC37C}"/>
                      </a:ext>
                    </a:extLst>
                  </p:cNvPr>
                  <p:cNvCxnSpPr>
                    <a:cxnSpLocks/>
                  </p:cNvCxnSpPr>
                  <p:nvPr/>
                </p:nvCxnSpPr>
                <p:spPr>
                  <a:xfrm>
                    <a:off x="6815961" y="2518117"/>
                    <a:ext cx="0" cy="263180"/>
                  </a:xfrm>
                  <a:prstGeom prst="line">
                    <a:avLst/>
                  </a:prstGeom>
                  <a:grpFill/>
                </p:spPr>
                <p:style>
                  <a:lnRef idx="1">
                    <a:schemeClr val="accent1"/>
                  </a:lnRef>
                  <a:fillRef idx="0">
                    <a:schemeClr val="accent1"/>
                  </a:fillRef>
                  <a:effectRef idx="0">
                    <a:schemeClr val="accent1"/>
                  </a:effectRef>
                  <a:fontRef idx="minor">
                    <a:schemeClr val="tx1"/>
                  </a:fontRef>
                </p:style>
              </p:cxnSp>
              <p:sp>
                <p:nvSpPr>
                  <p:cNvPr id="47" name="CuadroTexto 46">
                    <a:extLst>
                      <a:ext uri="{FF2B5EF4-FFF2-40B4-BE49-F238E27FC236}">
                        <a16:creationId xmlns:a16="http://schemas.microsoft.com/office/drawing/2014/main" xmlns="" id="{2AF8B9BC-82E1-4543-B50D-C914996575E0}"/>
                      </a:ext>
                    </a:extLst>
                  </p:cNvPr>
                  <p:cNvSpPr txBox="1"/>
                  <p:nvPr/>
                </p:nvSpPr>
                <p:spPr>
                  <a:xfrm rot="10800000">
                    <a:off x="4205686" y="2740059"/>
                    <a:ext cx="636269" cy="391594"/>
                  </a:xfrm>
                  <a:prstGeom prst="rect">
                    <a:avLst/>
                  </a:prstGeom>
                  <a:grpFill/>
                </p:spPr>
                <p:txBody>
                  <a:bodyPr wrap="square" rtlCol="0">
                    <a:spAutoFit/>
                  </a:bodyPr>
                  <a:lstStyle/>
                  <a:p>
                    <a:r>
                      <a:rPr lang="es-CO" sz="1500" dirty="0">
                        <a:solidFill>
                          <a:srgbClr val="00B050"/>
                        </a:solidFill>
                      </a:rPr>
                      <a:t>0</a:t>
                    </a:r>
                    <a:endParaRPr lang="es-ES" sz="1500" dirty="0">
                      <a:solidFill>
                        <a:srgbClr val="00B050"/>
                      </a:solidFill>
                    </a:endParaRPr>
                  </a:p>
                </p:txBody>
              </p:sp>
              <mc:AlternateContent xmlns:mc="http://schemas.openxmlformats.org/markup-compatibility/2006" xmlns:a14="http://schemas.microsoft.com/office/drawing/2010/main">
                <mc:Choice Requires="a14">
                  <p:sp>
                    <p:nvSpPr>
                      <p:cNvPr id="48" name="CuadroTexto 47">
                        <a:extLst>
                          <a:ext uri="{FF2B5EF4-FFF2-40B4-BE49-F238E27FC236}">
                            <a16:creationId xmlns:a16="http://schemas.microsoft.com/office/drawing/2014/main" xmlns="" id="{EF32913D-F72D-40C3-B984-A548DF8F6A41}"/>
                          </a:ext>
                        </a:extLst>
                      </p:cNvPr>
                      <p:cNvSpPr txBox="1"/>
                      <p:nvPr/>
                    </p:nvSpPr>
                    <p:spPr>
                      <a:xfrm>
                        <a:off x="7596214" y="2660903"/>
                        <a:ext cx="942293" cy="391594"/>
                      </a:xfrm>
                      <a:prstGeom prst="rect">
                        <a:avLst/>
                      </a:prstGeom>
                      <a:grp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altLang="es-ES" sz="1500" i="1">
                                  <a:latin typeface="Cambria Math" panose="02040503050406030204" pitchFamily="18" charset="0"/>
                                  <a:ea typeface="Cambria Math" panose="02040503050406030204" pitchFamily="18" charset="0"/>
                                </a:rPr>
                                <m:t>∞−</m:t>
                              </m:r>
                            </m:oMath>
                          </m:oMathPara>
                        </a14:m>
                        <a:endParaRPr lang="es-ES" sz="1500" dirty="0">
                          <a:solidFill>
                            <a:srgbClr val="00B050"/>
                          </a:solidFill>
                        </a:endParaRPr>
                      </a:p>
                    </p:txBody>
                  </p:sp>
                </mc:Choice>
                <mc:Fallback xmlns="">
                  <p:sp>
                    <p:nvSpPr>
                      <p:cNvPr id="48" name="CuadroTexto 47">
                        <a:extLst>
                          <a:ext uri="{FF2B5EF4-FFF2-40B4-BE49-F238E27FC236}">
                            <a16:creationId xmlns:a16="http://schemas.microsoft.com/office/drawing/2014/main" id="{EF32913D-F72D-40C3-B984-A548DF8F6A41}"/>
                          </a:ext>
                        </a:extLst>
                      </p:cNvPr>
                      <p:cNvSpPr txBox="1">
                        <a:spLocks noRot="1" noChangeAspect="1" noMove="1" noResize="1" noEditPoints="1" noAdjustHandles="1" noChangeArrowheads="1" noChangeShapeType="1" noTextEdit="1"/>
                      </p:cNvSpPr>
                      <p:nvPr/>
                    </p:nvSpPr>
                    <p:spPr>
                      <a:xfrm>
                        <a:off x="7596214" y="2660903"/>
                        <a:ext cx="942293" cy="391594"/>
                      </a:xfrm>
                      <a:prstGeom prst="rect">
                        <a:avLst/>
                      </a:prstGeom>
                      <a:blipFill>
                        <a:blip r:embed="rId12"/>
                        <a:stretch>
                          <a:fillRect/>
                        </a:stretch>
                      </a:blipFill>
                    </p:spPr>
                    <p:txBody>
                      <a:bodyPr/>
                      <a:lstStyle/>
                      <a:p>
                        <a:r>
                          <a:rPr lang="es-ES">
                            <a:noFill/>
                          </a:rPr>
                          <a:t> </a:t>
                        </a:r>
                      </a:p>
                    </p:txBody>
                  </p:sp>
                </mc:Fallback>
              </mc:AlternateContent>
              <p:cxnSp>
                <p:nvCxnSpPr>
                  <p:cNvPr id="49" name="Conector recto 48">
                    <a:extLst>
                      <a:ext uri="{FF2B5EF4-FFF2-40B4-BE49-F238E27FC236}">
                        <a16:creationId xmlns:a16="http://schemas.microsoft.com/office/drawing/2014/main" xmlns="" id="{6F1686A8-9090-4328-947D-F02EB90F4DD5}"/>
                      </a:ext>
                    </a:extLst>
                  </p:cNvPr>
                  <p:cNvCxnSpPr>
                    <a:cxnSpLocks/>
                    <a:stCxn id="61" idx="6"/>
                  </p:cNvCxnSpPr>
                  <p:nvPr/>
                </p:nvCxnSpPr>
                <p:spPr>
                  <a:xfrm rot="10800000" flipH="1" flipV="1">
                    <a:off x="4720397" y="2625894"/>
                    <a:ext cx="1398297" cy="10714"/>
                  </a:xfrm>
                  <a:prstGeom prst="line">
                    <a:avLst/>
                  </a:prstGeom>
                  <a:grpFill/>
                  <a:ln w="38100">
                    <a:solidFill>
                      <a:srgbClr val="FF0000"/>
                    </a:solidFill>
                    <a:tailEnd type="none"/>
                  </a:ln>
                </p:spPr>
                <p:style>
                  <a:lnRef idx="1">
                    <a:schemeClr val="accent1"/>
                  </a:lnRef>
                  <a:fillRef idx="0">
                    <a:schemeClr val="accent1"/>
                  </a:fillRef>
                  <a:effectRef idx="0">
                    <a:schemeClr val="accent1"/>
                  </a:effectRef>
                  <a:fontRef idx="minor">
                    <a:schemeClr val="tx1"/>
                  </a:fontRef>
                </p:style>
              </p:cxnSp>
            </p:grpSp>
            <p:sp>
              <p:nvSpPr>
                <p:cNvPr id="42" name="Elipse 41">
                  <a:extLst>
                    <a:ext uri="{FF2B5EF4-FFF2-40B4-BE49-F238E27FC236}">
                      <a16:creationId xmlns:a16="http://schemas.microsoft.com/office/drawing/2014/main" xmlns="" id="{8AB676D1-6CD5-412E-87ED-7F0A82FC01A4}"/>
                    </a:ext>
                  </a:extLst>
                </p:cNvPr>
                <p:cNvSpPr/>
                <p:nvPr/>
              </p:nvSpPr>
              <p:spPr>
                <a:xfrm>
                  <a:off x="6897183" y="6026543"/>
                  <a:ext cx="148641" cy="10429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cxnSp>
              <p:nvCxnSpPr>
                <p:cNvPr id="35" name="Conector recto 34">
                  <a:extLst>
                    <a:ext uri="{FF2B5EF4-FFF2-40B4-BE49-F238E27FC236}">
                      <a16:creationId xmlns:a16="http://schemas.microsoft.com/office/drawing/2014/main" xmlns="" id="{4BFA9044-E83F-4C9D-B746-CA8813DEB032}"/>
                    </a:ext>
                  </a:extLst>
                </p:cNvPr>
                <p:cNvCxnSpPr/>
                <p:nvPr/>
              </p:nvCxnSpPr>
              <p:spPr>
                <a:xfrm>
                  <a:off x="6097135" y="5953166"/>
                  <a:ext cx="0" cy="18279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37" name="Conector recto 36">
                  <a:extLst>
                    <a:ext uri="{FF2B5EF4-FFF2-40B4-BE49-F238E27FC236}">
                      <a16:creationId xmlns:a16="http://schemas.microsoft.com/office/drawing/2014/main" xmlns="" id="{27F515DF-83DE-452D-9514-EB267C7C7B24}"/>
                    </a:ext>
                  </a:extLst>
                </p:cNvPr>
                <p:cNvCxnSpPr/>
                <p:nvPr/>
              </p:nvCxnSpPr>
              <p:spPr>
                <a:xfrm>
                  <a:off x="6657366" y="5986492"/>
                  <a:ext cx="0" cy="182796"/>
                </a:xfrm>
                <a:prstGeom prst="line">
                  <a:avLst/>
                </a:prstGeom>
                <a:grpFill/>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0" name="CuadroTexto 49">
                      <a:extLst>
                        <a:ext uri="{FF2B5EF4-FFF2-40B4-BE49-F238E27FC236}">
                          <a16:creationId xmlns:a16="http://schemas.microsoft.com/office/drawing/2014/main" xmlns="" id="{C730A7E2-36A3-4F04-9455-732BF607A87E}"/>
                        </a:ext>
                      </a:extLst>
                    </p:cNvPr>
                    <p:cNvSpPr txBox="1"/>
                    <p:nvPr/>
                  </p:nvSpPr>
                  <p:spPr>
                    <a:xfrm rot="10800000">
                      <a:off x="6761510" y="6159476"/>
                      <a:ext cx="568960" cy="295746"/>
                    </a:xfrm>
                    <a:prstGeom prst="rect">
                      <a:avLst/>
                    </a:prstGeom>
                    <a:grpFill/>
                  </p:spPr>
                  <p:txBody>
                    <a:bodyPr wrap="none" rtlCol="0">
                      <a:spAutoFit/>
                    </a:bodyPr>
                    <a:lstStyle/>
                    <a:p>
                      <a14:m>
                        <m:oMath xmlns:m="http://schemas.openxmlformats.org/officeDocument/2006/math">
                          <m:r>
                            <a:rPr lang="es-CO" sz="1500" i="1">
                              <a:solidFill>
                                <a:srgbClr val="00B050"/>
                              </a:solidFill>
                              <a:latin typeface="Cambria Math" panose="02040503050406030204" pitchFamily="18" charset="0"/>
                            </a:rPr>
                            <m:t>−</m:t>
                          </m:r>
                        </m:oMath>
                      </a14:m>
                      <a:r>
                        <a:rPr lang="es-ES" sz="1500" dirty="0" smtClean="0">
                          <a:solidFill>
                            <a:srgbClr val="00B050"/>
                          </a:solidFill>
                        </a:rPr>
                        <a:t>6</a:t>
                      </a:r>
                      <a:endParaRPr lang="es-ES" sz="1500" dirty="0">
                        <a:solidFill>
                          <a:srgbClr val="00B050"/>
                        </a:solidFill>
                      </a:endParaRPr>
                    </a:p>
                  </p:txBody>
                </p:sp>
              </mc:Choice>
              <mc:Fallback xmlns="">
                <p:sp>
                  <p:nvSpPr>
                    <p:cNvPr id="50" name="CuadroTexto 49">
                      <a:extLst>
                        <a:ext uri="{FF2B5EF4-FFF2-40B4-BE49-F238E27FC236}">
                          <a16:creationId xmlns="" xmlns:a16="http://schemas.microsoft.com/office/drawing/2014/main" xmlns:a14="http://schemas.microsoft.com/office/drawing/2010/main" id="{C730A7E2-36A3-4F04-9455-732BF607A87E}"/>
                        </a:ext>
                      </a:extLst>
                    </p:cNvPr>
                    <p:cNvSpPr txBox="1">
                      <a:spLocks noRot="1" noChangeAspect="1" noMove="1" noResize="1" noEditPoints="1" noAdjustHandles="1" noChangeArrowheads="1" noChangeShapeType="1" noTextEdit="1"/>
                    </p:cNvSpPr>
                    <p:nvPr/>
                  </p:nvSpPr>
                  <p:spPr>
                    <a:xfrm rot="10800000">
                      <a:off x="6761510" y="6159476"/>
                      <a:ext cx="568960" cy="295746"/>
                    </a:xfrm>
                    <a:prstGeom prst="rect">
                      <a:avLst/>
                    </a:prstGeom>
                    <a:blipFill rotWithShape="0">
                      <a:blip r:embed="rId15"/>
                      <a:stretch>
                        <a:fillRect t="-4545" r="-30357" b="-45455"/>
                      </a:stretch>
                    </a:blipFill>
                  </p:spPr>
                  <p:txBody>
                    <a:bodyPr/>
                    <a:lstStyle/>
                    <a:p>
                      <a:r>
                        <a:rPr lang="es-CO">
                          <a:noFill/>
                        </a:rPr>
                        <a:t> </a:t>
                      </a:r>
                    </a:p>
                  </p:txBody>
                </p:sp>
              </mc:Fallback>
            </mc:AlternateContent>
          </p:grpSp>
          <p:cxnSp>
            <p:nvCxnSpPr>
              <p:cNvPr id="53" name="Conector recto 52">
                <a:extLst>
                  <a:ext uri="{FF2B5EF4-FFF2-40B4-BE49-F238E27FC236}">
                    <a16:creationId xmlns:a16="http://schemas.microsoft.com/office/drawing/2014/main" xmlns="" id="{A4E52C12-F1A5-428D-B536-71FD2C6369AA}"/>
                  </a:ext>
                </a:extLst>
              </p:cNvPr>
              <p:cNvCxnSpPr>
                <a:cxnSpLocks/>
              </p:cNvCxnSpPr>
              <p:nvPr/>
            </p:nvCxnSpPr>
            <p:spPr>
              <a:xfrm rot="10800000">
                <a:off x="7136213" y="5599796"/>
                <a:ext cx="0" cy="289587"/>
              </a:xfrm>
              <a:prstGeom prst="line">
                <a:avLst/>
              </a:prstGeom>
              <a:solidFill>
                <a:schemeClr val="bg1"/>
              </a:solidFill>
            </p:spPr>
            <p:style>
              <a:lnRef idx="1">
                <a:schemeClr val="accent1"/>
              </a:lnRef>
              <a:fillRef idx="0">
                <a:schemeClr val="accent1"/>
              </a:fillRef>
              <a:effectRef idx="0">
                <a:schemeClr val="accent1"/>
              </a:effectRef>
              <a:fontRef idx="minor">
                <a:schemeClr val="tx1"/>
              </a:fontRef>
            </p:style>
          </p:cxnSp>
          <p:cxnSp>
            <p:nvCxnSpPr>
              <p:cNvPr id="54" name="Conector recto 53">
                <a:extLst>
                  <a:ext uri="{FF2B5EF4-FFF2-40B4-BE49-F238E27FC236}">
                    <a16:creationId xmlns:a16="http://schemas.microsoft.com/office/drawing/2014/main" xmlns="" id="{A7CC2441-0C33-44B8-896F-E093481DAA77}"/>
                  </a:ext>
                </a:extLst>
              </p:cNvPr>
              <p:cNvCxnSpPr>
                <a:cxnSpLocks/>
              </p:cNvCxnSpPr>
              <p:nvPr/>
            </p:nvCxnSpPr>
            <p:spPr>
              <a:xfrm rot="10800000">
                <a:off x="7389429" y="5599796"/>
                <a:ext cx="0" cy="289587"/>
              </a:xfrm>
              <a:prstGeom prst="line">
                <a:avLst/>
              </a:prstGeom>
              <a:solidFill>
                <a:schemeClr val="bg1"/>
              </a:solidFill>
            </p:spPr>
            <p:style>
              <a:lnRef idx="1">
                <a:schemeClr val="accent1"/>
              </a:lnRef>
              <a:fillRef idx="0">
                <a:schemeClr val="accent1"/>
              </a:fillRef>
              <a:effectRef idx="0">
                <a:schemeClr val="accent1"/>
              </a:effectRef>
              <a:fontRef idx="minor">
                <a:schemeClr val="tx1"/>
              </a:fontRef>
            </p:style>
          </p:cxnSp>
        </p:grpSp>
        <p:cxnSp>
          <p:nvCxnSpPr>
            <p:cNvPr id="60" name="Conector recto 59">
              <a:extLst>
                <a:ext uri="{FF2B5EF4-FFF2-40B4-BE49-F238E27FC236}">
                  <a16:creationId xmlns:a16="http://schemas.microsoft.com/office/drawing/2014/main" xmlns="" id="{27F515DF-83DE-452D-9514-EB267C7C7B24}"/>
                </a:ext>
              </a:extLst>
            </p:cNvPr>
            <p:cNvCxnSpPr/>
            <p:nvPr/>
          </p:nvCxnSpPr>
          <p:spPr>
            <a:xfrm rot="10800000">
              <a:off x="3434417" y="6294052"/>
              <a:ext cx="0" cy="199743"/>
            </a:xfrm>
            <a:prstGeom prst="line">
              <a:avLst/>
            </a:prstGeom>
            <a:solidFill>
              <a:schemeClr val="bg1"/>
            </a:solidFill>
          </p:spPr>
          <p:style>
            <a:lnRef idx="1">
              <a:schemeClr val="accent1"/>
            </a:lnRef>
            <a:fillRef idx="0">
              <a:schemeClr val="accent1"/>
            </a:fillRef>
            <a:effectRef idx="0">
              <a:schemeClr val="accent1"/>
            </a:effectRef>
            <a:fontRef idx="minor">
              <a:schemeClr val="tx1"/>
            </a:fontRef>
          </p:style>
        </p:cxnSp>
        <p:sp>
          <p:nvSpPr>
            <p:cNvPr id="61" name="Elipse 60">
              <a:extLst>
                <a:ext uri="{FF2B5EF4-FFF2-40B4-BE49-F238E27FC236}">
                  <a16:creationId xmlns:a16="http://schemas.microsoft.com/office/drawing/2014/main" xmlns="" id="{8AB676D1-6CD5-412E-87ED-7F0A82FC01A4}"/>
                </a:ext>
              </a:extLst>
            </p:cNvPr>
            <p:cNvSpPr/>
            <p:nvPr/>
          </p:nvSpPr>
          <p:spPr>
            <a:xfrm rot="10800000">
              <a:off x="3860523" y="6347868"/>
              <a:ext cx="111481" cy="113967"/>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grpSp>
      <p:grpSp>
        <p:nvGrpSpPr>
          <p:cNvPr id="82" name="Grupo 81"/>
          <p:cNvGrpSpPr/>
          <p:nvPr/>
        </p:nvGrpSpPr>
        <p:grpSpPr>
          <a:xfrm>
            <a:off x="5800587" y="3854054"/>
            <a:ext cx="2501065" cy="406499"/>
            <a:chOff x="3890306" y="5201814"/>
            <a:chExt cx="3077571" cy="544901"/>
          </a:xfrm>
        </p:grpSpPr>
        <p:grpSp>
          <p:nvGrpSpPr>
            <p:cNvPr id="63" name="Grupo 62">
              <a:extLst>
                <a:ext uri="{FF2B5EF4-FFF2-40B4-BE49-F238E27FC236}">
                  <a16:creationId xmlns:a16="http://schemas.microsoft.com/office/drawing/2014/main" xmlns="" id="{846E9CA8-6297-4008-BB7C-2266D1B42A54}"/>
                </a:ext>
              </a:extLst>
            </p:cNvPr>
            <p:cNvGrpSpPr/>
            <p:nvPr/>
          </p:nvGrpSpPr>
          <p:grpSpPr>
            <a:xfrm>
              <a:off x="3890306" y="5201814"/>
              <a:ext cx="3077571" cy="544901"/>
              <a:chOff x="4699358" y="5460997"/>
              <a:chExt cx="4103428" cy="726533"/>
            </a:xfrm>
            <a:solidFill>
              <a:schemeClr val="bg1"/>
            </a:solidFill>
          </p:grpSpPr>
          <p:grpSp>
            <p:nvGrpSpPr>
              <p:cNvPr id="64" name="Grupo 63">
                <a:extLst>
                  <a:ext uri="{FF2B5EF4-FFF2-40B4-BE49-F238E27FC236}">
                    <a16:creationId xmlns:a16="http://schemas.microsoft.com/office/drawing/2014/main" xmlns="" id="{437D287F-5420-4899-A48E-F3355AF7953B}"/>
                  </a:ext>
                </a:extLst>
              </p:cNvPr>
              <p:cNvGrpSpPr/>
              <p:nvPr/>
            </p:nvGrpSpPr>
            <p:grpSpPr>
              <a:xfrm>
                <a:off x="4699358" y="5460997"/>
                <a:ext cx="4103428" cy="726533"/>
                <a:chOff x="3392557" y="1819301"/>
                <a:chExt cx="5012988" cy="961995"/>
              </a:xfrm>
              <a:grpFill/>
            </p:grpSpPr>
            <p:cxnSp>
              <p:nvCxnSpPr>
                <p:cNvPr id="72" name="Conector recto de flecha 71">
                  <a:extLst>
                    <a:ext uri="{FF2B5EF4-FFF2-40B4-BE49-F238E27FC236}">
                      <a16:creationId xmlns:a16="http://schemas.microsoft.com/office/drawing/2014/main" xmlns="" id="{84C95FE9-6937-4DC7-9C72-C93CE226CFE9}"/>
                    </a:ext>
                  </a:extLst>
                </p:cNvPr>
                <p:cNvCxnSpPr/>
                <p:nvPr/>
              </p:nvCxnSpPr>
              <p:spPr>
                <a:xfrm>
                  <a:off x="3392557" y="2637183"/>
                  <a:ext cx="4784034" cy="0"/>
                </a:xfrm>
                <a:prstGeom prst="straightConnector1">
                  <a:avLst/>
                </a:prstGeom>
                <a:grpFill/>
                <a:ln w="22225">
                  <a:headEnd type="triangle"/>
                  <a:tailEnd type="stealth"/>
                </a:ln>
              </p:spPr>
              <p:style>
                <a:lnRef idx="1">
                  <a:schemeClr val="accent1"/>
                </a:lnRef>
                <a:fillRef idx="0">
                  <a:schemeClr val="accent1"/>
                </a:fillRef>
                <a:effectRef idx="0">
                  <a:schemeClr val="accent1"/>
                </a:effectRef>
                <a:fontRef idx="minor">
                  <a:schemeClr val="tx1"/>
                </a:fontRef>
              </p:style>
            </p:cxnSp>
            <p:cxnSp>
              <p:nvCxnSpPr>
                <p:cNvPr id="73" name="Conector recto 72">
                  <a:extLst>
                    <a:ext uri="{FF2B5EF4-FFF2-40B4-BE49-F238E27FC236}">
                      <a16:creationId xmlns:a16="http://schemas.microsoft.com/office/drawing/2014/main" xmlns="" id="{338FE79C-1049-4C27-A5EB-77DEF8F2A448}"/>
                    </a:ext>
                  </a:extLst>
                </p:cNvPr>
                <p:cNvCxnSpPr>
                  <a:cxnSpLocks/>
                </p:cNvCxnSpPr>
                <p:nvPr/>
              </p:nvCxnSpPr>
              <p:spPr>
                <a:xfrm>
                  <a:off x="4643438" y="2494303"/>
                  <a:ext cx="0" cy="263180"/>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74" name="Conector recto 73">
                  <a:extLst>
                    <a:ext uri="{FF2B5EF4-FFF2-40B4-BE49-F238E27FC236}">
                      <a16:creationId xmlns:a16="http://schemas.microsoft.com/office/drawing/2014/main" xmlns="" id="{D4845C57-5A0F-4B43-8CC1-BB709FFBC37C}"/>
                    </a:ext>
                  </a:extLst>
                </p:cNvPr>
                <p:cNvCxnSpPr>
                  <a:cxnSpLocks/>
                </p:cNvCxnSpPr>
                <p:nvPr/>
              </p:nvCxnSpPr>
              <p:spPr>
                <a:xfrm>
                  <a:off x="6867520" y="2518116"/>
                  <a:ext cx="0" cy="263180"/>
                </a:xfrm>
                <a:prstGeom prst="line">
                  <a:avLst/>
                </a:prstGeom>
                <a:grpFill/>
              </p:spPr>
              <p:style>
                <a:lnRef idx="1">
                  <a:schemeClr val="accent1"/>
                </a:lnRef>
                <a:fillRef idx="0">
                  <a:schemeClr val="accent1"/>
                </a:fillRef>
                <a:effectRef idx="0">
                  <a:schemeClr val="accent1"/>
                </a:effectRef>
                <a:fontRef idx="minor">
                  <a:schemeClr val="tx1"/>
                </a:fontRef>
              </p:style>
            </p:cxnSp>
            <p:sp>
              <p:nvSpPr>
                <p:cNvPr id="75" name="CuadroTexto 74">
                  <a:extLst>
                    <a:ext uri="{FF2B5EF4-FFF2-40B4-BE49-F238E27FC236}">
                      <a16:creationId xmlns:mc="http://schemas.openxmlformats.org/markup-compatibility/2006" xmlns:a14="http://schemas.microsoft.com/office/drawing/2010/main" xmlns:a16="http://schemas.microsoft.com/office/drawing/2014/main" xmlns="" id="{2AF8B9BC-82E1-4543-B50D-C914996575E0}"/>
                    </a:ext>
                  </a:extLst>
                </p:cNvPr>
                <p:cNvSpPr txBox="1"/>
                <p:nvPr/>
              </p:nvSpPr>
              <p:spPr>
                <a:xfrm>
                  <a:off x="5120399" y="1819301"/>
                  <a:ext cx="460076" cy="570533"/>
                </a:xfrm>
                <a:prstGeom prst="rect">
                  <a:avLst/>
                </a:prstGeom>
                <a:grpFill/>
              </p:spPr>
              <p:txBody>
                <a:bodyPr wrap="none" rtlCol="0">
                  <a:spAutoFit/>
                </a:bodyPr>
                <a:lstStyle/>
                <a:p>
                  <a:r>
                    <a:rPr lang="es-ES" sz="1500" dirty="0" smtClean="0">
                      <a:solidFill>
                        <a:srgbClr val="00B050"/>
                      </a:solidFill>
                    </a:rPr>
                    <a:t>2</a:t>
                  </a:r>
                  <a:endParaRPr lang="es-ES" sz="1500" dirty="0">
                    <a:solidFill>
                      <a:srgbClr val="00B050"/>
                    </a:solidFill>
                  </a:endParaRPr>
                </a:p>
              </p:txBody>
            </p:sp>
            <mc:AlternateContent xmlns:mc="http://schemas.openxmlformats.org/markup-compatibility/2006" xmlns:a14="http://schemas.microsoft.com/office/drawing/2010/main">
              <mc:Choice Requires="a14">
                <p:sp>
                  <p:nvSpPr>
                    <p:cNvPr id="76" name="CuadroTexto 75">
                      <a:extLst>
                        <a:ext uri="{FF2B5EF4-FFF2-40B4-BE49-F238E27FC236}">
                          <a16:creationId xmlns:a16="http://schemas.microsoft.com/office/drawing/2014/main" xmlns="" id="{EF32913D-F72D-40C3-B984-A548DF8F6A41}"/>
                        </a:ext>
                      </a:extLst>
                    </p:cNvPr>
                    <p:cNvSpPr txBox="1"/>
                    <p:nvPr/>
                  </p:nvSpPr>
                  <p:spPr>
                    <a:xfrm>
                      <a:off x="7767914" y="1942976"/>
                      <a:ext cx="637631" cy="570531"/>
                    </a:xfrm>
                    <a:prstGeom prst="rect">
                      <a:avLst/>
                    </a:prstGeom>
                    <a:grp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altLang="es-ES" sz="1500" i="1">
                                <a:latin typeface="Cambria Math" panose="02040503050406030204" pitchFamily="18" charset="0"/>
                                <a:ea typeface="Cambria Math" panose="02040503050406030204" pitchFamily="18" charset="0"/>
                              </a:rPr>
                              <m:t>∞</m:t>
                            </m:r>
                          </m:oMath>
                        </m:oMathPara>
                      </a14:m>
                      <a:endParaRPr lang="es-ES" sz="1500" dirty="0">
                        <a:solidFill>
                          <a:srgbClr val="00B050"/>
                        </a:solidFill>
                      </a:endParaRPr>
                    </a:p>
                  </p:txBody>
                </p:sp>
              </mc:Choice>
              <mc:Fallback xmlns="">
                <p:sp>
                  <p:nvSpPr>
                    <p:cNvPr id="76" name="CuadroTexto 75">
                      <a:extLst>
                        <a:ext uri="{FF2B5EF4-FFF2-40B4-BE49-F238E27FC236}">
                          <a16:creationId xmlns="" xmlns:a16="http://schemas.microsoft.com/office/drawing/2014/main" xmlns:a14="http://schemas.microsoft.com/office/drawing/2010/main" id="{EF32913D-F72D-40C3-B984-A548DF8F6A41}"/>
                        </a:ext>
                      </a:extLst>
                    </p:cNvPr>
                    <p:cNvSpPr txBox="1">
                      <a:spLocks noRot="1" noChangeAspect="1" noMove="1" noResize="1" noEditPoints="1" noAdjustHandles="1" noChangeArrowheads="1" noChangeShapeType="1" noTextEdit="1"/>
                    </p:cNvSpPr>
                    <p:nvPr/>
                  </p:nvSpPr>
                  <p:spPr>
                    <a:xfrm>
                      <a:off x="7767914" y="1942976"/>
                      <a:ext cx="637631" cy="570531"/>
                    </a:xfrm>
                    <a:prstGeom prst="rect">
                      <a:avLst/>
                    </a:prstGeom>
                    <a:blipFill rotWithShape="0">
                      <a:blip r:embed="rId16"/>
                      <a:stretch>
                        <a:fillRect b="-15385"/>
                      </a:stretch>
                    </a:blipFill>
                  </p:spPr>
                  <p:txBody>
                    <a:bodyPr/>
                    <a:lstStyle/>
                    <a:p>
                      <a:r>
                        <a:rPr lang="es-CO">
                          <a:noFill/>
                        </a:rPr>
                        <a:t> </a:t>
                      </a:r>
                    </a:p>
                  </p:txBody>
                </p:sp>
              </mc:Fallback>
            </mc:AlternateContent>
            <p:cxnSp>
              <p:nvCxnSpPr>
                <p:cNvPr id="77" name="Conector recto 76">
                  <a:extLst>
                    <a:ext uri="{FF2B5EF4-FFF2-40B4-BE49-F238E27FC236}">
                      <a16:creationId xmlns:a16="http://schemas.microsoft.com/office/drawing/2014/main" xmlns="" id="{6F1686A8-9090-4328-947D-F02EB90F4DD5}"/>
                    </a:ext>
                  </a:extLst>
                </p:cNvPr>
                <p:cNvCxnSpPr>
                  <a:cxnSpLocks/>
                  <a:stCxn id="65" idx="6"/>
                  <a:endCxn id="78" idx="2"/>
                </p:cNvCxnSpPr>
                <p:nvPr/>
              </p:nvCxnSpPr>
              <p:spPr>
                <a:xfrm>
                  <a:off x="5512375" y="2623243"/>
                  <a:ext cx="1271738" cy="0"/>
                </a:xfrm>
                <a:prstGeom prst="line">
                  <a:avLst/>
                </a:prstGeom>
                <a:grpFill/>
                <a:ln w="38100">
                  <a:solidFill>
                    <a:srgbClr val="FF0000"/>
                  </a:solidFill>
                  <a:tailEnd type="none"/>
                </a:ln>
              </p:spPr>
              <p:style>
                <a:lnRef idx="1">
                  <a:schemeClr val="accent1"/>
                </a:lnRef>
                <a:fillRef idx="0">
                  <a:schemeClr val="accent1"/>
                </a:fillRef>
                <a:effectRef idx="0">
                  <a:schemeClr val="accent1"/>
                </a:effectRef>
                <a:fontRef idx="minor">
                  <a:schemeClr val="tx1"/>
                </a:fontRef>
              </p:style>
            </p:cxnSp>
          </p:grpSp>
          <p:sp>
            <p:nvSpPr>
              <p:cNvPr id="65" name="Elipse 64">
                <a:extLst>
                  <a:ext uri="{FF2B5EF4-FFF2-40B4-BE49-F238E27FC236}">
                    <a16:creationId xmlns:a16="http://schemas.microsoft.com/office/drawing/2014/main" xmlns="" id="{8AB676D1-6CD5-412E-87ED-7F0A82FC01A4}"/>
                  </a:ext>
                </a:extLst>
              </p:cNvPr>
              <p:cNvSpPr/>
              <p:nvPr/>
            </p:nvSpPr>
            <p:spPr>
              <a:xfrm>
                <a:off x="6266174" y="5986493"/>
                <a:ext cx="168381" cy="16333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cxnSp>
            <p:nvCxnSpPr>
              <p:cNvPr id="66" name="Conector recto 65">
                <a:extLst>
                  <a:ext uri="{FF2B5EF4-FFF2-40B4-BE49-F238E27FC236}">
                    <a16:creationId xmlns:a16="http://schemas.microsoft.com/office/drawing/2014/main" xmlns="" id="{4BFA9044-E83F-4C9D-B746-CA8813DEB032}"/>
                  </a:ext>
                </a:extLst>
              </p:cNvPr>
              <p:cNvCxnSpPr/>
              <p:nvPr/>
            </p:nvCxnSpPr>
            <p:spPr>
              <a:xfrm>
                <a:off x="6097135" y="5953166"/>
                <a:ext cx="0" cy="18279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67" name="Conector recto 66">
                <a:extLst>
                  <a:ext uri="{FF2B5EF4-FFF2-40B4-BE49-F238E27FC236}">
                    <a16:creationId xmlns:a16="http://schemas.microsoft.com/office/drawing/2014/main" xmlns="" id="{83E8EB15-114C-4DB0-AB24-C0B457F8E510}"/>
                  </a:ext>
                </a:extLst>
              </p:cNvPr>
              <p:cNvCxnSpPr/>
              <p:nvPr/>
            </p:nvCxnSpPr>
            <p:spPr>
              <a:xfrm>
                <a:off x="6351168" y="5976503"/>
                <a:ext cx="0" cy="18279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68" name="Conector recto 67">
                <a:extLst>
                  <a:ext uri="{FF2B5EF4-FFF2-40B4-BE49-F238E27FC236}">
                    <a16:creationId xmlns:a16="http://schemas.microsoft.com/office/drawing/2014/main" xmlns="" id="{27F515DF-83DE-452D-9514-EB267C7C7B24}"/>
                  </a:ext>
                </a:extLst>
              </p:cNvPr>
              <p:cNvCxnSpPr/>
              <p:nvPr/>
            </p:nvCxnSpPr>
            <p:spPr>
              <a:xfrm>
                <a:off x="6657366" y="5986492"/>
                <a:ext cx="0" cy="18279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69" name="Conector recto 68">
                <a:extLst>
                  <a:ext uri="{FF2B5EF4-FFF2-40B4-BE49-F238E27FC236}">
                    <a16:creationId xmlns:a16="http://schemas.microsoft.com/office/drawing/2014/main" xmlns="" id="{C6865F30-8104-4E62-A8D4-9757CFA24CFB}"/>
                  </a:ext>
                </a:extLst>
              </p:cNvPr>
              <p:cNvCxnSpPr/>
              <p:nvPr/>
            </p:nvCxnSpPr>
            <p:spPr>
              <a:xfrm>
                <a:off x="7269862" y="5970783"/>
                <a:ext cx="0" cy="18279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70" name="Conector recto 69">
                <a:extLst>
                  <a:ext uri="{FF2B5EF4-FFF2-40B4-BE49-F238E27FC236}">
                    <a16:creationId xmlns:a16="http://schemas.microsoft.com/office/drawing/2014/main" xmlns="" id="{E8E6F3C8-0840-497F-8622-78E20BA7F65A}"/>
                  </a:ext>
                </a:extLst>
              </p:cNvPr>
              <p:cNvCxnSpPr/>
              <p:nvPr/>
            </p:nvCxnSpPr>
            <p:spPr>
              <a:xfrm>
                <a:off x="6949462" y="5953166"/>
                <a:ext cx="0" cy="182796"/>
              </a:xfrm>
              <a:prstGeom prst="line">
                <a:avLst/>
              </a:prstGeom>
              <a:grpFill/>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1" name="CuadroTexto 70">
                    <a:extLst>
                      <a:ext uri="{FF2B5EF4-FFF2-40B4-BE49-F238E27FC236}">
                        <a16:creationId xmlns:a16="http://schemas.microsoft.com/office/drawing/2014/main" xmlns="" id="{C730A7E2-36A3-4F04-9455-732BF607A87E}"/>
                      </a:ext>
                    </a:extLst>
                  </p:cNvPr>
                  <p:cNvSpPr txBox="1"/>
                  <p:nvPr/>
                </p:nvSpPr>
                <p:spPr>
                  <a:xfrm>
                    <a:off x="5500780" y="5460998"/>
                    <a:ext cx="444994" cy="430886"/>
                  </a:xfrm>
                  <a:prstGeom prst="rect">
                    <a:avLst/>
                  </a:prstGeom>
                  <a:grp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0</m:t>
                          </m:r>
                        </m:oMath>
                      </m:oMathPara>
                    </a14:m>
                    <a:endParaRPr lang="es-ES" sz="1500" dirty="0">
                      <a:solidFill>
                        <a:srgbClr val="00B050"/>
                      </a:solidFill>
                    </a:endParaRPr>
                  </a:p>
                </p:txBody>
              </p:sp>
            </mc:Choice>
            <mc:Fallback xmlns="">
              <p:sp>
                <p:nvSpPr>
                  <p:cNvPr id="71" name="CuadroTexto 70">
                    <a:extLst>
                      <a:ext uri="{FF2B5EF4-FFF2-40B4-BE49-F238E27FC236}">
                        <a16:creationId xmlns="" xmlns:a16="http://schemas.microsoft.com/office/drawing/2014/main" xmlns:a14="http://schemas.microsoft.com/office/drawing/2010/main" id="{C730A7E2-36A3-4F04-9455-732BF607A87E}"/>
                      </a:ext>
                    </a:extLst>
                  </p:cNvPr>
                  <p:cNvSpPr txBox="1">
                    <a:spLocks noRot="1" noChangeAspect="1" noMove="1" noResize="1" noEditPoints="1" noAdjustHandles="1" noChangeArrowheads="1" noChangeShapeType="1" noTextEdit="1"/>
                  </p:cNvSpPr>
                  <p:nvPr/>
                </p:nvSpPr>
                <p:spPr>
                  <a:xfrm>
                    <a:off x="5500780" y="5460998"/>
                    <a:ext cx="444994" cy="430886"/>
                  </a:xfrm>
                  <a:prstGeom prst="rect">
                    <a:avLst/>
                  </a:prstGeom>
                  <a:blipFill rotWithShape="0">
                    <a:blip r:embed="rId17"/>
                    <a:stretch>
                      <a:fillRect b="-20000"/>
                    </a:stretch>
                  </a:blipFill>
                </p:spPr>
                <p:txBody>
                  <a:bodyPr/>
                  <a:lstStyle/>
                  <a:p>
                    <a:r>
                      <a:rPr lang="es-CO">
                        <a:noFill/>
                      </a:rPr>
                      <a:t> </a:t>
                    </a:r>
                  </a:p>
                </p:txBody>
              </p:sp>
            </mc:Fallback>
          </mc:AlternateContent>
        </p:grpSp>
        <p:sp>
          <p:nvSpPr>
            <p:cNvPr id="78" name="Elipse 77">
              <a:extLst>
                <a:ext uri="{FF2B5EF4-FFF2-40B4-BE49-F238E27FC236}">
                  <a16:creationId xmlns:a16="http://schemas.microsoft.com/office/drawing/2014/main" xmlns="" id="{8AB676D1-6CD5-412E-87ED-7F0A82FC01A4}"/>
                </a:ext>
              </a:extLst>
            </p:cNvPr>
            <p:cNvSpPr/>
            <p:nvPr/>
          </p:nvSpPr>
          <p:spPr>
            <a:xfrm>
              <a:off x="5972450" y="5595935"/>
              <a:ext cx="126286" cy="12250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79" name="CuadroTexto 78">
              <a:extLst>
                <a:ext uri="{FF2B5EF4-FFF2-40B4-BE49-F238E27FC236}">
                  <a16:creationId xmlns:mc="http://schemas.openxmlformats.org/markup-compatibility/2006" xmlns:a14="http://schemas.microsoft.com/office/drawing/2010/main" xmlns:a16="http://schemas.microsoft.com/office/drawing/2014/main" xmlns="" id="{2AF8B9BC-82E1-4543-B50D-C914996575E0}"/>
                </a:ext>
              </a:extLst>
            </p:cNvPr>
            <p:cNvSpPr txBox="1"/>
            <p:nvPr/>
          </p:nvSpPr>
          <p:spPr>
            <a:xfrm>
              <a:off x="5861373" y="5225282"/>
              <a:ext cx="282450" cy="323165"/>
            </a:xfrm>
            <a:prstGeom prst="rect">
              <a:avLst/>
            </a:prstGeom>
            <a:solidFill>
              <a:schemeClr val="bg1"/>
            </a:solidFill>
          </p:spPr>
          <p:txBody>
            <a:bodyPr wrap="none" rtlCol="0">
              <a:spAutoFit/>
            </a:bodyPr>
            <a:lstStyle/>
            <a:p>
              <a:r>
                <a:rPr lang="es-ES" sz="1500" dirty="0" smtClean="0">
                  <a:solidFill>
                    <a:srgbClr val="00B050"/>
                  </a:solidFill>
                </a:rPr>
                <a:t>6</a:t>
              </a:r>
              <a:endParaRPr lang="es-ES" sz="1500" dirty="0">
                <a:solidFill>
                  <a:srgbClr val="00B050"/>
                </a:solidFill>
              </a:endParaRPr>
            </a:p>
          </p:txBody>
        </p:sp>
      </p:grpSp>
      <p:grpSp>
        <p:nvGrpSpPr>
          <p:cNvPr id="83" name="Grupo 82"/>
          <p:cNvGrpSpPr/>
          <p:nvPr/>
        </p:nvGrpSpPr>
        <p:grpSpPr>
          <a:xfrm>
            <a:off x="5820079" y="4445154"/>
            <a:ext cx="2501065" cy="406499"/>
            <a:chOff x="3890306" y="5201815"/>
            <a:chExt cx="3077571" cy="544901"/>
          </a:xfrm>
        </p:grpSpPr>
        <p:grpSp>
          <p:nvGrpSpPr>
            <p:cNvPr id="84" name="Grupo 83">
              <a:extLst>
                <a:ext uri="{FF2B5EF4-FFF2-40B4-BE49-F238E27FC236}">
                  <a16:creationId xmlns:a16="http://schemas.microsoft.com/office/drawing/2014/main" xmlns="" id="{846E9CA8-6297-4008-BB7C-2266D1B42A54}"/>
                </a:ext>
              </a:extLst>
            </p:cNvPr>
            <p:cNvGrpSpPr/>
            <p:nvPr/>
          </p:nvGrpSpPr>
          <p:grpSpPr>
            <a:xfrm>
              <a:off x="3890306" y="5201815"/>
              <a:ext cx="3077571" cy="544901"/>
              <a:chOff x="4699358" y="5460998"/>
              <a:chExt cx="4103428" cy="726533"/>
            </a:xfrm>
            <a:solidFill>
              <a:schemeClr val="bg1"/>
            </a:solidFill>
          </p:grpSpPr>
          <p:grpSp>
            <p:nvGrpSpPr>
              <p:cNvPr id="87" name="Grupo 86">
                <a:extLst>
                  <a:ext uri="{FF2B5EF4-FFF2-40B4-BE49-F238E27FC236}">
                    <a16:creationId xmlns:a16="http://schemas.microsoft.com/office/drawing/2014/main" xmlns="" id="{437D287F-5420-4899-A48E-F3355AF7953B}"/>
                  </a:ext>
                </a:extLst>
              </p:cNvPr>
              <p:cNvGrpSpPr/>
              <p:nvPr/>
            </p:nvGrpSpPr>
            <p:grpSpPr>
              <a:xfrm>
                <a:off x="4699358" y="5492574"/>
                <a:ext cx="4103428" cy="694957"/>
                <a:chOff x="3392557" y="1861111"/>
                <a:chExt cx="5012988" cy="920185"/>
              </a:xfrm>
              <a:grpFill/>
            </p:grpSpPr>
            <p:cxnSp>
              <p:nvCxnSpPr>
                <p:cNvPr id="95" name="Conector recto de flecha 94">
                  <a:extLst>
                    <a:ext uri="{FF2B5EF4-FFF2-40B4-BE49-F238E27FC236}">
                      <a16:creationId xmlns:a16="http://schemas.microsoft.com/office/drawing/2014/main" xmlns="" id="{84C95FE9-6937-4DC7-9C72-C93CE226CFE9}"/>
                    </a:ext>
                  </a:extLst>
                </p:cNvPr>
                <p:cNvCxnSpPr/>
                <p:nvPr/>
              </p:nvCxnSpPr>
              <p:spPr>
                <a:xfrm>
                  <a:off x="3392557" y="2637183"/>
                  <a:ext cx="4784034" cy="0"/>
                </a:xfrm>
                <a:prstGeom prst="straightConnector1">
                  <a:avLst/>
                </a:prstGeom>
                <a:grpFill/>
                <a:ln w="22225">
                  <a:headEnd type="triangle"/>
                  <a:tailEnd type="stealth"/>
                </a:ln>
              </p:spPr>
              <p:style>
                <a:lnRef idx="1">
                  <a:schemeClr val="accent1"/>
                </a:lnRef>
                <a:fillRef idx="0">
                  <a:schemeClr val="accent1"/>
                </a:fillRef>
                <a:effectRef idx="0">
                  <a:schemeClr val="accent1"/>
                </a:effectRef>
                <a:fontRef idx="minor">
                  <a:schemeClr val="tx1"/>
                </a:fontRef>
              </p:style>
            </p:cxnSp>
            <p:cxnSp>
              <p:nvCxnSpPr>
                <p:cNvPr id="96" name="Conector recto 95">
                  <a:extLst>
                    <a:ext uri="{FF2B5EF4-FFF2-40B4-BE49-F238E27FC236}">
                      <a16:creationId xmlns:a16="http://schemas.microsoft.com/office/drawing/2014/main" xmlns="" id="{338FE79C-1049-4C27-A5EB-77DEF8F2A448}"/>
                    </a:ext>
                  </a:extLst>
                </p:cNvPr>
                <p:cNvCxnSpPr>
                  <a:cxnSpLocks/>
                </p:cNvCxnSpPr>
                <p:nvPr/>
              </p:nvCxnSpPr>
              <p:spPr>
                <a:xfrm>
                  <a:off x="4643438" y="2494303"/>
                  <a:ext cx="0" cy="263180"/>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97" name="Conector recto 96">
                  <a:extLst>
                    <a:ext uri="{FF2B5EF4-FFF2-40B4-BE49-F238E27FC236}">
                      <a16:creationId xmlns:a16="http://schemas.microsoft.com/office/drawing/2014/main" xmlns="" id="{D4845C57-5A0F-4B43-8CC1-BB709FFBC37C}"/>
                    </a:ext>
                  </a:extLst>
                </p:cNvPr>
                <p:cNvCxnSpPr>
                  <a:cxnSpLocks/>
                </p:cNvCxnSpPr>
                <p:nvPr/>
              </p:nvCxnSpPr>
              <p:spPr>
                <a:xfrm>
                  <a:off x="6867520" y="2518116"/>
                  <a:ext cx="0" cy="263180"/>
                </a:xfrm>
                <a:prstGeom prst="line">
                  <a:avLst/>
                </a:prstGeom>
                <a:grpFill/>
              </p:spPr>
              <p:style>
                <a:lnRef idx="1">
                  <a:schemeClr val="accent1"/>
                </a:lnRef>
                <a:fillRef idx="0">
                  <a:schemeClr val="accent1"/>
                </a:fillRef>
                <a:effectRef idx="0">
                  <a:schemeClr val="accent1"/>
                </a:effectRef>
                <a:fontRef idx="minor">
                  <a:schemeClr val="tx1"/>
                </a:fontRef>
              </p:style>
            </p:cxnSp>
            <p:sp>
              <p:nvSpPr>
                <p:cNvPr id="98" name="CuadroTexto 97">
                  <a:extLst>
                    <a:ext uri="{FF2B5EF4-FFF2-40B4-BE49-F238E27FC236}">
                      <a16:creationId xmlns:mc="http://schemas.openxmlformats.org/markup-compatibility/2006" xmlns:a14="http://schemas.microsoft.com/office/drawing/2010/main" xmlns:a16="http://schemas.microsoft.com/office/drawing/2014/main" xmlns="" id="{2AF8B9BC-82E1-4543-B50D-C914996575E0}"/>
                    </a:ext>
                  </a:extLst>
                </p:cNvPr>
                <p:cNvSpPr txBox="1"/>
                <p:nvPr/>
              </p:nvSpPr>
              <p:spPr>
                <a:xfrm>
                  <a:off x="6532835" y="1861111"/>
                  <a:ext cx="762115" cy="764782"/>
                </a:xfrm>
                <a:prstGeom prst="rect">
                  <a:avLst/>
                </a:prstGeom>
                <a:grpFill/>
              </p:spPr>
              <p:txBody>
                <a:bodyPr wrap="none" rtlCol="0">
                  <a:spAutoFit/>
                </a:bodyPr>
                <a:lstStyle/>
                <a:p>
                  <a:r>
                    <a:rPr lang="es-ES" sz="1500" dirty="0" smtClean="0">
                      <a:solidFill>
                        <a:srgbClr val="00B050"/>
                      </a:solidFill>
                    </a:rPr>
                    <a:t>12</a:t>
                  </a:r>
                  <a:endParaRPr lang="es-ES" sz="1500" dirty="0">
                    <a:solidFill>
                      <a:srgbClr val="00B050"/>
                    </a:solidFill>
                  </a:endParaRPr>
                </a:p>
              </p:txBody>
            </p:sp>
            <mc:AlternateContent xmlns:mc="http://schemas.openxmlformats.org/markup-compatibility/2006" xmlns:a14="http://schemas.microsoft.com/office/drawing/2010/main">
              <mc:Choice Requires="a14">
                <p:sp>
                  <p:nvSpPr>
                    <p:cNvPr id="99" name="CuadroTexto 98">
                      <a:extLst>
                        <a:ext uri="{FF2B5EF4-FFF2-40B4-BE49-F238E27FC236}">
                          <a16:creationId xmlns:a16="http://schemas.microsoft.com/office/drawing/2014/main" xmlns="" id="{EF32913D-F72D-40C3-B984-A548DF8F6A41}"/>
                        </a:ext>
                      </a:extLst>
                    </p:cNvPr>
                    <p:cNvSpPr txBox="1"/>
                    <p:nvPr/>
                  </p:nvSpPr>
                  <p:spPr>
                    <a:xfrm>
                      <a:off x="7767914" y="1942976"/>
                      <a:ext cx="637631" cy="570531"/>
                    </a:xfrm>
                    <a:prstGeom prst="rect">
                      <a:avLst/>
                    </a:prstGeom>
                    <a:grp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altLang="es-ES" sz="1500" i="1">
                                <a:latin typeface="Cambria Math" panose="02040503050406030204" pitchFamily="18" charset="0"/>
                                <a:ea typeface="Cambria Math" panose="02040503050406030204" pitchFamily="18" charset="0"/>
                              </a:rPr>
                              <m:t>∞</m:t>
                            </m:r>
                          </m:oMath>
                        </m:oMathPara>
                      </a14:m>
                      <a:endParaRPr lang="es-ES" sz="1500" dirty="0">
                        <a:solidFill>
                          <a:srgbClr val="00B050"/>
                        </a:solidFill>
                      </a:endParaRPr>
                    </a:p>
                  </p:txBody>
                </p:sp>
              </mc:Choice>
              <mc:Fallback xmlns="">
                <p:sp>
                  <p:nvSpPr>
                    <p:cNvPr id="99" name="CuadroTexto 98">
                      <a:extLst>
                        <a:ext uri="{FF2B5EF4-FFF2-40B4-BE49-F238E27FC236}">
                          <a16:creationId xmlns="" xmlns:a16="http://schemas.microsoft.com/office/drawing/2014/main" xmlns:a14="http://schemas.microsoft.com/office/drawing/2010/main" id="{EF32913D-F72D-40C3-B984-A548DF8F6A41}"/>
                        </a:ext>
                      </a:extLst>
                    </p:cNvPr>
                    <p:cNvSpPr txBox="1">
                      <a:spLocks noRot="1" noChangeAspect="1" noMove="1" noResize="1" noEditPoints="1" noAdjustHandles="1" noChangeArrowheads="1" noChangeShapeType="1" noTextEdit="1"/>
                    </p:cNvSpPr>
                    <p:nvPr/>
                  </p:nvSpPr>
                  <p:spPr>
                    <a:xfrm>
                      <a:off x="7767914" y="1942976"/>
                      <a:ext cx="637631" cy="570531"/>
                    </a:xfrm>
                    <a:prstGeom prst="rect">
                      <a:avLst/>
                    </a:prstGeom>
                    <a:blipFill rotWithShape="0">
                      <a:blip r:embed="rId18"/>
                      <a:stretch>
                        <a:fillRect b="-15385"/>
                      </a:stretch>
                    </a:blipFill>
                  </p:spPr>
                  <p:txBody>
                    <a:bodyPr/>
                    <a:lstStyle/>
                    <a:p>
                      <a:r>
                        <a:rPr lang="es-CO">
                          <a:noFill/>
                        </a:rPr>
                        <a:t> </a:t>
                      </a:r>
                    </a:p>
                  </p:txBody>
                </p:sp>
              </mc:Fallback>
            </mc:AlternateContent>
            <p:cxnSp>
              <p:nvCxnSpPr>
                <p:cNvPr id="100" name="Conector recto 99">
                  <a:extLst>
                    <a:ext uri="{FF2B5EF4-FFF2-40B4-BE49-F238E27FC236}">
                      <a16:creationId xmlns:a16="http://schemas.microsoft.com/office/drawing/2014/main" xmlns="" id="{6F1686A8-9090-4328-947D-F02EB90F4DD5}"/>
                    </a:ext>
                  </a:extLst>
                </p:cNvPr>
                <p:cNvCxnSpPr>
                  <a:cxnSpLocks/>
                  <a:stCxn id="88" idx="6"/>
                  <a:endCxn id="85" idx="2"/>
                </p:cNvCxnSpPr>
                <p:nvPr/>
              </p:nvCxnSpPr>
              <p:spPr>
                <a:xfrm>
                  <a:off x="4768209" y="2623237"/>
                  <a:ext cx="2015906" cy="0"/>
                </a:xfrm>
                <a:prstGeom prst="line">
                  <a:avLst/>
                </a:prstGeom>
                <a:grpFill/>
                <a:ln w="38100">
                  <a:solidFill>
                    <a:srgbClr val="FF0000"/>
                  </a:solidFill>
                  <a:tailEnd type="none"/>
                </a:ln>
              </p:spPr>
              <p:style>
                <a:lnRef idx="1">
                  <a:schemeClr val="accent1"/>
                </a:lnRef>
                <a:fillRef idx="0">
                  <a:schemeClr val="accent1"/>
                </a:fillRef>
                <a:effectRef idx="0">
                  <a:schemeClr val="accent1"/>
                </a:effectRef>
                <a:fontRef idx="minor">
                  <a:schemeClr val="tx1"/>
                </a:fontRef>
              </p:style>
            </p:cxnSp>
          </p:grpSp>
          <p:sp>
            <p:nvSpPr>
              <p:cNvPr id="88" name="Elipse 87">
                <a:extLst>
                  <a:ext uri="{FF2B5EF4-FFF2-40B4-BE49-F238E27FC236}">
                    <a16:creationId xmlns:a16="http://schemas.microsoft.com/office/drawing/2014/main" xmlns="" id="{8AB676D1-6CD5-412E-87ED-7F0A82FC01A4}"/>
                  </a:ext>
                </a:extLst>
              </p:cNvPr>
              <p:cNvSpPr/>
              <p:nvPr/>
            </p:nvSpPr>
            <p:spPr>
              <a:xfrm>
                <a:off x="5657030" y="5986490"/>
                <a:ext cx="168381" cy="163337"/>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cxnSp>
            <p:nvCxnSpPr>
              <p:cNvPr id="89" name="Conector recto 88">
                <a:extLst>
                  <a:ext uri="{FF2B5EF4-FFF2-40B4-BE49-F238E27FC236}">
                    <a16:creationId xmlns:a16="http://schemas.microsoft.com/office/drawing/2014/main" xmlns="" id="{4BFA9044-E83F-4C9D-B746-CA8813DEB032}"/>
                  </a:ext>
                </a:extLst>
              </p:cNvPr>
              <p:cNvCxnSpPr/>
              <p:nvPr/>
            </p:nvCxnSpPr>
            <p:spPr>
              <a:xfrm>
                <a:off x="6097135" y="5953166"/>
                <a:ext cx="0" cy="18279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90" name="Conector recto 89">
                <a:extLst>
                  <a:ext uri="{FF2B5EF4-FFF2-40B4-BE49-F238E27FC236}">
                    <a16:creationId xmlns:a16="http://schemas.microsoft.com/office/drawing/2014/main" xmlns="" id="{83E8EB15-114C-4DB0-AB24-C0B457F8E510}"/>
                  </a:ext>
                </a:extLst>
              </p:cNvPr>
              <p:cNvCxnSpPr/>
              <p:nvPr/>
            </p:nvCxnSpPr>
            <p:spPr>
              <a:xfrm>
                <a:off x="6367549" y="5970783"/>
                <a:ext cx="0" cy="182795"/>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91" name="Conector recto 90">
                <a:extLst>
                  <a:ext uri="{FF2B5EF4-FFF2-40B4-BE49-F238E27FC236}">
                    <a16:creationId xmlns:a16="http://schemas.microsoft.com/office/drawing/2014/main" xmlns="" id="{27F515DF-83DE-452D-9514-EB267C7C7B24}"/>
                  </a:ext>
                </a:extLst>
              </p:cNvPr>
              <p:cNvCxnSpPr/>
              <p:nvPr/>
            </p:nvCxnSpPr>
            <p:spPr>
              <a:xfrm>
                <a:off x="6657366" y="5986492"/>
                <a:ext cx="0" cy="18279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92" name="Conector recto 91">
                <a:extLst>
                  <a:ext uri="{FF2B5EF4-FFF2-40B4-BE49-F238E27FC236}">
                    <a16:creationId xmlns:a16="http://schemas.microsoft.com/office/drawing/2014/main" xmlns="" id="{C6865F30-8104-4E62-A8D4-9757CFA24CFB}"/>
                  </a:ext>
                </a:extLst>
              </p:cNvPr>
              <p:cNvCxnSpPr/>
              <p:nvPr/>
            </p:nvCxnSpPr>
            <p:spPr>
              <a:xfrm>
                <a:off x="7269862" y="5970783"/>
                <a:ext cx="0" cy="18279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93" name="Conector recto 92">
                <a:extLst>
                  <a:ext uri="{FF2B5EF4-FFF2-40B4-BE49-F238E27FC236}">
                    <a16:creationId xmlns:a16="http://schemas.microsoft.com/office/drawing/2014/main" xmlns="" id="{E8E6F3C8-0840-497F-8622-78E20BA7F65A}"/>
                  </a:ext>
                </a:extLst>
              </p:cNvPr>
              <p:cNvCxnSpPr/>
              <p:nvPr/>
            </p:nvCxnSpPr>
            <p:spPr>
              <a:xfrm>
                <a:off x="6949462" y="5953166"/>
                <a:ext cx="0" cy="182796"/>
              </a:xfrm>
              <a:prstGeom prst="line">
                <a:avLst/>
              </a:prstGeom>
              <a:grpFill/>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4" name="CuadroTexto 93">
                    <a:extLst>
                      <a:ext uri="{FF2B5EF4-FFF2-40B4-BE49-F238E27FC236}">
                        <a16:creationId xmlns:a16="http://schemas.microsoft.com/office/drawing/2014/main" xmlns="" id="{C730A7E2-36A3-4F04-9455-732BF607A87E}"/>
                      </a:ext>
                    </a:extLst>
                  </p:cNvPr>
                  <p:cNvSpPr txBox="1"/>
                  <p:nvPr/>
                </p:nvSpPr>
                <p:spPr>
                  <a:xfrm>
                    <a:off x="5500780" y="5460998"/>
                    <a:ext cx="444994" cy="430886"/>
                  </a:xfrm>
                  <a:prstGeom prst="rect">
                    <a:avLst/>
                  </a:prstGeom>
                  <a:grp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sz="1500" i="1">
                              <a:solidFill>
                                <a:srgbClr val="00B050"/>
                              </a:solidFill>
                              <a:latin typeface="Cambria Math" panose="02040503050406030204" pitchFamily="18" charset="0"/>
                            </a:rPr>
                            <m:t>0</m:t>
                          </m:r>
                        </m:oMath>
                      </m:oMathPara>
                    </a14:m>
                    <a:endParaRPr lang="es-ES" sz="1500" dirty="0">
                      <a:solidFill>
                        <a:srgbClr val="00B050"/>
                      </a:solidFill>
                    </a:endParaRPr>
                  </a:p>
                </p:txBody>
              </p:sp>
            </mc:Choice>
            <mc:Fallback xmlns="">
              <p:sp>
                <p:nvSpPr>
                  <p:cNvPr id="94" name="CuadroTexto 93">
                    <a:extLst>
                      <a:ext uri="{FF2B5EF4-FFF2-40B4-BE49-F238E27FC236}">
                        <a16:creationId xmlns="" xmlns:a16="http://schemas.microsoft.com/office/drawing/2014/main" xmlns:a14="http://schemas.microsoft.com/office/drawing/2010/main" id="{C730A7E2-36A3-4F04-9455-732BF607A87E}"/>
                      </a:ext>
                    </a:extLst>
                  </p:cNvPr>
                  <p:cNvSpPr txBox="1">
                    <a:spLocks noRot="1" noChangeAspect="1" noMove="1" noResize="1" noEditPoints="1" noAdjustHandles="1" noChangeArrowheads="1" noChangeShapeType="1" noTextEdit="1"/>
                  </p:cNvSpPr>
                  <p:nvPr/>
                </p:nvSpPr>
                <p:spPr>
                  <a:xfrm>
                    <a:off x="5500780" y="5460998"/>
                    <a:ext cx="444994" cy="430886"/>
                  </a:xfrm>
                  <a:prstGeom prst="rect">
                    <a:avLst/>
                  </a:prstGeom>
                  <a:blipFill rotWithShape="0">
                    <a:blip r:embed="rId19"/>
                    <a:stretch>
                      <a:fillRect b="-20000"/>
                    </a:stretch>
                  </a:blipFill>
                </p:spPr>
                <p:txBody>
                  <a:bodyPr/>
                  <a:lstStyle/>
                  <a:p>
                    <a:r>
                      <a:rPr lang="es-CO">
                        <a:noFill/>
                      </a:rPr>
                      <a:t> </a:t>
                    </a:r>
                  </a:p>
                </p:txBody>
              </p:sp>
            </mc:Fallback>
          </mc:AlternateContent>
        </p:grpSp>
        <p:sp>
          <p:nvSpPr>
            <p:cNvPr id="85" name="Elipse 84">
              <a:extLst>
                <a:ext uri="{FF2B5EF4-FFF2-40B4-BE49-F238E27FC236}">
                  <a16:creationId xmlns:a16="http://schemas.microsoft.com/office/drawing/2014/main" xmlns="" id="{8AB676D1-6CD5-412E-87ED-7F0A82FC01A4}"/>
                </a:ext>
              </a:extLst>
            </p:cNvPr>
            <p:cNvSpPr/>
            <p:nvPr/>
          </p:nvSpPr>
          <p:spPr>
            <a:xfrm>
              <a:off x="5972450" y="5595935"/>
              <a:ext cx="126286" cy="122503"/>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grpSp>
      <p:grpSp>
        <p:nvGrpSpPr>
          <p:cNvPr id="103" name="Grupo 102">
            <a:extLst>
              <a:ext uri="{FF2B5EF4-FFF2-40B4-BE49-F238E27FC236}">
                <a16:creationId xmlns:a16="http://schemas.microsoft.com/office/drawing/2014/main" xmlns="" id="{AAE6787C-FCB8-43A5-BCE5-2C17D34A482C}"/>
              </a:ext>
            </a:extLst>
          </p:cNvPr>
          <p:cNvGrpSpPr/>
          <p:nvPr/>
        </p:nvGrpSpPr>
        <p:grpSpPr>
          <a:xfrm>
            <a:off x="5858209" y="5076606"/>
            <a:ext cx="2329214" cy="474230"/>
            <a:chOff x="2661385" y="3039078"/>
            <a:chExt cx="3915784" cy="571181"/>
          </a:xfrm>
        </p:grpSpPr>
        <p:grpSp>
          <p:nvGrpSpPr>
            <p:cNvPr id="104" name="Grupo 103">
              <a:extLst>
                <a:ext uri="{FF2B5EF4-FFF2-40B4-BE49-F238E27FC236}">
                  <a16:creationId xmlns:a16="http://schemas.microsoft.com/office/drawing/2014/main" xmlns="" id="{7900F9FF-74FA-46AE-B613-8B700DE1D77E}"/>
                </a:ext>
              </a:extLst>
            </p:cNvPr>
            <p:cNvGrpSpPr/>
            <p:nvPr/>
          </p:nvGrpSpPr>
          <p:grpSpPr>
            <a:xfrm rot="10800000">
              <a:off x="2661385" y="3039078"/>
              <a:ext cx="3915784" cy="571181"/>
              <a:chOff x="3362516" y="5076613"/>
              <a:chExt cx="5221045" cy="761574"/>
            </a:xfrm>
          </p:grpSpPr>
          <p:grpSp>
            <p:nvGrpSpPr>
              <p:cNvPr id="106" name="Grupo 105">
                <a:extLst>
                  <a:ext uri="{FF2B5EF4-FFF2-40B4-BE49-F238E27FC236}">
                    <a16:creationId xmlns:a16="http://schemas.microsoft.com/office/drawing/2014/main" xmlns="" id="{301BA980-DACC-4965-8C57-005DAB853BD6}"/>
                  </a:ext>
                </a:extLst>
              </p:cNvPr>
              <p:cNvGrpSpPr/>
              <p:nvPr/>
            </p:nvGrpSpPr>
            <p:grpSpPr>
              <a:xfrm>
                <a:off x="3362516" y="5076613"/>
                <a:ext cx="5221045" cy="761574"/>
                <a:chOff x="3392557" y="2494303"/>
                <a:chExt cx="5221045" cy="761574"/>
              </a:xfrm>
            </p:grpSpPr>
            <p:cxnSp>
              <p:nvCxnSpPr>
                <p:cNvPr id="108" name="Conector recto de flecha 107">
                  <a:extLst>
                    <a:ext uri="{FF2B5EF4-FFF2-40B4-BE49-F238E27FC236}">
                      <a16:creationId xmlns:a16="http://schemas.microsoft.com/office/drawing/2014/main" xmlns="" id="{E92F59A2-A580-4770-BB8D-A134836BA4DB}"/>
                    </a:ext>
                  </a:extLst>
                </p:cNvPr>
                <p:cNvCxnSpPr/>
                <p:nvPr/>
              </p:nvCxnSpPr>
              <p:spPr>
                <a:xfrm>
                  <a:off x="3392557" y="2637183"/>
                  <a:ext cx="4784034" cy="0"/>
                </a:xfrm>
                <a:prstGeom prst="straightConnector1">
                  <a:avLst/>
                </a:prstGeom>
                <a:ln w="22225">
                  <a:headEnd type="triangle"/>
                  <a:tailEnd type="stealth"/>
                </a:ln>
              </p:spPr>
              <p:style>
                <a:lnRef idx="1">
                  <a:schemeClr val="accent1"/>
                </a:lnRef>
                <a:fillRef idx="0">
                  <a:schemeClr val="accent1"/>
                </a:fillRef>
                <a:effectRef idx="0">
                  <a:schemeClr val="accent1"/>
                </a:effectRef>
                <a:fontRef idx="minor">
                  <a:schemeClr val="tx1"/>
                </a:fontRef>
              </p:style>
            </p:cxnSp>
            <p:cxnSp>
              <p:nvCxnSpPr>
                <p:cNvPr id="109" name="Conector recto 108">
                  <a:extLst>
                    <a:ext uri="{FF2B5EF4-FFF2-40B4-BE49-F238E27FC236}">
                      <a16:creationId xmlns:a16="http://schemas.microsoft.com/office/drawing/2014/main" xmlns="" id="{DE288F49-0B59-448D-8081-E6FA483633F3}"/>
                    </a:ext>
                  </a:extLst>
                </p:cNvPr>
                <p:cNvCxnSpPr>
                  <a:cxnSpLocks/>
                </p:cNvCxnSpPr>
                <p:nvPr/>
              </p:nvCxnSpPr>
              <p:spPr>
                <a:xfrm>
                  <a:off x="4643438" y="2494303"/>
                  <a:ext cx="0" cy="263180"/>
                </a:xfrm>
                <a:prstGeom prst="line">
                  <a:avLst/>
                </a:prstGeom>
              </p:spPr>
              <p:style>
                <a:lnRef idx="1">
                  <a:schemeClr val="accent1"/>
                </a:lnRef>
                <a:fillRef idx="0">
                  <a:schemeClr val="accent1"/>
                </a:fillRef>
                <a:effectRef idx="0">
                  <a:schemeClr val="accent1"/>
                </a:effectRef>
                <a:fontRef idx="minor">
                  <a:schemeClr val="tx1"/>
                </a:fontRef>
              </p:style>
            </p:cxnSp>
            <p:sp>
              <p:nvSpPr>
                <p:cNvPr id="110" name="CuadroTexto 109">
                  <a:extLst>
                    <a:ext uri="{FF2B5EF4-FFF2-40B4-BE49-F238E27FC236}">
                      <a16:creationId xmlns:mc="http://schemas.openxmlformats.org/markup-compatibility/2006" xmlns:a14="http://schemas.microsoft.com/office/drawing/2010/main" xmlns:a16="http://schemas.microsoft.com/office/drawing/2014/main" xmlns="" id="{60686F2C-624E-4F72-8ABE-CCB0F322C4BE}"/>
                    </a:ext>
                  </a:extLst>
                </p:cNvPr>
                <p:cNvSpPr txBox="1"/>
                <p:nvPr/>
              </p:nvSpPr>
              <p:spPr>
                <a:xfrm rot="10800000">
                  <a:off x="4220471" y="2736901"/>
                  <a:ext cx="852308" cy="518976"/>
                </a:xfrm>
                <a:prstGeom prst="rect">
                  <a:avLst/>
                </a:prstGeom>
                <a:noFill/>
              </p:spPr>
              <p:txBody>
                <a:bodyPr wrap="none" rtlCol="0">
                  <a:spAutoFit/>
                </a:bodyPr>
                <a:lstStyle/>
                <a:p>
                  <a:r>
                    <a:rPr lang="es-ES" sz="1500" dirty="0" smtClean="0">
                      <a:solidFill>
                        <a:srgbClr val="00B050"/>
                      </a:solidFill>
                    </a:rPr>
                    <a:t>10</a:t>
                  </a:r>
                  <a:endParaRPr lang="es-ES" sz="1500" dirty="0">
                    <a:solidFill>
                      <a:srgbClr val="00B050"/>
                    </a:solidFill>
                  </a:endParaRPr>
                </a:p>
              </p:txBody>
            </p:sp>
            <mc:AlternateContent xmlns:mc="http://schemas.openxmlformats.org/markup-compatibility/2006" xmlns:a14="http://schemas.microsoft.com/office/drawing/2010/main">
              <mc:Choice Requires="a14">
                <p:sp>
                  <p:nvSpPr>
                    <p:cNvPr id="111" name="CuadroTexto 110">
                      <a:extLst>
                        <a:ext uri="{FF2B5EF4-FFF2-40B4-BE49-F238E27FC236}">
                          <a16:creationId xmlns:a16="http://schemas.microsoft.com/office/drawing/2014/main" xmlns="" id="{95AF08FA-B454-45ED-8D18-6EB10F7BF60D}"/>
                        </a:ext>
                      </a:extLst>
                    </p:cNvPr>
                    <p:cNvSpPr txBox="1"/>
                    <p:nvPr/>
                  </p:nvSpPr>
                  <p:spPr>
                    <a:xfrm>
                      <a:off x="7842279" y="2798495"/>
                      <a:ext cx="771323" cy="43088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altLang="es-ES" sz="1500" i="1">
                                <a:latin typeface="Cambria Math" panose="02040503050406030204" pitchFamily="18" charset="0"/>
                                <a:ea typeface="Cambria Math" panose="02040503050406030204" pitchFamily="18" charset="0"/>
                              </a:rPr>
                              <m:t>∞−</m:t>
                            </m:r>
                          </m:oMath>
                        </m:oMathPara>
                      </a14:m>
                      <a:endParaRPr lang="es-ES" sz="1500" dirty="0">
                        <a:solidFill>
                          <a:srgbClr val="00B050"/>
                        </a:solidFill>
                      </a:endParaRPr>
                    </a:p>
                  </p:txBody>
                </p:sp>
              </mc:Choice>
              <mc:Fallback xmlns="">
                <p:sp>
                  <p:nvSpPr>
                    <p:cNvPr id="10" name="CuadroTexto 9">
                      <a:extLst>
                        <a:ext uri="{FF2B5EF4-FFF2-40B4-BE49-F238E27FC236}">
                          <a16:creationId xmlns:a16="http://schemas.microsoft.com/office/drawing/2014/main" id="{95AF08FA-B454-45ED-8D18-6EB10F7BF60D}"/>
                        </a:ext>
                      </a:extLst>
                    </p:cNvPr>
                    <p:cNvSpPr txBox="1">
                      <a:spLocks noRot="1" noChangeAspect="1" noMove="1" noResize="1" noEditPoints="1" noAdjustHandles="1" noChangeArrowheads="1" noChangeShapeType="1" noTextEdit="1"/>
                    </p:cNvSpPr>
                    <p:nvPr/>
                  </p:nvSpPr>
                  <p:spPr>
                    <a:xfrm>
                      <a:off x="7842279" y="2798495"/>
                      <a:ext cx="771323" cy="430886"/>
                    </a:xfrm>
                    <a:prstGeom prst="rect">
                      <a:avLst/>
                    </a:prstGeom>
                    <a:blipFill>
                      <a:blip r:embed="rId11"/>
                      <a:stretch>
                        <a:fillRect/>
                      </a:stretch>
                    </a:blipFill>
                  </p:spPr>
                  <p:txBody>
                    <a:bodyPr/>
                    <a:lstStyle/>
                    <a:p>
                      <a:r>
                        <a:rPr lang="es-ES">
                          <a:noFill/>
                        </a:rPr>
                        <a:t> </a:t>
                      </a:r>
                    </a:p>
                  </p:txBody>
                </p:sp>
              </mc:Fallback>
            </mc:AlternateContent>
          </p:grpSp>
          <p:sp>
            <p:nvSpPr>
              <p:cNvPr id="107" name="Elipse 106">
                <a:extLst>
                  <a:ext uri="{FF2B5EF4-FFF2-40B4-BE49-F238E27FC236}">
                    <a16:creationId xmlns:a16="http://schemas.microsoft.com/office/drawing/2014/main" xmlns="" id="{426AF4B5-4C7D-4616-9FBC-932F663F1E27}"/>
                  </a:ext>
                </a:extLst>
              </p:cNvPr>
              <p:cNvSpPr/>
              <p:nvPr/>
            </p:nvSpPr>
            <p:spPr>
              <a:xfrm>
                <a:off x="4505989" y="5094154"/>
                <a:ext cx="221189" cy="20281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dirty="0"/>
              </a:p>
            </p:txBody>
          </p:sp>
        </p:grpSp>
        <p:cxnSp>
          <p:nvCxnSpPr>
            <p:cNvPr id="105" name="Conector recto 104">
              <a:extLst>
                <a:ext uri="{FF2B5EF4-FFF2-40B4-BE49-F238E27FC236}">
                  <a16:creationId xmlns:a16="http://schemas.microsoft.com/office/drawing/2014/main" xmlns="" id="{6573942D-89C7-425C-A605-36F90CBDCD71}"/>
                </a:ext>
              </a:extLst>
            </p:cNvPr>
            <p:cNvCxnSpPr>
              <a:cxnSpLocks/>
            </p:cNvCxnSpPr>
            <p:nvPr/>
          </p:nvCxnSpPr>
          <p:spPr>
            <a:xfrm flipH="1">
              <a:off x="2912013" y="3499592"/>
              <a:ext cx="2641660" cy="0"/>
            </a:xfrm>
            <a:prstGeom prst="line">
              <a:avLst/>
            </a:prstGeom>
            <a:ln w="3810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grpSp>
        <p:nvGrpSpPr>
          <p:cNvPr id="130" name="Grupo 129"/>
          <p:cNvGrpSpPr/>
          <p:nvPr/>
        </p:nvGrpSpPr>
        <p:grpSpPr>
          <a:xfrm>
            <a:off x="5815680" y="5751976"/>
            <a:ext cx="2470879" cy="420277"/>
            <a:chOff x="5763014" y="5554927"/>
            <a:chExt cx="2960370" cy="420277"/>
          </a:xfrm>
        </p:grpSpPr>
        <p:grpSp>
          <p:nvGrpSpPr>
            <p:cNvPr id="112" name="Grupo 111">
              <a:extLst>
                <a:ext uri="{FF2B5EF4-FFF2-40B4-BE49-F238E27FC236}">
                  <a16:creationId xmlns:a16="http://schemas.microsoft.com/office/drawing/2014/main" xmlns="" id="{9E1081CE-8E47-49CC-BF82-DFC10BCB8C57}"/>
                </a:ext>
              </a:extLst>
            </p:cNvPr>
            <p:cNvGrpSpPr/>
            <p:nvPr/>
          </p:nvGrpSpPr>
          <p:grpSpPr>
            <a:xfrm>
              <a:off x="5763014" y="5562904"/>
              <a:ext cx="2960370" cy="412300"/>
              <a:chOff x="3927821" y="4282699"/>
              <a:chExt cx="4822076" cy="752276"/>
            </a:xfrm>
          </p:grpSpPr>
          <p:grpSp>
            <p:nvGrpSpPr>
              <p:cNvPr id="113" name="Grupo 112">
                <a:extLst>
                  <a:ext uri="{FF2B5EF4-FFF2-40B4-BE49-F238E27FC236}">
                    <a16:creationId xmlns:a16="http://schemas.microsoft.com/office/drawing/2014/main" xmlns="" id="{1D6035EB-AF5A-4A97-A2B8-B60D39184895}"/>
                  </a:ext>
                </a:extLst>
              </p:cNvPr>
              <p:cNvGrpSpPr/>
              <p:nvPr/>
            </p:nvGrpSpPr>
            <p:grpSpPr>
              <a:xfrm>
                <a:off x="3927821" y="4282699"/>
                <a:ext cx="4822076" cy="752276"/>
                <a:chOff x="3362516" y="4635710"/>
                <a:chExt cx="4822081" cy="727896"/>
              </a:xfrm>
            </p:grpSpPr>
            <p:grpSp>
              <p:nvGrpSpPr>
                <p:cNvPr id="120" name="Grupo 119">
                  <a:extLst>
                    <a:ext uri="{FF2B5EF4-FFF2-40B4-BE49-F238E27FC236}">
                      <a16:creationId xmlns:a16="http://schemas.microsoft.com/office/drawing/2014/main" xmlns="" id="{9C9361B9-A4A4-4E76-8357-CB9A999C2306}"/>
                    </a:ext>
                  </a:extLst>
                </p:cNvPr>
                <p:cNvGrpSpPr/>
                <p:nvPr/>
              </p:nvGrpSpPr>
              <p:grpSpPr>
                <a:xfrm>
                  <a:off x="3362516" y="4635710"/>
                  <a:ext cx="4822081" cy="727896"/>
                  <a:chOff x="3392557" y="2053400"/>
                  <a:chExt cx="4822081" cy="727896"/>
                </a:xfrm>
              </p:grpSpPr>
              <p:cxnSp>
                <p:nvCxnSpPr>
                  <p:cNvPr id="122" name="Conector recto de flecha 121">
                    <a:extLst>
                      <a:ext uri="{FF2B5EF4-FFF2-40B4-BE49-F238E27FC236}">
                        <a16:creationId xmlns:a16="http://schemas.microsoft.com/office/drawing/2014/main" xmlns="" id="{21B43AA0-6A25-4D63-98F5-66465D690EF2}"/>
                      </a:ext>
                    </a:extLst>
                  </p:cNvPr>
                  <p:cNvCxnSpPr/>
                  <p:nvPr/>
                </p:nvCxnSpPr>
                <p:spPr>
                  <a:xfrm>
                    <a:off x="3392557" y="2637183"/>
                    <a:ext cx="4784034" cy="0"/>
                  </a:xfrm>
                  <a:prstGeom prst="straightConnector1">
                    <a:avLst/>
                  </a:prstGeom>
                  <a:ln w="22225">
                    <a:headEnd type="triangle"/>
                    <a:tailEnd type="stealth"/>
                  </a:ln>
                </p:spPr>
                <p:style>
                  <a:lnRef idx="1">
                    <a:schemeClr val="accent1"/>
                  </a:lnRef>
                  <a:fillRef idx="0">
                    <a:schemeClr val="accent1"/>
                  </a:fillRef>
                  <a:effectRef idx="0">
                    <a:schemeClr val="accent1"/>
                  </a:effectRef>
                  <a:fontRef idx="minor">
                    <a:schemeClr val="tx1"/>
                  </a:fontRef>
                </p:style>
              </p:cxnSp>
              <p:cxnSp>
                <p:nvCxnSpPr>
                  <p:cNvPr id="123" name="Conector recto 122">
                    <a:extLst>
                      <a:ext uri="{FF2B5EF4-FFF2-40B4-BE49-F238E27FC236}">
                        <a16:creationId xmlns:a16="http://schemas.microsoft.com/office/drawing/2014/main" xmlns="" id="{3A33D189-197A-486E-B43A-4EADEC266801}"/>
                      </a:ext>
                    </a:extLst>
                  </p:cNvPr>
                  <p:cNvCxnSpPr>
                    <a:cxnSpLocks/>
                  </p:cNvCxnSpPr>
                  <p:nvPr/>
                </p:nvCxnSpPr>
                <p:spPr>
                  <a:xfrm>
                    <a:off x="4643438" y="2494303"/>
                    <a:ext cx="0" cy="26318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4" name="Conector recto 123">
                    <a:extLst>
                      <a:ext uri="{FF2B5EF4-FFF2-40B4-BE49-F238E27FC236}">
                        <a16:creationId xmlns:a16="http://schemas.microsoft.com/office/drawing/2014/main" xmlns="" id="{8638BC71-17CC-401E-8F2B-42617A23D066}"/>
                      </a:ext>
                    </a:extLst>
                  </p:cNvPr>
                  <p:cNvCxnSpPr>
                    <a:cxnSpLocks/>
                  </p:cNvCxnSpPr>
                  <p:nvPr/>
                </p:nvCxnSpPr>
                <p:spPr>
                  <a:xfrm>
                    <a:off x="6867520" y="2518116"/>
                    <a:ext cx="0" cy="263180"/>
                  </a:xfrm>
                  <a:prstGeom prst="line">
                    <a:avLst/>
                  </a:prstGeom>
                </p:spPr>
                <p:style>
                  <a:lnRef idx="1">
                    <a:schemeClr val="accent1"/>
                  </a:lnRef>
                  <a:fillRef idx="0">
                    <a:schemeClr val="accent1"/>
                  </a:fillRef>
                  <a:effectRef idx="0">
                    <a:schemeClr val="accent1"/>
                  </a:effectRef>
                  <a:fontRef idx="minor">
                    <a:schemeClr val="tx1"/>
                  </a:fontRef>
                </p:style>
              </p:cxnSp>
              <p:sp>
                <p:nvSpPr>
                  <p:cNvPr id="125" name="CuadroTexto 124">
                    <a:extLst>
                      <a:ext uri="{FF2B5EF4-FFF2-40B4-BE49-F238E27FC236}">
                        <a16:creationId xmlns:mc="http://schemas.openxmlformats.org/markup-compatibility/2006" xmlns:a14="http://schemas.microsoft.com/office/drawing/2010/main" xmlns:a16="http://schemas.microsoft.com/office/drawing/2014/main" xmlns="" id="{861FA9D7-E53D-47E9-8BD8-F6FBFC1A5F31}"/>
                      </a:ext>
                    </a:extLst>
                  </p:cNvPr>
                  <p:cNvSpPr txBox="1"/>
                  <p:nvPr/>
                </p:nvSpPr>
                <p:spPr>
                  <a:xfrm>
                    <a:off x="4407240" y="2053400"/>
                    <a:ext cx="460076" cy="570533"/>
                  </a:xfrm>
                  <a:prstGeom prst="rect">
                    <a:avLst/>
                  </a:prstGeom>
                  <a:noFill/>
                </p:spPr>
                <p:txBody>
                  <a:bodyPr wrap="none" rtlCol="0">
                    <a:spAutoFit/>
                  </a:bodyPr>
                  <a:lstStyle/>
                  <a:p>
                    <a:r>
                      <a:rPr lang="es-ES" sz="1500" dirty="0" smtClean="0">
                        <a:solidFill>
                          <a:srgbClr val="00B050"/>
                        </a:solidFill>
                      </a:rPr>
                      <a:t>0</a:t>
                    </a:r>
                    <a:endParaRPr lang="es-ES" sz="1500" dirty="0">
                      <a:solidFill>
                        <a:srgbClr val="00B050"/>
                      </a:solidFill>
                    </a:endParaRPr>
                  </a:p>
                </p:txBody>
              </p:sp>
              <mc:AlternateContent xmlns:mc="http://schemas.openxmlformats.org/markup-compatibility/2006" xmlns:a14="http://schemas.microsoft.com/office/drawing/2010/main">
                <mc:Choice Requires="a14">
                  <p:sp>
                    <p:nvSpPr>
                      <p:cNvPr id="126" name="CuadroTexto 125">
                        <a:extLst>
                          <a:ext uri="{FF2B5EF4-FFF2-40B4-BE49-F238E27FC236}">
                            <a16:creationId xmlns:a16="http://schemas.microsoft.com/office/drawing/2014/main" xmlns="" id="{3C708484-D462-4089-A39E-4372E1DF42A4}"/>
                          </a:ext>
                        </a:extLst>
                      </p:cNvPr>
                      <p:cNvSpPr txBox="1"/>
                      <p:nvPr/>
                    </p:nvSpPr>
                    <p:spPr>
                      <a:xfrm>
                        <a:off x="7577007" y="2063470"/>
                        <a:ext cx="637631" cy="57053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CO" altLang="es-ES" sz="1500" i="1">
                                  <a:latin typeface="Cambria Math" panose="02040503050406030204" pitchFamily="18" charset="0"/>
                                  <a:ea typeface="Cambria Math" panose="02040503050406030204" pitchFamily="18" charset="0"/>
                                </a:rPr>
                                <m:t>∞</m:t>
                              </m:r>
                            </m:oMath>
                          </m:oMathPara>
                        </a14:m>
                        <a:endParaRPr lang="es-ES" sz="1500" dirty="0">
                          <a:solidFill>
                            <a:srgbClr val="00B050"/>
                          </a:solidFill>
                        </a:endParaRPr>
                      </a:p>
                    </p:txBody>
                  </p:sp>
                </mc:Choice>
                <mc:Fallback xmlns="">
                  <p:sp>
                    <p:nvSpPr>
                      <p:cNvPr id="126" name="CuadroTexto 125">
                        <a:extLst>
                          <a:ext uri="{FF2B5EF4-FFF2-40B4-BE49-F238E27FC236}">
                            <a16:creationId xmlns="" xmlns:a16="http://schemas.microsoft.com/office/drawing/2014/main" xmlns:a14="http://schemas.microsoft.com/office/drawing/2010/main" id="{3C708484-D462-4089-A39E-4372E1DF42A4}"/>
                          </a:ext>
                        </a:extLst>
                      </p:cNvPr>
                      <p:cNvSpPr txBox="1">
                        <a:spLocks noRot="1" noChangeAspect="1" noMove="1" noResize="1" noEditPoints="1" noAdjustHandles="1" noChangeArrowheads="1" noChangeShapeType="1" noTextEdit="1"/>
                      </p:cNvSpPr>
                      <p:nvPr/>
                    </p:nvSpPr>
                    <p:spPr>
                      <a:xfrm>
                        <a:off x="7577007" y="2063470"/>
                        <a:ext cx="637631" cy="570533"/>
                      </a:xfrm>
                      <a:prstGeom prst="rect">
                        <a:avLst/>
                      </a:prstGeom>
                      <a:blipFill rotWithShape="0">
                        <a:blip r:embed="rId20"/>
                        <a:stretch>
                          <a:fillRect/>
                        </a:stretch>
                      </a:blipFill>
                    </p:spPr>
                    <p:txBody>
                      <a:bodyPr/>
                      <a:lstStyle/>
                      <a:p>
                        <a:r>
                          <a:rPr lang="es-CO">
                            <a:noFill/>
                          </a:rPr>
                          <a:t> </a:t>
                        </a:r>
                      </a:p>
                    </p:txBody>
                  </p:sp>
                </mc:Fallback>
              </mc:AlternateContent>
              <p:cxnSp>
                <p:nvCxnSpPr>
                  <p:cNvPr id="127" name="Conector recto 126">
                    <a:extLst>
                      <a:ext uri="{FF2B5EF4-FFF2-40B4-BE49-F238E27FC236}">
                        <a16:creationId xmlns:a16="http://schemas.microsoft.com/office/drawing/2014/main" xmlns="" id="{E6573085-AD63-4C43-BD5A-9BC6BEE919CD}"/>
                      </a:ext>
                    </a:extLst>
                  </p:cNvPr>
                  <p:cNvCxnSpPr>
                    <a:cxnSpLocks/>
                    <a:stCxn id="121" idx="6"/>
                  </p:cNvCxnSpPr>
                  <p:nvPr/>
                </p:nvCxnSpPr>
                <p:spPr>
                  <a:xfrm flipV="1">
                    <a:off x="5079121" y="2622876"/>
                    <a:ext cx="3082556" cy="3137"/>
                  </a:xfrm>
                  <a:prstGeom prst="line">
                    <a:avLst/>
                  </a:prstGeom>
                  <a:ln w="38100">
                    <a:solidFill>
                      <a:srgbClr val="FF0000"/>
                    </a:solidFill>
                    <a:tailEnd type="stealth"/>
                  </a:ln>
                </p:spPr>
                <p:style>
                  <a:lnRef idx="1">
                    <a:schemeClr val="accent1"/>
                  </a:lnRef>
                  <a:fillRef idx="0">
                    <a:schemeClr val="accent1"/>
                  </a:fillRef>
                  <a:effectRef idx="0">
                    <a:schemeClr val="accent1"/>
                  </a:effectRef>
                  <a:fontRef idx="minor">
                    <a:schemeClr val="tx1"/>
                  </a:fontRef>
                </p:style>
              </p:cxnSp>
            </p:grpSp>
            <p:sp>
              <p:nvSpPr>
                <p:cNvPr id="121" name="Elipse 120">
                  <a:extLst>
                    <a:ext uri="{FF2B5EF4-FFF2-40B4-BE49-F238E27FC236}">
                      <a16:creationId xmlns:a16="http://schemas.microsoft.com/office/drawing/2014/main" xmlns="" id="{BF756A2E-81C2-45D1-9ACC-B75123C11F77}"/>
                    </a:ext>
                  </a:extLst>
                </p:cNvPr>
                <p:cNvSpPr/>
                <p:nvPr/>
              </p:nvSpPr>
              <p:spPr>
                <a:xfrm>
                  <a:off x="4827892" y="5106914"/>
                  <a:ext cx="221189" cy="202819"/>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grpSp>
          <p:cxnSp>
            <p:nvCxnSpPr>
              <p:cNvPr id="114" name="Conector recto 113">
                <a:extLst>
                  <a:ext uri="{FF2B5EF4-FFF2-40B4-BE49-F238E27FC236}">
                    <a16:creationId xmlns:a16="http://schemas.microsoft.com/office/drawing/2014/main" xmlns="" id="{3782001A-D9BF-4BC6-9AD0-B7F2AF7095E4}"/>
                  </a:ext>
                </a:extLst>
              </p:cNvPr>
              <p:cNvCxnSpPr/>
              <p:nvPr/>
            </p:nvCxnSpPr>
            <p:spPr>
              <a:xfrm>
                <a:off x="5782711" y="4769582"/>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115" name="Conector recto 114">
                <a:extLst>
                  <a:ext uri="{FF2B5EF4-FFF2-40B4-BE49-F238E27FC236}">
                    <a16:creationId xmlns:a16="http://schemas.microsoft.com/office/drawing/2014/main" xmlns="" id="{63CD3985-E4CC-46D7-A6F8-2A8DBD0185D4}"/>
                  </a:ext>
                </a:extLst>
              </p:cNvPr>
              <p:cNvCxnSpPr/>
              <p:nvPr/>
            </p:nvCxnSpPr>
            <p:spPr>
              <a:xfrm>
                <a:off x="6096000" y="4766585"/>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116" name="Conector recto 115">
                <a:extLst>
                  <a:ext uri="{FF2B5EF4-FFF2-40B4-BE49-F238E27FC236}">
                    <a16:creationId xmlns:a16="http://schemas.microsoft.com/office/drawing/2014/main" xmlns="" id="{5EBAD54A-9DCD-431F-86DF-3D5D0E5F487A}"/>
                  </a:ext>
                </a:extLst>
              </p:cNvPr>
              <p:cNvCxnSpPr/>
              <p:nvPr/>
            </p:nvCxnSpPr>
            <p:spPr>
              <a:xfrm>
                <a:off x="6462713" y="4763066"/>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117" name="Conector recto 116">
                <a:extLst>
                  <a:ext uri="{FF2B5EF4-FFF2-40B4-BE49-F238E27FC236}">
                    <a16:creationId xmlns:a16="http://schemas.microsoft.com/office/drawing/2014/main" xmlns="" id="{FFB51EE3-1D4E-4B0C-870E-6D3C36D798E6}"/>
                  </a:ext>
                </a:extLst>
              </p:cNvPr>
              <p:cNvCxnSpPr/>
              <p:nvPr/>
            </p:nvCxnSpPr>
            <p:spPr>
              <a:xfrm>
                <a:off x="6805612" y="4762383"/>
                <a:ext cx="0" cy="250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118" name="Conector recto 117">
                <a:extLst>
                  <a:ext uri="{FF2B5EF4-FFF2-40B4-BE49-F238E27FC236}">
                    <a16:creationId xmlns:a16="http://schemas.microsoft.com/office/drawing/2014/main" xmlns="" id="{38D11263-D606-4425-9321-AE6BD1A4089E}"/>
                  </a:ext>
                </a:extLst>
              </p:cNvPr>
              <p:cNvCxnSpPr/>
              <p:nvPr/>
            </p:nvCxnSpPr>
            <p:spPr>
              <a:xfrm>
                <a:off x="7085509" y="4776101"/>
                <a:ext cx="0" cy="250145"/>
              </a:xfrm>
              <a:prstGeom prst="line">
                <a:avLst/>
              </a:prstGeom>
            </p:spPr>
            <p:style>
              <a:lnRef idx="1">
                <a:schemeClr val="accent1"/>
              </a:lnRef>
              <a:fillRef idx="0">
                <a:schemeClr val="accent1"/>
              </a:fillRef>
              <a:effectRef idx="0">
                <a:schemeClr val="accent1"/>
              </a:effectRef>
              <a:fontRef idx="minor">
                <a:schemeClr val="tx1"/>
              </a:fontRef>
            </p:style>
          </p:cxnSp>
        </p:grpSp>
        <p:sp>
          <p:nvSpPr>
            <p:cNvPr id="129" name="CuadroTexto 128">
              <a:extLst>
                <a:ext uri="{FF2B5EF4-FFF2-40B4-BE49-F238E27FC236}">
                  <a16:creationId xmlns:mc="http://schemas.openxmlformats.org/markup-compatibility/2006" xmlns:a14="http://schemas.microsoft.com/office/drawing/2010/main" xmlns:a16="http://schemas.microsoft.com/office/drawing/2014/main" xmlns="" id="{861FA9D7-E53D-47E9-8BD8-F6FBFC1A5F31}"/>
                </a:ext>
              </a:extLst>
            </p:cNvPr>
            <p:cNvSpPr txBox="1"/>
            <p:nvPr/>
          </p:nvSpPr>
          <p:spPr>
            <a:xfrm>
              <a:off x="6559772" y="5554927"/>
              <a:ext cx="282449" cy="323165"/>
            </a:xfrm>
            <a:prstGeom prst="rect">
              <a:avLst/>
            </a:prstGeom>
            <a:noFill/>
          </p:spPr>
          <p:txBody>
            <a:bodyPr wrap="none" rtlCol="0">
              <a:spAutoFit/>
            </a:bodyPr>
            <a:lstStyle/>
            <a:p>
              <a:r>
                <a:rPr lang="es-ES" sz="1500" dirty="0">
                  <a:solidFill>
                    <a:srgbClr val="00B050"/>
                  </a:solidFill>
                </a:rPr>
                <a:t>1</a:t>
              </a:r>
            </a:p>
          </p:txBody>
        </p:sp>
      </p:grpSp>
    </p:spTree>
    <p:extLst>
      <p:ext uri="{BB962C8B-B14F-4D97-AF65-F5344CB8AC3E}">
        <p14:creationId xmlns:p14="http://schemas.microsoft.com/office/powerpoint/2010/main" val="1069439018"/>
      </p:ext>
    </p:extLst>
  </p:cSld>
  <p:clrMapOvr>
    <a:overrideClrMapping bg1="lt1" tx1="dk1" bg2="lt2" tx2="dk2" accent1="accent1" accent2="accent2" accent3="accent3" accent4="accent4" accent5="accent5" accent6="accent6" hlink="hlink" folHlink="folHlink"/>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FF830E6-7519-4F4D-9E2B-C38CF2B80AFB}"/>
              </a:ext>
            </a:extLst>
          </p:cNvPr>
          <p:cNvSpPr>
            <a:spLocks noGrp="1"/>
          </p:cNvSpPr>
          <p:nvPr>
            <p:ph type="title"/>
          </p:nvPr>
        </p:nvSpPr>
        <p:spPr>
          <a:xfrm>
            <a:off x="516108" y="182246"/>
            <a:ext cx="7886700" cy="1325563"/>
          </a:xfrm>
        </p:spPr>
        <p:txBody>
          <a:bodyPr/>
          <a:lstStyle/>
          <a:p>
            <a:r>
              <a:rPr lang="es-CO" b="1" dirty="0">
                <a:solidFill>
                  <a:srgbClr val="00B0F0"/>
                </a:solidFill>
              </a:rPr>
              <a:t>Operaciones con intervalos</a:t>
            </a:r>
            <a:endParaRPr lang="es-ES" dirty="0">
              <a:solidFill>
                <a:srgbClr val="00B0F0"/>
              </a:solidFill>
            </a:endParaRPr>
          </a:p>
        </p:txBody>
      </p:sp>
      <mc:AlternateContent xmlns:mc="http://schemas.openxmlformats.org/markup-compatibility/2006" xmlns:a14="http://schemas.microsoft.com/office/drawing/2010/main">
        <mc:Choice Requires="a14">
          <p:sp>
            <p:nvSpPr>
              <p:cNvPr id="3" name="Marcador de contenido 2">
                <a:extLst>
                  <a:ext uri="{FF2B5EF4-FFF2-40B4-BE49-F238E27FC236}">
                    <a16:creationId xmlns:a16="http://schemas.microsoft.com/office/drawing/2014/main" xmlns="" id="{7436532D-8442-431D-96AD-B2CA602B5604}"/>
                  </a:ext>
                </a:extLst>
              </p:cNvPr>
              <p:cNvSpPr>
                <a:spLocks noGrp="1"/>
              </p:cNvSpPr>
              <p:nvPr>
                <p:ph idx="1"/>
              </p:nvPr>
            </p:nvSpPr>
            <p:spPr>
              <a:xfrm>
                <a:off x="201783" y="1507809"/>
                <a:ext cx="8515350" cy="4351338"/>
              </a:xfrm>
            </p:spPr>
            <p:txBody>
              <a:bodyPr>
                <a:normAutofit/>
              </a:bodyPr>
              <a:lstStyle/>
              <a:p>
                <a:pPr algn="ctr"/>
                <a:r>
                  <a:rPr lang="es-CO" sz="2200" b="1" dirty="0" smtClean="0">
                    <a:solidFill>
                      <a:srgbClr val="00B0F0"/>
                    </a:solidFill>
                  </a:rPr>
                  <a:t>Unión de intervalos: </a:t>
                </a:r>
                <a:r>
                  <a:rPr lang="es-CO" dirty="0"/>
                  <a:t> Sean A y B dos intervalos. Se define la unión de A y B y se denota A </a:t>
                </a:r>
                <a14:m>
                  <m:oMath xmlns:m="http://schemas.openxmlformats.org/officeDocument/2006/math">
                    <m:r>
                      <a:rPr lang="es-CO" i="1" smtClean="0">
                        <a:latin typeface="Cambria Math" panose="02040503050406030204" pitchFamily="18" charset="0"/>
                        <a:ea typeface="Cambria Math" panose="02040503050406030204" pitchFamily="18" charset="0"/>
                      </a:rPr>
                      <m:t>∪</m:t>
                    </m:r>
                  </m:oMath>
                </a14:m>
                <a:r>
                  <a:rPr lang="es-CO" dirty="0"/>
                  <a:t> B,  al intervalo cuyos elementos pertenecen a </a:t>
                </a:r>
                <a:r>
                  <a:rPr lang="es-CO" dirty="0" err="1"/>
                  <a:t>A</a:t>
                </a:r>
                <a:r>
                  <a:rPr lang="es-CO" dirty="0"/>
                  <a:t> o a B.</a:t>
                </a:r>
              </a:p>
              <a:p>
                <a:endParaRPr lang="es-CO" dirty="0"/>
              </a:p>
              <a:p>
                <a:pPr marL="0" indent="0">
                  <a:buNone/>
                </a:pPr>
                <a14:m>
                  <m:oMathPara xmlns:m="http://schemas.openxmlformats.org/officeDocument/2006/math">
                    <m:oMathParaPr>
                      <m:jc m:val="centerGroup"/>
                    </m:oMathParaPr>
                    <m:oMath xmlns:m="http://schemas.openxmlformats.org/officeDocument/2006/math">
                      <m:r>
                        <a:rPr lang="es-CO" b="0" i="1" smtClean="0">
                          <a:latin typeface="Cambria Math" panose="02040503050406030204" pitchFamily="18" charset="0"/>
                          <a:ea typeface="Cambria Math" panose="02040503050406030204" pitchFamily="18" charset="0"/>
                        </a:rPr>
                        <m:t>𝐴</m:t>
                      </m:r>
                      <m:r>
                        <a:rPr lang="es-CO" i="1" smtClean="0">
                          <a:latin typeface="Cambria Math" panose="02040503050406030204" pitchFamily="18" charset="0"/>
                          <a:ea typeface="Cambria Math" panose="02040503050406030204" pitchFamily="18" charset="0"/>
                        </a:rPr>
                        <m:t>∪</m:t>
                      </m:r>
                      <m:r>
                        <a:rPr lang="es-CO" b="0" i="1" smtClean="0">
                          <a:latin typeface="Cambria Math" panose="02040503050406030204" pitchFamily="18" charset="0"/>
                          <a:ea typeface="Cambria Math" panose="02040503050406030204" pitchFamily="18" charset="0"/>
                        </a:rPr>
                        <m:t>𝐵</m:t>
                      </m:r>
                      <m:r>
                        <a:rPr lang="es-CO" b="0" i="1" smtClean="0">
                          <a:latin typeface="Cambria Math" panose="02040503050406030204" pitchFamily="18" charset="0"/>
                          <a:ea typeface="Cambria Math" panose="02040503050406030204" pitchFamily="18" charset="0"/>
                        </a:rPr>
                        <m:t>=</m:t>
                      </m:r>
                      <m:d>
                        <m:dPr>
                          <m:begChr m:val="{"/>
                          <m:endChr m:val="|"/>
                          <m:ctrlPr>
                            <a:rPr lang="es-CO" b="0" i="1" smtClean="0">
                              <a:latin typeface="Cambria Math" panose="02040503050406030204" pitchFamily="18" charset="0"/>
                              <a:ea typeface="Cambria Math" panose="02040503050406030204" pitchFamily="18" charset="0"/>
                            </a:rPr>
                          </m:ctrlPr>
                        </m:dPr>
                        <m:e>
                          <m:r>
                            <m:rPr>
                              <m:sty m:val="p"/>
                            </m:rPr>
                            <a:rPr lang="es-ES" b="0" i="0" smtClean="0">
                              <a:latin typeface="Cambria Math" panose="02040503050406030204" pitchFamily="18" charset="0"/>
                              <a:ea typeface="Cambria Math" panose="02040503050406030204" pitchFamily="18" charset="0"/>
                            </a:rPr>
                            <m:t>x</m:t>
                          </m:r>
                          <m:r>
                            <a:rPr lang="es-CO" b="0" i="0" smtClean="0">
                              <a:latin typeface="Cambria Math" panose="02040503050406030204" pitchFamily="18" charset="0"/>
                              <a:ea typeface="Cambria Math" panose="02040503050406030204" pitchFamily="18" charset="0"/>
                            </a:rPr>
                            <m:t> </m:t>
                          </m:r>
                        </m:e>
                      </m:d>
                      <m:r>
                        <a:rPr lang="es-CO" b="0" i="0" smtClean="0">
                          <a:latin typeface="Cambria Math" panose="02040503050406030204" pitchFamily="18" charset="0"/>
                          <a:ea typeface="Cambria Math" panose="02040503050406030204" pitchFamily="18" charset="0"/>
                        </a:rPr>
                        <m:t> </m:t>
                      </m:r>
                      <m:r>
                        <m:rPr>
                          <m:sty m:val="p"/>
                        </m:rPr>
                        <a:rPr lang="es-CO" b="0" i="0" smtClean="0">
                          <a:latin typeface="Cambria Math" panose="02040503050406030204" pitchFamily="18" charset="0"/>
                          <a:ea typeface="Cambria Math" panose="02040503050406030204" pitchFamily="18" charset="0"/>
                        </a:rPr>
                        <m:t>x</m:t>
                      </m:r>
                      <m:r>
                        <m:rPr>
                          <m:nor/>
                        </m:rPr>
                        <a:rPr lang="es-CO" b="0" i="0" smtClean="0">
                          <a:latin typeface="Cambria Math" panose="02040503050406030204" pitchFamily="18" charset="0"/>
                          <a:ea typeface="Cambria Math" panose="02040503050406030204" pitchFamily="18" charset="0"/>
                        </a:rPr>
                        <m:t> </m:t>
                      </m:r>
                      <m:r>
                        <m:rPr>
                          <m:nor/>
                        </m:rPr>
                        <a:rPr lang="az-Cyrl-AZ" dirty="0" smtClean="0"/>
                        <m:t>є</m:t>
                      </m:r>
                      <m:r>
                        <a:rPr lang="es-CO" b="0" i="0" dirty="0" smtClean="0">
                          <a:latin typeface="Cambria Math" panose="02040503050406030204" pitchFamily="18" charset="0"/>
                        </a:rPr>
                        <m:t> </m:t>
                      </m:r>
                      <m:r>
                        <m:rPr>
                          <m:sty m:val="p"/>
                        </m:rPr>
                        <a:rPr lang="es-CO" b="0" i="0" smtClean="0">
                          <a:latin typeface="Cambria Math" panose="02040503050406030204" pitchFamily="18" charset="0"/>
                          <a:ea typeface="Cambria Math" panose="02040503050406030204" pitchFamily="18" charset="0"/>
                        </a:rPr>
                        <m:t>A</m:t>
                      </m:r>
                      <m:r>
                        <a:rPr lang="es-CO" b="0" i="0" smtClean="0">
                          <a:latin typeface="Cambria Math" panose="02040503050406030204" pitchFamily="18" charset="0"/>
                          <a:ea typeface="Cambria Math" panose="02040503050406030204" pitchFamily="18" charset="0"/>
                        </a:rPr>
                        <m:t>      </m:t>
                      </m:r>
                      <m:r>
                        <m:rPr>
                          <m:sty m:val="p"/>
                        </m:rPr>
                        <a:rPr lang="es-CO" b="0" i="0" smtClean="0">
                          <a:latin typeface="Cambria Math" panose="02040503050406030204" pitchFamily="18" charset="0"/>
                          <a:ea typeface="Cambria Math" panose="02040503050406030204" pitchFamily="18" charset="0"/>
                        </a:rPr>
                        <m:t>o</m:t>
                      </m:r>
                      <m:r>
                        <a:rPr lang="es-CO" b="0" i="0" smtClean="0">
                          <a:latin typeface="Cambria Math" panose="02040503050406030204" pitchFamily="18" charset="0"/>
                          <a:ea typeface="Cambria Math" panose="02040503050406030204" pitchFamily="18" charset="0"/>
                        </a:rPr>
                        <m:t>     </m:t>
                      </m:r>
                      <m:r>
                        <m:rPr>
                          <m:sty m:val="p"/>
                        </m:rPr>
                        <a:rPr lang="es-CO" b="0" i="0" smtClean="0">
                          <a:latin typeface="Cambria Math" panose="02040503050406030204" pitchFamily="18" charset="0"/>
                          <a:ea typeface="Cambria Math" panose="02040503050406030204" pitchFamily="18" charset="0"/>
                        </a:rPr>
                        <m:t>x</m:t>
                      </m:r>
                      <m:r>
                        <m:rPr>
                          <m:nor/>
                        </m:rPr>
                        <a:rPr lang="es-CO" b="0" i="0" smtClean="0">
                          <a:latin typeface="Cambria Math" panose="02040503050406030204" pitchFamily="18" charset="0"/>
                          <a:ea typeface="Cambria Math" panose="02040503050406030204" pitchFamily="18" charset="0"/>
                        </a:rPr>
                        <m:t> </m:t>
                      </m:r>
                      <m:r>
                        <m:rPr>
                          <m:nor/>
                        </m:rPr>
                        <a:rPr lang="az-Cyrl-AZ" dirty="0" smtClean="0"/>
                        <m:t>є</m:t>
                      </m:r>
                      <m:r>
                        <m:rPr>
                          <m:nor/>
                        </m:rPr>
                        <a:rPr lang="es-CO" b="0" i="0" dirty="0" smtClean="0"/>
                        <m:t> </m:t>
                      </m:r>
                      <m:r>
                        <m:rPr>
                          <m:sty m:val="p"/>
                        </m:rPr>
                        <a:rPr lang="es-CO" b="0" i="0" smtClean="0">
                          <a:latin typeface="Cambria Math" panose="02040503050406030204" pitchFamily="18" charset="0"/>
                          <a:ea typeface="Cambria Math" panose="02040503050406030204" pitchFamily="18" charset="0"/>
                        </a:rPr>
                        <m:t>B</m:t>
                      </m:r>
                      <m:r>
                        <a:rPr lang="es-CO" b="0" i="0" smtClean="0">
                          <a:latin typeface="Cambria Math" panose="02040503050406030204" pitchFamily="18" charset="0"/>
                          <a:ea typeface="Cambria Math" panose="02040503050406030204" pitchFamily="18" charset="0"/>
                        </a:rPr>
                        <m:t>}</m:t>
                      </m:r>
                    </m:oMath>
                  </m:oMathPara>
                </a14:m>
                <a:endParaRPr lang="es-CO" dirty="0"/>
              </a:p>
              <a:p>
                <a:pPr marL="0" indent="0">
                  <a:buNone/>
                </a:pPr>
                <a:endParaRPr lang="es-CO" dirty="0"/>
              </a:p>
              <a:p>
                <a:pPr marL="0" indent="0">
                  <a:buNone/>
                </a:pPr>
                <a:r>
                  <a:rPr lang="es-PR" altLang="es-ES" sz="2000" b="1" dirty="0">
                    <a:solidFill>
                      <a:srgbClr val="00B050"/>
                    </a:solidFill>
                    <a:latin typeface="Verdana" panose="020B0604030504040204" pitchFamily="34" charset="0"/>
                  </a:rPr>
                  <a:t>Ejemplo:</a:t>
                </a:r>
              </a:p>
              <a:p>
                <a:pPr marL="0" indent="0">
                  <a:buNone/>
                </a:pPr>
                <a:endParaRPr lang="es-CO" dirty="0"/>
              </a:p>
              <a:p>
                <a14:m>
                  <m:oMath xmlns:m="http://schemas.openxmlformats.org/officeDocument/2006/math">
                    <m:r>
                      <a:rPr lang="es-CO" b="0" i="1" smtClean="0">
                        <a:latin typeface="Cambria Math" panose="02040503050406030204" pitchFamily="18" charset="0"/>
                      </a:rPr>
                      <m:t>𝐴</m:t>
                    </m:r>
                    <m:r>
                      <a:rPr lang="es-CO" b="0" i="1" smtClean="0">
                        <a:latin typeface="Cambria Math" panose="02040503050406030204" pitchFamily="18" charset="0"/>
                      </a:rPr>
                      <m:t>=(−3, 6 )</m:t>
                    </m:r>
                  </m:oMath>
                </a14:m>
                <a:endParaRPr lang="es-CO" dirty="0"/>
              </a:p>
              <a:p>
                <a14:m>
                  <m:oMath xmlns:m="http://schemas.openxmlformats.org/officeDocument/2006/math">
                    <m:r>
                      <a:rPr lang="es-CO" i="1" dirty="0" smtClean="0">
                        <a:latin typeface="Cambria Math" panose="02040503050406030204" pitchFamily="18" charset="0"/>
                      </a:rPr>
                      <m:t>𝐵</m:t>
                    </m:r>
                  </m:oMath>
                </a14:m>
                <a:r>
                  <a:rPr lang="es-CO" dirty="0"/>
                  <a:t> </a:t>
                </a:r>
                <a14:m>
                  <m:oMath xmlns:m="http://schemas.openxmlformats.org/officeDocument/2006/math">
                    <m:r>
                      <a:rPr lang="es-CO" i="1">
                        <a:latin typeface="Cambria Math" panose="02040503050406030204" pitchFamily="18" charset="0"/>
                      </a:rPr>
                      <m:t>=</m:t>
                    </m:r>
                    <m:r>
                      <a:rPr lang="es-CO" b="0" i="1" smtClean="0">
                        <a:latin typeface="Cambria Math" panose="02040503050406030204" pitchFamily="18" charset="0"/>
                      </a:rPr>
                      <m:t>[ 1, 9 ]</m:t>
                    </m:r>
                  </m:oMath>
                </a14:m>
                <a:endParaRPr lang="es-CO" dirty="0"/>
              </a:p>
              <a:p>
                <a14:m>
                  <m:oMath xmlns:m="http://schemas.openxmlformats.org/officeDocument/2006/math">
                    <m:r>
                      <a:rPr lang="es-CO" i="1">
                        <a:latin typeface="Cambria Math" panose="02040503050406030204" pitchFamily="18" charset="0"/>
                        <a:ea typeface="Cambria Math" panose="02040503050406030204" pitchFamily="18" charset="0"/>
                      </a:rPr>
                      <m:t>𝐴</m:t>
                    </m:r>
                    <m:r>
                      <a:rPr lang="es-CO" i="1">
                        <a:latin typeface="Cambria Math" panose="02040503050406030204" pitchFamily="18" charset="0"/>
                        <a:ea typeface="Cambria Math" panose="02040503050406030204" pitchFamily="18" charset="0"/>
                      </a:rPr>
                      <m:t>∩</m:t>
                    </m:r>
                    <m:r>
                      <a:rPr lang="es-CO" i="1">
                        <a:latin typeface="Cambria Math" panose="02040503050406030204" pitchFamily="18" charset="0"/>
                        <a:ea typeface="Cambria Math" panose="02040503050406030204" pitchFamily="18" charset="0"/>
                      </a:rPr>
                      <m:t>𝐵</m:t>
                    </m:r>
                    <m:r>
                      <a:rPr lang="es-CO" i="1">
                        <a:latin typeface="Cambria Math" panose="02040503050406030204" pitchFamily="18" charset="0"/>
                        <a:ea typeface="Cambria Math" panose="02040503050406030204" pitchFamily="18" charset="0"/>
                      </a:rPr>
                      <m:t>=</m:t>
                    </m:r>
                    <m:r>
                      <a:rPr lang="es-CO" b="0" i="0" smtClean="0">
                        <a:latin typeface="Cambria Math" panose="02040503050406030204" pitchFamily="18" charset="0"/>
                        <a:ea typeface="Cambria Math" panose="02040503050406030204" pitchFamily="18" charset="0"/>
                      </a:rPr>
                      <m:t>( −3, 9 ]</m:t>
                    </m:r>
                  </m:oMath>
                </a14:m>
                <a:endParaRPr lang="es-CO" dirty="0"/>
              </a:p>
            </p:txBody>
          </p:sp>
        </mc:Choice>
        <mc:Fallback xmlns="">
          <p:sp>
            <p:nvSpPr>
              <p:cNvPr id="3" name="Marcador de contenido 2">
                <a:extLst>
                  <a:ext uri="{FF2B5EF4-FFF2-40B4-BE49-F238E27FC236}">
                    <a16:creationId xmlns="" xmlns:a16="http://schemas.microsoft.com/office/drawing/2014/main" xmlns:a14="http://schemas.microsoft.com/office/drawing/2010/main" id="{7436532D-8442-431D-96AD-B2CA602B5604}"/>
                  </a:ext>
                </a:extLst>
              </p:cNvPr>
              <p:cNvSpPr>
                <a:spLocks noGrp="1" noRot="1" noChangeAspect="1" noMove="1" noResize="1" noEditPoints="1" noAdjustHandles="1" noChangeArrowheads="1" noChangeShapeType="1" noTextEdit="1"/>
              </p:cNvSpPr>
              <p:nvPr>
                <p:ph idx="1"/>
              </p:nvPr>
            </p:nvSpPr>
            <p:spPr>
              <a:xfrm>
                <a:off x="201783" y="1507809"/>
                <a:ext cx="8515350" cy="4351338"/>
              </a:xfrm>
              <a:blipFill rotWithShape="0">
                <a:blip r:embed="rId2"/>
                <a:stretch>
                  <a:fillRect l="-716" t="-1681" r="-286"/>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5" name="Rectángulo 4">
                <a:extLst>
                  <a:ext uri="{FF2B5EF4-FFF2-40B4-BE49-F238E27FC236}">
                    <a16:creationId xmlns:a16="http://schemas.microsoft.com/office/drawing/2014/main" xmlns="" id="{8DB68A84-72FC-4692-A7D7-17EA70FB7A80}"/>
                  </a:ext>
                </a:extLst>
              </p:cNvPr>
              <p:cNvSpPr/>
              <p:nvPr/>
            </p:nvSpPr>
            <p:spPr>
              <a:xfrm>
                <a:off x="4374670" y="3244334"/>
                <a:ext cx="39465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s-CO" i="1">
                          <a:latin typeface="Cambria Math" panose="02040503050406030204" pitchFamily="18" charset="0"/>
                          <a:ea typeface="Cambria Math" panose="02040503050406030204" pitchFamily="18" charset="0"/>
                        </a:rPr>
                        <m:t>∪</m:t>
                      </m:r>
                    </m:oMath>
                  </m:oMathPara>
                </a14:m>
                <a:endParaRPr lang="es-ES" dirty="0"/>
              </a:p>
            </p:txBody>
          </p:sp>
        </mc:Choice>
        <mc:Fallback xmlns="">
          <p:sp>
            <p:nvSpPr>
              <p:cNvPr id="5" name="Rectángulo 4">
                <a:extLst>
                  <a:ext uri="{FF2B5EF4-FFF2-40B4-BE49-F238E27FC236}">
                    <a16:creationId xmlns:a16="http://schemas.microsoft.com/office/drawing/2014/main" id="{8DB68A84-72FC-4692-A7D7-17EA70FB7A80}"/>
                  </a:ext>
                </a:extLst>
              </p:cNvPr>
              <p:cNvSpPr>
                <a:spLocks noRot="1" noChangeAspect="1" noMove="1" noResize="1" noEditPoints="1" noAdjustHandles="1" noChangeArrowheads="1" noChangeShapeType="1" noTextEdit="1"/>
              </p:cNvSpPr>
              <p:nvPr/>
            </p:nvSpPr>
            <p:spPr>
              <a:xfrm>
                <a:off x="4374670" y="3244334"/>
                <a:ext cx="394659" cy="369332"/>
              </a:xfrm>
              <a:prstGeom prst="rect">
                <a:avLst/>
              </a:prstGeom>
              <a:blipFill>
                <a:blip r:embed="rId3"/>
                <a:stretch>
                  <a:fillRect/>
                </a:stretch>
              </a:blipFill>
            </p:spPr>
            <p:txBody>
              <a:bodyPr/>
              <a:lstStyle/>
              <a:p>
                <a:r>
                  <a:rPr lang="es-ES">
                    <a:noFill/>
                  </a:rPr>
                  <a:t> </a:t>
                </a:r>
              </a:p>
            </p:txBody>
          </p:sp>
        </mc:Fallback>
      </mc:AlternateContent>
      <p:pic>
        <p:nvPicPr>
          <p:cNvPr id="6" name="Imagen 5">
            <a:extLst>
              <a:ext uri="{FF2B5EF4-FFF2-40B4-BE49-F238E27FC236}">
                <a16:creationId xmlns:a16="http://schemas.microsoft.com/office/drawing/2014/main" xmlns="" id="{0CCAA48D-2349-455A-B76B-D800D271FCF1}"/>
              </a:ext>
            </a:extLst>
          </p:cNvPr>
          <p:cNvPicPr>
            <a:picLocks noChangeAspect="1"/>
          </p:cNvPicPr>
          <p:nvPr/>
        </p:nvPicPr>
        <p:blipFill>
          <a:blip r:embed="rId4"/>
          <a:stretch>
            <a:fillRect/>
          </a:stretch>
        </p:blipFill>
        <p:spPr>
          <a:xfrm>
            <a:off x="3449808" y="4205804"/>
            <a:ext cx="4953000" cy="1466850"/>
          </a:xfrm>
          <a:prstGeom prst="rect">
            <a:avLst/>
          </a:prstGeom>
        </p:spPr>
      </p:pic>
    </p:spTree>
    <p:extLst>
      <p:ext uri="{BB962C8B-B14F-4D97-AF65-F5344CB8AC3E}">
        <p14:creationId xmlns:p14="http://schemas.microsoft.com/office/powerpoint/2010/main" val="12915498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FF830E6-7519-4F4D-9E2B-C38CF2B80AFB}"/>
              </a:ext>
            </a:extLst>
          </p:cNvPr>
          <p:cNvSpPr>
            <a:spLocks noGrp="1"/>
          </p:cNvSpPr>
          <p:nvPr>
            <p:ph type="title"/>
          </p:nvPr>
        </p:nvSpPr>
        <p:spPr>
          <a:xfrm>
            <a:off x="516108" y="182246"/>
            <a:ext cx="7886700" cy="1325563"/>
          </a:xfrm>
        </p:spPr>
        <p:txBody>
          <a:bodyPr/>
          <a:lstStyle/>
          <a:p>
            <a:r>
              <a:rPr lang="es-CO" b="1" dirty="0">
                <a:solidFill>
                  <a:srgbClr val="00B0F0"/>
                </a:solidFill>
              </a:rPr>
              <a:t>Operaciones con intervalos</a:t>
            </a:r>
            <a:endParaRPr lang="es-ES" dirty="0">
              <a:solidFill>
                <a:srgbClr val="00B0F0"/>
              </a:solidFill>
            </a:endParaRPr>
          </a:p>
        </p:txBody>
      </p:sp>
      <mc:AlternateContent xmlns:mc="http://schemas.openxmlformats.org/markup-compatibility/2006" xmlns:a14="http://schemas.microsoft.com/office/drawing/2010/main">
        <mc:Choice Requires="a14">
          <p:sp>
            <p:nvSpPr>
              <p:cNvPr id="3" name="Marcador de contenido 2">
                <a:extLst>
                  <a:ext uri="{FF2B5EF4-FFF2-40B4-BE49-F238E27FC236}">
                    <a16:creationId xmlns:a16="http://schemas.microsoft.com/office/drawing/2014/main" xmlns="" id="{7436532D-8442-431D-96AD-B2CA602B5604}"/>
                  </a:ext>
                </a:extLst>
              </p:cNvPr>
              <p:cNvSpPr>
                <a:spLocks noGrp="1"/>
              </p:cNvSpPr>
              <p:nvPr>
                <p:ph idx="1"/>
              </p:nvPr>
            </p:nvSpPr>
            <p:spPr>
              <a:xfrm>
                <a:off x="628650" y="1507809"/>
                <a:ext cx="7886700" cy="4351338"/>
              </a:xfrm>
            </p:spPr>
            <p:txBody>
              <a:bodyPr>
                <a:normAutofit/>
              </a:bodyPr>
              <a:lstStyle/>
              <a:p>
                <a:pPr algn="just"/>
                <a:r>
                  <a:rPr lang="es-CO" sz="2200" b="1" dirty="0">
                    <a:solidFill>
                      <a:srgbClr val="00B0F0"/>
                    </a:solidFill>
                  </a:rPr>
                  <a:t>Intersección entre intervalos: </a:t>
                </a:r>
                <a:r>
                  <a:rPr lang="es-CO" dirty="0"/>
                  <a:t> Sean A y B dos intervalos. Se define la intersección de A y B y se denota A ∩ B,  al conjunto cuyos elementos pertenecen a </a:t>
                </a:r>
                <a:r>
                  <a:rPr lang="es-CO" dirty="0" err="1"/>
                  <a:t>A</a:t>
                </a:r>
                <a:r>
                  <a:rPr lang="es-CO" dirty="0"/>
                  <a:t> y también a B.</a:t>
                </a:r>
              </a:p>
              <a:p>
                <a:endParaRPr lang="es-CO" dirty="0"/>
              </a:p>
              <a:p>
                <a:pPr marL="0" indent="0">
                  <a:buNone/>
                </a:pPr>
                <a14:m>
                  <m:oMathPara xmlns:m="http://schemas.openxmlformats.org/officeDocument/2006/math">
                    <m:oMathParaPr>
                      <m:jc m:val="centerGroup"/>
                    </m:oMathParaPr>
                    <m:oMath xmlns:m="http://schemas.openxmlformats.org/officeDocument/2006/math">
                      <m:r>
                        <a:rPr lang="es-CO" b="0" i="1" smtClean="0">
                          <a:latin typeface="Cambria Math" panose="02040503050406030204" pitchFamily="18" charset="0"/>
                          <a:ea typeface="Cambria Math" panose="02040503050406030204" pitchFamily="18" charset="0"/>
                        </a:rPr>
                        <m:t>𝐴</m:t>
                      </m:r>
                      <m:r>
                        <a:rPr lang="es-CO" i="1" smtClean="0">
                          <a:latin typeface="Cambria Math" panose="02040503050406030204" pitchFamily="18" charset="0"/>
                          <a:ea typeface="Cambria Math" panose="02040503050406030204" pitchFamily="18" charset="0"/>
                        </a:rPr>
                        <m:t>∩</m:t>
                      </m:r>
                      <m:r>
                        <a:rPr lang="es-CO" b="0" i="1" smtClean="0">
                          <a:latin typeface="Cambria Math" panose="02040503050406030204" pitchFamily="18" charset="0"/>
                          <a:ea typeface="Cambria Math" panose="02040503050406030204" pitchFamily="18" charset="0"/>
                        </a:rPr>
                        <m:t>𝐵</m:t>
                      </m:r>
                      <m:r>
                        <a:rPr lang="es-CO" b="0" i="1" smtClean="0">
                          <a:latin typeface="Cambria Math" panose="02040503050406030204" pitchFamily="18" charset="0"/>
                          <a:ea typeface="Cambria Math" panose="02040503050406030204" pitchFamily="18" charset="0"/>
                        </a:rPr>
                        <m:t>=</m:t>
                      </m:r>
                      <m:d>
                        <m:dPr>
                          <m:begChr m:val="{"/>
                          <m:endChr m:val="|"/>
                          <m:ctrlPr>
                            <a:rPr lang="es-CO" b="0" i="1" smtClean="0">
                              <a:latin typeface="Cambria Math" panose="02040503050406030204" pitchFamily="18" charset="0"/>
                              <a:ea typeface="Cambria Math" panose="02040503050406030204" pitchFamily="18" charset="0"/>
                            </a:rPr>
                          </m:ctrlPr>
                        </m:dPr>
                        <m:e>
                          <m:r>
                            <m:rPr>
                              <m:sty m:val="p"/>
                            </m:rPr>
                            <a:rPr lang="es-CO" b="0" i="0" smtClean="0">
                              <a:latin typeface="Cambria Math" panose="02040503050406030204" pitchFamily="18" charset="0"/>
                              <a:ea typeface="Cambria Math" panose="02040503050406030204" pitchFamily="18" charset="0"/>
                            </a:rPr>
                            <m:t>x</m:t>
                          </m:r>
                          <m:r>
                            <a:rPr lang="es-CO" b="0" i="0" smtClean="0">
                              <a:latin typeface="Cambria Math" panose="02040503050406030204" pitchFamily="18" charset="0"/>
                              <a:ea typeface="Cambria Math" panose="02040503050406030204" pitchFamily="18" charset="0"/>
                            </a:rPr>
                            <m:t> </m:t>
                          </m:r>
                        </m:e>
                      </m:d>
                      <m:r>
                        <a:rPr lang="es-CO" b="0" i="0" smtClean="0">
                          <a:latin typeface="Cambria Math" panose="02040503050406030204" pitchFamily="18" charset="0"/>
                          <a:ea typeface="Cambria Math" panose="02040503050406030204" pitchFamily="18" charset="0"/>
                        </a:rPr>
                        <m:t> </m:t>
                      </m:r>
                      <m:r>
                        <m:rPr>
                          <m:sty m:val="p"/>
                        </m:rPr>
                        <a:rPr lang="es-CO" b="0" i="0" smtClean="0">
                          <a:latin typeface="Cambria Math" panose="02040503050406030204" pitchFamily="18" charset="0"/>
                          <a:ea typeface="Cambria Math" panose="02040503050406030204" pitchFamily="18" charset="0"/>
                        </a:rPr>
                        <m:t>x</m:t>
                      </m:r>
                      <m:r>
                        <m:rPr>
                          <m:nor/>
                        </m:rPr>
                        <a:rPr lang="es-CO" b="0" i="0" smtClean="0">
                          <a:latin typeface="Cambria Math" panose="02040503050406030204" pitchFamily="18" charset="0"/>
                          <a:ea typeface="Cambria Math" panose="02040503050406030204" pitchFamily="18" charset="0"/>
                        </a:rPr>
                        <m:t> </m:t>
                      </m:r>
                      <m:r>
                        <m:rPr>
                          <m:nor/>
                        </m:rPr>
                        <a:rPr lang="az-Cyrl-AZ" dirty="0"/>
                        <m:t>є</m:t>
                      </m:r>
                      <m:r>
                        <a:rPr lang="es-CO" b="0" i="0" dirty="0" smtClean="0">
                          <a:latin typeface="Cambria Math" panose="02040503050406030204" pitchFamily="18" charset="0"/>
                        </a:rPr>
                        <m:t> </m:t>
                      </m:r>
                      <m:r>
                        <m:rPr>
                          <m:sty m:val="p"/>
                        </m:rPr>
                        <a:rPr lang="es-CO" b="0" i="0" smtClean="0">
                          <a:latin typeface="Cambria Math" panose="02040503050406030204" pitchFamily="18" charset="0"/>
                          <a:ea typeface="Cambria Math" panose="02040503050406030204" pitchFamily="18" charset="0"/>
                        </a:rPr>
                        <m:t>A</m:t>
                      </m:r>
                      <m:r>
                        <a:rPr lang="es-CO" b="0" i="0" smtClean="0">
                          <a:latin typeface="Cambria Math" panose="02040503050406030204" pitchFamily="18" charset="0"/>
                          <a:ea typeface="Cambria Math" panose="02040503050406030204" pitchFamily="18" charset="0"/>
                        </a:rPr>
                        <m:t>      </m:t>
                      </m:r>
                      <m:r>
                        <m:rPr>
                          <m:sty m:val="p"/>
                        </m:rPr>
                        <a:rPr lang="es-CO" b="0" i="0" smtClean="0">
                          <a:latin typeface="Cambria Math" panose="02040503050406030204" pitchFamily="18" charset="0"/>
                          <a:ea typeface="Cambria Math" panose="02040503050406030204" pitchFamily="18" charset="0"/>
                        </a:rPr>
                        <m:t>y</m:t>
                      </m:r>
                      <m:r>
                        <a:rPr lang="es-CO" b="0" i="0" smtClean="0">
                          <a:latin typeface="Cambria Math" panose="02040503050406030204" pitchFamily="18" charset="0"/>
                          <a:ea typeface="Cambria Math" panose="02040503050406030204" pitchFamily="18" charset="0"/>
                        </a:rPr>
                        <m:t>     </m:t>
                      </m:r>
                      <m:r>
                        <m:rPr>
                          <m:sty m:val="p"/>
                        </m:rPr>
                        <a:rPr lang="es-CO" b="0" i="0" smtClean="0">
                          <a:latin typeface="Cambria Math" panose="02040503050406030204" pitchFamily="18" charset="0"/>
                          <a:ea typeface="Cambria Math" panose="02040503050406030204" pitchFamily="18" charset="0"/>
                        </a:rPr>
                        <m:t>x</m:t>
                      </m:r>
                      <m:r>
                        <m:rPr>
                          <m:nor/>
                        </m:rPr>
                        <a:rPr lang="es-CO" b="0" i="0" smtClean="0">
                          <a:latin typeface="Cambria Math" panose="02040503050406030204" pitchFamily="18" charset="0"/>
                          <a:ea typeface="Cambria Math" panose="02040503050406030204" pitchFamily="18" charset="0"/>
                        </a:rPr>
                        <m:t> </m:t>
                      </m:r>
                      <m:r>
                        <m:rPr>
                          <m:nor/>
                        </m:rPr>
                        <a:rPr lang="az-Cyrl-AZ" dirty="0"/>
                        <m:t>є</m:t>
                      </m:r>
                      <m:r>
                        <m:rPr>
                          <m:nor/>
                        </m:rPr>
                        <a:rPr lang="es-CO" b="0" i="0" dirty="0" smtClean="0"/>
                        <m:t> </m:t>
                      </m:r>
                      <m:r>
                        <m:rPr>
                          <m:sty m:val="p"/>
                        </m:rPr>
                        <a:rPr lang="es-CO" b="0" i="0" smtClean="0">
                          <a:latin typeface="Cambria Math" panose="02040503050406030204" pitchFamily="18" charset="0"/>
                          <a:ea typeface="Cambria Math" panose="02040503050406030204" pitchFamily="18" charset="0"/>
                        </a:rPr>
                        <m:t>B</m:t>
                      </m:r>
                      <m:r>
                        <a:rPr lang="es-CO" b="0" i="0" smtClean="0">
                          <a:latin typeface="Cambria Math" panose="02040503050406030204" pitchFamily="18" charset="0"/>
                          <a:ea typeface="Cambria Math" panose="02040503050406030204" pitchFamily="18" charset="0"/>
                        </a:rPr>
                        <m:t>}</m:t>
                      </m:r>
                    </m:oMath>
                  </m:oMathPara>
                </a14:m>
                <a:endParaRPr lang="es-CO" dirty="0"/>
              </a:p>
              <a:p>
                <a:pPr marL="0" indent="0">
                  <a:buNone/>
                </a:pPr>
                <a:endParaRPr lang="es-CO" dirty="0"/>
              </a:p>
              <a:p>
                <a:pPr marL="0" indent="0">
                  <a:buNone/>
                </a:pPr>
                <a:r>
                  <a:rPr lang="es-PR" altLang="es-ES" sz="2000" b="1" dirty="0">
                    <a:solidFill>
                      <a:srgbClr val="00B050"/>
                    </a:solidFill>
                    <a:latin typeface="Verdana" panose="020B0604030504040204" pitchFamily="34" charset="0"/>
                  </a:rPr>
                  <a:t>Ejemplo:</a:t>
                </a:r>
              </a:p>
              <a:p>
                <a:pPr marL="0" indent="0">
                  <a:buNone/>
                </a:pPr>
                <a:endParaRPr lang="es-CO" dirty="0"/>
              </a:p>
              <a:p>
                <a14:m>
                  <m:oMath xmlns:m="http://schemas.openxmlformats.org/officeDocument/2006/math">
                    <m:r>
                      <a:rPr lang="es-CO" b="0" i="1" smtClean="0">
                        <a:latin typeface="Cambria Math" panose="02040503050406030204" pitchFamily="18" charset="0"/>
                      </a:rPr>
                      <m:t>𝐴</m:t>
                    </m:r>
                    <m:r>
                      <a:rPr lang="es-CO" b="0" i="1" smtClean="0">
                        <a:latin typeface="Cambria Math" panose="02040503050406030204" pitchFamily="18" charset="0"/>
                      </a:rPr>
                      <m:t>=(−2,5 ]</m:t>
                    </m:r>
                  </m:oMath>
                </a14:m>
                <a:endParaRPr lang="es-CO" dirty="0"/>
              </a:p>
              <a:p>
                <a14:m>
                  <m:oMath xmlns:m="http://schemas.openxmlformats.org/officeDocument/2006/math">
                    <m:r>
                      <a:rPr lang="es-CO" i="1" dirty="0" smtClean="0">
                        <a:latin typeface="Cambria Math" panose="02040503050406030204" pitchFamily="18" charset="0"/>
                      </a:rPr>
                      <m:t>𝐵</m:t>
                    </m:r>
                  </m:oMath>
                </a14:m>
                <a:r>
                  <a:rPr lang="es-CO" dirty="0"/>
                  <a:t> </a:t>
                </a:r>
                <a14:m>
                  <m:oMath xmlns:m="http://schemas.openxmlformats.org/officeDocument/2006/math">
                    <m:r>
                      <a:rPr lang="es-CO" i="1">
                        <a:latin typeface="Cambria Math" panose="02040503050406030204" pitchFamily="18" charset="0"/>
                      </a:rPr>
                      <m:t>=(</m:t>
                    </m:r>
                    <m:r>
                      <a:rPr lang="es-CO" b="0" i="1" smtClean="0">
                        <a:latin typeface="Cambria Math" panose="02040503050406030204" pitchFamily="18" charset="0"/>
                      </a:rPr>
                      <m:t> 0, 7 )</m:t>
                    </m:r>
                  </m:oMath>
                </a14:m>
                <a:endParaRPr lang="es-CO" dirty="0"/>
              </a:p>
              <a:p>
                <a14:m>
                  <m:oMath xmlns:m="http://schemas.openxmlformats.org/officeDocument/2006/math">
                    <m:r>
                      <a:rPr lang="es-CO" i="1">
                        <a:latin typeface="Cambria Math" panose="02040503050406030204" pitchFamily="18" charset="0"/>
                        <a:ea typeface="Cambria Math" panose="02040503050406030204" pitchFamily="18" charset="0"/>
                      </a:rPr>
                      <m:t>𝐴</m:t>
                    </m:r>
                    <m:r>
                      <a:rPr lang="es-CO" i="1">
                        <a:latin typeface="Cambria Math" panose="02040503050406030204" pitchFamily="18" charset="0"/>
                        <a:ea typeface="Cambria Math" panose="02040503050406030204" pitchFamily="18" charset="0"/>
                      </a:rPr>
                      <m:t>∩</m:t>
                    </m:r>
                    <m:r>
                      <a:rPr lang="es-CO" i="1">
                        <a:latin typeface="Cambria Math" panose="02040503050406030204" pitchFamily="18" charset="0"/>
                        <a:ea typeface="Cambria Math" panose="02040503050406030204" pitchFamily="18" charset="0"/>
                      </a:rPr>
                      <m:t>𝐵</m:t>
                    </m:r>
                    <m:r>
                      <a:rPr lang="es-CO" i="1">
                        <a:latin typeface="Cambria Math" panose="02040503050406030204" pitchFamily="18" charset="0"/>
                        <a:ea typeface="Cambria Math" panose="02040503050406030204" pitchFamily="18" charset="0"/>
                      </a:rPr>
                      <m:t>=</m:t>
                    </m:r>
                    <m:r>
                      <a:rPr lang="es-CO" b="0" i="0" smtClean="0">
                        <a:latin typeface="Cambria Math" panose="02040503050406030204" pitchFamily="18" charset="0"/>
                        <a:ea typeface="Cambria Math" panose="02040503050406030204" pitchFamily="18" charset="0"/>
                      </a:rPr>
                      <m:t>( 0, 5 ]</m:t>
                    </m:r>
                  </m:oMath>
                </a14:m>
                <a:endParaRPr lang="es-CO" dirty="0"/>
              </a:p>
            </p:txBody>
          </p:sp>
        </mc:Choice>
        <mc:Fallback xmlns="">
          <p:sp>
            <p:nvSpPr>
              <p:cNvPr id="3" name="Marcador de contenido 2">
                <a:extLst>
                  <a:ext uri="{FF2B5EF4-FFF2-40B4-BE49-F238E27FC236}">
                    <a16:creationId xmlns:a16="http://schemas.microsoft.com/office/drawing/2014/main" id="{7436532D-8442-431D-96AD-B2CA602B5604}"/>
                  </a:ext>
                </a:extLst>
              </p:cNvPr>
              <p:cNvSpPr>
                <a:spLocks noGrp="1" noRot="1" noChangeAspect="1" noMove="1" noResize="1" noEditPoints="1" noAdjustHandles="1" noChangeArrowheads="1" noChangeShapeType="1" noTextEdit="1"/>
              </p:cNvSpPr>
              <p:nvPr>
                <p:ph idx="1"/>
              </p:nvPr>
            </p:nvSpPr>
            <p:spPr>
              <a:xfrm>
                <a:off x="628650" y="1507809"/>
                <a:ext cx="7886700" cy="4351338"/>
              </a:xfrm>
              <a:blipFill>
                <a:blip r:embed="rId2"/>
                <a:stretch>
                  <a:fillRect l="-850" t="-1681" r="-927"/>
                </a:stretch>
              </a:blipFill>
            </p:spPr>
            <p:txBody>
              <a:bodyPr/>
              <a:lstStyle/>
              <a:p>
                <a:r>
                  <a:rPr lang="es-ES">
                    <a:noFill/>
                  </a:rPr>
                  <a:t> </a:t>
                </a:r>
              </a:p>
            </p:txBody>
          </p:sp>
        </mc:Fallback>
      </mc:AlternateContent>
      <p:pic>
        <p:nvPicPr>
          <p:cNvPr id="4" name="Imagen 3">
            <a:extLst>
              <a:ext uri="{FF2B5EF4-FFF2-40B4-BE49-F238E27FC236}">
                <a16:creationId xmlns:a16="http://schemas.microsoft.com/office/drawing/2014/main" xmlns="" id="{6103C6BF-BF95-4DD5-9543-39C3256A9831}"/>
              </a:ext>
            </a:extLst>
          </p:cNvPr>
          <p:cNvPicPr>
            <a:picLocks noChangeAspect="1"/>
          </p:cNvPicPr>
          <p:nvPr/>
        </p:nvPicPr>
        <p:blipFill>
          <a:blip r:embed="rId3"/>
          <a:stretch>
            <a:fillRect/>
          </a:stretch>
        </p:blipFill>
        <p:spPr>
          <a:xfrm>
            <a:off x="3564108" y="3788091"/>
            <a:ext cx="4838700" cy="1562100"/>
          </a:xfrm>
          <a:prstGeom prst="rect">
            <a:avLst/>
          </a:prstGeom>
        </p:spPr>
      </p:pic>
    </p:spTree>
    <p:extLst>
      <p:ext uri="{BB962C8B-B14F-4D97-AF65-F5344CB8AC3E}">
        <p14:creationId xmlns:p14="http://schemas.microsoft.com/office/powerpoint/2010/main" val="389477062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FF830E6-7519-4F4D-9E2B-C38CF2B80AFB}"/>
              </a:ext>
            </a:extLst>
          </p:cNvPr>
          <p:cNvSpPr>
            <a:spLocks noGrp="1"/>
          </p:cNvSpPr>
          <p:nvPr>
            <p:ph type="title"/>
          </p:nvPr>
        </p:nvSpPr>
        <p:spPr>
          <a:xfrm>
            <a:off x="516108" y="182246"/>
            <a:ext cx="7886700" cy="1325563"/>
          </a:xfrm>
        </p:spPr>
        <p:txBody>
          <a:bodyPr/>
          <a:lstStyle/>
          <a:p>
            <a:r>
              <a:rPr lang="es-CO" b="1" dirty="0">
                <a:solidFill>
                  <a:srgbClr val="00B0F0"/>
                </a:solidFill>
              </a:rPr>
              <a:t>Operaciones con intervalos</a:t>
            </a:r>
            <a:endParaRPr lang="es-ES" dirty="0">
              <a:solidFill>
                <a:srgbClr val="00B0F0"/>
              </a:solidFill>
            </a:endParaRPr>
          </a:p>
        </p:txBody>
      </p:sp>
      <mc:AlternateContent xmlns:mc="http://schemas.openxmlformats.org/markup-compatibility/2006" xmlns:a14="http://schemas.microsoft.com/office/drawing/2010/main">
        <mc:Choice Requires="a14">
          <p:sp>
            <p:nvSpPr>
              <p:cNvPr id="3" name="Marcador de contenido 2">
                <a:extLst>
                  <a:ext uri="{FF2B5EF4-FFF2-40B4-BE49-F238E27FC236}">
                    <a16:creationId xmlns:a16="http://schemas.microsoft.com/office/drawing/2014/main" xmlns="" id="{7436532D-8442-431D-96AD-B2CA602B5604}"/>
                  </a:ext>
                </a:extLst>
              </p:cNvPr>
              <p:cNvSpPr>
                <a:spLocks noGrp="1"/>
              </p:cNvSpPr>
              <p:nvPr>
                <p:ph idx="1"/>
              </p:nvPr>
            </p:nvSpPr>
            <p:spPr>
              <a:xfrm>
                <a:off x="628650" y="1507809"/>
                <a:ext cx="7886700" cy="4351338"/>
              </a:xfrm>
            </p:spPr>
            <p:txBody>
              <a:bodyPr>
                <a:normAutofit/>
              </a:bodyPr>
              <a:lstStyle/>
              <a:p>
                <a:pPr algn="just"/>
                <a:r>
                  <a:rPr lang="es-CO" sz="2200" b="1" dirty="0" smtClean="0">
                    <a:solidFill>
                      <a:srgbClr val="00B0F0"/>
                    </a:solidFill>
                  </a:rPr>
                  <a:t>Diferencia entre intervalos: </a:t>
                </a:r>
                <a:r>
                  <a:rPr lang="es-CO" dirty="0"/>
                  <a:t> Sean </a:t>
                </a:r>
                <a14:m>
                  <m:oMath xmlns:m="http://schemas.openxmlformats.org/officeDocument/2006/math">
                    <m:r>
                      <a:rPr lang="es-CO" i="1" dirty="0" smtClean="0">
                        <a:latin typeface="Cambria Math" panose="02040503050406030204" pitchFamily="18" charset="0"/>
                      </a:rPr>
                      <m:t>𝐴</m:t>
                    </m:r>
                  </m:oMath>
                </a14:m>
                <a:r>
                  <a:rPr lang="es-CO" dirty="0"/>
                  <a:t> y </a:t>
                </a:r>
                <a14:m>
                  <m:oMath xmlns:m="http://schemas.openxmlformats.org/officeDocument/2006/math">
                    <m:r>
                      <a:rPr lang="es-CO" i="1" dirty="0" smtClean="0">
                        <a:latin typeface="Cambria Math" panose="02040503050406030204" pitchFamily="18" charset="0"/>
                      </a:rPr>
                      <m:t>𝐵</m:t>
                    </m:r>
                  </m:oMath>
                </a14:m>
                <a:r>
                  <a:rPr lang="es-CO" dirty="0"/>
                  <a:t> dos intervalos. Se define la diferencia entre </a:t>
                </a:r>
                <a14:m>
                  <m:oMath xmlns:m="http://schemas.openxmlformats.org/officeDocument/2006/math">
                    <m:r>
                      <a:rPr lang="es-CO" i="1" dirty="0" smtClean="0">
                        <a:latin typeface="Cambria Math" panose="02040503050406030204" pitchFamily="18" charset="0"/>
                      </a:rPr>
                      <m:t>𝐴</m:t>
                    </m:r>
                  </m:oMath>
                </a14:m>
                <a:r>
                  <a:rPr lang="es-CO" dirty="0"/>
                  <a:t> y </a:t>
                </a:r>
                <a14:m>
                  <m:oMath xmlns:m="http://schemas.openxmlformats.org/officeDocument/2006/math">
                    <m:r>
                      <a:rPr lang="es-CO" i="1" dirty="0" smtClean="0">
                        <a:latin typeface="Cambria Math" panose="02040503050406030204" pitchFamily="18" charset="0"/>
                      </a:rPr>
                      <m:t>𝐵</m:t>
                    </m:r>
                  </m:oMath>
                </a14:m>
                <a:r>
                  <a:rPr lang="es-CO" dirty="0"/>
                  <a:t> y se denota </a:t>
                </a:r>
                <a14:m>
                  <m:oMath xmlns:m="http://schemas.openxmlformats.org/officeDocument/2006/math">
                    <m:r>
                      <a:rPr lang="es-CO" i="1" dirty="0" smtClean="0">
                        <a:latin typeface="Cambria Math" panose="02040503050406030204" pitchFamily="18" charset="0"/>
                      </a:rPr>
                      <m:t>𝐴</m:t>
                    </m:r>
                    <m:r>
                      <a:rPr lang="es-CO" b="0" i="0" dirty="0" smtClean="0">
                        <a:latin typeface="Cambria Math" panose="02040503050406030204" pitchFamily="18" charset="0"/>
                      </a:rPr>
                      <m:t>−</m:t>
                    </m:r>
                    <m:r>
                      <a:rPr lang="es-CO" i="1" dirty="0" smtClean="0">
                        <a:latin typeface="Cambria Math" panose="02040503050406030204" pitchFamily="18" charset="0"/>
                      </a:rPr>
                      <m:t>𝐵</m:t>
                    </m:r>
                  </m:oMath>
                </a14:m>
                <a:r>
                  <a:rPr lang="es-CO" dirty="0"/>
                  <a:t>, al conjunto cuyos elementos pertenecen al  A y no a B.</a:t>
                </a:r>
              </a:p>
              <a:p>
                <a:endParaRPr lang="es-CO" dirty="0"/>
              </a:p>
              <a:p>
                <a:pPr marL="0" indent="0">
                  <a:buNone/>
                </a:pPr>
                <a14:m>
                  <m:oMathPara xmlns:m="http://schemas.openxmlformats.org/officeDocument/2006/math">
                    <m:oMathParaPr>
                      <m:jc m:val="centerGroup"/>
                    </m:oMathParaPr>
                    <m:oMath xmlns:m="http://schemas.openxmlformats.org/officeDocument/2006/math">
                      <m:r>
                        <a:rPr lang="es-CO" b="0" i="1" smtClean="0">
                          <a:latin typeface="Cambria Math" panose="02040503050406030204" pitchFamily="18" charset="0"/>
                          <a:ea typeface="Cambria Math" panose="02040503050406030204" pitchFamily="18" charset="0"/>
                        </a:rPr>
                        <m:t>𝐴</m:t>
                      </m:r>
                      <m:r>
                        <a:rPr lang="es-CO" b="0" i="1" smtClean="0">
                          <a:latin typeface="Cambria Math" panose="02040503050406030204" pitchFamily="18" charset="0"/>
                          <a:ea typeface="Cambria Math" panose="02040503050406030204" pitchFamily="18" charset="0"/>
                        </a:rPr>
                        <m:t>−</m:t>
                      </m:r>
                      <m:r>
                        <a:rPr lang="es-CO" b="0" i="1" smtClean="0">
                          <a:latin typeface="Cambria Math" panose="02040503050406030204" pitchFamily="18" charset="0"/>
                          <a:ea typeface="Cambria Math" panose="02040503050406030204" pitchFamily="18" charset="0"/>
                        </a:rPr>
                        <m:t>𝐵</m:t>
                      </m:r>
                      <m:r>
                        <a:rPr lang="es-CO" b="0" i="1" smtClean="0">
                          <a:latin typeface="Cambria Math" panose="02040503050406030204" pitchFamily="18" charset="0"/>
                          <a:ea typeface="Cambria Math" panose="02040503050406030204" pitchFamily="18" charset="0"/>
                        </a:rPr>
                        <m:t>=</m:t>
                      </m:r>
                      <m:d>
                        <m:dPr>
                          <m:begChr m:val="{"/>
                          <m:endChr m:val="|"/>
                          <m:ctrlPr>
                            <a:rPr lang="es-CO" b="0" i="1" smtClean="0">
                              <a:latin typeface="Cambria Math" panose="02040503050406030204" pitchFamily="18" charset="0"/>
                              <a:ea typeface="Cambria Math" panose="02040503050406030204" pitchFamily="18" charset="0"/>
                            </a:rPr>
                          </m:ctrlPr>
                        </m:dPr>
                        <m:e>
                          <m:r>
                            <m:rPr>
                              <m:sty m:val="p"/>
                            </m:rPr>
                            <a:rPr lang="es-CO" b="0" i="0" smtClean="0">
                              <a:latin typeface="Cambria Math" panose="02040503050406030204" pitchFamily="18" charset="0"/>
                              <a:ea typeface="Cambria Math" panose="02040503050406030204" pitchFamily="18" charset="0"/>
                            </a:rPr>
                            <m:t>x</m:t>
                          </m:r>
                          <m:r>
                            <a:rPr lang="es-CO" b="0" i="0" smtClean="0">
                              <a:latin typeface="Cambria Math" panose="02040503050406030204" pitchFamily="18" charset="0"/>
                              <a:ea typeface="Cambria Math" panose="02040503050406030204" pitchFamily="18" charset="0"/>
                            </a:rPr>
                            <m:t> </m:t>
                          </m:r>
                        </m:e>
                      </m:d>
                      <m:r>
                        <a:rPr lang="es-CO" b="0" i="0" smtClean="0">
                          <a:latin typeface="Cambria Math" panose="02040503050406030204" pitchFamily="18" charset="0"/>
                          <a:ea typeface="Cambria Math" panose="02040503050406030204" pitchFamily="18" charset="0"/>
                        </a:rPr>
                        <m:t> </m:t>
                      </m:r>
                      <m:r>
                        <m:rPr>
                          <m:sty m:val="p"/>
                        </m:rPr>
                        <a:rPr lang="es-CO" b="0" i="0" smtClean="0">
                          <a:latin typeface="Cambria Math" panose="02040503050406030204" pitchFamily="18" charset="0"/>
                          <a:ea typeface="Cambria Math" panose="02040503050406030204" pitchFamily="18" charset="0"/>
                        </a:rPr>
                        <m:t>x</m:t>
                      </m:r>
                      <m:r>
                        <m:rPr>
                          <m:nor/>
                        </m:rPr>
                        <a:rPr lang="es-CO" b="0" i="0" smtClean="0">
                          <a:latin typeface="Cambria Math" panose="02040503050406030204" pitchFamily="18" charset="0"/>
                          <a:ea typeface="Cambria Math" panose="02040503050406030204" pitchFamily="18" charset="0"/>
                        </a:rPr>
                        <m:t> </m:t>
                      </m:r>
                      <m:r>
                        <m:rPr>
                          <m:nor/>
                        </m:rPr>
                        <a:rPr lang="az-Cyrl-AZ" dirty="0"/>
                        <m:t>є</m:t>
                      </m:r>
                      <m:r>
                        <a:rPr lang="es-CO" b="0" i="0" dirty="0" smtClean="0">
                          <a:latin typeface="Cambria Math" panose="02040503050406030204" pitchFamily="18" charset="0"/>
                        </a:rPr>
                        <m:t> </m:t>
                      </m:r>
                      <m:r>
                        <m:rPr>
                          <m:sty m:val="p"/>
                        </m:rPr>
                        <a:rPr lang="es-CO" b="0" i="0" smtClean="0">
                          <a:latin typeface="Cambria Math" panose="02040503050406030204" pitchFamily="18" charset="0"/>
                          <a:ea typeface="Cambria Math" panose="02040503050406030204" pitchFamily="18" charset="0"/>
                        </a:rPr>
                        <m:t>A</m:t>
                      </m:r>
                      <m:r>
                        <a:rPr lang="es-CO" b="0" i="0" smtClean="0">
                          <a:latin typeface="Cambria Math" panose="02040503050406030204" pitchFamily="18" charset="0"/>
                          <a:ea typeface="Cambria Math" panose="02040503050406030204" pitchFamily="18" charset="0"/>
                        </a:rPr>
                        <m:t>      </m:t>
                      </m:r>
                      <m:r>
                        <m:rPr>
                          <m:sty m:val="p"/>
                        </m:rPr>
                        <a:rPr lang="es-CO" b="0" i="0" smtClean="0">
                          <a:latin typeface="Cambria Math" panose="02040503050406030204" pitchFamily="18" charset="0"/>
                          <a:ea typeface="Cambria Math" panose="02040503050406030204" pitchFamily="18" charset="0"/>
                        </a:rPr>
                        <m:t>y</m:t>
                      </m:r>
                      <m:r>
                        <a:rPr lang="es-CO" b="0" i="0" smtClean="0">
                          <a:latin typeface="Cambria Math" panose="02040503050406030204" pitchFamily="18" charset="0"/>
                          <a:ea typeface="Cambria Math" panose="02040503050406030204" pitchFamily="18" charset="0"/>
                        </a:rPr>
                        <m:t>     </m:t>
                      </m:r>
                      <m:r>
                        <m:rPr>
                          <m:sty m:val="p"/>
                        </m:rPr>
                        <a:rPr lang="es-CO" b="0" i="0" smtClean="0">
                          <a:latin typeface="Cambria Math" panose="02040503050406030204" pitchFamily="18" charset="0"/>
                          <a:ea typeface="Cambria Math" panose="02040503050406030204" pitchFamily="18" charset="0"/>
                        </a:rPr>
                        <m:t>x</m:t>
                      </m:r>
                      <m:r>
                        <m:rPr>
                          <m:nor/>
                        </m:rPr>
                        <a:rPr lang="es-CO" b="0" i="0" smtClean="0">
                          <a:latin typeface="Cambria Math" panose="02040503050406030204" pitchFamily="18" charset="0"/>
                          <a:ea typeface="Cambria Math" panose="02040503050406030204" pitchFamily="18" charset="0"/>
                        </a:rPr>
                        <m:t> </m:t>
                      </m:r>
                      <m:r>
                        <m:rPr>
                          <m:nor/>
                        </m:rPr>
                        <a:rPr lang="es-CO" dirty="0">
                          <a:sym typeface="Symbol" panose="05050102010706020507" pitchFamily="18" charset="2"/>
                        </a:rPr>
                        <m:t></m:t>
                      </m:r>
                      <m:r>
                        <m:rPr>
                          <m:nor/>
                        </m:rPr>
                        <a:rPr lang="es-CO" b="0" i="0" dirty="0" smtClean="0">
                          <a:sym typeface="Symbol" panose="05050102010706020507" pitchFamily="18" charset="2"/>
                        </a:rPr>
                        <m:t> </m:t>
                      </m:r>
                      <m:r>
                        <m:rPr>
                          <m:sty m:val="p"/>
                        </m:rPr>
                        <a:rPr lang="es-CO" b="0" i="0" smtClean="0">
                          <a:latin typeface="Cambria Math" panose="02040503050406030204" pitchFamily="18" charset="0"/>
                          <a:ea typeface="Cambria Math" panose="02040503050406030204" pitchFamily="18" charset="0"/>
                        </a:rPr>
                        <m:t>B</m:t>
                      </m:r>
                      <m:r>
                        <a:rPr lang="es-CO" b="0" i="0" smtClean="0">
                          <a:latin typeface="Cambria Math" panose="02040503050406030204" pitchFamily="18" charset="0"/>
                          <a:ea typeface="Cambria Math" panose="02040503050406030204" pitchFamily="18" charset="0"/>
                        </a:rPr>
                        <m:t>}</m:t>
                      </m:r>
                    </m:oMath>
                  </m:oMathPara>
                </a14:m>
                <a:endParaRPr lang="es-CO" dirty="0"/>
              </a:p>
              <a:p>
                <a:pPr marL="0" indent="0">
                  <a:buNone/>
                </a:pPr>
                <a:endParaRPr lang="es-CO" dirty="0"/>
              </a:p>
              <a:p>
                <a:pPr marL="0" indent="0">
                  <a:buNone/>
                </a:pPr>
                <a:r>
                  <a:rPr lang="es-PR" altLang="es-ES" sz="2000" b="1" dirty="0">
                    <a:solidFill>
                      <a:srgbClr val="00B050"/>
                    </a:solidFill>
                    <a:latin typeface="Verdana" panose="020B0604030504040204" pitchFamily="34" charset="0"/>
                  </a:rPr>
                  <a:t>Ejemplo:</a:t>
                </a:r>
              </a:p>
              <a:p>
                <a:pPr marL="0" indent="0">
                  <a:buNone/>
                </a:pPr>
                <a:endParaRPr lang="es-CO" dirty="0"/>
              </a:p>
              <a:p>
                <a:pPr marL="0" indent="0">
                  <a:buNone/>
                </a:pPr>
                <a14:m>
                  <m:oMathPara xmlns:m="http://schemas.openxmlformats.org/officeDocument/2006/math">
                    <m:oMathParaPr>
                      <m:jc m:val="centerGroup"/>
                    </m:oMathParaPr>
                    <m:oMath xmlns:m="http://schemas.openxmlformats.org/officeDocument/2006/math">
                      <m:r>
                        <a:rPr lang="es-CO" b="0" i="1" smtClean="0">
                          <a:latin typeface="Cambria Math" panose="02040503050406030204" pitchFamily="18" charset="0"/>
                        </a:rPr>
                        <m:t>𝐴</m:t>
                      </m:r>
                      <m:r>
                        <a:rPr lang="es-CO" b="0" i="1" smtClean="0">
                          <a:latin typeface="Cambria Math" panose="02040503050406030204" pitchFamily="18" charset="0"/>
                        </a:rPr>
                        <m:t>=</m:t>
                      </m:r>
                      <m:d>
                        <m:dPr>
                          <m:ctrlPr>
                            <a:rPr lang="es-CO" b="0" i="1" smtClean="0">
                              <a:latin typeface="Cambria Math" panose="02040503050406030204" pitchFamily="18" charset="0"/>
                            </a:rPr>
                          </m:ctrlPr>
                        </m:dPr>
                        <m:e>
                          <m:r>
                            <a:rPr lang="es-CO" b="0" i="1" smtClean="0">
                              <a:latin typeface="Cambria Math" panose="02040503050406030204" pitchFamily="18" charset="0"/>
                            </a:rPr>
                            <m:t>−</m:t>
                          </m:r>
                          <m:r>
                            <a:rPr lang="es-CO" i="1">
                              <a:latin typeface="Cambria Math" panose="02040503050406030204" pitchFamily="18" charset="0"/>
                              <a:sym typeface="Symbol" panose="05050102010706020507" pitchFamily="18" charset="2"/>
                            </a:rPr>
                            <m:t></m:t>
                          </m:r>
                          <m:r>
                            <a:rPr lang="es-CO" b="0" i="1" smtClean="0">
                              <a:latin typeface="Cambria Math" panose="02040503050406030204" pitchFamily="18" charset="0"/>
                            </a:rPr>
                            <m:t>,</m:t>
                          </m:r>
                          <m:r>
                            <a:rPr lang="es-CO" i="1">
                              <a:latin typeface="Cambria Math" panose="02040503050406030204" pitchFamily="18" charset="0"/>
                              <a:sym typeface="Symbol" panose="05050102010706020507" pitchFamily="18" charset="2"/>
                            </a:rPr>
                            <m:t></m:t>
                          </m:r>
                        </m:e>
                      </m:d>
                    </m:oMath>
                  </m:oMathPara>
                </a14:m>
                <a:endParaRPr lang="es-CO" b="0" i="1" dirty="0">
                  <a:latin typeface="Cambria Math" panose="02040503050406030204" pitchFamily="18" charset="0"/>
                  <a:sym typeface="Symbol" panose="05050102010706020507" pitchFamily="18" charset="2"/>
                </a:endParaRPr>
              </a:p>
              <a:p>
                <a:pPr marL="0" indent="0" algn="ctr">
                  <a:buNone/>
                </a:pPr>
                <a14:m>
                  <m:oMath xmlns:m="http://schemas.openxmlformats.org/officeDocument/2006/math">
                    <m:r>
                      <a:rPr lang="es-CO" i="1" dirty="0" smtClean="0">
                        <a:latin typeface="Cambria Math" panose="02040503050406030204" pitchFamily="18" charset="0"/>
                      </a:rPr>
                      <m:t>𝐵</m:t>
                    </m:r>
                  </m:oMath>
                </a14:m>
                <a:r>
                  <a:rPr lang="es-CO" dirty="0"/>
                  <a:t> </a:t>
                </a:r>
                <a14:m>
                  <m:oMath xmlns:m="http://schemas.openxmlformats.org/officeDocument/2006/math">
                    <m:r>
                      <a:rPr lang="es-CO" i="1">
                        <a:latin typeface="Cambria Math" panose="02040503050406030204" pitchFamily="18" charset="0"/>
                      </a:rPr>
                      <m:t>=</m:t>
                    </m:r>
                    <m:r>
                      <a:rPr lang="es-CO" b="0" i="1" smtClean="0">
                        <a:latin typeface="Cambria Math" panose="02040503050406030204" pitchFamily="18" charset="0"/>
                      </a:rPr>
                      <m:t>[ 2, 3 )</m:t>
                    </m:r>
                  </m:oMath>
                </a14:m>
                <a:endParaRPr lang="es-CO" dirty="0"/>
              </a:p>
              <a:p>
                <a:pPr marL="0" indent="0" algn="ctr">
                  <a:buNone/>
                </a:pPr>
                <a14:m>
                  <m:oMath xmlns:m="http://schemas.openxmlformats.org/officeDocument/2006/math">
                    <m:r>
                      <a:rPr lang="es-CO" i="1" smtClean="0">
                        <a:latin typeface="Cambria Math" panose="02040503050406030204" pitchFamily="18" charset="0"/>
                        <a:ea typeface="Cambria Math" panose="02040503050406030204" pitchFamily="18" charset="0"/>
                      </a:rPr>
                      <m:t>𝐴</m:t>
                    </m:r>
                    <m:r>
                      <a:rPr lang="es-CO" b="0" i="1" smtClean="0">
                        <a:latin typeface="Cambria Math" panose="02040503050406030204" pitchFamily="18" charset="0"/>
                        <a:ea typeface="Cambria Math" panose="02040503050406030204" pitchFamily="18" charset="0"/>
                      </a:rPr>
                      <m:t>−</m:t>
                    </m:r>
                    <m:r>
                      <a:rPr lang="es-CO" i="1">
                        <a:latin typeface="Cambria Math" panose="02040503050406030204" pitchFamily="18" charset="0"/>
                        <a:ea typeface="Cambria Math" panose="02040503050406030204" pitchFamily="18" charset="0"/>
                      </a:rPr>
                      <m:t>𝐵</m:t>
                    </m:r>
                    <m:r>
                      <a:rPr lang="es-CO" i="1">
                        <a:latin typeface="Cambria Math" panose="02040503050406030204" pitchFamily="18" charset="0"/>
                        <a:ea typeface="Cambria Math" panose="02040503050406030204" pitchFamily="18" charset="0"/>
                      </a:rPr>
                      <m:t>=</m:t>
                    </m:r>
                    <m:d>
                      <m:dPr>
                        <m:ctrlPr>
                          <a:rPr lang="es-CO" b="0" i="1" smtClean="0">
                            <a:latin typeface="Cambria Math" panose="02040503050406030204" pitchFamily="18" charset="0"/>
                            <a:ea typeface="Cambria Math" panose="02040503050406030204" pitchFamily="18" charset="0"/>
                          </a:rPr>
                        </m:ctrlPr>
                      </m:dPr>
                      <m:e>
                        <m:r>
                          <a:rPr lang="es-CO" i="1">
                            <a:latin typeface="Cambria Math" panose="02040503050406030204" pitchFamily="18" charset="0"/>
                          </a:rPr>
                          <m:t>−</m:t>
                        </m:r>
                        <m:r>
                          <a:rPr lang="es-CO" i="1">
                            <a:latin typeface="Cambria Math" panose="02040503050406030204" pitchFamily="18" charset="0"/>
                            <a:sym typeface="Symbol" panose="05050102010706020507" pitchFamily="18" charset="2"/>
                          </a:rPr>
                          <m:t></m:t>
                        </m:r>
                        <m:r>
                          <a:rPr lang="es-CO" b="0" i="0" smtClean="0">
                            <a:latin typeface="Cambria Math" panose="02040503050406030204" pitchFamily="18" charset="0"/>
                            <a:ea typeface="Cambria Math" panose="02040503050406030204" pitchFamily="18" charset="0"/>
                          </a:rPr>
                          <m:t>, 2</m:t>
                        </m:r>
                        <m:r>
                          <a:rPr lang="es-CO" b="0" i="1" smtClean="0">
                            <a:latin typeface="Cambria Math" panose="02040503050406030204" pitchFamily="18" charset="0"/>
                            <a:ea typeface="Cambria Math" panose="02040503050406030204" pitchFamily="18" charset="0"/>
                          </a:rPr>
                          <m:t> )</m:t>
                        </m:r>
                        <m:r>
                          <a:rPr lang="es-CO" i="1">
                            <a:latin typeface="Cambria Math" panose="02040503050406030204" pitchFamily="18" charset="0"/>
                            <a:ea typeface="Cambria Math" panose="02040503050406030204" pitchFamily="18" charset="0"/>
                          </a:rPr>
                          <m:t>∪</m:t>
                        </m:r>
                        <m:r>
                          <a:rPr lang="es-CO" b="0" i="1" smtClean="0">
                            <a:latin typeface="Cambria Math" panose="02040503050406030204" pitchFamily="18" charset="0"/>
                            <a:ea typeface="Cambria Math" panose="02040503050406030204" pitchFamily="18" charset="0"/>
                          </a:rPr>
                          <m:t>[ 3, </m:t>
                        </m:r>
                      </m:e>
                    </m:d>
                  </m:oMath>
                </a14:m>
                <a:r>
                  <a:rPr lang="es-CO" dirty="0"/>
                  <a:t> </a:t>
                </a:r>
              </a:p>
            </p:txBody>
          </p:sp>
        </mc:Choice>
        <mc:Fallback xmlns="">
          <p:sp>
            <p:nvSpPr>
              <p:cNvPr id="3" name="Marcador de contenido 2">
                <a:extLst>
                  <a:ext uri="{FF2B5EF4-FFF2-40B4-BE49-F238E27FC236}">
                    <a16:creationId xmlns:a16="http://schemas.microsoft.com/office/drawing/2014/main" id="{7436532D-8442-431D-96AD-B2CA602B5604}"/>
                  </a:ext>
                </a:extLst>
              </p:cNvPr>
              <p:cNvSpPr>
                <a:spLocks noGrp="1" noRot="1" noChangeAspect="1" noMove="1" noResize="1" noEditPoints="1" noAdjustHandles="1" noChangeArrowheads="1" noChangeShapeType="1" noTextEdit="1"/>
              </p:cNvSpPr>
              <p:nvPr>
                <p:ph idx="1"/>
              </p:nvPr>
            </p:nvSpPr>
            <p:spPr>
              <a:xfrm>
                <a:off x="628650" y="1507809"/>
                <a:ext cx="7886700" cy="4351338"/>
              </a:xfrm>
              <a:blipFill>
                <a:blip r:embed="rId2"/>
                <a:stretch>
                  <a:fillRect l="-850" t="-1681" r="-927"/>
                </a:stretch>
              </a:blipFill>
            </p:spPr>
            <p:txBody>
              <a:bodyPr/>
              <a:lstStyle/>
              <a:p>
                <a:r>
                  <a:rPr lang="es-ES">
                    <a:noFill/>
                  </a:rPr>
                  <a:t> </a:t>
                </a:r>
              </a:p>
            </p:txBody>
          </p:sp>
        </mc:Fallback>
      </mc:AlternateContent>
    </p:spTree>
    <p:extLst>
      <p:ext uri="{BB962C8B-B14F-4D97-AF65-F5344CB8AC3E}">
        <p14:creationId xmlns:p14="http://schemas.microsoft.com/office/powerpoint/2010/main" val="67390342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FF830E6-7519-4F4D-9E2B-C38CF2B80AFB}"/>
              </a:ext>
            </a:extLst>
          </p:cNvPr>
          <p:cNvSpPr>
            <a:spLocks noGrp="1"/>
          </p:cNvSpPr>
          <p:nvPr>
            <p:ph type="title"/>
          </p:nvPr>
        </p:nvSpPr>
        <p:spPr>
          <a:xfrm>
            <a:off x="516108" y="182246"/>
            <a:ext cx="7886700" cy="1325563"/>
          </a:xfrm>
        </p:spPr>
        <p:txBody>
          <a:bodyPr/>
          <a:lstStyle/>
          <a:p>
            <a:r>
              <a:rPr lang="es-CO" b="1" dirty="0">
                <a:solidFill>
                  <a:srgbClr val="00B0F0"/>
                </a:solidFill>
              </a:rPr>
              <a:t>Operaciones con intervalos</a:t>
            </a:r>
            <a:endParaRPr lang="es-ES" dirty="0">
              <a:solidFill>
                <a:srgbClr val="00B0F0"/>
              </a:solidFill>
            </a:endParaRPr>
          </a:p>
        </p:txBody>
      </p:sp>
      <mc:AlternateContent xmlns:mc="http://schemas.openxmlformats.org/markup-compatibility/2006" xmlns:a14="http://schemas.microsoft.com/office/drawing/2010/main">
        <mc:Choice Requires="a14">
          <p:sp>
            <p:nvSpPr>
              <p:cNvPr id="3" name="Marcador de contenido 2">
                <a:extLst>
                  <a:ext uri="{FF2B5EF4-FFF2-40B4-BE49-F238E27FC236}">
                    <a16:creationId xmlns:a16="http://schemas.microsoft.com/office/drawing/2014/main" xmlns="" id="{7436532D-8442-431D-96AD-B2CA602B5604}"/>
                  </a:ext>
                </a:extLst>
              </p:cNvPr>
              <p:cNvSpPr>
                <a:spLocks noGrp="1"/>
              </p:cNvSpPr>
              <p:nvPr>
                <p:ph idx="1"/>
              </p:nvPr>
            </p:nvSpPr>
            <p:spPr>
              <a:xfrm>
                <a:off x="628650" y="1507809"/>
                <a:ext cx="7886700" cy="4351338"/>
              </a:xfrm>
            </p:spPr>
            <p:txBody>
              <a:bodyPr>
                <a:normAutofit/>
              </a:bodyPr>
              <a:lstStyle/>
              <a:p>
                <a:pPr algn="just"/>
                <a:r>
                  <a:rPr lang="es-CO" sz="2200" b="1" dirty="0" smtClean="0">
                    <a:solidFill>
                      <a:srgbClr val="00B0F0"/>
                    </a:solidFill>
                  </a:rPr>
                  <a:t>Complemento de intervalo: </a:t>
                </a:r>
                <a:r>
                  <a:rPr lang="es-CO" dirty="0"/>
                  <a:t> Sean </a:t>
                </a:r>
                <a14:m>
                  <m:oMath xmlns:m="http://schemas.openxmlformats.org/officeDocument/2006/math">
                    <m:r>
                      <a:rPr lang="es-CO" i="1" dirty="0" smtClean="0">
                        <a:latin typeface="Cambria Math" panose="02040503050406030204" pitchFamily="18" charset="0"/>
                      </a:rPr>
                      <m:t>𝐴</m:t>
                    </m:r>
                  </m:oMath>
                </a14:m>
                <a:r>
                  <a:rPr lang="es-CO" dirty="0"/>
                  <a:t> un intervalo. Se define el complemento de </a:t>
                </a:r>
                <a14:m>
                  <m:oMath xmlns:m="http://schemas.openxmlformats.org/officeDocument/2006/math">
                    <m:r>
                      <a:rPr lang="es-CO" i="1" dirty="0">
                        <a:latin typeface="Cambria Math" panose="02040503050406030204" pitchFamily="18" charset="0"/>
                      </a:rPr>
                      <m:t>𝐴</m:t>
                    </m:r>
                  </m:oMath>
                </a14:m>
                <a:r>
                  <a:rPr lang="es-CO" dirty="0"/>
                  <a:t> como </a:t>
                </a:r>
                <a14:m>
                  <m:oMath xmlns:m="http://schemas.openxmlformats.org/officeDocument/2006/math">
                    <m:acc>
                      <m:accPr>
                        <m:chr m:val="̅"/>
                        <m:ctrlPr>
                          <a:rPr lang="es-CO" i="1" smtClean="0">
                            <a:latin typeface="Cambria Math" panose="02040503050406030204" pitchFamily="18" charset="0"/>
                          </a:rPr>
                        </m:ctrlPr>
                      </m:accPr>
                      <m:e>
                        <m:r>
                          <a:rPr lang="es-CO" b="0" i="1" smtClean="0">
                            <a:latin typeface="Cambria Math" panose="02040503050406030204" pitchFamily="18" charset="0"/>
                          </a:rPr>
                          <m:t>𝐴</m:t>
                        </m:r>
                      </m:e>
                    </m:acc>
                    <m:r>
                      <a:rPr lang="es-CO" b="0" i="0" smtClean="0">
                        <a:latin typeface="Cambria Math" panose="02040503050406030204" pitchFamily="18" charset="0"/>
                      </a:rPr>
                      <m:t>.</m:t>
                    </m:r>
                  </m:oMath>
                </a14:m>
                <a:r>
                  <a:rPr lang="es-CO" dirty="0"/>
                  <a:t> </a:t>
                </a:r>
                <a14:m>
                  <m:oMath xmlns:m="http://schemas.openxmlformats.org/officeDocument/2006/math">
                    <m:acc>
                      <m:accPr>
                        <m:chr m:val="̅"/>
                        <m:ctrlPr>
                          <a:rPr lang="es-CO" i="1">
                            <a:latin typeface="Cambria Math" panose="02040503050406030204" pitchFamily="18" charset="0"/>
                          </a:rPr>
                        </m:ctrlPr>
                      </m:accPr>
                      <m:e>
                        <m:r>
                          <a:rPr lang="es-CO" i="1">
                            <a:latin typeface="Cambria Math" panose="02040503050406030204" pitchFamily="18" charset="0"/>
                          </a:rPr>
                          <m:t>𝐴</m:t>
                        </m:r>
                      </m:e>
                    </m:acc>
                    <m:r>
                      <a:rPr lang="es-CO" i="1">
                        <a:latin typeface="Cambria Math" panose="02040503050406030204" pitchFamily="18" charset="0"/>
                      </a:rPr>
                      <m:t> </m:t>
                    </m:r>
                  </m:oMath>
                </a14:m>
                <a:r>
                  <a:rPr lang="es-CO" dirty="0"/>
                  <a:t> es el conjunto formado por los elementos que le faltan al intervalo </a:t>
                </a:r>
                <a14:m>
                  <m:oMath xmlns:m="http://schemas.openxmlformats.org/officeDocument/2006/math">
                    <m:r>
                      <a:rPr lang="es-CO" i="1" dirty="0">
                        <a:latin typeface="Cambria Math" panose="02040503050406030204" pitchFamily="18" charset="0"/>
                      </a:rPr>
                      <m:t>𝐴</m:t>
                    </m:r>
                  </m:oMath>
                </a14:m>
                <a:r>
                  <a:rPr lang="es-CO" dirty="0"/>
                  <a:t> para ser igual al conjunto universal </a:t>
                </a:r>
                <a14:m>
                  <m:oMath xmlns:m="http://schemas.openxmlformats.org/officeDocument/2006/math">
                    <m:r>
                      <a:rPr lang="es-CO" sz="2400" i="1">
                        <a:latin typeface="Cambria Math" panose="02040503050406030204" pitchFamily="18" charset="0"/>
                        <a:ea typeface="Cambria Math" panose="02040503050406030204" pitchFamily="18" charset="0"/>
                      </a:rPr>
                      <m:t>ℝ</m:t>
                    </m:r>
                    <m:r>
                      <a:rPr lang="es-CO" sz="2400" i="1">
                        <a:latin typeface="Cambria Math" panose="02040503050406030204" pitchFamily="18" charset="0"/>
                        <a:ea typeface="Cambria Math" panose="02040503050406030204" pitchFamily="18" charset="0"/>
                      </a:rPr>
                      <m:t> </m:t>
                    </m:r>
                  </m:oMath>
                </a14:m>
                <a:r>
                  <a:rPr lang="es-CO" dirty="0"/>
                  <a:t>.</a:t>
                </a:r>
              </a:p>
              <a:p>
                <a:pPr marL="0" indent="0">
                  <a:buNone/>
                </a:pPr>
                <a14:m>
                  <m:oMathPara xmlns:m="http://schemas.openxmlformats.org/officeDocument/2006/math">
                    <m:oMathParaPr>
                      <m:jc m:val="centerGroup"/>
                    </m:oMathParaPr>
                    <m:oMath xmlns:m="http://schemas.openxmlformats.org/officeDocument/2006/math">
                      <m:acc>
                        <m:accPr>
                          <m:chr m:val="̅"/>
                          <m:ctrlPr>
                            <a:rPr lang="es-CO" i="1">
                              <a:latin typeface="Cambria Math" panose="02040503050406030204" pitchFamily="18" charset="0"/>
                            </a:rPr>
                          </m:ctrlPr>
                        </m:accPr>
                        <m:e>
                          <m:r>
                            <a:rPr lang="es-CO" i="1">
                              <a:latin typeface="Cambria Math" panose="02040503050406030204" pitchFamily="18" charset="0"/>
                            </a:rPr>
                            <m:t>𝐴</m:t>
                          </m:r>
                        </m:e>
                      </m:acc>
                      <m:r>
                        <a:rPr lang="es-CO" b="0" i="1" smtClean="0">
                          <a:latin typeface="Cambria Math" panose="02040503050406030204" pitchFamily="18" charset="0"/>
                          <a:ea typeface="Cambria Math" panose="02040503050406030204" pitchFamily="18" charset="0"/>
                        </a:rPr>
                        <m:t>=</m:t>
                      </m:r>
                      <m:d>
                        <m:dPr>
                          <m:begChr m:val="{"/>
                          <m:endChr m:val="|"/>
                          <m:ctrlPr>
                            <a:rPr lang="es-CO" b="0" i="1" smtClean="0">
                              <a:latin typeface="Cambria Math" panose="02040503050406030204" pitchFamily="18" charset="0"/>
                              <a:ea typeface="Cambria Math" panose="02040503050406030204" pitchFamily="18" charset="0"/>
                            </a:rPr>
                          </m:ctrlPr>
                        </m:dPr>
                        <m:e>
                          <m:r>
                            <m:rPr>
                              <m:sty m:val="p"/>
                            </m:rPr>
                            <a:rPr lang="es-CO" b="0" i="0" smtClean="0">
                              <a:latin typeface="Cambria Math" panose="02040503050406030204" pitchFamily="18" charset="0"/>
                              <a:ea typeface="Cambria Math" panose="02040503050406030204" pitchFamily="18" charset="0"/>
                            </a:rPr>
                            <m:t>x</m:t>
                          </m:r>
                          <m:r>
                            <a:rPr lang="es-CO" b="0" i="0" smtClean="0">
                              <a:latin typeface="Cambria Math" panose="02040503050406030204" pitchFamily="18" charset="0"/>
                              <a:ea typeface="Cambria Math" panose="02040503050406030204" pitchFamily="18" charset="0"/>
                            </a:rPr>
                            <m:t> </m:t>
                          </m:r>
                        </m:e>
                      </m:d>
                      <m:r>
                        <a:rPr lang="es-CO" b="0" i="0" smtClean="0">
                          <a:latin typeface="Cambria Math" panose="02040503050406030204" pitchFamily="18" charset="0"/>
                          <a:ea typeface="Cambria Math" panose="02040503050406030204" pitchFamily="18" charset="0"/>
                        </a:rPr>
                        <m:t> </m:t>
                      </m:r>
                      <m:r>
                        <m:rPr>
                          <m:sty m:val="p"/>
                        </m:rPr>
                        <a:rPr lang="es-CO" b="0" i="0" smtClean="0">
                          <a:latin typeface="Cambria Math" panose="02040503050406030204" pitchFamily="18" charset="0"/>
                          <a:ea typeface="Cambria Math" panose="02040503050406030204" pitchFamily="18" charset="0"/>
                        </a:rPr>
                        <m:t>x</m:t>
                      </m:r>
                      <m:r>
                        <m:rPr>
                          <m:nor/>
                        </m:rPr>
                        <a:rPr lang="es-CO" b="0" i="0" smtClean="0">
                          <a:latin typeface="Cambria Math" panose="02040503050406030204" pitchFamily="18" charset="0"/>
                          <a:ea typeface="Cambria Math" panose="02040503050406030204" pitchFamily="18" charset="0"/>
                        </a:rPr>
                        <m:t> </m:t>
                      </m:r>
                      <m:r>
                        <m:rPr>
                          <m:nor/>
                        </m:rPr>
                        <a:rPr lang="az-Cyrl-AZ" dirty="0"/>
                        <m:t>є</m:t>
                      </m:r>
                      <m:r>
                        <a:rPr lang="es-CO" b="0" i="1" dirty="0" smtClean="0">
                          <a:latin typeface="Cambria Math" panose="02040503050406030204" pitchFamily="18" charset="0"/>
                        </a:rPr>
                        <m:t>  </m:t>
                      </m:r>
                      <m:r>
                        <a:rPr lang="es-CO" sz="2000" i="1">
                          <a:latin typeface="Cambria Math" panose="02040503050406030204" pitchFamily="18" charset="0"/>
                          <a:ea typeface="Cambria Math" panose="02040503050406030204" pitchFamily="18" charset="0"/>
                        </a:rPr>
                        <m:t>ℝ</m:t>
                      </m:r>
                      <m:r>
                        <a:rPr lang="es-CO" sz="2000" b="0" i="1" smtClean="0">
                          <a:latin typeface="Cambria Math" panose="02040503050406030204" pitchFamily="18" charset="0"/>
                          <a:ea typeface="Cambria Math" panose="02040503050406030204" pitchFamily="18" charset="0"/>
                        </a:rPr>
                        <m:t>     </m:t>
                      </m:r>
                      <m:r>
                        <m:rPr>
                          <m:sty m:val="p"/>
                        </m:rPr>
                        <a:rPr lang="es-CO" b="0" i="0" smtClean="0">
                          <a:latin typeface="Cambria Math" panose="02040503050406030204" pitchFamily="18" charset="0"/>
                          <a:ea typeface="Cambria Math" panose="02040503050406030204" pitchFamily="18" charset="0"/>
                        </a:rPr>
                        <m:t>y</m:t>
                      </m:r>
                      <m:r>
                        <a:rPr lang="es-CO" b="0" i="0" smtClean="0">
                          <a:latin typeface="Cambria Math" panose="02040503050406030204" pitchFamily="18" charset="0"/>
                          <a:ea typeface="Cambria Math" panose="02040503050406030204" pitchFamily="18" charset="0"/>
                        </a:rPr>
                        <m:t>     </m:t>
                      </m:r>
                      <m:r>
                        <m:rPr>
                          <m:sty m:val="p"/>
                        </m:rPr>
                        <a:rPr lang="es-CO" b="0" i="0" smtClean="0">
                          <a:latin typeface="Cambria Math" panose="02040503050406030204" pitchFamily="18" charset="0"/>
                          <a:ea typeface="Cambria Math" panose="02040503050406030204" pitchFamily="18" charset="0"/>
                        </a:rPr>
                        <m:t>x</m:t>
                      </m:r>
                      <m:r>
                        <m:rPr>
                          <m:nor/>
                        </m:rPr>
                        <a:rPr lang="es-CO" b="0" i="0" smtClean="0">
                          <a:latin typeface="Cambria Math" panose="02040503050406030204" pitchFamily="18" charset="0"/>
                          <a:ea typeface="Cambria Math" panose="02040503050406030204" pitchFamily="18" charset="0"/>
                        </a:rPr>
                        <m:t> </m:t>
                      </m:r>
                      <m:r>
                        <m:rPr>
                          <m:nor/>
                        </m:rPr>
                        <a:rPr lang="es-CO" dirty="0">
                          <a:sym typeface="Symbol" panose="05050102010706020507" pitchFamily="18" charset="2"/>
                        </a:rPr>
                        <m:t></m:t>
                      </m:r>
                      <m:r>
                        <m:rPr>
                          <m:nor/>
                        </m:rPr>
                        <a:rPr lang="es-CO" b="0" i="0" dirty="0" smtClean="0">
                          <a:sym typeface="Symbol" panose="05050102010706020507" pitchFamily="18" charset="2"/>
                        </a:rPr>
                        <m:t> </m:t>
                      </m:r>
                      <m:r>
                        <m:rPr>
                          <m:sty m:val="p"/>
                        </m:rPr>
                        <a:rPr lang="es-CO" b="0" i="0" smtClean="0">
                          <a:latin typeface="Cambria Math" panose="02040503050406030204" pitchFamily="18" charset="0"/>
                          <a:ea typeface="Cambria Math" panose="02040503050406030204" pitchFamily="18" charset="0"/>
                        </a:rPr>
                        <m:t>A</m:t>
                      </m:r>
                      <m:r>
                        <a:rPr lang="es-CO" b="0" i="0" smtClean="0">
                          <a:latin typeface="Cambria Math" panose="02040503050406030204" pitchFamily="18" charset="0"/>
                          <a:ea typeface="Cambria Math" panose="02040503050406030204" pitchFamily="18" charset="0"/>
                        </a:rPr>
                        <m:t>}</m:t>
                      </m:r>
                    </m:oMath>
                  </m:oMathPara>
                </a14:m>
                <a:endParaRPr lang="es-CO" dirty="0"/>
              </a:p>
              <a:p>
                <a:pPr marL="0" indent="0">
                  <a:buNone/>
                </a:pPr>
                <a:endParaRPr lang="es-CO" dirty="0"/>
              </a:p>
              <a:p>
                <a:pPr marL="0" indent="0">
                  <a:buNone/>
                </a:pPr>
                <a:r>
                  <a:rPr lang="es-PR" altLang="es-ES" sz="2000" b="1" dirty="0">
                    <a:solidFill>
                      <a:srgbClr val="00B050"/>
                    </a:solidFill>
                    <a:latin typeface="Verdana" panose="020B0604030504040204" pitchFamily="34" charset="0"/>
                  </a:rPr>
                  <a:t>Ejemplo:</a:t>
                </a:r>
              </a:p>
              <a:p>
                <a:pPr marL="0" indent="0">
                  <a:buNone/>
                </a:pPr>
                <a:endParaRPr lang="es-CO" dirty="0"/>
              </a:p>
              <a:p>
                <a:pPr marL="0" indent="0">
                  <a:buNone/>
                </a:pPr>
                <a14:m>
                  <m:oMathPara xmlns:m="http://schemas.openxmlformats.org/officeDocument/2006/math">
                    <m:oMathParaPr>
                      <m:jc m:val="centerGroup"/>
                    </m:oMathParaPr>
                    <m:oMath xmlns:m="http://schemas.openxmlformats.org/officeDocument/2006/math">
                      <m:r>
                        <a:rPr lang="es-CO" b="0" i="1" smtClean="0">
                          <a:latin typeface="Cambria Math" panose="02040503050406030204" pitchFamily="18" charset="0"/>
                        </a:rPr>
                        <m:t>𝐴</m:t>
                      </m:r>
                      <m:r>
                        <a:rPr lang="es-CO" b="0" i="1" smtClean="0">
                          <a:latin typeface="Cambria Math" panose="02040503050406030204" pitchFamily="18" charset="0"/>
                        </a:rPr>
                        <m:t>=[−3, 2)</m:t>
                      </m:r>
                    </m:oMath>
                  </m:oMathPara>
                </a14:m>
                <a:endParaRPr lang="es-CO" dirty="0"/>
              </a:p>
              <a:p>
                <a:pPr marL="0" indent="0" algn="ctr">
                  <a:buNone/>
                </a:pPr>
                <a14:m>
                  <m:oMath xmlns:m="http://schemas.openxmlformats.org/officeDocument/2006/math">
                    <m:acc>
                      <m:accPr>
                        <m:chr m:val="̅"/>
                        <m:ctrlPr>
                          <a:rPr lang="es-CO" i="1">
                            <a:latin typeface="Cambria Math" panose="02040503050406030204" pitchFamily="18" charset="0"/>
                          </a:rPr>
                        </m:ctrlPr>
                      </m:accPr>
                      <m:e>
                        <m:r>
                          <a:rPr lang="es-CO" i="1">
                            <a:latin typeface="Cambria Math" panose="02040503050406030204" pitchFamily="18" charset="0"/>
                          </a:rPr>
                          <m:t>𝐴</m:t>
                        </m:r>
                      </m:e>
                    </m:acc>
                    <m:r>
                      <a:rPr lang="es-CO" b="0" i="1" smtClean="0">
                        <a:latin typeface="Cambria Math" panose="02040503050406030204" pitchFamily="18" charset="0"/>
                      </a:rPr>
                      <m:t>=</m:t>
                    </m:r>
                    <m:d>
                      <m:dPr>
                        <m:ctrlPr>
                          <a:rPr lang="es-CO" b="0" i="1" smtClean="0">
                            <a:latin typeface="Cambria Math" panose="02040503050406030204" pitchFamily="18" charset="0"/>
                            <a:ea typeface="Cambria Math" panose="02040503050406030204" pitchFamily="18" charset="0"/>
                          </a:rPr>
                        </m:ctrlPr>
                      </m:dPr>
                      <m:e>
                        <m:r>
                          <a:rPr lang="es-CO" i="1">
                            <a:latin typeface="Cambria Math" panose="02040503050406030204" pitchFamily="18" charset="0"/>
                          </a:rPr>
                          <m:t>−</m:t>
                        </m:r>
                        <m:r>
                          <a:rPr lang="es-CO" i="1">
                            <a:latin typeface="Cambria Math" panose="02040503050406030204" pitchFamily="18" charset="0"/>
                            <a:sym typeface="Symbol" panose="05050102010706020507" pitchFamily="18" charset="2"/>
                          </a:rPr>
                          <m:t></m:t>
                        </m:r>
                        <m:r>
                          <a:rPr lang="es-CO" b="0" i="0" smtClean="0">
                            <a:latin typeface="Cambria Math" panose="02040503050406030204" pitchFamily="18" charset="0"/>
                            <a:ea typeface="Cambria Math" panose="02040503050406030204" pitchFamily="18" charset="0"/>
                          </a:rPr>
                          <m:t>, </m:t>
                        </m:r>
                        <m:r>
                          <a:rPr lang="es-CO" b="0" i="1" smtClean="0">
                            <a:latin typeface="Cambria Math" panose="02040503050406030204" pitchFamily="18" charset="0"/>
                            <a:ea typeface="Cambria Math" panose="02040503050406030204" pitchFamily="18" charset="0"/>
                          </a:rPr>
                          <m:t>−3 )</m:t>
                        </m:r>
                        <m:r>
                          <a:rPr lang="es-CO" i="1">
                            <a:latin typeface="Cambria Math" panose="02040503050406030204" pitchFamily="18" charset="0"/>
                            <a:ea typeface="Cambria Math" panose="02040503050406030204" pitchFamily="18" charset="0"/>
                          </a:rPr>
                          <m:t>∪</m:t>
                        </m:r>
                        <m:r>
                          <a:rPr lang="es-CO" b="0" i="1" smtClean="0">
                            <a:latin typeface="Cambria Math" panose="02040503050406030204" pitchFamily="18" charset="0"/>
                            <a:ea typeface="Cambria Math" panose="02040503050406030204" pitchFamily="18" charset="0"/>
                          </a:rPr>
                          <m:t>[ 2,</m:t>
                        </m:r>
                        <m:r>
                          <a:rPr lang="es-CO" i="1">
                            <a:latin typeface="Cambria Math" panose="02040503050406030204" pitchFamily="18" charset="0"/>
                            <a:sym typeface="Symbol" panose="05050102010706020507" pitchFamily="18" charset="2"/>
                          </a:rPr>
                          <m:t> </m:t>
                        </m:r>
                      </m:e>
                    </m:d>
                  </m:oMath>
                </a14:m>
                <a:r>
                  <a:rPr lang="es-CO" dirty="0"/>
                  <a:t> </a:t>
                </a:r>
              </a:p>
            </p:txBody>
          </p:sp>
        </mc:Choice>
        <mc:Fallback xmlns="">
          <p:sp>
            <p:nvSpPr>
              <p:cNvPr id="3" name="Marcador de contenido 2">
                <a:extLst>
                  <a:ext uri="{FF2B5EF4-FFF2-40B4-BE49-F238E27FC236}">
                    <a16:creationId xmlns="" xmlns:a16="http://schemas.microsoft.com/office/drawing/2014/main" xmlns:a14="http://schemas.microsoft.com/office/drawing/2010/main" id="{7436532D-8442-431D-96AD-B2CA602B5604}"/>
                  </a:ext>
                </a:extLst>
              </p:cNvPr>
              <p:cNvSpPr>
                <a:spLocks noGrp="1" noRot="1" noChangeAspect="1" noMove="1" noResize="1" noEditPoints="1" noAdjustHandles="1" noChangeArrowheads="1" noChangeShapeType="1" noTextEdit="1"/>
              </p:cNvSpPr>
              <p:nvPr>
                <p:ph idx="1"/>
              </p:nvPr>
            </p:nvSpPr>
            <p:spPr>
              <a:xfrm>
                <a:off x="628650" y="1507809"/>
                <a:ext cx="7886700" cy="4351338"/>
              </a:xfrm>
              <a:blipFill rotWithShape="0">
                <a:blip r:embed="rId2"/>
                <a:stretch>
                  <a:fillRect l="-850" t="-1681" r="-927"/>
                </a:stretch>
              </a:blipFill>
            </p:spPr>
            <p:txBody>
              <a:bodyPr/>
              <a:lstStyle/>
              <a:p>
                <a:r>
                  <a:rPr lang="es-CO">
                    <a:noFill/>
                  </a:rPr>
                  <a:t> </a:t>
                </a:r>
              </a:p>
            </p:txBody>
          </p:sp>
        </mc:Fallback>
      </mc:AlternateContent>
    </p:spTree>
    <p:extLst>
      <p:ext uri="{BB962C8B-B14F-4D97-AF65-F5344CB8AC3E}">
        <p14:creationId xmlns:p14="http://schemas.microsoft.com/office/powerpoint/2010/main" val="335872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xmlns="" id="{C6C9C750-AD3C-4DEC-BCD4-45AB0475D8CD}"/>
              </a:ext>
            </a:extLst>
          </p:cNvPr>
          <p:cNvSpPr>
            <a:spLocks noGrp="1"/>
          </p:cNvSpPr>
          <p:nvPr>
            <p:ph type="title"/>
          </p:nvPr>
        </p:nvSpPr>
        <p:spPr>
          <a:xfrm>
            <a:off x="509381" y="2984775"/>
            <a:ext cx="7886700" cy="1325563"/>
          </a:xfrm>
        </p:spPr>
        <p:txBody>
          <a:bodyPr>
            <a:normAutofit/>
          </a:bodyPr>
          <a:lstStyle/>
          <a:p>
            <a:pPr algn="ctr"/>
            <a:r>
              <a:rPr lang="es-ES" sz="6000" b="1" i="1"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Números reales</a:t>
            </a:r>
            <a:endParaRPr lang="es-ES" sz="6000" b="1" i="1" dirty="0">
              <a:effectLst>
                <a:outerShdw blurRad="38100" dist="38100" dir="2700000" algn="tl">
                  <a:srgbClr val="000000">
                    <a:alpha val="43137"/>
                  </a:srgbClr>
                </a:outerShdw>
              </a:effectLst>
            </a:endParaRPr>
          </a:p>
        </p:txBody>
      </p:sp>
      <p:pic>
        <p:nvPicPr>
          <p:cNvPr id="2" name="Imagen 1">
            <a:extLst>
              <a:ext uri="{FF2B5EF4-FFF2-40B4-BE49-F238E27FC236}">
                <a16:creationId xmlns:a16="http://schemas.microsoft.com/office/drawing/2014/main" xmlns="" id="{67E77A01-3EBF-488E-A338-77AE06E7093C}"/>
              </a:ext>
            </a:extLst>
          </p:cNvPr>
          <p:cNvPicPr>
            <a:picLocks noChangeAspect="1"/>
          </p:cNvPicPr>
          <p:nvPr/>
        </p:nvPicPr>
        <p:blipFill>
          <a:blip r:embed="rId2"/>
          <a:stretch>
            <a:fillRect/>
          </a:stretch>
        </p:blipFill>
        <p:spPr>
          <a:xfrm rot="11992114">
            <a:off x="3246575" y="669785"/>
            <a:ext cx="2200275" cy="2076450"/>
          </a:xfrm>
          <a:prstGeom prst="rect">
            <a:avLst/>
          </a:prstGeom>
        </p:spPr>
      </p:pic>
    </p:spTree>
    <p:extLst>
      <p:ext uri="{BB962C8B-B14F-4D97-AF65-F5344CB8AC3E}">
        <p14:creationId xmlns:p14="http://schemas.microsoft.com/office/powerpoint/2010/main" val="251550707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9CE6B71-5DC8-4B5D-9F02-FD4D01A7D7D2}"/>
              </a:ext>
            </a:extLst>
          </p:cNvPr>
          <p:cNvSpPr>
            <a:spLocks noGrp="1"/>
          </p:cNvSpPr>
          <p:nvPr>
            <p:ph type="title"/>
          </p:nvPr>
        </p:nvSpPr>
        <p:spPr>
          <a:xfrm>
            <a:off x="628649" y="298865"/>
            <a:ext cx="7886700" cy="1325563"/>
          </a:xfrm>
        </p:spPr>
        <p:txBody>
          <a:bodyPr/>
          <a:lstStyle/>
          <a:p>
            <a:pPr algn="ctr"/>
            <a:r>
              <a:rPr lang="es-CO" b="1" dirty="0">
                <a:solidFill>
                  <a:srgbClr val="A01066"/>
                </a:solidFill>
              </a:rPr>
              <a:t>Complementa con el siguiente video</a:t>
            </a:r>
            <a:endParaRPr lang="es-ES" b="1" dirty="0">
              <a:solidFill>
                <a:srgbClr val="A01066"/>
              </a:solidFill>
            </a:endParaRPr>
          </a:p>
        </p:txBody>
      </p:sp>
      <p:pic>
        <p:nvPicPr>
          <p:cNvPr id="4" name="Marcador de contenido 3">
            <a:extLst>
              <a:ext uri="{FF2B5EF4-FFF2-40B4-BE49-F238E27FC236}">
                <a16:creationId xmlns:a16="http://schemas.microsoft.com/office/drawing/2014/main" xmlns="" id="{96AEB010-441E-43BD-8C11-AB23C84CA17F}"/>
              </a:ext>
            </a:extLst>
          </p:cNvPr>
          <p:cNvPicPr>
            <a:picLocks noGrp="1" noChangeAspect="1"/>
          </p:cNvPicPr>
          <p:nvPr>
            <p:ph idx="1"/>
          </p:nvPr>
        </p:nvPicPr>
        <p:blipFill>
          <a:blip r:embed="rId2"/>
          <a:stretch>
            <a:fillRect/>
          </a:stretch>
        </p:blipFill>
        <p:spPr>
          <a:xfrm>
            <a:off x="1195387" y="1414462"/>
            <a:ext cx="6753225" cy="4029075"/>
          </a:xfrm>
          <a:prstGeom prst="rect">
            <a:avLst/>
          </a:prstGeom>
        </p:spPr>
      </p:pic>
      <p:sp>
        <p:nvSpPr>
          <p:cNvPr id="5" name="Rectángulo 4">
            <a:extLst>
              <a:ext uri="{FF2B5EF4-FFF2-40B4-BE49-F238E27FC236}">
                <a16:creationId xmlns:a16="http://schemas.microsoft.com/office/drawing/2014/main" xmlns="" id="{DB32B20B-788A-4762-ABA1-B204782DCD1F}"/>
              </a:ext>
            </a:extLst>
          </p:cNvPr>
          <p:cNvSpPr/>
          <p:nvPr/>
        </p:nvSpPr>
        <p:spPr>
          <a:xfrm>
            <a:off x="2047461" y="5652873"/>
            <a:ext cx="5479774" cy="646331"/>
          </a:xfrm>
          <a:prstGeom prst="rect">
            <a:avLst/>
          </a:prstGeom>
        </p:spPr>
        <p:txBody>
          <a:bodyPr wrap="square">
            <a:spAutoFit/>
          </a:bodyPr>
          <a:lstStyle/>
          <a:p>
            <a:r>
              <a:rPr lang="es-ES" dirty="0">
                <a:hlinkClick r:id="rId3"/>
              </a:rPr>
              <a:t>https://www.youtube.com/watch?v=P5B-5LTS7uo</a:t>
            </a:r>
            <a:endParaRPr lang="es-ES" dirty="0"/>
          </a:p>
          <a:p>
            <a:endParaRPr lang="es-ES" dirty="0"/>
          </a:p>
        </p:txBody>
      </p:sp>
      <p:pic>
        <p:nvPicPr>
          <p:cNvPr id="6" name="Imagen 5">
            <a:extLst>
              <a:ext uri="{FF2B5EF4-FFF2-40B4-BE49-F238E27FC236}">
                <a16:creationId xmlns:a16="http://schemas.microsoft.com/office/drawing/2014/main" xmlns="" id="{55345C4E-C9B6-48ED-A126-4F35A344A18D}"/>
              </a:ext>
            </a:extLst>
          </p:cNvPr>
          <p:cNvPicPr>
            <a:picLocks noChangeAspect="1"/>
          </p:cNvPicPr>
          <p:nvPr/>
        </p:nvPicPr>
        <p:blipFill>
          <a:blip r:embed="rId4"/>
          <a:stretch>
            <a:fillRect/>
          </a:stretch>
        </p:blipFill>
        <p:spPr>
          <a:xfrm>
            <a:off x="199627" y="193882"/>
            <a:ext cx="1116701" cy="1220580"/>
          </a:xfrm>
          <a:prstGeom prst="rect">
            <a:avLst/>
          </a:prstGeom>
        </p:spPr>
      </p:pic>
    </p:spTree>
    <p:extLst>
      <p:ext uri="{BB962C8B-B14F-4D97-AF65-F5344CB8AC3E}">
        <p14:creationId xmlns:p14="http://schemas.microsoft.com/office/powerpoint/2010/main" val="154921126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33" name="Tabla 32"/>
              <p:cNvGraphicFramePr>
                <a:graphicFrameLocks noGrp="1"/>
              </p:cNvGraphicFramePr>
              <p:nvPr>
                <p:extLst>
                  <p:ext uri="{D42A27DB-BD31-4B8C-83A1-F6EECF244321}">
                    <p14:modId xmlns:p14="http://schemas.microsoft.com/office/powerpoint/2010/main" val="1523282753"/>
                  </p:ext>
                </p:extLst>
              </p:nvPr>
            </p:nvGraphicFramePr>
            <p:xfrm>
              <a:off x="463823" y="1176521"/>
              <a:ext cx="7886112" cy="4156407"/>
            </p:xfrm>
            <a:graphic>
              <a:graphicData uri="http://schemas.openxmlformats.org/drawingml/2006/table">
                <a:tbl>
                  <a:tblPr firstRow="1" bandRow="1">
                    <a:tableStyleId>{5940675A-B579-460E-94D1-54222C63F5DA}</a:tableStyleId>
                  </a:tblPr>
                  <a:tblGrid>
                    <a:gridCol w="2628704"/>
                    <a:gridCol w="2628704"/>
                    <a:gridCol w="2628704"/>
                  </a:tblGrid>
                  <a:tr h="370840">
                    <a:tc>
                      <a:txBody>
                        <a:bodyPr/>
                        <a:lstStyle/>
                        <a:p>
                          <a:pPr algn="ctr"/>
                          <a:r>
                            <a:rPr lang="es-CO" sz="1350" b="0" i="0" kern="1200" dirty="0" smtClean="0">
                              <a:solidFill>
                                <a:schemeClr val="tx1"/>
                              </a:solidFill>
                              <a:effectLst/>
                              <a:latin typeface="+mn-lt"/>
                              <a:ea typeface="+mn-ea"/>
                              <a:cs typeface="+mn-cs"/>
                            </a:rPr>
                            <a:t>Intervalo</a:t>
                          </a:r>
                          <a:endParaRPr lang="es-CO" dirty="0"/>
                        </a:p>
                      </a:txBody>
                      <a:tcPr/>
                    </a:tc>
                    <a:tc>
                      <a:txBody>
                        <a:bodyPr/>
                        <a:lstStyle/>
                        <a:p>
                          <a:pPr algn="ctr"/>
                          <a:r>
                            <a:rPr lang="es-CO" sz="1350" b="0" i="0" kern="1200" dirty="0" smtClean="0">
                              <a:solidFill>
                                <a:schemeClr val="tx1"/>
                              </a:solidFill>
                              <a:effectLst/>
                              <a:latin typeface="+mn-lt"/>
                              <a:ea typeface="+mn-ea"/>
                              <a:cs typeface="+mn-cs"/>
                            </a:rPr>
                            <a:t>Notación Conjuntista</a:t>
                          </a:r>
                          <a:endParaRPr lang="es-CO" dirty="0"/>
                        </a:p>
                      </a:txBody>
                      <a:tcPr/>
                    </a:tc>
                    <a:tc>
                      <a:txBody>
                        <a:bodyPr/>
                        <a:lstStyle/>
                        <a:p>
                          <a:pPr algn="ctr"/>
                          <a:r>
                            <a:rPr lang="es-CO" dirty="0" smtClean="0"/>
                            <a:t>Resultado</a:t>
                          </a:r>
                          <a:endParaRPr lang="es-CO" dirty="0"/>
                        </a:p>
                      </a:txBody>
                      <a:tcPr/>
                    </a:tc>
                  </a:tr>
                  <a:tr h="568395">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d>
                                  <m:dPr>
                                    <m:ctrlPr>
                                      <a:rPr lang="es-CO" altLang="es-ES" i="1" smtClean="0">
                                        <a:latin typeface="Cambria Math" panose="02040503050406030204" pitchFamily="18" charset="0"/>
                                      </a:rPr>
                                    </m:ctrlPr>
                                  </m:dPr>
                                  <m:e>
                                    <m:r>
                                      <a:rPr lang="es-CO" altLang="es-ES" i="1" smtClean="0">
                                        <a:latin typeface="Cambria Math" panose="02040503050406030204" pitchFamily="18" charset="0"/>
                                      </a:rPr>
                                      <m:t>−</m:t>
                                    </m:r>
                                    <m:r>
                                      <a:rPr lang="es-CO" altLang="es-ES" b="0" i="1" smtClean="0">
                                        <a:latin typeface="Cambria Math" panose="02040503050406030204" pitchFamily="18" charset="0"/>
                                      </a:rPr>
                                      <m:t>3, 4</m:t>
                                    </m:r>
                                    <m:r>
                                      <a:rPr lang="es-CO" altLang="es-ES" i="1">
                                        <a:latin typeface="Cambria Math" panose="02040503050406030204" pitchFamily="18" charset="0"/>
                                      </a:rPr>
                                      <m:t> </m:t>
                                    </m:r>
                                  </m:e>
                                </m:d>
                                <m:r>
                                  <a:rPr lang="es-CO" i="1" smtClean="0">
                                    <a:latin typeface="Cambria Math" panose="02040503050406030204" pitchFamily="18" charset="0"/>
                                    <a:ea typeface="Cambria Math" panose="02040503050406030204" pitchFamily="18" charset="0"/>
                                  </a:rPr>
                                  <m:t>∪</m:t>
                                </m:r>
                                <m:r>
                                  <a:rPr lang="es-CO" b="0" i="1" smtClean="0">
                                    <a:latin typeface="Cambria Math" panose="02040503050406030204" pitchFamily="18" charset="0"/>
                                    <a:ea typeface="Cambria Math" panose="02040503050406030204" pitchFamily="18" charset="0"/>
                                  </a:rPr>
                                  <m:t>[</m:t>
                                </m:r>
                                <m:r>
                                  <a:rPr lang="es-CO" altLang="es-ES" b="0" i="1" smtClean="0">
                                    <a:latin typeface="Cambria Math" panose="02040503050406030204" pitchFamily="18" charset="0"/>
                                  </a:rPr>
                                  <m:t>−1 </m:t>
                                </m:r>
                                <m:r>
                                  <a:rPr lang="es-CO" altLang="es-ES" i="1">
                                    <a:latin typeface="Cambria Math" panose="02040503050406030204" pitchFamily="18" charset="0"/>
                                  </a:rPr>
                                  <m:t>,</m:t>
                                </m:r>
                                <m:r>
                                  <a:rPr lang="es-CO" altLang="es-ES" b="0" i="1" smtClean="0">
                                    <a:latin typeface="Cambria Math" panose="02040503050406030204" pitchFamily="18" charset="0"/>
                                  </a:rPr>
                                  <m:t>7]</m:t>
                                </m:r>
                              </m:oMath>
                            </m:oMathPara>
                          </a14:m>
                          <a:endParaRPr lang="es-CO" dirty="0"/>
                        </a:p>
                      </a:txBody>
                      <a:tcPr anchor="ctr"/>
                    </a:tc>
                    <a:tc>
                      <a:txBody>
                        <a:bodyPr/>
                        <a:lstStyle/>
                        <a:p>
                          <a:pPr/>
                          <a14:m>
                            <m:oMathPara xmlns:m="http://schemas.openxmlformats.org/officeDocument/2006/math">
                              <m:oMathParaPr>
                                <m:jc m:val="centerGroup"/>
                              </m:oMathParaPr>
                              <m:oMath xmlns:m="http://schemas.openxmlformats.org/officeDocument/2006/math">
                                <m:d>
                                  <m:dPr>
                                    <m:begChr m:val="{"/>
                                    <m:endChr m:val="}"/>
                                    <m:ctrlPr>
                                      <a:rPr lang="es-CO" altLang="es-ES" i="1" smtClean="0">
                                        <a:solidFill>
                                          <a:srgbClr val="00B0F0"/>
                                        </a:solidFill>
                                        <a:latin typeface="Cambria Math" panose="02040503050406030204" pitchFamily="18" charset="0"/>
                                      </a:rPr>
                                    </m:ctrlPr>
                                  </m:dPr>
                                  <m:e>
                                    <m:r>
                                      <a:rPr lang="es-CO" altLang="es-ES" i="1">
                                        <a:solidFill>
                                          <a:srgbClr val="00B0F0"/>
                                        </a:solidFill>
                                        <a:latin typeface="Cambria Math" panose="02040503050406030204" pitchFamily="18" charset="0"/>
                                      </a:rPr>
                                      <m:t>𝑥</m:t>
                                    </m:r>
                                    <m:r>
                                      <a:rPr lang="es-CO" altLang="es-ES" i="1">
                                        <a:solidFill>
                                          <a:srgbClr val="00B0F0"/>
                                        </a:solidFill>
                                        <a:latin typeface="Cambria Math" panose="02040503050406030204" pitchFamily="18" charset="0"/>
                                      </a:rPr>
                                      <m:t> | </m:t>
                                    </m:r>
                                    <m:r>
                                      <a:rPr lang="es-CO" altLang="es-ES" i="1">
                                        <a:solidFill>
                                          <a:srgbClr val="00B0F0"/>
                                        </a:solidFill>
                                        <a:latin typeface="Cambria Math" panose="02040503050406030204" pitchFamily="18" charset="0"/>
                                        <a:ea typeface="Cambria Math" panose="02040503050406030204" pitchFamily="18" charset="0"/>
                                      </a:rPr>
                                      <m:t>𝑥</m:t>
                                    </m:r>
                                    <m:r>
                                      <a:rPr lang="es-CO" altLang="es-ES" b="0" i="1" smtClean="0">
                                        <a:solidFill>
                                          <a:srgbClr val="00B0F0"/>
                                        </a:solidFill>
                                        <a:latin typeface="Cambria Math" panose="02040503050406030204" pitchFamily="18" charset="0"/>
                                        <a:ea typeface="Cambria Math" panose="02040503050406030204" pitchFamily="18" charset="0"/>
                                      </a:rPr>
                                      <m:t> </m:t>
                                    </m:r>
                                    <m:r>
                                      <m:rPr>
                                        <m:nor/>
                                      </m:rPr>
                                      <a:rPr lang="az-Cyrl-AZ" dirty="0" smtClean="0">
                                        <a:solidFill>
                                          <a:srgbClr val="00B0F0"/>
                                        </a:solidFill>
                                      </a:rPr>
                                      <m:t>є</m:t>
                                    </m:r>
                                    <m:r>
                                      <m:rPr>
                                        <m:nor/>
                                      </m:rPr>
                                      <a:rPr lang="es-CO" b="0" i="0" dirty="0" smtClean="0">
                                        <a:solidFill>
                                          <a:srgbClr val="00B0F0"/>
                                        </a:solidFill>
                                      </a:rPr>
                                      <m:t> </m:t>
                                    </m:r>
                                    <m:d>
                                      <m:dPr>
                                        <m:ctrlPr>
                                          <a:rPr lang="es-CO" altLang="es-ES" i="1" smtClean="0">
                                            <a:solidFill>
                                              <a:srgbClr val="00B0F0"/>
                                            </a:solidFill>
                                            <a:latin typeface="Cambria Math" panose="02040503050406030204" pitchFamily="18" charset="0"/>
                                          </a:rPr>
                                        </m:ctrlPr>
                                      </m:dPr>
                                      <m:e>
                                        <m:r>
                                          <a:rPr lang="es-CO" altLang="es-ES" i="1" smtClean="0">
                                            <a:solidFill>
                                              <a:srgbClr val="00B0F0"/>
                                            </a:solidFill>
                                            <a:latin typeface="Cambria Math" panose="02040503050406030204" pitchFamily="18" charset="0"/>
                                          </a:rPr>
                                          <m:t>−</m:t>
                                        </m:r>
                                        <m:r>
                                          <a:rPr lang="es-CO" altLang="es-ES" b="0" i="1" smtClean="0">
                                            <a:solidFill>
                                              <a:srgbClr val="00B0F0"/>
                                            </a:solidFill>
                                            <a:latin typeface="Cambria Math" panose="02040503050406030204" pitchFamily="18" charset="0"/>
                                          </a:rPr>
                                          <m:t>3, 4</m:t>
                                        </m:r>
                                        <m:r>
                                          <a:rPr lang="es-CO" altLang="es-ES" i="1">
                                            <a:solidFill>
                                              <a:srgbClr val="00B0F0"/>
                                            </a:solidFill>
                                            <a:latin typeface="Cambria Math" panose="02040503050406030204" pitchFamily="18" charset="0"/>
                                          </a:rPr>
                                          <m:t> </m:t>
                                        </m:r>
                                      </m:e>
                                    </m:d>
                                    <m:r>
                                      <a:rPr lang="es-CO" altLang="es-ES" b="0" i="0" smtClean="0">
                                        <a:solidFill>
                                          <a:srgbClr val="00B0F0"/>
                                        </a:solidFill>
                                        <a:latin typeface="Cambria Math" panose="02040503050406030204" pitchFamily="18" charset="0"/>
                                      </a:rPr>
                                      <m:t>  </m:t>
                                    </m:r>
                                    <m:r>
                                      <m:rPr>
                                        <m:sty m:val="p"/>
                                      </m:rPr>
                                      <a:rPr lang="es-CO" b="0" i="0" smtClean="0">
                                        <a:solidFill>
                                          <a:srgbClr val="00B0F0"/>
                                        </a:solidFill>
                                        <a:latin typeface="Cambria Math" panose="02040503050406030204" pitchFamily="18" charset="0"/>
                                        <a:ea typeface="Cambria Math" panose="02040503050406030204" pitchFamily="18" charset="0"/>
                                      </a:rPr>
                                      <m:t>o</m:t>
                                    </m:r>
                                    <m:r>
                                      <a:rPr lang="es-CO" b="0" i="1" smtClean="0">
                                        <a:solidFill>
                                          <a:srgbClr val="00B0F0"/>
                                        </a:solidFill>
                                        <a:latin typeface="Cambria Math" panose="02040503050406030204" pitchFamily="18" charset="0"/>
                                        <a:ea typeface="Cambria Math" panose="02040503050406030204" pitchFamily="18" charset="0"/>
                                      </a:rPr>
                                      <m:t>  </m:t>
                                    </m:r>
                                    <m:r>
                                      <a:rPr lang="es-CO" altLang="es-ES" i="1" smtClean="0">
                                        <a:solidFill>
                                          <a:srgbClr val="00B0F0"/>
                                        </a:solidFill>
                                        <a:latin typeface="Cambria Math" panose="02040503050406030204" pitchFamily="18" charset="0"/>
                                        <a:ea typeface="Cambria Math" panose="02040503050406030204" pitchFamily="18" charset="0"/>
                                      </a:rPr>
                                      <m:t>𝑥</m:t>
                                    </m:r>
                                    <m:r>
                                      <a:rPr lang="es-CO" altLang="es-ES" b="0" i="1" smtClean="0">
                                        <a:solidFill>
                                          <a:srgbClr val="00B0F0"/>
                                        </a:solidFill>
                                        <a:latin typeface="Cambria Math" panose="02040503050406030204" pitchFamily="18" charset="0"/>
                                        <a:ea typeface="Cambria Math" panose="02040503050406030204" pitchFamily="18" charset="0"/>
                                      </a:rPr>
                                      <m:t> </m:t>
                                    </m:r>
                                    <m:r>
                                      <m:rPr>
                                        <m:nor/>
                                      </m:rPr>
                                      <a:rPr lang="az-Cyrl-AZ" dirty="0" smtClean="0">
                                        <a:solidFill>
                                          <a:srgbClr val="00B0F0"/>
                                        </a:solidFill>
                                      </a:rPr>
                                      <m:t>є</m:t>
                                    </m:r>
                                    <m:r>
                                      <a:rPr lang="es-CO" b="0" i="1" dirty="0" smtClean="0">
                                        <a:solidFill>
                                          <a:srgbClr val="00B0F0"/>
                                        </a:solidFill>
                                        <a:latin typeface="Cambria Math" panose="02040503050406030204" pitchFamily="18" charset="0"/>
                                      </a:rPr>
                                      <m:t> </m:t>
                                    </m:r>
                                    <m:r>
                                      <a:rPr lang="es-CO" b="0" i="1" smtClean="0">
                                        <a:solidFill>
                                          <a:srgbClr val="00B0F0"/>
                                        </a:solidFill>
                                        <a:latin typeface="Cambria Math" panose="02040503050406030204" pitchFamily="18" charset="0"/>
                                        <a:ea typeface="Cambria Math" panose="02040503050406030204" pitchFamily="18" charset="0"/>
                                      </a:rPr>
                                      <m:t>[</m:t>
                                    </m:r>
                                    <m:r>
                                      <a:rPr lang="es-CO" altLang="es-ES" b="0" i="1" smtClean="0">
                                        <a:solidFill>
                                          <a:srgbClr val="00B0F0"/>
                                        </a:solidFill>
                                        <a:latin typeface="Cambria Math" panose="02040503050406030204" pitchFamily="18" charset="0"/>
                                      </a:rPr>
                                      <m:t>−1 </m:t>
                                    </m:r>
                                    <m:r>
                                      <a:rPr lang="es-CO" altLang="es-ES" i="1">
                                        <a:solidFill>
                                          <a:srgbClr val="00B0F0"/>
                                        </a:solidFill>
                                        <a:latin typeface="Cambria Math" panose="02040503050406030204" pitchFamily="18" charset="0"/>
                                      </a:rPr>
                                      <m:t>,</m:t>
                                    </m:r>
                                    <m:r>
                                      <a:rPr lang="es-CO" altLang="es-ES" b="0" i="1" smtClean="0">
                                        <a:solidFill>
                                          <a:srgbClr val="00B0F0"/>
                                        </a:solidFill>
                                        <a:latin typeface="Cambria Math" panose="02040503050406030204" pitchFamily="18" charset="0"/>
                                      </a:rPr>
                                      <m:t>7]</m:t>
                                    </m:r>
                                    <m:r>
                                      <m:rPr>
                                        <m:nor/>
                                      </m:rPr>
                                      <a:rPr lang="es-CO" dirty="0">
                                        <a:solidFill>
                                          <a:srgbClr val="00B0F0"/>
                                        </a:solidFill>
                                      </a:rPr>
                                      <m:t> </m:t>
                                    </m:r>
                                  </m:e>
                                </m:d>
                              </m:oMath>
                            </m:oMathPara>
                          </a14:m>
                          <a:endParaRPr lang="es-CO" dirty="0"/>
                        </a:p>
                      </a:txBody>
                      <a:tcPr anchor="ctr"/>
                    </a:tc>
                    <a:tc>
                      <a:txBody>
                        <a:bodyPr/>
                        <a:lstStyle/>
                        <a:p>
                          <a:pPr/>
                          <a14:m>
                            <m:oMathPara xmlns:m="http://schemas.openxmlformats.org/officeDocument/2006/math">
                              <m:oMathParaPr>
                                <m:jc m:val="centerGroup"/>
                              </m:oMathParaPr>
                              <m:oMath xmlns:m="http://schemas.openxmlformats.org/officeDocument/2006/math">
                                <m:r>
                                  <a:rPr lang="es-CO" altLang="es-ES" b="0" i="1" smtClean="0">
                                    <a:solidFill>
                                      <a:srgbClr val="FF0000"/>
                                    </a:solidFill>
                                    <a:latin typeface="Cambria Math" panose="02040503050406030204" pitchFamily="18" charset="0"/>
                                  </a:rPr>
                                  <m:t>(−3, 7]</m:t>
                                </m:r>
                              </m:oMath>
                            </m:oMathPara>
                          </a14:m>
                          <a:endParaRPr lang="es-CO" dirty="0">
                            <a:solidFill>
                              <a:srgbClr val="FF0000"/>
                            </a:solidFill>
                          </a:endParaRPr>
                        </a:p>
                      </a:txBody>
                      <a:tcPr anchor="ctr"/>
                    </a:tc>
                  </a:tr>
                  <a:tr h="623601">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 xmlns:m="http://schemas.openxmlformats.org/officeDocument/2006/math">
                              <m:d>
                                <m:dPr>
                                  <m:ctrlPr>
                                    <a:rPr lang="es-CO" altLang="es-ES" i="1" smtClean="0">
                                      <a:latin typeface="Cambria Math" panose="02040503050406030204" pitchFamily="18" charset="0"/>
                                    </a:rPr>
                                  </m:ctrlPr>
                                </m:dPr>
                                <m:e>
                                  <m:r>
                                    <a:rPr lang="es-CO" altLang="es-ES" i="1" smtClean="0">
                                      <a:latin typeface="Cambria Math" panose="02040503050406030204" pitchFamily="18" charset="0"/>
                                    </a:rPr>
                                    <m:t>−</m:t>
                                  </m:r>
                                  <m:r>
                                    <a:rPr lang="es-CO" altLang="es-ES" b="0" i="1" smtClean="0">
                                      <a:latin typeface="Cambria Math" panose="02040503050406030204" pitchFamily="18" charset="0"/>
                                    </a:rPr>
                                    <m:t>1, 0</m:t>
                                  </m:r>
                                  <m:r>
                                    <a:rPr lang="es-CO" altLang="es-ES" i="1">
                                      <a:latin typeface="Cambria Math" panose="02040503050406030204" pitchFamily="18" charset="0"/>
                                    </a:rPr>
                                    <m:t> </m:t>
                                  </m:r>
                                </m:e>
                              </m:d>
                              <m:r>
                                <a:rPr lang="es-CO" i="1" smtClean="0">
                                  <a:latin typeface="Cambria Math" panose="02040503050406030204" pitchFamily="18" charset="0"/>
                                  <a:ea typeface="Cambria Math" panose="02040503050406030204" pitchFamily="18" charset="0"/>
                                </a:rPr>
                                <m:t>∪</m:t>
                              </m:r>
                              <m:r>
                                <a:rPr lang="es-CO" b="0" i="1" smtClean="0">
                                  <a:latin typeface="Cambria Math" panose="02040503050406030204" pitchFamily="18" charset="0"/>
                                  <a:ea typeface="Cambria Math" panose="02040503050406030204" pitchFamily="18" charset="0"/>
                                </a:rPr>
                                <m:t>(0,</m:t>
                              </m:r>
                              <m:r>
                                <a:rPr lang="es-CO" altLang="es-ES" i="1" smtClean="0">
                                  <a:latin typeface="Cambria Math" panose="02040503050406030204" pitchFamily="18" charset="0"/>
                                  <a:ea typeface="Cambria Math" panose="02040503050406030204" pitchFamily="18" charset="0"/>
                                </a:rPr>
                                <m:t>∞</m:t>
                              </m:r>
                            </m:oMath>
                          </a14:m>
                          <a:r>
                            <a:rPr lang="es-CO" dirty="0" smtClean="0"/>
                            <a:t>)</a:t>
                          </a:r>
                          <a:endParaRPr lang="es-CO" dirty="0"/>
                        </a:p>
                      </a:txBody>
                      <a:tcPr anchor="ctr"/>
                    </a:tc>
                    <a:tc>
                      <a:txBody>
                        <a:bodyPr/>
                        <a:lstStyle/>
                        <a:p>
                          <a:endParaRPr lang="es-CO"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s-CO" dirty="0"/>
                        </a:p>
                      </a:txBody>
                      <a:tcPr anchor="ctr"/>
                    </a:tc>
                  </a:tr>
                  <a:tr h="623455">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s-CO" altLang="es-ES" i="1" dirty="0" smtClean="0">
                                  <a:solidFill>
                                    <a:schemeClr val="tx1"/>
                                  </a:solidFill>
                                  <a:latin typeface="Cambria Math" panose="02040503050406030204" pitchFamily="18" charset="0"/>
                                </a:rPr>
                                <m:t>[</m:t>
                              </m:r>
                              <m:r>
                                <a:rPr lang="es-CO" altLang="es-ES" b="0" i="1" dirty="0" smtClean="0">
                                  <a:solidFill>
                                    <a:srgbClr val="FF0000"/>
                                  </a:solidFill>
                                  <a:latin typeface="Cambria Math" panose="02040503050406030204" pitchFamily="18" charset="0"/>
                                </a:rPr>
                                <m:t> </m:t>
                              </m:r>
                              <m:r>
                                <a:rPr lang="es-CO" altLang="es-ES" b="0" i="1" smtClean="0">
                                  <a:latin typeface="Cambria Math" panose="02040503050406030204" pitchFamily="18" charset="0"/>
                                </a:rPr>
                                <m:t>0,</m:t>
                              </m:r>
                              <m:r>
                                <a:rPr lang="es-CO" altLang="es-ES" i="1" smtClean="0">
                                  <a:latin typeface="Cambria Math" panose="02040503050406030204" pitchFamily="18" charset="0"/>
                                  <a:ea typeface="Cambria Math" panose="02040503050406030204" pitchFamily="18" charset="0"/>
                                </a:rPr>
                                <m:t>∞</m:t>
                              </m:r>
                              <m:r>
                                <m:rPr>
                                  <m:nor/>
                                </m:rPr>
                                <a:rPr lang="es-CO" altLang="es-ES" b="0" i="0" smtClean="0">
                                  <a:latin typeface="Cambria Math" panose="02040503050406030204" pitchFamily="18" charset="0"/>
                                  <a:ea typeface="Cambria Math" panose="02040503050406030204" pitchFamily="18" charset="0"/>
                                </a:rPr>
                                <m:t>)</m:t>
                              </m:r>
                            </m:oMath>
                          </a14:m>
                          <a:r>
                            <a:rPr lang="es-CO" dirty="0" smtClean="0">
                              <a:ea typeface="Cambria Math" panose="02040503050406030204" pitchFamily="18" charset="0"/>
                            </a:rPr>
                            <a:t> </a:t>
                          </a:r>
                          <a14:m>
                            <m:oMath xmlns:m="http://schemas.openxmlformats.org/officeDocument/2006/math">
                              <m:r>
                                <a:rPr lang="es-CO" i="1" smtClean="0">
                                  <a:latin typeface="Cambria Math" panose="02040503050406030204" pitchFamily="18" charset="0"/>
                                  <a:ea typeface="Cambria Math" panose="02040503050406030204" pitchFamily="18" charset="0"/>
                                </a:rPr>
                                <m:t>∪</m:t>
                              </m:r>
                              <m:r>
                                <a:rPr lang="es-CO" altLang="es-ES" i="1">
                                  <a:latin typeface="Cambria Math" panose="02040503050406030204" pitchFamily="18" charset="0"/>
                                </a:rPr>
                                <m:t>(−</m:t>
                              </m:r>
                              <m:r>
                                <a:rPr lang="es-CO" altLang="es-ES" i="1">
                                  <a:latin typeface="Cambria Math" panose="02040503050406030204" pitchFamily="18" charset="0"/>
                                  <a:ea typeface="Cambria Math" panose="02040503050406030204" pitchFamily="18" charset="0"/>
                                </a:rPr>
                                <m:t>∞</m:t>
                              </m:r>
                              <m:r>
                                <a:rPr lang="es-CO" altLang="es-ES" i="1">
                                  <a:latin typeface="Cambria Math" panose="02040503050406030204" pitchFamily="18" charset="0"/>
                                </a:rPr>
                                <m:t>, </m:t>
                              </m:r>
                              <m:r>
                                <a:rPr lang="es-CO" altLang="es-ES" b="0" i="1" smtClean="0">
                                  <a:latin typeface="Cambria Math" panose="02040503050406030204" pitchFamily="18" charset="0"/>
                                </a:rPr>
                                <m:t>1)</m:t>
                              </m:r>
                            </m:oMath>
                          </a14:m>
                          <a:endParaRPr lang="es-CO" dirty="0"/>
                        </a:p>
                      </a:txBody>
                      <a:tcPr anchor="ctr"/>
                    </a:tc>
                    <a:tc>
                      <a:txBody>
                        <a:bodyPr/>
                        <a:lstStyle/>
                        <a:p>
                          <a:endParaRPr lang="es-CO" sz="1400" dirty="0"/>
                        </a:p>
                      </a:txBody>
                      <a:tcPr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s-CO" dirty="0"/>
                        </a:p>
                      </a:txBody>
                      <a:tcPr anchor="ctr"/>
                    </a:tc>
                  </a:tr>
                  <a:tr h="64008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s-CO" altLang="es-ES" i="1" dirty="0" smtClean="0">
                                  <a:solidFill>
                                    <a:schemeClr val="tx1"/>
                                  </a:solidFill>
                                  <a:latin typeface="Cambria Math" panose="02040503050406030204" pitchFamily="18" charset="0"/>
                                </a:rPr>
                                <m:t>[</m:t>
                              </m:r>
                              <m:r>
                                <a:rPr lang="es-CO" altLang="es-ES" b="0" i="1" dirty="0" smtClean="0">
                                  <a:solidFill>
                                    <a:srgbClr val="FF0000"/>
                                  </a:solidFill>
                                  <a:latin typeface="Cambria Math" panose="02040503050406030204" pitchFamily="18" charset="0"/>
                                </a:rPr>
                                <m:t> </m:t>
                              </m:r>
                              <m:r>
                                <a:rPr lang="es-CO" altLang="es-ES" b="0" i="1" smtClean="0">
                                  <a:latin typeface="Cambria Math" panose="02040503050406030204" pitchFamily="18" charset="0"/>
                                </a:rPr>
                                <m:t>0, 5]</m:t>
                              </m:r>
                            </m:oMath>
                          </a14:m>
                          <a:r>
                            <a:rPr lang="es-CO" dirty="0" smtClean="0">
                              <a:ea typeface="Cambria Math" panose="02040503050406030204" pitchFamily="18" charset="0"/>
                            </a:rPr>
                            <a:t> </a:t>
                          </a:r>
                          <a14:m>
                            <m:oMath xmlns:m="http://schemas.openxmlformats.org/officeDocument/2006/math">
                              <m:r>
                                <a:rPr lang="es-CO" i="1" smtClean="0">
                                  <a:latin typeface="Cambria Math" panose="02040503050406030204" pitchFamily="18" charset="0"/>
                                  <a:ea typeface="Cambria Math" panose="02040503050406030204" pitchFamily="18" charset="0"/>
                                </a:rPr>
                                <m:t>∩</m:t>
                              </m:r>
                              <m:r>
                                <a:rPr lang="es-CO" b="0" i="1" smtClean="0">
                                  <a:latin typeface="Cambria Math" panose="02040503050406030204" pitchFamily="18" charset="0"/>
                                  <a:ea typeface="Cambria Math" panose="02040503050406030204" pitchFamily="18" charset="0"/>
                                </a:rPr>
                                <m:t>[2, 7]</m:t>
                              </m:r>
                            </m:oMath>
                          </a14:m>
                          <a:endParaRPr lang="es-CO" dirty="0"/>
                        </a:p>
                      </a:txBody>
                      <a:tcPr anchor="ctr"/>
                    </a:tc>
                    <a:tc>
                      <a:txBody>
                        <a:bodyPr/>
                        <a:lstStyle/>
                        <a:p>
                          <a:endParaRPr lang="es-CO" sz="140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s-CO" dirty="0"/>
                        </a:p>
                      </a:txBody>
                      <a:tcPr anchor="ctr"/>
                    </a:tc>
                  </a:tr>
                  <a:tr h="64008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CO" sz="1400" i="1" smtClean="0">
                                    <a:latin typeface="Cambria Math" panose="02040503050406030204" pitchFamily="18" charset="0"/>
                                    <a:ea typeface="Cambria Math" panose="02040503050406030204" pitchFamily="18" charset="0"/>
                                  </a:rPr>
                                  <m:t>ℝ</m:t>
                                </m:r>
                                <m:r>
                                  <a:rPr lang="es-CO" b="0" i="1" smtClean="0">
                                    <a:latin typeface="Cambria Math" panose="02040503050406030204" pitchFamily="18" charset="0"/>
                                    <a:ea typeface="Cambria Math" panose="02040503050406030204" pitchFamily="18" charset="0"/>
                                  </a:rPr>
                                  <m:t>−</m:t>
                                </m:r>
                                <m:r>
                                  <a:rPr lang="es-CO" altLang="es-ES" i="1" dirty="0" smtClean="0">
                                    <a:solidFill>
                                      <a:schemeClr val="tx1"/>
                                    </a:solidFill>
                                    <a:latin typeface="Cambria Math" panose="02040503050406030204" pitchFamily="18" charset="0"/>
                                  </a:rPr>
                                  <m:t>[</m:t>
                                </m:r>
                                <m:r>
                                  <a:rPr lang="es-CO" altLang="es-ES" b="0" i="1" dirty="0" smtClean="0">
                                    <a:solidFill>
                                      <a:srgbClr val="FF0000"/>
                                    </a:solidFill>
                                    <a:latin typeface="Cambria Math" panose="02040503050406030204" pitchFamily="18" charset="0"/>
                                  </a:rPr>
                                  <m:t> </m:t>
                                </m:r>
                                <m:r>
                                  <a:rPr lang="es-CO" altLang="es-ES" b="0" i="1" dirty="0" smtClean="0">
                                    <a:solidFill>
                                      <a:schemeClr val="tx1"/>
                                    </a:solidFill>
                                    <a:latin typeface="Cambria Math" panose="02040503050406030204" pitchFamily="18" charset="0"/>
                                  </a:rPr>
                                  <m:t>−2</m:t>
                                </m:r>
                                <m:r>
                                  <a:rPr lang="es-CO" altLang="es-ES" b="0" i="1" smtClean="0">
                                    <a:solidFill>
                                      <a:schemeClr val="tx1"/>
                                    </a:solidFill>
                                    <a:latin typeface="Cambria Math" panose="02040503050406030204" pitchFamily="18" charset="0"/>
                                  </a:rPr>
                                  <m:t>, 3</m:t>
                                </m:r>
                                <m:r>
                                  <a:rPr lang="es-CO" altLang="es-ES" b="0" i="0" smtClean="0">
                                    <a:solidFill>
                                      <a:schemeClr val="tx1"/>
                                    </a:solidFill>
                                    <a:latin typeface="Cambria Math" panose="02040503050406030204" pitchFamily="18" charset="0"/>
                                  </a:rPr>
                                  <m:t>)</m:t>
                                </m:r>
                              </m:oMath>
                            </m:oMathPara>
                          </a14:m>
                          <a:endParaRPr lang="es-CO" dirty="0"/>
                        </a:p>
                      </a:txBody>
                      <a:tcPr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s-CO" sz="140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s-CO" dirty="0"/>
                        </a:p>
                      </a:txBody>
                      <a:tcPr anchor="ctr"/>
                    </a:tc>
                  </a:tr>
                  <a:tr h="68995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CO" b="0" i="1" smtClean="0">
                                    <a:latin typeface="Cambria Math" panose="02040503050406030204" pitchFamily="18" charset="0"/>
                                  </a:rPr>
                                  <m:t>𝐴</m:t>
                                </m:r>
                                <m:r>
                                  <a:rPr lang="es-CO" b="0" i="1" smtClean="0">
                                    <a:latin typeface="Cambria Math" panose="02040503050406030204" pitchFamily="18" charset="0"/>
                                  </a:rPr>
                                  <m:t>=[−3, 2)</m:t>
                                </m:r>
                              </m:oMath>
                            </m:oMathPara>
                          </a14:m>
                          <a:endParaRPr lang="es-CO" dirty="0"/>
                        </a:p>
                      </a:txBody>
                      <a:tcPr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s-CO" sz="1400" dirty="0"/>
                        </a:p>
                      </a:txBody>
                      <a:tcPr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s-CO" dirty="0"/>
                        </a:p>
                      </a:txBody>
                      <a:tcPr anchor="ctr"/>
                    </a:tc>
                  </a:tr>
                </a:tbl>
              </a:graphicData>
            </a:graphic>
          </p:graphicFrame>
        </mc:Choice>
        <mc:Fallback xmlns="">
          <p:graphicFrame>
            <p:nvGraphicFramePr>
              <p:cNvPr id="33" name="Tabla 32"/>
              <p:cNvGraphicFramePr>
                <a:graphicFrameLocks noGrp="1"/>
              </p:cNvGraphicFramePr>
              <p:nvPr>
                <p:extLst>
                  <p:ext uri="{D42A27DB-BD31-4B8C-83A1-F6EECF244321}">
                    <p14:modId xmlns:p14="http://schemas.microsoft.com/office/powerpoint/2010/main" val="1523282753"/>
                  </p:ext>
                </p:extLst>
              </p:nvPr>
            </p:nvGraphicFramePr>
            <p:xfrm>
              <a:off x="463823" y="1176521"/>
              <a:ext cx="7886112" cy="4156407"/>
            </p:xfrm>
            <a:graphic>
              <a:graphicData uri="http://schemas.openxmlformats.org/drawingml/2006/table">
                <a:tbl>
                  <a:tblPr firstRow="1" bandRow="1">
                    <a:tableStyleId>{5940675A-B579-460E-94D1-54222C63F5DA}</a:tableStyleId>
                  </a:tblPr>
                  <a:tblGrid>
                    <a:gridCol w="2628704"/>
                    <a:gridCol w="2628704"/>
                    <a:gridCol w="2628704"/>
                  </a:tblGrid>
                  <a:tr h="370840">
                    <a:tc>
                      <a:txBody>
                        <a:bodyPr/>
                        <a:lstStyle/>
                        <a:p>
                          <a:pPr algn="ctr"/>
                          <a:r>
                            <a:rPr lang="es-CO" sz="1350" b="0" i="0" kern="1200" dirty="0" smtClean="0">
                              <a:solidFill>
                                <a:schemeClr val="tx1"/>
                              </a:solidFill>
                              <a:effectLst/>
                              <a:latin typeface="+mn-lt"/>
                              <a:ea typeface="+mn-ea"/>
                              <a:cs typeface="+mn-cs"/>
                            </a:rPr>
                            <a:t>Intervalo</a:t>
                          </a:r>
                          <a:endParaRPr lang="es-CO" dirty="0"/>
                        </a:p>
                      </a:txBody>
                      <a:tcPr/>
                    </a:tc>
                    <a:tc>
                      <a:txBody>
                        <a:bodyPr/>
                        <a:lstStyle/>
                        <a:p>
                          <a:pPr algn="ctr"/>
                          <a:r>
                            <a:rPr lang="es-CO" sz="1350" b="0" i="0" kern="1200" dirty="0" smtClean="0">
                              <a:solidFill>
                                <a:schemeClr val="tx1"/>
                              </a:solidFill>
                              <a:effectLst/>
                              <a:latin typeface="+mn-lt"/>
                              <a:ea typeface="+mn-ea"/>
                              <a:cs typeface="+mn-cs"/>
                            </a:rPr>
                            <a:t>Notación Conjuntista</a:t>
                          </a:r>
                          <a:endParaRPr lang="es-CO" dirty="0"/>
                        </a:p>
                      </a:txBody>
                      <a:tcPr/>
                    </a:tc>
                    <a:tc>
                      <a:txBody>
                        <a:bodyPr/>
                        <a:lstStyle/>
                        <a:p>
                          <a:pPr algn="ctr"/>
                          <a:r>
                            <a:rPr lang="es-CO" dirty="0" smtClean="0"/>
                            <a:t>Resultado</a:t>
                          </a:r>
                          <a:endParaRPr lang="es-CO" dirty="0"/>
                        </a:p>
                      </a:txBody>
                      <a:tcPr/>
                    </a:tc>
                  </a:tr>
                  <a:tr h="568395">
                    <a:tc>
                      <a:txBody>
                        <a:bodyPr/>
                        <a:lstStyle/>
                        <a:p>
                          <a:endParaRPr lang="es-CO"/>
                        </a:p>
                      </a:txBody>
                      <a:tcPr anchor="ctr">
                        <a:blipFill rotWithShape="0">
                          <a:blip r:embed="rId3"/>
                          <a:stretch>
                            <a:fillRect l="-232" t="-66667" r="-200696" b="-570968"/>
                          </a:stretch>
                        </a:blipFill>
                      </a:tcPr>
                    </a:tc>
                    <a:tc>
                      <a:txBody>
                        <a:bodyPr/>
                        <a:lstStyle/>
                        <a:p>
                          <a:endParaRPr lang="es-CO"/>
                        </a:p>
                      </a:txBody>
                      <a:tcPr anchor="ctr">
                        <a:blipFill rotWithShape="0">
                          <a:blip r:embed="rId3"/>
                          <a:stretch>
                            <a:fillRect l="-100000" t="-66667" r="-100231" b="-570968"/>
                          </a:stretch>
                        </a:blipFill>
                      </a:tcPr>
                    </a:tc>
                    <a:tc>
                      <a:txBody>
                        <a:bodyPr/>
                        <a:lstStyle/>
                        <a:p>
                          <a:endParaRPr lang="es-CO"/>
                        </a:p>
                      </a:txBody>
                      <a:tcPr anchor="ctr">
                        <a:blipFill rotWithShape="0">
                          <a:blip r:embed="rId3"/>
                          <a:stretch>
                            <a:fillRect l="-200464" t="-66667" r="-464" b="-570968"/>
                          </a:stretch>
                        </a:blipFill>
                      </a:tcPr>
                    </a:tc>
                  </a:tr>
                  <a:tr h="623601">
                    <a:tc>
                      <a:txBody>
                        <a:bodyPr/>
                        <a:lstStyle/>
                        <a:p>
                          <a:endParaRPr lang="es-CO"/>
                        </a:p>
                      </a:txBody>
                      <a:tcPr anchor="ctr">
                        <a:blipFill rotWithShape="0">
                          <a:blip r:embed="rId3"/>
                          <a:stretch>
                            <a:fillRect l="-232" t="-150485" r="-200696" b="-415534"/>
                          </a:stretch>
                        </a:blipFill>
                      </a:tcPr>
                    </a:tc>
                    <a:tc>
                      <a:txBody>
                        <a:bodyPr/>
                        <a:lstStyle/>
                        <a:p>
                          <a:pPr/>
                          <a:endParaRPr lang="es-CO"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s-CO" dirty="0"/>
                        </a:p>
                      </a:txBody>
                      <a:tcPr anchor="ctr"/>
                    </a:tc>
                  </a:tr>
                  <a:tr h="623455">
                    <a:tc>
                      <a:txBody>
                        <a:bodyPr/>
                        <a:lstStyle/>
                        <a:p>
                          <a:endParaRPr lang="es-CO"/>
                        </a:p>
                      </a:txBody>
                      <a:tcPr anchor="ctr">
                        <a:blipFill rotWithShape="0">
                          <a:blip r:embed="rId3"/>
                          <a:stretch>
                            <a:fillRect l="-232" t="-252941" r="-200696" b="-319608"/>
                          </a:stretch>
                        </a:blipFill>
                      </a:tcPr>
                    </a:tc>
                    <a:tc>
                      <a:txBody>
                        <a:bodyPr/>
                        <a:lstStyle/>
                        <a:p>
                          <a:pPr/>
                          <a:endParaRPr lang="es-CO" sz="1400" dirty="0"/>
                        </a:p>
                      </a:txBody>
                      <a:tcPr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s-CO" dirty="0"/>
                        </a:p>
                      </a:txBody>
                      <a:tcPr anchor="ctr"/>
                    </a:tc>
                  </a:tr>
                  <a:tr h="640080">
                    <a:tc>
                      <a:txBody>
                        <a:bodyPr/>
                        <a:lstStyle/>
                        <a:p>
                          <a:endParaRPr lang="es-CO"/>
                        </a:p>
                      </a:txBody>
                      <a:tcPr anchor="ctr">
                        <a:blipFill rotWithShape="0">
                          <a:blip r:embed="rId3"/>
                          <a:stretch>
                            <a:fillRect l="-232" t="-342857" r="-200696" b="-210476"/>
                          </a:stretch>
                        </a:blipFill>
                      </a:tcPr>
                    </a:tc>
                    <a:tc>
                      <a:txBody>
                        <a:bodyPr/>
                        <a:lstStyle/>
                        <a:p>
                          <a:pPr/>
                          <a:endParaRPr lang="es-CO" sz="140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s-CO" dirty="0"/>
                        </a:p>
                      </a:txBody>
                      <a:tcPr anchor="ctr"/>
                    </a:tc>
                  </a:tr>
                  <a:tr h="640080">
                    <a:tc>
                      <a:txBody>
                        <a:bodyPr/>
                        <a:lstStyle/>
                        <a:p>
                          <a:endParaRPr lang="es-CO"/>
                        </a:p>
                      </a:txBody>
                      <a:tcPr anchor="ctr">
                        <a:blipFill rotWithShape="0">
                          <a:blip r:embed="rId3"/>
                          <a:stretch>
                            <a:fillRect l="-232" t="-438679" r="-200696" b="-108491"/>
                          </a:stretch>
                        </a:blip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s-CO" sz="140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s-CO" dirty="0"/>
                        </a:p>
                      </a:txBody>
                      <a:tcPr anchor="ctr"/>
                    </a:tc>
                  </a:tr>
                  <a:tr h="689956">
                    <a:tc>
                      <a:txBody>
                        <a:bodyPr/>
                        <a:lstStyle/>
                        <a:p>
                          <a:endParaRPr lang="es-CO"/>
                        </a:p>
                      </a:txBody>
                      <a:tcPr anchor="ctr">
                        <a:blipFill rotWithShape="0">
                          <a:blip r:embed="rId3"/>
                          <a:stretch>
                            <a:fillRect l="-232" t="-505310" r="-200696" b="-1770"/>
                          </a:stretch>
                        </a:blip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s-CO" sz="1400" dirty="0"/>
                        </a:p>
                      </a:txBody>
                      <a:tcPr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s-CO" dirty="0"/>
                        </a:p>
                      </a:txBody>
                      <a:tcPr anchor="ctr"/>
                    </a:tc>
                  </a:tr>
                </a:tbl>
              </a:graphicData>
            </a:graphic>
          </p:graphicFrame>
        </mc:Fallback>
      </mc:AlternateContent>
      <p:sp>
        <p:nvSpPr>
          <p:cNvPr id="4" name="Rectangle 1">
            <a:extLst>
              <a:ext uri="{FF2B5EF4-FFF2-40B4-BE49-F238E27FC236}">
                <a16:creationId xmlns:mc="http://schemas.openxmlformats.org/markup-compatibility/2006" xmlns:a14="http://schemas.microsoft.com/office/drawing/2010/main" xmlns:a16="http://schemas.microsoft.com/office/drawing/2014/main" xmlns="" id="{01A8AF4C-DC30-4489-8D9E-F144CDDB0404}"/>
              </a:ext>
            </a:extLst>
          </p:cNvPr>
          <p:cNvSpPr>
            <a:spLocks noGrp="1" noChangeArrowheads="1"/>
          </p:cNvSpPr>
          <p:nvPr>
            <p:ph idx="1"/>
          </p:nvPr>
        </p:nvSpPr>
        <p:spPr bwMode="auto">
          <a:xfrm>
            <a:off x="463823" y="738384"/>
            <a:ext cx="8636937" cy="678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es-CO" altLang="es-ES" sz="2200" dirty="0" smtClean="0">
              <a:latin typeface="Verdana" panose="020B0604030504040204" pitchFamily="34" charset="0"/>
            </a:endParaRPr>
          </a:p>
          <a:p>
            <a:pPr marL="0" indent="0" algn="just">
              <a:buNone/>
            </a:pPr>
            <a:endParaRPr lang="es-PR" altLang="es-ES" sz="2200" dirty="0">
              <a:latin typeface="Verdana" panose="020B0604030504040204" pitchFamily="34" charset="0"/>
            </a:endParaRPr>
          </a:p>
        </p:txBody>
      </p:sp>
      <mc:AlternateContent xmlns:mc="http://schemas.openxmlformats.org/markup-compatibility/2006" xmlns:a14="http://schemas.microsoft.com/office/drawing/2010/main">
        <mc:Choice Requires="a14">
          <p:sp>
            <p:nvSpPr>
              <p:cNvPr id="2" name="Rectángulo 1"/>
              <p:cNvSpPr/>
              <p:nvPr/>
            </p:nvSpPr>
            <p:spPr>
              <a:xfrm>
                <a:off x="329953" y="5460364"/>
                <a:ext cx="2706382" cy="369332"/>
              </a:xfrm>
              <a:prstGeom prst="rect">
                <a:avLst/>
              </a:prstGeom>
              <a:ln>
                <a:solidFill>
                  <a:srgbClr val="0070C0"/>
                </a:solidFill>
              </a:ln>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es-CO" altLang="es-ES" i="1" smtClean="0">
                              <a:solidFill>
                                <a:srgbClr val="00B0F0"/>
                              </a:solidFill>
                              <a:latin typeface="Cambria Math" panose="02040503050406030204" pitchFamily="18" charset="0"/>
                            </a:rPr>
                          </m:ctrlPr>
                        </m:dPr>
                        <m:e>
                          <m:r>
                            <a:rPr lang="es-CO" altLang="es-ES" i="1">
                              <a:solidFill>
                                <a:srgbClr val="00B0F0"/>
                              </a:solidFill>
                              <a:latin typeface="Cambria Math" panose="02040503050406030204" pitchFamily="18" charset="0"/>
                            </a:rPr>
                            <m:t>𝑥</m:t>
                          </m:r>
                          <m:r>
                            <a:rPr lang="es-CO" altLang="es-ES" i="1">
                              <a:solidFill>
                                <a:srgbClr val="00B0F0"/>
                              </a:solidFill>
                              <a:latin typeface="Cambria Math" panose="02040503050406030204" pitchFamily="18" charset="0"/>
                            </a:rPr>
                            <m:t> | </m:t>
                          </m:r>
                          <m:r>
                            <a:rPr lang="es-CO" altLang="es-ES" i="1">
                              <a:solidFill>
                                <a:srgbClr val="00B0F0"/>
                              </a:solidFill>
                              <a:latin typeface="Cambria Math" panose="02040503050406030204" pitchFamily="18" charset="0"/>
                              <a:ea typeface="Cambria Math" panose="02040503050406030204" pitchFamily="18" charset="0"/>
                            </a:rPr>
                            <m:t>𝑥</m:t>
                          </m:r>
                          <m:r>
                            <a:rPr lang="es-CO" altLang="es-ES" i="1">
                              <a:solidFill>
                                <a:srgbClr val="00B0F0"/>
                              </a:solidFill>
                              <a:latin typeface="Cambria Math" panose="02040503050406030204" pitchFamily="18" charset="0"/>
                              <a:ea typeface="Cambria Math" panose="02040503050406030204" pitchFamily="18" charset="0"/>
                            </a:rPr>
                            <m:t> </m:t>
                          </m:r>
                          <m:r>
                            <m:rPr>
                              <m:nor/>
                            </m:rPr>
                            <a:rPr lang="az-Cyrl-AZ" dirty="0">
                              <a:solidFill>
                                <a:srgbClr val="00B0F0"/>
                              </a:solidFill>
                            </a:rPr>
                            <m:t>є</m:t>
                          </m:r>
                          <m:r>
                            <m:rPr>
                              <m:nor/>
                            </m:rPr>
                            <a:rPr lang="es-CO" dirty="0">
                              <a:solidFill>
                                <a:srgbClr val="00B0F0"/>
                              </a:solidFill>
                            </a:rPr>
                            <m:t> </m:t>
                          </m:r>
                          <m:d>
                            <m:dPr>
                              <m:ctrlPr>
                                <a:rPr lang="es-CO" altLang="es-ES" i="1">
                                  <a:solidFill>
                                    <a:srgbClr val="00B0F0"/>
                                  </a:solidFill>
                                  <a:latin typeface="Cambria Math" panose="02040503050406030204" pitchFamily="18" charset="0"/>
                                </a:rPr>
                              </m:ctrlPr>
                            </m:dPr>
                            <m:e>
                              <m:r>
                                <a:rPr lang="es-CO" altLang="es-ES" i="1">
                                  <a:solidFill>
                                    <a:srgbClr val="00B0F0"/>
                                  </a:solidFill>
                                  <a:latin typeface="Cambria Math" panose="02040503050406030204" pitchFamily="18" charset="0"/>
                                </a:rPr>
                                <m:t>−1, 0 </m:t>
                              </m:r>
                            </m:e>
                          </m:d>
                          <m:r>
                            <a:rPr lang="es-CO" altLang="es-ES" i="1">
                              <a:solidFill>
                                <a:srgbClr val="00B0F0"/>
                              </a:solidFill>
                              <a:latin typeface="Cambria Math" panose="02040503050406030204" pitchFamily="18" charset="0"/>
                            </a:rPr>
                            <m:t> </m:t>
                          </m:r>
                          <m:r>
                            <a:rPr lang="es-CO" altLang="es-ES">
                              <a:solidFill>
                                <a:srgbClr val="00B0F0"/>
                              </a:solidFill>
                              <a:latin typeface="Cambria Math" panose="02040503050406030204" pitchFamily="18" charset="0"/>
                            </a:rPr>
                            <m:t> </m:t>
                          </m:r>
                          <m:r>
                            <m:rPr>
                              <m:sty m:val="p"/>
                            </m:rPr>
                            <a:rPr lang="es-CO">
                              <a:solidFill>
                                <a:srgbClr val="00B0F0"/>
                              </a:solidFill>
                              <a:latin typeface="Cambria Math" panose="02040503050406030204" pitchFamily="18" charset="0"/>
                              <a:ea typeface="Cambria Math" panose="02040503050406030204" pitchFamily="18" charset="0"/>
                            </a:rPr>
                            <m:t>o</m:t>
                          </m:r>
                          <m:r>
                            <a:rPr lang="es-CO" i="1">
                              <a:solidFill>
                                <a:srgbClr val="00B0F0"/>
                              </a:solidFill>
                              <a:latin typeface="Cambria Math" panose="02040503050406030204" pitchFamily="18" charset="0"/>
                              <a:ea typeface="Cambria Math" panose="02040503050406030204" pitchFamily="18" charset="0"/>
                            </a:rPr>
                            <m:t>  </m:t>
                          </m:r>
                          <m:r>
                            <a:rPr lang="es-CO" altLang="es-ES" i="1">
                              <a:solidFill>
                                <a:srgbClr val="00B0F0"/>
                              </a:solidFill>
                              <a:latin typeface="Cambria Math" panose="02040503050406030204" pitchFamily="18" charset="0"/>
                              <a:ea typeface="Cambria Math" panose="02040503050406030204" pitchFamily="18" charset="0"/>
                            </a:rPr>
                            <m:t>𝑥</m:t>
                          </m:r>
                          <m:r>
                            <a:rPr lang="es-CO" i="1" dirty="0">
                              <a:solidFill>
                                <a:srgbClr val="00B0F0"/>
                              </a:solidFill>
                              <a:latin typeface="Cambria Math" panose="02040503050406030204" pitchFamily="18" charset="0"/>
                            </a:rPr>
                            <m:t>&gt;0</m:t>
                          </m:r>
                        </m:e>
                      </m:d>
                    </m:oMath>
                  </m:oMathPara>
                </a14:m>
                <a:endParaRPr lang="es-CO" dirty="0">
                  <a:solidFill>
                    <a:srgbClr val="00B0F0"/>
                  </a:solidFill>
                </a:endParaRPr>
              </a:p>
            </p:txBody>
          </p:sp>
        </mc:Choice>
        <mc:Fallback xmlns="">
          <p:sp>
            <p:nvSpPr>
              <p:cNvPr id="2" name="Rectángulo 1"/>
              <p:cNvSpPr>
                <a:spLocks noRot="1" noChangeAspect="1" noMove="1" noResize="1" noEditPoints="1" noAdjustHandles="1" noChangeArrowheads="1" noChangeShapeType="1" noTextEdit="1"/>
              </p:cNvSpPr>
              <p:nvPr/>
            </p:nvSpPr>
            <p:spPr>
              <a:xfrm>
                <a:off x="329953" y="5460364"/>
                <a:ext cx="2706382" cy="369332"/>
              </a:xfrm>
              <a:prstGeom prst="rect">
                <a:avLst/>
              </a:prstGeom>
              <a:blipFill rotWithShape="0">
                <a:blip r:embed="rId4"/>
                <a:stretch>
                  <a:fillRect b="-11290"/>
                </a:stretch>
              </a:blipFill>
              <a:ln>
                <a:solidFill>
                  <a:srgbClr val="0070C0"/>
                </a:solidFill>
              </a:ln>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3" name="Rectángulo 2"/>
              <p:cNvSpPr/>
              <p:nvPr/>
            </p:nvSpPr>
            <p:spPr>
              <a:xfrm>
                <a:off x="3592221" y="5932203"/>
                <a:ext cx="2400529" cy="369332"/>
              </a:xfrm>
              <a:prstGeom prst="rect">
                <a:avLst/>
              </a:prstGeom>
              <a:ln>
                <a:solidFill>
                  <a:srgbClr val="0070C0"/>
                </a:solidFill>
              </a:ln>
            </p:spPr>
            <p:txBody>
              <a:bodyPr wrap="none">
                <a:spAutoFit/>
              </a:bodyPr>
              <a:lstStyle/>
              <a:p>
                <a:pPr lvl="0" defTabSz="685800">
                  <a:defRPr/>
                </a:pPr>
                <a14:m>
                  <m:oMathPara xmlns:m="http://schemas.openxmlformats.org/officeDocument/2006/math">
                    <m:oMathParaPr>
                      <m:jc m:val="centerGroup"/>
                    </m:oMathParaPr>
                    <m:oMath xmlns:m="http://schemas.openxmlformats.org/officeDocument/2006/math">
                      <m:d>
                        <m:dPr>
                          <m:begChr m:val="{"/>
                          <m:endChr m:val="|"/>
                          <m:ctrlPr>
                            <a:rPr lang="es-CO" i="1" smtClean="0">
                              <a:solidFill>
                                <a:srgbClr val="00B0F0"/>
                              </a:solidFill>
                              <a:latin typeface="Cambria Math" panose="02040503050406030204" pitchFamily="18" charset="0"/>
                              <a:ea typeface="Cambria Math" panose="02040503050406030204" pitchFamily="18" charset="0"/>
                            </a:rPr>
                          </m:ctrlPr>
                        </m:dPr>
                        <m:e>
                          <m:r>
                            <m:rPr>
                              <m:sty m:val="p"/>
                            </m:rPr>
                            <a:rPr lang="es-CO">
                              <a:solidFill>
                                <a:srgbClr val="00B0F0"/>
                              </a:solidFill>
                              <a:latin typeface="Cambria Math" panose="02040503050406030204" pitchFamily="18" charset="0"/>
                              <a:ea typeface="Cambria Math" panose="02040503050406030204" pitchFamily="18" charset="0"/>
                            </a:rPr>
                            <m:t>x</m:t>
                          </m:r>
                          <m:r>
                            <a:rPr lang="es-CO">
                              <a:solidFill>
                                <a:srgbClr val="00B0F0"/>
                              </a:solidFill>
                              <a:latin typeface="Cambria Math" panose="02040503050406030204" pitchFamily="18" charset="0"/>
                              <a:ea typeface="Cambria Math" panose="02040503050406030204" pitchFamily="18" charset="0"/>
                            </a:rPr>
                            <m:t> </m:t>
                          </m:r>
                        </m:e>
                      </m:d>
                      <m:r>
                        <a:rPr lang="es-CO">
                          <a:solidFill>
                            <a:srgbClr val="00B0F0"/>
                          </a:solidFill>
                          <a:latin typeface="Cambria Math" panose="02040503050406030204" pitchFamily="18" charset="0"/>
                          <a:ea typeface="Cambria Math" panose="02040503050406030204" pitchFamily="18" charset="0"/>
                        </a:rPr>
                        <m:t> </m:t>
                      </m:r>
                      <m:r>
                        <m:rPr>
                          <m:sty m:val="p"/>
                        </m:rPr>
                        <a:rPr lang="es-CO">
                          <a:solidFill>
                            <a:srgbClr val="00B0F0"/>
                          </a:solidFill>
                          <a:latin typeface="Cambria Math" panose="02040503050406030204" pitchFamily="18" charset="0"/>
                          <a:ea typeface="Cambria Math" panose="02040503050406030204" pitchFamily="18" charset="0"/>
                        </a:rPr>
                        <m:t>x</m:t>
                      </m:r>
                      <m:r>
                        <m:rPr>
                          <m:nor/>
                        </m:rPr>
                        <a:rPr lang="es-CO">
                          <a:solidFill>
                            <a:srgbClr val="00B0F0"/>
                          </a:solidFill>
                          <a:latin typeface="Cambria Math" panose="02040503050406030204" pitchFamily="18" charset="0"/>
                          <a:ea typeface="Cambria Math" panose="02040503050406030204" pitchFamily="18" charset="0"/>
                        </a:rPr>
                        <m:t> </m:t>
                      </m:r>
                      <m:r>
                        <m:rPr>
                          <m:nor/>
                        </m:rPr>
                        <a:rPr lang="az-Cyrl-AZ" dirty="0">
                          <a:solidFill>
                            <a:srgbClr val="00B0F0"/>
                          </a:solidFill>
                        </a:rPr>
                        <m:t>є</m:t>
                      </m:r>
                      <m:r>
                        <a:rPr lang="es-CO" i="1" dirty="0">
                          <a:solidFill>
                            <a:srgbClr val="00B0F0"/>
                          </a:solidFill>
                          <a:latin typeface="Cambria Math" panose="02040503050406030204" pitchFamily="18" charset="0"/>
                        </a:rPr>
                        <m:t>  </m:t>
                      </m:r>
                      <m:r>
                        <a:rPr lang="es-CO" i="1">
                          <a:solidFill>
                            <a:srgbClr val="00B0F0"/>
                          </a:solidFill>
                          <a:latin typeface="Cambria Math" panose="02040503050406030204" pitchFamily="18" charset="0"/>
                          <a:ea typeface="Cambria Math" panose="02040503050406030204" pitchFamily="18" charset="0"/>
                        </a:rPr>
                        <m:t>ℝ</m:t>
                      </m:r>
                      <m:r>
                        <a:rPr lang="es-CO" i="1">
                          <a:solidFill>
                            <a:srgbClr val="00B0F0"/>
                          </a:solidFill>
                          <a:latin typeface="Cambria Math" panose="02040503050406030204" pitchFamily="18" charset="0"/>
                          <a:ea typeface="Cambria Math" panose="02040503050406030204" pitchFamily="18" charset="0"/>
                        </a:rPr>
                        <m:t>     </m:t>
                      </m:r>
                      <m:r>
                        <m:rPr>
                          <m:sty m:val="p"/>
                        </m:rPr>
                        <a:rPr lang="es-CO">
                          <a:solidFill>
                            <a:srgbClr val="00B0F0"/>
                          </a:solidFill>
                          <a:latin typeface="Cambria Math" panose="02040503050406030204" pitchFamily="18" charset="0"/>
                          <a:ea typeface="Cambria Math" panose="02040503050406030204" pitchFamily="18" charset="0"/>
                        </a:rPr>
                        <m:t>y</m:t>
                      </m:r>
                      <m:r>
                        <a:rPr lang="es-CO">
                          <a:solidFill>
                            <a:srgbClr val="00B0F0"/>
                          </a:solidFill>
                          <a:latin typeface="Cambria Math" panose="02040503050406030204" pitchFamily="18" charset="0"/>
                          <a:ea typeface="Cambria Math" panose="02040503050406030204" pitchFamily="18" charset="0"/>
                        </a:rPr>
                        <m:t>     </m:t>
                      </m:r>
                      <m:r>
                        <m:rPr>
                          <m:sty m:val="p"/>
                        </m:rPr>
                        <a:rPr lang="es-CO">
                          <a:solidFill>
                            <a:srgbClr val="00B0F0"/>
                          </a:solidFill>
                          <a:latin typeface="Cambria Math" panose="02040503050406030204" pitchFamily="18" charset="0"/>
                          <a:ea typeface="Cambria Math" panose="02040503050406030204" pitchFamily="18" charset="0"/>
                        </a:rPr>
                        <m:t>x</m:t>
                      </m:r>
                      <m:r>
                        <m:rPr>
                          <m:nor/>
                        </m:rPr>
                        <a:rPr lang="es-CO">
                          <a:solidFill>
                            <a:srgbClr val="00B0F0"/>
                          </a:solidFill>
                          <a:latin typeface="Cambria Math" panose="02040503050406030204" pitchFamily="18" charset="0"/>
                          <a:ea typeface="Cambria Math" panose="02040503050406030204" pitchFamily="18" charset="0"/>
                        </a:rPr>
                        <m:t> </m:t>
                      </m:r>
                      <m:r>
                        <m:rPr>
                          <m:nor/>
                        </m:rPr>
                        <a:rPr lang="es-CO" dirty="0">
                          <a:solidFill>
                            <a:srgbClr val="00B0F0"/>
                          </a:solidFill>
                          <a:sym typeface="Symbol" panose="05050102010706020507" pitchFamily="18" charset="2"/>
                        </a:rPr>
                        <m:t> </m:t>
                      </m:r>
                      <m:r>
                        <m:rPr>
                          <m:sty m:val="p"/>
                        </m:rPr>
                        <a:rPr lang="es-CO">
                          <a:solidFill>
                            <a:srgbClr val="00B0F0"/>
                          </a:solidFill>
                          <a:latin typeface="Cambria Math" panose="02040503050406030204" pitchFamily="18" charset="0"/>
                          <a:ea typeface="Cambria Math" panose="02040503050406030204" pitchFamily="18" charset="0"/>
                        </a:rPr>
                        <m:t>A</m:t>
                      </m:r>
                      <m:r>
                        <a:rPr lang="es-CO">
                          <a:solidFill>
                            <a:srgbClr val="00B0F0"/>
                          </a:solidFill>
                          <a:latin typeface="Cambria Math" panose="02040503050406030204" pitchFamily="18" charset="0"/>
                          <a:ea typeface="Cambria Math" panose="02040503050406030204" pitchFamily="18" charset="0"/>
                        </a:rPr>
                        <m:t>}</m:t>
                      </m:r>
                    </m:oMath>
                  </m:oMathPara>
                </a14:m>
                <a:endParaRPr lang="es-CO" dirty="0">
                  <a:solidFill>
                    <a:srgbClr val="00B0F0"/>
                  </a:solidFill>
                </a:endParaRPr>
              </a:p>
            </p:txBody>
          </p:sp>
        </mc:Choice>
        <mc:Fallback xmlns="">
          <p:sp>
            <p:nvSpPr>
              <p:cNvPr id="3" name="Rectángulo 2"/>
              <p:cNvSpPr>
                <a:spLocks noRot="1" noChangeAspect="1" noMove="1" noResize="1" noEditPoints="1" noAdjustHandles="1" noChangeArrowheads="1" noChangeShapeType="1" noTextEdit="1"/>
              </p:cNvSpPr>
              <p:nvPr/>
            </p:nvSpPr>
            <p:spPr>
              <a:xfrm>
                <a:off x="3592221" y="5932203"/>
                <a:ext cx="2400529" cy="369332"/>
              </a:xfrm>
              <a:prstGeom prst="rect">
                <a:avLst/>
              </a:prstGeom>
              <a:blipFill rotWithShape="0">
                <a:blip r:embed="rId5"/>
                <a:stretch>
                  <a:fillRect b="-12698"/>
                </a:stretch>
              </a:blipFill>
              <a:ln>
                <a:solidFill>
                  <a:srgbClr val="0070C0"/>
                </a:solidFill>
              </a:ln>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6" name="Rectángulo 5"/>
              <p:cNvSpPr/>
              <p:nvPr/>
            </p:nvSpPr>
            <p:spPr>
              <a:xfrm>
                <a:off x="329953" y="6416682"/>
                <a:ext cx="3095847" cy="369332"/>
              </a:xfrm>
              <a:prstGeom prst="rect">
                <a:avLst/>
              </a:prstGeom>
              <a:ln>
                <a:solidFill>
                  <a:srgbClr val="0070C0"/>
                </a:solidFill>
              </a:ln>
            </p:spPr>
            <p:txBody>
              <a:bodyPr wrap="none">
                <a:spAutoFit/>
              </a:bodyPr>
              <a:lstStyle/>
              <a:p>
                <a:pPr/>
                <a14:m>
                  <m:oMathPara xmlns:m="http://schemas.openxmlformats.org/officeDocument/2006/math">
                    <m:oMathParaPr>
                      <m:jc m:val="centerGroup"/>
                    </m:oMathParaPr>
                    <m:oMath xmlns:m="http://schemas.openxmlformats.org/officeDocument/2006/math">
                      <m:r>
                        <a:rPr lang="es-CO" altLang="es-ES" i="1" dirty="0" smtClean="0">
                          <a:solidFill>
                            <a:srgbClr val="00B0F0"/>
                          </a:solidFill>
                          <a:latin typeface="Cambria Math" panose="02040503050406030204" pitchFamily="18" charset="0"/>
                        </a:rPr>
                        <m:t>{</m:t>
                      </m:r>
                      <m:r>
                        <a:rPr lang="es-CO" altLang="es-ES" i="1" dirty="0" smtClean="0">
                          <a:solidFill>
                            <a:srgbClr val="00B0F0"/>
                          </a:solidFill>
                          <a:latin typeface="Cambria Math" panose="02040503050406030204" pitchFamily="18" charset="0"/>
                        </a:rPr>
                        <m:t>𝑥</m:t>
                      </m:r>
                      <m:r>
                        <a:rPr lang="es-CO" altLang="es-ES" i="1" dirty="0" smtClean="0">
                          <a:solidFill>
                            <a:srgbClr val="00B0F0"/>
                          </a:solidFill>
                          <a:latin typeface="Cambria Math" panose="02040503050406030204" pitchFamily="18" charset="0"/>
                        </a:rPr>
                        <m:t> | </m:t>
                      </m:r>
                      <m:r>
                        <a:rPr lang="es-CO" altLang="es-ES" i="1" dirty="0">
                          <a:solidFill>
                            <a:srgbClr val="00B0F0"/>
                          </a:solidFill>
                          <a:latin typeface="Cambria Math" panose="02040503050406030204" pitchFamily="18" charset="0"/>
                          <a:ea typeface="Cambria Math" panose="02040503050406030204" pitchFamily="18" charset="0"/>
                        </a:rPr>
                        <m:t>𝑥</m:t>
                      </m:r>
                      <m:r>
                        <a:rPr lang="es-CO" altLang="es-ES" i="1" dirty="0">
                          <a:solidFill>
                            <a:srgbClr val="00B0F0"/>
                          </a:solidFill>
                          <a:latin typeface="Cambria Math" panose="02040503050406030204" pitchFamily="18" charset="0"/>
                          <a:ea typeface="Cambria Math" panose="02040503050406030204" pitchFamily="18" charset="0"/>
                        </a:rPr>
                        <m:t> є  [ 0, 5]    </m:t>
                      </m:r>
                      <m:r>
                        <m:rPr>
                          <m:sty m:val="p"/>
                        </m:rPr>
                        <a:rPr lang="es-CO" altLang="es-ES" dirty="0">
                          <a:solidFill>
                            <a:srgbClr val="00B0F0"/>
                          </a:solidFill>
                          <a:latin typeface="Cambria Math" panose="02040503050406030204" pitchFamily="18" charset="0"/>
                        </a:rPr>
                        <m:t>y</m:t>
                      </m:r>
                      <m:r>
                        <a:rPr lang="es-CO" altLang="es-ES" i="1" dirty="0">
                          <a:solidFill>
                            <a:srgbClr val="00B0F0"/>
                          </a:solidFill>
                          <a:latin typeface="Cambria Math" panose="02040503050406030204" pitchFamily="18" charset="0"/>
                        </a:rPr>
                        <m:t> </m:t>
                      </m:r>
                      <m:r>
                        <a:rPr lang="es-CO" i="1" dirty="0">
                          <a:solidFill>
                            <a:srgbClr val="00B0F0"/>
                          </a:solidFill>
                          <a:latin typeface="Cambria Math" panose="02040503050406030204" pitchFamily="18" charset="0"/>
                          <a:ea typeface="Cambria Math" panose="02040503050406030204" pitchFamily="18" charset="0"/>
                        </a:rPr>
                        <m:t>   </m:t>
                      </m:r>
                      <m:r>
                        <a:rPr lang="es-CO" altLang="es-ES" i="1" dirty="0">
                          <a:solidFill>
                            <a:srgbClr val="00B0F0"/>
                          </a:solidFill>
                          <a:latin typeface="Cambria Math" panose="02040503050406030204" pitchFamily="18" charset="0"/>
                          <a:ea typeface="Cambria Math" panose="02040503050406030204" pitchFamily="18" charset="0"/>
                        </a:rPr>
                        <m:t>𝑥</m:t>
                      </m:r>
                      <m:r>
                        <a:rPr lang="es-CO" altLang="es-ES" i="1" dirty="0">
                          <a:solidFill>
                            <a:srgbClr val="00B0F0"/>
                          </a:solidFill>
                          <a:latin typeface="Cambria Math" panose="02040503050406030204" pitchFamily="18" charset="0"/>
                          <a:ea typeface="Cambria Math" panose="02040503050406030204" pitchFamily="18" charset="0"/>
                        </a:rPr>
                        <m:t> є [2, 7] }</m:t>
                      </m:r>
                    </m:oMath>
                  </m:oMathPara>
                </a14:m>
                <a:endParaRPr lang="es-CO" dirty="0">
                  <a:solidFill>
                    <a:srgbClr val="00B0F0"/>
                  </a:solidFill>
                </a:endParaRPr>
              </a:p>
            </p:txBody>
          </p:sp>
        </mc:Choice>
        <mc:Fallback xmlns="">
          <p:sp>
            <p:nvSpPr>
              <p:cNvPr id="6" name="Rectángulo 5"/>
              <p:cNvSpPr>
                <a:spLocks noRot="1" noChangeAspect="1" noMove="1" noResize="1" noEditPoints="1" noAdjustHandles="1" noChangeArrowheads="1" noChangeShapeType="1" noTextEdit="1"/>
              </p:cNvSpPr>
              <p:nvPr/>
            </p:nvSpPr>
            <p:spPr>
              <a:xfrm>
                <a:off x="329953" y="6416682"/>
                <a:ext cx="3095847" cy="369332"/>
              </a:xfrm>
              <a:prstGeom prst="rect">
                <a:avLst/>
              </a:prstGeom>
              <a:blipFill rotWithShape="0">
                <a:blip r:embed="rId6"/>
                <a:stretch>
                  <a:fillRect b="-14516"/>
                </a:stretch>
              </a:blipFill>
              <a:ln>
                <a:solidFill>
                  <a:srgbClr val="0070C0"/>
                </a:solidFill>
              </a:ln>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7" name="Rectángulo 6"/>
              <p:cNvSpPr/>
              <p:nvPr/>
            </p:nvSpPr>
            <p:spPr>
              <a:xfrm>
                <a:off x="329953" y="5929949"/>
                <a:ext cx="2798587" cy="362984"/>
              </a:xfrm>
              <a:prstGeom prst="rect">
                <a:avLst/>
              </a:prstGeom>
              <a:ln>
                <a:solidFill>
                  <a:srgbClr val="0070C0"/>
                </a:solidFill>
              </a:ln>
            </p:spPr>
            <p:txBody>
              <a:bodyPr wrap="none">
                <a:spAutoFit/>
              </a:bodyPr>
              <a:lstStyle/>
              <a:p>
                <a:pPr lvl="0" defTabSz="685800">
                  <a:defRPr/>
                </a:pPr>
                <a14:m>
                  <m:oMathPara xmlns:m="http://schemas.openxmlformats.org/officeDocument/2006/math">
                    <m:oMathParaPr>
                      <m:jc m:val="centerGroup"/>
                    </m:oMathParaPr>
                    <m:oMath xmlns:m="http://schemas.openxmlformats.org/officeDocument/2006/math">
                      <m:d>
                        <m:dPr>
                          <m:begChr m:val="{"/>
                          <m:endChr m:val="|"/>
                          <m:ctrlPr>
                            <a:rPr lang="es-CO" i="1" smtClean="0">
                              <a:solidFill>
                                <a:srgbClr val="00B0F0"/>
                              </a:solidFill>
                              <a:latin typeface="Cambria Math" panose="02040503050406030204" pitchFamily="18" charset="0"/>
                              <a:ea typeface="Cambria Math" panose="02040503050406030204" pitchFamily="18" charset="0"/>
                            </a:rPr>
                          </m:ctrlPr>
                        </m:dPr>
                        <m:e>
                          <m:r>
                            <m:rPr>
                              <m:sty m:val="p"/>
                            </m:rPr>
                            <a:rPr lang="es-CO">
                              <a:solidFill>
                                <a:srgbClr val="00B0F0"/>
                              </a:solidFill>
                              <a:latin typeface="Cambria Math" panose="02040503050406030204" pitchFamily="18" charset="0"/>
                              <a:ea typeface="Cambria Math" panose="02040503050406030204" pitchFamily="18" charset="0"/>
                            </a:rPr>
                            <m:t>x</m:t>
                          </m:r>
                          <m:r>
                            <a:rPr lang="es-CO">
                              <a:solidFill>
                                <a:srgbClr val="00B0F0"/>
                              </a:solidFill>
                              <a:latin typeface="Cambria Math" panose="02040503050406030204" pitchFamily="18" charset="0"/>
                              <a:ea typeface="Cambria Math" panose="02040503050406030204" pitchFamily="18" charset="0"/>
                            </a:rPr>
                            <m:t> </m:t>
                          </m:r>
                        </m:e>
                      </m:d>
                      <m:r>
                        <a:rPr lang="es-CO">
                          <a:solidFill>
                            <a:srgbClr val="00B0F0"/>
                          </a:solidFill>
                          <a:latin typeface="Cambria Math" panose="02040503050406030204" pitchFamily="18" charset="0"/>
                          <a:ea typeface="Cambria Math" panose="02040503050406030204" pitchFamily="18" charset="0"/>
                        </a:rPr>
                        <m:t> </m:t>
                      </m:r>
                      <m:r>
                        <m:rPr>
                          <m:sty m:val="p"/>
                        </m:rPr>
                        <a:rPr lang="es-CO">
                          <a:solidFill>
                            <a:srgbClr val="00B0F0"/>
                          </a:solidFill>
                          <a:latin typeface="Cambria Math" panose="02040503050406030204" pitchFamily="18" charset="0"/>
                          <a:ea typeface="Cambria Math" panose="02040503050406030204" pitchFamily="18" charset="0"/>
                        </a:rPr>
                        <m:t>x</m:t>
                      </m:r>
                      <m:r>
                        <m:rPr>
                          <m:nor/>
                        </m:rPr>
                        <a:rPr lang="es-CO">
                          <a:solidFill>
                            <a:srgbClr val="00B0F0"/>
                          </a:solidFill>
                          <a:latin typeface="Cambria Math" panose="02040503050406030204" pitchFamily="18" charset="0"/>
                          <a:ea typeface="Cambria Math" panose="02040503050406030204" pitchFamily="18" charset="0"/>
                        </a:rPr>
                        <m:t> </m:t>
                      </m:r>
                      <m:r>
                        <m:rPr>
                          <m:nor/>
                        </m:rPr>
                        <a:rPr lang="az-Cyrl-AZ" dirty="0">
                          <a:solidFill>
                            <a:srgbClr val="00B0F0"/>
                          </a:solidFill>
                        </a:rPr>
                        <m:t>є</m:t>
                      </m:r>
                      <m:r>
                        <m:rPr>
                          <m:nor/>
                        </m:rPr>
                        <a:rPr lang="es-CO" dirty="0">
                          <a:solidFill>
                            <a:srgbClr val="00B0F0"/>
                          </a:solidFill>
                        </a:rPr>
                        <m:t>  </m:t>
                      </m:r>
                      <m:r>
                        <a:rPr lang="es-CO" i="1">
                          <a:solidFill>
                            <a:srgbClr val="00B0F0"/>
                          </a:solidFill>
                          <a:latin typeface="Cambria Math" panose="02040503050406030204" pitchFamily="18" charset="0"/>
                          <a:ea typeface="Cambria Math" panose="02040503050406030204" pitchFamily="18" charset="0"/>
                        </a:rPr>
                        <m:t>ℝ</m:t>
                      </m:r>
                      <m:r>
                        <a:rPr lang="es-CO">
                          <a:solidFill>
                            <a:srgbClr val="00B0F0"/>
                          </a:solidFill>
                          <a:latin typeface="Cambria Math" panose="02040503050406030204" pitchFamily="18" charset="0"/>
                          <a:ea typeface="Cambria Math" panose="02040503050406030204" pitchFamily="18" charset="0"/>
                        </a:rPr>
                        <m:t>    </m:t>
                      </m:r>
                      <m:r>
                        <m:rPr>
                          <m:sty m:val="p"/>
                        </m:rPr>
                        <a:rPr lang="es-CO">
                          <a:solidFill>
                            <a:srgbClr val="00B0F0"/>
                          </a:solidFill>
                          <a:latin typeface="Cambria Math" panose="02040503050406030204" pitchFamily="18" charset="0"/>
                          <a:ea typeface="Cambria Math" panose="02040503050406030204" pitchFamily="18" charset="0"/>
                        </a:rPr>
                        <m:t>y</m:t>
                      </m:r>
                      <m:r>
                        <a:rPr lang="es-CO">
                          <a:solidFill>
                            <a:srgbClr val="00B0F0"/>
                          </a:solidFill>
                          <a:latin typeface="Cambria Math" panose="02040503050406030204" pitchFamily="18" charset="0"/>
                          <a:ea typeface="Cambria Math" panose="02040503050406030204" pitchFamily="18" charset="0"/>
                        </a:rPr>
                        <m:t>     </m:t>
                      </m:r>
                      <m:r>
                        <m:rPr>
                          <m:sty m:val="p"/>
                        </m:rPr>
                        <a:rPr lang="es-CO">
                          <a:solidFill>
                            <a:srgbClr val="00B0F0"/>
                          </a:solidFill>
                          <a:latin typeface="Cambria Math" panose="02040503050406030204" pitchFamily="18" charset="0"/>
                          <a:ea typeface="Cambria Math" panose="02040503050406030204" pitchFamily="18" charset="0"/>
                        </a:rPr>
                        <m:t>x</m:t>
                      </m:r>
                      <m:r>
                        <m:rPr>
                          <m:nor/>
                        </m:rPr>
                        <a:rPr lang="es-CO">
                          <a:solidFill>
                            <a:srgbClr val="00B0F0"/>
                          </a:solidFill>
                          <a:latin typeface="Cambria Math" panose="02040503050406030204" pitchFamily="18" charset="0"/>
                          <a:ea typeface="Cambria Math" panose="02040503050406030204" pitchFamily="18" charset="0"/>
                        </a:rPr>
                        <m:t> </m:t>
                      </m:r>
                      <m:r>
                        <m:rPr>
                          <m:nor/>
                        </m:rPr>
                        <a:rPr lang="es-CO" dirty="0">
                          <a:solidFill>
                            <a:srgbClr val="00B0F0"/>
                          </a:solidFill>
                          <a:sym typeface="Symbol" panose="05050102010706020507" pitchFamily="18" charset="2"/>
                        </a:rPr>
                        <m:t></m:t>
                      </m:r>
                      <m:r>
                        <a:rPr lang="es-CO" altLang="es-ES" sz="1600" i="1" dirty="0">
                          <a:solidFill>
                            <a:srgbClr val="00B0F0"/>
                          </a:solidFill>
                          <a:latin typeface="Cambria Math" panose="02040503050406030204" pitchFamily="18" charset="0"/>
                        </a:rPr>
                        <m:t>[ −2</m:t>
                      </m:r>
                      <m:r>
                        <a:rPr lang="es-CO" altLang="es-ES" sz="1600" i="1">
                          <a:solidFill>
                            <a:srgbClr val="00B0F0"/>
                          </a:solidFill>
                          <a:latin typeface="Cambria Math" panose="02040503050406030204" pitchFamily="18" charset="0"/>
                        </a:rPr>
                        <m:t>, 3</m:t>
                      </m:r>
                      <m:r>
                        <a:rPr lang="es-CO" altLang="es-ES" sz="1600">
                          <a:solidFill>
                            <a:srgbClr val="00B0F0"/>
                          </a:solidFill>
                          <a:latin typeface="Cambria Math" panose="02040503050406030204" pitchFamily="18" charset="0"/>
                        </a:rPr>
                        <m:t>)</m:t>
                      </m:r>
                      <m:r>
                        <a:rPr lang="es-CO" sz="1600">
                          <a:solidFill>
                            <a:srgbClr val="00B0F0"/>
                          </a:solidFill>
                          <a:latin typeface="Cambria Math" panose="02040503050406030204" pitchFamily="18" charset="0"/>
                          <a:ea typeface="Cambria Math" panose="02040503050406030204" pitchFamily="18" charset="0"/>
                        </a:rPr>
                        <m:t>}</m:t>
                      </m:r>
                    </m:oMath>
                  </m:oMathPara>
                </a14:m>
                <a:endParaRPr lang="es-CO" sz="1600" dirty="0">
                  <a:solidFill>
                    <a:srgbClr val="00B0F0"/>
                  </a:solidFill>
                </a:endParaRPr>
              </a:p>
            </p:txBody>
          </p:sp>
        </mc:Choice>
        <mc:Fallback xmlns="">
          <p:sp>
            <p:nvSpPr>
              <p:cNvPr id="7" name="Rectángulo 6"/>
              <p:cNvSpPr>
                <a:spLocks noRot="1" noChangeAspect="1" noMove="1" noResize="1" noEditPoints="1" noAdjustHandles="1" noChangeArrowheads="1" noChangeShapeType="1" noTextEdit="1"/>
              </p:cNvSpPr>
              <p:nvPr/>
            </p:nvSpPr>
            <p:spPr>
              <a:xfrm>
                <a:off x="329953" y="5929949"/>
                <a:ext cx="2798587" cy="362984"/>
              </a:xfrm>
              <a:prstGeom prst="rect">
                <a:avLst/>
              </a:prstGeom>
              <a:blipFill rotWithShape="0">
                <a:blip r:embed="rId7"/>
                <a:stretch>
                  <a:fillRect b="-8197"/>
                </a:stretch>
              </a:blipFill>
              <a:ln>
                <a:solidFill>
                  <a:srgbClr val="0070C0"/>
                </a:solidFill>
              </a:ln>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8" name="Rectángulo 7"/>
              <p:cNvSpPr/>
              <p:nvPr/>
            </p:nvSpPr>
            <p:spPr>
              <a:xfrm>
                <a:off x="3592221" y="5460364"/>
                <a:ext cx="2380139" cy="369332"/>
              </a:xfrm>
              <a:prstGeom prst="rect">
                <a:avLst/>
              </a:prstGeom>
              <a:ln>
                <a:solidFill>
                  <a:srgbClr val="0070C0"/>
                </a:solidFill>
              </a:ln>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es-CO" altLang="es-ES" i="1" smtClean="0">
                              <a:solidFill>
                                <a:srgbClr val="00B0F0"/>
                              </a:solidFill>
                              <a:latin typeface="Cambria Math" panose="02040503050406030204" pitchFamily="18" charset="0"/>
                            </a:rPr>
                          </m:ctrlPr>
                        </m:dPr>
                        <m:e>
                          <m:r>
                            <a:rPr lang="es-CO" altLang="es-ES" i="1">
                              <a:solidFill>
                                <a:srgbClr val="00B0F0"/>
                              </a:solidFill>
                              <a:latin typeface="Cambria Math" panose="02040503050406030204" pitchFamily="18" charset="0"/>
                            </a:rPr>
                            <m:t>𝑥</m:t>
                          </m:r>
                          <m:r>
                            <a:rPr lang="es-CO" altLang="es-ES" i="1">
                              <a:solidFill>
                                <a:srgbClr val="00B0F0"/>
                              </a:solidFill>
                              <a:latin typeface="Cambria Math" panose="02040503050406030204" pitchFamily="18" charset="0"/>
                            </a:rPr>
                            <m:t> | </m:t>
                          </m:r>
                          <m:r>
                            <a:rPr lang="es-CO" altLang="es-ES" i="1">
                              <a:solidFill>
                                <a:srgbClr val="00B0F0"/>
                              </a:solidFill>
                              <a:latin typeface="Cambria Math" panose="02040503050406030204" pitchFamily="18" charset="0"/>
                              <a:ea typeface="Cambria Math" panose="02040503050406030204" pitchFamily="18" charset="0"/>
                            </a:rPr>
                            <m:t>𝑥</m:t>
                          </m:r>
                          <m:r>
                            <a:rPr lang="es-CO" altLang="es-ES" i="1">
                              <a:solidFill>
                                <a:srgbClr val="00B0F0"/>
                              </a:solidFill>
                              <a:latin typeface="Cambria Math" panose="02040503050406030204" pitchFamily="18" charset="0"/>
                              <a:ea typeface="Cambria Math" panose="02040503050406030204" pitchFamily="18" charset="0"/>
                            </a:rPr>
                            <m:t> ⩾</m:t>
                          </m:r>
                          <m:r>
                            <m:rPr>
                              <m:nor/>
                            </m:rPr>
                            <a:rPr lang="es-CO" altLang="es-ES">
                              <a:solidFill>
                                <a:srgbClr val="00B0F0"/>
                              </a:solidFill>
                              <a:latin typeface="Cambria Math" panose="02040503050406030204" pitchFamily="18" charset="0"/>
                              <a:ea typeface="Cambria Math" panose="02040503050406030204" pitchFamily="18" charset="0"/>
                            </a:rPr>
                            <m:t> 0</m:t>
                          </m:r>
                          <m:r>
                            <m:rPr>
                              <m:nor/>
                            </m:rPr>
                            <a:rPr lang="es-CO" dirty="0">
                              <a:solidFill>
                                <a:srgbClr val="00B0F0"/>
                              </a:solidFill>
                            </a:rPr>
                            <m:t>   </m:t>
                          </m:r>
                          <m:r>
                            <m:rPr>
                              <m:sty m:val="p"/>
                            </m:rPr>
                            <a:rPr lang="es-CO">
                              <a:solidFill>
                                <a:srgbClr val="00B0F0"/>
                              </a:solidFill>
                              <a:latin typeface="Cambria Math" panose="02040503050406030204" pitchFamily="18" charset="0"/>
                              <a:ea typeface="Cambria Math" panose="02040503050406030204" pitchFamily="18" charset="0"/>
                            </a:rPr>
                            <m:t>o</m:t>
                          </m:r>
                          <m:r>
                            <a:rPr lang="es-CO" i="1">
                              <a:solidFill>
                                <a:srgbClr val="00B0F0"/>
                              </a:solidFill>
                              <a:latin typeface="Cambria Math" panose="02040503050406030204" pitchFamily="18" charset="0"/>
                              <a:ea typeface="Cambria Math" panose="02040503050406030204" pitchFamily="18" charset="0"/>
                            </a:rPr>
                            <m:t>   </m:t>
                          </m:r>
                          <m:r>
                            <a:rPr lang="es-CO" altLang="es-ES" i="1">
                              <a:solidFill>
                                <a:srgbClr val="00B0F0"/>
                              </a:solidFill>
                              <a:latin typeface="Cambria Math" panose="02040503050406030204" pitchFamily="18" charset="0"/>
                              <a:ea typeface="Cambria Math" panose="02040503050406030204" pitchFamily="18" charset="0"/>
                            </a:rPr>
                            <m:t>𝑥</m:t>
                          </m:r>
                          <m:r>
                            <a:rPr lang="es-CO" altLang="es-ES" i="1">
                              <a:solidFill>
                                <a:srgbClr val="00B0F0"/>
                              </a:solidFill>
                              <a:latin typeface="Cambria Math" panose="02040503050406030204" pitchFamily="18" charset="0"/>
                              <a:ea typeface="Cambria Math" panose="02040503050406030204" pitchFamily="18" charset="0"/>
                            </a:rPr>
                            <m:t>&lt;1</m:t>
                          </m:r>
                        </m:e>
                      </m:d>
                    </m:oMath>
                  </m:oMathPara>
                </a14:m>
                <a:endParaRPr lang="es-CO" dirty="0">
                  <a:solidFill>
                    <a:srgbClr val="00B0F0"/>
                  </a:solidFill>
                </a:endParaRPr>
              </a:p>
            </p:txBody>
          </p:sp>
        </mc:Choice>
        <mc:Fallback xmlns="">
          <p:sp>
            <p:nvSpPr>
              <p:cNvPr id="8" name="Rectángulo 7"/>
              <p:cNvSpPr>
                <a:spLocks noRot="1" noChangeAspect="1" noMove="1" noResize="1" noEditPoints="1" noAdjustHandles="1" noChangeArrowheads="1" noChangeShapeType="1" noTextEdit="1"/>
              </p:cNvSpPr>
              <p:nvPr/>
            </p:nvSpPr>
            <p:spPr>
              <a:xfrm>
                <a:off x="3592221" y="5460364"/>
                <a:ext cx="2380139" cy="369332"/>
              </a:xfrm>
              <a:prstGeom prst="rect">
                <a:avLst/>
              </a:prstGeom>
              <a:blipFill rotWithShape="0">
                <a:blip r:embed="rId8"/>
                <a:stretch>
                  <a:fillRect b="-11290"/>
                </a:stretch>
              </a:blipFill>
              <a:ln>
                <a:solidFill>
                  <a:srgbClr val="0070C0"/>
                </a:solidFill>
              </a:ln>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9" name="Rectángulo 8"/>
              <p:cNvSpPr/>
              <p:nvPr/>
            </p:nvSpPr>
            <p:spPr>
              <a:xfrm>
                <a:off x="3622120" y="6428971"/>
                <a:ext cx="2083455" cy="369332"/>
              </a:xfrm>
              <a:prstGeom prst="rect">
                <a:avLst/>
              </a:prstGeom>
              <a:ln>
                <a:solidFill>
                  <a:srgbClr val="FF0000"/>
                </a:solidFill>
              </a:ln>
            </p:spPr>
            <p:txBody>
              <a:bodyPr wrap="none">
                <a:spAutoFit/>
              </a:bodyPr>
              <a:lstStyle/>
              <a:p>
                <a:pPr lvl="0" defTabSz="685800">
                  <a:defRPr/>
                </a:pPr>
                <a14:m>
                  <m:oMathPara xmlns:m="http://schemas.openxmlformats.org/officeDocument/2006/math">
                    <m:oMathParaPr>
                      <m:jc m:val="centerGroup"/>
                    </m:oMathParaPr>
                    <m:oMath xmlns:m="http://schemas.openxmlformats.org/officeDocument/2006/math">
                      <m:d>
                        <m:dPr>
                          <m:ctrlPr>
                            <a:rPr lang="es-CO" altLang="es-ES" i="1" smtClean="0">
                              <a:solidFill>
                                <a:srgbClr val="FF0000"/>
                              </a:solidFill>
                              <a:latin typeface="Cambria Math" panose="02040503050406030204" pitchFamily="18" charset="0"/>
                            </a:rPr>
                          </m:ctrlPr>
                        </m:dPr>
                        <m:e>
                          <m:r>
                            <a:rPr lang="es-CO" altLang="es-ES" i="1">
                              <a:solidFill>
                                <a:srgbClr val="FF0000"/>
                              </a:solidFill>
                              <a:latin typeface="Cambria Math" panose="02040503050406030204" pitchFamily="18" charset="0"/>
                            </a:rPr>
                            <m:t>−</m:t>
                          </m:r>
                          <m:r>
                            <a:rPr lang="es-CO" altLang="es-ES" i="1">
                              <a:solidFill>
                                <a:srgbClr val="FF0000"/>
                              </a:solidFill>
                              <a:latin typeface="Cambria Math" panose="02040503050406030204" pitchFamily="18" charset="0"/>
                              <a:ea typeface="Cambria Math" panose="02040503050406030204" pitchFamily="18" charset="0"/>
                            </a:rPr>
                            <m:t>∞</m:t>
                          </m:r>
                          <m:r>
                            <a:rPr lang="es-CO" altLang="es-ES" i="1">
                              <a:solidFill>
                                <a:srgbClr val="FF0000"/>
                              </a:solidFill>
                              <a:latin typeface="Cambria Math" panose="02040503050406030204" pitchFamily="18" charset="0"/>
                            </a:rPr>
                            <m:t>, −3 </m:t>
                          </m:r>
                        </m:e>
                      </m:d>
                      <m:r>
                        <a:rPr lang="es-CO" i="1">
                          <a:solidFill>
                            <a:srgbClr val="FF0000"/>
                          </a:solidFill>
                          <a:latin typeface="Cambria Math" panose="02040503050406030204" pitchFamily="18" charset="0"/>
                          <a:ea typeface="Cambria Math" panose="02040503050406030204" pitchFamily="18" charset="0"/>
                        </a:rPr>
                        <m:t>∪[2,</m:t>
                      </m:r>
                      <m:r>
                        <a:rPr lang="es-CO" altLang="es-ES" i="1">
                          <a:solidFill>
                            <a:srgbClr val="FF0000"/>
                          </a:solidFill>
                          <a:latin typeface="Cambria Math" panose="02040503050406030204" pitchFamily="18" charset="0"/>
                          <a:ea typeface="Cambria Math" panose="02040503050406030204" pitchFamily="18" charset="0"/>
                        </a:rPr>
                        <m:t>∞)</m:t>
                      </m:r>
                    </m:oMath>
                  </m:oMathPara>
                </a14:m>
                <a:endParaRPr lang="es-CO" dirty="0">
                  <a:solidFill>
                    <a:srgbClr val="FF0000"/>
                  </a:solidFill>
                </a:endParaRPr>
              </a:p>
            </p:txBody>
          </p:sp>
        </mc:Choice>
        <mc:Fallback xmlns="">
          <p:sp>
            <p:nvSpPr>
              <p:cNvPr id="9" name="Rectángulo 8"/>
              <p:cNvSpPr>
                <a:spLocks noRot="1" noChangeAspect="1" noMove="1" noResize="1" noEditPoints="1" noAdjustHandles="1" noChangeArrowheads="1" noChangeShapeType="1" noTextEdit="1"/>
              </p:cNvSpPr>
              <p:nvPr/>
            </p:nvSpPr>
            <p:spPr>
              <a:xfrm>
                <a:off x="3622120" y="6428971"/>
                <a:ext cx="2083455" cy="369332"/>
              </a:xfrm>
              <a:prstGeom prst="rect">
                <a:avLst/>
              </a:prstGeom>
              <a:blipFill rotWithShape="0">
                <a:blip r:embed="rId9"/>
                <a:stretch>
                  <a:fillRect b="-14516"/>
                </a:stretch>
              </a:blipFill>
              <a:ln>
                <a:solidFill>
                  <a:srgbClr val="FF0000"/>
                </a:solidFill>
              </a:ln>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10" name="Rectángulo 9"/>
              <p:cNvSpPr/>
              <p:nvPr/>
            </p:nvSpPr>
            <p:spPr>
              <a:xfrm>
                <a:off x="6672326" y="5510995"/>
                <a:ext cx="987771" cy="369332"/>
              </a:xfrm>
              <a:prstGeom prst="rect">
                <a:avLst/>
              </a:prstGeom>
              <a:ln>
                <a:solidFill>
                  <a:srgbClr val="FF0000"/>
                </a:solidFill>
              </a:ln>
            </p:spPr>
            <p:txBody>
              <a:bodyPr wrap="none">
                <a:spAutoFit/>
              </a:bodyPr>
              <a:lstStyle/>
              <a:p>
                <a:pPr lvl="0" algn="ctr" defTabSz="685800">
                  <a:defRPr/>
                </a:pPr>
                <a14:m>
                  <m:oMathPara xmlns:m="http://schemas.openxmlformats.org/officeDocument/2006/math">
                    <m:oMathParaPr>
                      <m:jc m:val="centerGroup"/>
                    </m:oMathParaPr>
                    <m:oMath xmlns:m="http://schemas.openxmlformats.org/officeDocument/2006/math">
                      <m:r>
                        <a:rPr lang="es-CO" altLang="es-ES" i="1" smtClean="0">
                          <a:solidFill>
                            <a:srgbClr val="FF0000"/>
                          </a:solidFill>
                          <a:latin typeface="Cambria Math" panose="02040503050406030204" pitchFamily="18" charset="0"/>
                        </a:rPr>
                        <m:t>(−1,</m:t>
                      </m:r>
                      <m:r>
                        <a:rPr lang="es-CO" altLang="es-ES" i="1">
                          <a:solidFill>
                            <a:srgbClr val="FF0000"/>
                          </a:solidFill>
                          <a:latin typeface="Cambria Math" panose="02040503050406030204" pitchFamily="18" charset="0"/>
                          <a:ea typeface="Cambria Math" panose="02040503050406030204" pitchFamily="18" charset="0"/>
                        </a:rPr>
                        <m:t>∞</m:t>
                      </m:r>
                      <m:r>
                        <m:rPr>
                          <m:nor/>
                        </m:rPr>
                        <a:rPr lang="es-CO" dirty="0">
                          <a:solidFill>
                            <a:srgbClr val="FF0000"/>
                          </a:solidFill>
                        </a:rPr>
                        <m:t>)</m:t>
                      </m:r>
                    </m:oMath>
                  </m:oMathPara>
                </a14:m>
                <a:endParaRPr lang="es-CO" dirty="0">
                  <a:solidFill>
                    <a:srgbClr val="FF0000"/>
                  </a:solidFill>
                </a:endParaRPr>
              </a:p>
            </p:txBody>
          </p:sp>
        </mc:Choice>
        <mc:Fallback xmlns="">
          <p:sp>
            <p:nvSpPr>
              <p:cNvPr id="10" name="Rectángulo 9"/>
              <p:cNvSpPr>
                <a:spLocks noRot="1" noChangeAspect="1" noMove="1" noResize="1" noEditPoints="1" noAdjustHandles="1" noChangeArrowheads="1" noChangeShapeType="1" noTextEdit="1"/>
              </p:cNvSpPr>
              <p:nvPr/>
            </p:nvSpPr>
            <p:spPr>
              <a:xfrm>
                <a:off x="6672326" y="5510995"/>
                <a:ext cx="987771" cy="369332"/>
              </a:xfrm>
              <a:prstGeom prst="rect">
                <a:avLst/>
              </a:prstGeom>
              <a:blipFill rotWithShape="0">
                <a:blip r:embed="rId10"/>
                <a:stretch>
                  <a:fillRect l="-1220" b="-11111"/>
                </a:stretch>
              </a:blipFill>
              <a:ln>
                <a:solidFill>
                  <a:srgbClr val="FF0000"/>
                </a:solidFill>
              </a:ln>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11" name="Rectángulo 10"/>
              <p:cNvSpPr/>
              <p:nvPr/>
            </p:nvSpPr>
            <p:spPr>
              <a:xfrm>
                <a:off x="7780934" y="5513464"/>
                <a:ext cx="808235" cy="369332"/>
              </a:xfrm>
              <a:prstGeom prst="rect">
                <a:avLst/>
              </a:prstGeom>
              <a:ln>
                <a:solidFill>
                  <a:srgbClr val="FF0000"/>
                </a:solidFill>
              </a:ln>
            </p:spPr>
            <p:txBody>
              <a:bodyPr wrap="none">
                <a:spAutoFit/>
              </a:bodyPr>
              <a:lstStyle/>
              <a:p>
                <a:pPr lvl="0" defTabSz="685800">
                  <a:defRPr/>
                </a:pPr>
                <a14:m>
                  <m:oMathPara xmlns:m="http://schemas.openxmlformats.org/officeDocument/2006/math">
                    <m:oMathParaPr>
                      <m:jc m:val="centerGroup"/>
                    </m:oMathParaPr>
                    <m:oMath xmlns:m="http://schemas.openxmlformats.org/officeDocument/2006/math">
                      <m:r>
                        <a:rPr lang="es-CO" altLang="es-ES" i="1" dirty="0" smtClean="0">
                          <a:solidFill>
                            <a:srgbClr val="FF0000"/>
                          </a:solidFill>
                          <a:latin typeface="Cambria Math" panose="02040503050406030204" pitchFamily="18" charset="0"/>
                        </a:rPr>
                        <m:t>[ </m:t>
                      </m:r>
                      <m:r>
                        <a:rPr lang="es-CO" altLang="es-ES" i="1">
                          <a:solidFill>
                            <a:srgbClr val="FF0000"/>
                          </a:solidFill>
                          <a:latin typeface="Cambria Math" panose="02040503050406030204" pitchFamily="18" charset="0"/>
                        </a:rPr>
                        <m:t>0, 1)</m:t>
                      </m:r>
                    </m:oMath>
                  </m:oMathPara>
                </a14:m>
                <a:endParaRPr lang="es-CO" dirty="0">
                  <a:solidFill>
                    <a:srgbClr val="FF0000"/>
                  </a:solidFill>
                </a:endParaRPr>
              </a:p>
            </p:txBody>
          </p:sp>
        </mc:Choice>
        <mc:Fallback xmlns="">
          <p:sp>
            <p:nvSpPr>
              <p:cNvPr id="11" name="Rectángulo 10"/>
              <p:cNvSpPr>
                <a:spLocks noRot="1" noChangeAspect="1" noMove="1" noResize="1" noEditPoints="1" noAdjustHandles="1" noChangeArrowheads="1" noChangeShapeType="1" noTextEdit="1"/>
              </p:cNvSpPr>
              <p:nvPr/>
            </p:nvSpPr>
            <p:spPr>
              <a:xfrm>
                <a:off x="7780934" y="5513464"/>
                <a:ext cx="808235" cy="369332"/>
              </a:xfrm>
              <a:prstGeom prst="rect">
                <a:avLst/>
              </a:prstGeom>
              <a:blipFill rotWithShape="0">
                <a:blip r:embed="rId11"/>
                <a:stretch>
                  <a:fillRect b="-12698"/>
                </a:stretch>
              </a:blipFill>
              <a:ln>
                <a:solidFill>
                  <a:srgbClr val="FF0000"/>
                </a:solidFill>
              </a:ln>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12" name="Rectángulo 11"/>
              <p:cNvSpPr/>
              <p:nvPr/>
            </p:nvSpPr>
            <p:spPr>
              <a:xfrm>
                <a:off x="6672326" y="5957133"/>
                <a:ext cx="729687" cy="369332"/>
              </a:xfrm>
              <a:prstGeom prst="rect">
                <a:avLst/>
              </a:prstGeom>
              <a:ln>
                <a:solidFill>
                  <a:srgbClr val="FF0000"/>
                </a:solidFill>
              </a:ln>
            </p:spPr>
            <p:txBody>
              <a:bodyPr wrap="none">
                <a:spAutoFit/>
              </a:bodyPr>
              <a:lstStyle/>
              <a:p>
                <a:pPr lvl="0" algn="ctr" defTabSz="685800">
                  <a:defRPr/>
                </a:pPr>
                <a14:m>
                  <m:oMath xmlns:m="http://schemas.openxmlformats.org/officeDocument/2006/math">
                    <m:r>
                      <a:rPr lang="es-CO" altLang="es-ES" i="1" dirty="0" smtClean="0">
                        <a:solidFill>
                          <a:srgbClr val="FF0000"/>
                        </a:solidFill>
                        <a:latin typeface="Cambria Math" panose="02040503050406030204" pitchFamily="18" charset="0"/>
                      </a:rPr>
                      <m:t>[ 2</m:t>
                    </m:r>
                    <m:r>
                      <a:rPr lang="es-CO" altLang="es-ES" i="1">
                        <a:solidFill>
                          <a:srgbClr val="FF0000"/>
                        </a:solidFill>
                        <a:latin typeface="Cambria Math" panose="02040503050406030204" pitchFamily="18" charset="0"/>
                      </a:rPr>
                      <m:t>, 5</m:t>
                    </m:r>
                  </m:oMath>
                </a14:m>
                <a:r>
                  <a:rPr lang="es-CO" dirty="0">
                    <a:solidFill>
                      <a:srgbClr val="FF0000"/>
                    </a:solidFill>
                  </a:rPr>
                  <a:t>]</a:t>
                </a:r>
              </a:p>
            </p:txBody>
          </p:sp>
        </mc:Choice>
        <mc:Fallback xmlns="">
          <p:sp>
            <p:nvSpPr>
              <p:cNvPr id="12" name="Rectángulo 11"/>
              <p:cNvSpPr>
                <a:spLocks noRot="1" noChangeAspect="1" noMove="1" noResize="1" noEditPoints="1" noAdjustHandles="1" noChangeArrowheads="1" noChangeShapeType="1" noTextEdit="1"/>
              </p:cNvSpPr>
              <p:nvPr/>
            </p:nvSpPr>
            <p:spPr>
              <a:xfrm>
                <a:off x="6672326" y="5957133"/>
                <a:ext cx="729687" cy="369332"/>
              </a:xfrm>
              <a:prstGeom prst="rect">
                <a:avLst/>
              </a:prstGeom>
              <a:blipFill rotWithShape="0">
                <a:blip r:embed="rId12"/>
                <a:stretch>
                  <a:fillRect l="-2479" t="-6349" r="-5785" b="-22222"/>
                </a:stretch>
              </a:blipFill>
              <a:ln>
                <a:solidFill>
                  <a:srgbClr val="FF0000"/>
                </a:solidFill>
              </a:ln>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13" name="Rectángulo 12"/>
              <p:cNvSpPr/>
              <p:nvPr/>
            </p:nvSpPr>
            <p:spPr>
              <a:xfrm>
                <a:off x="6672326" y="6409899"/>
                <a:ext cx="2083455" cy="369332"/>
              </a:xfrm>
              <a:prstGeom prst="rect">
                <a:avLst/>
              </a:prstGeom>
              <a:ln>
                <a:solidFill>
                  <a:srgbClr val="FF0000"/>
                </a:solidFill>
              </a:ln>
            </p:spPr>
            <p:txBody>
              <a:bodyPr wrap="none">
                <a:spAutoFit/>
              </a:bodyPr>
              <a:lstStyle/>
              <a:p>
                <a:pPr lvl="0" algn="ctr" defTabSz="685800">
                  <a:defRPr/>
                </a:pPr>
                <a14:m>
                  <m:oMathPara xmlns:m="http://schemas.openxmlformats.org/officeDocument/2006/math">
                    <m:oMathParaPr>
                      <m:jc m:val="centerGroup"/>
                    </m:oMathParaPr>
                    <m:oMath xmlns:m="http://schemas.openxmlformats.org/officeDocument/2006/math">
                      <m:d>
                        <m:dPr>
                          <m:ctrlPr>
                            <a:rPr lang="es-CO" altLang="es-ES" i="1" smtClean="0">
                              <a:solidFill>
                                <a:srgbClr val="FF0000"/>
                              </a:solidFill>
                              <a:latin typeface="Cambria Math" panose="02040503050406030204" pitchFamily="18" charset="0"/>
                            </a:rPr>
                          </m:ctrlPr>
                        </m:dPr>
                        <m:e>
                          <m:r>
                            <a:rPr lang="es-CO" altLang="es-ES" i="1">
                              <a:solidFill>
                                <a:srgbClr val="FF0000"/>
                              </a:solidFill>
                              <a:latin typeface="Cambria Math" panose="02040503050406030204" pitchFamily="18" charset="0"/>
                            </a:rPr>
                            <m:t>−</m:t>
                          </m:r>
                          <m:r>
                            <a:rPr lang="es-CO" altLang="es-ES" i="1">
                              <a:solidFill>
                                <a:srgbClr val="FF0000"/>
                              </a:solidFill>
                              <a:latin typeface="Cambria Math" panose="02040503050406030204" pitchFamily="18" charset="0"/>
                              <a:ea typeface="Cambria Math" panose="02040503050406030204" pitchFamily="18" charset="0"/>
                            </a:rPr>
                            <m:t>∞</m:t>
                          </m:r>
                          <m:r>
                            <a:rPr lang="es-CO" altLang="es-ES" i="1">
                              <a:solidFill>
                                <a:srgbClr val="FF0000"/>
                              </a:solidFill>
                              <a:latin typeface="Cambria Math" panose="02040503050406030204" pitchFamily="18" charset="0"/>
                            </a:rPr>
                            <m:t>, −2 </m:t>
                          </m:r>
                        </m:e>
                      </m:d>
                      <m:r>
                        <a:rPr lang="es-CO" i="1">
                          <a:solidFill>
                            <a:srgbClr val="FF0000"/>
                          </a:solidFill>
                          <a:latin typeface="Cambria Math" panose="02040503050406030204" pitchFamily="18" charset="0"/>
                          <a:ea typeface="Cambria Math" panose="02040503050406030204" pitchFamily="18" charset="0"/>
                        </a:rPr>
                        <m:t>∪[3,</m:t>
                      </m:r>
                      <m:r>
                        <a:rPr lang="es-CO" altLang="es-ES" i="1">
                          <a:solidFill>
                            <a:srgbClr val="FF0000"/>
                          </a:solidFill>
                          <a:latin typeface="Cambria Math" panose="02040503050406030204" pitchFamily="18" charset="0"/>
                          <a:ea typeface="Cambria Math" panose="02040503050406030204" pitchFamily="18" charset="0"/>
                        </a:rPr>
                        <m:t>∞)</m:t>
                      </m:r>
                    </m:oMath>
                  </m:oMathPara>
                </a14:m>
                <a:endParaRPr lang="es-CO" dirty="0">
                  <a:solidFill>
                    <a:srgbClr val="FF0000"/>
                  </a:solidFill>
                </a:endParaRPr>
              </a:p>
            </p:txBody>
          </p:sp>
        </mc:Choice>
        <mc:Fallback xmlns="">
          <p:sp>
            <p:nvSpPr>
              <p:cNvPr id="13" name="Rectángulo 12"/>
              <p:cNvSpPr>
                <a:spLocks noRot="1" noChangeAspect="1" noMove="1" noResize="1" noEditPoints="1" noAdjustHandles="1" noChangeArrowheads="1" noChangeShapeType="1" noTextEdit="1"/>
              </p:cNvSpPr>
              <p:nvPr/>
            </p:nvSpPr>
            <p:spPr>
              <a:xfrm>
                <a:off x="6672326" y="6409899"/>
                <a:ext cx="2083455" cy="369332"/>
              </a:xfrm>
              <a:prstGeom prst="rect">
                <a:avLst/>
              </a:prstGeom>
              <a:blipFill rotWithShape="0">
                <a:blip r:embed="rId13"/>
                <a:stretch>
                  <a:fillRect b="-12698"/>
                </a:stretch>
              </a:blipFill>
              <a:ln>
                <a:solidFill>
                  <a:srgbClr val="FF0000"/>
                </a:solidFill>
              </a:ln>
            </p:spPr>
            <p:txBody>
              <a:bodyPr/>
              <a:lstStyle/>
              <a:p>
                <a:r>
                  <a:rPr lang="es-CO">
                    <a:noFill/>
                  </a:rPr>
                  <a:t> </a:t>
                </a:r>
              </a:p>
            </p:txBody>
          </p:sp>
        </mc:Fallback>
      </mc:AlternateContent>
      <p:sp>
        <p:nvSpPr>
          <p:cNvPr id="16" name="Título 1"/>
          <p:cNvSpPr txBox="1">
            <a:spLocks/>
          </p:cNvSpPr>
          <p:nvPr/>
        </p:nvSpPr>
        <p:spPr>
          <a:xfrm>
            <a:off x="193120" y="135358"/>
            <a:ext cx="6858000" cy="880051"/>
          </a:xfrm>
          <a:prstGeom prst="rect">
            <a:avLst/>
          </a:prstGeom>
          <a:effectLst>
            <a:outerShdw blurRad="152400" dist="317500" dir="5400000" sx="90000" sy="-19000" rotWithShape="0">
              <a:prstClr val="black">
                <a:alpha val="15000"/>
              </a:prstClr>
            </a:outerShdw>
          </a:effectLst>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s-ES" sz="2800" b="1" dirty="0" smtClean="0">
                <a:solidFill>
                  <a:srgbClr val="0070C0"/>
                </a:solidFill>
                <a:latin typeface="+mn-lt"/>
              </a:rPr>
              <a:t>EJERCICIOS INTERACTIVOS</a:t>
            </a:r>
            <a:br>
              <a:rPr lang="es-ES" sz="2800" b="1" dirty="0" smtClean="0">
                <a:solidFill>
                  <a:srgbClr val="0070C0"/>
                </a:solidFill>
                <a:latin typeface="+mn-lt"/>
              </a:rPr>
            </a:br>
            <a:endParaRPr lang="es-CO" sz="2800" b="1" dirty="0">
              <a:solidFill>
                <a:srgbClr val="0070C0"/>
              </a:solidFill>
              <a:latin typeface="+mn-lt"/>
            </a:endParaRPr>
          </a:p>
        </p:txBody>
      </p:sp>
      <p:sp>
        <p:nvSpPr>
          <p:cNvPr id="14" name="CuadroTexto 13"/>
          <p:cNvSpPr txBox="1"/>
          <p:nvPr/>
        </p:nvSpPr>
        <p:spPr>
          <a:xfrm>
            <a:off x="436733" y="696204"/>
            <a:ext cx="7639207" cy="369332"/>
          </a:xfrm>
          <a:prstGeom prst="rect">
            <a:avLst/>
          </a:prstGeom>
          <a:noFill/>
        </p:spPr>
        <p:txBody>
          <a:bodyPr wrap="none" rtlCol="0">
            <a:spAutoFit/>
          </a:bodyPr>
          <a:lstStyle/>
          <a:p>
            <a:r>
              <a:rPr lang="es-CO" dirty="0" smtClean="0"/>
              <a:t>Completa la siguiente tabla con las opciones que encuentras en la parte inferior</a:t>
            </a:r>
            <a:endParaRPr lang="es-CO" dirty="0"/>
          </a:p>
        </p:txBody>
      </p:sp>
    </p:spTree>
    <p:extLst>
      <p:ext uri="{BB962C8B-B14F-4D97-AF65-F5344CB8AC3E}">
        <p14:creationId xmlns:p14="http://schemas.microsoft.com/office/powerpoint/2010/main" val="3698643319"/>
      </p:ext>
    </p:extLst>
  </p:cSld>
  <p:clrMapOvr>
    <a:overrideClrMapping bg1="lt1" tx1="dk1" bg2="lt2" tx2="dk2" accent1="accent1" accent2="accent2" accent3="accent3" accent4="accent4" accent5="accent5" accent6="accent6" hlink="hlink" folHlink="folHlink"/>
  </p:clrMapOvr>
</p:sld>
</file>

<file path=ppt/slides/slide7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33" name="Tabla 32"/>
              <p:cNvGraphicFramePr>
                <a:graphicFrameLocks noGrp="1"/>
              </p:cNvGraphicFramePr>
              <p:nvPr>
                <p:extLst>
                  <p:ext uri="{D42A27DB-BD31-4B8C-83A1-F6EECF244321}">
                    <p14:modId xmlns:p14="http://schemas.microsoft.com/office/powerpoint/2010/main" val="60476323"/>
                  </p:ext>
                </p:extLst>
              </p:nvPr>
            </p:nvGraphicFramePr>
            <p:xfrm>
              <a:off x="463823" y="1504560"/>
              <a:ext cx="7886112" cy="4156407"/>
            </p:xfrm>
            <a:graphic>
              <a:graphicData uri="http://schemas.openxmlformats.org/drawingml/2006/table">
                <a:tbl>
                  <a:tblPr firstRow="1" bandRow="1">
                    <a:tableStyleId>{5940675A-B579-460E-94D1-54222C63F5DA}</a:tableStyleId>
                  </a:tblPr>
                  <a:tblGrid>
                    <a:gridCol w="2628704"/>
                    <a:gridCol w="2628704"/>
                    <a:gridCol w="2628704"/>
                  </a:tblGrid>
                  <a:tr h="370840">
                    <a:tc>
                      <a:txBody>
                        <a:bodyPr/>
                        <a:lstStyle/>
                        <a:p>
                          <a:pPr algn="ctr"/>
                          <a:r>
                            <a:rPr lang="es-CO" sz="1350" b="0" i="0" kern="1200" dirty="0" smtClean="0">
                              <a:solidFill>
                                <a:schemeClr val="tx1"/>
                              </a:solidFill>
                              <a:effectLst/>
                              <a:latin typeface="+mn-lt"/>
                              <a:ea typeface="+mn-ea"/>
                              <a:cs typeface="+mn-cs"/>
                            </a:rPr>
                            <a:t>Intervalo</a:t>
                          </a:r>
                          <a:endParaRPr lang="es-CO" dirty="0"/>
                        </a:p>
                      </a:txBody>
                      <a:tcPr/>
                    </a:tc>
                    <a:tc>
                      <a:txBody>
                        <a:bodyPr/>
                        <a:lstStyle/>
                        <a:p>
                          <a:pPr algn="ctr"/>
                          <a:r>
                            <a:rPr lang="es-CO" sz="1350" b="0" i="0" kern="1200" dirty="0" smtClean="0">
                              <a:solidFill>
                                <a:schemeClr val="tx1"/>
                              </a:solidFill>
                              <a:effectLst/>
                              <a:latin typeface="+mn-lt"/>
                              <a:ea typeface="+mn-ea"/>
                              <a:cs typeface="+mn-cs"/>
                            </a:rPr>
                            <a:t>Notación Conjuntista</a:t>
                          </a:r>
                          <a:endParaRPr lang="es-CO" dirty="0"/>
                        </a:p>
                      </a:txBody>
                      <a:tcPr/>
                    </a:tc>
                    <a:tc>
                      <a:txBody>
                        <a:bodyPr/>
                        <a:lstStyle/>
                        <a:p>
                          <a:pPr algn="ctr"/>
                          <a:r>
                            <a:rPr lang="es-CO" dirty="0" smtClean="0"/>
                            <a:t>Resultado</a:t>
                          </a:r>
                          <a:endParaRPr lang="es-CO" dirty="0"/>
                        </a:p>
                      </a:txBody>
                      <a:tcPr/>
                    </a:tc>
                  </a:tr>
                  <a:tr h="568395">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d>
                                  <m:dPr>
                                    <m:ctrlPr>
                                      <a:rPr lang="es-CO" altLang="es-ES" i="1" smtClean="0">
                                        <a:latin typeface="Cambria Math" panose="02040503050406030204" pitchFamily="18" charset="0"/>
                                      </a:rPr>
                                    </m:ctrlPr>
                                  </m:dPr>
                                  <m:e>
                                    <m:r>
                                      <a:rPr lang="es-CO" altLang="es-ES" i="1" smtClean="0">
                                        <a:latin typeface="Cambria Math" panose="02040503050406030204" pitchFamily="18" charset="0"/>
                                      </a:rPr>
                                      <m:t>−</m:t>
                                    </m:r>
                                    <m:r>
                                      <a:rPr lang="es-CO" altLang="es-ES" b="0" i="1" smtClean="0">
                                        <a:latin typeface="Cambria Math" panose="02040503050406030204" pitchFamily="18" charset="0"/>
                                      </a:rPr>
                                      <m:t>3, 4</m:t>
                                    </m:r>
                                    <m:r>
                                      <a:rPr lang="es-CO" altLang="es-ES" i="1">
                                        <a:latin typeface="Cambria Math" panose="02040503050406030204" pitchFamily="18" charset="0"/>
                                      </a:rPr>
                                      <m:t> </m:t>
                                    </m:r>
                                  </m:e>
                                </m:d>
                                <m:r>
                                  <a:rPr lang="es-CO" i="1" smtClean="0">
                                    <a:latin typeface="Cambria Math" panose="02040503050406030204" pitchFamily="18" charset="0"/>
                                    <a:ea typeface="Cambria Math" panose="02040503050406030204" pitchFamily="18" charset="0"/>
                                  </a:rPr>
                                  <m:t>∪</m:t>
                                </m:r>
                                <m:r>
                                  <a:rPr lang="es-CO" b="0" i="1" smtClean="0">
                                    <a:latin typeface="Cambria Math" panose="02040503050406030204" pitchFamily="18" charset="0"/>
                                    <a:ea typeface="Cambria Math" panose="02040503050406030204" pitchFamily="18" charset="0"/>
                                  </a:rPr>
                                  <m:t>[</m:t>
                                </m:r>
                                <m:r>
                                  <a:rPr lang="es-CO" altLang="es-ES" b="0" i="1" smtClean="0">
                                    <a:latin typeface="Cambria Math" panose="02040503050406030204" pitchFamily="18" charset="0"/>
                                  </a:rPr>
                                  <m:t>−1 </m:t>
                                </m:r>
                                <m:r>
                                  <a:rPr lang="es-CO" altLang="es-ES" i="1">
                                    <a:latin typeface="Cambria Math" panose="02040503050406030204" pitchFamily="18" charset="0"/>
                                  </a:rPr>
                                  <m:t>,</m:t>
                                </m:r>
                                <m:r>
                                  <a:rPr lang="es-CO" altLang="es-ES" b="0" i="1" smtClean="0">
                                    <a:latin typeface="Cambria Math" panose="02040503050406030204" pitchFamily="18" charset="0"/>
                                  </a:rPr>
                                  <m:t>7]</m:t>
                                </m:r>
                              </m:oMath>
                            </m:oMathPara>
                          </a14:m>
                          <a:endParaRPr lang="es-CO" dirty="0"/>
                        </a:p>
                      </a:txBody>
                      <a:tcPr anchor="ctr"/>
                    </a:tc>
                    <a:tc>
                      <a:txBody>
                        <a:bodyPr/>
                        <a:lstStyle/>
                        <a:p>
                          <a:pPr/>
                          <a14:m>
                            <m:oMathPara xmlns:m="http://schemas.openxmlformats.org/officeDocument/2006/math">
                              <m:oMathParaPr>
                                <m:jc m:val="centerGroup"/>
                              </m:oMathParaPr>
                              <m:oMath xmlns:m="http://schemas.openxmlformats.org/officeDocument/2006/math">
                                <m:d>
                                  <m:dPr>
                                    <m:begChr m:val="{"/>
                                    <m:endChr m:val="}"/>
                                    <m:ctrlPr>
                                      <a:rPr lang="es-CO" altLang="es-ES" i="1" smtClean="0">
                                        <a:latin typeface="Cambria Math" panose="02040503050406030204" pitchFamily="18" charset="0"/>
                                      </a:rPr>
                                    </m:ctrlPr>
                                  </m:dPr>
                                  <m:e>
                                    <m:r>
                                      <a:rPr lang="es-CO" altLang="es-ES" i="1">
                                        <a:latin typeface="Cambria Math" panose="02040503050406030204" pitchFamily="18" charset="0"/>
                                      </a:rPr>
                                      <m:t>𝑥</m:t>
                                    </m:r>
                                    <m:r>
                                      <a:rPr lang="es-CO" altLang="es-ES" i="1">
                                        <a:latin typeface="Cambria Math" panose="02040503050406030204" pitchFamily="18" charset="0"/>
                                      </a:rPr>
                                      <m:t> | </m:t>
                                    </m:r>
                                    <m:r>
                                      <a:rPr lang="es-CO" altLang="es-ES" i="1">
                                        <a:latin typeface="Cambria Math" panose="02040503050406030204" pitchFamily="18" charset="0"/>
                                        <a:ea typeface="Cambria Math" panose="02040503050406030204" pitchFamily="18" charset="0"/>
                                      </a:rPr>
                                      <m:t>𝑥</m:t>
                                    </m:r>
                                    <m:r>
                                      <a:rPr lang="es-CO" altLang="es-ES" b="0" i="1" smtClean="0">
                                        <a:latin typeface="Cambria Math" panose="02040503050406030204" pitchFamily="18" charset="0"/>
                                        <a:ea typeface="Cambria Math" panose="02040503050406030204" pitchFamily="18" charset="0"/>
                                      </a:rPr>
                                      <m:t> </m:t>
                                    </m:r>
                                    <m:r>
                                      <m:rPr>
                                        <m:nor/>
                                      </m:rPr>
                                      <a:rPr lang="az-Cyrl-AZ" dirty="0" smtClean="0"/>
                                      <m:t>є</m:t>
                                    </m:r>
                                    <m:r>
                                      <m:rPr>
                                        <m:nor/>
                                      </m:rPr>
                                      <a:rPr lang="es-CO" b="0" i="0" dirty="0" smtClean="0"/>
                                      <m:t> </m:t>
                                    </m:r>
                                    <m:d>
                                      <m:dPr>
                                        <m:ctrlPr>
                                          <a:rPr lang="es-CO" altLang="es-ES" i="1" smtClean="0">
                                            <a:latin typeface="Cambria Math" panose="02040503050406030204" pitchFamily="18" charset="0"/>
                                          </a:rPr>
                                        </m:ctrlPr>
                                      </m:dPr>
                                      <m:e>
                                        <m:r>
                                          <a:rPr lang="es-CO" altLang="es-ES" i="1" smtClean="0">
                                            <a:latin typeface="Cambria Math" panose="02040503050406030204" pitchFamily="18" charset="0"/>
                                          </a:rPr>
                                          <m:t>−</m:t>
                                        </m:r>
                                        <m:r>
                                          <a:rPr lang="es-CO" altLang="es-ES" b="0" i="1" smtClean="0">
                                            <a:latin typeface="Cambria Math" panose="02040503050406030204" pitchFamily="18" charset="0"/>
                                          </a:rPr>
                                          <m:t>3, 4</m:t>
                                        </m:r>
                                        <m:r>
                                          <a:rPr lang="es-CO" altLang="es-ES" i="1">
                                            <a:latin typeface="Cambria Math" panose="02040503050406030204" pitchFamily="18" charset="0"/>
                                          </a:rPr>
                                          <m:t> </m:t>
                                        </m:r>
                                      </m:e>
                                    </m:d>
                                    <m:r>
                                      <a:rPr lang="es-CO" altLang="es-ES" b="0" i="0" smtClean="0">
                                        <a:latin typeface="Cambria Math" panose="02040503050406030204" pitchFamily="18" charset="0"/>
                                      </a:rPr>
                                      <m:t>  </m:t>
                                    </m:r>
                                    <m:r>
                                      <m:rPr>
                                        <m:sty m:val="p"/>
                                      </m:rPr>
                                      <a:rPr lang="es-CO" b="0" i="0" smtClean="0">
                                        <a:latin typeface="Cambria Math" panose="02040503050406030204" pitchFamily="18" charset="0"/>
                                        <a:ea typeface="Cambria Math" panose="02040503050406030204" pitchFamily="18" charset="0"/>
                                      </a:rPr>
                                      <m:t>o</m:t>
                                    </m:r>
                                    <m:r>
                                      <a:rPr lang="es-CO" b="0" i="1" smtClean="0">
                                        <a:latin typeface="Cambria Math" panose="02040503050406030204" pitchFamily="18" charset="0"/>
                                        <a:ea typeface="Cambria Math" panose="02040503050406030204" pitchFamily="18" charset="0"/>
                                      </a:rPr>
                                      <m:t>  </m:t>
                                    </m:r>
                                    <m:r>
                                      <a:rPr lang="es-CO" altLang="es-ES" i="1" smtClean="0">
                                        <a:latin typeface="Cambria Math" panose="02040503050406030204" pitchFamily="18" charset="0"/>
                                        <a:ea typeface="Cambria Math" panose="02040503050406030204" pitchFamily="18" charset="0"/>
                                      </a:rPr>
                                      <m:t>𝑥</m:t>
                                    </m:r>
                                    <m:r>
                                      <a:rPr lang="es-CO" altLang="es-ES" b="0" i="1" smtClean="0">
                                        <a:latin typeface="Cambria Math" panose="02040503050406030204" pitchFamily="18" charset="0"/>
                                        <a:ea typeface="Cambria Math" panose="02040503050406030204" pitchFamily="18" charset="0"/>
                                      </a:rPr>
                                      <m:t> </m:t>
                                    </m:r>
                                    <m:r>
                                      <m:rPr>
                                        <m:nor/>
                                      </m:rPr>
                                      <a:rPr lang="az-Cyrl-AZ" dirty="0" smtClean="0"/>
                                      <m:t>є</m:t>
                                    </m:r>
                                    <m:r>
                                      <a:rPr lang="es-CO" b="0" i="1" dirty="0" smtClean="0">
                                        <a:latin typeface="Cambria Math" panose="02040503050406030204" pitchFamily="18" charset="0"/>
                                      </a:rPr>
                                      <m:t> </m:t>
                                    </m:r>
                                    <m:r>
                                      <a:rPr lang="es-CO" b="0" i="1" smtClean="0">
                                        <a:latin typeface="Cambria Math" panose="02040503050406030204" pitchFamily="18" charset="0"/>
                                        <a:ea typeface="Cambria Math" panose="02040503050406030204" pitchFamily="18" charset="0"/>
                                      </a:rPr>
                                      <m:t>[</m:t>
                                    </m:r>
                                    <m:r>
                                      <a:rPr lang="es-CO" altLang="es-ES" b="0" i="1" smtClean="0">
                                        <a:latin typeface="Cambria Math" panose="02040503050406030204" pitchFamily="18" charset="0"/>
                                      </a:rPr>
                                      <m:t>−1 </m:t>
                                    </m:r>
                                    <m:r>
                                      <a:rPr lang="es-CO" altLang="es-ES" i="1">
                                        <a:latin typeface="Cambria Math" panose="02040503050406030204" pitchFamily="18" charset="0"/>
                                      </a:rPr>
                                      <m:t>,</m:t>
                                    </m:r>
                                    <m:r>
                                      <a:rPr lang="es-CO" altLang="es-ES" b="0" i="1" smtClean="0">
                                        <a:latin typeface="Cambria Math" panose="02040503050406030204" pitchFamily="18" charset="0"/>
                                      </a:rPr>
                                      <m:t>7]</m:t>
                                    </m:r>
                                    <m:r>
                                      <m:rPr>
                                        <m:nor/>
                                      </m:rPr>
                                      <a:rPr lang="es-CO" dirty="0"/>
                                      <m:t> </m:t>
                                    </m:r>
                                  </m:e>
                                </m:d>
                              </m:oMath>
                            </m:oMathPara>
                          </a14:m>
                          <a:endParaRPr lang="es-CO" dirty="0"/>
                        </a:p>
                      </a:txBody>
                      <a:tcPr anchor="ctr"/>
                    </a:tc>
                    <a:tc>
                      <a:txBody>
                        <a:bodyPr/>
                        <a:lstStyle/>
                        <a:p>
                          <a:pPr/>
                          <a14:m>
                            <m:oMathPara xmlns:m="http://schemas.openxmlformats.org/officeDocument/2006/math">
                              <m:oMathParaPr>
                                <m:jc m:val="centerGroup"/>
                              </m:oMathParaPr>
                              <m:oMath xmlns:m="http://schemas.openxmlformats.org/officeDocument/2006/math">
                                <m:r>
                                  <a:rPr lang="es-CO" altLang="es-ES" b="0" i="1" smtClean="0">
                                    <a:latin typeface="Cambria Math" panose="02040503050406030204" pitchFamily="18" charset="0"/>
                                  </a:rPr>
                                  <m:t>(−3, 7]</m:t>
                                </m:r>
                              </m:oMath>
                            </m:oMathPara>
                          </a14:m>
                          <a:endParaRPr lang="es-CO" dirty="0"/>
                        </a:p>
                      </a:txBody>
                      <a:tcPr anchor="ctr"/>
                    </a:tc>
                  </a:tr>
                  <a:tr h="623601">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 xmlns:m="http://schemas.openxmlformats.org/officeDocument/2006/math">
                              <m:d>
                                <m:dPr>
                                  <m:ctrlPr>
                                    <a:rPr lang="es-CO" altLang="es-ES" i="1" smtClean="0">
                                      <a:latin typeface="Cambria Math" panose="02040503050406030204" pitchFamily="18" charset="0"/>
                                    </a:rPr>
                                  </m:ctrlPr>
                                </m:dPr>
                                <m:e>
                                  <m:r>
                                    <a:rPr lang="es-CO" altLang="es-ES" i="1" smtClean="0">
                                      <a:latin typeface="Cambria Math" panose="02040503050406030204" pitchFamily="18" charset="0"/>
                                    </a:rPr>
                                    <m:t>−</m:t>
                                  </m:r>
                                  <m:r>
                                    <a:rPr lang="es-CO" altLang="es-ES" b="0" i="1" smtClean="0">
                                      <a:latin typeface="Cambria Math" panose="02040503050406030204" pitchFamily="18" charset="0"/>
                                    </a:rPr>
                                    <m:t>1, 0</m:t>
                                  </m:r>
                                  <m:r>
                                    <a:rPr lang="es-CO" altLang="es-ES" i="1">
                                      <a:latin typeface="Cambria Math" panose="02040503050406030204" pitchFamily="18" charset="0"/>
                                    </a:rPr>
                                    <m:t> </m:t>
                                  </m:r>
                                </m:e>
                              </m:d>
                              <m:r>
                                <a:rPr lang="es-CO" i="1" smtClean="0">
                                  <a:latin typeface="Cambria Math" panose="02040503050406030204" pitchFamily="18" charset="0"/>
                                  <a:ea typeface="Cambria Math" panose="02040503050406030204" pitchFamily="18" charset="0"/>
                                </a:rPr>
                                <m:t>∪</m:t>
                              </m:r>
                              <m:r>
                                <a:rPr lang="es-CO" b="0" i="1" smtClean="0">
                                  <a:latin typeface="Cambria Math" panose="02040503050406030204" pitchFamily="18" charset="0"/>
                                  <a:ea typeface="Cambria Math" panose="02040503050406030204" pitchFamily="18" charset="0"/>
                                </a:rPr>
                                <m:t>(0,</m:t>
                              </m:r>
                              <m:r>
                                <a:rPr lang="es-CO" altLang="es-ES" i="1" smtClean="0">
                                  <a:latin typeface="Cambria Math" panose="02040503050406030204" pitchFamily="18" charset="0"/>
                                  <a:ea typeface="Cambria Math" panose="02040503050406030204" pitchFamily="18" charset="0"/>
                                </a:rPr>
                                <m:t>∞</m:t>
                              </m:r>
                            </m:oMath>
                          </a14:m>
                          <a:r>
                            <a:rPr lang="es-CO" dirty="0" smtClean="0"/>
                            <a:t>)</a:t>
                          </a:r>
                          <a:endParaRPr lang="es-CO" dirty="0"/>
                        </a:p>
                      </a:txBody>
                      <a:tcPr anchor="ctr"/>
                    </a:tc>
                    <a:tc>
                      <a:txBody>
                        <a:bodyPr/>
                        <a:lstStyle/>
                        <a:p>
                          <a:pPr/>
                          <a14:m>
                            <m:oMathPara xmlns:m="http://schemas.openxmlformats.org/officeDocument/2006/math">
                              <m:oMathParaPr>
                                <m:jc m:val="centerGroup"/>
                              </m:oMathParaPr>
                              <m:oMath xmlns:m="http://schemas.openxmlformats.org/officeDocument/2006/math">
                                <m:d>
                                  <m:dPr>
                                    <m:begChr m:val="{"/>
                                    <m:endChr m:val="}"/>
                                    <m:ctrlPr>
                                      <a:rPr lang="es-CO" altLang="es-ES" i="1" smtClean="0">
                                        <a:latin typeface="Cambria Math" panose="02040503050406030204" pitchFamily="18" charset="0"/>
                                      </a:rPr>
                                    </m:ctrlPr>
                                  </m:dPr>
                                  <m:e>
                                    <m:r>
                                      <a:rPr lang="es-CO" altLang="es-ES" i="1">
                                        <a:latin typeface="Cambria Math" panose="02040503050406030204" pitchFamily="18" charset="0"/>
                                      </a:rPr>
                                      <m:t>𝑥</m:t>
                                    </m:r>
                                    <m:r>
                                      <a:rPr lang="es-CO" altLang="es-ES" i="1">
                                        <a:latin typeface="Cambria Math" panose="02040503050406030204" pitchFamily="18" charset="0"/>
                                      </a:rPr>
                                      <m:t> | </m:t>
                                    </m:r>
                                    <m:r>
                                      <a:rPr lang="es-CO" altLang="es-ES" i="1">
                                        <a:latin typeface="Cambria Math" panose="02040503050406030204" pitchFamily="18" charset="0"/>
                                        <a:ea typeface="Cambria Math" panose="02040503050406030204" pitchFamily="18" charset="0"/>
                                      </a:rPr>
                                      <m:t>𝑥</m:t>
                                    </m:r>
                                    <m:r>
                                      <a:rPr lang="es-CO" altLang="es-ES" b="0" i="1" smtClean="0">
                                        <a:latin typeface="Cambria Math" panose="02040503050406030204" pitchFamily="18" charset="0"/>
                                        <a:ea typeface="Cambria Math" panose="02040503050406030204" pitchFamily="18" charset="0"/>
                                      </a:rPr>
                                      <m:t> </m:t>
                                    </m:r>
                                    <m:r>
                                      <m:rPr>
                                        <m:nor/>
                                      </m:rPr>
                                      <a:rPr lang="az-Cyrl-AZ" dirty="0" smtClean="0"/>
                                      <m:t>є</m:t>
                                    </m:r>
                                    <m:r>
                                      <m:rPr>
                                        <m:nor/>
                                      </m:rPr>
                                      <a:rPr lang="es-CO" b="0" i="0" dirty="0" smtClean="0"/>
                                      <m:t> </m:t>
                                    </m:r>
                                    <m:d>
                                      <m:dPr>
                                        <m:ctrlPr>
                                          <a:rPr lang="es-CO" altLang="es-ES" i="1" smtClean="0">
                                            <a:latin typeface="Cambria Math" panose="02040503050406030204" pitchFamily="18" charset="0"/>
                                          </a:rPr>
                                        </m:ctrlPr>
                                      </m:dPr>
                                      <m:e>
                                        <m:r>
                                          <a:rPr lang="es-CO" altLang="es-ES" i="1" smtClean="0">
                                            <a:latin typeface="Cambria Math" panose="02040503050406030204" pitchFamily="18" charset="0"/>
                                          </a:rPr>
                                          <m:t>−</m:t>
                                        </m:r>
                                        <m:r>
                                          <a:rPr lang="es-CO" altLang="es-ES" b="0" i="1" smtClean="0">
                                            <a:latin typeface="Cambria Math" panose="02040503050406030204" pitchFamily="18" charset="0"/>
                                          </a:rPr>
                                          <m:t>1, 0</m:t>
                                        </m:r>
                                        <m:r>
                                          <a:rPr lang="es-CO" altLang="es-ES" i="1">
                                            <a:latin typeface="Cambria Math" panose="02040503050406030204" pitchFamily="18" charset="0"/>
                                          </a:rPr>
                                          <m:t> </m:t>
                                        </m:r>
                                      </m:e>
                                    </m:d>
                                    <m:r>
                                      <a:rPr lang="es-CO" altLang="es-ES" b="0" i="1">
                                        <a:latin typeface="Cambria Math" panose="02040503050406030204" pitchFamily="18" charset="0"/>
                                      </a:rPr>
                                      <m:t> </m:t>
                                    </m:r>
                                    <m:r>
                                      <a:rPr lang="es-CO" altLang="es-ES" b="0" i="0" smtClean="0">
                                        <a:latin typeface="Cambria Math" panose="02040503050406030204" pitchFamily="18" charset="0"/>
                                      </a:rPr>
                                      <m:t> </m:t>
                                    </m:r>
                                    <m:r>
                                      <m:rPr>
                                        <m:sty m:val="p"/>
                                      </m:rPr>
                                      <a:rPr lang="es-CO" b="0" i="0" smtClean="0">
                                        <a:latin typeface="Cambria Math" panose="02040503050406030204" pitchFamily="18" charset="0"/>
                                        <a:ea typeface="Cambria Math" panose="02040503050406030204" pitchFamily="18" charset="0"/>
                                      </a:rPr>
                                      <m:t>o</m:t>
                                    </m:r>
                                    <m:r>
                                      <a:rPr lang="es-CO" b="0" i="1" smtClean="0">
                                        <a:latin typeface="Cambria Math" panose="02040503050406030204" pitchFamily="18" charset="0"/>
                                        <a:ea typeface="Cambria Math" panose="02040503050406030204" pitchFamily="18" charset="0"/>
                                      </a:rPr>
                                      <m:t>  </m:t>
                                    </m:r>
                                    <m:r>
                                      <a:rPr lang="es-CO" altLang="es-ES" i="1" smtClean="0">
                                        <a:latin typeface="Cambria Math" panose="02040503050406030204" pitchFamily="18" charset="0"/>
                                        <a:ea typeface="Cambria Math" panose="02040503050406030204" pitchFamily="18" charset="0"/>
                                      </a:rPr>
                                      <m:t>𝑥</m:t>
                                    </m:r>
                                    <m:r>
                                      <a:rPr lang="es-CO" i="1" dirty="0" smtClean="0">
                                        <a:latin typeface="Cambria Math" panose="02040503050406030204" pitchFamily="18" charset="0"/>
                                      </a:rPr>
                                      <m:t>&gt;</m:t>
                                    </m:r>
                                    <m:r>
                                      <a:rPr lang="es-CO" b="0" i="1" dirty="0" smtClean="0">
                                        <a:latin typeface="Cambria Math" panose="02040503050406030204" pitchFamily="18" charset="0"/>
                                      </a:rPr>
                                      <m:t>0</m:t>
                                    </m:r>
                                  </m:e>
                                </m:d>
                              </m:oMath>
                            </m:oMathPara>
                          </a14:m>
                          <a:endParaRPr lang="es-CO"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CO" altLang="es-ES" b="0" i="1" smtClean="0">
                                    <a:latin typeface="Cambria Math" panose="02040503050406030204" pitchFamily="18" charset="0"/>
                                  </a:rPr>
                                  <m:t>(−1,</m:t>
                                </m:r>
                                <m:r>
                                  <a:rPr lang="es-CO" altLang="es-ES" i="1" smtClean="0">
                                    <a:latin typeface="Cambria Math" panose="02040503050406030204" pitchFamily="18" charset="0"/>
                                    <a:ea typeface="Cambria Math" panose="02040503050406030204" pitchFamily="18" charset="0"/>
                                  </a:rPr>
                                  <m:t>∞</m:t>
                                </m:r>
                                <m:r>
                                  <m:rPr>
                                    <m:nor/>
                                  </m:rPr>
                                  <a:rPr lang="es-CO" dirty="0" smtClean="0"/>
                                  <m:t>)</m:t>
                                </m:r>
                              </m:oMath>
                            </m:oMathPara>
                          </a14:m>
                          <a:endParaRPr lang="es-CO" dirty="0"/>
                        </a:p>
                      </a:txBody>
                      <a:tcPr anchor="ctr"/>
                    </a:tc>
                  </a:tr>
                  <a:tr h="623455">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s-CO" altLang="es-ES" i="1" dirty="0" smtClean="0">
                                  <a:solidFill>
                                    <a:schemeClr val="tx1"/>
                                  </a:solidFill>
                                  <a:latin typeface="Cambria Math" panose="02040503050406030204" pitchFamily="18" charset="0"/>
                                </a:rPr>
                                <m:t>[</m:t>
                              </m:r>
                              <m:r>
                                <a:rPr lang="es-CO" altLang="es-ES" b="0" i="1" dirty="0" smtClean="0">
                                  <a:solidFill>
                                    <a:srgbClr val="FF0000"/>
                                  </a:solidFill>
                                  <a:latin typeface="Cambria Math" panose="02040503050406030204" pitchFamily="18" charset="0"/>
                                </a:rPr>
                                <m:t> </m:t>
                              </m:r>
                              <m:r>
                                <a:rPr lang="es-CO" altLang="es-ES" b="0" i="1" smtClean="0">
                                  <a:latin typeface="Cambria Math" panose="02040503050406030204" pitchFamily="18" charset="0"/>
                                </a:rPr>
                                <m:t>0,</m:t>
                              </m:r>
                              <m:r>
                                <a:rPr lang="es-CO" altLang="es-ES" i="1" smtClean="0">
                                  <a:latin typeface="Cambria Math" panose="02040503050406030204" pitchFamily="18" charset="0"/>
                                  <a:ea typeface="Cambria Math" panose="02040503050406030204" pitchFamily="18" charset="0"/>
                                </a:rPr>
                                <m:t>∞</m:t>
                              </m:r>
                              <m:r>
                                <m:rPr>
                                  <m:nor/>
                                </m:rPr>
                                <a:rPr lang="es-CO" altLang="es-ES" b="0" i="0" smtClean="0">
                                  <a:latin typeface="Cambria Math" panose="02040503050406030204" pitchFamily="18" charset="0"/>
                                  <a:ea typeface="Cambria Math" panose="02040503050406030204" pitchFamily="18" charset="0"/>
                                </a:rPr>
                                <m:t>)</m:t>
                              </m:r>
                            </m:oMath>
                          </a14:m>
                          <a:r>
                            <a:rPr lang="es-CO" dirty="0" smtClean="0">
                              <a:ea typeface="Cambria Math" panose="02040503050406030204" pitchFamily="18" charset="0"/>
                            </a:rPr>
                            <a:t> </a:t>
                          </a:r>
                          <a14:m>
                            <m:oMath xmlns:m="http://schemas.openxmlformats.org/officeDocument/2006/math">
                              <m:r>
                                <a:rPr lang="es-CO" i="1" smtClean="0">
                                  <a:latin typeface="Cambria Math" panose="02040503050406030204" pitchFamily="18" charset="0"/>
                                  <a:ea typeface="Cambria Math" panose="02040503050406030204" pitchFamily="18" charset="0"/>
                                </a:rPr>
                                <m:t>∪</m:t>
                              </m:r>
                              <m:r>
                                <a:rPr lang="es-CO" altLang="es-ES" i="1">
                                  <a:latin typeface="Cambria Math" panose="02040503050406030204" pitchFamily="18" charset="0"/>
                                </a:rPr>
                                <m:t>(−</m:t>
                              </m:r>
                              <m:r>
                                <a:rPr lang="es-CO" altLang="es-ES" i="1">
                                  <a:latin typeface="Cambria Math" panose="02040503050406030204" pitchFamily="18" charset="0"/>
                                  <a:ea typeface="Cambria Math" panose="02040503050406030204" pitchFamily="18" charset="0"/>
                                </a:rPr>
                                <m:t>∞</m:t>
                              </m:r>
                              <m:r>
                                <a:rPr lang="es-CO" altLang="es-ES" i="1">
                                  <a:latin typeface="Cambria Math" panose="02040503050406030204" pitchFamily="18" charset="0"/>
                                </a:rPr>
                                <m:t>, </m:t>
                              </m:r>
                              <m:r>
                                <a:rPr lang="es-CO" altLang="es-ES" b="0" i="1" smtClean="0">
                                  <a:latin typeface="Cambria Math" panose="02040503050406030204" pitchFamily="18" charset="0"/>
                                </a:rPr>
                                <m:t>1)</m:t>
                              </m:r>
                            </m:oMath>
                          </a14:m>
                          <a:endParaRPr lang="es-CO" dirty="0"/>
                        </a:p>
                      </a:txBody>
                      <a:tcPr anchor="ctr"/>
                    </a:tc>
                    <a:tc>
                      <a:txBody>
                        <a:bodyPr/>
                        <a:lstStyle/>
                        <a:p>
                          <a:pPr/>
                          <a14:m>
                            <m:oMathPara xmlns:m="http://schemas.openxmlformats.org/officeDocument/2006/math">
                              <m:oMathParaPr>
                                <m:jc m:val="centerGroup"/>
                              </m:oMathParaPr>
                              <m:oMath xmlns:m="http://schemas.openxmlformats.org/officeDocument/2006/math">
                                <m:d>
                                  <m:dPr>
                                    <m:begChr m:val="{"/>
                                    <m:endChr m:val="}"/>
                                    <m:ctrlPr>
                                      <a:rPr lang="es-CO" altLang="es-ES" sz="1400" i="1" smtClean="0">
                                        <a:latin typeface="Cambria Math" panose="02040503050406030204" pitchFamily="18" charset="0"/>
                                      </a:rPr>
                                    </m:ctrlPr>
                                  </m:dPr>
                                  <m:e>
                                    <m:r>
                                      <a:rPr lang="es-CO" altLang="es-ES" sz="1400" i="1">
                                        <a:latin typeface="Cambria Math" panose="02040503050406030204" pitchFamily="18" charset="0"/>
                                      </a:rPr>
                                      <m:t>𝑥</m:t>
                                    </m:r>
                                    <m:r>
                                      <a:rPr lang="es-CO" altLang="es-ES" sz="1400" i="1">
                                        <a:latin typeface="Cambria Math" panose="02040503050406030204" pitchFamily="18" charset="0"/>
                                      </a:rPr>
                                      <m:t> | </m:t>
                                    </m:r>
                                    <m:r>
                                      <a:rPr lang="es-CO" altLang="es-ES" sz="1400" i="1">
                                        <a:latin typeface="Cambria Math" panose="02040503050406030204" pitchFamily="18" charset="0"/>
                                        <a:ea typeface="Cambria Math" panose="02040503050406030204" pitchFamily="18" charset="0"/>
                                      </a:rPr>
                                      <m:t>𝑥</m:t>
                                    </m:r>
                                    <m:r>
                                      <a:rPr lang="es-CO" altLang="es-ES" sz="1400" b="0" i="1" smtClean="0">
                                        <a:latin typeface="Cambria Math" panose="02040503050406030204" pitchFamily="18" charset="0"/>
                                        <a:ea typeface="Cambria Math" panose="02040503050406030204" pitchFamily="18" charset="0"/>
                                      </a:rPr>
                                      <m:t> ⩾</m:t>
                                    </m:r>
                                    <m:r>
                                      <m:rPr>
                                        <m:nor/>
                                      </m:rPr>
                                      <a:rPr lang="es-CO" altLang="es-ES" sz="1400" b="0" i="0" smtClean="0">
                                        <a:latin typeface="Cambria Math" panose="02040503050406030204" pitchFamily="18" charset="0"/>
                                        <a:ea typeface="Cambria Math" panose="02040503050406030204" pitchFamily="18" charset="0"/>
                                      </a:rPr>
                                      <m:t> 0</m:t>
                                    </m:r>
                                    <m:r>
                                      <m:rPr>
                                        <m:nor/>
                                      </m:rPr>
                                      <a:rPr lang="es-CO" sz="1400" b="0" i="0" dirty="0" smtClean="0"/>
                                      <m:t>   </m:t>
                                    </m:r>
                                    <m:r>
                                      <m:rPr>
                                        <m:sty m:val="p"/>
                                      </m:rPr>
                                      <a:rPr lang="es-CO" sz="1400" b="0" i="0" smtClean="0">
                                        <a:latin typeface="Cambria Math" panose="02040503050406030204" pitchFamily="18" charset="0"/>
                                        <a:ea typeface="Cambria Math" panose="02040503050406030204" pitchFamily="18" charset="0"/>
                                      </a:rPr>
                                      <m:t>o</m:t>
                                    </m:r>
                                    <m:r>
                                      <a:rPr lang="es-CO" sz="1400" b="0" i="1" smtClean="0">
                                        <a:latin typeface="Cambria Math" panose="02040503050406030204" pitchFamily="18" charset="0"/>
                                        <a:ea typeface="Cambria Math" panose="02040503050406030204" pitchFamily="18" charset="0"/>
                                      </a:rPr>
                                      <m:t>   </m:t>
                                    </m:r>
                                    <m:r>
                                      <a:rPr lang="es-CO" altLang="es-ES" sz="1400" i="1" smtClean="0">
                                        <a:latin typeface="Cambria Math" panose="02040503050406030204" pitchFamily="18" charset="0"/>
                                        <a:ea typeface="Cambria Math" panose="02040503050406030204" pitchFamily="18" charset="0"/>
                                      </a:rPr>
                                      <m:t>𝑥</m:t>
                                    </m:r>
                                    <m:r>
                                      <a:rPr lang="es-CO" altLang="es-ES" sz="1400" b="0" i="1" smtClean="0">
                                        <a:latin typeface="Cambria Math" panose="02040503050406030204" pitchFamily="18" charset="0"/>
                                        <a:ea typeface="Cambria Math" panose="02040503050406030204" pitchFamily="18" charset="0"/>
                                      </a:rPr>
                                      <m:t>&lt;1</m:t>
                                    </m:r>
                                  </m:e>
                                </m:d>
                              </m:oMath>
                            </m:oMathPara>
                          </a14:m>
                          <a:endParaRPr lang="es-CO" sz="1400" dirty="0"/>
                        </a:p>
                      </a:txBody>
                      <a:tcPr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CO" altLang="es-ES" i="1" dirty="0" smtClean="0">
                                    <a:solidFill>
                                      <a:schemeClr val="tx1"/>
                                    </a:solidFill>
                                    <a:latin typeface="Cambria Math" panose="02040503050406030204" pitchFamily="18" charset="0"/>
                                  </a:rPr>
                                  <m:t>[</m:t>
                                </m:r>
                                <m:r>
                                  <a:rPr lang="es-CO" altLang="es-ES" b="0" i="1" dirty="0" smtClean="0">
                                    <a:solidFill>
                                      <a:srgbClr val="FF0000"/>
                                    </a:solidFill>
                                    <a:latin typeface="Cambria Math" panose="02040503050406030204" pitchFamily="18" charset="0"/>
                                  </a:rPr>
                                  <m:t> </m:t>
                                </m:r>
                                <m:r>
                                  <a:rPr lang="es-CO" altLang="es-ES" b="0" i="1" smtClean="0">
                                    <a:latin typeface="Cambria Math" panose="02040503050406030204" pitchFamily="18" charset="0"/>
                                  </a:rPr>
                                  <m:t>0, 1)</m:t>
                                </m:r>
                              </m:oMath>
                            </m:oMathPara>
                          </a14:m>
                          <a:endParaRPr lang="es-CO" dirty="0"/>
                        </a:p>
                      </a:txBody>
                      <a:tcPr anchor="ctr"/>
                    </a:tc>
                  </a:tr>
                  <a:tr h="64008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s-CO" altLang="es-ES" i="1" dirty="0" smtClean="0">
                                  <a:solidFill>
                                    <a:schemeClr val="tx1"/>
                                  </a:solidFill>
                                  <a:latin typeface="Cambria Math" panose="02040503050406030204" pitchFamily="18" charset="0"/>
                                </a:rPr>
                                <m:t>[</m:t>
                              </m:r>
                              <m:r>
                                <a:rPr lang="es-CO" altLang="es-ES" b="0" i="1" dirty="0" smtClean="0">
                                  <a:solidFill>
                                    <a:srgbClr val="FF0000"/>
                                  </a:solidFill>
                                  <a:latin typeface="Cambria Math" panose="02040503050406030204" pitchFamily="18" charset="0"/>
                                </a:rPr>
                                <m:t> </m:t>
                              </m:r>
                              <m:r>
                                <a:rPr lang="es-CO" altLang="es-ES" b="0" i="1" smtClean="0">
                                  <a:latin typeface="Cambria Math" panose="02040503050406030204" pitchFamily="18" charset="0"/>
                                </a:rPr>
                                <m:t>0, 5]</m:t>
                              </m:r>
                            </m:oMath>
                          </a14:m>
                          <a:r>
                            <a:rPr lang="es-CO" dirty="0" smtClean="0">
                              <a:ea typeface="Cambria Math" panose="02040503050406030204" pitchFamily="18" charset="0"/>
                            </a:rPr>
                            <a:t> </a:t>
                          </a:r>
                          <a14:m>
                            <m:oMath xmlns:m="http://schemas.openxmlformats.org/officeDocument/2006/math">
                              <m:r>
                                <a:rPr lang="es-CO" i="1" smtClean="0">
                                  <a:latin typeface="Cambria Math" panose="02040503050406030204" pitchFamily="18" charset="0"/>
                                  <a:ea typeface="Cambria Math" panose="02040503050406030204" pitchFamily="18" charset="0"/>
                                </a:rPr>
                                <m:t>∩</m:t>
                              </m:r>
                              <m:r>
                                <a:rPr lang="es-CO" b="0" i="1" smtClean="0">
                                  <a:latin typeface="Cambria Math" panose="02040503050406030204" pitchFamily="18" charset="0"/>
                                  <a:ea typeface="Cambria Math" panose="02040503050406030204" pitchFamily="18" charset="0"/>
                                </a:rPr>
                                <m:t>[2, 7]</m:t>
                              </m:r>
                            </m:oMath>
                          </a14:m>
                          <a:endParaRPr lang="es-CO" dirty="0"/>
                        </a:p>
                      </a:txBody>
                      <a:tcPr anchor="ctr"/>
                    </a:tc>
                    <a:tc>
                      <a:txBody>
                        <a:bodyPr/>
                        <a:lstStyle/>
                        <a:p>
                          <a:pPr/>
                          <a14:m>
                            <m:oMathPara xmlns:m="http://schemas.openxmlformats.org/officeDocument/2006/math">
                              <m:oMathParaPr>
                                <m:jc m:val="centerGroup"/>
                              </m:oMathParaPr>
                              <m:oMath xmlns:m="http://schemas.openxmlformats.org/officeDocument/2006/math">
                                <m:r>
                                  <a:rPr lang="es-CO" altLang="es-ES" sz="1400" i="1" dirty="0" smtClean="0">
                                    <a:latin typeface="Cambria Math" panose="02040503050406030204" pitchFamily="18" charset="0"/>
                                  </a:rPr>
                                  <m:t>{</m:t>
                                </m:r>
                                <m:r>
                                  <a:rPr lang="es-CO" altLang="es-ES" sz="1400" i="1" dirty="0" smtClean="0">
                                    <a:latin typeface="Cambria Math" panose="02040503050406030204" pitchFamily="18" charset="0"/>
                                  </a:rPr>
                                  <m:t>𝑥</m:t>
                                </m:r>
                                <m:r>
                                  <a:rPr lang="es-CO" altLang="es-ES" sz="1400" i="1" dirty="0" smtClean="0">
                                    <a:latin typeface="Cambria Math" panose="02040503050406030204" pitchFamily="18" charset="0"/>
                                  </a:rPr>
                                  <m:t> | </m:t>
                                </m:r>
                                <m:r>
                                  <a:rPr lang="es-CO" altLang="es-ES" sz="1400" i="1" dirty="0" smtClean="0">
                                    <a:latin typeface="Cambria Math" panose="02040503050406030204" pitchFamily="18" charset="0"/>
                                    <a:ea typeface="Cambria Math" panose="02040503050406030204" pitchFamily="18" charset="0"/>
                                  </a:rPr>
                                  <m:t>𝑥</m:t>
                                </m:r>
                                <m:r>
                                  <a:rPr lang="es-CO" altLang="es-ES" sz="1400" b="0" i="1" dirty="0" smtClean="0">
                                    <a:latin typeface="Cambria Math" panose="02040503050406030204" pitchFamily="18" charset="0"/>
                                    <a:ea typeface="Cambria Math" panose="02040503050406030204" pitchFamily="18" charset="0"/>
                                  </a:rPr>
                                  <m:t> </m:t>
                                </m:r>
                                <m:r>
                                  <a:rPr lang="az-Cyrl-AZ" sz="1400" i="1" dirty="0" smtClean="0">
                                    <a:latin typeface="Cambria Math" panose="02040503050406030204" pitchFamily="18" charset="0"/>
                                  </a:rPr>
                                  <m:t>є</m:t>
                                </m:r>
                                <m:r>
                                  <a:rPr lang="es-CO" sz="1400" b="0" i="1" dirty="0" smtClean="0">
                                    <a:latin typeface="Cambria Math" panose="02040503050406030204" pitchFamily="18" charset="0"/>
                                  </a:rPr>
                                  <m:t>  </m:t>
                                </m:r>
                                <m:r>
                                  <a:rPr lang="es-CO" altLang="es-ES" sz="1400" b="0" i="1" dirty="0" smtClean="0">
                                    <a:solidFill>
                                      <a:schemeClr val="tx1"/>
                                    </a:solidFill>
                                    <a:latin typeface="Cambria Math" panose="02040503050406030204" pitchFamily="18" charset="0"/>
                                  </a:rPr>
                                  <m:t>[</m:t>
                                </m:r>
                                <m:r>
                                  <a:rPr lang="es-CO" altLang="es-ES" sz="1400" b="0" i="1" dirty="0" smtClean="0">
                                    <a:solidFill>
                                      <a:srgbClr val="FF0000"/>
                                    </a:solidFill>
                                    <a:latin typeface="Cambria Math" panose="02040503050406030204" pitchFamily="18" charset="0"/>
                                  </a:rPr>
                                  <m:t> </m:t>
                                </m:r>
                                <m:r>
                                  <a:rPr lang="es-CO" altLang="es-ES" sz="1400" b="0" i="1" dirty="0" smtClean="0">
                                    <a:latin typeface="Cambria Math" panose="02040503050406030204" pitchFamily="18" charset="0"/>
                                  </a:rPr>
                                  <m:t>0, 5]    </m:t>
                                </m:r>
                                <m:r>
                                  <m:rPr>
                                    <m:sty m:val="p"/>
                                  </m:rPr>
                                  <a:rPr lang="es-CO" altLang="es-ES" sz="1400" b="0" i="0" dirty="0" smtClean="0">
                                    <a:latin typeface="Cambria Math" panose="02040503050406030204" pitchFamily="18" charset="0"/>
                                  </a:rPr>
                                  <m:t>y</m:t>
                                </m:r>
                                <m:r>
                                  <a:rPr lang="es-CO" altLang="es-ES" sz="1400" b="0" i="1" dirty="0" smtClean="0">
                                    <a:latin typeface="Cambria Math" panose="02040503050406030204" pitchFamily="18" charset="0"/>
                                  </a:rPr>
                                  <m:t> </m:t>
                                </m:r>
                                <m:r>
                                  <a:rPr lang="es-CO" sz="1400" b="0" i="1" dirty="0" smtClean="0">
                                    <a:latin typeface="Cambria Math" panose="02040503050406030204" pitchFamily="18" charset="0"/>
                                    <a:ea typeface="Cambria Math" panose="02040503050406030204" pitchFamily="18" charset="0"/>
                                  </a:rPr>
                                  <m:t>   </m:t>
                                </m:r>
                                <m:r>
                                  <a:rPr lang="es-CO" altLang="es-ES" sz="1400" i="1" dirty="0" smtClean="0">
                                    <a:latin typeface="Cambria Math" panose="02040503050406030204" pitchFamily="18" charset="0"/>
                                    <a:ea typeface="Cambria Math" panose="02040503050406030204" pitchFamily="18" charset="0"/>
                                  </a:rPr>
                                  <m:t>𝑥</m:t>
                                </m:r>
                                <m:r>
                                  <a:rPr lang="es-CO" altLang="es-ES" sz="1400" b="0" i="1" dirty="0" smtClean="0">
                                    <a:latin typeface="Cambria Math" panose="02040503050406030204" pitchFamily="18" charset="0"/>
                                    <a:ea typeface="Cambria Math" panose="02040503050406030204" pitchFamily="18" charset="0"/>
                                  </a:rPr>
                                  <m:t> </m:t>
                                </m:r>
                                <m:r>
                                  <a:rPr lang="az-Cyrl-AZ" sz="1400" i="1" dirty="0" smtClean="0">
                                    <a:latin typeface="Cambria Math" panose="02040503050406030204" pitchFamily="18" charset="0"/>
                                  </a:rPr>
                                  <m:t>є</m:t>
                                </m:r>
                                <m:r>
                                  <a:rPr lang="es-CO" sz="1400" b="0" i="1" dirty="0" smtClean="0">
                                    <a:latin typeface="Cambria Math" panose="02040503050406030204" pitchFamily="18" charset="0"/>
                                    <a:ea typeface="Cambria Math" panose="02040503050406030204" pitchFamily="18" charset="0"/>
                                  </a:rPr>
                                  <m:t> [2, 7]</m:t>
                                </m:r>
                                <m:r>
                                  <a:rPr lang="es-CO" altLang="es-ES" sz="1400" b="0" i="1" dirty="0" smtClean="0">
                                    <a:latin typeface="Cambria Math" panose="02040503050406030204" pitchFamily="18" charset="0"/>
                                    <a:ea typeface="Cambria Math" panose="02040503050406030204" pitchFamily="18" charset="0"/>
                                  </a:rPr>
                                  <m:t> }</m:t>
                                </m:r>
                              </m:oMath>
                            </m:oMathPara>
                          </a14:m>
                          <a:endParaRPr lang="es-CO" sz="140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s-CO" altLang="es-ES" i="1" dirty="0" smtClean="0">
                                  <a:solidFill>
                                    <a:schemeClr val="tx1"/>
                                  </a:solidFill>
                                  <a:latin typeface="Cambria Math" panose="02040503050406030204" pitchFamily="18" charset="0"/>
                                </a:rPr>
                                <m:t>[</m:t>
                              </m:r>
                              <m:r>
                                <a:rPr lang="es-CO" altLang="es-ES" b="0" i="1" dirty="0" smtClean="0">
                                  <a:solidFill>
                                    <a:srgbClr val="FF0000"/>
                                  </a:solidFill>
                                  <a:latin typeface="Cambria Math" panose="02040503050406030204" pitchFamily="18" charset="0"/>
                                </a:rPr>
                                <m:t> </m:t>
                              </m:r>
                              <m:r>
                                <a:rPr lang="es-CO" altLang="es-ES" b="0" i="1" dirty="0" smtClean="0">
                                  <a:solidFill>
                                    <a:schemeClr val="tx1"/>
                                  </a:solidFill>
                                  <a:latin typeface="Cambria Math" panose="02040503050406030204" pitchFamily="18" charset="0"/>
                                </a:rPr>
                                <m:t>2</m:t>
                              </m:r>
                              <m:r>
                                <a:rPr lang="es-CO" altLang="es-ES" b="0" i="1" smtClean="0">
                                  <a:latin typeface="Cambria Math" panose="02040503050406030204" pitchFamily="18" charset="0"/>
                                </a:rPr>
                                <m:t>, 5</m:t>
                              </m:r>
                            </m:oMath>
                          </a14:m>
                          <a:r>
                            <a:rPr lang="es-CO" dirty="0" smtClean="0"/>
                            <a:t>]</a:t>
                          </a:r>
                          <a:endParaRPr lang="es-CO" dirty="0"/>
                        </a:p>
                      </a:txBody>
                      <a:tcPr anchor="ctr"/>
                    </a:tc>
                  </a:tr>
                  <a:tr h="64008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CO" sz="1400" i="1" smtClean="0">
                                    <a:latin typeface="Cambria Math" panose="02040503050406030204" pitchFamily="18" charset="0"/>
                                    <a:ea typeface="Cambria Math" panose="02040503050406030204" pitchFamily="18" charset="0"/>
                                  </a:rPr>
                                  <m:t>ℝ</m:t>
                                </m:r>
                                <m:r>
                                  <a:rPr lang="es-CO" b="0" i="1" smtClean="0">
                                    <a:latin typeface="Cambria Math" panose="02040503050406030204" pitchFamily="18" charset="0"/>
                                    <a:ea typeface="Cambria Math" panose="02040503050406030204" pitchFamily="18" charset="0"/>
                                  </a:rPr>
                                  <m:t>−</m:t>
                                </m:r>
                                <m:r>
                                  <a:rPr lang="es-CO" altLang="es-ES" i="1" dirty="0" smtClean="0">
                                    <a:solidFill>
                                      <a:schemeClr val="tx1"/>
                                    </a:solidFill>
                                    <a:latin typeface="Cambria Math" panose="02040503050406030204" pitchFamily="18" charset="0"/>
                                  </a:rPr>
                                  <m:t>[</m:t>
                                </m:r>
                                <m:r>
                                  <a:rPr lang="es-CO" altLang="es-ES" b="0" i="1" dirty="0" smtClean="0">
                                    <a:solidFill>
                                      <a:srgbClr val="FF0000"/>
                                    </a:solidFill>
                                    <a:latin typeface="Cambria Math" panose="02040503050406030204" pitchFamily="18" charset="0"/>
                                  </a:rPr>
                                  <m:t> </m:t>
                                </m:r>
                                <m:r>
                                  <a:rPr lang="es-CO" altLang="es-ES" b="0" i="1" dirty="0" smtClean="0">
                                    <a:solidFill>
                                      <a:schemeClr val="tx1"/>
                                    </a:solidFill>
                                    <a:latin typeface="Cambria Math" panose="02040503050406030204" pitchFamily="18" charset="0"/>
                                  </a:rPr>
                                  <m:t>−2</m:t>
                                </m:r>
                                <m:r>
                                  <a:rPr lang="es-CO" altLang="es-ES" b="0" i="1" smtClean="0">
                                    <a:solidFill>
                                      <a:schemeClr val="tx1"/>
                                    </a:solidFill>
                                    <a:latin typeface="Cambria Math" panose="02040503050406030204" pitchFamily="18" charset="0"/>
                                  </a:rPr>
                                  <m:t>, 3</m:t>
                                </m:r>
                                <m:r>
                                  <a:rPr lang="es-CO" altLang="es-ES" b="0" i="0" smtClean="0">
                                    <a:solidFill>
                                      <a:schemeClr val="tx1"/>
                                    </a:solidFill>
                                    <a:latin typeface="Cambria Math" panose="02040503050406030204" pitchFamily="18" charset="0"/>
                                  </a:rPr>
                                  <m:t>)</m:t>
                                </m:r>
                              </m:oMath>
                            </m:oMathPara>
                          </a14:m>
                          <a:endParaRPr lang="es-CO" dirty="0"/>
                        </a:p>
                      </a:txBody>
                      <a:tcPr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d>
                                  <m:dPr>
                                    <m:begChr m:val="{"/>
                                    <m:endChr m:val="|"/>
                                    <m:ctrlPr>
                                      <a:rPr lang="es-CO" sz="1600" b="0" i="1" smtClean="0">
                                        <a:latin typeface="Cambria Math" panose="02040503050406030204" pitchFamily="18" charset="0"/>
                                        <a:ea typeface="Cambria Math" panose="02040503050406030204" pitchFamily="18" charset="0"/>
                                      </a:rPr>
                                    </m:ctrlPr>
                                  </m:dPr>
                                  <m:e>
                                    <m:r>
                                      <m:rPr>
                                        <m:sty m:val="p"/>
                                      </m:rPr>
                                      <a:rPr lang="es-CO" sz="1600" b="0" i="0" smtClean="0">
                                        <a:latin typeface="Cambria Math" panose="02040503050406030204" pitchFamily="18" charset="0"/>
                                        <a:ea typeface="Cambria Math" panose="02040503050406030204" pitchFamily="18" charset="0"/>
                                      </a:rPr>
                                      <m:t>x</m:t>
                                    </m:r>
                                    <m:r>
                                      <a:rPr lang="es-CO" sz="1600" b="0" i="0" smtClean="0">
                                        <a:latin typeface="Cambria Math" panose="02040503050406030204" pitchFamily="18" charset="0"/>
                                        <a:ea typeface="Cambria Math" panose="02040503050406030204" pitchFamily="18" charset="0"/>
                                      </a:rPr>
                                      <m:t> </m:t>
                                    </m:r>
                                  </m:e>
                                </m:d>
                                <m:r>
                                  <a:rPr lang="es-CO" sz="1600" b="0" i="0" smtClean="0">
                                    <a:latin typeface="Cambria Math" panose="02040503050406030204" pitchFamily="18" charset="0"/>
                                    <a:ea typeface="Cambria Math" panose="02040503050406030204" pitchFamily="18" charset="0"/>
                                  </a:rPr>
                                  <m:t> </m:t>
                                </m:r>
                                <m:r>
                                  <m:rPr>
                                    <m:sty m:val="p"/>
                                  </m:rPr>
                                  <a:rPr lang="es-CO" sz="1600" b="0" i="0" smtClean="0">
                                    <a:latin typeface="Cambria Math" panose="02040503050406030204" pitchFamily="18" charset="0"/>
                                    <a:ea typeface="Cambria Math" panose="02040503050406030204" pitchFamily="18" charset="0"/>
                                  </a:rPr>
                                  <m:t>x</m:t>
                                </m:r>
                                <m:r>
                                  <m:rPr>
                                    <m:nor/>
                                  </m:rPr>
                                  <a:rPr lang="es-CO" sz="1600" b="0" i="0" smtClean="0">
                                    <a:latin typeface="Cambria Math" panose="02040503050406030204" pitchFamily="18" charset="0"/>
                                    <a:ea typeface="Cambria Math" panose="02040503050406030204" pitchFamily="18" charset="0"/>
                                  </a:rPr>
                                  <m:t> </m:t>
                                </m:r>
                                <m:r>
                                  <m:rPr>
                                    <m:nor/>
                                  </m:rPr>
                                  <a:rPr lang="az-Cyrl-AZ" sz="1600" dirty="0"/>
                                  <m:t>є</m:t>
                                </m:r>
                                <m:r>
                                  <m:rPr>
                                    <m:nor/>
                                  </m:rPr>
                                  <a:rPr lang="es-CO" sz="1600" b="0" i="0" dirty="0" smtClean="0"/>
                                  <m:t>  </m:t>
                                </m:r>
                                <m:r>
                                  <a:rPr lang="es-CO" sz="1600" i="1" smtClean="0">
                                    <a:latin typeface="Cambria Math" panose="02040503050406030204" pitchFamily="18" charset="0"/>
                                    <a:ea typeface="Cambria Math" panose="02040503050406030204" pitchFamily="18" charset="0"/>
                                  </a:rPr>
                                  <m:t>ℝ</m:t>
                                </m:r>
                                <m:r>
                                  <a:rPr lang="es-CO" sz="1600" b="0" i="0" smtClean="0">
                                    <a:latin typeface="Cambria Math" panose="02040503050406030204" pitchFamily="18" charset="0"/>
                                    <a:ea typeface="Cambria Math" panose="02040503050406030204" pitchFamily="18" charset="0"/>
                                  </a:rPr>
                                  <m:t>    </m:t>
                                </m:r>
                                <m:r>
                                  <m:rPr>
                                    <m:sty m:val="p"/>
                                  </m:rPr>
                                  <a:rPr lang="es-CO" sz="1600" b="0" i="0" smtClean="0">
                                    <a:latin typeface="Cambria Math" panose="02040503050406030204" pitchFamily="18" charset="0"/>
                                    <a:ea typeface="Cambria Math" panose="02040503050406030204" pitchFamily="18" charset="0"/>
                                  </a:rPr>
                                  <m:t>y</m:t>
                                </m:r>
                                <m:r>
                                  <a:rPr lang="es-CO" sz="1600" b="0" i="0" smtClean="0">
                                    <a:latin typeface="Cambria Math" panose="02040503050406030204" pitchFamily="18" charset="0"/>
                                    <a:ea typeface="Cambria Math" panose="02040503050406030204" pitchFamily="18" charset="0"/>
                                  </a:rPr>
                                  <m:t>     </m:t>
                                </m:r>
                                <m:r>
                                  <m:rPr>
                                    <m:sty m:val="p"/>
                                  </m:rPr>
                                  <a:rPr lang="es-CO" sz="1600" b="0" i="0" smtClean="0">
                                    <a:latin typeface="Cambria Math" panose="02040503050406030204" pitchFamily="18" charset="0"/>
                                    <a:ea typeface="Cambria Math" panose="02040503050406030204" pitchFamily="18" charset="0"/>
                                  </a:rPr>
                                  <m:t>x</m:t>
                                </m:r>
                                <m:r>
                                  <m:rPr>
                                    <m:nor/>
                                  </m:rPr>
                                  <a:rPr lang="es-CO" sz="1600" b="0" i="0" smtClean="0">
                                    <a:latin typeface="Cambria Math" panose="02040503050406030204" pitchFamily="18" charset="0"/>
                                    <a:ea typeface="Cambria Math" panose="02040503050406030204" pitchFamily="18" charset="0"/>
                                  </a:rPr>
                                  <m:t> </m:t>
                                </m:r>
                                <m:r>
                                  <m:rPr>
                                    <m:nor/>
                                  </m:rPr>
                                  <a:rPr lang="es-CO" sz="1600" dirty="0">
                                    <a:sym typeface="Symbol" panose="05050102010706020507" pitchFamily="18" charset="2"/>
                                  </a:rPr>
                                  <m:t></m:t>
                                </m:r>
                                <m:r>
                                  <a:rPr lang="es-CO" altLang="es-ES" sz="1400" i="1" dirty="0" smtClean="0">
                                    <a:solidFill>
                                      <a:schemeClr val="tx1"/>
                                    </a:solidFill>
                                    <a:latin typeface="Cambria Math" panose="02040503050406030204" pitchFamily="18" charset="0"/>
                                  </a:rPr>
                                  <m:t>[</m:t>
                                </m:r>
                                <m:r>
                                  <a:rPr lang="es-CO" altLang="es-ES" sz="1400" b="0" i="1" dirty="0" smtClean="0">
                                    <a:solidFill>
                                      <a:srgbClr val="FF0000"/>
                                    </a:solidFill>
                                    <a:latin typeface="Cambria Math" panose="02040503050406030204" pitchFamily="18" charset="0"/>
                                  </a:rPr>
                                  <m:t> </m:t>
                                </m:r>
                                <m:r>
                                  <a:rPr lang="es-CO" altLang="es-ES" sz="1400" b="0" i="1" dirty="0" smtClean="0">
                                    <a:solidFill>
                                      <a:schemeClr val="tx1"/>
                                    </a:solidFill>
                                    <a:latin typeface="Cambria Math" panose="02040503050406030204" pitchFamily="18" charset="0"/>
                                  </a:rPr>
                                  <m:t>−2</m:t>
                                </m:r>
                                <m:r>
                                  <a:rPr lang="es-CO" altLang="es-ES" sz="1400" b="0" i="1" smtClean="0">
                                    <a:solidFill>
                                      <a:schemeClr val="tx1"/>
                                    </a:solidFill>
                                    <a:latin typeface="Cambria Math" panose="02040503050406030204" pitchFamily="18" charset="0"/>
                                  </a:rPr>
                                  <m:t>, 3</m:t>
                                </m:r>
                                <m:r>
                                  <a:rPr lang="es-CO" altLang="es-ES" sz="1400" b="0" i="0" smtClean="0">
                                    <a:solidFill>
                                      <a:schemeClr val="tx1"/>
                                    </a:solidFill>
                                    <a:latin typeface="Cambria Math" panose="02040503050406030204" pitchFamily="18" charset="0"/>
                                  </a:rPr>
                                  <m:t>)</m:t>
                                </m:r>
                                <m:r>
                                  <a:rPr lang="es-CO" sz="1400" b="0" i="0" smtClean="0">
                                    <a:latin typeface="Cambria Math" panose="02040503050406030204" pitchFamily="18" charset="0"/>
                                    <a:ea typeface="Cambria Math" panose="02040503050406030204" pitchFamily="18" charset="0"/>
                                  </a:rPr>
                                  <m:t>}</m:t>
                                </m:r>
                              </m:oMath>
                            </m:oMathPara>
                          </a14:m>
                          <a:endParaRPr lang="es-CO" sz="140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d>
                                  <m:dPr>
                                    <m:ctrlPr>
                                      <a:rPr lang="es-CO" altLang="es-ES" i="1" smtClean="0">
                                        <a:latin typeface="Cambria Math" panose="02040503050406030204" pitchFamily="18" charset="0"/>
                                      </a:rPr>
                                    </m:ctrlPr>
                                  </m:dPr>
                                  <m:e>
                                    <m:r>
                                      <a:rPr lang="es-CO" altLang="es-ES" i="1" smtClean="0">
                                        <a:latin typeface="Cambria Math" panose="02040503050406030204" pitchFamily="18" charset="0"/>
                                      </a:rPr>
                                      <m:t>−</m:t>
                                    </m:r>
                                    <m:r>
                                      <a:rPr lang="es-CO" altLang="es-ES" i="1" smtClean="0">
                                        <a:latin typeface="Cambria Math" panose="02040503050406030204" pitchFamily="18" charset="0"/>
                                        <a:ea typeface="Cambria Math" panose="02040503050406030204" pitchFamily="18" charset="0"/>
                                      </a:rPr>
                                      <m:t>∞</m:t>
                                    </m:r>
                                    <m:r>
                                      <a:rPr lang="es-CO" altLang="es-ES" b="0" i="1" smtClean="0">
                                        <a:latin typeface="Cambria Math" panose="02040503050406030204" pitchFamily="18" charset="0"/>
                                      </a:rPr>
                                      <m:t>, −2</m:t>
                                    </m:r>
                                    <m:r>
                                      <a:rPr lang="es-CO" altLang="es-ES" i="1">
                                        <a:latin typeface="Cambria Math" panose="02040503050406030204" pitchFamily="18" charset="0"/>
                                      </a:rPr>
                                      <m:t> </m:t>
                                    </m:r>
                                  </m:e>
                                </m:d>
                                <m:r>
                                  <a:rPr lang="es-CO" i="1" smtClean="0">
                                    <a:latin typeface="Cambria Math" panose="02040503050406030204" pitchFamily="18" charset="0"/>
                                    <a:ea typeface="Cambria Math" panose="02040503050406030204" pitchFamily="18" charset="0"/>
                                  </a:rPr>
                                  <m:t>∪</m:t>
                                </m:r>
                                <m:r>
                                  <a:rPr lang="es-CO" b="0" i="1" smtClean="0">
                                    <a:latin typeface="Cambria Math" panose="02040503050406030204" pitchFamily="18" charset="0"/>
                                    <a:ea typeface="Cambria Math" panose="02040503050406030204" pitchFamily="18" charset="0"/>
                                  </a:rPr>
                                  <m:t>[3,</m:t>
                                </m:r>
                                <m:r>
                                  <a:rPr lang="es-CO" altLang="es-ES" i="1" smtClean="0">
                                    <a:latin typeface="Cambria Math" panose="02040503050406030204" pitchFamily="18" charset="0"/>
                                    <a:ea typeface="Cambria Math" panose="02040503050406030204" pitchFamily="18" charset="0"/>
                                  </a:rPr>
                                  <m:t>∞</m:t>
                                </m:r>
                                <m:r>
                                  <a:rPr lang="es-CO" altLang="es-ES" b="0" i="1" smtClean="0">
                                    <a:latin typeface="Cambria Math" panose="02040503050406030204" pitchFamily="18" charset="0"/>
                                    <a:ea typeface="Cambria Math" panose="02040503050406030204" pitchFamily="18" charset="0"/>
                                  </a:rPr>
                                  <m:t>)</m:t>
                                </m:r>
                              </m:oMath>
                            </m:oMathPara>
                          </a14:m>
                          <a:endParaRPr lang="es-CO" dirty="0"/>
                        </a:p>
                      </a:txBody>
                      <a:tcPr anchor="ctr"/>
                    </a:tc>
                  </a:tr>
                  <a:tr h="68995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CO" b="0" i="1" smtClean="0">
                                    <a:latin typeface="Cambria Math" panose="02040503050406030204" pitchFamily="18" charset="0"/>
                                  </a:rPr>
                                  <m:t>𝐴</m:t>
                                </m:r>
                                <m:r>
                                  <a:rPr lang="es-CO" b="0" i="1" smtClean="0">
                                    <a:latin typeface="Cambria Math" panose="02040503050406030204" pitchFamily="18" charset="0"/>
                                  </a:rPr>
                                  <m:t>=[−3, 2)</m:t>
                                </m:r>
                              </m:oMath>
                            </m:oMathPara>
                          </a14:m>
                          <a:endParaRPr lang="es-CO" dirty="0"/>
                        </a:p>
                      </a:txBody>
                      <a:tcPr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d>
                                  <m:dPr>
                                    <m:begChr m:val="{"/>
                                    <m:endChr m:val="|"/>
                                    <m:ctrlPr>
                                      <a:rPr lang="es-CO" sz="1400" b="0" i="1" smtClean="0">
                                        <a:latin typeface="Cambria Math" panose="02040503050406030204" pitchFamily="18" charset="0"/>
                                        <a:ea typeface="Cambria Math" panose="02040503050406030204" pitchFamily="18" charset="0"/>
                                      </a:rPr>
                                    </m:ctrlPr>
                                  </m:dPr>
                                  <m:e>
                                    <m:r>
                                      <m:rPr>
                                        <m:sty m:val="p"/>
                                      </m:rPr>
                                      <a:rPr lang="es-CO" sz="1400" b="0" i="0" smtClean="0">
                                        <a:latin typeface="Cambria Math" panose="02040503050406030204" pitchFamily="18" charset="0"/>
                                        <a:ea typeface="Cambria Math" panose="02040503050406030204" pitchFamily="18" charset="0"/>
                                      </a:rPr>
                                      <m:t>x</m:t>
                                    </m:r>
                                    <m:r>
                                      <a:rPr lang="es-CO" sz="1400" b="0" i="0" smtClean="0">
                                        <a:latin typeface="Cambria Math" panose="02040503050406030204" pitchFamily="18" charset="0"/>
                                        <a:ea typeface="Cambria Math" panose="02040503050406030204" pitchFamily="18" charset="0"/>
                                      </a:rPr>
                                      <m:t> </m:t>
                                    </m:r>
                                  </m:e>
                                </m:d>
                                <m:r>
                                  <a:rPr lang="es-CO" sz="1400" b="0" i="0" smtClean="0">
                                    <a:latin typeface="Cambria Math" panose="02040503050406030204" pitchFamily="18" charset="0"/>
                                    <a:ea typeface="Cambria Math" panose="02040503050406030204" pitchFamily="18" charset="0"/>
                                  </a:rPr>
                                  <m:t> </m:t>
                                </m:r>
                                <m:r>
                                  <m:rPr>
                                    <m:sty m:val="p"/>
                                  </m:rPr>
                                  <a:rPr lang="es-CO" sz="1400" b="0" i="0" smtClean="0">
                                    <a:latin typeface="Cambria Math" panose="02040503050406030204" pitchFamily="18" charset="0"/>
                                    <a:ea typeface="Cambria Math" panose="02040503050406030204" pitchFamily="18" charset="0"/>
                                  </a:rPr>
                                  <m:t>x</m:t>
                                </m:r>
                                <m:r>
                                  <m:rPr>
                                    <m:nor/>
                                  </m:rPr>
                                  <a:rPr lang="es-CO" sz="1400" b="0" i="0" smtClean="0">
                                    <a:latin typeface="Cambria Math" panose="02040503050406030204" pitchFamily="18" charset="0"/>
                                    <a:ea typeface="Cambria Math" panose="02040503050406030204" pitchFamily="18" charset="0"/>
                                  </a:rPr>
                                  <m:t> </m:t>
                                </m:r>
                                <m:r>
                                  <m:rPr>
                                    <m:nor/>
                                  </m:rPr>
                                  <a:rPr lang="az-Cyrl-AZ" sz="1400" dirty="0"/>
                                  <m:t>є</m:t>
                                </m:r>
                                <m:r>
                                  <a:rPr lang="es-CO" sz="1400" b="0" i="1" dirty="0" smtClean="0">
                                    <a:latin typeface="Cambria Math" panose="02040503050406030204" pitchFamily="18" charset="0"/>
                                  </a:rPr>
                                  <m:t>  </m:t>
                                </m:r>
                                <m:r>
                                  <a:rPr lang="es-CO" sz="1400" i="1">
                                    <a:latin typeface="Cambria Math" panose="02040503050406030204" pitchFamily="18" charset="0"/>
                                    <a:ea typeface="Cambria Math" panose="02040503050406030204" pitchFamily="18" charset="0"/>
                                  </a:rPr>
                                  <m:t>ℝ</m:t>
                                </m:r>
                                <m:r>
                                  <a:rPr lang="es-CO" sz="1400" b="0" i="1" smtClean="0">
                                    <a:latin typeface="Cambria Math" panose="02040503050406030204" pitchFamily="18" charset="0"/>
                                    <a:ea typeface="Cambria Math" panose="02040503050406030204" pitchFamily="18" charset="0"/>
                                  </a:rPr>
                                  <m:t>     </m:t>
                                </m:r>
                                <m:r>
                                  <m:rPr>
                                    <m:sty m:val="p"/>
                                  </m:rPr>
                                  <a:rPr lang="es-CO" sz="1400" b="0" i="0" smtClean="0">
                                    <a:latin typeface="Cambria Math" panose="02040503050406030204" pitchFamily="18" charset="0"/>
                                    <a:ea typeface="Cambria Math" panose="02040503050406030204" pitchFamily="18" charset="0"/>
                                  </a:rPr>
                                  <m:t>y</m:t>
                                </m:r>
                                <m:r>
                                  <a:rPr lang="es-CO" sz="1400" b="0" i="0" smtClean="0">
                                    <a:latin typeface="Cambria Math" panose="02040503050406030204" pitchFamily="18" charset="0"/>
                                    <a:ea typeface="Cambria Math" panose="02040503050406030204" pitchFamily="18" charset="0"/>
                                  </a:rPr>
                                  <m:t>     </m:t>
                                </m:r>
                                <m:r>
                                  <m:rPr>
                                    <m:sty m:val="p"/>
                                  </m:rPr>
                                  <a:rPr lang="es-CO" sz="1400" b="0" i="0" smtClean="0">
                                    <a:latin typeface="Cambria Math" panose="02040503050406030204" pitchFamily="18" charset="0"/>
                                    <a:ea typeface="Cambria Math" panose="02040503050406030204" pitchFamily="18" charset="0"/>
                                  </a:rPr>
                                  <m:t>x</m:t>
                                </m:r>
                                <m:r>
                                  <m:rPr>
                                    <m:nor/>
                                  </m:rPr>
                                  <a:rPr lang="es-CO" sz="1400" b="0" i="0" smtClean="0">
                                    <a:latin typeface="Cambria Math" panose="02040503050406030204" pitchFamily="18" charset="0"/>
                                    <a:ea typeface="Cambria Math" panose="02040503050406030204" pitchFamily="18" charset="0"/>
                                  </a:rPr>
                                  <m:t> </m:t>
                                </m:r>
                                <m:r>
                                  <m:rPr>
                                    <m:nor/>
                                  </m:rPr>
                                  <a:rPr lang="es-CO" sz="1400" dirty="0">
                                    <a:sym typeface="Symbol" panose="05050102010706020507" pitchFamily="18" charset="2"/>
                                  </a:rPr>
                                  <m:t></m:t>
                                </m:r>
                                <m:r>
                                  <m:rPr>
                                    <m:nor/>
                                  </m:rPr>
                                  <a:rPr lang="es-CO" sz="1400" b="0" i="0" dirty="0" smtClean="0">
                                    <a:sym typeface="Symbol" panose="05050102010706020507" pitchFamily="18" charset="2"/>
                                  </a:rPr>
                                  <m:t> </m:t>
                                </m:r>
                                <m:r>
                                  <m:rPr>
                                    <m:sty m:val="p"/>
                                  </m:rPr>
                                  <a:rPr lang="es-CO" sz="1400" b="0" i="0" smtClean="0">
                                    <a:latin typeface="Cambria Math" panose="02040503050406030204" pitchFamily="18" charset="0"/>
                                    <a:ea typeface="Cambria Math" panose="02040503050406030204" pitchFamily="18" charset="0"/>
                                  </a:rPr>
                                  <m:t>A</m:t>
                                </m:r>
                                <m:r>
                                  <a:rPr lang="es-CO" sz="1400" b="0" i="0" smtClean="0">
                                    <a:latin typeface="Cambria Math" panose="02040503050406030204" pitchFamily="18" charset="0"/>
                                    <a:ea typeface="Cambria Math" panose="02040503050406030204" pitchFamily="18" charset="0"/>
                                  </a:rPr>
                                  <m:t>}</m:t>
                                </m:r>
                              </m:oMath>
                            </m:oMathPara>
                          </a14:m>
                          <a:endParaRPr lang="es-CO" sz="1400" dirty="0"/>
                        </a:p>
                      </a:txBody>
                      <a:tcPr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d>
                                  <m:dPr>
                                    <m:ctrlPr>
                                      <a:rPr lang="es-CO" altLang="es-ES" i="1" smtClean="0">
                                        <a:latin typeface="Cambria Math" panose="02040503050406030204" pitchFamily="18" charset="0"/>
                                      </a:rPr>
                                    </m:ctrlPr>
                                  </m:dPr>
                                  <m:e>
                                    <m:r>
                                      <a:rPr lang="es-CO" altLang="es-ES" i="1" smtClean="0">
                                        <a:latin typeface="Cambria Math" panose="02040503050406030204" pitchFamily="18" charset="0"/>
                                      </a:rPr>
                                      <m:t>−</m:t>
                                    </m:r>
                                    <m:r>
                                      <a:rPr lang="es-CO" altLang="es-ES" i="1" smtClean="0">
                                        <a:latin typeface="Cambria Math" panose="02040503050406030204" pitchFamily="18" charset="0"/>
                                        <a:ea typeface="Cambria Math" panose="02040503050406030204" pitchFamily="18" charset="0"/>
                                      </a:rPr>
                                      <m:t>∞</m:t>
                                    </m:r>
                                    <m:r>
                                      <a:rPr lang="es-CO" altLang="es-ES" b="0" i="1" smtClean="0">
                                        <a:latin typeface="Cambria Math" panose="02040503050406030204" pitchFamily="18" charset="0"/>
                                      </a:rPr>
                                      <m:t>, −3</m:t>
                                    </m:r>
                                    <m:r>
                                      <a:rPr lang="es-CO" altLang="es-ES" i="1">
                                        <a:latin typeface="Cambria Math" panose="02040503050406030204" pitchFamily="18" charset="0"/>
                                      </a:rPr>
                                      <m:t> </m:t>
                                    </m:r>
                                  </m:e>
                                </m:d>
                                <m:r>
                                  <a:rPr lang="es-CO" i="1" smtClean="0">
                                    <a:latin typeface="Cambria Math" panose="02040503050406030204" pitchFamily="18" charset="0"/>
                                    <a:ea typeface="Cambria Math" panose="02040503050406030204" pitchFamily="18" charset="0"/>
                                  </a:rPr>
                                  <m:t>∪</m:t>
                                </m:r>
                                <m:r>
                                  <a:rPr lang="es-CO" b="0" i="1" smtClean="0">
                                    <a:latin typeface="Cambria Math" panose="02040503050406030204" pitchFamily="18" charset="0"/>
                                    <a:ea typeface="Cambria Math" panose="02040503050406030204" pitchFamily="18" charset="0"/>
                                  </a:rPr>
                                  <m:t>[2,</m:t>
                                </m:r>
                                <m:r>
                                  <a:rPr lang="es-CO" altLang="es-ES" i="1" smtClean="0">
                                    <a:latin typeface="Cambria Math" panose="02040503050406030204" pitchFamily="18" charset="0"/>
                                    <a:ea typeface="Cambria Math" panose="02040503050406030204" pitchFamily="18" charset="0"/>
                                  </a:rPr>
                                  <m:t>∞</m:t>
                                </m:r>
                                <m:r>
                                  <a:rPr lang="es-CO" altLang="es-ES" b="0" i="1" smtClean="0">
                                    <a:latin typeface="Cambria Math" panose="02040503050406030204" pitchFamily="18" charset="0"/>
                                    <a:ea typeface="Cambria Math" panose="02040503050406030204" pitchFamily="18" charset="0"/>
                                  </a:rPr>
                                  <m:t>)</m:t>
                                </m:r>
                              </m:oMath>
                            </m:oMathPara>
                          </a14:m>
                          <a:endParaRPr lang="es-CO" dirty="0"/>
                        </a:p>
                      </a:txBody>
                      <a:tcPr anchor="ctr"/>
                    </a:tc>
                  </a:tr>
                </a:tbl>
              </a:graphicData>
            </a:graphic>
          </p:graphicFrame>
        </mc:Choice>
        <mc:Fallback xmlns="">
          <p:graphicFrame>
            <p:nvGraphicFramePr>
              <p:cNvPr id="33" name="Tabla 32"/>
              <p:cNvGraphicFramePr>
                <a:graphicFrameLocks noGrp="1"/>
              </p:cNvGraphicFramePr>
              <p:nvPr>
                <p:extLst>
                  <p:ext uri="{D42A27DB-BD31-4B8C-83A1-F6EECF244321}">
                    <p14:modId xmlns:p14="http://schemas.microsoft.com/office/powerpoint/2010/main" val="60476323"/>
                  </p:ext>
                </p:extLst>
              </p:nvPr>
            </p:nvGraphicFramePr>
            <p:xfrm>
              <a:off x="463823" y="1504560"/>
              <a:ext cx="7886112" cy="4156407"/>
            </p:xfrm>
            <a:graphic>
              <a:graphicData uri="http://schemas.openxmlformats.org/drawingml/2006/table">
                <a:tbl>
                  <a:tblPr firstRow="1" bandRow="1">
                    <a:tableStyleId>{5940675A-B579-460E-94D1-54222C63F5DA}</a:tableStyleId>
                  </a:tblPr>
                  <a:tblGrid>
                    <a:gridCol w="2628704"/>
                    <a:gridCol w="2628704"/>
                    <a:gridCol w="2628704"/>
                  </a:tblGrid>
                  <a:tr h="370840">
                    <a:tc>
                      <a:txBody>
                        <a:bodyPr/>
                        <a:lstStyle/>
                        <a:p>
                          <a:pPr algn="ctr"/>
                          <a:r>
                            <a:rPr lang="es-CO" sz="1350" b="0" i="0" kern="1200" dirty="0" smtClean="0">
                              <a:solidFill>
                                <a:schemeClr val="tx1"/>
                              </a:solidFill>
                              <a:effectLst/>
                              <a:latin typeface="+mn-lt"/>
                              <a:ea typeface="+mn-ea"/>
                              <a:cs typeface="+mn-cs"/>
                            </a:rPr>
                            <a:t>Intervalo</a:t>
                          </a:r>
                          <a:endParaRPr lang="es-CO" dirty="0"/>
                        </a:p>
                      </a:txBody>
                      <a:tcPr/>
                    </a:tc>
                    <a:tc>
                      <a:txBody>
                        <a:bodyPr/>
                        <a:lstStyle/>
                        <a:p>
                          <a:pPr algn="ctr"/>
                          <a:r>
                            <a:rPr lang="es-CO" sz="1350" b="0" i="0" kern="1200" dirty="0" smtClean="0">
                              <a:solidFill>
                                <a:schemeClr val="tx1"/>
                              </a:solidFill>
                              <a:effectLst/>
                              <a:latin typeface="+mn-lt"/>
                              <a:ea typeface="+mn-ea"/>
                              <a:cs typeface="+mn-cs"/>
                            </a:rPr>
                            <a:t>Notación Conjuntista</a:t>
                          </a:r>
                          <a:endParaRPr lang="es-CO" dirty="0"/>
                        </a:p>
                      </a:txBody>
                      <a:tcPr/>
                    </a:tc>
                    <a:tc>
                      <a:txBody>
                        <a:bodyPr/>
                        <a:lstStyle/>
                        <a:p>
                          <a:pPr algn="ctr"/>
                          <a:r>
                            <a:rPr lang="es-CO" dirty="0" smtClean="0"/>
                            <a:t>Resultado</a:t>
                          </a:r>
                          <a:endParaRPr lang="es-CO" dirty="0"/>
                        </a:p>
                      </a:txBody>
                      <a:tcPr/>
                    </a:tc>
                  </a:tr>
                  <a:tr h="568395">
                    <a:tc>
                      <a:txBody>
                        <a:bodyPr/>
                        <a:lstStyle/>
                        <a:p>
                          <a:endParaRPr lang="es-CO"/>
                        </a:p>
                      </a:txBody>
                      <a:tcPr anchor="ctr">
                        <a:blipFill rotWithShape="0">
                          <a:blip r:embed="rId3"/>
                          <a:stretch>
                            <a:fillRect l="-232" t="-66667" r="-200696" b="-570968"/>
                          </a:stretch>
                        </a:blipFill>
                      </a:tcPr>
                    </a:tc>
                    <a:tc>
                      <a:txBody>
                        <a:bodyPr/>
                        <a:lstStyle/>
                        <a:p>
                          <a:endParaRPr lang="es-CO"/>
                        </a:p>
                      </a:txBody>
                      <a:tcPr anchor="ctr">
                        <a:blipFill rotWithShape="0">
                          <a:blip r:embed="rId3"/>
                          <a:stretch>
                            <a:fillRect l="-100000" t="-66667" r="-100231" b="-570968"/>
                          </a:stretch>
                        </a:blipFill>
                      </a:tcPr>
                    </a:tc>
                    <a:tc>
                      <a:txBody>
                        <a:bodyPr/>
                        <a:lstStyle/>
                        <a:p>
                          <a:endParaRPr lang="es-CO"/>
                        </a:p>
                      </a:txBody>
                      <a:tcPr anchor="ctr">
                        <a:blipFill rotWithShape="0">
                          <a:blip r:embed="rId3"/>
                          <a:stretch>
                            <a:fillRect l="-200464" t="-66667" r="-464" b="-570968"/>
                          </a:stretch>
                        </a:blipFill>
                      </a:tcPr>
                    </a:tc>
                  </a:tr>
                  <a:tr h="623601">
                    <a:tc>
                      <a:txBody>
                        <a:bodyPr/>
                        <a:lstStyle/>
                        <a:p>
                          <a:endParaRPr lang="es-CO"/>
                        </a:p>
                      </a:txBody>
                      <a:tcPr anchor="ctr">
                        <a:blipFill rotWithShape="0">
                          <a:blip r:embed="rId3"/>
                          <a:stretch>
                            <a:fillRect l="-232" t="-150485" r="-200696" b="-415534"/>
                          </a:stretch>
                        </a:blipFill>
                      </a:tcPr>
                    </a:tc>
                    <a:tc>
                      <a:txBody>
                        <a:bodyPr/>
                        <a:lstStyle/>
                        <a:p>
                          <a:endParaRPr lang="es-CO"/>
                        </a:p>
                      </a:txBody>
                      <a:tcPr anchor="ctr">
                        <a:blipFill rotWithShape="0">
                          <a:blip r:embed="rId3"/>
                          <a:stretch>
                            <a:fillRect l="-100000" t="-150485" r="-100231" b="-415534"/>
                          </a:stretch>
                        </a:blipFill>
                      </a:tcPr>
                    </a:tc>
                    <a:tc>
                      <a:txBody>
                        <a:bodyPr/>
                        <a:lstStyle/>
                        <a:p>
                          <a:endParaRPr lang="es-CO"/>
                        </a:p>
                      </a:txBody>
                      <a:tcPr anchor="ctr">
                        <a:blipFill rotWithShape="0">
                          <a:blip r:embed="rId3"/>
                          <a:stretch>
                            <a:fillRect l="-200464" t="-150485" r="-464" b="-415534"/>
                          </a:stretch>
                        </a:blipFill>
                      </a:tcPr>
                    </a:tc>
                  </a:tr>
                  <a:tr h="623455">
                    <a:tc>
                      <a:txBody>
                        <a:bodyPr/>
                        <a:lstStyle/>
                        <a:p>
                          <a:endParaRPr lang="es-CO"/>
                        </a:p>
                      </a:txBody>
                      <a:tcPr anchor="ctr">
                        <a:blipFill rotWithShape="0">
                          <a:blip r:embed="rId3"/>
                          <a:stretch>
                            <a:fillRect l="-232" t="-252941" r="-200696" b="-319608"/>
                          </a:stretch>
                        </a:blipFill>
                      </a:tcPr>
                    </a:tc>
                    <a:tc>
                      <a:txBody>
                        <a:bodyPr/>
                        <a:lstStyle/>
                        <a:p>
                          <a:endParaRPr lang="es-CO"/>
                        </a:p>
                      </a:txBody>
                      <a:tcPr anchor="ctr">
                        <a:blipFill rotWithShape="0">
                          <a:blip r:embed="rId3"/>
                          <a:stretch>
                            <a:fillRect l="-100000" t="-252941" r="-100231" b="-319608"/>
                          </a:stretch>
                        </a:blipFill>
                      </a:tcPr>
                    </a:tc>
                    <a:tc>
                      <a:txBody>
                        <a:bodyPr/>
                        <a:lstStyle/>
                        <a:p>
                          <a:endParaRPr lang="es-CO"/>
                        </a:p>
                      </a:txBody>
                      <a:tcPr anchor="ctr">
                        <a:blipFill rotWithShape="0">
                          <a:blip r:embed="rId3"/>
                          <a:stretch>
                            <a:fillRect l="-200464" t="-252941" r="-464" b="-319608"/>
                          </a:stretch>
                        </a:blipFill>
                      </a:tcPr>
                    </a:tc>
                  </a:tr>
                  <a:tr h="640080">
                    <a:tc>
                      <a:txBody>
                        <a:bodyPr/>
                        <a:lstStyle/>
                        <a:p>
                          <a:endParaRPr lang="es-CO"/>
                        </a:p>
                      </a:txBody>
                      <a:tcPr anchor="ctr">
                        <a:blipFill rotWithShape="0">
                          <a:blip r:embed="rId3"/>
                          <a:stretch>
                            <a:fillRect l="-232" t="-342857" r="-200696" b="-210476"/>
                          </a:stretch>
                        </a:blipFill>
                      </a:tcPr>
                    </a:tc>
                    <a:tc>
                      <a:txBody>
                        <a:bodyPr/>
                        <a:lstStyle/>
                        <a:p>
                          <a:endParaRPr lang="es-CO"/>
                        </a:p>
                      </a:txBody>
                      <a:tcPr anchor="ctr">
                        <a:blipFill rotWithShape="0">
                          <a:blip r:embed="rId3"/>
                          <a:stretch>
                            <a:fillRect l="-100000" t="-342857" r="-100231" b="-210476"/>
                          </a:stretch>
                        </a:blipFill>
                      </a:tcPr>
                    </a:tc>
                    <a:tc>
                      <a:txBody>
                        <a:bodyPr/>
                        <a:lstStyle/>
                        <a:p>
                          <a:endParaRPr lang="es-CO"/>
                        </a:p>
                      </a:txBody>
                      <a:tcPr anchor="ctr">
                        <a:blipFill rotWithShape="0">
                          <a:blip r:embed="rId3"/>
                          <a:stretch>
                            <a:fillRect l="-200464" t="-342857" r="-464" b="-210476"/>
                          </a:stretch>
                        </a:blipFill>
                      </a:tcPr>
                    </a:tc>
                  </a:tr>
                  <a:tr h="640080">
                    <a:tc>
                      <a:txBody>
                        <a:bodyPr/>
                        <a:lstStyle/>
                        <a:p>
                          <a:endParaRPr lang="es-CO"/>
                        </a:p>
                      </a:txBody>
                      <a:tcPr anchor="ctr">
                        <a:blipFill rotWithShape="0">
                          <a:blip r:embed="rId3"/>
                          <a:stretch>
                            <a:fillRect l="-232" t="-438679" r="-200696" b="-108491"/>
                          </a:stretch>
                        </a:blipFill>
                      </a:tcPr>
                    </a:tc>
                    <a:tc>
                      <a:txBody>
                        <a:bodyPr/>
                        <a:lstStyle/>
                        <a:p>
                          <a:endParaRPr lang="es-CO"/>
                        </a:p>
                      </a:txBody>
                      <a:tcPr anchor="ctr">
                        <a:blipFill rotWithShape="0">
                          <a:blip r:embed="rId3"/>
                          <a:stretch>
                            <a:fillRect l="-100000" t="-438679" r="-100231" b="-108491"/>
                          </a:stretch>
                        </a:blipFill>
                      </a:tcPr>
                    </a:tc>
                    <a:tc>
                      <a:txBody>
                        <a:bodyPr/>
                        <a:lstStyle/>
                        <a:p>
                          <a:endParaRPr lang="es-CO"/>
                        </a:p>
                      </a:txBody>
                      <a:tcPr anchor="ctr">
                        <a:blipFill rotWithShape="0">
                          <a:blip r:embed="rId3"/>
                          <a:stretch>
                            <a:fillRect l="-200464" t="-438679" r="-464" b="-108491"/>
                          </a:stretch>
                        </a:blipFill>
                      </a:tcPr>
                    </a:tc>
                  </a:tr>
                  <a:tr h="689956">
                    <a:tc>
                      <a:txBody>
                        <a:bodyPr/>
                        <a:lstStyle/>
                        <a:p>
                          <a:endParaRPr lang="es-CO"/>
                        </a:p>
                      </a:txBody>
                      <a:tcPr anchor="ctr">
                        <a:blipFill rotWithShape="0">
                          <a:blip r:embed="rId3"/>
                          <a:stretch>
                            <a:fillRect l="-232" t="-505310" r="-200696" b="-1770"/>
                          </a:stretch>
                        </a:blipFill>
                      </a:tcPr>
                    </a:tc>
                    <a:tc>
                      <a:txBody>
                        <a:bodyPr/>
                        <a:lstStyle/>
                        <a:p>
                          <a:endParaRPr lang="es-CO"/>
                        </a:p>
                      </a:txBody>
                      <a:tcPr anchor="ctr">
                        <a:blipFill rotWithShape="0">
                          <a:blip r:embed="rId3"/>
                          <a:stretch>
                            <a:fillRect l="-100000" t="-505310" r="-100231" b="-1770"/>
                          </a:stretch>
                        </a:blipFill>
                      </a:tcPr>
                    </a:tc>
                    <a:tc>
                      <a:txBody>
                        <a:bodyPr/>
                        <a:lstStyle/>
                        <a:p>
                          <a:endParaRPr lang="es-CO"/>
                        </a:p>
                      </a:txBody>
                      <a:tcPr anchor="ctr">
                        <a:blipFill rotWithShape="0">
                          <a:blip r:embed="rId3"/>
                          <a:stretch>
                            <a:fillRect l="-200464" t="-505310" r="-464" b="-1770"/>
                          </a:stretch>
                        </a:blipFill>
                      </a:tcPr>
                    </a:tc>
                  </a:tr>
                </a:tbl>
              </a:graphicData>
            </a:graphic>
          </p:graphicFrame>
        </mc:Fallback>
      </mc:AlternateContent>
      <p:sp>
        <p:nvSpPr>
          <p:cNvPr id="5" name="Título 1"/>
          <p:cNvSpPr txBox="1">
            <a:spLocks/>
          </p:cNvSpPr>
          <p:nvPr/>
        </p:nvSpPr>
        <p:spPr>
          <a:xfrm>
            <a:off x="386598" y="366919"/>
            <a:ext cx="6858000" cy="880051"/>
          </a:xfrm>
          <a:prstGeom prst="rect">
            <a:avLst/>
          </a:prstGeom>
          <a:effectLst>
            <a:outerShdw blurRad="152400" dist="317500" dir="5400000" sx="90000" sy="-19000" rotWithShape="0">
              <a:prstClr val="black">
                <a:alpha val="15000"/>
              </a:prstClr>
            </a:outerShdw>
          </a:effectLst>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s-ES" sz="2800" b="1" dirty="0" smtClean="0">
                <a:solidFill>
                  <a:srgbClr val="7030A0"/>
                </a:solidFill>
                <a:latin typeface="+mn-lt"/>
              </a:rPr>
              <a:t>Retroalimentación</a:t>
            </a:r>
            <a:endParaRPr lang="es-CO" sz="2800" b="1" dirty="0">
              <a:solidFill>
                <a:srgbClr val="7030A0"/>
              </a:solidFill>
              <a:latin typeface="+mn-lt"/>
            </a:endParaRPr>
          </a:p>
        </p:txBody>
      </p:sp>
    </p:spTree>
    <p:extLst>
      <p:ext uri="{BB962C8B-B14F-4D97-AF65-F5344CB8AC3E}">
        <p14:creationId xmlns:p14="http://schemas.microsoft.com/office/powerpoint/2010/main" val="1294406120"/>
      </p:ext>
    </p:extLst>
  </p:cSld>
  <p:clrMapOvr>
    <a:overrideClrMapping bg1="lt1" tx1="dk1" bg2="lt2" tx2="dk2" accent1="accent1" accent2="accent2" accent3="accent3" accent4="accent4" accent5="accent5" accent6="accent6" hlink="hlink" folHlink="folHlink"/>
  </p:clrMapOvr>
</p:sld>
</file>

<file path=ppt/slides/slide7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516108" y="1659989"/>
            <a:ext cx="7886700" cy="3910818"/>
          </a:xfrm>
        </p:spPr>
        <p:txBody>
          <a:bodyPr>
            <a:noAutofit/>
          </a:bodyPr>
          <a:lstStyle/>
          <a:p>
            <a:pPr algn="ctr"/>
            <a:r>
              <a:rPr lang="es-ES" sz="4400" b="1" dirty="0">
                <a:solidFill>
                  <a:srgbClr val="FF0000"/>
                </a:solidFill>
                <a:effectLst>
                  <a:outerShdw blurRad="38100" dist="38100" dir="2700000" algn="tl">
                    <a:srgbClr val="000000">
                      <a:alpha val="43137"/>
                    </a:srgbClr>
                  </a:outerShdw>
                </a:effectLst>
              </a:rPr>
              <a:t>POTENCIACIÓN.</a:t>
            </a:r>
            <a:br>
              <a:rPr lang="es-ES" sz="4400" b="1" dirty="0">
                <a:solidFill>
                  <a:srgbClr val="FF0000"/>
                </a:solidFill>
                <a:effectLst>
                  <a:outerShdw blurRad="38100" dist="38100" dir="2700000" algn="tl">
                    <a:srgbClr val="000000">
                      <a:alpha val="43137"/>
                    </a:srgbClr>
                  </a:outerShdw>
                </a:effectLst>
              </a:rPr>
            </a:br>
            <a:r>
              <a:rPr lang="es-ES" sz="4400" b="1" dirty="0">
                <a:solidFill>
                  <a:srgbClr val="FF0000"/>
                </a:solidFill>
                <a:effectLst>
                  <a:outerShdw blurRad="38100" dist="38100" dir="2700000" algn="tl">
                    <a:srgbClr val="000000">
                      <a:alpha val="43137"/>
                    </a:srgbClr>
                  </a:outerShdw>
                </a:effectLst>
              </a:rPr>
              <a:t>SE DESARROLLAN LOS TEMAS</a:t>
            </a:r>
            <a:r>
              <a:rPr lang="es-ES" sz="3200" b="1" dirty="0">
                <a:solidFill>
                  <a:srgbClr val="FF0000"/>
                </a:solidFill>
              </a:rPr>
              <a:t/>
            </a:r>
            <a:br>
              <a:rPr lang="es-ES" sz="3200" b="1" dirty="0">
                <a:solidFill>
                  <a:srgbClr val="FF0000"/>
                </a:solidFill>
              </a:rPr>
            </a:br>
            <a:r>
              <a:rPr lang="es-ES" sz="2400" dirty="0"/>
              <a:t/>
            </a:r>
            <a:br>
              <a:rPr lang="es-ES" sz="2400" dirty="0"/>
            </a:br>
            <a:r>
              <a:rPr lang="es-ES" sz="2400" dirty="0"/>
              <a:t/>
            </a:r>
            <a:br>
              <a:rPr lang="es-ES" sz="2400" dirty="0"/>
            </a:br>
            <a:r>
              <a:rPr lang="es-ES" sz="2400" dirty="0"/>
              <a:t> 2.1.1  Exponentes enteros (negativos y positivos)</a:t>
            </a:r>
            <a:br>
              <a:rPr lang="es-ES" sz="2400" dirty="0"/>
            </a:br>
            <a:r>
              <a:rPr lang="es-ES" sz="2400" dirty="0"/>
              <a:t> 2.1.2 Leyes de los exponentes                                                         </a:t>
            </a:r>
            <a:br>
              <a:rPr lang="es-ES" sz="2400" dirty="0"/>
            </a:br>
            <a:r>
              <a:rPr lang="es-ES" sz="2400" dirty="0"/>
              <a:t> 2.1.3 Simplificación de expresiones con exponentes (ejemplos)</a:t>
            </a:r>
            <a:br>
              <a:rPr lang="es-ES" sz="2400" dirty="0"/>
            </a:br>
            <a:r>
              <a:rPr lang="es-ES" sz="2400" dirty="0"/>
              <a:t/>
            </a:r>
            <a:br>
              <a:rPr lang="es-ES" sz="2400" dirty="0"/>
            </a:br>
            <a:r>
              <a:rPr lang="es-ES" sz="2400" dirty="0"/>
              <a:t/>
            </a:r>
            <a:br>
              <a:rPr lang="es-ES" sz="2400" dirty="0"/>
            </a:br>
            <a:r>
              <a:rPr lang="es-ES" sz="2400" dirty="0"/>
              <a:t> EN EL VIDEO: </a:t>
            </a:r>
            <a:r>
              <a:rPr lang="es-ES" sz="2000" dirty="0">
                <a:hlinkClick r:id="rId3"/>
              </a:rPr>
              <a:t>https://www.youtube.com/watch?v=K4CP0jHIpY4&amp;feature=youtu.be</a:t>
            </a:r>
            <a:r>
              <a:rPr lang="es-ES" sz="2000" dirty="0"/>
              <a:t/>
            </a:r>
            <a:br>
              <a:rPr lang="es-ES" sz="2000" dirty="0"/>
            </a:br>
            <a:r>
              <a:rPr lang="es-ES" sz="2400" dirty="0"/>
              <a:t/>
            </a:r>
            <a:br>
              <a:rPr lang="es-ES" sz="2400" dirty="0"/>
            </a:br>
            <a:r>
              <a:rPr lang="es-ES" sz="2400" dirty="0"/>
              <a:t/>
            </a:r>
            <a:br>
              <a:rPr lang="es-ES" sz="2400" dirty="0"/>
            </a:br>
            <a:r>
              <a:rPr lang="es-ES" sz="2400" dirty="0"/>
              <a:t/>
            </a:r>
            <a:br>
              <a:rPr lang="es-ES" sz="2400" dirty="0"/>
            </a:br>
            <a:endParaRPr lang="es-ES" sz="2400" dirty="0"/>
          </a:p>
        </p:txBody>
      </p:sp>
    </p:spTree>
    <p:extLst>
      <p:ext uri="{BB962C8B-B14F-4D97-AF65-F5344CB8AC3E}">
        <p14:creationId xmlns:p14="http://schemas.microsoft.com/office/powerpoint/2010/main" val="726294461"/>
      </p:ext>
    </p:extLst>
  </p:cSld>
  <p:clrMapOvr>
    <a:overrideClrMapping bg1="lt1" tx1="dk1" bg2="lt2" tx2="dk2" accent1="accent1" accent2="accent2" accent3="accent3" accent4="accent4" accent5="accent5" accent6="accent6" hlink="hlink" folHlink="folHlink"/>
  </p:clrMapOvr>
</p:sld>
</file>

<file path=ppt/slides/slide7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a:bodyPr>
          <a:lstStyle/>
          <a:p>
            <a:r>
              <a:rPr lang="es-CO" sz="6000" b="1" i="1" dirty="0">
                <a:solidFill>
                  <a:srgbClr val="FF0000"/>
                </a:solidFill>
                <a:effectLst>
                  <a:outerShdw blurRad="38100" dist="38100" dir="2700000" algn="tl">
                    <a:srgbClr val="000000">
                      <a:alpha val="43137"/>
                    </a:srgbClr>
                  </a:outerShdw>
                </a:effectLst>
                <a:latin typeface="Bahnschrift Condensed" panose="020B0502040204020203" pitchFamily="34" charset="0"/>
              </a:rPr>
              <a:t>Notación Científica</a:t>
            </a:r>
          </a:p>
        </p:txBody>
      </p:sp>
    </p:spTree>
    <p:extLst>
      <p:ext uri="{BB962C8B-B14F-4D97-AF65-F5344CB8AC3E}">
        <p14:creationId xmlns:p14="http://schemas.microsoft.com/office/powerpoint/2010/main" val="3567888117"/>
      </p:ext>
    </p:extLst>
  </p:cSld>
  <p:clrMapOvr>
    <a:overrideClrMapping bg1="lt1" tx1="dk1" bg2="lt2" tx2="dk2" accent1="accent1" accent2="accent2" accent3="accent3" accent4="accent4" accent5="accent5" accent6="accent6" hlink="hlink" folHlink="folHlink"/>
  </p:clrMapOvr>
</p:sld>
</file>

<file path=ppt/slides/slide7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Marcador de contenido 2"/>
              <p:cNvSpPr>
                <a:spLocks noGrp="1"/>
              </p:cNvSpPr>
              <p:nvPr>
                <p:ph idx="1"/>
              </p:nvPr>
            </p:nvSpPr>
            <p:spPr>
              <a:xfrm>
                <a:off x="392276" y="781134"/>
                <a:ext cx="8359448" cy="5071025"/>
              </a:xfrm>
            </p:spPr>
            <p:txBody>
              <a:bodyPr>
                <a:normAutofit/>
              </a:bodyPr>
              <a:lstStyle/>
              <a:p>
                <a:pPr marL="0" indent="0">
                  <a:buNone/>
                </a:pPr>
                <a:r>
                  <a:rPr lang="es-CO" sz="2400" dirty="0"/>
                  <a:t>Se dice que un número positivo </a:t>
                </a:r>
                <a14:m>
                  <m:oMath xmlns:m="http://schemas.openxmlformats.org/officeDocument/2006/math">
                    <m:r>
                      <a:rPr lang="es-CO" sz="2400" i="1" smtClean="0">
                        <a:solidFill>
                          <a:srgbClr val="FF0000"/>
                        </a:solidFill>
                        <a:effectLst>
                          <a:outerShdw blurRad="38100" dist="38100" dir="2700000" algn="tl">
                            <a:srgbClr val="000000">
                              <a:alpha val="43137"/>
                            </a:srgbClr>
                          </a:outerShdw>
                        </a:effectLst>
                        <a:latin typeface="Cambria Math" panose="02040503050406030204" pitchFamily="18" charset="0"/>
                      </a:rPr>
                      <m:t>𝑥</m:t>
                    </m:r>
                  </m:oMath>
                </a14:m>
                <a:r>
                  <a:rPr lang="es-CO" sz="2400" dirty="0"/>
                  <a:t> está escrito en </a:t>
                </a:r>
                <a:r>
                  <a:rPr lang="es-CO" sz="2400" b="1" i="1" dirty="0"/>
                  <a:t>notación científica</a:t>
                </a:r>
                <a:r>
                  <a:rPr lang="es-CO" sz="2400" dirty="0"/>
                  <a:t> si se expresa de la siguiente forma:</a:t>
                </a:r>
              </a:p>
              <a:p>
                <a:endParaRPr lang="es-CO" sz="2400" dirty="0"/>
              </a:p>
              <a:p>
                <a:pPr marL="0" indent="0" algn="ctr">
                  <a:buNone/>
                </a:pPr>
                <a14:m>
                  <m:oMath xmlns:m="http://schemas.openxmlformats.org/officeDocument/2006/math">
                    <m:r>
                      <a:rPr lang="es-CO" sz="2400" b="0" i="1" smtClean="0">
                        <a:solidFill>
                          <a:srgbClr val="FF0000"/>
                        </a:solidFill>
                        <a:effectLst>
                          <a:outerShdw blurRad="38100" dist="38100" dir="2700000" algn="tl">
                            <a:srgbClr val="000000">
                              <a:alpha val="43137"/>
                            </a:srgbClr>
                          </a:outerShdw>
                        </a:effectLst>
                        <a:latin typeface="Cambria Math" panose="02040503050406030204" pitchFamily="18" charset="0"/>
                      </a:rPr>
                      <m:t>𝑥</m:t>
                    </m:r>
                    <m:r>
                      <a:rPr lang="es-CO" sz="2400" b="0" i="1" smtClean="0">
                        <a:latin typeface="Cambria Math" panose="02040503050406030204" pitchFamily="18" charset="0"/>
                      </a:rPr>
                      <m:t>=</m:t>
                    </m:r>
                    <m:r>
                      <a:rPr lang="es-CO" sz="2400" b="1" i="1" smtClean="0">
                        <a:solidFill>
                          <a:schemeClr val="accent1"/>
                        </a:solidFill>
                        <a:latin typeface="Cambria Math" panose="02040503050406030204" pitchFamily="18" charset="0"/>
                      </a:rPr>
                      <m:t>𝒂</m:t>
                    </m:r>
                    <m:r>
                      <a:rPr lang="es-CO" sz="2400" b="1" i="1" smtClean="0">
                        <a:solidFill>
                          <a:schemeClr val="accent1"/>
                        </a:solidFill>
                        <a:latin typeface="Cambria Math" panose="02040503050406030204" pitchFamily="18" charset="0"/>
                        <a:ea typeface="Cambria Math" panose="02040503050406030204" pitchFamily="18" charset="0"/>
                      </a:rPr>
                      <m:t>×</m:t>
                    </m:r>
                    <m:sSup>
                      <m:sSupPr>
                        <m:ctrlPr>
                          <a:rPr lang="es-CO" sz="2400" b="1" i="1" smtClean="0">
                            <a:solidFill>
                              <a:schemeClr val="accent1"/>
                            </a:solidFill>
                            <a:latin typeface="Cambria Math" panose="02040503050406030204" pitchFamily="18" charset="0"/>
                          </a:rPr>
                        </m:ctrlPr>
                      </m:sSupPr>
                      <m:e>
                        <m:r>
                          <a:rPr lang="es-CO" sz="2400" b="1" i="1" smtClean="0">
                            <a:solidFill>
                              <a:schemeClr val="accent1"/>
                            </a:solidFill>
                            <a:latin typeface="Cambria Math" panose="02040503050406030204" pitchFamily="18" charset="0"/>
                          </a:rPr>
                          <m:t>𝟏𝟎</m:t>
                        </m:r>
                      </m:e>
                      <m:sup>
                        <m:r>
                          <a:rPr lang="es-CO" sz="2400" b="1" i="1" smtClean="0">
                            <a:solidFill>
                              <a:schemeClr val="accent6"/>
                            </a:solidFill>
                            <a:latin typeface="Cambria Math" panose="02040503050406030204" pitchFamily="18" charset="0"/>
                          </a:rPr>
                          <m:t>𝒏</m:t>
                        </m:r>
                      </m:sup>
                    </m:sSup>
                  </m:oMath>
                </a14:m>
                <a:r>
                  <a:rPr lang="es-CO" sz="2400" dirty="0"/>
                  <a:t> donde </a:t>
                </a:r>
                <a14:m>
                  <m:oMath xmlns:m="http://schemas.openxmlformats.org/officeDocument/2006/math">
                    <m:r>
                      <a:rPr lang="es-CO" sz="2400" b="0" i="1" smtClean="0">
                        <a:latin typeface="Cambria Math" panose="02040503050406030204" pitchFamily="18" charset="0"/>
                      </a:rPr>
                      <m:t>1</m:t>
                    </m:r>
                    <m:r>
                      <a:rPr lang="es-CO" sz="2400" b="0" i="1" smtClean="0">
                        <a:latin typeface="Cambria Math" panose="02040503050406030204" pitchFamily="18" charset="0"/>
                        <a:ea typeface="Cambria Math" panose="02040503050406030204" pitchFamily="18" charset="0"/>
                      </a:rPr>
                      <m:t>≤</m:t>
                    </m:r>
                    <m:r>
                      <a:rPr lang="es-CO" sz="2400" b="1" i="1" smtClean="0">
                        <a:solidFill>
                          <a:schemeClr val="accent1"/>
                        </a:solidFill>
                        <a:latin typeface="Cambria Math" panose="02040503050406030204" pitchFamily="18" charset="0"/>
                        <a:ea typeface="Cambria Math" panose="02040503050406030204" pitchFamily="18" charset="0"/>
                      </a:rPr>
                      <m:t>𝒂</m:t>
                    </m:r>
                    <m:r>
                      <a:rPr lang="es-CO" sz="2400" b="0" i="1" smtClean="0">
                        <a:latin typeface="Cambria Math" panose="02040503050406030204" pitchFamily="18" charset="0"/>
                        <a:ea typeface="Cambria Math" panose="02040503050406030204" pitchFamily="18" charset="0"/>
                      </a:rPr>
                      <m:t>&lt;10 </m:t>
                    </m:r>
                    <m:r>
                      <a:rPr lang="es-CO" sz="2400" b="0" i="1" smtClean="0">
                        <a:latin typeface="Cambria Math" panose="02040503050406030204" pitchFamily="18" charset="0"/>
                        <a:ea typeface="Cambria Math" panose="02040503050406030204" pitchFamily="18" charset="0"/>
                      </a:rPr>
                      <m:t>𝑦</m:t>
                    </m:r>
                    <m:r>
                      <a:rPr lang="es-CO" sz="2400" b="0" i="1" smtClean="0">
                        <a:latin typeface="Cambria Math" panose="02040503050406030204" pitchFamily="18" charset="0"/>
                        <a:ea typeface="Cambria Math" panose="02040503050406030204" pitchFamily="18" charset="0"/>
                      </a:rPr>
                      <m:t> </m:t>
                    </m:r>
                    <m:r>
                      <a:rPr lang="es-CO" sz="2400" b="1" i="1" smtClean="0">
                        <a:solidFill>
                          <a:schemeClr val="accent6"/>
                        </a:solidFill>
                        <a:latin typeface="Cambria Math" panose="02040503050406030204" pitchFamily="18" charset="0"/>
                        <a:ea typeface="Cambria Math" panose="02040503050406030204" pitchFamily="18" charset="0"/>
                      </a:rPr>
                      <m:t>𝒏</m:t>
                    </m:r>
                    <m:r>
                      <a:rPr lang="es-CO" sz="2400" b="0" i="1" smtClean="0">
                        <a:latin typeface="Cambria Math" panose="02040503050406030204" pitchFamily="18" charset="0"/>
                        <a:ea typeface="Cambria Math" panose="02040503050406030204" pitchFamily="18" charset="0"/>
                      </a:rPr>
                      <m:t> </m:t>
                    </m:r>
                  </m:oMath>
                </a14:m>
                <a:r>
                  <a:rPr lang="es-CO" sz="2400" dirty="0"/>
                  <a:t>es un entero</a:t>
                </a:r>
              </a:p>
              <a:p>
                <a:pPr algn="ctr"/>
                <a:endParaRPr lang="es-CO" sz="2400" dirty="0"/>
              </a:p>
              <a:p>
                <a:pPr marL="0" indent="0">
                  <a:buNone/>
                </a:pPr>
                <a:r>
                  <a:rPr lang="es-CO" sz="2400" dirty="0">
                    <a:solidFill>
                      <a:srgbClr val="00B050"/>
                    </a:solidFill>
                  </a:rPr>
                  <a:t>Ejemplos:</a:t>
                </a:r>
              </a:p>
            </p:txBody>
          </p:sp>
        </mc:Choice>
        <mc:Fallback xmlns="">
          <p:sp>
            <p:nvSpPr>
              <p:cNvPr id="3" name="Marcador de contenido 2"/>
              <p:cNvSpPr>
                <a:spLocks noGrp="1" noRot="1" noChangeAspect="1" noMove="1" noResize="1" noEditPoints="1" noAdjustHandles="1" noChangeArrowheads="1" noChangeShapeType="1" noTextEdit="1"/>
              </p:cNvSpPr>
              <p:nvPr>
                <p:ph idx="1"/>
              </p:nvPr>
            </p:nvSpPr>
            <p:spPr>
              <a:xfrm>
                <a:off x="392276" y="781134"/>
                <a:ext cx="8359448" cy="5071025"/>
              </a:xfrm>
              <a:blipFill rotWithShape="0">
                <a:blip r:embed="rId3"/>
                <a:stretch>
                  <a:fillRect l="-1093" t="-1683"/>
                </a:stretch>
              </a:blipFill>
            </p:spPr>
            <p:txBody>
              <a:bodyPr/>
              <a:lstStyle/>
              <a:p>
                <a:r>
                  <a:rPr lang="es-CO">
                    <a:noFill/>
                  </a:rPr>
                  <a:t> </a:t>
                </a:r>
              </a:p>
            </p:txBody>
          </p:sp>
        </mc:Fallback>
      </mc:AlternateContent>
      <p:sp>
        <p:nvSpPr>
          <p:cNvPr id="4" name="Rectángulo 3"/>
          <p:cNvSpPr/>
          <p:nvPr/>
        </p:nvSpPr>
        <p:spPr>
          <a:xfrm rot="1041354">
            <a:off x="3754988" y="4176739"/>
            <a:ext cx="1779270" cy="530915"/>
          </a:xfrm>
          <a:prstGeom prst="rect">
            <a:avLst/>
          </a:prstGeom>
          <a:noFill/>
        </p:spPr>
        <p:txBody>
          <a:bodyPr wrap="none" lIns="68580" tIns="34290" rIns="68580" bIns="34290">
            <a:spAutoFit/>
          </a:bodyPr>
          <a:lstStyle/>
          <a:p>
            <a:r>
              <a:rPr lang="es-CO" sz="3000" b="1" dirty="0">
                <a:ln w="12700">
                  <a:solidFill>
                    <a:schemeClr val="accent5"/>
                  </a:solidFill>
                  <a:prstDash val="solid"/>
                </a:ln>
                <a:pattFill prst="ltDnDiag">
                  <a:fgClr>
                    <a:schemeClr val="accent5">
                      <a:lumMod val="60000"/>
                      <a:lumOff val="40000"/>
                    </a:schemeClr>
                  </a:fgClr>
                  <a:bgClr>
                    <a:schemeClr val="bg1"/>
                  </a:bgClr>
                </a:pattFill>
                <a:latin typeface="Cooper Black" panose="0208090404030B020404" pitchFamily="18" charset="0"/>
              </a:rPr>
              <a:t>5,32x10</a:t>
            </a:r>
            <a:r>
              <a:rPr lang="es-CO" sz="3000" b="1" baseline="30000" dirty="0">
                <a:ln w="12700">
                  <a:solidFill>
                    <a:schemeClr val="accent5"/>
                  </a:solidFill>
                  <a:prstDash val="solid"/>
                </a:ln>
                <a:pattFill prst="ltDnDiag">
                  <a:fgClr>
                    <a:schemeClr val="accent5">
                      <a:lumMod val="60000"/>
                      <a:lumOff val="40000"/>
                    </a:schemeClr>
                  </a:fgClr>
                  <a:bgClr>
                    <a:schemeClr val="bg1"/>
                  </a:bgClr>
                </a:pattFill>
                <a:latin typeface="Cooper Black" panose="0208090404030B020404" pitchFamily="18" charset="0"/>
              </a:rPr>
              <a:t>6</a:t>
            </a:r>
          </a:p>
        </p:txBody>
      </p:sp>
      <p:sp>
        <p:nvSpPr>
          <p:cNvPr id="5" name="Rectángulo 4"/>
          <p:cNvSpPr/>
          <p:nvPr/>
        </p:nvSpPr>
        <p:spPr>
          <a:xfrm>
            <a:off x="2265637" y="3253127"/>
            <a:ext cx="1684435" cy="484748"/>
          </a:xfrm>
          <a:prstGeom prst="rect">
            <a:avLst/>
          </a:prstGeom>
          <a:noFill/>
        </p:spPr>
        <p:txBody>
          <a:bodyPr wrap="none" lIns="68580" tIns="34290" rIns="68580" bIns="34290">
            <a:spAutoFit/>
          </a:bodyPr>
          <a:lstStyle/>
          <a:p>
            <a:r>
              <a:rPr lang="es-CO" sz="2700" b="1" dirty="0">
                <a:ln w="22225">
                  <a:solidFill>
                    <a:schemeClr val="accent2"/>
                  </a:solidFill>
                  <a:prstDash val="solid"/>
                </a:ln>
                <a:solidFill>
                  <a:schemeClr val="accent2">
                    <a:lumMod val="40000"/>
                    <a:lumOff val="60000"/>
                  </a:schemeClr>
                </a:solidFill>
                <a:latin typeface="Cooper Black" panose="0208090404030B020404" pitchFamily="18" charset="0"/>
              </a:rPr>
              <a:t>9,64x10</a:t>
            </a:r>
            <a:r>
              <a:rPr lang="es-CO" sz="2700" b="1" baseline="30000" dirty="0">
                <a:ln w="22225">
                  <a:solidFill>
                    <a:schemeClr val="accent2"/>
                  </a:solidFill>
                  <a:prstDash val="solid"/>
                </a:ln>
                <a:solidFill>
                  <a:schemeClr val="accent2">
                    <a:lumMod val="40000"/>
                    <a:lumOff val="60000"/>
                  </a:schemeClr>
                </a:solidFill>
                <a:latin typeface="Cooper Black" panose="0208090404030B020404" pitchFamily="18" charset="0"/>
              </a:rPr>
              <a:t>-8</a:t>
            </a:r>
            <a:endParaRPr lang="es-CO" sz="2700" b="1" dirty="0">
              <a:ln w="22225">
                <a:solidFill>
                  <a:schemeClr val="accent2"/>
                </a:solidFill>
                <a:prstDash val="solid"/>
              </a:ln>
              <a:solidFill>
                <a:schemeClr val="accent2">
                  <a:lumMod val="40000"/>
                  <a:lumOff val="60000"/>
                </a:schemeClr>
              </a:solidFill>
              <a:latin typeface="Cooper Black" panose="0208090404030B020404" pitchFamily="18" charset="0"/>
            </a:endParaRPr>
          </a:p>
        </p:txBody>
      </p:sp>
      <p:sp>
        <p:nvSpPr>
          <p:cNvPr id="6" name="Rectángulo 5"/>
          <p:cNvSpPr/>
          <p:nvPr/>
        </p:nvSpPr>
        <p:spPr>
          <a:xfrm rot="21299159">
            <a:off x="766099" y="4234697"/>
            <a:ext cx="1750544" cy="484748"/>
          </a:xfrm>
          <a:prstGeom prst="rect">
            <a:avLst/>
          </a:prstGeom>
          <a:noFill/>
        </p:spPr>
        <p:txBody>
          <a:bodyPr wrap="none" lIns="68580" tIns="34290" rIns="68580" bIns="34290">
            <a:spAutoFit/>
          </a:bodyPr>
          <a:lstStyle/>
          <a:p>
            <a:r>
              <a:rPr lang="es-CO" sz="2700" b="1" dirty="0">
                <a:ln w="12700" cmpd="sng">
                  <a:solidFill>
                    <a:schemeClr val="bg2">
                      <a:lumMod val="25000"/>
                    </a:schemeClr>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Cooper Black" panose="0208090404030B020404" pitchFamily="18" charset="0"/>
              </a:rPr>
              <a:t>1,85x10</a:t>
            </a:r>
            <a:r>
              <a:rPr lang="es-CO" sz="2700" b="1" baseline="30000" dirty="0">
                <a:ln w="12700" cmpd="sng">
                  <a:solidFill>
                    <a:schemeClr val="bg2">
                      <a:lumMod val="25000"/>
                    </a:schemeClr>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Cooper Black" panose="0208090404030B020404" pitchFamily="18" charset="0"/>
              </a:rPr>
              <a:t>45</a:t>
            </a:r>
          </a:p>
        </p:txBody>
      </p:sp>
      <p:sp>
        <p:nvSpPr>
          <p:cNvPr id="7" name="Rectángulo 6"/>
          <p:cNvSpPr/>
          <p:nvPr/>
        </p:nvSpPr>
        <p:spPr>
          <a:xfrm>
            <a:off x="2534477" y="5004775"/>
            <a:ext cx="1819537" cy="484748"/>
          </a:xfrm>
          <a:prstGeom prst="rect">
            <a:avLst/>
          </a:prstGeom>
          <a:noFill/>
        </p:spPr>
        <p:txBody>
          <a:bodyPr wrap="none" lIns="68580" tIns="34290" rIns="68580" bIns="34290">
            <a:spAutoFit/>
          </a:bodyPr>
          <a:lstStyle/>
          <a:p>
            <a:r>
              <a:rPr lang="es-CO" sz="2700" dirty="0">
                <a:ln w="0"/>
                <a:solidFill>
                  <a:schemeClr val="accent6"/>
                </a:solidFill>
                <a:effectLst>
                  <a:reflection blurRad="6350" stA="53000" endA="300" endPos="35500" dir="5400000" sy="-90000" algn="bl" rotWithShape="0"/>
                </a:effectLst>
                <a:latin typeface="Cooper Black" panose="0208090404030B020404" pitchFamily="18" charset="0"/>
              </a:rPr>
              <a:t>4,76x10</a:t>
            </a:r>
            <a:r>
              <a:rPr lang="es-CO" sz="2700" baseline="30000" dirty="0">
                <a:ln w="0"/>
                <a:solidFill>
                  <a:schemeClr val="accent6"/>
                </a:solidFill>
                <a:effectLst>
                  <a:reflection blurRad="6350" stA="53000" endA="300" endPos="35500" dir="5400000" sy="-90000" algn="bl" rotWithShape="0"/>
                </a:effectLst>
                <a:latin typeface="Cooper Black" panose="0208090404030B020404" pitchFamily="18" charset="0"/>
              </a:rPr>
              <a:t>-34</a:t>
            </a:r>
            <a:endParaRPr lang="es-CO" sz="2700" dirty="0">
              <a:ln w="0"/>
              <a:solidFill>
                <a:schemeClr val="accent6"/>
              </a:solidFill>
              <a:effectLst>
                <a:reflection blurRad="6350" stA="53000" endA="300" endPos="35500" dir="5400000" sy="-90000" algn="bl" rotWithShape="0"/>
              </a:effectLst>
              <a:latin typeface="Cooper Black" panose="0208090404030B020404" pitchFamily="18" charset="0"/>
            </a:endParaRPr>
          </a:p>
        </p:txBody>
      </p:sp>
      <p:pic>
        <p:nvPicPr>
          <p:cNvPr id="1026" name="Picture 2" descr="Imagen relacionad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34014" y="2938093"/>
            <a:ext cx="1856636" cy="1599563"/>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p:cNvSpPr txBox="1"/>
          <p:nvPr/>
        </p:nvSpPr>
        <p:spPr>
          <a:xfrm>
            <a:off x="5908027" y="4779409"/>
            <a:ext cx="3235973" cy="830997"/>
          </a:xfrm>
          <a:prstGeom prst="rect">
            <a:avLst/>
          </a:prstGeom>
          <a:noFill/>
        </p:spPr>
        <p:txBody>
          <a:bodyPr wrap="square" rtlCol="0">
            <a:spAutoFit/>
          </a:bodyPr>
          <a:lstStyle/>
          <a:p>
            <a:r>
              <a:rPr lang="es-CO" sz="1200" dirty="0"/>
              <a:t>Tomado de </a:t>
            </a:r>
            <a:r>
              <a:rPr lang="es-CO" sz="1200" dirty="0">
                <a:hlinkClick r:id="rId5"/>
              </a:rPr>
              <a:t>http://reyquirarezas.blogspot.com/2012/01/10-caritas-felices.html</a:t>
            </a:r>
            <a:endParaRPr lang="es-CO" sz="1200" dirty="0"/>
          </a:p>
          <a:p>
            <a:endParaRPr lang="es-CO" sz="1200" dirty="0"/>
          </a:p>
        </p:txBody>
      </p:sp>
    </p:spTree>
    <p:extLst>
      <p:ext uri="{BB962C8B-B14F-4D97-AF65-F5344CB8AC3E}">
        <p14:creationId xmlns:p14="http://schemas.microsoft.com/office/powerpoint/2010/main" val="993446466"/>
      </p:ext>
    </p:extLst>
  </p:cSld>
  <p:clrMapOvr>
    <a:overrideClrMapping bg1="lt1" tx1="dk1" bg2="lt2" tx2="dk2" accent1="accent1" accent2="accent2" accent3="accent3" accent4="accent4" accent5="accent5" accent6="accent6" hlink="hlink" folHlink="folHlink"/>
  </p:clrMapOvr>
</p:sld>
</file>

<file path=ppt/slides/slide7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Marcador de contenido 2"/>
              <p:cNvSpPr>
                <a:spLocks noGrp="1"/>
              </p:cNvSpPr>
              <p:nvPr>
                <p:ph idx="1"/>
              </p:nvPr>
            </p:nvSpPr>
            <p:spPr>
              <a:xfrm>
                <a:off x="483677" y="412121"/>
                <a:ext cx="7886700" cy="3995217"/>
              </a:xfrm>
            </p:spPr>
            <p:txBody>
              <a:bodyPr>
                <a:noAutofit/>
              </a:bodyPr>
              <a:lstStyle/>
              <a:p>
                <a:pPr marL="0" indent="0" algn="just">
                  <a:buNone/>
                </a:pPr>
                <a:r>
                  <a:rPr lang="es-CO" sz="2200" dirty="0" smtClean="0"/>
                  <a:t>La </a:t>
                </a:r>
                <a:r>
                  <a:rPr lang="es-CO" sz="2200" b="1" i="1" dirty="0">
                    <a:solidFill>
                      <a:srgbClr val="FF0000"/>
                    </a:solidFill>
                    <a:effectLst>
                      <a:outerShdw blurRad="38100" dist="38100" dir="2700000" algn="tl">
                        <a:srgbClr val="000000">
                          <a:alpha val="43137"/>
                        </a:srgbClr>
                      </a:outerShdw>
                    </a:effectLst>
                  </a:rPr>
                  <a:t>notación científica</a:t>
                </a:r>
                <a:r>
                  <a:rPr lang="es-CO" sz="2200" dirty="0"/>
                  <a:t> se usa cuando se requiere expresar grandes o pequeñas cantidades, escribiendo las cantidades en potencia de base 10.</a:t>
                </a:r>
              </a:p>
              <a:p>
                <a:pPr marL="0" indent="0" algn="just">
                  <a:buNone/>
                </a:pPr>
                <a:endParaRPr lang="es-CO" sz="2200" dirty="0"/>
              </a:p>
              <a:p>
                <a:pPr algn="just"/>
                <a:endParaRPr lang="es-CO" sz="2200" dirty="0"/>
              </a:p>
              <a:p>
                <a:pPr algn="just"/>
                <a:endParaRPr lang="es-CO" sz="2200" dirty="0"/>
              </a:p>
              <a:p>
                <a:pPr marL="0" indent="0" algn="just">
                  <a:buNone/>
                </a:pPr>
                <a:r>
                  <a:rPr lang="es-CO" sz="2200" dirty="0"/>
                  <a:t>sí un número se eleva a una potencia, dicha potencia indica el número de veces que dicho número se multiplica por sí mismo:</a:t>
                </a:r>
                <a:endParaRPr lang="es-CO" sz="2200" b="0" i="0" dirty="0">
                  <a:solidFill>
                    <a:srgbClr val="0070C0"/>
                  </a:solidFill>
                  <a:latin typeface="Cambria Math" panose="02040503050406030204" pitchFamily="18" charset="0"/>
                </a:endParaRPr>
              </a:p>
              <a:p>
                <a:pPr marL="0" indent="0" algn="ctr">
                  <a:lnSpc>
                    <a:spcPct val="100000"/>
                  </a:lnSpc>
                  <a:buNone/>
                </a:pPr>
                <a14:m>
                  <m:oMath xmlns:m="http://schemas.openxmlformats.org/officeDocument/2006/math">
                    <m:r>
                      <a:rPr lang="es-CO" sz="2200" b="0" i="0" smtClean="0">
                        <a:solidFill>
                          <a:srgbClr val="0070C0"/>
                        </a:solidFill>
                        <a:latin typeface="Cambria Math" panose="02040503050406030204" pitchFamily="18" charset="0"/>
                      </a:rPr>
                      <m:t>         </m:t>
                    </m:r>
                    <m:sSup>
                      <m:sSupPr>
                        <m:ctrlPr>
                          <a:rPr lang="es-CO" sz="2200" i="1">
                            <a:solidFill>
                              <a:srgbClr val="0070C0"/>
                            </a:solidFill>
                            <a:latin typeface="Cambria Math" panose="02040503050406030204" pitchFamily="18" charset="0"/>
                          </a:rPr>
                        </m:ctrlPr>
                      </m:sSupPr>
                      <m:e>
                        <m:r>
                          <a:rPr lang="es-CO" sz="2200" i="1">
                            <a:solidFill>
                              <a:srgbClr val="0070C0"/>
                            </a:solidFill>
                            <a:latin typeface="Cambria Math" panose="02040503050406030204" pitchFamily="18" charset="0"/>
                          </a:rPr>
                          <m:t>𝑎</m:t>
                        </m:r>
                      </m:e>
                      <m:sup>
                        <m:r>
                          <a:rPr lang="es-CO" sz="2200" i="1">
                            <a:solidFill>
                              <a:srgbClr val="0070C0"/>
                            </a:solidFill>
                            <a:latin typeface="Cambria Math" panose="02040503050406030204" pitchFamily="18" charset="0"/>
                          </a:rPr>
                          <m:t>𝑛</m:t>
                        </m:r>
                      </m:sup>
                    </m:sSup>
                    <m:r>
                      <a:rPr lang="es-CO" sz="2200" i="1">
                        <a:solidFill>
                          <a:srgbClr val="0070C0"/>
                        </a:solidFill>
                        <a:latin typeface="Cambria Math" panose="02040503050406030204" pitchFamily="18" charset="0"/>
                      </a:rPr>
                      <m:t>=</m:t>
                    </m:r>
                    <m:r>
                      <a:rPr lang="es-CO" sz="2200" i="1">
                        <a:solidFill>
                          <a:srgbClr val="0070C0"/>
                        </a:solidFill>
                        <a:latin typeface="Cambria Math" panose="02040503050406030204" pitchFamily="18" charset="0"/>
                      </a:rPr>
                      <m:t>𝑎</m:t>
                    </m:r>
                    <m:r>
                      <a:rPr lang="es-CO" sz="2200" i="1" smtClean="0">
                        <a:solidFill>
                          <a:srgbClr val="0070C0"/>
                        </a:solidFill>
                        <a:latin typeface="Cambria Math" panose="02040503050406030204" pitchFamily="18" charset="0"/>
                        <a:ea typeface="Cambria Math" panose="02040503050406030204" pitchFamily="18" charset="0"/>
                      </a:rPr>
                      <m:t>∙</m:t>
                    </m:r>
                    <m:r>
                      <a:rPr lang="es-CO" sz="2200" i="1">
                        <a:solidFill>
                          <a:srgbClr val="0070C0"/>
                        </a:solidFill>
                        <a:latin typeface="Cambria Math" panose="02040503050406030204" pitchFamily="18" charset="0"/>
                      </a:rPr>
                      <m:t>𝑎</m:t>
                    </m:r>
                    <m:r>
                      <a:rPr lang="es-CO" sz="2200" i="1" smtClean="0">
                        <a:solidFill>
                          <a:srgbClr val="0070C0"/>
                        </a:solidFill>
                        <a:latin typeface="Cambria Math" panose="02040503050406030204" pitchFamily="18" charset="0"/>
                        <a:ea typeface="Cambria Math" panose="02040503050406030204" pitchFamily="18" charset="0"/>
                      </a:rPr>
                      <m:t>∙</m:t>
                    </m:r>
                    <m:r>
                      <a:rPr lang="es-CO" sz="2200" i="1">
                        <a:solidFill>
                          <a:srgbClr val="0070C0"/>
                        </a:solidFill>
                        <a:latin typeface="Cambria Math" panose="02040503050406030204" pitchFamily="18" charset="0"/>
                      </a:rPr>
                      <m:t>𝑎</m:t>
                    </m:r>
                    <m:r>
                      <a:rPr lang="es-CO" sz="2200" i="1" smtClean="0">
                        <a:solidFill>
                          <a:srgbClr val="0070C0"/>
                        </a:solidFill>
                        <a:latin typeface="Cambria Math" panose="02040503050406030204" pitchFamily="18" charset="0"/>
                        <a:ea typeface="Cambria Math" panose="02040503050406030204" pitchFamily="18" charset="0"/>
                      </a:rPr>
                      <m:t>∙</m:t>
                    </m:r>
                    <m:r>
                      <a:rPr lang="es-ES" sz="2200" b="0" i="1" smtClean="0">
                        <a:solidFill>
                          <a:srgbClr val="0070C0"/>
                        </a:solidFill>
                        <a:latin typeface="Cambria Math" panose="02040503050406030204" pitchFamily="18" charset="0"/>
                      </a:rPr>
                      <m:t> </m:t>
                    </m:r>
                    <m:r>
                      <a:rPr lang="es-CO" sz="2200" i="1">
                        <a:solidFill>
                          <a:srgbClr val="0070C0"/>
                        </a:solidFill>
                        <a:latin typeface="Cambria Math" panose="02040503050406030204" pitchFamily="18" charset="0"/>
                      </a:rPr>
                      <m:t>…</m:t>
                    </m:r>
                    <m:r>
                      <a:rPr lang="es-CO" sz="2200" i="1" smtClean="0">
                        <a:solidFill>
                          <a:srgbClr val="0070C0"/>
                        </a:solidFill>
                        <a:latin typeface="Cambria Math" panose="02040503050406030204" pitchFamily="18" charset="0"/>
                        <a:ea typeface="Cambria Math" panose="02040503050406030204" pitchFamily="18" charset="0"/>
                      </a:rPr>
                      <m:t>∙</m:t>
                    </m:r>
                    <m:r>
                      <a:rPr lang="es-CO" sz="2200" i="1">
                        <a:solidFill>
                          <a:srgbClr val="0070C0"/>
                        </a:solidFill>
                        <a:latin typeface="Cambria Math" panose="02040503050406030204" pitchFamily="18" charset="0"/>
                      </a:rPr>
                      <m:t>𝑎</m:t>
                    </m:r>
                    <m:r>
                      <a:rPr lang="es-CO" sz="2200" i="1">
                        <a:solidFill>
                          <a:srgbClr val="0070C0"/>
                        </a:solidFill>
                        <a:latin typeface="Cambria Math" panose="02040503050406030204" pitchFamily="18" charset="0"/>
                      </a:rPr>
                      <m:t>       </m:t>
                    </m:r>
                    <m:r>
                      <a:rPr lang="es-CO" sz="2200" i="1">
                        <a:solidFill>
                          <a:srgbClr val="0070C0"/>
                        </a:solidFill>
                        <a:latin typeface="Cambria Math" panose="02040503050406030204" pitchFamily="18" charset="0"/>
                      </a:rPr>
                      <m:t>𝑛</m:t>
                    </m:r>
                  </m:oMath>
                </a14:m>
                <a:r>
                  <a:rPr lang="es-CO" sz="2200" i="1" dirty="0">
                    <a:solidFill>
                      <a:srgbClr val="0070C0"/>
                    </a:solidFill>
                  </a:rPr>
                  <a:t> veces</a:t>
                </a:r>
              </a:p>
              <a:p>
                <a:pPr marL="0" indent="0" algn="just">
                  <a:lnSpc>
                    <a:spcPct val="100000"/>
                  </a:lnSpc>
                  <a:buNone/>
                </a:pPr>
                <a:r>
                  <a:rPr lang="es-CO" sz="2200" dirty="0"/>
                  <a:t>El caso de la potencia 10, siempre será el 10 el que se eleva a una potencia, el exponente puede ser positivo o negativo, con lo que se pueden generalizar el uso de la potencia. </a:t>
                </a:r>
              </a:p>
              <a:p>
                <a:pPr algn="just"/>
                <a:endParaRPr lang="es-CO" sz="2200" i="1" dirty="0"/>
              </a:p>
            </p:txBody>
          </p:sp>
        </mc:Choice>
        <mc:Fallback xmlns="">
          <p:sp>
            <p:nvSpPr>
              <p:cNvPr id="3" name="Marcador de contenido 2"/>
              <p:cNvSpPr>
                <a:spLocks noGrp="1" noRot="1" noChangeAspect="1" noMove="1" noResize="1" noEditPoints="1" noAdjustHandles="1" noChangeArrowheads="1" noChangeShapeType="1" noTextEdit="1"/>
              </p:cNvSpPr>
              <p:nvPr>
                <p:ph idx="1"/>
              </p:nvPr>
            </p:nvSpPr>
            <p:spPr>
              <a:xfrm>
                <a:off x="483677" y="412121"/>
                <a:ext cx="7886700" cy="3995217"/>
              </a:xfrm>
              <a:blipFill rotWithShape="0">
                <a:blip r:embed="rId3"/>
                <a:stretch>
                  <a:fillRect l="-1005" t="-2137" r="-1005" b="-14656"/>
                </a:stretch>
              </a:blipFill>
            </p:spPr>
            <p:txBody>
              <a:bodyPr/>
              <a:lstStyle/>
              <a:p>
                <a:r>
                  <a:rPr lang="es-CO">
                    <a:noFill/>
                  </a:rPr>
                  <a:t> </a:t>
                </a:r>
              </a:p>
            </p:txBody>
          </p:sp>
        </mc:Fallback>
      </mc:AlternateContent>
      <p:grpSp>
        <p:nvGrpSpPr>
          <p:cNvPr id="11" name="Grupo 10"/>
          <p:cNvGrpSpPr/>
          <p:nvPr/>
        </p:nvGrpSpPr>
        <p:grpSpPr>
          <a:xfrm>
            <a:off x="1124192" y="1391772"/>
            <a:ext cx="6895616" cy="1041939"/>
            <a:chOff x="2560218" y="2718552"/>
            <a:chExt cx="6773358" cy="1582699"/>
          </a:xfrm>
        </p:grpSpPr>
        <mc:AlternateContent xmlns:mc="http://schemas.openxmlformats.org/markup-compatibility/2006" xmlns:a14="http://schemas.microsoft.com/office/drawing/2010/main">
          <mc:Choice Requires="a14">
            <p:sp>
              <p:nvSpPr>
                <p:cNvPr id="4" name="CuadroTexto 3"/>
                <p:cNvSpPr txBox="1"/>
                <p:nvPr/>
              </p:nvSpPr>
              <p:spPr>
                <a:xfrm>
                  <a:off x="5283459" y="3193255"/>
                  <a:ext cx="1289503" cy="110799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s-CO" sz="5400" i="1">
                                <a:solidFill>
                                  <a:schemeClr val="accent1">
                                    <a:lumMod val="75000"/>
                                  </a:schemeClr>
                                </a:solidFill>
                                <a:effectLst>
                                  <a:outerShdw blurRad="38100" dist="38100" dir="2700000" algn="tl">
                                    <a:srgbClr val="000000">
                                      <a:alpha val="43137"/>
                                    </a:srgbClr>
                                  </a:outerShdw>
                                </a:effectLst>
                                <a:latin typeface="Cambria Math" panose="02040503050406030204" pitchFamily="18" charset="0"/>
                              </a:rPr>
                            </m:ctrlPr>
                          </m:sSupPr>
                          <m:e>
                            <m:r>
                              <a:rPr lang="es-CO" sz="5400" i="1">
                                <a:solidFill>
                                  <a:schemeClr val="accent1">
                                    <a:lumMod val="75000"/>
                                  </a:schemeClr>
                                </a:solidFill>
                                <a:effectLst>
                                  <a:outerShdw blurRad="38100" dist="38100" dir="2700000" algn="tl">
                                    <a:srgbClr val="000000">
                                      <a:alpha val="43137"/>
                                    </a:srgbClr>
                                  </a:outerShdw>
                                </a:effectLst>
                                <a:latin typeface="Cambria Math" panose="02040503050406030204" pitchFamily="18" charset="0"/>
                              </a:rPr>
                              <m:t>10</m:t>
                            </m:r>
                          </m:e>
                          <m:sup>
                            <m:r>
                              <a:rPr lang="es-CO" sz="5400" i="1">
                                <a:solidFill>
                                  <a:schemeClr val="accent6">
                                    <a:lumMod val="75000"/>
                                  </a:schemeClr>
                                </a:solidFill>
                                <a:effectLst>
                                  <a:outerShdw blurRad="38100" dist="38100" dir="2700000" algn="tl">
                                    <a:srgbClr val="000000">
                                      <a:alpha val="43137"/>
                                    </a:srgbClr>
                                  </a:outerShdw>
                                </a:effectLst>
                                <a:latin typeface="Cambria Math" panose="02040503050406030204" pitchFamily="18" charset="0"/>
                              </a:rPr>
                              <m:t>𝑛</m:t>
                            </m:r>
                          </m:sup>
                        </m:sSup>
                      </m:oMath>
                    </m:oMathPara>
                  </a14:m>
                  <a:endParaRPr lang="es-CO" sz="5400" dirty="0">
                    <a:latin typeface="Bahnschrift Condensed" panose="020B0502040204020203" pitchFamily="34" charset="0"/>
                  </a:endParaRPr>
                </a:p>
              </p:txBody>
            </p:sp>
          </mc:Choice>
          <mc:Fallback xmlns="">
            <p:sp>
              <p:nvSpPr>
                <p:cNvPr id="4" name="CuadroTexto 3"/>
                <p:cNvSpPr txBox="1">
                  <a:spLocks noRot="1" noChangeAspect="1" noMove="1" noResize="1" noEditPoints="1" noAdjustHandles="1" noChangeArrowheads="1" noChangeShapeType="1" noTextEdit="1"/>
                </p:cNvSpPr>
                <p:nvPr/>
              </p:nvSpPr>
              <p:spPr>
                <a:xfrm>
                  <a:off x="5283459" y="3193255"/>
                  <a:ext cx="1289503" cy="1107996"/>
                </a:xfrm>
                <a:prstGeom prst="rect">
                  <a:avLst/>
                </a:prstGeom>
                <a:blipFill>
                  <a:blip r:embed="rId8"/>
                  <a:stretch>
                    <a:fillRect b="-840"/>
                  </a:stretch>
                </a:blipFill>
              </p:spPr>
              <p:txBody>
                <a:bodyPr/>
                <a:lstStyle/>
                <a:p>
                  <a:r>
                    <a:rPr lang="es-ES">
                      <a:noFill/>
                    </a:rPr>
                    <a:t> </a:t>
                  </a:r>
                </a:p>
              </p:txBody>
            </p:sp>
          </mc:Fallback>
        </mc:AlternateContent>
        <p:cxnSp>
          <p:nvCxnSpPr>
            <p:cNvPr id="6" name="Conector curvado 5"/>
            <p:cNvCxnSpPr/>
            <p:nvPr/>
          </p:nvCxnSpPr>
          <p:spPr>
            <a:xfrm rot="10800000">
              <a:off x="4288666" y="3193255"/>
              <a:ext cx="1159099" cy="544948"/>
            </a:xfrm>
            <a:prstGeom prst="curvedConnector3">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8" name="Conector curvado 7"/>
            <p:cNvCxnSpPr>
              <a:cxnSpLocks/>
            </p:cNvCxnSpPr>
            <p:nvPr/>
          </p:nvCxnSpPr>
          <p:spPr>
            <a:xfrm flipV="1">
              <a:off x="6572962" y="2982773"/>
              <a:ext cx="1304720" cy="482955"/>
            </a:xfrm>
            <a:prstGeom prst="curvedConnector3">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9" name="CuadroTexto 8"/>
            <p:cNvSpPr txBox="1"/>
            <p:nvPr/>
          </p:nvSpPr>
          <p:spPr>
            <a:xfrm>
              <a:off x="2560218" y="2982772"/>
              <a:ext cx="2422030" cy="533480"/>
            </a:xfrm>
            <a:prstGeom prst="rect">
              <a:avLst/>
            </a:prstGeom>
            <a:noFill/>
          </p:spPr>
          <p:txBody>
            <a:bodyPr wrap="none" rtlCol="0">
              <a:spAutoFit/>
            </a:bodyPr>
            <a:lstStyle/>
            <a:p>
              <a:r>
                <a:rPr lang="es-CO" sz="2000" dirty="0">
                  <a:solidFill>
                    <a:schemeClr val="accent2">
                      <a:lumMod val="75000"/>
                    </a:schemeClr>
                  </a:solidFill>
                  <a:latin typeface="Bahnschrift Condensed" panose="020B0502040204020203" pitchFamily="34" charset="0"/>
                </a:rPr>
                <a:t>Potencia en base 10</a:t>
              </a:r>
            </a:p>
          </p:txBody>
        </p:sp>
        <p:sp>
          <p:nvSpPr>
            <p:cNvPr id="10" name="CuadroTexto 9"/>
            <p:cNvSpPr txBox="1"/>
            <p:nvPr/>
          </p:nvSpPr>
          <p:spPr>
            <a:xfrm>
              <a:off x="7911819" y="2718552"/>
              <a:ext cx="1421757" cy="533480"/>
            </a:xfrm>
            <a:prstGeom prst="rect">
              <a:avLst/>
            </a:prstGeom>
            <a:noFill/>
          </p:spPr>
          <p:txBody>
            <a:bodyPr wrap="none" rtlCol="0">
              <a:spAutoFit/>
            </a:bodyPr>
            <a:lstStyle/>
            <a:p>
              <a:r>
                <a:rPr lang="es-CO" sz="2000" dirty="0">
                  <a:solidFill>
                    <a:schemeClr val="accent2">
                      <a:lumMod val="75000"/>
                    </a:schemeClr>
                  </a:solidFill>
                  <a:latin typeface="Bahnschrift Condensed" panose="020B0502040204020203" pitchFamily="34" charset="0"/>
                </a:rPr>
                <a:t>Exponente</a:t>
              </a:r>
            </a:p>
          </p:txBody>
        </p:sp>
      </p:grpSp>
      <p:graphicFrame>
        <p:nvGraphicFramePr>
          <p:cNvPr id="12" name="Tabla 11"/>
          <p:cNvGraphicFramePr>
            <a:graphicFrameLocks noGrp="1"/>
          </p:cNvGraphicFramePr>
          <p:nvPr>
            <p:extLst>
              <p:ext uri="{D42A27DB-BD31-4B8C-83A1-F6EECF244321}">
                <p14:modId xmlns:p14="http://schemas.microsoft.com/office/powerpoint/2010/main" val="917888849"/>
              </p:ext>
            </p:extLst>
          </p:nvPr>
        </p:nvGraphicFramePr>
        <p:xfrm>
          <a:off x="1124192" y="4951828"/>
          <a:ext cx="7246186" cy="1722587"/>
        </p:xfrm>
        <a:graphic>
          <a:graphicData uri="http://schemas.openxmlformats.org/drawingml/2006/table">
            <a:tbl>
              <a:tblPr firstRow="1" bandRow="1">
                <a:tableStyleId>{5C22544A-7EE6-4342-B048-85BDC9FD1C3A}</a:tableStyleId>
              </a:tblPr>
              <a:tblGrid>
                <a:gridCol w="3623093">
                  <a:extLst>
                    <a:ext uri="{9D8B030D-6E8A-4147-A177-3AD203B41FA5}">
                      <a16:colId xmlns:a16="http://schemas.microsoft.com/office/drawing/2014/main" xmlns="" val="20000"/>
                    </a:ext>
                  </a:extLst>
                </a:gridCol>
                <a:gridCol w="3623093">
                  <a:extLst>
                    <a:ext uri="{9D8B030D-6E8A-4147-A177-3AD203B41FA5}">
                      <a16:colId xmlns:a16="http://schemas.microsoft.com/office/drawing/2014/main" xmlns="" val="20001"/>
                    </a:ext>
                  </a:extLst>
                </a:gridCol>
              </a:tblGrid>
              <a:tr h="396776">
                <a:tc>
                  <a:txBody>
                    <a:bodyPr/>
                    <a:lstStyle/>
                    <a:p>
                      <a:pPr algn="ctr"/>
                      <a:r>
                        <a:rPr lang="es-CO" sz="1800" dirty="0"/>
                        <a:t>Potencia positiva</a:t>
                      </a:r>
                    </a:p>
                  </a:txBody>
                  <a:tcPr marL="68580" marR="68580" marT="34290" marB="34290"/>
                </a:tc>
                <a:tc>
                  <a:txBody>
                    <a:bodyPr/>
                    <a:lstStyle/>
                    <a:p>
                      <a:pPr algn="ctr"/>
                      <a:r>
                        <a:rPr lang="es-CO" sz="1800" dirty="0"/>
                        <a:t>Potencia negativa</a:t>
                      </a:r>
                    </a:p>
                  </a:txBody>
                  <a:tcPr marL="68580" marR="68580" marT="34290" marB="34290"/>
                </a:tc>
                <a:extLst>
                  <a:ext uri="{0D108BD9-81ED-4DB2-BD59-A6C34878D82A}">
                    <a16:rowId xmlns:a16="http://schemas.microsoft.com/office/drawing/2014/main" xmlns="" val="10000"/>
                  </a:ext>
                </a:extLst>
              </a:tr>
              <a:tr h="1325811">
                <a:tc>
                  <a:txBody>
                    <a:bodyPr/>
                    <a:lstStyle/>
                    <a:p>
                      <a:r>
                        <a:rPr lang="es-CO" sz="1800" b="0" i="0" u="none" strike="noStrike" kern="1200" baseline="0" dirty="0">
                          <a:solidFill>
                            <a:schemeClr val="dk1"/>
                          </a:solidFill>
                          <a:latin typeface="+mn-lt"/>
                          <a:ea typeface="+mn-ea"/>
                          <a:cs typeface="+mn-cs"/>
                        </a:rPr>
                        <a:t>Indica el número de veces que se multiplica el 10 por sí mismo.</a:t>
                      </a:r>
                      <a:endParaRPr lang="es-CO" sz="1800" dirty="0"/>
                    </a:p>
                  </a:txBody>
                  <a:tcPr marL="68580" marR="68580" marT="34290" marB="34290"/>
                </a:tc>
                <a:tc>
                  <a:txBody>
                    <a:bodyPr/>
                    <a:lstStyle/>
                    <a:p>
                      <a:r>
                        <a:rPr lang="es-CO" sz="1800" b="0" i="0" u="none" strike="noStrike" kern="1200" baseline="0" dirty="0">
                          <a:solidFill>
                            <a:schemeClr val="dk1"/>
                          </a:solidFill>
                          <a:latin typeface="+mn-lt"/>
                          <a:ea typeface="+mn-ea"/>
                          <a:cs typeface="+mn-cs"/>
                        </a:rPr>
                        <a:t>Indica el número de veces que se divide el número 1 entre 10 elevado a la misma potencia pero positiva.</a:t>
                      </a:r>
                      <a:endParaRPr lang="es-CO" sz="1800" dirty="0"/>
                    </a:p>
                  </a:txBody>
                  <a:tcPr marL="68580" marR="68580" marT="34290" marB="34290"/>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531914334"/>
      </p:ext>
    </p:extLst>
  </p:cSld>
  <p:clrMapOvr>
    <a:overrideClrMapping bg1="lt1" tx1="dk1" bg2="lt2" tx2="dk2" accent1="accent1" accent2="accent2" accent3="accent3" accent4="accent4" accent5="accent5" accent6="accent6" hlink="hlink" folHlink="folHlink"/>
  </p:clrMapOvr>
</p:sld>
</file>

<file path=ppt/slides/slide7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5" name="Tabla 4"/>
              <p:cNvGraphicFramePr>
                <a:graphicFrameLocks noGrp="1"/>
              </p:cNvGraphicFramePr>
              <p:nvPr>
                <p:extLst>
                  <p:ext uri="{D42A27DB-BD31-4B8C-83A1-F6EECF244321}">
                    <p14:modId xmlns:p14="http://schemas.microsoft.com/office/powerpoint/2010/main" val="1331110545"/>
                  </p:ext>
                </p:extLst>
              </p:nvPr>
            </p:nvGraphicFramePr>
            <p:xfrm>
              <a:off x="414996" y="972554"/>
              <a:ext cx="8264770" cy="3954069"/>
            </p:xfrm>
            <a:graphic>
              <a:graphicData uri="http://schemas.openxmlformats.org/drawingml/2006/table">
                <a:tbl>
                  <a:tblPr firstRow="1" bandRow="1">
                    <a:tableStyleId>{5C22544A-7EE6-4342-B048-85BDC9FD1C3A}</a:tableStyleId>
                  </a:tblPr>
                  <a:tblGrid>
                    <a:gridCol w="1638887">
                      <a:extLst>
                        <a:ext uri="{9D8B030D-6E8A-4147-A177-3AD203B41FA5}">
                          <a16:colId xmlns:a16="http://schemas.microsoft.com/office/drawing/2014/main" xmlns="" val="20000"/>
                        </a:ext>
                      </a:extLst>
                    </a:gridCol>
                    <a:gridCol w="3207434">
                      <a:extLst>
                        <a:ext uri="{9D8B030D-6E8A-4147-A177-3AD203B41FA5}">
                          <a16:colId xmlns:a16="http://schemas.microsoft.com/office/drawing/2014/main" xmlns="" val="20001"/>
                        </a:ext>
                      </a:extLst>
                    </a:gridCol>
                    <a:gridCol w="3418449">
                      <a:extLst>
                        <a:ext uri="{9D8B030D-6E8A-4147-A177-3AD203B41FA5}">
                          <a16:colId xmlns:a16="http://schemas.microsoft.com/office/drawing/2014/main" xmlns="" val="20002"/>
                        </a:ext>
                      </a:extLst>
                    </a:gridCol>
                  </a:tblGrid>
                  <a:tr h="945117">
                    <a:tc>
                      <a:txBody>
                        <a:bodyPr/>
                        <a:lstStyle/>
                        <a:p>
                          <a:pPr algn="just"/>
                          <a:r>
                            <a:rPr lang="es-CO" sz="2000" dirty="0">
                              <a:effectLst>
                                <a:outerShdw blurRad="38100" dist="38100" dir="2700000" algn="tl">
                                  <a:srgbClr val="000000">
                                    <a:alpha val="43137"/>
                                  </a:srgbClr>
                                </a:outerShdw>
                              </a:effectLst>
                            </a:rPr>
                            <a:t>CASO</a:t>
                          </a:r>
                        </a:p>
                      </a:txBody>
                      <a:tcPr marL="68580" marR="68580" marT="34290" marB="3429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CO" sz="2000" dirty="0">
                              <a:effectLst>
                                <a:outerShdw blurRad="38100" dist="38100" dir="2700000" algn="tl">
                                  <a:srgbClr val="000000">
                                    <a:alpha val="43137"/>
                                  </a:srgbClr>
                                </a:outerShdw>
                              </a:effectLst>
                            </a:rPr>
                            <a:t>POTENCIA POSITIVA</a:t>
                          </a:r>
                        </a:p>
                        <a:p>
                          <a:pPr algn="just"/>
                          <a:endParaRPr lang="es-CO" sz="2000" dirty="0">
                            <a:effectLst>
                              <a:outerShdw blurRad="38100" dist="38100" dir="2700000" algn="tl">
                                <a:srgbClr val="000000">
                                  <a:alpha val="43137"/>
                                </a:srgbClr>
                              </a:outerShdw>
                            </a:effectLst>
                          </a:endParaRPr>
                        </a:p>
                      </a:txBody>
                      <a:tcPr marL="68580" marR="68580" marT="34290" marB="3429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CO" sz="2000" dirty="0">
                              <a:effectLst>
                                <a:outerShdw blurRad="38100" dist="38100" dir="2700000" algn="tl">
                                  <a:srgbClr val="000000">
                                    <a:alpha val="43137"/>
                                  </a:srgbClr>
                                </a:outerShdw>
                              </a:effectLst>
                            </a:rPr>
                            <a:t>POTENCIA NEGATIVA</a:t>
                          </a:r>
                        </a:p>
                        <a:p>
                          <a:pPr algn="just"/>
                          <a:endParaRPr lang="es-CO" sz="2000" dirty="0">
                            <a:effectLst>
                              <a:outerShdw blurRad="38100" dist="38100" dir="2700000" algn="tl">
                                <a:srgbClr val="000000">
                                  <a:alpha val="43137"/>
                                </a:srgbClr>
                              </a:outerShdw>
                            </a:effectLst>
                          </a:endParaRPr>
                        </a:p>
                      </a:txBody>
                      <a:tcPr marL="68580" marR="68580" marT="34290" marB="34290"/>
                    </a:tc>
                    <a:extLst>
                      <a:ext uri="{0D108BD9-81ED-4DB2-BD59-A6C34878D82A}">
                        <a16:rowId xmlns:a16="http://schemas.microsoft.com/office/drawing/2014/main" xmlns="" val="10000"/>
                      </a:ext>
                    </a:extLst>
                  </a:tr>
                  <a:tr h="2330772">
                    <a:tc>
                      <a:txBody>
                        <a:bodyPr/>
                        <a:lstStyle/>
                        <a:p>
                          <a:pPr algn="just"/>
                          <a:r>
                            <a:rPr lang="es-CO" sz="2000" dirty="0"/>
                            <a:t>Descripción</a:t>
                          </a:r>
                        </a:p>
                      </a:txBody>
                      <a:tcPr marL="68580" marR="68580" marT="34290" marB="34290"/>
                    </a:tc>
                    <a:tc>
                      <a:txBody>
                        <a:bodyPr/>
                        <a:lstStyle/>
                        <a:p>
                          <a:pPr algn="just"/>
                          <a:r>
                            <a:rPr lang="es-CO" sz="2000" b="0" i="0" u="none" strike="noStrike" kern="1200" baseline="0" dirty="0">
                              <a:solidFill>
                                <a:schemeClr val="dk1"/>
                              </a:solidFill>
                              <a:latin typeface="+mn-lt"/>
                              <a:ea typeface="+mn-ea"/>
                              <a:cs typeface="+mn-cs"/>
                            </a:rPr>
                            <a:t>Elevar 10 a una potencia positiva es igual a recorrer hacia la derecha el punto decimal después del Número 1, de acuerdo al número de veces que indique la potencia.</a:t>
                          </a:r>
                          <a:endParaRPr lang="es-CO" sz="2000" dirty="0"/>
                        </a:p>
                      </a:txBody>
                      <a:tcPr marL="68580" marR="68580" marT="34290" marB="34290"/>
                    </a:tc>
                    <a:tc>
                      <a:txBody>
                        <a:bodyPr/>
                        <a:lstStyle/>
                        <a:p>
                          <a:pPr algn="just"/>
                          <a:r>
                            <a:rPr lang="es-CO" sz="2000" b="0" i="0" u="none" strike="noStrike" kern="1200" baseline="0" dirty="0">
                              <a:solidFill>
                                <a:schemeClr val="dk1"/>
                              </a:solidFill>
                              <a:latin typeface="+mn-lt"/>
                              <a:ea typeface="+mn-ea"/>
                              <a:cs typeface="+mn-cs"/>
                            </a:rPr>
                            <a:t>Elevar 10 a una potencia negativa es igual a recorrer hacia la izquierda el punto decimal después del número 1, de acuerdo al número de veces que indique la potencia.</a:t>
                          </a:r>
                          <a:endParaRPr lang="es-CO" sz="2000" dirty="0"/>
                        </a:p>
                      </a:txBody>
                      <a:tcPr marL="68580" marR="68580" marT="34290" marB="34290"/>
                    </a:tc>
                    <a:extLst>
                      <a:ext uri="{0D108BD9-81ED-4DB2-BD59-A6C34878D82A}">
                        <a16:rowId xmlns:a16="http://schemas.microsoft.com/office/drawing/2014/main" xmlns="" val="10001"/>
                      </a:ext>
                    </a:extLst>
                  </a:tr>
                  <a:tr h="652057">
                    <a:tc>
                      <a:txBody>
                        <a:bodyPr/>
                        <a:lstStyle/>
                        <a:p>
                          <a:pPr algn="just"/>
                          <a:r>
                            <a:rPr lang="es-CO" sz="2000" i="1" dirty="0"/>
                            <a:t>Ejemplo</a:t>
                          </a:r>
                        </a:p>
                      </a:txBody>
                      <a:tcPr marL="68580" marR="68580" marT="34290" marB="3429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CO" sz="2000" b="0" i="1" smtClean="0">
                                    <a:latin typeface="Cambria Math" panose="02040503050406030204" pitchFamily="18" charset="0"/>
                                  </a:rPr>
                                  <m:t>10000000=</m:t>
                                </m:r>
                                <m:sSup>
                                  <m:sSupPr>
                                    <m:ctrlPr>
                                      <a:rPr lang="es-CO" sz="2000" i="1" smtClean="0">
                                        <a:latin typeface="Cambria Math" panose="02040503050406030204" pitchFamily="18" charset="0"/>
                                      </a:rPr>
                                    </m:ctrlPr>
                                  </m:sSupPr>
                                  <m:e>
                                    <m:r>
                                      <a:rPr lang="es-CO" sz="2000" b="0" i="1" smtClean="0">
                                        <a:latin typeface="Cambria Math" panose="02040503050406030204" pitchFamily="18" charset="0"/>
                                      </a:rPr>
                                      <m:t>10</m:t>
                                    </m:r>
                                  </m:e>
                                  <m:sup>
                                    <m:r>
                                      <a:rPr lang="es-CO" sz="2000" b="0" i="1" smtClean="0">
                                        <a:latin typeface="Cambria Math" panose="02040503050406030204" pitchFamily="18" charset="0"/>
                                      </a:rPr>
                                      <m:t>6</m:t>
                                    </m:r>
                                  </m:sup>
                                </m:sSup>
                              </m:oMath>
                            </m:oMathPara>
                          </a14:m>
                          <a:endParaRPr lang="es-CO" sz="2000" dirty="0"/>
                        </a:p>
                        <a:p>
                          <a:pPr algn="just"/>
                          <a:endParaRPr lang="es-CO" sz="2000" dirty="0"/>
                        </a:p>
                      </a:txBody>
                      <a:tcPr marL="68580" marR="68580" marT="34290" marB="34290"/>
                    </a:tc>
                    <a:tc>
                      <a:txBody>
                        <a:bodyPr/>
                        <a:lstStyle/>
                        <a:p>
                          <a:pPr algn="just"/>
                          <a14:m>
                            <m:oMathPara xmlns:m="http://schemas.openxmlformats.org/officeDocument/2006/math">
                              <m:oMathParaPr>
                                <m:jc m:val="centerGroup"/>
                              </m:oMathParaPr>
                              <m:oMath xmlns:m="http://schemas.openxmlformats.org/officeDocument/2006/math">
                                <m:sSup>
                                  <m:sSupPr>
                                    <m:ctrlPr>
                                      <a:rPr lang="es-CO" sz="2000" i="1" smtClean="0">
                                        <a:latin typeface="Cambria Math" panose="02040503050406030204" pitchFamily="18" charset="0"/>
                                      </a:rPr>
                                    </m:ctrlPr>
                                  </m:sSupPr>
                                  <m:e>
                                    <m:r>
                                      <a:rPr lang="es-CO" sz="2000" b="0" i="1" smtClean="0">
                                        <a:latin typeface="Cambria Math" panose="02040503050406030204" pitchFamily="18" charset="0"/>
                                      </a:rPr>
                                      <m:t>10</m:t>
                                    </m:r>
                                  </m:e>
                                  <m:sup>
                                    <m:r>
                                      <a:rPr lang="es-CO" sz="2000" b="0" i="1" smtClean="0">
                                        <a:latin typeface="Cambria Math" panose="02040503050406030204" pitchFamily="18" charset="0"/>
                                      </a:rPr>
                                      <m:t>−6</m:t>
                                    </m:r>
                                  </m:sup>
                                </m:sSup>
                                <m:r>
                                  <a:rPr lang="es-CO" sz="2000" b="0" i="1" smtClean="0">
                                    <a:latin typeface="Cambria Math" panose="02040503050406030204" pitchFamily="18" charset="0"/>
                                  </a:rPr>
                                  <m:t>=0,000001</m:t>
                                </m:r>
                              </m:oMath>
                            </m:oMathPara>
                          </a14:m>
                          <a:endParaRPr lang="es-CO" sz="2000" dirty="0"/>
                        </a:p>
                        <a:p>
                          <a:pPr algn="just"/>
                          <a:endParaRPr lang="es-CO" sz="2000" dirty="0"/>
                        </a:p>
                      </a:txBody>
                      <a:tcPr marL="68580" marR="68580" marT="34290" marB="34290"/>
                    </a:tc>
                    <a:extLst>
                      <a:ext uri="{0D108BD9-81ED-4DB2-BD59-A6C34878D82A}">
                        <a16:rowId xmlns:a16="http://schemas.microsoft.com/office/drawing/2014/main" xmlns="" val="10002"/>
                      </a:ext>
                    </a:extLst>
                  </a:tr>
                </a:tbl>
              </a:graphicData>
            </a:graphic>
          </p:graphicFrame>
        </mc:Choice>
        <mc:Fallback xmlns="">
          <p:graphicFrame>
            <p:nvGraphicFramePr>
              <p:cNvPr id="5" name="Tabla 4"/>
              <p:cNvGraphicFramePr>
                <a:graphicFrameLocks noGrp="1"/>
              </p:cNvGraphicFramePr>
              <p:nvPr>
                <p:extLst>
                  <p:ext uri="{D42A27DB-BD31-4B8C-83A1-F6EECF244321}">
                    <p14:modId xmlns:p14="http://schemas.microsoft.com/office/powerpoint/2010/main" val="1331110545"/>
                  </p:ext>
                </p:extLst>
              </p:nvPr>
            </p:nvGraphicFramePr>
            <p:xfrm>
              <a:off x="414996" y="972554"/>
              <a:ext cx="8264770" cy="3954069"/>
            </p:xfrm>
            <a:graphic>
              <a:graphicData uri="http://schemas.openxmlformats.org/drawingml/2006/table">
                <a:tbl>
                  <a:tblPr firstRow="1" bandRow="1">
                    <a:tableStyleId>{5C22544A-7EE6-4342-B048-85BDC9FD1C3A}</a:tableStyleId>
                  </a:tblPr>
                  <a:tblGrid>
                    <a:gridCol w="1638887">
                      <a:extLst>
                        <a:ext uri="{9D8B030D-6E8A-4147-A177-3AD203B41FA5}">
                          <a16:colId xmlns:a16="http://schemas.microsoft.com/office/drawing/2014/main" val="20000"/>
                        </a:ext>
                      </a:extLst>
                    </a:gridCol>
                    <a:gridCol w="3207434">
                      <a:extLst>
                        <a:ext uri="{9D8B030D-6E8A-4147-A177-3AD203B41FA5}">
                          <a16:colId xmlns:a16="http://schemas.microsoft.com/office/drawing/2014/main" val="20001"/>
                        </a:ext>
                      </a:extLst>
                    </a:gridCol>
                    <a:gridCol w="3418449">
                      <a:extLst>
                        <a:ext uri="{9D8B030D-6E8A-4147-A177-3AD203B41FA5}">
                          <a16:colId xmlns:a16="http://schemas.microsoft.com/office/drawing/2014/main" val="20002"/>
                        </a:ext>
                      </a:extLst>
                    </a:gridCol>
                  </a:tblGrid>
                  <a:tr h="945117">
                    <a:tc>
                      <a:txBody>
                        <a:bodyPr/>
                        <a:lstStyle/>
                        <a:p>
                          <a:pPr algn="just"/>
                          <a:r>
                            <a:rPr lang="es-CO" sz="2000" dirty="0">
                              <a:effectLst>
                                <a:outerShdw blurRad="38100" dist="38100" dir="2700000" algn="tl">
                                  <a:srgbClr val="000000">
                                    <a:alpha val="43137"/>
                                  </a:srgbClr>
                                </a:outerShdw>
                              </a:effectLst>
                            </a:rPr>
                            <a:t>CASO</a:t>
                          </a:r>
                        </a:p>
                      </a:txBody>
                      <a:tcPr marL="68580" marR="68580" marT="34290" marB="3429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CO" sz="2000" dirty="0">
                              <a:effectLst>
                                <a:outerShdw blurRad="38100" dist="38100" dir="2700000" algn="tl">
                                  <a:srgbClr val="000000">
                                    <a:alpha val="43137"/>
                                  </a:srgbClr>
                                </a:outerShdw>
                              </a:effectLst>
                            </a:rPr>
                            <a:t>POTENCIA POSITIVA</a:t>
                          </a:r>
                        </a:p>
                        <a:p>
                          <a:pPr algn="just"/>
                          <a:endParaRPr lang="es-CO" sz="2000" dirty="0">
                            <a:effectLst>
                              <a:outerShdw blurRad="38100" dist="38100" dir="2700000" algn="tl">
                                <a:srgbClr val="000000">
                                  <a:alpha val="43137"/>
                                </a:srgbClr>
                              </a:outerShdw>
                            </a:effectLst>
                          </a:endParaRPr>
                        </a:p>
                      </a:txBody>
                      <a:tcPr marL="68580" marR="68580" marT="34290" marB="3429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CO" sz="2000" dirty="0">
                              <a:effectLst>
                                <a:outerShdw blurRad="38100" dist="38100" dir="2700000" algn="tl">
                                  <a:srgbClr val="000000">
                                    <a:alpha val="43137"/>
                                  </a:srgbClr>
                                </a:outerShdw>
                              </a:effectLst>
                            </a:rPr>
                            <a:t>POTENCIA NEGATIVA</a:t>
                          </a:r>
                        </a:p>
                        <a:p>
                          <a:pPr algn="just"/>
                          <a:endParaRPr lang="es-CO" sz="2000" dirty="0">
                            <a:effectLst>
                              <a:outerShdw blurRad="38100" dist="38100" dir="2700000" algn="tl">
                                <a:srgbClr val="000000">
                                  <a:alpha val="43137"/>
                                </a:srgbClr>
                              </a:outerShdw>
                            </a:effectLst>
                          </a:endParaRPr>
                        </a:p>
                      </a:txBody>
                      <a:tcPr marL="68580" marR="68580" marT="34290" marB="34290"/>
                    </a:tc>
                    <a:extLst>
                      <a:ext uri="{0D108BD9-81ED-4DB2-BD59-A6C34878D82A}">
                        <a16:rowId xmlns:a16="http://schemas.microsoft.com/office/drawing/2014/main" val="10000"/>
                      </a:ext>
                    </a:extLst>
                  </a:tr>
                  <a:tr h="2330772">
                    <a:tc>
                      <a:txBody>
                        <a:bodyPr/>
                        <a:lstStyle/>
                        <a:p>
                          <a:pPr algn="just"/>
                          <a:r>
                            <a:rPr lang="es-CO" sz="2000" dirty="0"/>
                            <a:t>Descripción</a:t>
                          </a:r>
                        </a:p>
                      </a:txBody>
                      <a:tcPr marL="68580" marR="68580" marT="34290" marB="34290"/>
                    </a:tc>
                    <a:tc>
                      <a:txBody>
                        <a:bodyPr/>
                        <a:lstStyle/>
                        <a:p>
                          <a:pPr algn="just"/>
                          <a:r>
                            <a:rPr lang="es-CO" sz="2000" b="0" i="0" u="none" strike="noStrike" kern="1200" baseline="0" dirty="0">
                              <a:solidFill>
                                <a:schemeClr val="dk1"/>
                              </a:solidFill>
                              <a:latin typeface="+mn-lt"/>
                              <a:ea typeface="+mn-ea"/>
                              <a:cs typeface="+mn-cs"/>
                            </a:rPr>
                            <a:t>Elevar 10 a una potencia positiva es igual a recorrer hacia la derecha el punto decimal después del Número 1, de acuerdo al número de veces que indique la potencia.</a:t>
                          </a:r>
                          <a:endParaRPr lang="es-CO" sz="2000" dirty="0"/>
                        </a:p>
                      </a:txBody>
                      <a:tcPr marL="68580" marR="68580" marT="34290" marB="34290"/>
                    </a:tc>
                    <a:tc>
                      <a:txBody>
                        <a:bodyPr/>
                        <a:lstStyle/>
                        <a:p>
                          <a:pPr algn="just"/>
                          <a:r>
                            <a:rPr lang="es-CO" sz="2000" b="0" i="0" u="none" strike="noStrike" kern="1200" baseline="0" dirty="0">
                              <a:solidFill>
                                <a:schemeClr val="dk1"/>
                              </a:solidFill>
                              <a:latin typeface="+mn-lt"/>
                              <a:ea typeface="+mn-ea"/>
                              <a:cs typeface="+mn-cs"/>
                            </a:rPr>
                            <a:t>Elevar 10 a una potencia negativa es igual a recorrer hacia la izquierda el punto decimal después del número 1, de acuerdo al número de veces que indique la potencia.</a:t>
                          </a:r>
                          <a:endParaRPr lang="es-CO" sz="2000" dirty="0"/>
                        </a:p>
                      </a:txBody>
                      <a:tcPr marL="68580" marR="68580" marT="34290" marB="34290"/>
                    </a:tc>
                    <a:extLst>
                      <a:ext uri="{0D108BD9-81ED-4DB2-BD59-A6C34878D82A}">
                        <a16:rowId xmlns:a16="http://schemas.microsoft.com/office/drawing/2014/main" val="10001"/>
                      </a:ext>
                    </a:extLst>
                  </a:tr>
                  <a:tr h="678180">
                    <a:tc>
                      <a:txBody>
                        <a:bodyPr/>
                        <a:lstStyle/>
                        <a:p>
                          <a:pPr algn="just"/>
                          <a:r>
                            <a:rPr lang="es-CO" sz="2000" i="1" dirty="0"/>
                            <a:t>Ejemplo</a:t>
                          </a:r>
                        </a:p>
                      </a:txBody>
                      <a:tcPr marL="68580" marR="68580" marT="34290" marB="34290"/>
                    </a:tc>
                    <a:tc>
                      <a:txBody>
                        <a:bodyPr/>
                        <a:lstStyle/>
                        <a:p>
                          <a:endParaRPr lang="es-ES"/>
                        </a:p>
                      </a:txBody>
                      <a:tcPr marL="68580" marR="68580" marT="34290" marB="34290">
                        <a:blipFill>
                          <a:blip r:embed="rId4"/>
                          <a:stretch>
                            <a:fillRect l="-51331" t="-492793" r="-107605" b="-1802"/>
                          </a:stretch>
                        </a:blipFill>
                      </a:tcPr>
                    </a:tc>
                    <a:tc>
                      <a:txBody>
                        <a:bodyPr/>
                        <a:lstStyle/>
                        <a:p>
                          <a:endParaRPr lang="es-ES"/>
                        </a:p>
                      </a:txBody>
                      <a:tcPr marL="68580" marR="68580" marT="34290" marB="34290">
                        <a:blipFill>
                          <a:blip r:embed="rId4"/>
                          <a:stretch>
                            <a:fillRect l="-141889" t="-492793" r="-891" b="-1802"/>
                          </a:stretch>
                        </a:blipFill>
                      </a:tcPr>
                    </a:tc>
                    <a:extLst>
                      <a:ext uri="{0D108BD9-81ED-4DB2-BD59-A6C34878D82A}">
                        <a16:rowId xmlns:a16="http://schemas.microsoft.com/office/drawing/2014/main" val="10002"/>
                      </a:ext>
                    </a:extLst>
                  </a:tr>
                </a:tbl>
              </a:graphicData>
            </a:graphic>
          </p:graphicFrame>
        </mc:Fallback>
      </mc:AlternateContent>
      <p:cxnSp>
        <p:nvCxnSpPr>
          <p:cNvPr id="7" name="Conector recto de flecha 6"/>
          <p:cNvCxnSpPr/>
          <p:nvPr/>
        </p:nvCxnSpPr>
        <p:spPr>
          <a:xfrm flipH="1">
            <a:off x="7006455" y="4659391"/>
            <a:ext cx="550573"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 name="Conector recto de flecha 12"/>
          <p:cNvCxnSpPr/>
          <p:nvPr/>
        </p:nvCxnSpPr>
        <p:spPr>
          <a:xfrm>
            <a:off x="3292582" y="4649732"/>
            <a:ext cx="569891" cy="965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3346259"/>
      </p:ext>
    </p:extLst>
  </p:cSld>
  <p:clrMapOvr>
    <a:overrideClrMapping bg1="lt1" tx1="dk1" bg2="lt2" tx2="dk2" accent1="accent1" accent2="accent2" accent3="accent3" accent4="accent4" accent5="accent5" accent6="accent6" hlink="hlink" folHlink="folHlink"/>
  </p:clrMapOvr>
</p:sld>
</file>

<file path=ppt/slides/slide7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304264" y="258635"/>
            <a:ext cx="7886700" cy="1325563"/>
          </a:xfrm>
        </p:spPr>
        <p:txBody>
          <a:bodyPr/>
          <a:lstStyle/>
          <a:p>
            <a:r>
              <a:rPr lang="es-CO" b="1" dirty="0">
                <a:solidFill>
                  <a:srgbClr val="00B050"/>
                </a:solidFill>
              </a:rPr>
              <a:t>EJEMPLO DE APLICACIÓN</a:t>
            </a:r>
          </a:p>
        </p:txBody>
      </p:sp>
      <p:sp>
        <p:nvSpPr>
          <p:cNvPr id="3" name="Marcador de contenido 2"/>
          <p:cNvSpPr>
            <a:spLocks noGrp="1"/>
          </p:cNvSpPr>
          <p:nvPr>
            <p:ph idx="1"/>
          </p:nvPr>
        </p:nvSpPr>
        <p:spPr>
          <a:xfrm>
            <a:off x="304264" y="1492049"/>
            <a:ext cx="8361434" cy="889078"/>
          </a:xfrm>
        </p:spPr>
        <p:txBody>
          <a:bodyPr>
            <a:noAutofit/>
          </a:bodyPr>
          <a:lstStyle/>
          <a:p>
            <a:pPr algn="just"/>
            <a:r>
              <a:rPr lang="es-CO" sz="2000" dirty="0">
                <a:solidFill>
                  <a:srgbClr val="C00000"/>
                </a:solidFill>
                <a:effectLst>
                  <a:outerShdw blurRad="38100" dist="38100" dir="2700000" algn="tl">
                    <a:srgbClr val="000000">
                      <a:alpha val="43137"/>
                    </a:srgbClr>
                  </a:outerShdw>
                </a:effectLst>
                <a:latin typeface="Cooper Black" panose="0208090404030B020404" pitchFamily="18" charset="0"/>
              </a:rPr>
              <a:t>Número de Avogadro:</a:t>
            </a:r>
            <a:r>
              <a:rPr lang="es-CO" sz="2000" dirty="0">
                <a:latin typeface="Cooper Black" panose="0208090404030B020404" pitchFamily="18" charset="0"/>
              </a:rPr>
              <a:t> </a:t>
            </a:r>
            <a:r>
              <a:rPr lang="es-CO" sz="2000" b="1" u="sng" dirty="0">
                <a:solidFill>
                  <a:srgbClr val="C00000"/>
                </a:solidFill>
              </a:rPr>
              <a:t>6,023x10</a:t>
            </a:r>
            <a:r>
              <a:rPr lang="es-CO" sz="2000" b="1" u="sng" baseline="30000" dirty="0">
                <a:solidFill>
                  <a:srgbClr val="C00000"/>
                </a:solidFill>
              </a:rPr>
              <a:t>23</a:t>
            </a:r>
            <a:r>
              <a:rPr lang="es-CO" sz="2000" baseline="30000" dirty="0"/>
              <a:t>  </a:t>
            </a:r>
            <a:r>
              <a:rPr lang="es-CO" sz="2000" dirty="0"/>
              <a:t>Es el número de átomos o moléculas que hay en un mol, que se basa en el número de átomos que contienen 12 g de Carbono-12. El Carbono es la unidad patrón que se emplea actualmente.</a:t>
            </a:r>
          </a:p>
          <a:p>
            <a:pPr algn="just"/>
            <a:endParaRPr lang="es-CO" sz="2000" dirty="0"/>
          </a:p>
        </p:txBody>
      </p:sp>
      <p:pic>
        <p:nvPicPr>
          <p:cNvPr id="2050" name="Picture 2" descr="http://www.webquestcreator2.com/majwq/public/files/files_user/8012/carita-incognita-animada1.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97321" y="2936311"/>
            <a:ext cx="984779" cy="984779"/>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4" name="CuadroTexto 3"/>
              <p:cNvSpPr txBox="1"/>
              <p:nvPr/>
            </p:nvSpPr>
            <p:spPr>
              <a:xfrm>
                <a:off x="2492476" y="2540695"/>
                <a:ext cx="6223814" cy="4033605"/>
              </a:xfrm>
              <a:prstGeom prst="rect">
                <a:avLst/>
              </a:prstGeom>
              <a:noFill/>
            </p:spPr>
            <p:txBody>
              <a:bodyPr wrap="square" rtlCol="0">
                <a:spAutoFit/>
              </a:bodyPr>
              <a:lstStyle/>
              <a:p>
                <a:pPr algn="just"/>
                <a:r>
                  <a:rPr lang="es-CO" sz="1600" i="1" dirty="0">
                    <a:latin typeface="Calibri Light" panose="020F0302020204030204" pitchFamily="34" charset="0"/>
                    <a:cs typeface="Calibri Light" panose="020F0302020204030204" pitchFamily="34" charset="0"/>
                  </a:rPr>
                  <a:t>El número de Avogadro es de vital importancia en la química porque define una unidad que siempre se  utiliza  en la estequiometría (cálculo de las relaciones cuantitativas entre reactivos y productos en el transcurso de una reacción química): el mol.</a:t>
                </a:r>
              </a:p>
              <a:p>
                <a:pPr algn="just"/>
                <a:r>
                  <a:rPr lang="es-CO" sz="1600" i="1" dirty="0">
                    <a:latin typeface="Calibri Light" panose="020F0302020204030204" pitchFamily="34" charset="0"/>
                    <a:cs typeface="Calibri Light" panose="020F0302020204030204" pitchFamily="34" charset="0"/>
                  </a:rPr>
                  <a:t>También sirve para calcular en química mas avanzada, datos tales como la masa de un átomo concreto, la masa de una molécula aislada, o para contabilizar moléculas totales en una masa dada de una sustancia.</a:t>
                </a:r>
              </a:p>
              <a:p>
                <a:pPr algn="just"/>
                <a:endParaRPr lang="es-CO" sz="1600" dirty="0"/>
              </a:p>
              <a:p>
                <a:pPr algn="just"/>
                <a:r>
                  <a:rPr lang="es-CO" sz="1600" b="1" dirty="0"/>
                  <a:t>¿Cuantos átomos hay en 2,3 moles de cloruro de sodio, </a:t>
                </a:r>
                <a:r>
                  <a:rPr lang="es-CO" sz="1600" b="1" dirty="0" err="1"/>
                  <a:t>NaCl</a:t>
                </a:r>
                <a:r>
                  <a:rPr lang="es-CO" sz="1600" b="1" dirty="0"/>
                  <a:t>?</a:t>
                </a:r>
              </a:p>
              <a:p>
                <a:pPr algn="just"/>
                <a:endParaRPr lang="es-CO" sz="1600" b="1" dirty="0"/>
              </a:p>
              <a:p>
                <a:pPr algn="just"/>
                <a14:m>
                  <m:oMathPara xmlns:m="http://schemas.openxmlformats.org/officeDocument/2006/math">
                    <m:oMathParaPr>
                      <m:jc m:val="centerGroup"/>
                    </m:oMathParaPr>
                    <m:oMath xmlns:m="http://schemas.openxmlformats.org/officeDocument/2006/math">
                      <m:r>
                        <a:rPr lang="es-CO" sz="1600" i="1">
                          <a:latin typeface="Cambria Math" panose="02040503050406030204" pitchFamily="18" charset="0"/>
                        </a:rPr>
                        <m:t>2,3 </m:t>
                      </m:r>
                      <m:r>
                        <a:rPr lang="es-CO" sz="1600" i="1">
                          <a:latin typeface="Cambria Math" panose="02040503050406030204" pitchFamily="18" charset="0"/>
                        </a:rPr>
                        <m:t>𝑚𝑜𝑙</m:t>
                      </m:r>
                      <m:r>
                        <a:rPr lang="es-CO" sz="1600" i="1">
                          <a:latin typeface="Cambria Math" panose="02040503050406030204" pitchFamily="18" charset="0"/>
                        </a:rPr>
                        <m:t> </m:t>
                      </m:r>
                      <m:r>
                        <a:rPr lang="es-CO" sz="1600" i="1">
                          <a:latin typeface="Cambria Math" panose="02040503050406030204" pitchFamily="18" charset="0"/>
                        </a:rPr>
                        <m:t>𝑁𝑎𝐶𝑙</m:t>
                      </m:r>
                      <m:r>
                        <a:rPr lang="es-CO" sz="1600" i="1">
                          <a:latin typeface="Cambria Math" panose="02040503050406030204" pitchFamily="18" charset="0"/>
                        </a:rPr>
                        <m:t>∗</m:t>
                      </m:r>
                      <m:f>
                        <m:fPr>
                          <m:ctrlPr>
                            <a:rPr lang="es-CO" sz="1600" i="1">
                              <a:latin typeface="Cambria Math" panose="02040503050406030204" pitchFamily="18" charset="0"/>
                            </a:rPr>
                          </m:ctrlPr>
                        </m:fPr>
                        <m:num>
                          <m:r>
                            <a:rPr lang="es-CO" sz="1600" i="1">
                              <a:latin typeface="Cambria Math" panose="02040503050406030204" pitchFamily="18" charset="0"/>
                            </a:rPr>
                            <m:t>6,023</m:t>
                          </m:r>
                          <m:r>
                            <a:rPr lang="es-CO" sz="1600" i="1">
                              <a:latin typeface="Cambria Math" panose="02040503050406030204" pitchFamily="18" charset="0"/>
                            </a:rPr>
                            <m:t>𝑥</m:t>
                          </m:r>
                          <m:sSup>
                            <m:sSupPr>
                              <m:ctrlPr>
                                <a:rPr lang="es-CO" sz="1600" i="1">
                                  <a:latin typeface="Cambria Math" panose="02040503050406030204" pitchFamily="18" charset="0"/>
                                </a:rPr>
                              </m:ctrlPr>
                            </m:sSupPr>
                            <m:e>
                              <m:r>
                                <a:rPr lang="es-CO" sz="1600" i="1">
                                  <a:latin typeface="Cambria Math" panose="02040503050406030204" pitchFamily="18" charset="0"/>
                                </a:rPr>
                                <m:t>10</m:t>
                              </m:r>
                            </m:e>
                            <m:sup>
                              <m:r>
                                <a:rPr lang="es-CO" sz="1600" i="1">
                                  <a:latin typeface="Cambria Math" panose="02040503050406030204" pitchFamily="18" charset="0"/>
                                </a:rPr>
                                <m:t>23</m:t>
                              </m:r>
                            </m:sup>
                          </m:sSup>
                          <m:r>
                            <a:rPr lang="es-CO" sz="1600" i="1">
                              <a:latin typeface="Cambria Math" panose="02040503050406030204" pitchFamily="18" charset="0"/>
                            </a:rPr>
                            <m:t>𝑚𝑜𝑙</m:t>
                          </m:r>
                          <m:r>
                            <a:rPr lang="es-CO" sz="1600" i="1">
                              <a:latin typeface="Cambria Math" panose="02040503050406030204" pitchFamily="18" charset="0"/>
                            </a:rPr>
                            <m:t>é</m:t>
                          </m:r>
                          <m:r>
                            <a:rPr lang="es-CO" sz="1600" i="1">
                              <a:latin typeface="Cambria Math" panose="02040503050406030204" pitchFamily="18" charset="0"/>
                            </a:rPr>
                            <m:t>𝑐𝑢𝑙𝑎𝑠</m:t>
                          </m:r>
                        </m:num>
                        <m:den>
                          <m:r>
                            <a:rPr lang="es-CO" sz="1600" i="1">
                              <a:latin typeface="Cambria Math" panose="02040503050406030204" pitchFamily="18" charset="0"/>
                            </a:rPr>
                            <m:t>1</m:t>
                          </m:r>
                          <m:r>
                            <a:rPr lang="es-CO" sz="1600" i="1">
                              <a:latin typeface="Cambria Math" panose="02040503050406030204" pitchFamily="18" charset="0"/>
                            </a:rPr>
                            <m:t>𝑚𝑜𝑙</m:t>
                          </m:r>
                          <m:r>
                            <a:rPr lang="es-CO" sz="1600" i="1">
                              <a:latin typeface="Cambria Math" panose="02040503050406030204" pitchFamily="18" charset="0"/>
                            </a:rPr>
                            <m:t> </m:t>
                          </m:r>
                          <m:r>
                            <a:rPr lang="es-CO" sz="1600" i="1">
                              <a:latin typeface="Cambria Math" panose="02040503050406030204" pitchFamily="18" charset="0"/>
                            </a:rPr>
                            <m:t>𝑁𝑎𝐶𝑙</m:t>
                          </m:r>
                        </m:den>
                      </m:f>
                      <m:r>
                        <a:rPr lang="es-CO" sz="1600" i="1">
                          <a:latin typeface="Cambria Math" panose="02040503050406030204" pitchFamily="18" charset="0"/>
                        </a:rPr>
                        <m:t>=</m:t>
                      </m:r>
                      <m:r>
                        <a:rPr lang="es-CO" sz="1600" i="1">
                          <a:solidFill>
                            <a:srgbClr val="C00000"/>
                          </a:solidFill>
                          <a:effectLst>
                            <a:outerShdw blurRad="38100" dist="38100" dir="2700000" algn="tl">
                              <a:srgbClr val="000000">
                                <a:alpha val="43137"/>
                              </a:srgbClr>
                            </a:outerShdw>
                          </a:effectLst>
                          <a:latin typeface="Cambria Math" panose="02040503050406030204" pitchFamily="18" charset="0"/>
                        </a:rPr>
                        <m:t>1,385</m:t>
                      </m:r>
                      <m:r>
                        <a:rPr lang="es-CO" sz="1600" i="1">
                          <a:solidFill>
                            <a:srgbClr val="C00000"/>
                          </a:solidFill>
                          <a:effectLst>
                            <a:outerShdw blurRad="38100" dist="38100" dir="2700000" algn="tl">
                              <a:srgbClr val="000000">
                                <a:alpha val="43137"/>
                              </a:srgbClr>
                            </a:outerShdw>
                          </a:effectLst>
                          <a:latin typeface="Cambria Math" panose="02040503050406030204" pitchFamily="18" charset="0"/>
                        </a:rPr>
                        <m:t>𝑥</m:t>
                      </m:r>
                      <m:sSup>
                        <m:sSupPr>
                          <m:ctrlPr>
                            <a:rPr lang="es-CO" sz="1600" i="1">
                              <a:solidFill>
                                <a:srgbClr val="C00000"/>
                              </a:solidFill>
                              <a:effectLst>
                                <a:outerShdw blurRad="38100" dist="38100" dir="2700000" algn="tl">
                                  <a:srgbClr val="000000">
                                    <a:alpha val="43137"/>
                                  </a:srgbClr>
                                </a:outerShdw>
                              </a:effectLst>
                              <a:latin typeface="Cambria Math" panose="02040503050406030204" pitchFamily="18" charset="0"/>
                            </a:rPr>
                          </m:ctrlPr>
                        </m:sSupPr>
                        <m:e>
                          <m:r>
                            <a:rPr lang="es-CO" sz="1600" i="1">
                              <a:solidFill>
                                <a:srgbClr val="C00000"/>
                              </a:solidFill>
                              <a:effectLst>
                                <a:outerShdw blurRad="38100" dist="38100" dir="2700000" algn="tl">
                                  <a:srgbClr val="000000">
                                    <a:alpha val="43137"/>
                                  </a:srgbClr>
                                </a:outerShdw>
                              </a:effectLst>
                              <a:latin typeface="Cambria Math" panose="02040503050406030204" pitchFamily="18" charset="0"/>
                            </a:rPr>
                            <m:t>10</m:t>
                          </m:r>
                        </m:e>
                        <m:sup>
                          <m:r>
                            <a:rPr lang="es-CO" sz="1600" i="1">
                              <a:solidFill>
                                <a:srgbClr val="C00000"/>
                              </a:solidFill>
                              <a:effectLst>
                                <a:outerShdw blurRad="38100" dist="38100" dir="2700000" algn="tl">
                                  <a:srgbClr val="000000">
                                    <a:alpha val="43137"/>
                                  </a:srgbClr>
                                </a:outerShdw>
                              </a:effectLst>
                              <a:latin typeface="Cambria Math" panose="02040503050406030204" pitchFamily="18" charset="0"/>
                            </a:rPr>
                            <m:t>24</m:t>
                          </m:r>
                        </m:sup>
                      </m:sSup>
                    </m:oMath>
                  </m:oMathPara>
                </a14:m>
                <a:endParaRPr lang="es-CO" sz="1600" dirty="0"/>
              </a:p>
              <a:p>
                <a:pPr algn="just"/>
                <a:endParaRPr lang="es-CO" sz="1600" i="1" dirty="0">
                  <a:solidFill>
                    <a:srgbClr val="0070C0"/>
                  </a:solidFill>
                </a:endParaRPr>
              </a:p>
              <a:p>
                <a:pPr algn="just"/>
                <a:r>
                  <a:rPr lang="es-CO" sz="1600" i="1" dirty="0">
                    <a:solidFill>
                      <a:srgbClr val="0070C0"/>
                    </a:solidFill>
                  </a:rPr>
                  <a:t>En este caso, la notación científica permite expresar cantidades tan grandes de partículas tan pequeñas, como las moléculas de </a:t>
                </a:r>
                <a:r>
                  <a:rPr lang="es-CO" sz="1600" i="1" dirty="0" err="1">
                    <a:solidFill>
                      <a:srgbClr val="0070C0"/>
                    </a:solidFill>
                  </a:rPr>
                  <a:t>NaCl</a:t>
                </a:r>
                <a:r>
                  <a:rPr lang="es-CO" sz="1600" i="1" dirty="0">
                    <a:solidFill>
                      <a:srgbClr val="0070C0"/>
                    </a:solidFill>
                  </a:rPr>
                  <a:t>.</a:t>
                </a:r>
              </a:p>
              <a:p>
                <a:pPr algn="just"/>
                <a:endParaRPr lang="es-CO" sz="1600" dirty="0"/>
              </a:p>
            </p:txBody>
          </p:sp>
        </mc:Choice>
        <mc:Fallback xmlns="">
          <p:sp>
            <p:nvSpPr>
              <p:cNvPr id="4" name="CuadroTexto 3"/>
              <p:cNvSpPr txBox="1">
                <a:spLocks noRot="1" noChangeAspect="1" noMove="1" noResize="1" noEditPoints="1" noAdjustHandles="1" noChangeArrowheads="1" noChangeShapeType="1" noTextEdit="1"/>
              </p:cNvSpPr>
              <p:nvPr/>
            </p:nvSpPr>
            <p:spPr>
              <a:xfrm>
                <a:off x="2492476" y="2540695"/>
                <a:ext cx="6223814" cy="4033605"/>
              </a:xfrm>
              <a:prstGeom prst="rect">
                <a:avLst/>
              </a:prstGeom>
              <a:blipFill>
                <a:blip r:embed="rId5"/>
                <a:stretch>
                  <a:fillRect l="-588" t="-454" r="-490"/>
                </a:stretch>
              </a:blipFill>
            </p:spPr>
            <p:txBody>
              <a:bodyPr/>
              <a:lstStyle/>
              <a:p>
                <a:r>
                  <a:rPr lang="es-ES">
                    <a:noFill/>
                  </a:rPr>
                  <a:t> </a:t>
                </a:r>
              </a:p>
            </p:txBody>
          </p:sp>
        </mc:Fallback>
      </mc:AlternateContent>
      <p:sp>
        <p:nvSpPr>
          <p:cNvPr id="5" name="Rectángulo 4"/>
          <p:cNvSpPr/>
          <p:nvPr/>
        </p:nvSpPr>
        <p:spPr>
          <a:xfrm rot="20475470">
            <a:off x="232487" y="4846101"/>
            <a:ext cx="2218685" cy="623248"/>
          </a:xfrm>
          <a:prstGeom prst="rect">
            <a:avLst/>
          </a:prstGeom>
          <a:noFill/>
        </p:spPr>
        <p:txBody>
          <a:bodyPr wrap="none" lIns="68580" tIns="34290" rIns="68580" bIns="34290">
            <a:spAutoFit/>
          </a:bodyPr>
          <a:lstStyle/>
          <a:p>
            <a:pPr algn="ctr"/>
            <a:r>
              <a:rPr lang="es-CO" dirty="0">
                <a:solidFill>
                  <a:schemeClr val="accent6">
                    <a:lumMod val="75000"/>
                  </a:schemeClr>
                </a:solidFill>
              </a:rPr>
              <a:t>¿Y para que el </a:t>
            </a:r>
          </a:p>
          <a:p>
            <a:pPr algn="ctr"/>
            <a:r>
              <a:rPr lang="es-CO" dirty="0">
                <a:solidFill>
                  <a:schemeClr val="accent6">
                    <a:lumMod val="75000"/>
                  </a:schemeClr>
                </a:solidFill>
              </a:rPr>
              <a:t>número de Avogadro?</a:t>
            </a:r>
          </a:p>
        </p:txBody>
      </p:sp>
      <p:cxnSp>
        <p:nvCxnSpPr>
          <p:cNvPr id="7" name="Conector recto 6"/>
          <p:cNvCxnSpPr/>
          <p:nvPr/>
        </p:nvCxnSpPr>
        <p:spPr>
          <a:xfrm flipV="1">
            <a:off x="466457" y="1322822"/>
            <a:ext cx="7562314" cy="9659"/>
          </a:xfrm>
          <a:prstGeom prst="line">
            <a:avLst/>
          </a:prstGeom>
        </p:spPr>
        <p:style>
          <a:lnRef idx="1">
            <a:schemeClr val="accent1"/>
          </a:lnRef>
          <a:fillRef idx="0">
            <a:schemeClr val="accent1"/>
          </a:fillRef>
          <a:effectRef idx="0">
            <a:schemeClr val="accent1"/>
          </a:effectRef>
          <a:fontRef idx="minor">
            <a:schemeClr val="tx1"/>
          </a:fontRef>
        </p:style>
      </p:cxnSp>
      <p:sp>
        <p:nvSpPr>
          <p:cNvPr id="9" name="CuadroTexto 8"/>
          <p:cNvSpPr txBox="1"/>
          <p:nvPr/>
        </p:nvSpPr>
        <p:spPr>
          <a:xfrm>
            <a:off x="191183" y="4106560"/>
            <a:ext cx="2397056" cy="553998"/>
          </a:xfrm>
          <a:prstGeom prst="rect">
            <a:avLst/>
          </a:prstGeom>
          <a:noFill/>
        </p:spPr>
        <p:txBody>
          <a:bodyPr wrap="square" rtlCol="0">
            <a:spAutoFit/>
          </a:bodyPr>
          <a:lstStyle/>
          <a:p>
            <a:r>
              <a:rPr lang="es-CO" sz="750" dirty="0"/>
              <a:t>Tomado de </a:t>
            </a:r>
            <a:r>
              <a:rPr lang="es-CO" sz="750" dirty="0">
                <a:hlinkClick r:id="rId6"/>
              </a:rPr>
              <a:t>https://sites.google.com/site/operacionespasivasfinancieras/2-preguntas</a:t>
            </a:r>
            <a:endParaRPr lang="es-CO" sz="750" dirty="0"/>
          </a:p>
          <a:p>
            <a:endParaRPr lang="es-CO" sz="750" dirty="0"/>
          </a:p>
        </p:txBody>
      </p:sp>
    </p:spTree>
    <p:extLst>
      <p:ext uri="{BB962C8B-B14F-4D97-AF65-F5344CB8AC3E}">
        <p14:creationId xmlns:p14="http://schemas.microsoft.com/office/powerpoint/2010/main" val="1946334110"/>
      </p:ext>
    </p:extLst>
  </p:cSld>
  <p:clrMapOvr>
    <a:overrideClrMapping bg1="lt1" tx1="dk1" bg2="lt2" tx2="dk2" accent1="accent1" accent2="accent2" accent3="accent3" accent4="accent4" accent5="accent5" accent6="accent6" hlink="hlink" folHlink="folHlink"/>
  </p:clrMapOvr>
</p:sld>
</file>

<file path=ppt/slides/slide7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628650" y="297760"/>
            <a:ext cx="7886700" cy="1381836"/>
          </a:xfrm>
        </p:spPr>
        <p:style>
          <a:lnRef idx="2">
            <a:schemeClr val="dk1">
              <a:shade val="50000"/>
            </a:schemeClr>
          </a:lnRef>
          <a:fillRef idx="1">
            <a:schemeClr val="dk1"/>
          </a:fillRef>
          <a:effectRef idx="0">
            <a:schemeClr val="dk1"/>
          </a:effectRef>
          <a:fontRef idx="minor">
            <a:schemeClr val="lt1"/>
          </a:fontRef>
        </p:style>
        <p:txBody>
          <a:bodyPr>
            <a:normAutofit/>
          </a:bodyPr>
          <a:lstStyle/>
          <a:p>
            <a:pPr algn="ctr"/>
            <a:r>
              <a:rPr lang="es-CO" sz="4950" dirty="0">
                <a:latin typeface="Cooper Black" panose="0208090404030B020404" pitchFamily="18" charset="0"/>
              </a:rPr>
              <a:t>¡Practica!</a:t>
            </a:r>
          </a:p>
        </p:txBody>
      </p:sp>
      <p:sp>
        <p:nvSpPr>
          <p:cNvPr id="3" name="Marcador de contenido 2"/>
          <p:cNvSpPr>
            <a:spLocks noGrp="1"/>
          </p:cNvSpPr>
          <p:nvPr>
            <p:ph idx="1"/>
          </p:nvPr>
        </p:nvSpPr>
        <p:spPr>
          <a:xfrm>
            <a:off x="628650" y="1737673"/>
            <a:ext cx="7886700" cy="1125940"/>
          </a:xfrm>
        </p:spPr>
        <p:style>
          <a:lnRef idx="1">
            <a:schemeClr val="accent4"/>
          </a:lnRef>
          <a:fillRef idx="3">
            <a:schemeClr val="accent4"/>
          </a:fillRef>
          <a:effectRef idx="2">
            <a:schemeClr val="accent4"/>
          </a:effectRef>
          <a:fontRef idx="minor">
            <a:schemeClr val="lt1"/>
          </a:fontRef>
        </p:style>
        <p:txBody>
          <a:bodyPr/>
          <a:lstStyle/>
          <a:p>
            <a:pPr algn="ctr"/>
            <a:endParaRPr lang="es-CO" dirty="0">
              <a:effectLst>
                <a:outerShdw blurRad="38100" dist="38100" dir="2700000" algn="tl">
                  <a:srgbClr val="000000">
                    <a:alpha val="43137"/>
                  </a:srgbClr>
                </a:outerShdw>
              </a:effectLst>
              <a:latin typeface="Cooper Black" panose="0208090404030B020404" pitchFamily="18" charset="0"/>
              <a:hlinkClick r:id="rId3"/>
            </a:endParaRPr>
          </a:p>
          <a:p>
            <a:pPr marL="0" indent="0" algn="ctr">
              <a:buNone/>
            </a:pPr>
            <a:r>
              <a:rPr lang="es-CO" dirty="0">
                <a:effectLst>
                  <a:outerShdw blurRad="38100" dist="38100" dir="2700000" algn="tl">
                    <a:srgbClr val="000000">
                      <a:alpha val="43137"/>
                    </a:srgbClr>
                  </a:outerShdw>
                </a:effectLst>
                <a:latin typeface="Cooper Black" panose="0208090404030B020404" pitchFamily="18" charset="0"/>
                <a:hlinkClick r:id="rId3"/>
              </a:rPr>
              <a:t>Ejercicios de escritura en notación científica</a:t>
            </a:r>
            <a:endParaRPr lang="es-CO" dirty="0">
              <a:effectLst>
                <a:outerShdw blurRad="38100" dist="38100" dir="2700000" algn="tl">
                  <a:srgbClr val="000000">
                    <a:alpha val="43137"/>
                  </a:srgbClr>
                </a:outerShdw>
              </a:effectLst>
              <a:latin typeface="Cooper Black" panose="0208090404030B020404" pitchFamily="18" charset="0"/>
            </a:endParaRPr>
          </a:p>
          <a:p>
            <a:pPr algn="ctr"/>
            <a:endParaRPr lang="es-CO" dirty="0">
              <a:effectLst>
                <a:outerShdw blurRad="38100" dist="38100" dir="2700000" algn="tl">
                  <a:srgbClr val="000000">
                    <a:alpha val="43137"/>
                  </a:srgbClr>
                </a:outerShdw>
              </a:effectLst>
              <a:latin typeface="Cooper Black" panose="0208090404030B020404" pitchFamily="18" charset="0"/>
            </a:endParaRPr>
          </a:p>
        </p:txBody>
      </p:sp>
      <p:pic>
        <p:nvPicPr>
          <p:cNvPr id="4" name="Imagen 3">
            <a:extLst>
              <a:ext uri="{FF2B5EF4-FFF2-40B4-BE49-F238E27FC236}">
                <a16:creationId xmlns:a16="http://schemas.microsoft.com/office/drawing/2014/main" xmlns="" id="{4337A80B-9392-4E14-B26E-088DFFC82947}"/>
              </a:ext>
            </a:extLst>
          </p:cNvPr>
          <p:cNvPicPr>
            <a:picLocks noChangeAspect="1"/>
          </p:cNvPicPr>
          <p:nvPr/>
        </p:nvPicPr>
        <p:blipFill>
          <a:blip r:embed="rId4"/>
          <a:stretch>
            <a:fillRect/>
          </a:stretch>
        </p:blipFill>
        <p:spPr>
          <a:xfrm>
            <a:off x="2196068" y="3086226"/>
            <a:ext cx="4751861" cy="2528149"/>
          </a:xfrm>
          <a:prstGeom prst="rect">
            <a:avLst/>
          </a:prstGeom>
        </p:spPr>
      </p:pic>
      <p:sp>
        <p:nvSpPr>
          <p:cNvPr id="5" name="Rectángulo 4">
            <a:extLst>
              <a:ext uri="{FF2B5EF4-FFF2-40B4-BE49-F238E27FC236}">
                <a16:creationId xmlns:a16="http://schemas.microsoft.com/office/drawing/2014/main" xmlns="" id="{11150BDA-410A-4069-BBEF-8CD5A280F770}"/>
              </a:ext>
            </a:extLst>
          </p:cNvPr>
          <p:cNvSpPr/>
          <p:nvPr/>
        </p:nvSpPr>
        <p:spPr>
          <a:xfrm>
            <a:off x="414130" y="5836989"/>
            <a:ext cx="8315739" cy="923330"/>
          </a:xfrm>
          <a:prstGeom prst="rect">
            <a:avLst/>
          </a:prstGeom>
        </p:spPr>
        <p:txBody>
          <a:bodyPr wrap="square">
            <a:spAutoFit/>
          </a:bodyPr>
          <a:lstStyle/>
          <a:p>
            <a:r>
              <a:rPr lang="es-ES" dirty="0">
                <a:hlinkClick r:id="rId3"/>
              </a:rPr>
              <a:t>https://es.khanacademy.org/math/pre-algebra/pre-algebra-exponents-radicals/pre-algebra-scientific-notation/e/scientific_notation</a:t>
            </a:r>
            <a:endParaRPr lang="es-ES" dirty="0"/>
          </a:p>
          <a:p>
            <a:endParaRPr lang="es-ES" dirty="0"/>
          </a:p>
        </p:txBody>
      </p:sp>
    </p:spTree>
    <p:extLst>
      <p:ext uri="{BB962C8B-B14F-4D97-AF65-F5344CB8AC3E}">
        <p14:creationId xmlns:p14="http://schemas.microsoft.com/office/powerpoint/2010/main" val="4082394583"/>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8B997C0-1FCD-4F15-8B36-4BCC63579601}"/>
              </a:ext>
            </a:extLst>
          </p:cNvPr>
          <p:cNvSpPr>
            <a:spLocks noGrp="1"/>
          </p:cNvSpPr>
          <p:nvPr>
            <p:ph type="title"/>
          </p:nvPr>
        </p:nvSpPr>
        <p:spPr/>
        <p:txBody>
          <a:bodyPr>
            <a:normAutofit/>
          </a:bodyPr>
          <a:lstStyle/>
          <a:p>
            <a:r>
              <a:rPr lang="es-ES" sz="3200" b="1" dirty="0">
                <a:solidFill>
                  <a:srgbClr val="FF0000"/>
                </a:solidFill>
                <a:latin typeface="+mn-lt"/>
                <a:ea typeface="Verdana" panose="020B0604030504040204" pitchFamily="34" charset="0"/>
              </a:rPr>
              <a:t>Números reales</a:t>
            </a:r>
            <a:r>
              <a:rPr lang="es-ES" sz="4400" dirty="0">
                <a:solidFill>
                  <a:srgbClr val="FF0000"/>
                </a:solidFill>
                <a:latin typeface="Verdana" panose="020B0604030504040204" pitchFamily="34" charset="0"/>
                <a:ea typeface="Verdana" panose="020B0604030504040204" pitchFamily="34" charset="0"/>
              </a:rPr>
              <a:t/>
            </a:r>
            <a:br>
              <a:rPr lang="es-ES" sz="4400" dirty="0">
                <a:solidFill>
                  <a:srgbClr val="FF0000"/>
                </a:solidFill>
                <a:latin typeface="Verdana" panose="020B0604030504040204" pitchFamily="34" charset="0"/>
                <a:ea typeface="Verdana" panose="020B0604030504040204" pitchFamily="34" charset="0"/>
              </a:rPr>
            </a:br>
            <a:endParaRPr lang="es-ES" sz="4400" dirty="0"/>
          </a:p>
        </p:txBody>
      </p:sp>
      <p:sp>
        <p:nvSpPr>
          <p:cNvPr id="3" name="Marcador de contenido 2">
            <a:extLst>
              <a:ext uri="{FF2B5EF4-FFF2-40B4-BE49-F238E27FC236}">
                <a16:creationId xmlns:a16="http://schemas.microsoft.com/office/drawing/2014/main" xmlns="" id="{0BA5D56B-0073-47A5-822C-B540DBE13336}"/>
              </a:ext>
            </a:extLst>
          </p:cNvPr>
          <p:cNvSpPr>
            <a:spLocks noGrp="1"/>
          </p:cNvSpPr>
          <p:nvPr>
            <p:ph idx="1"/>
          </p:nvPr>
        </p:nvSpPr>
        <p:spPr>
          <a:xfrm>
            <a:off x="417635" y="1144565"/>
            <a:ext cx="7886700" cy="1189832"/>
          </a:xfrm>
        </p:spPr>
        <p:txBody>
          <a:bodyPr>
            <a:normAutofit fontScale="92500" lnSpcReduction="10000"/>
          </a:bodyPr>
          <a:lstStyle/>
          <a:p>
            <a:pPr marL="0" indent="0">
              <a:buNone/>
            </a:pPr>
            <a:r>
              <a:rPr lang="es-ES" sz="2400" b="1" dirty="0">
                <a:solidFill>
                  <a:srgbClr val="0070C0"/>
                </a:solidFill>
                <a:ea typeface="Verdana" panose="020B0604030504040204" pitchFamily="34" charset="0"/>
              </a:rPr>
              <a:t>Evolución histórica de los </a:t>
            </a:r>
            <a:r>
              <a:rPr lang="es-ES" sz="2400" b="1" dirty="0" smtClean="0">
                <a:solidFill>
                  <a:srgbClr val="0070C0"/>
                </a:solidFill>
                <a:ea typeface="Verdana" panose="020B0604030504040204" pitchFamily="34" charset="0"/>
              </a:rPr>
              <a:t>números.</a:t>
            </a:r>
            <a:endParaRPr lang="es-ES" sz="2400" b="1" dirty="0">
              <a:solidFill>
                <a:srgbClr val="0070C0"/>
              </a:solidFill>
              <a:ea typeface="Verdana" panose="020B0604030504040204" pitchFamily="34" charset="0"/>
            </a:endParaRPr>
          </a:p>
          <a:p>
            <a:pPr marL="0" indent="0">
              <a:buNone/>
            </a:pPr>
            <a:endParaRPr lang="es-ES" sz="2400" b="1" dirty="0">
              <a:solidFill>
                <a:srgbClr val="0070C0"/>
              </a:solidFill>
              <a:ea typeface="Verdana" panose="020B0604030504040204" pitchFamily="34" charset="0"/>
            </a:endParaRPr>
          </a:p>
          <a:p>
            <a:pPr marL="0" indent="0" algn="ctr">
              <a:buNone/>
            </a:pPr>
            <a:r>
              <a:rPr lang="es-ES" sz="2800" b="1" dirty="0">
                <a:solidFill>
                  <a:srgbClr val="FFC000"/>
                </a:solidFill>
                <a:ea typeface="Verdana" panose="020B0604030504040204" pitchFamily="34" charset="0"/>
              </a:rPr>
              <a:t>Videos introductorios </a:t>
            </a:r>
          </a:p>
          <a:p>
            <a:pPr marL="0" indent="0">
              <a:buNone/>
            </a:pPr>
            <a:endParaRPr lang="es-ES" sz="1800" b="1" dirty="0">
              <a:solidFill>
                <a:srgbClr val="FFC000"/>
              </a:solidFill>
              <a:ea typeface="Verdana" panose="020B0604030504040204" pitchFamily="34" charset="0"/>
            </a:endParaRPr>
          </a:p>
          <a:p>
            <a:pPr marL="0" indent="0">
              <a:buNone/>
            </a:pPr>
            <a:endParaRPr lang="es-CO" sz="1800" b="1" dirty="0">
              <a:solidFill>
                <a:srgbClr val="FFC000"/>
              </a:solidFill>
              <a:ea typeface="Verdana" panose="020B0604030504040204" pitchFamily="34" charset="0"/>
            </a:endParaRPr>
          </a:p>
          <a:p>
            <a:pPr marL="0" indent="0">
              <a:buNone/>
            </a:pPr>
            <a:endParaRPr lang="es-CO" sz="1800" b="1" dirty="0">
              <a:solidFill>
                <a:srgbClr val="FFC000"/>
              </a:solidFill>
              <a:ea typeface="Verdana" panose="020B0604030504040204" pitchFamily="34" charset="0"/>
            </a:endParaRPr>
          </a:p>
          <a:p>
            <a:pPr marL="0" indent="0">
              <a:buNone/>
            </a:pPr>
            <a:endParaRPr lang="es-CO" sz="1800" b="1" dirty="0">
              <a:solidFill>
                <a:srgbClr val="FFC000"/>
              </a:solidFill>
              <a:ea typeface="Verdana" panose="020B0604030504040204" pitchFamily="34" charset="0"/>
            </a:endParaRPr>
          </a:p>
          <a:p>
            <a:pPr marL="0" indent="0">
              <a:buNone/>
            </a:pPr>
            <a:endParaRPr lang="es-CO" sz="1800" b="1" dirty="0">
              <a:solidFill>
                <a:srgbClr val="FFC000"/>
              </a:solidFill>
              <a:ea typeface="Verdana" panose="020B0604030504040204" pitchFamily="34" charset="0"/>
            </a:endParaRPr>
          </a:p>
          <a:p>
            <a:pPr marL="0" indent="0">
              <a:buNone/>
            </a:pPr>
            <a:endParaRPr lang="es-CO" sz="1800" b="1" dirty="0">
              <a:solidFill>
                <a:srgbClr val="FFC000"/>
              </a:solidFill>
              <a:ea typeface="Verdana" panose="020B0604030504040204" pitchFamily="34" charset="0"/>
            </a:endParaRPr>
          </a:p>
          <a:p>
            <a:pPr marL="0" indent="0">
              <a:buNone/>
            </a:pPr>
            <a:endParaRPr lang="es-CO" sz="1800" b="1" dirty="0">
              <a:solidFill>
                <a:srgbClr val="FFC000"/>
              </a:solidFill>
              <a:ea typeface="Verdana" panose="020B0604030504040204" pitchFamily="34" charset="0"/>
            </a:endParaRPr>
          </a:p>
          <a:p>
            <a:pPr marL="0" indent="0">
              <a:buNone/>
            </a:pPr>
            <a:endParaRPr lang="es-CO" sz="1800" b="1" dirty="0">
              <a:solidFill>
                <a:srgbClr val="FFC000"/>
              </a:solidFill>
              <a:ea typeface="Verdana" panose="020B0604030504040204" pitchFamily="34" charset="0"/>
            </a:endParaRPr>
          </a:p>
          <a:p>
            <a:pPr marL="0" indent="0">
              <a:buNone/>
            </a:pPr>
            <a:endParaRPr lang="es-CO" sz="1800" b="1" dirty="0">
              <a:solidFill>
                <a:srgbClr val="FFC000"/>
              </a:solidFill>
              <a:ea typeface="Verdana" panose="020B0604030504040204" pitchFamily="34" charset="0"/>
            </a:endParaRPr>
          </a:p>
          <a:p>
            <a:pPr marL="0" indent="0">
              <a:buNone/>
            </a:pPr>
            <a:endParaRPr lang="es-CO" sz="1800" b="1" dirty="0">
              <a:solidFill>
                <a:srgbClr val="FFC000"/>
              </a:solidFill>
              <a:ea typeface="Verdana" panose="020B0604030504040204" pitchFamily="34" charset="0"/>
            </a:endParaRPr>
          </a:p>
          <a:p>
            <a:pPr marL="0" indent="0">
              <a:buNone/>
            </a:pPr>
            <a:endParaRPr lang="es-CO" sz="1800" b="1" dirty="0">
              <a:solidFill>
                <a:srgbClr val="FFC000"/>
              </a:solidFill>
              <a:ea typeface="Verdana" panose="020B0604030504040204" pitchFamily="34" charset="0"/>
            </a:endParaRPr>
          </a:p>
          <a:p>
            <a:endParaRPr lang="es-CO" sz="1800" dirty="0">
              <a:ea typeface="Verdana" panose="020B0604030504040204" pitchFamily="34" charset="0"/>
            </a:endParaRPr>
          </a:p>
          <a:p>
            <a:endParaRPr lang="es-ES" sz="1800" dirty="0">
              <a:ea typeface="Verdana" panose="020B0604030504040204" pitchFamily="34" charset="0"/>
            </a:endParaRPr>
          </a:p>
          <a:p>
            <a:endParaRPr lang="es-ES" sz="1050" dirty="0">
              <a:solidFill>
                <a:srgbClr val="0070C0"/>
              </a:solidFill>
              <a:ea typeface="Verdana" panose="020B0604030504040204" pitchFamily="34" charset="0"/>
            </a:endParaRPr>
          </a:p>
          <a:p>
            <a:endParaRPr lang="es-ES" dirty="0"/>
          </a:p>
        </p:txBody>
      </p:sp>
      <p:pic>
        <p:nvPicPr>
          <p:cNvPr id="5" name="Imagen 4">
            <a:extLst>
              <a:ext uri="{FF2B5EF4-FFF2-40B4-BE49-F238E27FC236}">
                <a16:creationId xmlns:a16="http://schemas.microsoft.com/office/drawing/2014/main" xmlns="" id="{4E94D703-947E-41A0-9CF6-6D6133F7B87C}"/>
              </a:ext>
            </a:extLst>
          </p:cNvPr>
          <p:cNvPicPr>
            <a:picLocks noChangeAspect="1"/>
          </p:cNvPicPr>
          <p:nvPr/>
        </p:nvPicPr>
        <p:blipFill>
          <a:blip r:embed="rId2"/>
          <a:stretch>
            <a:fillRect/>
          </a:stretch>
        </p:blipFill>
        <p:spPr>
          <a:xfrm>
            <a:off x="417635" y="2533913"/>
            <a:ext cx="3850004" cy="2866425"/>
          </a:xfrm>
          <a:prstGeom prst="rect">
            <a:avLst/>
          </a:prstGeom>
        </p:spPr>
      </p:pic>
      <p:pic>
        <p:nvPicPr>
          <p:cNvPr id="9" name="Imagen 8">
            <a:extLst>
              <a:ext uri="{FF2B5EF4-FFF2-40B4-BE49-F238E27FC236}">
                <a16:creationId xmlns:a16="http://schemas.microsoft.com/office/drawing/2014/main" xmlns="" id="{6733C856-A0FF-409E-9BEF-7A934DCB9BC1}"/>
              </a:ext>
            </a:extLst>
          </p:cNvPr>
          <p:cNvPicPr>
            <a:picLocks noChangeAspect="1"/>
          </p:cNvPicPr>
          <p:nvPr/>
        </p:nvPicPr>
        <p:blipFill>
          <a:blip r:embed="rId3"/>
          <a:stretch>
            <a:fillRect/>
          </a:stretch>
        </p:blipFill>
        <p:spPr>
          <a:xfrm>
            <a:off x="4740445" y="2505795"/>
            <a:ext cx="3985920" cy="2866425"/>
          </a:xfrm>
          <a:prstGeom prst="rect">
            <a:avLst/>
          </a:prstGeom>
        </p:spPr>
      </p:pic>
      <p:sp>
        <p:nvSpPr>
          <p:cNvPr id="10" name="Rectángulo 9">
            <a:extLst>
              <a:ext uri="{FF2B5EF4-FFF2-40B4-BE49-F238E27FC236}">
                <a16:creationId xmlns:a16="http://schemas.microsoft.com/office/drawing/2014/main" xmlns="" id="{5E99B0FE-DA74-4C55-AF31-A072A63AEBD8}"/>
              </a:ext>
            </a:extLst>
          </p:cNvPr>
          <p:cNvSpPr/>
          <p:nvPr/>
        </p:nvSpPr>
        <p:spPr>
          <a:xfrm>
            <a:off x="267285" y="5568498"/>
            <a:ext cx="4572000" cy="276999"/>
          </a:xfrm>
          <a:prstGeom prst="rect">
            <a:avLst/>
          </a:prstGeom>
        </p:spPr>
        <p:txBody>
          <a:bodyPr>
            <a:spAutoFit/>
          </a:bodyPr>
          <a:lstStyle/>
          <a:p>
            <a:r>
              <a:rPr lang="es-ES" sz="1200" dirty="0">
                <a:latin typeface="Verdana" panose="020B0604030504040204" pitchFamily="34" charset="0"/>
                <a:ea typeface="Verdana" panose="020B0604030504040204" pitchFamily="34" charset="0"/>
                <a:hlinkClick r:id="rId4"/>
              </a:rPr>
              <a:t>https://www.youtube.com/watch?v=BFXIcbLmcOc</a:t>
            </a:r>
            <a:endParaRPr lang="es-ES" sz="1200" dirty="0">
              <a:latin typeface="Verdana" panose="020B0604030504040204" pitchFamily="34" charset="0"/>
              <a:ea typeface="Verdana" panose="020B0604030504040204" pitchFamily="34" charset="0"/>
            </a:endParaRPr>
          </a:p>
        </p:txBody>
      </p:sp>
      <p:sp>
        <p:nvSpPr>
          <p:cNvPr id="11" name="Rectángulo 10">
            <a:extLst>
              <a:ext uri="{FF2B5EF4-FFF2-40B4-BE49-F238E27FC236}">
                <a16:creationId xmlns:a16="http://schemas.microsoft.com/office/drawing/2014/main" xmlns="" id="{2129C9E5-D8F3-4704-865F-A21B2412566F}"/>
              </a:ext>
            </a:extLst>
          </p:cNvPr>
          <p:cNvSpPr/>
          <p:nvPr/>
        </p:nvSpPr>
        <p:spPr>
          <a:xfrm>
            <a:off x="4684541" y="5398682"/>
            <a:ext cx="4572000" cy="646331"/>
          </a:xfrm>
          <a:prstGeom prst="rect">
            <a:avLst/>
          </a:prstGeom>
        </p:spPr>
        <p:txBody>
          <a:bodyPr>
            <a:spAutoFit/>
          </a:bodyPr>
          <a:lstStyle/>
          <a:p>
            <a:endParaRPr lang="es-ES" sz="1200" dirty="0">
              <a:latin typeface="Verdana" panose="020B0604030504040204" pitchFamily="34" charset="0"/>
              <a:ea typeface="Verdana" panose="020B0604030504040204" pitchFamily="34" charset="0"/>
            </a:endParaRPr>
          </a:p>
          <a:p>
            <a:r>
              <a:rPr lang="es-ES" sz="1200" dirty="0">
                <a:latin typeface="Verdana" panose="020B0604030504040204" pitchFamily="34" charset="0"/>
                <a:ea typeface="Verdana" panose="020B0604030504040204" pitchFamily="34" charset="0"/>
                <a:hlinkClick r:id="rId5"/>
              </a:rPr>
              <a:t>https://www.youtube.com/watch?v=IQK4mKYFCs8</a:t>
            </a:r>
            <a:endParaRPr lang="es-ES" sz="1200" dirty="0">
              <a:latin typeface="Verdana" panose="020B0604030504040204" pitchFamily="34" charset="0"/>
              <a:ea typeface="Verdana" panose="020B0604030504040204" pitchFamily="34" charset="0"/>
            </a:endParaRPr>
          </a:p>
          <a:p>
            <a:endParaRPr lang="es-ES" sz="1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15944190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xmlns="" id="{D8C0E11B-5BA2-4467-8A73-668D3CAC8473}"/>
              </a:ext>
            </a:extLst>
          </p:cNvPr>
          <p:cNvPicPr>
            <a:picLocks noChangeAspect="1"/>
          </p:cNvPicPr>
          <p:nvPr/>
        </p:nvPicPr>
        <p:blipFill>
          <a:blip r:embed="rId3"/>
          <a:stretch>
            <a:fillRect/>
          </a:stretch>
        </p:blipFill>
        <p:spPr>
          <a:xfrm>
            <a:off x="2465793" y="3429000"/>
            <a:ext cx="4076700" cy="2819400"/>
          </a:xfrm>
          <a:prstGeom prst="rect">
            <a:avLst/>
          </a:prstGeom>
        </p:spPr>
      </p:pic>
      <p:sp>
        <p:nvSpPr>
          <p:cNvPr id="2" name="Título 1">
            <a:extLst>
              <a:ext uri="{FF2B5EF4-FFF2-40B4-BE49-F238E27FC236}">
                <a16:creationId xmlns:a16="http://schemas.microsoft.com/office/drawing/2014/main" xmlns="" id="{10200749-FF11-4B4B-B1B5-DEE9FC7770D3}"/>
              </a:ext>
            </a:extLst>
          </p:cNvPr>
          <p:cNvSpPr>
            <a:spLocks noGrp="1"/>
          </p:cNvSpPr>
          <p:nvPr>
            <p:ph type="ctrTitle"/>
          </p:nvPr>
        </p:nvSpPr>
        <p:spPr>
          <a:xfrm>
            <a:off x="1143000" y="817563"/>
            <a:ext cx="6858000" cy="2387600"/>
          </a:xfrm>
        </p:spPr>
        <p:txBody>
          <a:bodyPr>
            <a:normAutofit/>
          </a:bodyPr>
          <a:lstStyle/>
          <a:p>
            <a:r>
              <a:rPr lang="es-ES" sz="6000" b="1" i="1" cap="all" dirty="0">
                <a:solidFill>
                  <a:srgbClr val="FF0000"/>
                </a:solidFill>
                <a:effectLst>
                  <a:outerShdw blurRad="38100" dist="38100" dir="2700000" algn="tl">
                    <a:srgbClr val="000000">
                      <a:alpha val="43137"/>
                    </a:srgbClr>
                  </a:outerShdw>
                </a:effectLst>
              </a:rPr>
              <a:t>RADICACIÓN</a:t>
            </a:r>
            <a:endParaRPr lang="es-ES" sz="6000" dirty="0">
              <a:solidFill>
                <a:srgbClr val="FF0000"/>
              </a:solidFill>
              <a:effectLst>
                <a:outerShdw blurRad="38100" dist="38100" dir="2700000" algn="tl">
                  <a:srgbClr val="000000">
                    <a:alpha val="43137"/>
                  </a:srgbClr>
                </a:outerShdw>
              </a:effectLst>
            </a:endParaRPr>
          </a:p>
        </p:txBody>
      </p:sp>
      <p:pic>
        <p:nvPicPr>
          <p:cNvPr id="7" name="Imagen 6">
            <a:extLst>
              <a:ext uri="{FF2B5EF4-FFF2-40B4-BE49-F238E27FC236}">
                <a16:creationId xmlns:a16="http://schemas.microsoft.com/office/drawing/2014/main" xmlns="" id="{224BA312-0AE3-4771-AF16-BEEF7CAFAE43}"/>
              </a:ext>
            </a:extLst>
          </p:cNvPr>
          <p:cNvPicPr>
            <a:picLocks noChangeAspect="1"/>
          </p:cNvPicPr>
          <p:nvPr/>
        </p:nvPicPr>
        <p:blipFill>
          <a:blip r:embed="rId4"/>
          <a:stretch>
            <a:fillRect/>
          </a:stretch>
        </p:blipFill>
        <p:spPr>
          <a:xfrm>
            <a:off x="4148405" y="4073525"/>
            <a:ext cx="2619375" cy="1743075"/>
          </a:xfrm>
          <a:prstGeom prst="rect">
            <a:avLst/>
          </a:prstGeom>
        </p:spPr>
      </p:pic>
    </p:spTree>
    <p:extLst>
      <p:ext uri="{BB962C8B-B14F-4D97-AF65-F5344CB8AC3E}">
        <p14:creationId xmlns:p14="http://schemas.microsoft.com/office/powerpoint/2010/main" val="73515272"/>
      </p:ext>
    </p:extLst>
  </p:cSld>
  <p:clrMapOvr>
    <a:overrideClrMapping bg1="lt1" tx1="dk1" bg2="lt2" tx2="dk2" accent1="accent1" accent2="accent2" accent3="accent3" accent4="accent4" accent5="accent5" accent6="accent6" hlink="hlink" folHlink="folHlink"/>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1726707-3F03-401F-ACD4-C2DD18719127}"/>
              </a:ext>
            </a:extLst>
          </p:cNvPr>
          <p:cNvSpPr>
            <a:spLocks noGrp="1"/>
          </p:cNvSpPr>
          <p:nvPr>
            <p:ph type="title"/>
          </p:nvPr>
        </p:nvSpPr>
        <p:spPr>
          <a:xfrm>
            <a:off x="402944" y="107828"/>
            <a:ext cx="7886700" cy="1325563"/>
          </a:xfrm>
        </p:spPr>
        <p:txBody>
          <a:bodyPr/>
          <a:lstStyle/>
          <a:p>
            <a:r>
              <a:rPr lang="es-ES" b="1" cap="all" dirty="0">
                <a:solidFill>
                  <a:srgbClr val="FF0000"/>
                </a:solidFill>
              </a:rPr>
              <a:t>RADICACIÓN</a:t>
            </a:r>
            <a:r>
              <a:rPr lang="es-ES" b="1" cap="all" dirty="0"/>
              <a:t/>
            </a:r>
            <a:br>
              <a:rPr lang="es-ES" b="1" cap="all" dirty="0"/>
            </a:br>
            <a:endParaRPr lang="es-ES" dirty="0"/>
          </a:p>
        </p:txBody>
      </p:sp>
      <mc:AlternateContent xmlns:mc="http://schemas.openxmlformats.org/markup-compatibility/2006" xmlns:a14="http://schemas.microsoft.com/office/drawing/2010/main">
        <mc:Choice Requires="a14">
          <p:sp>
            <p:nvSpPr>
              <p:cNvPr id="4" name="Rectangle 1">
                <a:extLst>
                  <a:ext uri="{FF2B5EF4-FFF2-40B4-BE49-F238E27FC236}">
                    <a16:creationId xmlns:a16="http://schemas.microsoft.com/office/drawing/2014/main" xmlns="" id="{01A8AF4C-DC30-4489-8D9E-F144CDDB0404}"/>
                  </a:ext>
                </a:extLst>
              </p:cNvPr>
              <p:cNvSpPr>
                <a:spLocks noGrp="1" noChangeArrowheads="1"/>
              </p:cNvSpPr>
              <p:nvPr>
                <p:ph idx="1"/>
              </p:nvPr>
            </p:nvSpPr>
            <p:spPr bwMode="auto">
              <a:xfrm>
                <a:off x="402944" y="769385"/>
                <a:ext cx="8189844" cy="518058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indent="0" algn="just">
                  <a:lnSpc>
                    <a:spcPct val="100000"/>
                  </a:lnSpc>
                  <a:buNone/>
                </a:pPr>
                <a:r>
                  <a:rPr lang="es-CO" sz="2200" dirty="0" smtClean="0">
                    <a:latin typeface="+mn-lt"/>
                  </a:rPr>
                  <a:t>La radicación es una operación inversa </a:t>
                </a:r>
                <a:r>
                  <a:rPr lang="es-CO" sz="2200" dirty="0">
                    <a:latin typeface="+mn-lt"/>
                  </a:rPr>
                  <a:t>de la potenciación, cuyo objetivo es encontrar la base de la potencia conociendo la potencia y el exponente. </a:t>
                </a:r>
              </a:p>
              <a:p>
                <a:pPr marL="0" indent="0" algn="just">
                  <a:lnSpc>
                    <a:spcPct val="100000"/>
                  </a:lnSpc>
                  <a:buNone/>
                </a:pPr>
                <a:endParaRPr lang="es-CO" altLang="es-ES" sz="2200" dirty="0">
                  <a:latin typeface="+mn-lt"/>
                </a:endParaRPr>
              </a:p>
              <a:p>
                <a:pPr marL="0" indent="0" algn="just">
                  <a:lnSpc>
                    <a:spcPct val="100000"/>
                  </a:lnSpc>
                  <a:buNone/>
                </a:pPr>
                <a:r>
                  <a:rPr lang="es-PR" altLang="es-ES" sz="2200" b="1" dirty="0">
                    <a:solidFill>
                      <a:srgbClr val="0070C0"/>
                    </a:solidFill>
                    <a:latin typeface="+mn-lt"/>
                  </a:rPr>
                  <a:t>Notación</a:t>
                </a:r>
              </a:p>
              <a:p>
                <a:pPr marL="0" indent="0" algn="just">
                  <a:lnSpc>
                    <a:spcPct val="100000"/>
                  </a:lnSpc>
                  <a:buNone/>
                </a:pPr>
                <a:endParaRPr lang="es-PR" altLang="es-ES" sz="2200" dirty="0">
                  <a:latin typeface="+mn-lt"/>
                </a:endParaRPr>
              </a:p>
              <a:p>
                <a:pPr algn="just">
                  <a:lnSpc>
                    <a:spcPct val="100000"/>
                  </a:lnSpc>
                </a:pPr>
                <a:r>
                  <a:rPr lang="es-ES" altLang="es-ES" sz="2200" dirty="0">
                    <a:latin typeface="+mn-lt"/>
                  </a:rPr>
                  <a:t>El símbolo </a:t>
                </a:r>
                <a14:m>
                  <m:oMath xmlns:m="http://schemas.openxmlformats.org/officeDocument/2006/math">
                    <m:rad>
                      <m:radPr>
                        <m:ctrlPr>
                          <a:rPr lang="es-PR" altLang="es-ES" sz="2200" i="1" smtClean="0">
                            <a:latin typeface="Cambria Math" panose="02040503050406030204" pitchFamily="18" charset="0"/>
                            <a:ea typeface="Cambria Math" panose="02040503050406030204" pitchFamily="18" charset="0"/>
                          </a:rPr>
                        </m:ctrlPr>
                      </m:radPr>
                      <m:deg>
                        <m:r>
                          <m:rPr>
                            <m:brk m:alnAt="7"/>
                          </m:rPr>
                          <a:rPr lang="es-ES" altLang="es-ES" sz="2200" b="0" i="1" smtClean="0">
                            <a:latin typeface="Cambria Math" panose="02040503050406030204" pitchFamily="18" charset="0"/>
                            <a:ea typeface="Cambria Math" panose="02040503050406030204" pitchFamily="18" charset="0"/>
                          </a:rPr>
                          <m:t>𝑛</m:t>
                        </m:r>
                      </m:deg>
                      <m:e/>
                    </m:rad>
                  </m:oMath>
                </a14:m>
                <a:r>
                  <a:rPr lang="es-PR" altLang="es-ES" sz="2200" dirty="0" smtClean="0">
                    <a:latin typeface="+mn-lt"/>
                  </a:rPr>
                  <a:t>, </a:t>
                </a:r>
                <a:r>
                  <a:rPr lang="es-ES" altLang="es-ES" sz="2200" dirty="0">
                    <a:latin typeface="+mn-lt"/>
                  </a:rPr>
                  <a:t>se conoce como radical.</a:t>
                </a:r>
                <a:r>
                  <a:rPr lang="es-PR" altLang="es-ES" sz="2200" dirty="0">
                    <a:latin typeface="+mn-lt"/>
                  </a:rPr>
                  <a:t> </a:t>
                </a:r>
                <a:endParaRPr lang="es-CO" altLang="es-ES" sz="2200" dirty="0">
                  <a:latin typeface="+mn-lt"/>
                </a:endParaRPr>
              </a:p>
              <a:p>
                <a:pPr algn="just">
                  <a:lnSpc>
                    <a:spcPct val="100000"/>
                  </a:lnSpc>
                </a:pPr>
                <a:endParaRPr lang="es-CO" altLang="es-ES" sz="2200" dirty="0">
                  <a:latin typeface="+mn-lt"/>
                </a:endParaRPr>
              </a:p>
              <a:p>
                <a:pPr algn="just">
                  <a:lnSpc>
                    <a:spcPct val="100000"/>
                  </a:lnSpc>
                </a:pPr>
                <a:r>
                  <a:rPr lang="es-CO" altLang="es-ES" sz="2200" dirty="0">
                    <a:latin typeface="+mn-lt"/>
                  </a:rPr>
                  <a:t>La raíz cuadrada de un número </a:t>
                </a:r>
                <a14:m>
                  <m:oMath xmlns:m="http://schemas.openxmlformats.org/officeDocument/2006/math">
                    <m:r>
                      <a:rPr lang="es-CO" altLang="es-ES" sz="2200" i="1">
                        <a:latin typeface="Cambria Math" panose="02040503050406030204" pitchFamily="18" charset="0"/>
                      </a:rPr>
                      <m:t>𝑎</m:t>
                    </m:r>
                  </m:oMath>
                </a14:m>
                <a:r>
                  <a:rPr lang="es-CO" altLang="es-ES" sz="2200" dirty="0">
                    <a:latin typeface="+mn-lt"/>
                  </a:rPr>
                  <a:t> , se representa por </a:t>
                </a:r>
                <a14:m>
                  <m:oMath xmlns:m="http://schemas.openxmlformats.org/officeDocument/2006/math">
                    <m:rad>
                      <m:radPr>
                        <m:degHide m:val="on"/>
                        <m:ctrlPr>
                          <a:rPr lang="es-PR" altLang="es-ES" sz="2200" i="1">
                            <a:latin typeface="Cambria Math" panose="02040503050406030204" pitchFamily="18" charset="0"/>
                          </a:rPr>
                        </m:ctrlPr>
                      </m:radPr>
                      <m:deg/>
                      <m:e>
                        <m:r>
                          <a:rPr lang="es-CO" altLang="es-ES" sz="2200" i="1">
                            <a:latin typeface="Cambria Math" panose="02040503050406030204" pitchFamily="18" charset="0"/>
                          </a:rPr>
                          <m:t>𝑎</m:t>
                        </m:r>
                      </m:e>
                    </m:rad>
                  </m:oMath>
                </a14:m>
                <a:r>
                  <a:rPr lang="es-ES" altLang="es-ES" sz="2200" dirty="0">
                    <a:latin typeface="+mn-lt"/>
                  </a:rPr>
                  <a:t>.</a:t>
                </a:r>
              </a:p>
              <a:p>
                <a:pPr marL="0" indent="0" algn="just">
                  <a:lnSpc>
                    <a:spcPct val="100000"/>
                  </a:lnSpc>
                  <a:buNone/>
                </a:pPr>
                <a:endParaRPr lang="es-CO" altLang="es-ES" sz="2200" dirty="0">
                  <a:latin typeface="+mn-lt"/>
                </a:endParaRPr>
              </a:p>
              <a:p>
                <a:pPr algn="just">
                  <a:lnSpc>
                    <a:spcPct val="100000"/>
                  </a:lnSpc>
                </a:pPr>
                <a:r>
                  <a:rPr lang="es-PR" altLang="es-ES" sz="2200" dirty="0">
                    <a:latin typeface="+mn-lt"/>
                  </a:rPr>
                  <a:t>De forma general, la raíz n-</a:t>
                </a:r>
                <a:r>
                  <a:rPr lang="es-PR" altLang="es-ES" sz="2200" dirty="0" err="1">
                    <a:latin typeface="+mn-lt"/>
                  </a:rPr>
                  <a:t>ésima</a:t>
                </a:r>
                <a:r>
                  <a:rPr lang="es-PR" altLang="es-ES" sz="2200" dirty="0">
                    <a:latin typeface="+mn-lt"/>
                  </a:rPr>
                  <a:t> de </a:t>
                </a:r>
                <a14:m>
                  <m:oMath xmlns:m="http://schemas.openxmlformats.org/officeDocument/2006/math">
                    <m:r>
                      <a:rPr lang="es-CO" altLang="es-ES" sz="2200" i="1">
                        <a:latin typeface="Cambria Math" panose="02040503050406030204" pitchFamily="18" charset="0"/>
                      </a:rPr>
                      <m:t>𝑎</m:t>
                    </m:r>
                    <m:r>
                      <a:rPr lang="es-CO" altLang="es-ES" sz="2200" i="1">
                        <a:latin typeface="Cambria Math" panose="02040503050406030204" pitchFamily="18" charset="0"/>
                      </a:rPr>
                      <m:t> </m:t>
                    </m:r>
                  </m:oMath>
                </a14:m>
                <a:r>
                  <a:rPr lang="es-PR" altLang="es-ES" sz="2200" dirty="0">
                    <a:latin typeface="+mn-lt"/>
                  </a:rPr>
                  <a:t> (radicando) se representa por </a:t>
                </a:r>
                <a14:m>
                  <m:oMath xmlns:m="http://schemas.openxmlformats.org/officeDocument/2006/math">
                    <m:rad>
                      <m:radPr>
                        <m:ctrlPr>
                          <a:rPr lang="es-CO" altLang="es-ES" sz="2200" i="1">
                            <a:latin typeface="Cambria Math" panose="02040503050406030204" pitchFamily="18" charset="0"/>
                          </a:rPr>
                        </m:ctrlPr>
                      </m:radPr>
                      <m:deg>
                        <m:r>
                          <m:rPr>
                            <m:brk m:alnAt="7"/>
                          </m:rPr>
                          <a:rPr lang="es-CO" altLang="es-ES" sz="2200" i="1">
                            <a:solidFill>
                              <a:srgbClr val="FF0000"/>
                            </a:solidFill>
                            <a:latin typeface="Cambria Math" panose="02040503050406030204" pitchFamily="18" charset="0"/>
                          </a:rPr>
                          <m:t>𝑛</m:t>
                        </m:r>
                      </m:deg>
                      <m:e>
                        <m:r>
                          <a:rPr lang="es-CO" altLang="es-ES" sz="2200" i="1">
                            <a:latin typeface="Cambria Math" panose="02040503050406030204" pitchFamily="18" charset="0"/>
                          </a:rPr>
                          <m:t>𝑎</m:t>
                        </m:r>
                      </m:e>
                    </m:rad>
                  </m:oMath>
                </a14:m>
                <a:r>
                  <a:rPr lang="es-PR" altLang="es-ES" sz="2200" dirty="0">
                    <a:latin typeface="+mn-lt"/>
                  </a:rPr>
                  <a:t>.</a:t>
                </a:r>
              </a:p>
              <a:p>
                <a:pPr marL="0" indent="0" algn="just">
                  <a:lnSpc>
                    <a:spcPct val="100000"/>
                  </a:lnSpc>
                  <a:buNone/>
                </a:pPr>
                <a:endParaRPr lang="es-PR" altLang="es-ES" sz="2200" dirty="0">
                  <a:latin typeface="+mn-lt"/>
                </a:endParaRPr>
              </a:p>
              <a:p>
                <a:pPr>
                  <a:lnSpc>
                    <a:spcPct val="100000"/>
                  </a:lnSpc>
                </a:pPr>
                <a:r>
                  <a:rPr lang="es-PR" altLang="es-ES" sz="2200" dirty="0">
                    <a:latin typeface="+mn-lt"/>
                  </a:rPr>
                  <a:t>El índice </a:t>
                </a:r>
                <a14:m>
                  <m:oMath xmlns:m="http://schemas.openxmlformats.org/officeDocument/2006/math">
                    <m:r>
                      <a:rPr lang="es-CO" altLang="es-ES" sz="2200" i="1">
                        <a:solidFill>
                          <a:srgbClr val="FF0000"/>
                        </a:solidFill>
                        <a:latin typeface="Cambria Math" panose="02040503050406030204" pitchFamily="18" charset="0"/>
                      </a:rPr>
                      <m:t>𝑛</m:t>
                    </m:r>
                  </m:oMath>
                </a14:m>
                <a:r>
                  <a:rPr lang="es-PR" altLang="es-ES" sz="2200" dirty="0">
                    <a:latin typeface="+mn-lt"/>
                  </a:rPr>
                  <a:t>, es un número natural, </a:t>
                </a:r>
                <a14:m>
                  <m:oMath xmlns:m="http://schemas.openxmlformats.org/officeDocument/2006/math">
                    <m:r>
                      <a:rPr lang="es-CO" altLang="es-ES" sz="2200" i="1">
                        <a:solidFill>
                          <a:srgbClr val="FF0000"/>
                        </a:solidFill>
                        <a:latin typeface="Cambria Math" panose="02040503050406030204" pitchFamily="18" charset="0"/>
                      </a:rPr>
                      <m:t>𝑛</m:t>
                    </m:r>
                    <m:r>
                      <a:rPr lang="es-PR" altLang="es-ES" sz="2200" i="1">
                        <a:latin typeface="Cambria Math" panose="02040503050406030204" pitchFamily="18" charset="0"/>
                      </a:rPr>
                      <m:t>≥</m:t>
                    </m:r>
                    <m:r>
                      <a:rPr lang="es-CO" altLang="es-ES" sz="2200" i="1">
                        <a:latin typeface="Cambria Math" panose="02040503050406030204" pitchFamily="18" charset="0"/>
                      </a:rPr>
                      <m:t>2</m:t>
                    </m:r>
                  </m:oMath>
                </a14:m>
                <a:r>
                  <a:rPr lang="es-PR" altLang="es-ES" sz="2200" dirty="0">
                    <a:latin typeface="+mn-lt"/>
                  </a:rPr>
                  <a:t>. En el caso de </a:t>
                </a:r>
                <a14:m>
                  <m:oMath xmlns:m="http://schemas.openxmlformats.org/officeDocument/2006/math">
                    <m:r>
                      <a:rPr lang="es-CO" altLang="es-ES" sz="2200" i="1">
                        <a:solidFill>
                          <a:srgbClr val="FF0000"/>
                        </a:solidFill>
                        <a:latin typeface="Cambria Math" panose="02040503050406030204" pitchFamily="18" charset="0"/>
                      </a:rPr>
                      <m:t>𝑛</m:t>
                    </m:r>
                    <m:r>
                      <a:rPr lang="es-CO" altLang="es-ES" sz="2200" i="1">
                        <a:latin typeface="Cambria Math" panose="02040503050406030204" pitchFamily="18" charset="0"/>
                      </a:rPr>
                      <m:t>=2</m:t>
                    </m:r>
                  </m:oMath>
                </a14:m>
                <a:r>
                  <a:rPr lang="es-PR" altLang="es-ES" sz="2200" dirty="0">
                    <a:latin typeface="+mn-lt"/>
                  </a:rPr>
                  <a:t>, raíz cuadrada, no se escribe. </a:t>
                </a:r>
                <a:endParaRPr lang="es-CO" sz="2200" dirty="0">
                  <a:latin typeface="+mn-lt"/>
                </a:endParaRPr>
              </a:p>
            </p:txBody>
          </p:sp>
        </mc:Choice>
        <mc:Fallback xmlns="">
          <p:sp>
            <p:nvSpPr>
              <p:cNvPr id="4" name="Rectangle 1">
                <a:extLst>
                  <a:ext uri="{FF2B5EF4-FFF2-40B4-BE49-F238E27FC236}">
                    <a16:creationId xmlns:a16="http://schemas.microsoft.com/office/drawing/2014/main" xmlns:a14="http://schemas.microsoft.com/office/drawing/2010/main" xmlns="" id="{01A8AF4C-DC30-4489-8D9E-F144CDDB0404}"/>
                  </a:ext>
                </a:extLst>
              </p:cNvPr>
              <p:cNvSpPr>
                <a:spLocks noGrp="1" noRot="1" noChangeAspect="1" noMove="1" noResize="1" noEditPoints="1" noAdjustHandles="1" noChangeArrowheads="1" noChangeShapeType="1" noTextEdit="1"/>
              </p:cNvSpPr>
              <p:nvPr>
                <p:ph idx="1"/>
              </p:nvPr>
            </p:nvSpPr>
            <p:spPr bwMode="auto">
              <a:xfrm>
                <a:off x="402944" y="769385"/>
                <a:ext cx="8189844" cy="5180585"/>
              </a:xfrm>
              <a:prstGeom prst="rect">
                <a:avLst/>
              </a:prstGeom>
              <a:blipFill rotWithShape="0">
                <a:blip r:embed="rId2"/>
                <a:stretch>
                  <a:fillRect l="-1265" t="-706" r="-1190" b="-2353"/>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s-ES">
                    <a:noFill/>
                  </a:rPr>
                  <a:t> </a:t>
                </a:r>
              </a:p>
            </p:txBody>
          </p:sp>
        </mc:Fallback>
      </mc:AlternateContent>
      <p:grpSp>
        <p:nvGrpSpPr>
          <p:cNvPr id="6" name="Grupo 5">
            <a:extLst>
              <a:ext uri="{FF2B5EF4-FFF2-40B4-BE49-F238E27FC236}">
                <a16:creationId xmlns:a16="http://schemas.microsoft.com/office/drawing/2014/main" xmlns="" id="{77F8C894-7B5C-4B88-A7D0-3D7D44D87C67}"/>
              </a:ext>
            </a:extLst>
          </p:cNvPr>
          <p:cNvGrpSpPr/>
          <p:nvPr/>
        </p:nvGrpSpPr>
        <p:grpSpPr>
          <a:xfrm>
            <a:off x="2939415" y="6054767"/>
            <a:ext cx="3593723" cy="633863"/>
            <a:chOff x="3416662" y="4666041"/>
            <a:chExt cx="2594066" cy="233344"/>
          </a:xfrm>
        </p:grpSpPr>
        <p:sp>
          <p:nvSpPr>
            <p:cNvPr id="9" name="CuadroTexto 8">
              <a:extLst>
                <a:ext uri="{FF2B5EF4-FFF2-40B4-BE49-F238E27FC236}">
                  <a16:creationId xmlns:a16="http://schemas.microsoft.com/office/drawing/2014/main" xmlns="" id="{E62B89E5-5C5F-4DAD-9D31-48CD606001FE}"/>
                </a:ext>
              </a:extLst>
            </p:cNvPr>
            <p:cNvSpPr txBox="1"/>
            <p:nvPr/>
          </p:nvSpPr>
          <p:spPr>
            <a:xfrm>
              <a:off x="5070839" y="4752092"/>
              <a:ext cx="939889" cy="147293"/>
            </a:xfrm>
            <a:prstGeom prst="rect">
              <a:avLst/>
            </a:prstGeom>
            <a:noFill/>
          </p:spPr>
          <p:txBody>
            <a:bodyPr wrap="none" rtlCol="0">
              <a:spAutoFit/>
            </a:bodyPr>
            <a:lstStyle/>
            <a:p>
              <a:pPr defTabSz="685800"/>
              <a:r>
                <a:rPr lang="es-CO" sz="2000" b="1" dirty="0">
                  <a:solidFill>
                    <a:prstClr val="black"/>
                  </a:solidFill>
                  <a:latin typeface="Calibri" panose="020F0502020204030204"/>
                </a:rPr>
                <a:t>Radicando</a:t>
              </a:r>
              <a:endParaRPr lang="es-ES" sz="2000" b="1" dirty="0">
                <a:solidFill>
                  <a:prstClr val="black"/>
                </a:solidFill>
                <a:latin typeface="Calibri" panose="020F0502020204030204"/>
              </a:endParaRPr>
            </a:p>
          </p:txBody>
        </p:sp>
        <p:sp>
          <p:nvSpPr>
            <p:cNvPr id="10" name="CuadroTexto 9">
              <a:extLst>
                <a:ext uri="{FF2B5EF4-FFF2-40B4-BE49-F238E27FC236}">
                  <a16:creationId xmlns:a16="http://schemas.microsoft.com/office/drawing/2014/main" xmlns="" id="{CA02029E-5B4C-40EB-B98A-2133873D66A9}"/>
                </a:ext>
              </a:extLst>
            </p:cNvPr>
            <p:cNvSpPr txBox="1"/>
            <p:nvPr/>
          </p:nvSpPr>
          <p:spPr>
            <a:xfrm>
              <a:off x="3416662" y="4666041"/>
              <a:ext cx="598452" cy="147293"/>
            </a:xfrm>
            <a:prstGeom prst="rect">
              <a:avLst/>
            </a:prstGeom>
            <a:noFill/>
          </p:spPr>
          <p:txBody>
            <a:bodyPr wrap="none" rtlCol="0">
              <a:spAutoFit/>
            </a:bodyPr>
            <a:lstStyle/>
            <a:p>
              <a:pPr defTabSz="685800"/>
              <a:r>
                <a:rPr lang="es-CO" sz="2000" b="1" dirty="0">
                  <a:solidFill>
                    <a:srgbClr val="FF0000"/>
                  </a:solidFill>
                  <a:latin typeface="Calibri" panose="020F0502020204030204"/>
                </a:rPr>
                <a:t>Índice</a:t>
              </a:r>
              <a:endParaRPr lang="es-ES" sz="2000" b="1" dirty="0">
                <a:solidFill>
                  <a:srgbClr val="FF0000"/>
                </a:solidFill>
                <a:latin typeface="Calibri" panose="020F0502020204030204"/>
              </a:endParaRPr>
            </a:p>
          </p:txBody>
        </p:sp>
        <p:cxnSp>
          <p:nvCxnSpPr>
            <p:cNvPr id="5" name="Conector recto de flecha 4"/>
            <p:cNvCxnSpPr/>
            <p:nvPr/>
          </p:nvCxnSpPr>
          <p:spPr>
            <a:xfrm flipH="1">
              <a:off x="4823385" y="4832068"/>
              <a:ext cx="24745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ector recto de flecha 6"/>
            <p:cNvCxnSpPr/>
            <p:nvPr/>
          </p:nvCxnSpPr>
          <p:spPr>
            <a:xfrm>
              <a:off x="4052118" y="4742814"/>
              <a:ext cx="16772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 name="Rectángulo 2">
                  <a:extLst>
                    <a:ext uri="{FF2B5EF4-FFF2-40B4-BE49-F238E27FC236}">
                      <a16:creationId xmlns:a16="http://schemas.microsoft.com/office/drawing/2014/main" xmlns="" id="{18C9A81C-B61B-4949-B35F-E28DD5C1FF0B}"/>
                    </a:ext>
                  </a:extLst>
                </p:cNvPr>
                <p:cNvSpPr/>
                <p:nvPr/>
              </p:nvSpPr>
              <p:spPr>
                <a:xfrm>
                  <a:off x="4138841" y="4679764"/>
                  <a:ext cx="620437" cy="21732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ad>
                          <m:radPr>
                            <m:ctrlPr>
                              <a:rPr lang="es-CO" altLang="es-ES" sz="3200" i="1">
                                <a:latin typeface="Cambria Math" panose="02040503050406030204" pitchFamily="18" charset="0"/>
                              </a:rPr>
                            </m:ctrlPr>
                          </m:radPr>
                          <m:deg>
                            <m:r>
                              <m:rPr>
                                <m:brk m:alnAt="7"/>
                              </m:rPr>
                              <a:rPr lang="es-CO" altLang="es-ES" sz="3200" i="1">
                                <a:solidFill>
                                  <a:srgbClr val="FF0000"/>
                                </a:solidFill>
                                <a:latin typeface="Cambria Math" panose="02040503050406030204" pitchFamily="18" charset="0"/>
                              </a:rPr>
                              <m:t>𝑛</m:t>
                            </m:r>
                          </m:deg>
                          <m:e>
                            <m:r>
                              <a:rPr lang="es-CO" altLang="es-ES" sz="3200" i="1">
                                <a:latin typeface="Cambria Math" panose="02040503050406030204" pitchFamily="18" charset="0"/>
                              </a:rPr>
                              <m:t>𝑎</m:t>
                            </m:r>
                          </m:e>
                        </m:rad>
                      </m:oMath>
                    </m:oMathPara>
                  </a14:m>
                  <a:endParaRPr lang="es-ES" sz="3200" dirty="0"/>
                </a:p>
              </p:txBody>
            </p:sp>
          </mc:Choice>
          <mc:Fallback xmlns="">
            <p:sp>
              <p:nvSpPr>
                <p:cNvPr id="3" name="Rectángulo 2">
                  <a:extLst>
                    <a:ext uri="{FF2B5EF4-FFF2-40B4-BE49-F238E27FC236}">
                      <a16:creationId xmlns:a16="http://schemas.microsoft.com/office/drawing/2014/main" id="{18C9A81C-B61B-4949-B35F-E28DD5C1FF0B}"/>
                    </a:ext>
                  </a:extLst>
                </p:cNvPr>
                <p:cNvSpPr>
                  <a:spLocks noRot="1" noChangeAspect="1" noMove="1" noResize="1" noEditPoints="1" noAdjustHandles="1" noChangeArrowheads="1" noChangeShapeType="1" noTextEdit="1"/>
                </p:cNvSpPr>
                <p:nvPr/>
              </p:nvSpPr>
              <p:spPr>
                <a:xfrm>
                  <a:off x="4138841" y="4679764"/>
                  <a:ext cx="620437" cy="217327"/>
                </a:xfrm>
                <a:prstGeom prst="rect">
                  <a:avLst/>
                </a:prstGeom>
                <a:blipFill>
                  <a:blip r:embed="rId5"/>
                  <a:stretch>
                    <a:fillRect/>
                  </a:stretch>
                </a:blipFill>
              </p:spPr>
              <p:txBody>
                <a:bodyPr/>
                <a:lstStyle/>
                <a:p>
                  <a:r>
                    <a:rPr lang="es-ES">
                      <a:noFill/>
                    </a:rPr>
                    <a:t> </a:t>
                  </a:r>
                </a:p>
              </p:txBody>
            </p:sp>
          </mc:Fallback>
        </mc:AlternateContent>
      </p:grpSp>
    </p:spTree>
    <p:extLst>
      <p:ext uri="{BB962C8B-B14F-4D97-AF65-F5344CB8AC3E}">
        <p14:creationId xmlns:p14="http://schemas.microsoft.com/office/powerpoint/2010/main" val="233856248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1726707-3F03-401F-ACD4-C2DD18719127}"/>
              </a:ext>
            </a:extLst>
          </p:cNvPr>
          <p:cNvSpPr>
            <a:spLocks noGrp="1"/>
          </p:cNvSpPr>
          <p:nvPr>
            <p:ph type="title"/>
          </p:nvPr>
        </p:nvSpPr>
        <p:spPr>
          <a:xfrm>
            <a:off x="337930" y="366632"/>
            <a:ext cx="7886700" cy="994172"/>
          </a:xfrm>
        </p:spPr>
        <p:txBody>
          <a:bodyPr>
            <a:normAutofit fontScale="90000"/>
          </a:bodyPr>
          <a:lstStyle/>
          <a:p>
            <a:r>
              <a:rPr lang="es-PR" altLang="es-ES" b="1" dirty="0">
                <a:solidFill>
                  <a:srgbClr val="00B0F0"/>
                </a:solidFill>
              </a:rPr>
              <a:t>Definición</a:t>
            </a:r>
            <a:r>
              <a:rPr lang="es-ES" b="1" cap="all" dirty="0"/>
              <a:t/>
            </a:r>
            <a:br>
              <a:rPr lang="es-ES" b="1" cap="all" dirty="0"/>
            </a:br>
            <a:endParaRPr lang="es-ES" dirty="0"/>
          </a:p>
        </p:txBody>
      </p:sp>
      <mc:AlternateContent xmlns:mc="http://schemas.openxmlformats.org/markup-compatibility/2006" xmlns:a14="http://schemas.microsoft.com/office/drawing/2010/main">
        <mc:Choice Requires="a14">
          <p:sp>
            <p:nvSpPr>
              <p:cNvPr id="4" name="Rectangle 1">
                <a:extLst>
                  <a:ext uri="{FF2B5EF4-FFF2-40B4-BE49-F238E27FC236}">
                    <a16:creationId xmlns:a16="http://schemas.microsoft.com/office/drawing/2014/main" xmlns="" id="{01A8AF4C-DC30-4489-8D9E-F144CDDB0404}"/>
                  </a:ext>
                </a:extLst>
              </p:cNvPr>
              <p:cNvSpPr>
                <a:spLocks noGrp="1" noChangeArrowheads="1"/>
              </p:cNvSpPr>
              <p:nvPr>
                <p:ph idx="1"/>
              </p:nvPr>
            </p:nvSpPr>
            <p:spPr bwMode="auto">
              <a:xfrm>
                <a:off x="337930" y="1076215"/>
                <a:ext cx="8189844" cy="5013488"/>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s-PR" altLang="es-ES" sz="2200" dirty="0">
                    <a:latin typeface="+mn-lt"/>
                  </a:rPr>
                  <a:t>En general la raíz cuadrada de un número no negativo </a:t>
                </a:r>
                <a14:m>
                  <m:oMath xmlns:m="http://schemas.openxmlformats.org/officeDocument/2006/math">
                    <m:r>
                      <a:rPr lang="es-CO" altLang="es-ES" sz="2200" i="1">
                        <a:latin typeface="Cambria Math" panose="02040503050406030204" pitchFamily="18" charset="0"/>
                      </a:rPr>
                      <m:t>𝑎</m:t>
                    </m:r>
                  </m:oMath>
                </a14:m>
                <a:r>
                  <a:rPr lang="es-CO" altLang="es-ES" sz="2200" dirty="0">
                    <a:latin typeface="+mn-lt"/>
                  </a:rPr>
                  <a:t> </a:t>
                </a:r>
                <a:r>
                  <a:rPr lang="es-PR" altLang="es-ES" sz="2200" dirty="0">
                    <a:latin typeface="+mn-lt"/>
                  </a:rPr>
                  <a:t>, es un número no negativo </a:t>
                </a:r>
                <a14:m>
                  <m:oMath xmlns:m="http://schemas.openxmlformats.org/officeDocument/2006/math">
                    <m:r>
                      <a:rPr lang="es-CO" altLang="es-ES" sz="2200">
                        <a:latin typeface="Cambria Math" panose="02040503050406030204" pitchFamily="18" charset="0"/>
                      </a:rPr>
                      <m:t> </m:t>
                    </m:r>
                    <m:r>
                      <a:rPr lang="es-CO" altLang="es-ES" sz="2200" i="1">
                        <a:solidFill>
                          <a:srgbClr val="00B0F0"/>
                        </a:solidFill>
                        <a:latin typeface="Cambria Math" panose="02040503050406030204" pitchFamily="18" charset="0"/>
                      </a:rPr>
                      <m:t>𝑏</m:t>
                    </m:r>
                    <m:r>
                      <a:rPr lang="es-CO" altLang="es-ES" sz="2200" i="1">
                        <a:latin typeface="Cambria Math" panose="02040503050406030204" pitchFamily="18" charset="0"/>
                      </a:rPr>
                      <m:t> </m:t>
                    </m:r>
                  </m:oMath>
                </a14:m>
                <a:r>
                  <a:rPr lang="es-PR" altLang="es-ES" sz="2200" dirty="0">
                    <a:latin typeface="+mn-lt"/>
                  </a:rPr>
                  <a:t>tal que al elevar </a:t>
                </a:r>
                <a14:m>
                  <m:oMath xmlns:m="http://schemas.openxmlformats.org/officeDocument/2006/math">
                    <m:r>
                      <a:rPr lang="es-CO" altLang="es-ES" sz="2200" i="1">
                        <a:solidFill>
                          <a:srgbClr val="00B0F0"/>
                        </a:solidFill>
                        <a:latin typeface="Cambria Math" panose="02040503050406030204" pitchFamily="18" charset="0"/>
                      </a:rPr>
                      <m:t>𝑏</m:t>
                    </m:r>
                    <m:r>
                      <a:rPr lang="es-CO" altLang="es-ES" sz="2200" i="1">
                        <a:latin typeface="Cambria Math" panose="02040503050406030204" pitchFamily="18" charset="0"/>
                      </a:rPr>
                      <m:t> </m:t>
                    </m:r>
                  </m:oMath>
                </a14:m>
                <a:r>
                  <a:rPr lang="es-PR" altLang="es-ES" sz="2200" dirty="0">
                    <a:latin typeface="+mn-lt"/>
                  </a:rPr>
                  <a:t>al cuadrado se obtiene </a:t>
                </a:r>
                <a14:m>
                  <m:oMath xmlns:m="http://schemas.openxmlformats.org/officeDocument/2006/math">
                    <m:r>
                      <a:rPr lang="es-CO" altLang="es-ES" sz="2200" i="1">
                        <a:latin typeface="Cambria Math" panose="02040503050406030204" pitchFamily="18" charset="0"/>
                      </a:rPr>
                      <m:t>𝑎</m:t>
                    </m:r>
                  </m:oMath>
                </a14:m>
                <a:r>
                  <a:rPr lang="es-PR" altLang="es-ES" sz="2200" dirty="0">
                    <a:latin typeface="+mn-lt"/>
                  </a:rPr>
                  <a:t>.</a:t>
                </a:r>
              </a:p>
              <a:p>
                <a:endParaRPr lang="es-PR" altLang="es-ES" sz="2200" dirty="0">
                  <a:latin typeface="+mn-lt"/>
                </a:endParaRPr>
              </a:p>
              <a:p>
                <a:pPr algn="ctr"/>
                <a14:m>
                  <m:oMath xmlns:m="http://schemas.openxmlformats.org/officeDocument/2006/math">
                    <m:rad>
                      <m:radPr>
                        <m:degHide m:val="on"/>
                        <m:ctrlPr>
                          <a:rPr lang="es-PR" altLang="es-ES" sz="2200" i="1">
                            <a:latin typeface="Cambria Math" panose="02040503050406030204" pitchFamily="18" charset="0"/>
                          </a:rPr>
                        </m:ctrlPr>
                      </m:radPr>
                      <m:deg/>
                      <m:e>
                        <m:r>
                          <a:rPr lang="es-CO" altLang="es-ES" sz="2200" i="1">
                            <a:latin typeface="Cambria Math" panose="02040503050406030204" pitchFamily="18" charset="0"/>
                          </a:rPr>
                          <m:t>𝑎</m:t>
                        </m:r>
                      </m:e>
                    </m:rad>
                    <m:r>
                      <a:rPr lang="es-CO" altLang="es-ES" sz="2200">
                        <a:latin typeface="Cambria Math" panose="02040503050406030204" pitchFamily="18" charset="0"/>
                      </a:rPr>
                      <m:t>=</m:t>
                    </m:r>
                    <m:r>
                      <a:rPr lang="es-CO" altLang="es-ES" sz="2200" i="1">
                        <a:solidFill>
                          <a:srgbClr val="00B0F0"/>
                        </a:solidFill>
                        <a:latin typeface="Cambria Math" panose="02040503050406030204" pitchFamily="18" charset="0"/>
                      </a:rPr>
                      <m:t>𝑏</m:t>
                    </m:r>
                  </m:oMath>
                </a14:m>
                <a:r>
                  <a:rPr lang="es-PR" altLang="es-ES" sz="2200" dirty="0">
                    <a:latin typeface="+mn-lt"/>
                  </a:rPr>
                  <a:t>    Sí y sólo si        </a:t>
                </a:r>
                <a14:m>
                  <m:oMath xmlns:m="http://schemas.openxmlformats.org/officeDocument/2006/math">
                    <m:sSup>
                      <m:sSupPr>
                        <m:ctrlPr>
                          <a:rPr lang="es-PR" altLang="es-ES" sz="2200" i="1">
                            <a:latin typeface="Cambria Math" panose="02040503050406030204" pitchFamily="18" charset="0"/>
                          </a:rPr>
                        </m:ctrlPr>
                      </m:sSupPr>
                      <m:e>
                        <m:r>
                          <a:rPr lang="es-CO" altLang="es-ES" sz="2200" i="1">
                            <a:solidFill>
                              <a:srgbClr val="00B0F0"/>
                            </a:solidFill>
                            <a:latin typeface="Cambria Math" panose="02040503050406030204" pitchFamily="18" charset="0"/>
                          </a:rPr>
                          <m:t>𝑏</m:t>
                        </m:r>
                      </m:e>
                      <m:sup>
                        <m:r>
                          <a:rPr lang="es-PR" altLang="es-ES" sz="2200" i="1">
                            <a:solidFill>
                              <a:srgbClr val="FF0000"/>
                            </a:solidFill>
                            <a:latin typeface="Cambria Math" panose="02040503050406030204" pitchFamily="18" charset="0"/>
                          </a:rPr>
                          <m:t>2</m:t>
                        </m:r>
                      </m:sup>
                    </m:sSup>
                    <m:r>
                      <a:rPr lang="es-CO" altLang="es-ES" sz="2200" i="1">
                        <a:latin typeface="Cambria Math" panose="02040503050406030204" pitchFamily="18" charset="0"/>
                      </a:rPr>
                      <m:t>=</m:t>
                    </m:r>
                    <m:r>
                      <a:rPr lang="es-CO" altLang="es-ES" sz="2200" i="1">
                        <a:latin typeface="Cambria Math" panose="02040503050406030204" pitchFamily="18" charset="0"/>
                      </a:rPr>
                      <m:t>𝑎</m:t>
                    </m:r>
                  </m:oMath>
                </a14:m>
                <a:endParaRPr lang="es-PR" altLang="es-ES" sz="2200" dirty="0">
                  <a:latin typeface="+mn-lt"/>
                </a:endParaRPr>
              </a:p>
              <a:p>
                <a:pPr algn="just">
                  <a:lnSpc>
                    <a:spcPct val="100000"/>
                  </a:lnSpc>
                </a:pPr>
                <a:endParaRPr lang="es-ES" altLang="es-ES" sz="2200" dirty="0">
                  <a:latin typeface="+mn-lt"/>
                </a:endParaRPr>
              </a:p>
              <a:p>
                <a:r>
                  <a:rPr lang="es-PR" altLang="es-ES" sz="2200" dirty="0">
                    <a:latin typeface="+mn-lt"/>
                  </a:rPr>
                  <a:t>Por eso se dice que la operación </a:t>
                </a:r>
                <a:r>
                  <a:rPr lang="es-PR" altLang="es-ES" sz="2200" i="1" dirty="0">
                    <a:latin typeface="+mn-lt"/>
                  </a:rPr>
                  <a:t>elevar al cuadrado</a:t>
                </a:r>
                <a:r>
                  <a:rPr lang="es-PR" altLang="es-ES" sz="2200" dirty="0">
                    <a:latin typeface="+mn-lt"/>
                  </a:rPr>
                  <a:t>, es la operación inversa de </a:t>
                </a:r>
                <a:r>
                  <a:rPr lang="es-PR" altLang="es-ES" sz="2200" i="1" dirty="0">
                    <a:latin typeface="+mn-lt"/>
                  </a:rPr>
                  <a:t>la raíz cuadrada</a:t>
                </a:r>
                <a:r>
                  <a:rPr lang="es-PR" altLang="es-ES" sz="2200" dirty="0">
                    <a:latin typeface="+mn-lt"/>
                  </a:rPr>
                  <a:t>.</a:t>
                </a:r>
              </a:p>
              <a:p>
                <a:endParaRPr lang="es-PR" altLang="es-ES" sz="2200" dirty="0">
                  <a:latin typeface="+mn-lt"/>
                </a:endParaRPr>
              </a:p>
              <a:p>
                <a:pPr algn="just">
                  <a:lnSpc>
                    <a:spcPct val="100000"/>
                  </a:lnSpc>
                </a:pPr>
                <a:r>
                  <a:rPr lang="es-PR" altLang="es-ES" sz="2200" b="1" dirty="0">
                    <a:solidFill>
                      <a:srgbClr val="00B050"/>
                    </a:solidFill>
                    <a:latin typeface="+mn-lt"/>
                  </a:rPr>
                  <a:t>Ejemplos:</a:t>
                </a:r>
              </a:p>
              <a:p>
                <a:pPr algn="just">
                  <a:lnSpc>
                    <a:spcPct val="100000"/>
                  </a:lnSpc>
                </a:pPr>
                <a:endParaRPr lang="es-PR" altLang="es-ES" sz="2200" dirty="0">
                  <a:latin typeface="+mn-lt"/>
                </a:endParaRPr>
              </a:p>
              <a:p>
                <a:pPr algn="ctr">
                  <a:lnSpc>
                    <a:spcPct val="100000"/>
                  </a:lnSpc>
                </a:pPr>
                <a14:m>
                  <m:oMath xmlns:m="http://schemas.openxmlformats.org/officeDocument/2006/math">
                    <m:rad>
                      <m:radPr>
                        <m:degHide m:val="on"/>
                        <m:ctrlPr>
                          <a:rPr lang="es-PR" altLang="es-ES" sz="2200" i="1">
                            <a:latin typeface="Cambria Math" panose="02040503050406030204" pitchFamily="18" charset="0"/>
                          </a:rPr>
                        </m:ctrlPr>
                      </m:radPr>
                      <m:deg/>
                      <m:e>
                        <m:r>
                          <a:rPr lang="es-CO" altLang="es-ES" sz="2200" i="1">
                            <a:latin typeface="Cambria Math" panose="02040503050406030204" pitchFamily="18" charset="0"/>
                          </a:rPr>
                          <m:t>9</m:t>
                        </m:r>
                      </m:e>
                    </m:rad>
                    <m:r>
                      <a:rPr lang="es-CO" altLang="es-ES" sz="2200">
                        <a:latin typeface="Cambria Math" panose="02040503050406030204" pitchFamily="18" charset="0"/>
                      </a:rPr>
                      <m:t>=</m:t>
                    </m:r>
                    <m:r>
                      <a:rPr lang="es-CO" altLang="es-ES" sz="2200">
                        <a:solidFill>
                          <a:srgbClr val="00B0F0"/>
                        </a:solidFill>
                        <a:latin typeface="Cambria Math" panose="02040503050406030204" pitchFamily="18" charset="0"/>
                      </a:rPr>
                      <m:t>3</m:t>
                    </m:r>
                  </m:oMath>
                </a14:m>
                <a:r>
                  <a:rPr lang="es-PR" altLang="es-ES" sz="2200" dirty="0">
                    <a:latin typeface="+mn-lt"/>
                  </a:rPr>
                  <a:t>      Porque    </a:t>
                </a:r>
                <a14:m>
                  <m:oMath xmlns:m="http://schemas.openxmlformats.org/officeDocument/2006/math">
                    <m:sSup>
                      <m:sSupPr>
                        <m:ctrlPr>
                          <a:rPr lang="es-PR" altLang="es-ES" sz="2200" i="1">
                            <a:latin typeface="Cambria Math" panose="02040503050406030204" pitchFamily="18" charset="0"/>
                          </a:rPr>
                        </m:ctrlPr>
                      </m:sSupPr>
                      <m:e>
                        <m:r>
                          <a:rPr lang="es-CO" altLang="es-ES" sz="2200" i="1">
                            <a:solidFill>
                              <a:srgbClr val="00B0F0"/>
                            </a:solidFill>
                            <a:latin typeface="Cambria Math" panose="02040503050406030204" pitchFamily="18" charset="0"/>
                          </a:rPr>
                          <m:t>3</m:t>
                        </m:r>
                      </m:e>
                      <m:sup>
                        <m:r>
                          <a:rPr lang="es-PR" altLang="es-ES" sz="2200" i="1">
                            <a:solidFill>
                              <a:srgbClr val="FF0000"/>
                            </a:solidFill>
                            <a:latin typeface="Cambria Math" panose="02040503050406030204" pitchFamily="18" charset="0"/>
                          </a:rPr>
                          <m:t>2</m:t>
                        </m:r>
                      </m:sup>
                    </m:sSup>
                    <m:r>
                      <a:rPr lang="es-CO" altLang="es-ES" sz="2200" i="1">
                        <a:latin typeface="Cambria Math" panose="02040503050406030204" pitchFamily="18" charset="0"/>
                      </a:rPr>
                      <m:t>=9</m:t>
                    </m:r>
                  </m:oMath>
                </a14:m>
                <a:endParaRPr lang="es-PR" altLang="es-ES" sz="2200" dirty="0">
                  <a:latin typeface="+mn-lt"/>
                </a:endParaRPr>
              </a:p>
              <a:p>
                <a:pPr algn="ctr">
                  <a:lnSpc>
                    <a:spcPct val="100000"/>
                  </a:lnSpc>
                </a:pPr>
                <a:endParaRPr lang="es-PR" altLang="es-ES" sz="2200" dirty="0">
                  <a:latin typeface="+mn-lt"/>
                </a:endParaRPr>
              </a:p>
              <a:p>
                <a:pPr algn="ctr">
                  <a:lnSpc>
                    <a:spcPct val="100000"/>
                  </a:lnSpc>
                </a:pPr>
                <a14:m>
                  <m:oMath xmlns:m="http://schemas.openxmlformats.org/officeDocument/2006/math">
                    <m:rad>
                      <m:radPr>
                        <m:degHide m:val="on"/>
                        <m:ctrlPr>
                          <a:rPr lang="es-PR" altLang="es-ES" sz="2200" i="1">
                            <a:latin typeface="Cambria Math" panose="02040503050406030204" pitchFamily="18" charset="0"/>
                          </a:rPr>
                        </m:ctrlPr>
                      </m:radPr>
                      <m:deg/>
                      <m:e>
                        <m:r>
                          <a:rPr lang="es-CO" altLang="es-ES" sz="2200" i="1">
                            <a:latin typeface="Cambria Math" panose="02040503050406030204" pitchFamily="18" charset="0"/>
                          </a:rPr>
                          <m:t>16</m:t>
                        </m:r>
                      </m:e>
                    </m:rad>
                    <m:r>
                      <a:rPr lang="es-CO" altLang="es-ES" sz="2200">
                        <a:latin typeface="Cambria Math" panose="02040503050406030204" pitchFamily="18" charset="0"/>
                      </a:rPr>
                      <m:t>=</m:t>
                    </m:r>
                    <m:r>
                      <a:rPr lang="es-CO" altLang="es-ES" sz="2200">
                        <a:solidFill>
                          <a:srgbClr val="00B0F0"/>
                        </a:solidFill>
                        <a:latin typeface="Cambria Math" panose="02040503050406030204" pitchFamily="18" charset="0"/>
                      </a:rPr>
                      <m:t>4</m:t>
                    </m:r>
                  </m:oMath>
                </a14:m>
                <a:r>
                  <a:rPr lang="es-PR" altLang="es-ES" sz="2200" dirty="0">
                    <a:latin typeface="+mn-lt"/>
                  </a:rPr>
                  <a:t>     Porque    </a:t>
                </a:r>
                <a14:m>
                  <m:oMath xmlns:m="http://schemas.openxmlformats.org/officeDocument/2006/math">
                    <m:sSup>
                      <m:sSupPr>
                        <m:ctrlPr>
                          <a:rPr lang="es-PR" altLang="es-ES" sz="2200" i="1">
                            <a:latin typeface="Cambria Math" panose="02040503050406030204" pitchFamily="18" charset="0"/>
                          </a:rPr>
                        </m:ctrlPr>
                      </m:sSupPr>
                      <m:e>
                        <m:r>
                          <a:rPr lang="es-CO" altLang="es-ES" sz="2200" i="1">
                            <a:solidFill>
                              <a:srgbClr val="00B0F0"/>
                            </a:solidFill>
                            <a:latin typeface="Cambria Math" panose="02040503050406030204" pitchFamily="18" charset="0"/>
                          </a:rPr>
                          <m:t>4</m:t>
                        </m:r>
                      </m:e>
                      <m:sup>
                        <m:r>
                          <a:rPr lang="es-PR" altLang="es-ES" sz="2200" i="1">
                            <a:solidFill>
                              <a:srgbClr val="FF0000"/>
                            </a:solidFill>
                            <a:latin typeface="Cambria Math" panose="02040503050406030204" pitchFamily="18" charset="0"/>
                          </a:rPr>
                          <m:t>2</m:t>
                        </m:r>
                      </m:sup>
                    </m:sSup>
                    <m:r>
                      <a:rPr lang="es-CO" altLang="es-ES" sz="2200" i="1">
                        <a:latin typeface="Cambria Math" panose="02040503050406030204" pitchFamily="18" charset="0"/>
                      </a:rPr>
                      <m:t>=16</m:t>
                    </m:r>
                  </m:oMath>
                </a14:m>
                <a:endParaRPr lang="es-PR" altLang="es-ES" sz="2200" dirty="0">
                  <a:latin typeface="+mn-lt"/>
                </a:endParaRPr>
              </a:p>
              <a:p>
                <a:pPr algn="ctr">
                  <a:lnSpc>
                    <a:spcPct val="100000"/>
                  </a:lnSpc>
                </a:pPr>
                <a:endParaRPr lang="es-PR" altLang="es-ES" sz="2200" dirty="0">
                  <a:latin typeface="+mn-lt"/>
                </a:endParaRPr>
              </a:p>
              <a:p>
                <a:pPr algn="ctr">
                  <a:lnSpc>
                    <a:spcPct val="100000"/>
                  </a:lnSpc>
                </a:pPr>
                <a14:m>
                  <m:oMath xmlns:m="http://schemas.openxmlformats.org/officeDocument/2006/math">
                    <m:rad>
                      <m:radPr>
                        <m:degHide m:val="on"/>
                        <m:ctrlPr>
                          <a:rPr lang="es-PR" altLang="es-ES" sz="2200" i="1">
                            <a:latin typeface="Cambria Math" panose="02040503050406030204" pitchFamily="18" charset="0"/>
                          </a:rPr>
                        </m:ctrlPr>
                      </m:radPr>
                      <m:deg/>
                      <m:e>
                        <m:r>
                          <a:rPr lang="es-CO" altLang="es-ES" sz="2200" i="1">
                            <a:latin typeface="Cambria Math" panose="02040503050406030204" pitchFamily="18" charset="0"/>
                          </a:rPr>
                          <m:t>81</m:t>
                        </m:r>
                      </m:e>
                    </m:rad>
                    <m:r>
                      <a:rPr lang="es-CO" altLang="es-ES" sz="2200">
                        <a:latin typeface="Cambria Math" panose="02040503050406030204" pitchFamily="18" charset="0"/>
                      </a:rPr>
                      <m:t>=</m:t>
                    </m:r>
                    <m:r>
                      <a:rPr lang="es-CO" altLang="es-ES" sz="2200">
                        <a:solidFill>
                          <a:srgbClr val="00B0F0"/>
                        </a:solidFill>
                        <a:latin typeface="Cambria Math" panose="02040503050406030204" pitchFamily="18" charset="0"/>
                      </a:rPr>
                      <m:t>9</m:t>
                    </m:r>
                  </m:oMath>
                </a14:m>
                <a:r>
                  <a:rPr lang="es-PR" altLang="es-ES" sz="2200" dirty="0">
                    <a:latin typeface="+mn-lt"/>
                  </a:rPr>
                  <a:t>    Porque    </a:t>
                </a:r>
                <a14:m>
                  <m:oMath xmlns:m="http://schemas.openxmlformats.org/officeDocument/2006/math">
                    <m:sSup>
                      <m:sSupPr>
                        <m:ctrlPr>
                          <a:rPr lang="es-PR" altLang="es-ES" sz="2200" i="1">
                            <a:latin typeface="Cambria Math" panose="02040503050406030204" pitchFamily="18" charset="0"/>
                          </a:rPr>
                        </m:ctrlPr>
                      </m:sSupPr>
                      <m:e>
                        <m:r>
                          <a:rPr lang="es-CO" altLang="es-ES" sz="2200" i="1">
                            <a:solidFill>
                              <a:srgbClr val="00B0F0"/>
                            </a:solidFill>
                            <a:latin typeface="Cambria Math" panose="02040503050406030204" pitchFamily="18" charset="0"/>
                          </a:rPr>
                          <m:t>9</m:t>
                        </m:r>
                      </m:e>
                      <m:sup>
                        <m:r>
                          <a:rPr lang="es-PR" altLang="es-ES" sz="2200" i="1">
                            <a:solidFill>
                              <a:srgbClr val="FF0000"/>
                            </a:solidFill>
                            <a:latin typeface="Cambria Math" panose="02040503050406030204" pitchFamily="18" charset="0"/>
                          </a:rPr>
                          <m:t>2</m:t>
                        </m:r>
                      </m:sup>
                    </m:sSup>
                    <m:r>
                      <a:rPr lang="es-CO" altLang="es-ES" sz="2200" i="1">
                        <a:latin typeface="Cambria Math" panose="02040503050406030204" pitchFamily="18" charset="0"/>
                      </a:rPr>
                      <m:t>=81</m:t>
                    </m:r>
                  </m:oMath>
                </a14:m>
                <a:endParaRPr lang="es-CO" sz="2200" dirty="0">
                  <a:latin typeface="+mn-lt"/>
                </a:endParaRPr>
              </a:p>
            </p:txBody>
          </p:sp>
        </mc:Choice>
        <mc:Fallback xmlns="">
          <p:sp>
            <p:nvSpPr>
              <p:cNvPr id="4" name="Rectangle 1">
                <a:extLst>
                  <a:ext uri="{FF2B5EF4-FFF2-40B4-BE49-F238E27FC236}">
                    <a16:creationId xmlns:a16="http://schemas.microsoft.com/office/drawing/2014/main" id="{01A8AF4C-DC30-4489-8D9E-F144CDDB0404}"/>
                  </a:ext>
                </a:extLst>
              </p:cNvPr>
              <p:cNvSpPr>
                <a:spLocks noGrp="1" noRot="1" noChangeAspect="1" noMove="1" noResize="1" noEditPoints="1" noAdjustHandles="1" noChangeArrowheads="1" noChangeShapeType="1" noTextEdit="1"/>
              </p:cNvSpPr>
              <p:nvPr>
                <p:ph idx="1"/>
              </p:nvPr>
            </p:nvSpPr>
            <p:spPr bwMode="auto">
              <a:xfrm>
                <a:off x="337930" y="1076215"/>
                <a:ext cx="8189844" cy="5013488"/>
              </a:xfrm>
              <a:prstGeom prst="rect">
                <a:avLst/>
              </a:prstGeom>
              <a:blipFill>
                <a:blip r:embed="rId4"/>
                <a:stretch>
                  <a:fillRect l="-1116" t="-1217" b="-2190"/>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s-ES">
                    <a:noFill/>
                  </a:rPr>
                  <a:t> </a:t>
                </a:r>
              </a:p>
            </p:txBody>
          </p:sp>
        </mc:Fallback>
      </mc:AlternateContent>
    </p:spTree>
    <p:extLst>
      <p:ext uri="{BB962C8B-B14F-4D97-AF65-F5344CB8AC3E}">
        <p14:creationId xmlns:p14="http://schemas.microsoft.com/office/powerpoint/2010/main" val="69942517"/>
      </p:ext>
    </p:extLst>
  </p:cSld>
  <p:clrMapOvr>
    <a:overrideClrMapping bg1="lt1" tx1="dk1" bg2="lt2" tx2="dk2" accent1="accent1" accent2="accent2" accent3="accent3" accent4="accent4" accent5="accent5" accent6="accent6" hlink="hlink" folHlink="folHlink"/>
  </p:clrMapOvr>
</p:sld>
</file>

<file path=ppt/slides/slide8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1726707-3F03-401F-ACD4-C2DD18719127}"/>
              </a:ext>
            </a:extLst>
          </p:cNvPr>
          <p:cNvSpPr>
            <a:spLocks noGrp="1"/>
          </p:cNvSpPr>
          <p:nvPr>
            <p:ph type="title"/>
          </p:nvPr>
        </p:nvSpPr>
        <p:spPr>
          <a:xfrm>
            <a:off x="337930" y="436969"/>
            <a:ext cx="7886700" cy="994172"/>
          </a:xfrm>
        </p:spPr>
        <p:txBody>
          <a:bodyPr>
            <a:normAutofit fontScale="90000"/>
          </a:bodyPr>
          <a:lstStyle/>
          <a:p>
            <a:r>
              <a:rPr lang="es-PR" altLang="es-ES" b="1" dirty="0">
                <a:solidFill>
                  <a:srgbClr val="00B0F0"/>
                </a:solidFill>
              </a:rPr>
              <a:t>Definición</a:t>
            </a:r>
            <a:r>
              <a:rPr lang="es-ES" b="1" cap="all" dirty="0"/>
              <a:t/>
            </a:r>
            <a:br>
              <a:rPr lang="es-ES" b="1" cap="all" dirty="0"/>
            </a:br>
            <a:endParaRPr lang="es-ES" dirty="0"/>
          </a:p>
        </p:txBody>
      </p:sp>
      <mc:AlternateContent xmlns:mc="http://schemas.openxmlformats.org/markup-compatibility/2006" xmlns:a14="http://schemas.microsoft.com/office/drawing/2010/main">
        <mc:Choice Requires="a14">
          <p:sp>
            <p:nvSpPr>
              <p:cNvPr id="4" name="Rectangle 1">
                <a:extLst>
                  <a:ext uri="{FF2B5EF4-FFF2-40B4-BE49-F238E27FC236}">
                    <a16:creationId xmlns:a16="http://schemas.microsoft.com/office/drawing/2014/main" xmlns="" id="{01A8AF4C-DC30-4489-8D9E-F144CDDB0404}"/>
                  </a:ext>
                </a:extLst>
              </p:cNvPr>
              <p:cNvSpPr>
                <a:spLocks noGrp="1" noChangeArrowheads="1"/>
              </p:cNvSpPr>
              <p:nvPr>
                <p:ph idx="1"/>
              </p:nvPr>
            </p:nvSpPr>
            <p:spPr bwMode="auto">
              <a:xfrm>
                <a:off x="337930" y="1109330"/>
                <a:ext cx="8189844" cy="5515164"/>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s-PR" altLang="es-ES" sz="2200" dirty="0">
                    <a:latin typeface="+mn-lt"/>
                  </a:rPr>
                  <a:t>La raíz </a:t>
                </a:r>
                <a:r>
                  <a:rPr lang="es-PR" altLang="es-ES" sz="2200" dirty="0">
                    <a:solidFill>
                      <a:srgbClr val="FF0000"/>
                    </a:solidFill>
                    <a:latin typeface="+mn-lt"/>
                  </a:rPr>
                  <a:t>n</a:t>
                </a:r>
                <a:r>
                  <a:rPr lang="es-PR" altLang="es-ES" sz="2200" dirty="0">
                    <a:latin typeface="+mn-lt"/>
                  </a:rPr>
                  <a:t>-</a:t>
                </a:r>
                <a:r>
                  <a:rPr lang="es-PR" altLang="es-ES" sz="2200" dirty="0" err="1">
                    <a:latin typeface="+mn-lt"/>
                  </a:rPr>
                  <a:t>ésima</a:t>
                </a:r>
                <a:r>
                  <a:rPr lang="es-PR" altLang="es-ES" sz="2200" dirty="0">
                    <a:latin typeface="+mn-lt"/>
                  </a:rPr>
                  <a:t> de un número no negativo </a:t>
                </a:r>
                <a14:m>
                  <m:oMath xmlns:m="http://schemas.openxmlformats.org/officeDocument/2006/math">
                    <m:r>
                      <a:rPr lang="es-CO" altLang="es-ES" sz="2200" i="1">
                        <a:latin typeface="Cambria Math" panose="02040503050406030204" pitchFamily="18" charset="0"/>
                      </a:rPr>
                      <m:t>𝑎</m:t>
                    </m:r>
                  </m:oMath>
                </a14:m>
                <a:r>
                  <a:rPr lang="es-PR" altLang="es-ES" sz="2200" dirty="0">
                    <a:latin typeface="+mn-lt"/>
                  </a:rPr>
                  <a:t>, es un número no negativo </a:t>
                </a:r>
                <a14:m>
                  <m:oMath xmlns:m="http://schemas.openxmlformats.org/officeDocument/2006/math">
                    <m:r>
                      <a:rPr lang="es-CO" altLang="es-ES" sz="2200" i="1">
                        <a:solidFill>
                          <a:srgbClr val="00B0F0"/>
                        </a:solidFill>
                        <a:latin typeface="Cambria Math" panose="02040503050406030204" pitchFamily="18" charset="0"/>
                      </a:rPr>
                      <m:t>𝑏</m:t>
                    </m:r>
                    <m:r>
                      <a:rPr lang="es-CO" altLang="es-ES" sz="2200" i="1">
                        <a:latin typeface="Cambria Math" panose="02040503050406030204" pitchFamily="18" charset="0"/>
                      </a:rPr>
                      <m:t>  </m:t>
                    </m:r>
                  </m:oMath>
                </a14:m>
                <a:r>
                  <a:rPr lang="es-PR" altLang="es-ES" sz="2200" dirty="0">
                    <a:latin typeface="+mn-lt"/>
                  </a:rPr>
                  <a:t>tal que</a:t>
                </a:r>
              </a:p>
              <a:p>
                <a:endParaRPr lang="es-PR" altLang="es-ES" sz="2200" dirty="0">
                  <a:latin typeface="+mn-lt"/>
                </a:endParaRPr>
              </a:p>
              <a:p>
                <a:pPr algn="ctr"/>
                <a14:m>
                  <m:oMath xmlns:m="http://schemas.openxmlformats.org/officeDocument/2006/math">
                    <m:rad>
                      <m:radPr>
                        <m:ctrlPr>
                          <a:rPr lang="es-CO" altLang="es-ES" sz="2200" b="0" i="1" smtClean="0">
                            <a:latin typeface="Cambria Math" panose="02040503050406030204" pitchFamily="18" charset="0"/>
                          </a:rPr>
                        </m:ctrlPr>
                      </m:radPr>
                      <m:deg>
                        <m:r>
                          <m:rPr>
                            <m:brk m:alnAt="7"/>
                          </m:rPr>
                          <a:rPr lang="es-CO" altLang="es-ES" sz="2200" b="0" i="1" smtClean="0">
                            <a:solidFill>
                              <a:srgbClr val="FF0000"/>
                            </a:solidFill>
                            <a:latin typeface="Cambria Math" panose="02040503050406030204" pitchFamily="18" charset="0"/>
                          </a:rPr>
                          <m:t>𝑛</m:t>
                        </m:r>
                      </m:deg>
                      <m:e>
                        <m:r>
                          <a:rPr lang="es-CO" altLang="es-ES" sz="2200" b="0" i="1" smtClean="0">
                            <a:latin typeface="Cambria Math" panose="02040503050406030204" pitchFamily="18" charset="0"/>
                          </a:rPr>
                          <m:t>𝑎</m:t>
                        </m:r>
                      </m:e>
                    </m:rad>
                    <m:r>
                      <a:rPr lang="es-CO" altLang="es-ES" sz="2200" b="0" i="0" smtClean="0">
                        <a:latin typeface="Cambria Math" panose="02040503050406030204" pitchFamily="18" charset="0"/>
                      </a:rPr>
                      <m:t>=</m:t>
                    </m:r>
                    <m:r>
                      <a:rPr lang="es-CO" altLang="es-ES" sz="2200" b="0" i="1" smtClean="0">
                        <a:solidFill>
                          <a:srgbClr val="00B0F0"/>
                        </a:solidFill>
                        <a:latin typeface="Cambria Math" panose="02040503050406030204" pitchFamily="18" charset="0"/>
                      </a:rPr>
                      <m:t>𝑏</m:t>
                    </m:r>
                  </m:oMath>
                </a14:m>
                <a:r>
                  <a:rPr lang="es-PR" altLang="es-ES" sz="2200" dirty="0">
                    <a:latin typeface="+mn-lt"/>
                  </a:rPr>
                  <a:t>    Sí y sólo si        </a:t>
                </a:r>
                <a14:m>
                  <m:oMath xmlns:m="http://schemas.openxmlformats.org/officeDocument/2006/math">
                    <m:sSup>
                      <m:sSupPr>
                        <m:ctrlPr>
                          <a:rPr lang="es-PR" altLang="es-ES" sz="2200" i="1" smtClean="0">
                            <a:latin typeface="Cambria Math" panose="02040503050406030204" pitchFamily="18" charset="0"/>
                          </a:rPr>
                        </m:ctrlPr>
                      </m:sSupPr>
                      <m:e>
                        <m:r>
                          <a:rPr lang="es-CO" altLang="es-ES" sz="2200" b="0" i="1" smtClean="0">
                            <a:solidFill>
                              <a:srgbClr val="00B0F0"/>
                            </a:solidFill>
                            <a:latin typeface="Cambria Math" panose="02040503050406030204" pitchFamily="18" charset="0"/>
                          </a:rPr>
                          <m:t>𝑏</m:t>
                        </m:r>
                      </m:e>
                      <m:sup>
                        <m:r>
                          <a:rPr lang="es-CO" altLang="es-ES" sz="2200" b="0" i="1" smtClean="0">
                            <a:solidFill>
                              <a:srgbClr val="FF0000"/>
                            </a:solidFill>
                            <a:latin typeface="Cambria Math" panose="02040503050406030204" pitchFamily="18" charset="0"/>
                          </a:rPr>
                          <m:t>𝑛</m:t>
                        </m:r>
                      </m:sup>
                    </m:sSup>
                    <m:r>
                      <a:rPr lang="es-CO" altLang="es-ES" sz="2200" b="0" i="1" smtClean="0">
                        <a:latin typeface="Cambria Math" panose="02040503050406030204" pitchFamily="18" charset="0"/>
                      </a:rPr>
                      <m:t>=</m:t>
                    </m:r>
                    <m:r>
                      <a:rPr lang="es-CO" altLang="es-ES" sz="2200" b="0" i="1" smtClean="0">
                        <a:latin typeface="Cambria Math" panose="02040503050406030204" pitchFamily="18" charset="0"/>
                      </a:rPr>
                      <m:t>𝑎</m:t>
                    </m:r>
                  </m:oMath>
                </a14:m>
                <a:endParaRPr lang="es-PR" altLang="es-ES" sz="2200" dirty="0">
                  <a:latin typeface="+mn-lt"/>
                </a:endParaRPr>
              </a:p>
              <a:p>
                <a:pPr algn="just">
                  <a:lnSpc>
                    <a:spcPct val="100000"/>
                  </a:lnSpc>
                </a:pPr>
                <a:r>
                  <a:rPr lang="es-CO" sz="2200" dirty="0">
                    <a:latin typeface="+mn-lt"/>
                  </a:rPr>
                  <a:t> </a:t>
                </a:r>
                <a:r>
                  <a:rPr lang="es-ES" altLang="es-ES" sz="2200" dirty="0">
                    <a:latin typeface="+mn-lt"/>
                  </a:rPr>
                  <a:t> </a:t>
                </a:r>
              </a:p>
              <a:p>
                <a:pPr algn="just">
                  <a:lnSpc>
                    <a:spcPct val="100000"/>
                  </a:lnSpc>
                </a:pPr>
                <a:r>
                  <a:rPr lang="es-PR" altLang="es-ES" sz="2200" b="1" dirty="0">
                    <a:solidFill>
                      <a:srgbClr val="00B050"/>
                    </a:solidFill>
                    <a:latin typeface="+mn-lt"/>
                  </a:rPr>
                  <a:t>Ejemplos:</a:t>
                </a:r>
                <a:endParaRPr lang="es-PR" altLang="es-ES" sz="2200" dirty="0">
                  <a:latin typeface="+mn-lt"/>
                </a:endParaRPr>
              </a:p>
              <a:p>
                <a:pPr algn="ctr">
                  <a:lnSpc>
                    <a:spcPct val="100000"/>
                  </a:lnSpc>
                </a:pPr>
                <a14:m>
                  <m:oMath xmlns:m="http://schemas.openxmlformats.org/officeDocument/2006/math">
                    <m:rad>
                      <m:radPr>
                        <m:ctrlPr>
                          <a:rPr lang="es-CO" altLang="es-ES" sz="2200" i="1">
                            <a:latin typeface="Cambria Math" panose="02040503050406030204" pitchFamily="18" charset="0"/>
                          </a:rPr>
                        </m:ctrlPr>
                      </m:radPr>
                      <m:deg>
                        <m:r>
                          <m:rPr>
                            <m:brk m:alnAt="7"/>
                          </m:rPr>
                          <a:rPr lang="es-CO" altLang="es-ES" sz="2200" i="1">
                            <a:solidFill>
                              <a:srgbClr val="FF0000"/>
                            </a:solidFill>
                            <a:latin typeface="Cambria Math" panose="02040503050406030204" pitchFamily="18" charset="0"/>
                          </a:rPr>
                          <m:t>3</m:t>
                        </m:r>
                      </m:deg>
                      <m:e>
                        <m:r>
                          <a:rPr lang="es-CO" altLang="es-ES" sz="2200" i="1">
                            <a:latin typeface="Cambria Math" panose="02040503050406030204" pitchFamily="18" charset="0"/>
                          </a:rPr>
                          <m:t>27</m:t>
                        </m:r>
                      </m:e>
                    </m:rad>
                    <m:r>
                      <a:rPr lang="es-CO" altLang="es-ES" sz="2200">
                        <a:latin typeface="Cambria Math" panose="02040503050406030204" pitchFamily="18" charset="0"/>
                      </a:rPr>
                      <m:t>=</m:t>
                    </m:r>
                    <m:r>
                      <a:rPr lang="es-CO" altLang="es-ES" sz="2200">
                        <a:solidFill>
                          <a:srgbClr val="00B0F0"/>
                        </a:solidFill>
                        <a:latin typeface="Cambria Math" panose="02040503050406030204" pitchFamily="18" charset="0"/>
                      </a:rPr>
                      <m:t>3</m:t>
                    </m:r>
                  </m:oMath>
                </a14:m>
                <a:r>
                  <a:rPr lang="es-PR" altLang="es-ES" sz="2200" dirty="0">
                    <a:latin typeface="+mn-lt"/>
                  </a:rPr>
                  <a:t>      Porque    </a:t>
                </a:r>
                <a14:m>
                  <m:oMath xmlns:m="http://schemas.openxmlformats.org/officeDocument/2006/math">
                    <m:sSup>
                      <m:sSupPr>
                        <m:ctrlPr>
                          <a:rPr lang="es-PR" altLang="es-ES" sz="2200" i="1">
                            <a:latin typeface="Cambria Math" panose="02040503050406030204" pitchFamily="18" charset="0"/>
                          </a:rPr>
                        </m:ctrlPr>
                      </m:sSupPr>
                      <m:e>
                        <m:r>
                          <a:rPr lang="es-CO" altLang="es-ES" sz="2200" i="1">
                            <a:solidFill>
                              <a:srgbClr val="00B0F0"/>
                            </a:solidFill>
                            <a:latin typeface="Cambria Math" panose="02040503050406030204" pitchFamily="18" charset="0"/>
                          </a:rPr>
                          <m:t>3</m:t>
                        </m:r>
                      </m:e>
                      <m:sup>
                        <m:r>
                          <a:rPr lang="es-CO" altLang="es-ES" sz="2200" i="1">
                            <a:solidFill>
                              <a:srgbClr val="FF0000"/>
                            </a:solidFill>
                            <a:latin typeface="Cambria Math" panose="02040503050406030204" pitchFamily="18" charset="0"/>
                          </a:rPr>
                          <m:t>3</m:t>
                        </m:r>
                      </m:sup>
                    </m:sSup>
                    <m:r>
                      <a:rPr lang="es-CO" altLang="es-ES" sz="2200" i="1">
                        <a:latin typeface="Cambria Math" panose="02040503050406030204" pitchFamily="18" charset="0"/>
                      </a:rPr>
                      <m:t>=27</m:t>
                    </m:r>
                  </m:oMath>
                </a14:m>
                <a:endParaRPr lang="es-PR" altLang="es-ES" sz="2200" dirty="0">
                  <a:latin typeface="+mn-lt"/>
                </a:endParaRPr>
              </a:p>
              <a:p>
                <a:pPr algn="ctr">
                  <a:lnSpc>
                    <a:spcPct val="100000"/>
                  </a:lnSpc>
                </a:pPr>
                <a:endParaRPr lang="es-PR" altLang="es-ES" sz="2200" dirty="0">
                  <a:latin typeface="+mn-lt"/>
                </a:endParaRPr>
              </a:p>
              <a:p>
                <a:pPr algn="ctr">
                  <a:lnSpc>
                    <a:spcPct val="100000"/>
                  </a:lnSpc>
                </a:pPr>
                <a14:m>
                  <m:oMath xmlns:m="http://schemas.openxmlformats.org/officeDocument/2006/math">
                    <m:rad>
                      <m:radPr>
                        <m:ctrlPr>
                          <a:rPr lang="es-CO" altLang="es-ES" sz="2200" i="1">
                            <a:latin typeface="Cambria Math" panose="02040503050406030204" pitchFamily="18" charset="0"/>
                          </a:rPr>
                        </m:ctrlPr>
                      </m:radPr>
                      <m:deg>
                        <m:r>
                          <m:rPr>
                            <m:brk m:alnAt="7"/>
                          </m:rPr>
                          <a:rPr lang="es-CO" altLang="es-ES" sz="2200" i="1">
                            <a:solidFill>
                              <a:srgbClr val="FF0000"/>
                            </a:solidFill>
                            <a:latin typeface="Cambria Math" panose="02040503050406030204" pitchFamily="18" charset="0"/>
                          </a:rPr>
                          <m:t>4</m:t>
                        </m:r>
                      </m:deg>
                      <m:e>
                        <m:r>
                          <a:rPr lang="es-CO" altLang="es-ES" sz="2200" i="1">
                            <a:latin typeface="Cambria Math" panose="02040503050406030204" pitchFamily="18" charset="0"/>
                          </a:rPr>
                          <m:t>16</m:t>
                        </m:r>
                      </m:e>
                    </m:rad>
                    <m:r>
                      <a:rPr lang="es-CO" altLang="es-ES" sz="2200">
                        <a:latin typeface="Cambria Math" panose="02040503050406030204" pitchFamily="18" charset="0"/>
                      </a:rPr>
                      <m:t>=</m:t>
                    </m:r>
                    <m:r>
                      <a:rPr lang="es-CO" altLang="es-ES" sz="2200">
                        <a:solidFill>
                          <a:srgbClr val="00B0F0"/>
                        </a:solidFill>
                        <a:latin typeface="Cambria Math" panose="02040503050406030204" pitchFamily="18" charset="0"/>
                      </a:rPr>
                      <m:t>2</m:t>
                    </m:r>
                  </m:oMath>
                </a14:m>
                <a:r>
                  <a:rPr lang="es-PR" altLang="es-ES" sz="2200" dirty="0">
                    <a:latin typeface="+mn-lt"/>
                  </a:rPr>
                  <a:t>     Porque    </a:t>
                </a:r>
                <a14:m>
                  <m:oMath xmlns:m="http://schemas.openxmlformats.org/officeDocument/2006/math">
                    <m:sSup>
                      <m:sSupPr>
                        <m:ctrlPr>
                          <a:rPr lang="es-PR" altLang="es-ES" sz="2200" i="1">
                            <a:latin typeface="Cambria Math" panose="02040503050406030204" pitchFamily="18" charset="0"/>
                          </a:rPr>
                        </m:ctrlPr>
                      </m:sSupPr>
                      <m:e>
                        <m:r>
                          <a:rPr lang="es-CO" altLang="es-ES" sz="2200" i="1">
                            <a:solidFill>
                              <a:srgbClr val="00B0F0"/>
                            </a:solidFill>
                            <a:latin typeface="Cambria Math" panose="02040503050406030204" pitchFamily="18" charset="0"/>
                          </a:rPr>
                          <m:t>2</m:t>
                        </m:r>
                      </m:e>
                      <m:sup>
                        <m:r>
                          <a:rPr lang="es-CO" altLang="es-ES" sz="2200" i="1">
                            <a:solidFill>
                              <a:srgbClr val="FF0000"/>
                            </a:solidFill>
                            <a:latin typeface="Cambria Math" panose="02040503050406030204" pitchFamily="18" charset="0"/>
                          </a:rPr>
                          <m:t>4</m:t>
                        </m:r>
                      </m:sup>
                    </m:sSup>
                    <m:r>
                      <a:rPr lang="es-CO" altLang="es-ES" sz="2200" i="1">
                        <a:latin typeface="Cambria Math" panose="02040503050406030204" pitchFamily="18" charset="0"/>
                      </a:rPr>
                      <m:t>=16</m:t>
                    </m:r>
                  </m:oMath>
                </a14:m>
                <a:endParaRPr lang="es-PR" altLang="es-ES" sz="2200" dirty="0">
                  <a:latin typeface="+mn-lt"/>
                </a:endParaRPr>
              </a:p>
              <a:p>
                <a:pPr algn="ctr">
                  <a:lnSpc>
                    <a:spcPct val="100000"/>
                  </a:lnSpc>
                </a:pPr>
                <a:endParaRPr lang="es-PR" altLang="es-ES" sz="2200" dirty="0">
                  <a:latin typeface="+mn-lt"/>
                </a:endParaRPr>
              </a:p>
              <a:p>
                <a:pPr algn="ctr">
                  <a:lnSpc>
                    <a:spcPct val="100000"/>
                  </a:lnSpc>
                </a:pPr>
                <a14:m>
                  <m:oMath xmlns:m="http://schemas.openxmlformats.org/officeDocument/2006/math">
                    <m:rad>
                      <m:radPr>
                        <m:ctrlPr>
                          <a:rPr lang="es-CO" altLang="es-ES" sz="2200" i="1">
                            <a:latin typeface="Cambria Math" panose="02040503050406030204" pitchFamily="18" charset="0"/>
                          </a:rPr>
                        </m:ctrlPr>
                      </m:radPr>
                      <m:deg>
                        <m:r>
                          <m:rPr>
                            <m:brk m:alnAt="7"/>
                          </m:rPr>
                          <a:rPr lang="es-CO" altLang="es-ES" sz="2200" i="1">
                            <a:solidFill>
                              <a:srgbClr val="FF0000"/>
                            </a:solidFill>
                            <a:latin typeface="Cambria Math" panose="02040503050406030204" pitchFamily="18" charset="0"/>
                          </a:rPr>
                          <m:t>3</m:t>
                        </m:r>
                      </m:deg>
                      <m:e>
                        <m:r>
                          <a:rPr lang="es-CO" altLang="es-ES" sz="2200" i="1">
                            <a:latin typeface="Cambria Math" panose="02040503050406030204" pitchFamily="18" charset="0"/>
                          </a:rPr>
                          <m:t>−64</m:t>
                        </m:r>
                      </m:e>
                    </m:rad>
                    <m:r>
                      <a:rPr lang="es-CO" altLang="es-ES" sz="2200">
                        <a:latin typeface="Cambria Math" panose="02040503050406030204" pitchFamily="18" charset="0"/>
                      </a:rPr>
                      <m:t>=</m:t>
                    </m:r>
                    <m:r>
                      <a:rPr lang="es-CO" altLang="es-ES" sz="2200">
                        <a:solidFill>
                          <a:srgbClr val="00B0F0"/>
                        </a:solidFill>
                        <a:latin typeface="Cambria Math" panose="02040503050406030204" pitchFamily="18" charset="0"/>
                      </a:rPr>
                      <m:t>−4</m:t>
                    </m:r>
                  </m:oMath>
                </a14:m>
                <a:r>
                  <a:rPr lang="es-PR" altLang="es-ES" sz="2200" dirty="0">
                    <a:latin typeface="+mn-lt"/>
                  </a:rPr>
                  <a:t>     Porque   </a:t>
                </a:r>
                <a14:m>
                  <m:oMath xmlns:m="http://schemas.openxmlformats.org/officeDocument/2006/math">
                    <m:sSup>
                      <m:sSupPr>
                        <m:ctrlPr>
                          <a:rPr lang="es-PR" altLang="es-ES" sz="2200" i="1">
                            <a:latin typeface="Cambria Math" panose="02040503050406030204" pitchFamily="18" charset="0"/>
                          </a:rPr>
                        </m:ctrlPr>
                      </m:sSupPr>
                      <m:e>
                        <m:r>
                          <a:rPr lang="es-CO" altLang="es-ES" sz="2200" i="1">
                            <a:latin typeface="Cambria Math" panose="02040503050406030204" pitchFamily="18" charset="0"/>
                          </a:rPr>
                          <m:t>(</m:t>
                        </m:r>
                        <m:r>
                          <a:rPr lang="es-CO" altLang="es-ES" sz="2200" i="1">
                            <a:solidFill>
                              <a:srgbClr val="00B0F0"/>
                            </a:solidFill>
                            <a:latin typeface="Cambria Math" panose="02040503050406030204" pitchFamily="18" charset="0"/>
                          </a:rPr>
                          <m:t>−4</m:t>
                        </m:r>
                        <m:r>
                          <a:rPr lang="es-CO" altLang="es-ES" sz="2200" i="1">
                            <a:latin typeface="Cambria Math" panose="02040503050406030204" pitchFamily="18" charset="0"/>
                          </a:rPr>
                          <m:t>)</m:t>
                        </m:r>
                      </m:e>
                      <m:sup>
                        <m:r>
                          <a:rPr lang="es-CO" altLang="es-ES" sz="2200" i="1">
                            <a:solidFill>
                              <a:srgbClr val="FF0000"/>
                            </a:solidFill>
                            <a:latin typeface="Cambria Math" panose="02040503050406030204" pitchFamily="18" charset="0"/>
                          </a:rPr>
                          <m:t>3</m:t>
                        </m:r>
                      </m:sup>
                    </m:sSup>
                    <m:r>
                      <a:rPr lang="es-CO" altLang="es-ES" sz="2200" i="1">
                        <a:latin typeface="Cambria Math" panose="02040503050406030204" pitchFamily="18" charset="0"/>
                      </a:rPr>
                      <m:t> =−64</m:t>
                    </m:r>
                  </m:oMath>
                </a14:m>
                <a:endParaRPr lang="es-CO" altLang="es-ES" sz="2200" dirty="0">
                  <a:latin typeface="+mn-lt"/>
                </a:endParaRPr>
              </a:p>
              <a:p>
                <a:pPr algn="ctr">
                  <a:lnSpc>
                    <a:spcPct val="100000"/>
                  </a:lnSpc>
                </a:pPr>
                <a:endParaRPr lang="es-CO" altLang="es-ES" sz="2200" dirty="0">
                  <a:latin typeface="+mn-lt"/>
                </a:endParaRPr>
              </a:p>
              <a:p>
                <a:pPr algn="ctr">
                  <a:lnSpc>
                    <a:spcPct val="100000"/>
                  </a:lnSpc>
                </a:pPr>
                <a14:m>
                  <m:oMath xmlns:m="http://schemas.openxmlformats.org/officeDocument/2006/math">
                    <m:rad>
                      <m:radPr>
                        <m:ctrlPr>
                          <a:rPr lang="es-CO" altLang="es-ES" sz="2200" i="1">
                            <a:latin typeface="Cambria Math" panose="02040503050406030204" pitchFamily="18" charset="0"/>
                          </a:rPr>
                        </m:ctrlPr>
                      </m:radPr>
                      <m:deg>
                        <m:r>
                          <m:rPr>
                            <m:brk m:alnAt="7"/>
                          </m:rPr>
                          <a:rPr lang="es-CO" altLang="es-ES" sz="2200" i="1">
                            <a:solidFill>
                              <a:srgbClr val="FF0000"/>
                            </a:solidFill>
                            <a:latin typeface="Cambria Math" panose="02040503050406030204" pitchFamily="18" charset="0"/>
                          </a:rPr>
                          <m:t>5</m:t>
                        </m:r>
                      </m:deg>
                      <m:e>
                        <m:r>
                          <a:rPr lang="es-CO" altLang="es-ES" sz="2200" i="1">
                            <a:latin typeface="Cambria Math" panose="02040503050406030204" pitchFamily="18" charset="0"/>
                          </a:rPr>
                          <m:t>−32</m:t>
                        </m:r>
                      </m:e>
                    </m:rad>
                    <m:r>
                      <a:rPr lang="es-CO" altLang="es-ES" sz="2200">
                        <a:latin typeface="Cambria Math" panose="02040503050406030204" pitchFamily="18" charset="0"/>
                      </a:rPr>
                      <m:t>=</m:t>
                    </m:r>
                    <m:r>
                      <a:rPr lang="es-CO" altLang="es-ES" sz="2200">
                        <a:solidFill>
                          <a:srgbClr val="00B0F0"/>
                        </a:solidFill>
                        <a:latin typeface="Cambria Math" panose="02040503050406030204" pitchFamily="18" charset="0"/>
                      </a:rPr>
                      <m:t>−2</m:t>
                    </m:r>
                  </m:oMath>
                </a14:m>
                <a:r>
                  <a:rPr lang="es-PR" altLang="es-ES" sz="2200" dirty="0">
                    <a:latin typeface="+mn-lt"/>
                  </a:rPr>
                  <a:t>     Porque   </a:t>
                </a:r>
                <a14:m>
                  <m:oMath xmlns:m="http://schemas.openxmlformats.org/officeDocument/2006/math">
                    <m:sSup>
                      <m:sSupPr>
                        <m:ctrlPr>
                          <a:rPr lang="es-PR" altLang="es-ES" sz="2200" i="1">
                            <a:latin typeface="Cambria Math" panose="02040503050406030204" pitchFamily="18" charset="0"/>
                          </a:rPr>
                        </m:ctrlPr>
                      </m:sSupPr>
                      <m:e>
                        <m:r>
                          <a:rPr lang="es-CO" altLang="es-ES" sz="2200" i="1">
                            <a:latin typeface="Cambria Math" panose="02040503050406030204" pitchFamily="18" charset="0"/>
                          </a:rPr>
                          <m:t>(</m:t>
                        </m:r>
                        <m:r>
                          <a:rPr lang="es-CO" altLang="es-ES" sz="2200" i="1">
                            <a:solidFill>
                              <a:srgbClr val="00B0F0"/>
                            </a:solidFill>
                            <a:latin typeface="Cambria Math" panose="02040503050406030204" pitchFamily="18" charset="0"/>
                          </a:rPr>
                          <m:t>−2</m:t>
                        </m:r>
                        <m:r>
                          <a:rPr lang="es-CO" altLang="es-ES" sz="2200" i="1">
                            <a:latin typeface="Cambria Math" panose="02040503050406030204" pitchFamily="18" charset="0"/>
                          </a:rPr>
                          <m:t>)</m:t>
                        </m:r>
                      </m:e>
                      <m:sup>
                        <m:r>
                          <a:rPr lang="es-CO" altLang="es-ES" sz="2200" i="1">
                            <a:solidFill>
                              <a:srgbClr val="FF0000"/>
                            </a:solidFill>
                            <a:latin typeface="Cambria Math" panose="02040503050406030204" pitchFamily="18" charset="0"/>
                          </a:rPr>
                          <m:t>5</m:t>
                        </m:r>
                      </m:sup>
                    </m:sSup>
                    <m:r>
                      <a:rPr lang="es-CO" altLang="es-ES" sz="2200" i="1">
                        <a:latin typeface="Cambria Math" panose="02040503050406030204" pitchFamily="18" charset="0"/>
                      </a:rPr>
                      <m:t> =−32</m:t>
                    </m:r>
                  </m:oMath>
                </a14:m>
                <a:endParaRPr lang="es-CO" sz="2200" dirty="0">
                  <a:latin typeface="+mn-lt"/>
                </a:endParaRPr>
              </a:p>
              <a:p>
                <a:pPr algn="ctr">
                  <a:lnSpc>
                    <a:spcPct val="100000"/>
                  </a:lnSpc>
                </a:pPr>
                <a:endParaRPr lang="es-CO" sz="2200" dirty="0">
                  <a:latin typeface="+mn-lt"/>
                </a:endParaRPr>
              </a:p>
              <a:p>
                <a:pPr algn="ctr">
                  <a:lnSpc>
                    <a:spcPct val="100000"/>
                  </a:lnSpc>
                </a:pPr>
                <a14:m>
                  <m:oMath xmlns:m="http://schemas.openxmlformats.org/officeDocument/2006/math">
                    <m:rad>
                      <m:radPr>
                        <m:degHide m:val="on"/>
                        <m:ctrlPr>
                          <a:rPr lang="es-CO" altLang="es-ES" sz="2200" i="1">
                            <a:latin typeface="Cambria Math" panose="02040503050406030204" pitchFamily="18" charset="0"/>
                          </a:rPr>
                        </m:ctrlPr>
                      </m:radPr>
                      <m:deg/>
                      <m:e>
                        <m:r>
                          <a:rPr lang="es-CO" altLang="es-ES" sz="2200" i="1">
                            <a:latin typeface="Cambria Math" panose="02040503050406030204" pitchFamily="18" charset="0"/>
                          </a:rPr>
                          <m:t>−4</m:t>
                        </m:r>
                      </m:e>
                    </m:rad>
                    <m:r>
                      <a:rPr lang="es-CO" altLang="es-ES" sz="2200">
                        <a:latin typeface="Cambria Math" panose="02040503050406030204" pitchFamily="18" charset="0"/>
                      </a:rPr>
                      <m:t>=</m:t>
                    </m:r>
                    <m:r>
                      <m:rPr>
                        <m:sty m:val="p"/>
                      </m:rPr>
                      <a:rPr lang="es-CO" altLang="es-ES" sz="2200">
                        <a:latin typeface="Cambria Math" panose="02040503050406030204" pitchFamily="18" charset="0"/>
                      </a:rPr>
                      <m:t>no</m:t>
                    </m:r>
                    <m:r>
                      <a:rPr lang="es-CO" altLang="es-ES" sz="2200">
                        <a:latin typeface="Cambria Math" panose="02040503050406030204" pitchFamily="18" charset="0"/>
                      </a:rPr>
                      <m:t> </m:t>
                    </m:r>
                    <m:r>
                      <m:rPr>
                        <m:sty m:val="p"/>
                      </m:rPr>
                      <a:rPr lang="es-CO" altLang="es-ES" sz="2200">
                        <a:latin typeface="Cambria Math" panose="02040503050406030204" pitchFamily="18" charset="0"/>
                      </a:rPr>
                      <m:t>es</m:t>
                    </m:r>
                    <m:r>
                      <a:rPr lang="es-CO" altLang="es-ES" sz="2200">
                        <a:latin typeface="Cambria Math" panose="02040503050406030204" pitchFamily="18" charset="0"/>
                      </a:rPr>
                      <m:t> </m:t>
                    </m:r>
                    <m:r>
                      <m:rPr>
                        <m:sty m:val="p"/>
                      </m:rPr>
                      <a:rPr lang="es-CO" altLang="es-ES" sz="2200">
                        <a:latin typeface="Cambria Math" panose="02040503050406030204" pitchFamily="18" charset="0"/>
                      </a:rPr>
                      <m:t>un</m:t>
                    </m:r>
                    <m:r>
                      <a:rPr lang="es-CO" altLang="es-ES" sz="2200">
                        <a:latin typeface="Cambria Math" panose="02040503050406030204" pitchFamily="18" charset="0"/>
                      </a:rPr>
                      <m:t> </m:t>
                    </m:r>
                    <m:r>
                      <m:rPr>
                        <m:sty m:val="p"/>
                      </m:rPr>
                      <a:rPr lang="es-CO" altLang="es-ES" sz="2200">
                        <a:latin typeface="Cambria Math" panose="02040503050406030204" pitchFamily="18" charset="0"/>
                      </a:rPr>
                      <m:t>n</m:t>
                    </m:r>
                    <m:r>
                      <a:rPr lang="es-CO" altLang="es-ES" sz="2200">
                        <a:latin typeface="Cambria Math" panose="02040503050406030204" pitchFamily="18" charset="0"/>
                      </a:rPr>
                      <m:t>ú</m:t>
                    </m:r>
                    <m:r>
                      <m:rPr>
                        <m:sty m:val="p"/>
                      </m:rPr>
                      <a:rPr lang="es-CO" altLang="es-ES" sz="2200">
                        <a:latin typeface="Cambria Math" panose="02040503050406030204" pitchFamily="18" charset="0"/>
                      </a:rPr>
                      <m:t>mero</m:t>
                    </m:r>
                    <m:r>
                      <a:rPr lang="es-CO" altLang="es-ES" sz="2200">
                        <a:latin typeface="Cambria Math" panose="02040503050406030204" pitchFamily="18" charset="0"/>
                      </a:rPr>
                      <m:t> </m:t>
                    </m:r>
                    <m:r>
                      <m:rPr>
                        <m:sty m:val="p"/>
                      </m:rPr>
                      <a:rPr lang="es-CO" altLang="es-ES" sz="2200">
                        <a:latin typeface="Cambria Math" panose="02040503050406030204" pitchFamily="18" charset="0"/>
                      </a:rPr>
                      <m:t>real</m:t>
                    </m:r>
                    <m:r>
                      <a:rPr lang="es-CO" altLang="es-ES" sz="2200">
                        <a:latin typeface="Cambria Math" panose="02040503050406030204" pitchFamily="18" charset="0"/>
                      </a:rPr>
                      <m:t>, </m:t>
                    </m:r>
                    <m:r>
                      <m:rPr>
                        <m:sty m:val="p"/>
                      </m:rPr>
                      <a:rPr lang="es-CO" altLang="es-ES" sz="2200">
                        <a:latin typeface="Cambria Math" panose="02040503050406030204" pitchFamily="18" charset="0"/>
                      </a:rPr>
                      <m:t>ya</m:t>
                    </m:r>
                    <m:r>
                      <a:rPr lang="es-CO" altLang="es-ES" sz="2200">
                        <a:latin typeface="Cambria Math" panose="02040503050406030204" pitchFamily="18" charset="0"/>
                      </a:rPr>
                      <m:t> </m:t>
                    </m:r>
                    <m:r>
                      <m:rPr>
                        <m:sty m:val="p"/>
                      </m:rPr>
                      <a:rPr lang="es-CO" altLang="es-ES" sz="2200">
                        <a:latin typeface="Cambria Math" panose="02040503050406030204" pitchFamily="18" charset="0"/>
                      </a:rPr>
                      <m:t>que</m:t>
                    </m:r>
                    <m:r>
                      <a:rPr lang="es-CO" altLang="es-ES" sz="2200">
                        <a:latin typeface="Cambria Math" panose="02040503050406030204" pitchFamily="18" charset="0"/>
                      </a:rPr>
                      <m:t> </m:t>
                    </m:r>
                    <m:r>
                      <m:rPr>
                        <m:sty m:val="p"/>
                      </m:rPr>
                      <a:rPr lang="es-CO" altLang="es-ES" sz="2200">
                        <a:latin typeface="Cambria Math" panose="02040503050406030204" pitchFamily="18" charset="0"/>
                      </a:rPr>
                      <m:t>ning</m:t>
                    </m:r>
                    <m:r>
                      <a:rPr lang="es-CO" altLang="es-ES" sz="2200">
                        <a:latin typeface="Cambria Math" panose="02040503050406030204" pitchFamily="18" charset="0"/>
                      </a:rPr>
                      <m:t>ú</m:t>
                    </m:r>
                    <m:r>
                      <m:rPr>
                        <m:sty m:val="p"/>
                      </m:rPr>
                      <a:rPr lang="es-CO" altLang="es-ES" sz="2200">
                        <a:latin typeface="Cambria Math" panose="02040503050406030204" pitchFamily="18" charset="0"/>
                      </a:rPr>
                      <m:t>n</m:t>
                    </m:r>
                    <m:r>
                      <a:rPr lang="es-CO" altLang="es-ES" sz="2200">
                        <a:latin typeface="Cambria Math" panose="02040503050406030204" pitchFamily="18" charset="0"/>
                      </a:rPr>
                      <m:t> </m:t>
                    </m:r>
                    <m:r>
                      <m:rPr>
                        <m:sty m:val="p"/>
                      </m:rPr>
                      <a:rPr lang="es-CO" altLang="es-ES" sz="2200">
                        <a:latin typeface="Cambria Math" panose="02040503050406030204" pitchFamily="18" charset="0"/>
                      </a:rPr>
                      <m:t>n</m:t>
                    </m:r>
                    <m:r>
                      <a:rPr lang="es-CO" altLang="es-ES" sz="2200">
                        <a:latin typeface="Cambria Math" panose="02040503050406030204" pitchFamily="18" charset="0"/>
                      </a:rPr>
                      <m:t>ú</m:t>
                    </m:r>
                    <m:r>
                      <m:rPr>
                        <m:sty m:val="p"/>
                      </m:rPr>
                      <a:rPr lang="es-CO" altLang="es-ES" sz="2200">
                        <a:latin typeface="Cambria Math" panose="02040503050406030204" pitchFamily="18" charset="0"/>
                      </a:rPr>
                      <m:t>mero</m:t>
                    </m:r>
                    <m:r>
                      <a:rPr lang="es-CO" altLang="es-ES" sz="2200">
                        <a:latin typeface="Cambria Math" panose="02040503050406030204" pitchFamily="18" charset="0"/>
                      </a:rPr>
                      <m:t> </m:t>
                    </m:r>
                    <m:r>
                      <m:rPr>
                        <m:sty m:val="p"/>
                      </m:rPr>
                      <a:rPr lang="es-CO" altLang="es-ES" sz="2200">
                        <a:latin typeface="Cambria Math" panose="02040503050406030204" pitchFamily="18" charset="0"/>
                      </a:rPr>
                      <m:t>real</m:t>
                    </m:r>
                    <m:r>
                      <a:rPr lang="es-CO" altLang="es-ES" sz="2200">
                        <a:latin typeface="Cambria Math" panose="02040503050406030204" pitchFamily="18" charset="0"/>
                      </a:rPr>
                      <m:t> </m:t>
                    </m:r>
                    <m:r>
                      <m:rPr>
                        <m:sty m:val="p"/>
                      </m:rPr>
                      <a:rPr lang="es-CO" altLang="es-ES" sz="2200">
                        <a:latin typeface="Cambria Math" panose="02040503050406030204" pitchFamily="18" charset="0"/>
                      </a:rPr>
                      <m:t>elevado</m:t>
                    </m:r>
                    <m:r>
                      <a:rPr lang="es-CO" altLang="es-ES" sz="2200">
                        <a:latin typeface="Cambria Math" panose="02040503050406030204" pitchFamily="18" charset="0"/>
                      </a:rPr>
                      <m:t> </m:t>
                    </m:r>
                  </m:oMath>
                </a14:m>
                <a:endParaRPr lang="es-CO" altLang="es-ES" sz="2200" dirty="0">
                  <a:latin typeface="+mn-lt"/>
                </a:endParaRPr>
              </a:p>
              <a:p>
                <a:pPr marL="0" indent="0" algn="ctr">
                  <a:lnSpc>
                    <a:spcPct val="100000"/>
                  </a:lnSpc>
                  <a:buNone/>
                </a:pPr>
                <a14:m>
                  <m:oMathPara xmlns:m="http://schemas.openxmlformats.org/officeDocument/2006/math">
                    <m:oMathParaPr>
                      <m:jc m:val="centerGroup"/>
                    </m:oMathParaPr>
                    <m:oMath xmlns:m="http://schemas.openxmlformats.org/officeDocument/2006/math">
                      <m:r>
                        <m:rPr>
                          <m:sty m:val="p"/>
                        </m:rPr>
                        <a:rPr lang="es-CO" altLang="es-ES" sz="2200">
                          <a:latin typeface="Cambria Math" panose="02040503050406030204" pitchFamily="18" charset="0"/>
                        </a:rPr>
                        <m:t>al</m:t>
                      </m:r>
                      <m:r>
                        <a:rPr lang="es-CO" altLang="es-ES" sz="2200">
                          <a:latin typeface="Cambria Math" panose="02040503050406030204" pitchFamily="18" charset="0"/>
                        </a:rPr>
                        <m:t> </m:t>
                      </m:r>
                      <m:r>
                        <m:rPr>
                          <m:sty m:val="p"/>
                        </m:rPr>
                        <a:rPr lang="es-CO" altLang="es-ES" sz="2200">
                          <a:latin typeface="Cambria Math" panose="02040503050406030204" pitchFamily="18" charset="0"/>
                        </a:rPr>
                        <m:t>cuadrado</m:t>
                      </m:r>
                      <m:r>
                        <a:rPr lang="es-CO" altLang="es-ES" sz="2200">
                          <a:latin typeface="Cambria Math" panose="02040503050406030204" pitchFamily="18" charset="0"/>
                        </a:rPr>
                        <m:t> </m:t>
                      </m:r>
                      <m:r>
                        <m:rPr>
                          <m:sty m:val="p"/>
                        </m:rPr>
                        <a:rPr lang="es-CO" altLang="es-ES" sz="2200">
                          <a:latin typeface="Cambria Math" panose="02040503050406030204" pitchFamily="18" charset="0"/>
                        </a:rPr>
                        <m:t>puede</m:t>
                      </m:r>
                      <m:r>
                        <a:rPr lang="es-CO" altLang="es-ES" sz="2200">
                          <a:latin typeface="Cambria Math" panose="02040503050406030204" pitchFamily="18" charset="0"/>
                        </a:rPr>
                        <m:t> </m:t>
                      </m:r>
                      <m:r>
                        <m:rPr>
                          <m:sty m:val="p"/>
                        </m:rPr>
                        <a:rPr lang="es-CO" altLang="es-ES" sz="2200">
                          <a:latin typeface="Cambria Math" panose="02040503050406030204" pitchFamily="18" charset="0"/>
                        </a:rPr>
                        <m:t>ser</m:t>
                      </m:r>
                      <m:r>
                        <a:rPr lang="es-CO" altLang="es-ES" sz="2200">
                          <a:latin typeface="Cambria Math" panose="02040503050406030204" pitchFamily="18" charset="0"/>
                        </a:rPr>
                        <m:t> </m:t>
                      </m:r>
                      <m:r>
                        <m:rPr>
                          <m:sty m:val="p"/>
                        </m:rPr>
                        <a:rPr lang="es-CO" altLang="es-ES" sz="2200">
                          <a:latin typeface="Cambria Math" panose="02040503050406030204" pitchFamily="18" charset="0"/>
                        </a:rPr>
                        <m:t>negativo</m:t>
                      </m:r>
                    </m:oMath>
                  </m:oMathPara>
                </a14:m>
                <a:endParaRPr lang="es-CO" sz="2200" dirty="0">
                  <a:latin typeface="+mn-lt"/>
                </a:endParaRPr>
              </a:p>
            </p:txBody>
          </p:sp>
        </mc:Choice>
        <mc:Fallback xmlns="">
          <p:sp>
            <p:nvSpPr>
              <p:cNvPr id="4" name="Rectangle 1">
                <a:extLst>
                  <a:ext uri="{FF2B5EF4-FFF2-40B4-BE49-F238E27FC236}">
                    <a16:creationId xmlns:a16="http://schemas.microsoft.com/office/drawing/2014/main" xmlns:a14="http://schemas.microsoft.com/office/drawing/2010/main" xmlns="" id="{01A8AF4C-DC30-4489-8D9E-F144CDDB0404}"/>
                  </a:ext>
                </a:extLst>
              </p:cNvPr>
              <p:cNvSpPr>
                <a:spLocks noGrp="1" noRot="1" noChangeAspect="1" noMove="1" noResize="1" noEditPoints="1" noAdjustHandles="1" noChangeArrowheads="1" noChangeShapeType="1" noTextEdit="1"/>
              </p:cNvSpPr>
              <p:nvPr>
                <p:ph idx="1"/>
              </p:nvPr>
            </p:nvSpPr>
            <p:spPr bwMode="auto">
              <a:xfrm>
                <a:off x="337930" y="1109330"/>
                <a:ext cx="8189844" cy="5515164"/>
              </a:xfrm>
              <a:prstGeom prst="rect">
                <a:avLst/>
              </a:prstGeom>
              <a:blipFill rotWithShape="0">
                <a:blip r:embed="rId3"/>
                <a:stretch>
                  <a:fillRect l="-1116" t="-994" b="-994"/>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s-ES">
                    <a:noFill/>
                  </a:rPr>
                  <a:t> </a:t>
                </a:r>
              </a:p>
            </p:txBody>
          </p:sp>
        </mc:Fallback>
      </mc:AlternateContent>
    </p:spTree>
    <p:extLst>
      <p:ext uri="{BB962C8B-B14F-4D97-AF65-F5344CB8AC3E}">
        <p14:creationId xmlns:p14="http://schemas.microsoft.com/office/powerpoint/2010/main" val="643986232"/>
      </p:ext>
    </p:extLst>
  </p:cSld>
  <p:clrMapOvr>
    <a:overrideClrMapping bg1="lt1" tx1="dk1" bg2="lt2" tx2="dk2" accent1="accent1" accent2="accent2" accent3="accent3" accent4="accent4" accent5="accent5" accent6="accent6" hlink="hlink" folHlink="folHlink"/>
  </p:clrMapOvr>
</p:sld>
</file>

<file path=ppt/slides/slide8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1726707-3F03-401F-ACD4-C2DD18719127}"/>
              </a:ext>
            </a:extLst>
          </p:cNvPr>
          <p:cNvSpPr>
            <a:spLocks noGrp="1"/>
          </p:cNvSpPr>
          <p:nvPr>
            <p:ph type="title"/>
          </p:nvPr>
        </p:nvSpPr>
        <p:spPr>
          <a:xfrm>
            <a:off x="337930" y="324428"/>
            <a:ext cx="7886700" cy="994172"/>
          </a:xfrm>
        </p:spPr>
        <p:txBody>
          <a:bodyPr>
            <a:normAutofit fontScale="90000"/>
          </a:bodyPr>
          <a:lstStyle/>
          <a:p>
            <a:r>
              <a:rPr lang="es-PR" altLang="es-ES" b="1" dirty="0">
                <a:solidFill>
                  <a:srgbClr val="00B0F0"/>
                </a:solidFill>
              </a:rPr>
              <a:t>Propiedades</a:t>
            </a:r>
            <a:r>
              <a:rPr lang="es-ES" b="1" cap="all" dirty="0"/>
              <a:t/>
            </a:r>
            <a:br>
              <a:rPr lang="es-ES" b="1" cap="all" dirty="0"/>
            </a:br>
            <a:endParaRPr lang="es-ES" dirty="0"/>
          </a:p>
        </p:txBody>
      </p:sp>
      <mc:AlternateContent xmlns:mc="http://schemas.openxmlformats.org/markup-compatibility/2006" xmlns:a14="http://schemas.microsoft.com/office/drawing/2010/main">
        <mc:Choice Requires="a14">
          <p:sp>
            <p:nvSpPr>
              <p:cNvPr id="4" name="Rectangle 1">
                <a:extLst>
                  <a:ext uri="{FF2B5EF4-FFF2-40B4-BE49-F238E27FC236}">
                    <a16:creationId xmlns:a16="http://schemas.microsoft.com/office/drawing/2014/main" xmlns="" id="{01A8AF4C-DC30-4489-8D9E-F144CDDB0404}"/>
                  </a:ext>
                </a:extLst>
              </p:cNvPr>
              <p:cNvSpPr>
                <a:spLocks noGrp="1" noChangeArrowheads="1"/>
              </p:cNvSpPr>
              <p:nvPr>
                <p:ph idx="1"/>
              </p:nvPr>
            </p:nvSpPr>
            <p:spPr bwMode="auto">
              <a:xfrm>
                <a:off x="337930" y="1419503"/>
                <a:ext cx="8189844" cy="4784130"/>
              </a:xfrm>
              <a:prstGeom prst="rect">
                <a:avLst/>
              </a:prstGeom>
              <a:noFill/>
              <a:ln w="9525">
                <a:noFill/>
                <a:miter lim="800000"/>
                <a:headEnd/>
                <a:tailEnd/>
              </a:ln>
              <a:effectLst/>
              <a:extLst>
                <a:ext uri="{909E8E84-426E-40DD-AFC4-6F175D3DCCD1}">
                  <a14:hiddenFill>
                    <a:solidFill>
                      <a:schemeClr val="accent1"/>
                    </a:solidFill>
                  </a14:hiddenFill>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s-PR" altLang="es-ES" sz="2200" b="1" i="1" dirty="0">
                    <a:solidFill>
                      <a:srgbClr val="FFC000"/>
                    </a:solidFill>
                    <a:latin typeface="+mn-lt"/>
                    <a:ea typeface="Verdana" panose="020B0604030504040204" pitchFamily="34" charset="0"/>
                  </a:rPr>
                  <a:t>Raíz de un producto</a:t>
                </a:r>
              </a:p>
              <a:p>
                <a:endParaRPr lang="es-PR" altLang="es-ES" sz="2200" dirty="0">
                  <a:latin typeface="+mn-lt"/>
                  <a:ea typeface="Verdana" panose="020B0604030504040204" pitchFamily="34" charset="0"/>
                </a:endParaRPr>
              </a:p>
              <a:p>
                <a:r>
                  <a:rPr lang="es-CO" altLang="es-ES" sz="2200" dirty="0">
                    <a:latin typeface="+mn-lt"/>
                    <a:ea typeface="Verdana" panose="020B0604030504040204" pitchFamily="34" charset="0"/>
                  </a:rPr>
                  <a:t>   El producto de raíces de igual índice es  igual a la raíz del producto.</a:t>
                </a:r>
                <a:endParaRPr lang="es-PR" altLang="es-ES" sz="2200" dirty="0">
                  <a:latin typeface="+mn-lt"/>
                  <a:ea typeface="Verdana" panose="020B0604030504040204" pitchFamily="34" charset="0"/>
                </a:endParaRPr>
              </a:p>
              <a:p>
                <a:endParaRPr lang="es-PR" altLang="es-ES" sz="2200" dirty="0">
                  <a:latin typeface="+mn-lt"/>
                  <a:ea typeface="Verdana" panose="020B0604030504040204" pitchFamily="34" charset="0"/>
                </a:endParaRPr>
              </a:p>
              <a:p>
                <a:pPr algn="ctr"/>
                <a:r>
                  <a:rPr lang="es-CO" altLang="es-ES" sz="2200" dirty="0">
                    <a:latin typeface="+mn-lt"/>
                    <a:ea typeface="Verdana" panose="020B0604030504040204" pitchFamily="34" charset="0"/>
                  </a:rPr>
                  <a:t>   Si </a:t>
                </a:r>
                <a14:m>
                  <m:oMath xmlns:m="http://schemas.openxmlformats.org/officeDocument/2006/math">
                    <m:rad>
                      <m:radPr>
                        <m:ctrlPr>
                          <a:rPr lang="es-CO" altLang="es-ES" sz="2200" i="1" smtClean="0">
                            <a:latin typeface="Cambria Math" panose="02040503050406030204" pitchFamily="18" charset="0"/>
                          </a:rPr>
                        </m:ctrlPr>
                      </m:radPr>
                      <m:deg>
                        <m:r>
                          <m:rPr>
                            <m:brk m:alnAt="7"/>
                          </m:rPr>
                          <a:rPr lang="es-CO" altLang="es-ES" sz="2200" i="1">
                            <a:solidFill>
                              <a:srgbClr val="FF0000"/>
                            </a:solidFill>
                            <a:latin typeface="Cambria Math" panose="02040503050406030204" pitchFamily="18" charset="0"/>
                          </a:rPr>
                          <m:t>𝑛</m:t>
                        </m:r>
                      </m:deg>
                      <m:e>
                        <m:r>
                          <a:rPr lang="es-CO" altLang="es-ES" sz="2200" i="1">
                            <a:latin typeface="Cambria Math" panose="02040503050406030204" pitchFamily="18" charset="0"/>
                          </a:rPr>
                          <m:t>𝑎</m:t>
                        </m:r>
                      </m:e>
                    </m:rad>
                  </m:oMath>
                </a14:m>
                <a:r>
                  <a:rPr lang="es-PR" altLang="es-ES" sz="2200" dirty="0" smtClean="0">
                    <a:latin typeface="+mn-lt"/>
                    <a:ea typeface="Verdana" panose="020B0604030504040204" pitchFamily="34" charset="0"/>
                  </a:rPr>
                  <a:t> </a:t>
                </a:r>
                <a:r>
                  <a:rPr lang="az-Cyrl-AZ" altLang="es-ES" sz="2200" dirty="0">
                    <a:latin typeface="+mn-lt"/>
                    <a:ea typeface="Verdana" panose="020B0604030504040204" pitchFamily="34" charset="0"/>
                    <a:sym typeface="Symbol" panose="05050102010706020507" pitchFamily="18" charset="2"/>
                  </a:rPr>
                  <a:t></a:t>
                </a:r>
                <a:r>
                  <a:rPr lang="es-CO" altLang="es-ES" sz="2200" dirty="0">
                    <a:latin typeface="+mn-lt"/>
                    <a:ea typeface="Verdana" panose="020B0604030504040204" pitchFamily="34" charset="0"/>
                    <a:sym typeface="Symbol" panose="05050102010706020507" pitchFamily="18" charset="2"/>
                  </a:rPr>
                  <a:t> </a:t>
                </a:r>
                <a:r>
                  <a:rPr lang="es-CO" altLang="es-ES" sz="2200" dirty="0" smtClean="0">
                    <a:latin typeface="+mn-lt"/>
                    <a:ea typeface="Verdana" panose="020B0604030504040204" pitchFamily="34" charset="0"/>
                    <a:sym typeface="Symbol" panose="05050102010706020507" pitchFamily="18" charset="2"/>
                  </a:rPr>
                  <a:t> </a:t>
                </a:r>
                <a14:m>
                  <m:oMath xmlns:m="http://schemas.openxmlformats.org/officeDocument/2006/math">
                    <m:r>
                      <a:rPr lang="es-CO" altLang="es-ES" sz="2200" i="1" smtClean="0">
                        <a:latin typeface="Cambria Math" panose="02040503050406030204" pitchFamily="18" charset="0"/>
                        <a:ea typeface="Cambria Math" panose="02040503050406030204" pitchFamily="18" charset="0"/>
                        <a:sym typeface="Symbol" panose="05050102010706020507" pitchFamily="18" charset="2"/>
                      </a:rPr>
                      <m:t>ℝ</m:t>
                    </m:r>
                  </m:oMath>
                </a14:m>
                <a:r>
                  <a:rPr lang="es-CO" altLang="es-ES" sz="2200" dirty="0" smtClean="0">
                    <a:latin typeface="+mn-lt"/>
                    <a:ea typeface="Verdana" panose="020B0604030504040204" pitchFamily="34" charset="0"/>
                    <a:sym typeface="Symbol" panose="05050102010706020507" pitchFamily="18" charset="2"/>
                  </a:rPr>
                  <a:t> </a:t>
                </a:r>
                <a:r>
                  <a:rPr lang="es-CO" altLang="es-ES" sz="2200" dirty="0">
                    <a:latin typeface="+mn-lt"/>
                    <a:ea typeface="Verdana" panose="020B0604030504040204" pitchFamily="34" charset="0"/>
                    <a:sym typeface="Symbol" panose="05050102010706020507" pitchFamily="18" charset="2"/>
                  </a:rPr>
                  <a:t>y </a:t>
                </a:r>
                <a14:m>
                  <m:oMath xmlns:m="http://schemas.openxmlformats.org/officeDocument/2006/math">
                    <m:rad>
                      <m:radPr>
                        <m:ctrlPr>
                          <a:rPr lang="es-CO" altLang="es-ES" sz="2200" i="1">
                            <a:latin typeface="Cambria Math" panose="02040503050406030204" pitchFamily="18" charset="0"/>
                          </a:rPr>
                        </m:ctrlPr>
                      </m:radPr>
                      <m:deg>
                        <m:r>
                          <m:rPr>
                            <m:brk m:alnAt="7"/>
                          </m:rPr>
                          <a:rPr lang="es-CO" altLang="es-ES" sz="2200" i="1">
                            <a:solidFill>
                              <a:srgbClr val="FF0000"/>
                            </a:solidFill>
                            <a:latin typeface="Cambria Math" panose="02040503050406030204" pitchFamily="18" charset="0"/>
                          </a:rPr>
                          <m:t>𝑛</m:t>
                        </m:r>
                      </m:deg>
                      <m:e>
                        <m:r>
                          <a:rPr lang="es-CO" altLang="es-ES" sz="2200" i="1">
                            <a:latin typeface="Cambria Math" panose="02040503050406030204" pitchFamily="18" charset="0"/>
                          </a:rPr>
                          <m:t>𝑏</m:t>
                        </m:r>
                      </m:e>
                    </m:rad>
                  </m:oMath>
                </a14:m>
                <a:r>
                  <a:rPr lang="es-PR" altLang="es-ES" sz="2200" dirty="0">
                    <a:latin typeface="+mn-lt"/>
                    <a:ea typeface="Verdana" panose="020B0604030504040204" pitchFamily="34" charset="0"/>
                  </a:rPr>
                  <a:t> </a:t>
                </a:r>
                <a:r>
                  <a:rPr lang="az-Cyrl-AZ" altLang="es-ES" sz="2200" dirty="0">
                    <a:latin typeface="+mn-lt"/>
                    <a:ea typeface="Verdana" panose="020B0604030504040204" pitchFamily="34" charset="0"/>
                    <a:sym typeface="Symbol" panose="05050102010706020507" pitchFamily="18" charset="2"/>
                  </a:rPr>
                  <a:t></a:t>
                </a:r>
                <a:r>
                  <a:rPr lang="es-CO" altLang="es-ES" sz="2200" dirty="0">
                    <a:latin typeface="+mn-lt"/>
                    <a:ea typeface="Verdana" panose="020B0604030504040204" pitchFamily="34" charset="0"/>
                    <a:sym typeface="Symbol" panose="05050102010706020507" pitchFamily="18" charset="2"/>
                  </a:rPr>
                  <a:t> </a:t>
                </a:r>
                <a14:m>
                  <m:oMath xmlns:m="http://schemas.openxmlformats.org/officeDocument/2006/math">
                    <m:r>
                      <a:rPr lang="es-CO" altLang="es-ES" sz="2200" i="1" smtClean="0">
                        <a:latin typeface="Cambria Math" panose="02040503050406030204" pitchFamily="18" charset="0"/>
                        <a:ea typeface="Cambria Math" panose="02040503050406030204" pitchFamily="18" charset="0"/>
                        <a:sym typeface="Symbol" panose="05050102010706020507" pitchFamily="18" charset="2"/>
                      </a:rPr>
                      <m:t>ℝ</m:t>
                    </m:r>
                  </m:oMath>
                </a14:m>
                <a:r>
                  <a:rPr lang="es-CO" altLang="es-ES" sz="2200" dirty="0" smtClean="0">
                    <a:latin typeface="+mn-lt"/>
                    <a:ea typeface="Verdana" panose="020B0604030504040204" pitchFamily="34" charset="0"/>
                    <a:sym typeface="Symbol" panose="05050102010706020507" pitchFamily="18" charset="2"/>
                  </a:rPr>
                  <a:t> </a:t>
                </a:r>
                <a:r>
                  <a:rPr lang="es-CO" altLang="es-ES" sz="2200" dirty="0">
                    <a:latin typeface="+mn-lt"/>
                    <a:ea typeface="Verdana" panose="020B0604030504040204" pitchFamily="34" charset="0"/>
                    <a:sym typeface="Symbol" panose="05050102010706020507" pitchFamily="18" charset="2"/>
                  </a:rPr>
                  <a:t>entonces, </a:t>
                </a:r>
                <a14:m>
                  <m:oMath xmlns:m="http://schemas.openxmlformats.org/officeDocument/2006/math">
                    <m:rad>
                      <m:radPr>
                        <m:ctrlPr>
                          <a:rPr lang="es-CO" altLang="es-ES" sz="2200" i="1">
                            <a:latin typeface="Cambria Math" panose="02040503050406030204" pitchFamily="18" charset="0"/>
                          </a:rPr>
                        </m:ctrlPr>
                      </m:radPr>
                      <m:deg>
                        <m:r>
                          <m:rPr>
                            <m:brk m:alnAt="7"/>
                          </m:rPr>
                          <a:rPr lang="es-CO" altLang="es-ES" sz="2200" i="1">
                            <a:solidFill>
                              <a:srgbClr val="FF0000"/>
                            </a:solidFill>
                            <a:latin typeface="Cambria Math" panose="02040503050406030204" pitchFamily="18" charset="0"/>
                          </a:rPr>
                          <m:t>𝑛</m:t>
                        </m:r>
                      </m:deg>
                      <m:e>
                        <m:r>
                          <a:rPr lang="es-CO" altLang="es-ES" sz="2200" i="1">
                            <a:latin typeface="Cambria Math" panose="02040503050406030204" pitchFamily="18" charset="0"/>
                          </a:rPr>
                          <m:t>𝑎</m:t>
                        </m:r>
                      </m:e>
                    </m:rad>
                    <m:r>
                      <a:rPr lang="es-CO" altLang="es-ES" sz="2200">
                        <a:latin typeface="Cambria Math" panose="02040503050406030204" pitchFamily="18" charset="0"/>
                      </a:rPr>
                      <m:t> </m:t>
                    </m:r>
                    <m:r>
                      <a:rPr lang="es-PR" altLang="es-ES" sz="2200" dirty="0">
                        <a:latin typeface="Cambria Math" panose="02040503050406030204" pitchFamily="18" charset="0"/>
                        <a:sym typeface="Symbol" panose="05050102010706020507" pitchFamily="18" charset="2"/>
                      </a:rPr>
                      <m:t></m:t>
                    </m:r>
                    <m:r>
                      <a:rPr lang="es-CO" altLang="es-ES" sz="2200" dirty="0">
                        <a:latin typeface="Cambria Math" panose="02040503050406030204" pitchFamily="18" charset="0"/>
                        <a:sym typeface="Symbol" panose="05050102010706020507" pitchFamily="18" charset="2"/>
                      </a:rPr>
                      <m:t> </m:t>
                    </m:r>
                    <m:rad>
                      <m:radPr>
                        <m:ctrlPr>
                          <a:rPr lang="es-CO" altLang="es-ES" sz="2200" i="1">
                            <a:latin typeface="Cambria Math" panose="02040503050406030204" pitchFamily="18" charset="0"/>
                          </a:rPr>
                        </m:ctrlPr>
                      </m:radPr>
                      <m:deg>
                        <m:r>
                          <m:rPr>
                            <m:brk m:alnAt="7"/>
                          </m:rPr>
                          <a:rPr lang="es-CO" altLang="es-ES" sz="2200" i="1">
                            <a:solidFill>
                              <a:srgbClr val="FF0000"/>
                            </a:solidFill>
                            <a:latin typeface="Cambria Math" panose="02040503050406030204" pitchFamily="18" charset="0"/>
                          </a:rPr>
                          <m:t>𝑛</m:t>
                        </m:r>
                      </m:deg>
                      <m:e>
                        <m:r>
                          <a:rPr lang="es-CO" altLang="es-ES" sz="2200" i="1">
                            <a:latin typeface="Cambria Math" panose="02040503050406030204" pitchFamily="18" charset="0"/>
                          </a:rPr>
                          <m:t>𝑏</m:t>
                        </m:r>
                      </m:e>
                    </m:rad>
                  </m:oMath>
                </a14:m>
                <a:r>
                  <a:rPr lang="es-PR" altLang="es-ES" sz="2200" dirty="0">
                    <a:latin typeface="+mn-lt"/>
                    <a:ea typeface="Verdana" panose="020B0604030504040204" pitchFamily="34" charset="0"/>
                  </a:rPr>
                  <a:t>  = </a:t>
                </a:r>
                <a14:m>
                  <m:oMath xmlns:m="http://schemas.openxmlformats.org/officeDocument/2006/math">
                    <m:rad>
                      <m:radPr>
                        <m:ctrlPr>
                          <a:rPr lang="es-CO" altLang="es-ES" sz="2200" i="1">
                            <a:latin typeface="Cambria Math" panose="02040503050406030204" pitchFamily="18" charset="0"/>
                          </a:rPr>
                        </m:ctrlPr>
                      </m:radPr>
                      <m:deg>
                        <m:r>
                          <m:rPr>
                            <m:brk m:alnAt="7"/>
                          </m:rPr>
                          <a:rPr lang="es-CO" altLang="es-ES" sz="2200" i="1">
                            <a:solidFill>
                              <a:srgbClr val="FF0000"/>
                            </a:solidFill>
                            <a:latin typeface="Cambria Math" panose="02040503050406030204" pitchFamily="18" charset="0"/>
                          </a:rPr>
                          <m:t>𝑛</m:t>
                        </m:r>
                      </m:deg>
                      <m:e>
                        <m:r>
                          <a:rPr lang="es-CO" altLang="es-ES" sz="2200" i="1">
                            <a:latin typeface="Cambria Math" panose="02040503050406030204" pitchFamily="18" charset="0"/>
                          </a:rPr>
                          <m:t>𝑎</m:t>
                        </m:r>
                        <m:r>
                          <a:rPr lang="es-PR" altLang="es-ES" sz="2200" dirty="0">
                            <a:latin typeface="Cambria Math" panose="02040503050406030204" pitchFamily="18" charset="0"/>
                            <a:sym typeface="Symbol" panose="05050102010706020507" pitchFamily="18" charset="2"/>
                          </a:rPr>
                          <m:t></m:t>
                        </m:r>
                        <m:r>
                          <a:rPr lang="es-CO" altLang="es-ES" sz="2200" i="1">
                            <a:latin typeface="Cambria Math" panose="02040503050406030204" pitchFamily="18" charset="0"/>
                          </a:rPr>
                          <m:t>𝑏</m:t>
                        </m:r>
                      </m:e>
                    </m:rad>
                  </m:oMath>
                </a14:m>
                <a:r>
                  <a:rPr lang="es-PR" altLang="es-ES" sz="2200" dirty="0">
                    <a:latin typeface="+mn-lt"/>
                    <a:ea typeface="Verdana" panose="020B0604030504040204" pitchFamily="34" charset="0"/>
                  </a:rPr>
                  <a:t> </a:t>
                </a:r>
              </a:p>
              <a:p>
                <a:pPr marL="0" indent="0">
                  <a:buNone/>
                </a:pPr>
                <a:endParaRPr lang="es-PR" altLang="es-ES" sz="2200" dirty="0">
                  <a:latin typeface="+mn-lt"/>
                  <a:ea typeface="Verdana" panose="020B0604030504040204" pitchFamily="34" charset="0"/>
                </a:endParaRPr>
              </a:p>
              <a:p>
                <a:r>
                  <a:rPr lang="es-PR" altLang="es-ES" sz="2200" b="1" dirty="0">
                    <a:solidFill>
                      <a:srgbClr val="00B050"/>
                    </a:solidFill>
                    <a:latin typeface="+mn-lt"/>
                  </a:rPr>
                  <a:t>Ejemplos:</a:t>
                </a:r>
              </a:p>
              <a:p>
                <a:endParaRPr lang="es-PR" altLang="es-ES" sz="2200" b="1" dirty="0">
                  <a:solidFill>
                    <a:srgbClr val="00B050"/>
                  </a:solidFill>
                  <a:latin typeface="+mn-lt"/>
                </a:endParaRPr>
              </a:p>
              <a:p>
                <a:pPr algn="ctr">
                  <a:buFont typeface="Wingdings" panose="05000000000000000000" pitchFamily="2" charset="2"/>
                  <a:buChar char="§"/>
                </a:pPr>
                <a14:m>
                  <m:oMath xmlns:m="http://schemas.openxmlformats.org/officeDocument/2006/math">
                    <m:rad>
                      <m:radPr>
                        <m:ctrlPr>
                          <a:rPr lang="es-CO" altLang="es-ES" sz="2200" i="1">
                            <a:latin typeface="Cambria Math" panose="02040503050406030204" pitchFamily="18" charset="0"/>
                          </a:rPr>
                        </m:ctrlPr>
                      </m:radPr>
                      <m:deg>
                        <m:r>
                          <a:rPr lang="es-CO" altLang="es-ES" sz="2200" i="1">
                            <a:latin typeface="Cambria Math" panose="02040503050406030204" pitchFamily="18" charset="0"/>
                          </a:rPr>
                          <m:t>        </m:t>
                        </m:r>
                      </m:deg>
                      <m:e>
                        <m:r>
                          <a:rPr lang="es-CO" altLang="es-ES" sz="2200" i="1">
                            <a:latin typeface="Cambria Math" panose="02040503050406030204" pitchFamily="18" charset="0"/>
                          </a:rPr>
                          <m:t>9 </m:t>
                        </m:r>
                      </m:e>
                    </m:rad>
                    <m:r>
                      <a:rPr lang="es-CO" altLang="es-ES" sz="2200">
                        <a:latin typeface="Cambria Math" panose="02040503050406030204" pitchFamily="18" charset="0"/>
                      </a:rPr>
                      <m:t> </m:t>
                    </m:r>
                    <m:r>
                      <a:rPr lang="es-PR" altLang="es-ES" sz="2200" dirty="0">
                        <a:latin typeface="Cambria Math" panose="02040503050406030204" pitchFamily="18" charset="0"/>
                        <a:sym typeface="Symbol" panose="05050102010706020507" pitchFamily="18" charset="2"/>
                      </a:rPr>
                      <m:t></m:t>
                    </m:r>
                    <m:r>
                      <a:rPr lang="es-CO" altLang="es-ES" sz="2200" i="1" dirty="0">
                        <a:latin typeface="Cambria Math" panose="02040503050406030204" pitchFamily="18" charset="0"/>
                        <a:sym typeface="Symbol" panose="05050102010706020507" pitchFamily="18" charset="2"/>
                      </a:rPr>
                      <m:t> </m:t>
                    </m:r>
                    <m:rad>
                      <m:radPr>
                        <m:degHide m:val="on"/>
                        <m:ctrlPr>
                          <a:rPr lang="es-CO" altLang="es-ES" sz="2200" i="1">
                            <a:latin typeface="Cambria Math" panose="02040503050406030204" pitchFamily="18" charset="0"/>
                          </a:rPr>
                        </m:ctrlPr>
                      </m:radPr>
                      <m:deg/>
                      <m:e>
                        <m:r>
                          <a:rPr lang="es-CO" altLang="es-ES" sz="2200" i="1">
                            <a:latin typeface="Cambria Math" panose="02040503050406030204" pitchFamily="18" charset="0"/>
                          </a:rPr>
                          <m:t>16</m:t>
                        </m:r>
                      </m:e>
                    </m:rad>
                  </m:oMath>
                </a14:m>
                <a:r>
                  <a:rPr lang="es-PR" altLang="es-ES" sz="2200" dirty="0">
                    <a:latin typeface="+mn-lt"/>
                    <a:ea typeface="Verdana" panose="020B0604030504040204" pitchFamily="34" charset="0"/>
                  </a:rPr>
                  <a:t>  = </a:t>
                </a:r>
                <a14:m>
                  <m:oMath xmlns:m="http://schemas.openxmlformats.org/officeDocument/2006/math">
                    <m:rad>
                      <m:radPr>
                        <m:degHide m:val="on"/>
                        <m:ctrlPr>
                          <a:rPr lang="es-CO" altLang="es-ES" sz="2200" i="1">
                            <a:latin typeface="Cambria Math" panose="02040503050406030204" pitchFamily="18" charset="0"/>
                          </a:rPr>
                        </m:ctrlPr>
                      </m:radPr>
                      <m:deg/>
                      <m:e>
                        <m:r>
                          <a:rPr lang="es-CO" altLang="es-ES" sz="2200">
                            <a:latin typeface="Cambria Math" panose="02040503050406030204" pitchFamily="18" charset="0"/>
                          </a:rPr>
                          <m:t>9</m:t>
                        </m:r>
                        <m:r>
                          <a:rPr lang="es-PR" altLang="es-ES" sz="2200" dirty="0">
                            <a:latin typeface="Cambria Math" panose="02040503050406030204" pitchFamily="18" charset="0"/>
                            <a:sym typeface="Symbol" panose="05050102010706020507" pitchFamily="18" charset="2"/>
                          </a:rPr>
                          <m:t></m:t>
                        </m:r>
                        <m:r>
                          <a:rPr lang="es-CO" altLang="es-ES" sz="2200" dirty="0">
                            <a:latin typeface="Cambria Math" panose="02040503050406030204" pitchFamily="18" charset="0"/>
                            <a:sym typeface="Symbol" panose="05050102010706020507" pitchFamily="18" charset="2"/>
                          </a:rPr>
                          <m:t>16</m:t>
                        </m:r>
                      </m:e>
                    </m:rad>
                  </m:oMath>
                </a14:m>
                <a:r>
                  <a:rPr lang="es-PR" altLang="es-ES" sz="2200" dirty="0">
                    <a:latin typeface="+mn-lt"/>
                    <a:ea typeface="Verdana" panose="020B0604030504040204" pitchFamily="34" charset="0"/>
                  </a:rPr>
                  <a:t> =</a:t>
                </a:r>
                <a:r>
                  <a:rPr lang="es-CO" altLang="es-ES" sz="2200" dirty="0">
                    <a:latin typeface="+mn-lt"/>
                  </a:rPr>
                  <a:t> </a:t>
                </a:r>
                <a14:m>
                  <m:oMath xmlns:m="http://schemas.openxmlformats.org/officeDocument/2006/math">
                    <m:rad>
                      <m:radPr>
                        <m:degHide m:val="on"/>
                        <m:ctrlPr>
                          <a:rPr lang="es-CO" altLang="es-ES" sz="2200" i="1">
                            <a:latin typeface="Cambria Math" panose="02040503050406030204" pitchFamily="18" charset="0"/>
                          </a:rPr>
                        </m:ctrlPr>
                      </m:radPr>
                      <m:deg/>
                      <m:e>
                        <m:r>
                          <a:rPr lang="es-CO" altLang="es-ES" sz="2200">
                            <a:latin typeface="Cambria Math" panose="02040503050406030204" pitchFamily="18" charset="0"/>
                          </a:rPr>
                          <m:t>144</m:t>
                        </m:r>
                      </m:e>
                    </m:rad>
                  </m:oMath>
                </a14:m>
                <a:endParaRPr lang="es-CO" altLang="es-ES" sz="2200" dirty="0">
                  <a:latin typeface="+mn-lt"/>
                </a:endParaRPr>
              </a:p>
              <a:p>
                <a:pPr algn="ctr"/>
                <a:r>
                  <a:rPr lang="es-CO" altLang="es-ES" sz="2200" dirty="0">
                    <a:latin typeface="+mn-lt"/>
                  </a:rPr>
                  <a:t> </a:t>
                </a:r>
              </a:p>
              <a:p>
                <a:pPr algn="ctr">
                  <a:buFont typeface="Wingdings" panose="05000000000000000000" pitchFamily="2" charset="2"/>
                  <a:buChar char="§"/>
                </a:pPr>
                <a:r>
                  <a:rPr lang="es-CO" altLang="es-ES" sz="2200" dirty="0">
                    <a:latin typeface="+mn-lt"/>
                  </a:rPr>
                  <a:t>  </a:t>
                </a:r>
                <a14:m>
                  <m:oMath xmlns:m="http://schemas.openxmlformats.org/officeDocument/2006/math">
                    <m:rad>
                      <m:radPr>
                        <m:ctrlPr>
                          <a:rPr lang="es-CO" altLang="es-ES" sz="2200" i="1">
                            <a:latin typeface="Cambria Math" panose="02040503050406030204" pitchFamily="18" charset="0"/>
                          </a:rPr>
                        </m:ctrlPr>
                      </m:radPr>
                      <m:deg>
                        <m:r>
                          <m:rPr>
                            <m:brk m:alnAt="7"/>
                          </m:rPr>
                          <a:rPr lang="es-CO" altLang="es-ES" sz="2200" i="1">
                            <a:latin typeface="Cambria Math" panose="02040503050406030204" pitchFamily="18" charset="0"/>
                          </a:rPr>
                          <m:t>3</m:t>
                        </m:r>
                      </m:deg>
                      <m:e>
                        <m:r>
                          <a:rPr lang="es-CO" altLang="es-ES" sz="2200" i="1">
                            <a:latin typeface="Cambria Math" panose="02040503050406030204" pitchFamily="18" charset="0"/>
                          </a:rPr>
                          <m:t>27</m:t>
                        </m:r>
                      </m:e>
                    </m:rad>
                    <m:r>
                      <a:rPr lang="es-PR" altLang="es-ES" sz="2200" dirty="0">
                        <a:latin typeface="Cambria Math" panose="02040503050406030204" pitchFamily="18" charset="0"/>
                        <a:sym typeface="Symbol" panose="05050102010706020507" pitchFamily="18" charset="2"/>
                      </a:rPr>
                      <m:t></m:t>
                    </m:r>
                    <m:rad>
                      <m:radPr>
                        <m:ctrlPr>
                          <a:rPr lang="es-CO" altLang="es-ES" sz="2200" i="1">
                            <a:latin typeface="Cambria Math" panose="02040503050406030204" pitchFamily="18" charset="0"/>
                          </a:rPr>
                        </m:ctrlPr>
                      </m:radPr>
                      <m:deg>
                        <m:r>
                          <m:rPr>
                            <m:brk m:alnAt="7"/>
                          </m:rPr>
                          <a:rPr lang="es-CO" altLang="es-ES" sz="2200" i="1">
                            <a:latin typeface="Cambria Math" panose="02040503050406030204" pitchFamily="18" charset="0"/>
                          </a:rPr>
                          <m:t>3</m:t>
                        </m:r>
                      </m:deg>
                      <m:e>
                        <m:r>
                          <a:rPr lang="es-CO" altLang="es-ES" sz="2200" i="1">
                            <a:latin typeface="Cambria Math" panose="02040503050406030204" pitchFamily="18" charset="0"/>
                          </a:rPr>
                          <m:t>2</m:t>
                        </m:r>
                      </m:e>
                    </m:rad>
                  </m:oMath>
                </a14:m>
                <a:r>
                  <a:rPr lang="es-PR" altLang="es-ES" sz="2200" dirty="0">
                    <a:latin typeface="+mn-lt"/>
                    <a:ea typeface="Verdana" panose="020B0604030504040204" pitchFamily="34" charset="0"/>
                  </a:rPr>
                  <a:t>  = </a:t>
                </a:r>
                <a14:m>
                  <m:oMath xmlns:m="http://schemas.openxmlformats.org/officeDocument/2006/math">
                    <m:rad>
                      <m:radPr>
                        <m:ctrlPr>
                          <a:rPr lang="es-CO" altLang="es-ES" sz="2200" i="1">
                            <a:latin typeface="Cambria Math" panose="02040503050406030204" pitchFamily="18" charset="0"/>
                          </a:rPr>
                        </m:ctrlPr>
                      </m:radPr>
                      <m:deg>
                        <m:r>
                          <m:rPr>
                            <m:brk m:alnAt="7"/>
                          </m:rPr>
                          <a:rPr lang="es-CO" altLang="es-ES" sz="2200" i="1">
                            <a:latin typeface="Cambria Math" panose="02040503050406030204" pitchFamily="18" charset="0"/>
                          </a:rPr>
                          <m:t>3</m:t>
                        </m:r>
                      </m:deg>
                      <m:e>
                        <m:r>
                          <a:rPr lang="es-CO" altLang="es-ES" sz="2200">
                            <a:latin typeface="Cambria Math" panose="02040503050406030204" pitchFamily="18" charset="0"/>
                          </a:rPr>
                          <m:t>27</m:t>
                        </m:r>
                        <m:r>
                          <a:rPr lang="es-PR" altLang="es-ES" sz="2200" dirty="0">
                            <a:latin typeface="Cambria Math" panose="02040503050406030204" pitchFamily="18" charset="0"/>
                            <a:sym typeface="Symbol" panose="05050102010706020507" pitchFamily="18" charset="2"/>
                          </a:rPr>
                          <m:t></m:t>
                        </m:r>
                        <m:r>
                          <a:rPr lang="es-CO" altLang="es-ES" sz="2200" i="1" dirty="0">
                            <a:latin typeface="Cambria Math" panose="02040503050406030204" pitchFamily="18" charset="0"/>
                            <a:sym typeface="Symbol" panose="05050102010706020507" pitchFamily="18" charset="2"/>
                          </a:rPr>
                          <m:t>2</m:t>
                        </m:r>
                      </m:e>
                    </m:rad>
                  </m:oMath>
                </a14:m>
                <a:r>
                  <a:rPr lang="es-PR" altLang="es-ES" sz="2200" dirty="0">
                    <a:latin typeface="+mn-lt"/>
                    <a:ea typeface="Verdana" panose="020B0604030504040204" pitchFamily="34" charset="0"/>
                  </a:rPr>
                  <a:t> =</a:t>
                </a:r>
                <a:r>
                  <a:rPr lang="es-CO" altLang="es-ES" sz="2200" dirty="0">
                    <a:latin typeface="+mn-lt"/>
                  </a:rPr>
                  <a:t> </a:t>
                </a:r>
                <a14:m>
                  <m:oMath xmlns:m="http://schemas.openxmlformats.org/officeDocument/2006/math">
                    <m:rad>
                      <m:radPr>
                        <m:ctrlPr>
                          <a:rPr lang="es-CO" altLang="es-ES" sz="2200" i="1">
                            <a:latin typeface="Cambria Math" panose="02040503050406030204" pitchFamily="18" charset="0"/>
                          </a:rPr>
                        </m:ctrlPr>
                      </m:radPr>
                      <m:deg>
                        <m:r>
                          <m:rPr>
                            <m:brk m:alnAt="7"/>
                          </m:rPr>
                          <a:rPr lang="es-CO" altLang="es-ES" sz="2200" i="1">
                            <a:latin typeface="Cambria Math" panose="02040503050406030204" pitchFamily="18" charset="0"/>
                          </a:rPr>
                          <m:t>3</m:t>
                        </m:r>
                      </m:deg>
                      <m:e>
                        <m:r>
                          <a:rPr lang="es-CO" altLang="es-ES" sz="2200">
                            <a:latin typeface="Cambria Math" panose="02040503050406030204" pitchFamily="18" charset="0"/>
                          </a:rPr>
                          <m:t>54</m:t>
                        </m:r>
                      </m:e>
                    </m:rad>
                  </m:oMath>
                </a14:m>
                <a:r>
                  <a:rPr lang="es-PR" altLang="es-ES" sz="2200" dirty="0" smtClean="0">
                    <a:latin typeface="+mn-lt"/>
                    <a:ea typeface="Verdana" panose="020B0604030504040204" pitchFamily="34" charset="0"/>
                  </a:rPr>
                  <a:t>   </a:t>
                </a:r>
                <a:endParaRPr lang="es-CO" altLang="es-ES" sz="2200" i="1" dirty="0">
                  <a:latin typeface="+mn-lt"/>
                </a:endParaRPr>
              </a:p>
              <a:p>
                <a:pPr algn="ctr">
                  <a:buFont typeface="Wingdings" panose="05000000000000000000" pitchFamily="2" charset="2"/>
                  <a:buChar char="§"/>
                </a:pPr>
                <a:endParaRPr lang="es-CO" altLang="es-ES" sz="2200" i="1" dirty="0">
                  <a:latin typeface="+mn-lt"/>
                </a:endParaRPr>
              </a:p>
              <a:p>
                <a:pPr algn="ctr">
                  <a:buFont typeface="Wingdings" panose="05000000000000000000" pitchFamily="2" charset="2"/>
                  <a:buChar char="§"/>
                </a:pPr>
                <a14:m>
                  <m:oMath xmlns:m="http://schemas.openxmlformats.org/officeDocument/2006/math">
                    <m:rad>
                      <m:radPr>
                        <m:ctrlPr>
                          <a:rPr lang="es-CO" altLang="es-ES" sz="2200" i="1">
                            <a:latin typeface="Cambria Math" panose="02040503050406030204" pitchFamily="18" charset="0"/>
                          </a:rPr>
                        </m:ctrlPr>
                      </m:radPr>
                      <m:deg>
                        <m:r>
                          <m:rPr>
                            <m:brk m:alnAt="7"/>
                          </m:rPr>
                          <a:rPr lang="es-CO" altLang="es-ES" sz="2200" i="1">
                            <a:latin typeface="Cambria Math" panose="02040503050406030204" pitchFamily="18" charset="0"/>
                          </a:rPr>
                          <m:t>5</m:t>
                        </m:r>
                      </m:deg>
                      <m:e>
                        <m:r>
                          <a:rPr lang="es-CO" altLang="es-ES" sz="2200" i="1">
                            <a:latin typeface="Cambria Math" panose="02040503050406030204" pitchFamily="18" charset="0"/>
                          </a:rPr>
                          <m:t>𝑥𝑦𝑧</m:t>
                        </m:r>
                      </m:e>
                    </m:rad>
                  </m:oMath>
                </a14:m>
                <a:r>
                  <a:rPr lang="es-PR" altLang="es-ES" sz="2200" dirty="0">
                    <a:latin typeface="+mn-lt"/>
                    <a:ea typeface="Verdana" panose="020B0604030504040204" pitchFamily="34" charset="0"/>
                  </a:rPr>
                  <a:t>= </a:t>
                </a:r>
                <a14:m>
                  <m:oMath xmlns:m="http://schemas.openxmlformats.org/officeDocument/2006/math">
                    <m:rad>
                      <m:radPr>
                        <m:ctrlPr>
                          <a:rPr lang="es-CO" altLang="es-ES" sz="2200" i="1">
                            <a:latin typeface="Cambria Math" panose="02040503050406030204" pitchFamily="18" charset="0"/>
                          </a:rPr>
                        </m:ctrlPr>
                      </m:radPr>
                      <m:deg>
                        <m:r>
                          <m:rPr>
                            <m:brk m:alnAt="7"/>
                          </m:rPr>
                          <a:rPr lang="es-CO" altLang="es-ES" sz="2200" i="1">
                            <a:latin typeface="Cambria Math" panose="02040503050406030204" pitchFamily="18" charset="0"/>
                          </a:rPr>
                          <m:t>5</m:t>
                        </m:r>
                      </m:deg>
                      <m:e>
                        <m:r>
                          <a:rPr lang="es-CO" altLang="es-ES" sz="2200" i="1">
                            <a:latin typeface="Cambria Math" panose="02040503050406030204" pitchFamily="18" charset="0"/>
                          </a:rPr>
                          <m:t>𝑥</m:t>
                        </m:r>
                      </m:e>
                    </m:rad>
                  </m:oMath>
                </a14:m>
                <a:r>
                  <a:rPr lang="es-CO" altLang="es-ES" sz="2200" dirty="0">
                    <a:latin typeface="+mn-lt"/>
                    <a:ea typeface="Verdana" panose="020B0604030504040204" pitchFamily="34" charset="0"/>
                  </a:rPr>
                  <a:t> </a:t>
                </a:r>
                <a14:m>
                  <m:oMath xmlns:m="http://schemas.openxmlformats.org/officeDocument/2006/math">
                    <m:rad>
                      <m:radPr>
                        <m:ctrlPr>
                          <a:rPr lang="es-CO" altLang="es-ES" sz="2200" i="1">
                            <a:latin typeface="Cambria Math" panose="02040503050406030204" pitchFamily="18" charset="0"/>
                          </a:rPr>
                        </m:ctrlPr>
                      </m:radPr>
                      <m:deg>
                        <m:r>
                          <m:rPr>
                            <m:brk m:alnAt="7"/>
                          </m:rPr>
                          <a:rPr lang="es-CO" altLang="es-ES" sz="2200" i="1">
                            <a:latin typeface="Cambria Math" panose="02040503050406030204" pitchFamily="18" charset="0"/>
                          </a:rPr>
                          <m:t>5</m:t>
                        </m:r>
                      </m:deg>
                      <m:e>
                        <m:r>
                          <a:rPr lang="es-CO" altLang="es-ES" sz="2200" i="1">
                            <a:latin typeface="Cambria Math" panose="02040503050406030204" pitchFamily="18" charset="0"/>
                          </a:rPr>
                          <m:t>𝑦</m:t>
                        </m:r>
                      </m:e>
                    </m:rad>
                  </m:oMath>
                </a14:m>
                <a:r>
                  <a:rPr lang="es-CO" altLang="es-ES" sz="2200" dirty="0">
                    <a:latin typeface="+mn-lt"/>
                    <a:ea typeface="Verdana" panose="020B0604030504040204" pitchFamily="34" charset="0"/>
                  </a:rPr>
                  <a:t> </a:t>
                </a:r>
                <a14:m>
                  <m:oMath xmlns:m="http://schemas.openxmlformats.org/officeDocument/2006/math">
                    <m:rad>
                      <m:radPr>
                        <m:ctrlPr>
                          <a:rPr lang="es-CO" altLang="es-ES" sz="2200" i="1">
                            <a:latin typeface="Cambria Math" panose="02040503050406030204" pitchFamily="18" charset="0"/>
                          </a:rPr>
                        </m:ctrlPr>
                      </m:radPr>
                      <m:deg>
                        <m:r>
                          <m:rPr>
                            <m:brk m:alnAt="7"/>
                          </m:rPr>
                          <a:rPr lang="es-CO" altLang="es-ES" sz="2200" i="1">
                            <a:latin typeface="Cambria Math" panose="02040503050406030204" pitchFamily="18" charset="0"/>
                          </a:rPr>
                          <m:t>5</m:t>
                        </m:r>
                      </m:deg>
                      <m:e>
                        <m:r>
                          <a:rPr lang="es-CO" altLang="es-ES" sz="2200" i="1">
                            <a:latin typeface="Cambria Math" panose="02040503050406030204" pitchFamily="18" charset="0"/>
                          </a:rPr>
                          <m:t>𝑧</m:t>
                        </m:r>
                      </m:e>
                    </m:rad>
                  </m:oMath>
                </a14:m>
                <a:endParaRPr lang="es-PR" altLang="es-ES" sz="2200" dirty="0">
                  <a:latin typeface="+mn-lt"/>
                  <a:ea typeface="Verdana" panose="020B0604030504040204" pitchFamily="34" charset="0"/>
                </a:endParaRPr>
              </a:p>
              <a:p>
                <a:pPr algn="ctr">
                  <a:buFont typeface="Wingdings" panose="05000000000000000000" pitchFamily="2" charset="2"/>
                  <a:buChar char="§"/>
                </a:pPr>
                <a:endParaRPr lang="es-PR" altLang="es-ES" sz="2200" dirty="0">
                  <a:latin typeface="+mn-lt"/>
                  <a:ea typeface="Verdana" panose="020B0604030504040204" pitchFamily="34" charset="0"/>
                </a:endParaRPr>
              </a:p>
              <a:p>
                <a:pPr algn="ctr">
                  <a:buFont typeface="Wingdings" panose="05000000000000000000" pitchFamily="2" charset="2"/>
                  <a:buChar char="§"/>
                </a:pPr>
                <a14:m>
                  <m:oMath xmlns:m="http://schemas.openxmlformats.org/officeDocument/2006/math">
                    <m:rad>
                      <m:radPr>
                        <m:ctrlPr>
                          <a:rPr lang="es-CO" altLang="es-ES" sz="2200" i="1">
                            <a:latin typeface="Cambria Math" panose="02040503050406030204" pitchFamily="18" charset="0"/>
                          </a:rPr>
                        </m:ctrlPr>
                      </m:radPr>
                      <m:deg>
                        <m:r>
                          <m:rPr>
                            <m:brk m:alnAt="7"/>
                          </m:rPr>
                          <a:rPr lang="es-CO" altLang="es-ES" sz="2200" i="1">
                            <a:latin typeface="Cambria Math" panose="02040503050406030204" pitchFamily="18" charset="0"/>
                          </a:rPr>
                          <m:t>7</m:t>
                        </m:r>
                      </m:deg>
                      <m:e>
                        <m:sSup>
                          <m:sSupPr>
                            <m:ctrlPr>
                              <a:rPr lang="es-CO" altLang="es-ES" sz="2200" i="1">
                                <a:latin typeface="Cambria Math" panose="02040503050406030204" pitchFamily="18" charset="0"/>
                              </a:rPr>
                            </m:ctrlPr>
                          </m:sSupPr>
                          <m:e>
                            <m:r>
                              <a:rPr lang="es-CO" altLang="es-ES" sz="2200" i="1">
                                <a:latin typeface="Cambria Math" panose="02040503050406030204" pitchFamily="18" charset="0"/>
                              </a:rPr>
                              <m:t>2</m:t>
                            </m:r>
                            <m:r>
                              <a:rPr lang="es-CO" altLang="es-ES" sz="2200" i="1">
                                <a:latin typeface="Cambria Math" panose="02040503050406030204" pitchFamily="18" charset="0"/>
                              </a:rPr>
                              <m:t>𝑎</m:t>
                            </m:r>
                          </m:e>
                          <m:sup>
                            <m:r>
                              <a:rPr lang="es-CO" altLang="es-ES" sz="2200" i="1">
                                <a:latin typeface="Cambria Math" panose="02040503050406030204" pitchFamily="18" charset="0"/>
                              </a:rPr>
                              <m:t>2</m:t>
                            </m:r>
                          </m:sup>
                        </m:sSup>
                        <m:sSup>
                          <m:sSupPr>
                            <m:ctrlPr>
                              <a:rPr lang="es-CO" altLang="es-ES" sz="2200" i="1">
                                <a:latin typeface="Cambria Math" panose="02040503050406030204" pitchFamily="18" charset="0"/>
                              </a:rPr>
                            </m:ctrlPr>
                          </m:sSupPr>
                          <m:e>
                            <m:r>
                              <a:rPr lang="es-CO" altLang="es-ES" sz="2200" i="1">
                                <a:latin typeface="Cambria Math" panose="02040503050406030204" pitchFamily="18" charset="0"/>
                              </a:rPr>
                              <m:t>𝑏</m:t>
                            </m:r>
                          </m:e>
                          <m:sup>
                            <m:r>
                              <a:rPr lang="es-CO" altLang="es-ES" sz="2200" i="1">
                                <a:latin typeface="Cambria Math" panose="02040503050406030204" pitchFamily="18" charset="0"/>
                              </a:rPr>
                              <m:t>5</m:t>
                            </m:r>
                          </m:sup>
                        </m:sSup>
                        <m:sSup>
                          <m:sSupPr>
                            <m:ctrlPr>
                              <a:rPr lang="es-CO" altLang="es-ES" sz="2200" i="1">
                                <a:latin typeface="Cambria Math" panose="02040503050406030204" pitchFamily="18" charset="0"/>
                              </a:rPr>
                            </m:ctrlPr>
                          </m:sSupPr>
                          <m:e>
                            <m:r>
                              <a:rPr lang="es-CO" altLang="es-ES" sz="2200" i="1">
                                <a:latin typeface="Cambria Math" panose="02040503050406030204" pitchFamily="18" charset="0"/>
                              </a:rPr>
                              <m:t>𝑐</m:t>
                            </m:r>
                          </m:e>
                          <m:sup>
                            <m:r>
                              <a:rPr lang="es-CO" altLang="es-ES" sz="2200" i="1">
                                <a:latin typeface="Cambria Math" panose="02040503050406030204" pitchFamily="18" charset="0"/>
                              </a:rPr>
                              <m:t>4</m:t>
                            </m:r>
                          </m:sup>
                        </m:sSup>
                      </m:e>
                    </m:rad>
                  </m:oMath>
                </a14:m>
                <a:r>
                  <a:rPr lang="es-PR" altLang="es-ES" sz="2200" dirty="0">
                    <a:latin typeface="+mn-lt"/>
                    <a:ea typeface="Verdana" panose="020B0604030504040204" pitchFamily="34" charset="0"/>
                  </a:rPr>
                  <a:t>= </a:t>
                </a:r>
                <a14:m>
                  <m:oMath xmlns:m="http://schemas.openxmlformats.org/officeDocument/2006/math">
                    <m:rad>
                      <m:radPr>
                        <m:ctrlPr>
                          <a:rPr lang="es-CO" altLang="es-ES" sz="2200" i="1">
                            <a:latin typeface="Cambria Math" panose="02040503050406030204" pitchFamily="18" charset="0"/>
                          </a:rPr>
                        </m:ctrlPr>
                      </m:radPr>
                      <m:deg>
                        <m:r>
                          <m:rPr>
                            <m:brk m:alnAt="7"/>
                          </m:rPr>
                          <a:rPr lang="es-CO" altLang="es-ES" sz="2200" i="1">
                            <a:latin typeface="Cambria Math" panose="02040503050406030204" pitchFamily="18" charset="0"/>
                          </a:rPr>
                          <m:t>7</m:t>
                        </m:r>
                      </m:deg>
                      <m:e>
                        <m:r>
                          <a:rPr lang="es-CO" altLang="es-ES" sz="2200" i="1">
                            <a:latin typeface="Cambria Math" panose="02040503050406030204" pitchFamily="18" charset="0"/>
                          </a:rPr>
                          <m:t>2</m:t>
                        </m:r>
                      </m:e>
                    </m:rad>
                  </m:oMath>
                </a14:m>
                <a:r>
                  <a:rPr lang="es-CO" altLang="es-ES" sz="2200" dirty="0">
                    <a:latin typeface="+mn-lt"/>
                  </a:rPr>
                  <a:t> </a:t>
                </a:r>
                <a14:m>
                  <m:oMath xmlns:m="http://schemas.openxmlformats.org/officeDocument/2006/math">
                    <m:rad>
                      <m:radPr>
                        <m:ctrlPr>
                          <a:rPr lang="es-CO" altLang="es-ES" sz="2200" i="1">
                            <a:latin typeface="Cambria Math" panose="02040503050406030204" pitchFamily="18" charset="0"/>
                          </a:rPr>
                        </m:ctrlPr>
                      </m:radPr>
                      <m:deg>
                        <m:r>
                          <a:rPr lang="es-CO" altLang="es-ES" sz="2200" i="1">
                            <a:latin typeface="Cambria Math" panose="02040503050406030204" pitchFamily="18" charset="0"/>
                          </a:rPr>
                          <m:t> </m:t>
                        </m:r>
                        <m:r>
                          <m:rPr>
                            <m:brk m:alnAt="7"/>
                          </m:rPr>
                          <a:rPr lang="es-CO" altLang="es-ES" sz="2200" i="1">
                            <a:latin typeface="Cambria Math" panose="02040503050406030204" pitchFamily="18" charset="0"/>
                          </a:rPr>
                          <m:t>7</m:t>
                        </m:r>
                      </m:deg>
                      <m:e>
                        <m:sSup>
                          <m:sSupPr>
                            <m:ctrlPr>
                              <a:rPr lang="es-CO" altLang="es-ES" sz="2200" i="1">
                                <a:latin typeface="Cambria Math" panose="02040503050406030204" pitchFamily="18" charset="0"/>
                              </a:rPr>
                            </m:ctrlPr>
                          </m:sSupPr>
                          <m:e>
                            <m:r>
                              <a:rPr lang="es-CO" altLang="es-ES" sz="2200" i="1">
                                <a:latin typeface="Cambria Math" panose="02040503050406030204" pitchFamily="18" charset="0"/>
                              </a:rPr>
                              <m:t>𝑎</m:t>
                            </m:r>
                          </m:e>
                          <m:sup>
                            <m:r>
                              <a:rPr lang="es-CO" altLang="es-ES" sz="2200" i="1">
                                <a:latin typeface="Cambria Math" panose="02040503050406030204" pitchFamily="18" charset="0"/>
                              </a:rPr>
                              <m:t>2</m:t>
                            </m:r>
                          </m:sup>
                        </m:sSup>
                      </m:e>
                    </m:rad>
                  </m:oMath>
                </a14:m>
                <a:r>
                  <a:rPr lang="es-PR" altLang="es-ES" sz="2200" dirty="0">
                    <a:latin typeface="+mn-lt"/>
                    <a:ea typeface="Verdana" panose="020B0604030504040204" pitchFamily="34" charset="0"/>
                  </a:rPr>
                  <a:t> </a:t>
                </a:r>
                <a14:m>
                  <m:oMath xmlns:m="http://schemas.openxmlformats.org/officeDocument/2006/math">
                    <m:rad>
                      <m:radPr>
                        <m:ctrlPr>
                          <a:rPr lang="es-CO" altLang="es-ES" sz="2200" i="1">
                            <a:latin typeface="Cambria Math" panose="02040503050406030204" pitchFamily="18" charset="0"/>
                          </a:rPr>
                        </m:ctrlPr>
                      </m:radPr>
                      <m:deg>
                        <m:r>
                          <m:rPr>
                            <m:brk m:alnAt="7"/>
                          </m:rPr>
                          <a:rPr lang="es-CO" altLang="es-ES" sz="2200" i="1">
                            <a:latin typeface="Cambria Math" panose="02040503050406030204" pitchFamily="18" charset="0"/>
                          </a:rPr>
                          <m:t>7</m:t>
                        </m:r>
                      </m:deg>
                      <m:e>
                        <m:sSup>
                          <m:sSupPr>
                            <m:ctrlPr>
                              <a:rPr lang="es-CO" altLang="es-ES" sz="2200" i="1">
                                <a:latin typeface="Cambria Math" panose="02040503050406030204" pitchFamily="18" charset="0"/>
                              </a:rPr>
                            </m:ctrlPr>
                          </m:sSupPr>
                          <m:e>
                            <m:r>
                              <a:rPr lang="es-CO" altLang="es-ES" sz="2200" i="1">
                                <a:latin typeface="Cambria Math" panose="02040503050406030204" pitchFamily="18" charset="0"/>
                              </a:rPr>
                              <m:t>𝑏</m:t>
                            </m:r>
                          </m:e>
                          <m:sup>
                            <m:r>
                              <a:rPr lang="es-CO" altLang="es-ES" sz="2200" i="1">
                                <a:latin typeface="Cambria Math" panose="02040503050406030204" pitchFamily="18" charset="0"/>
                              </a:rPr>
                              <m:t>5</m:t>
                            </m:r>
                          </m:sup>
                        </m:sSup>
                      </m:e>
                    </m:rad>
                  </m:oMath>
                </a14:m>
                <a:r>
                  <a:rPr lang="es-CO" altLang="es-ES" sz="2200" dirty="0">
                    <a:latin typeface="+mn-lt"/>
                  </a:rPr>
                  <a:t> </a:t>
                </a:r>
                <a14:m>
                  <m:oMath xmlns:m="http://schemas.openxmlformats.org/officeDocument/2006/math">
                    <m:rad>
                      <m:radPr>
                        <m:ctrlPr>
                          <a:rPr lang="es-CO" altLang="es-ES" sz="2200" i="1">
                            <a:latin typeface="Cambria Math" panose="02040503050406030204" pitchFamily="18" charset="0"/>
                          </a:rPr>
                        </m:ctrlPr>
                      </m:radPr>
                      <m:deg>
                        <m:r>
                          <m:rPr>
                            <m:brk m:alnAt="7"/>
                          </m:rPr>
                          <a:rPr lang="es-CO" altLang="es-ES" sz="2200" i="1">
                            <a:latin typeface="Cambria Math" panose="02040503050406030204" pitchFamily="18" charset="0"/>
                          </a:rPr>
                          <m:t>7</m:t>
                        </m:r>
                      </m:deg>
                      <m:e>
                        <m:sSup>
                          <m:sSupPr>
                            <m:ctrlPr>
                              <a:rPr lang="es-CO" altLang="es-ES" sz="2200" i="1">
                                <a:latin typeface="Cambria Math" panose="02040503050406030204" pitchFamily="18" charset="0"/>
                              </a:rPr>
                            </m:ctrlPr>
                          </m:sSupPr>
                          <m:e>
                            <m:r>
                              <a:rPr lang="es-CO" altLang="es-ES" sz="2200" i="1">
                                <a:latin typeface="Cambria Math" panose="02040503050406030204" pitchFamily="18" charset="0"/>
                              </a:rPr>
                              <m:t>𝑐</m:t>
                            </m:r>
                          </m:e>
                          <m:sup>
                            <m:r>
                              <a:rPr lang="es-CO" altLang="es-ES" sz="2200" i="1">
                                <a:latin typeface="Cambria Math" panose="02040503050406030204" pitchFamily="18" charset="0"/>
                              </a:rPr>
                              <m:t>4</m:t>
                            </m:r>
                          </m:sup>
                        </m:sSup>
                      </m:e>
                    </m:rad>
                  </m:oMath>
                </a14:m>
                <a:endParaRPr lang="es-PR" altLang="es-ES" sz="2200" dirty="0">
                  <a:latin typeface="+mn-lt"/>
                </a:endParaRPr>
              </a:p>
            </p:txBody>
          </p:sp>
        </mc:Choice>
        <mc:Fallback xmlns="">
          <p:sp>
            <p:nvSpPr>
              <p:cNvPr id="4" name="Rectangle 1">
                <a:extLst>
                  <a:ext uri="{FF2B5EF4-FFF2-40B4-BE49-F238E27FC236}">
                    <a16:creationId xmlns:a16="http://schemas.microsoft.com/office/drawing/2014/main" xmlns:a14="http://schemas.microsoft.com/office/drawing/2010/main" xmlns="" id="{01A8AF4C-DC30-4489-8D9E-F144CDDB0404}"/>
                  </a:ext>
                </a:extLst>
              </p:cNvPr>
              <p:cNvSpPr>
                <a:spLocks noGrp="1" noRot="1" noChangeAspect="1" noMove="1" noResize="1" noEditPoints="1" noAdjustHandles="1" noChangeArrowheads="1" noChangeShapeType="1" noTextEdit="1"/>
              </p:cNvSpPr>
              <p:nvPr>
                <p:ph idx="1"/>
              </p:nvPr>
            </p:nvSpPr>
            <p:spPr bwMode="auto">
              <a:xfrm>
                <a:off x="337930" y="1419503"/>
                <a:ext cx="8189844" cy="4784130"/>
              </a:xfrm>
              <a:prstGeom prst="rect">
                <a:avLst/>
              </a:prstGeom>
              <a:blipFill rotWithShape="0">
                <a:blip r:embed="rId3"/>
                <a:stretch>
                  <a:fillRect l="-1116" t="-1401" b="-2293"/>
                </a:stretch>
              </a:blip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s-ES">
                    <a:noFill/>
                  </a:rPr>
                  <a:t> </a:t>
                </a:r>
              </a:p>
            </p:txBody>
          </p:sp>
        </mc:Fallback>
      </mc:AlternateContent>
    </p:spTree>
    <p:extLst>
      <p:ext uri="{BB962C8B-B14F-4D97-AF65-F5344CB8AC3E}">
        <p14:creationId xmlns:p14="http://schemas.microsoft.com/office/powerpoint/2010/main" val="3504720663"/>
      </p:ext>
    </p:extLst>
  </p:cSld>
  <p:clrMapOvr>
    <a:overrideClrMapping bg1="lt1" tx1="dk1" bg2="lt2" tx2="dk2" accent1="accent1" accent2="accent2" accent3="accent3" accent4="accent4" accent5="accent5" accent6="accent6" hlink="hlink" folHlink="folHlink"/>
  </p:clrMapOvr>
</p:sld>
</file>

<file path=ppt/slides/slide8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1726707-3F03-401F-ACD4-C2DD18719127}"/>
              </a:ext>
            </a:extLst>
          </p:cNvPr>
          <p:cNvSpPr>
            <a:spLocks noGrp="1"/>
          </p:cNvSpPr>
          <p:nvPr>
            <p:ph type="title"/>
          </p:nvPr>
        </p:nvSpPr>
        <p:spPr>
          <a:xfrm>
            <a:off x="337930" y="324428"/>
            <a:ext cx="7886700" cy="994172"/>
          </a:xfrm>
        </p:spPr>
        <p:txBody>
          <a:bodyPr>
            <a:normAutofit fontScale="90000"/>
          </a:bodyPr>
          <a:lstStyle/>
          <a:p>
            <a:r>
              <a:rPr lang="es-PR" altLang="es-ES" b="1" dirty="0">
                <a:solidFill>
                  <a:srgbClr val="00B0F0"/>
                </a:solidFill>
              </a:rPr>
              <a:t>Propiedades</a:t>
            </a:r>
            <a:r>
              <a:rPr lang="es-ES" b="1" cap="all" dirty="0"/>
              <a:t/>
            </a:r>
            <a:br>
              <a:rPr lang="es-ES" b="1" cap="all" dirty="0"/>
            </a:br>
            <a:endParaRPr lang="es-ES" dirty="0"/>
          </a:p>
        </p:txBody>
      </p:sp>
      <mc:AlternateContent xmlns:mc="http://schemas.openxmlformats.org/markup-compatibility/2006" xmlns:a14="http://schemas.microsoft.com/office/drawing/2010/main">
        <mc:Choice Requires="a14">
          <p:sp>
            <p:nvSpPr>
              <p:cNvPr id="4" name="Rectangle 1">
                <a:extLst>
                  <a:ext uri="{FF2B5EF4-FFF2-40B4-BE49-F238E27FC236}">
                    <a16:creationId xmlns:a16="http://schemas.microsoft.com/office/drawing/2014/main" xmlns="" id="{01A8AF4C-DC30-4489-8D9E-F144CDDB0404}"/>
                  </a:ext>
                </a:extLst>
              </p:cNvPr>
              <p:cNvSpPr>
                <a:spLocks noGrp="1" noChangeArrowheads="1"/>
              </p:cNvSpPr>
              <p:nvPr>
                <p:ph idx="1"/>
              </p:nvPr>
            </p:nvSpPr>
            <p:spPr bwMode="auto">
              <a:xfrm>
                <a:off x="337930" y="1148662"/>
                <a:ext cx="8189844" cy="5325817"/>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indent="0">
                  <a:buNone/>
                </a:pPr>
                <a:r>
                  <a:rPr lang="es-PR" altLang="es-ES" sz="2400" b="1" i="1" dirty="0">
                    <a:solidFill>
                      <a:srgbClr val="FFC000"/>
                    </a:solidFill>
                    <a:latin typeface="+mn-lt"/>
                    <a:ea typeface="Verdana" panose="020B0604030504040204" pitchFamily="34" charset="0"/>
                  </a:rPr>
                  <a:t>Raíz de un Cociente</a:t>
                </a:r>
              </a:p>
              <a:p>
                <a:endParaRPr lang="es-PR" altLang="es-ES" sz="2200" dirty="0">
                  <a:latin typeface="+mn-lt"/>
                  <a:ea typeface="Verdana" panose="020B0604030504040204" pitchFamily="34" charset="0"/>
                </a:endParaRPr>
              </a:p>
              <a:p>
                <a:r>
                  <a:rPr lang="es-CO" altLang="es-ES" sz="2200" dirty="0">
                    <a:latin typeface="+mn-lt"/>
                    <a:ea typeface="Verdana" panose="020B0604030504040204" pitchFamily="34" charset="0"/>
                  </a:rPr>
                  <a:t>La raíz de un cociente es igual al cociente de sus raíces</a:t>
                </a:r>
              </a:p>
              <a:p>
                <a:endParaRPr lang="es-PR" altLang="es-ES" sz="2200" dirty="0">
                  <a:latin typeface="+mn-lt"/>
                  <a:ea typeface="Verdana" panose="020B0604030504040204" pitchFamily="34" charset="0"/>
                </a:endParaRPr>
              </a:p>
              <a:p>
                <a:r>
                  <a:rPr lang="es-CO" altLang="es-ES" sz="2200" dirty="0">
                    <a:latin typeface="+mn-lt"/>
                    <a:ea typeface="Verdana" panose="020B0604030504040204" pitchFamily="34" charset="0"/>
                  </a:rPr>
                  <a:t>   Si </a:t>
                </a:r>
                <a14:m>
                  <m:oMath xmlns:m="http://schemas.openxmlformats.org/officeDocument/2006/math">
                    <m:rad>
                      <m:radPr>
                        <m:ctrlPr>
                          <a:rPr lang="es-CO" altLang="es-ES" sz="2200" i="1">
                            <a:latin typeface="Cambria Math" panose="02040503050406030204" pitchFamily="18" charset="0"/>
                          </a:rPr>
                        </m:ctrlPr>
                      </m:radPr>
                      <m:deg>
                        <m:r>
                          <m:rPr>
                            <m:brk m:alnAt="7"/>
                          </m:rPr>
                          <a:rPr lang="es-CO" altLang="es-ES" sz="2200" i="1">
                            <a:solidFill>
                              <a:srgbClr val="FF0000"/>
                            </a:solidFill>
                            <a:latin typeface="Cambria Math" panose="02040503050406030204" pitchFamily="18" charset="0"/>
                          </a:rPr>
                          <m:t>𝑛</m:t>
                        </m:r>
                      </m:deg>
                      <m:e>
                        <m:r>
                          <a:rPr lang="es-CO" altLang="es-ES" sz="2200" i="1">
                            <a:latin typeface="Cambria Math" panose="02040503050406030204" pitchFamily="18" charset="0"/>
                          </a:rPr>
                          <m:t>𝑎</m:t>
                        </m:r>
                      </m:e>
                    </m:rad>
                  </m:oMath>
                </a14:m>
                <a:r>
                  <a:rPr lang="es-PR" altLang="es-ES" sz="2200" dirty="0">
                    <a:latin typeface="+mn-lt"/>
                    <a:ea typeface="Verdana" panose="020B0604030504040204" pitchFamily="34" charset="0"/>
                  </a:rPr>
                  <a:t> </a:t>
                </a:r>
                <a:r>
                  <a:rPr lang="az-Cyrl-AZ" altLang="es-ES" sz="2200" dirty="0">
                    <a:latin typeface="+mn-lt"/>
                    <a:ea typeface="Verdana" panose="020B0604030504040204" pitchFamily="34" charset="0"/>
                    <a:sym typeface="Symbol" panose="05050102010706020507" pitchFamily="18" charset="2"/>
                  </a:rPr>
                  <a:t></a:t>
                </a:r>
                <a:r>
                  <a:rPr lang="es-CO" altLang="es-ES" sz="2200" dirty="0">
                    <a:latin typeface="+mn-lt"/>
                    <a:ea typeface="Verdana" panose="020B0604030504040204" pitchFamily="34" charset="0"/>
                    <a:sym typeface="Symbol" panose="05050102010706020507" pitchFamily="18" charset="2"/>
                  </a:rPr>
                  <a:t> </a:t>
                </a:r>
                <a14:m>
                  <m:oMath xmlns:m="http://schemas.openxmlformats.org/officeDocument/2006/math">
                    <m:r>
                      <a:rPr lang="es-CO" altLang="es-ES" sz="2200" i="1" smtClean="0">
                        <a:latin typeface="Cambria Math" panose="02040503050406030204" pitchFamily="18" charset="0"/>
                        <a:ea typeface="Cambria Math" panose="02040503050406030204" pitchFamily="18" charset="0"/>
                        <a:sym typeface="Symbol" panose="05050102010706020507" pitchFamily="18" charset="2"/>
                      </a:rPr>
                      <m:t>ℝ</m:t>
                    </m:r>
                  </m:oMath>
                </a14:m>
                <a:r>
                  <a:rPr lang="es-CO" altLang="es-ES" sz="2200" dirty="0" smtClean="0">
                    <a:latin typeface="+mn-lt"/>
                    <a:ea typeface="Verdana" panose="020B0604030504040204" pitchFamily="34" charset="0"/>
                    <a:sym typeface="Symbol" panose="05050102010706020507" pitchFamily="18" charset="2"/>
                  </a:rPr>
                  <a:t>  </a:t>
                </a:r>
                <a:r>
                  <a:rPr lang="es-CO" altLang="es-ES" sz="2200" dirty="0">
                    <a:latin typeface="+mn-lt"/>
                    <a:ea typeface="Verdana" panose="020B0604030504040204" pitchFamily="34" charset="0"/>
                    <a:sym typeface="Symbol" panose="05050102010706020507" pitchFamily="18" charset="2"/>
                  </a:rPr>
                  <a:t>y </a:t>
                </a:r>
                <a14:m>
                  <m:oMath xmlns:m="http://schemas.openxmlformats.org/officeDocument/2006/math">
                    <m:rad>
                      <m:radPr>
                        <m:ctrlPr>
                          <a:rPr lang="es-CO" altLang="es-ES" sz="2200" i="1">
                            <a:latin typeface="Cambria Math" panose="02040503050406030204" pitchFamily="18" charset="0"/>
                          </a:rPr>
                        </m:ctrlPr>
                      </m:radPr>
                      <m:deg>
                        <m:r>
                          <m:rPr>
                            <m:brk m:alnAt="7"/>
                          </m:rPr>
                          <a:rPr lang="es-CO" altLang="es-ES" sz="2200" i="1">
                            <a:solidFill>
                              <a:srgbClr val="FF0000"/>
                            </a:solidFill>
                            <a:latin typeface="Cambria Math" panose="02040503050406030204" pitchFamily="18" charset="0"/>
                          </a:rPr>
                          <m:t>𝑛</m:t>
                        </m:r>
                      </m:deg>
                      <m:e>
                        <m:r>
                          <a:rPr lang="es-CO" altLang="es-ES" sz="2200" i="1">
                            <a:latin typeface="Cambria Math" panose="02040503050406030204" pitchFamily="18" charset="0"/>
                          </a:rPr>
                          <m:t>𝑏</m:t>
                        </m:r>
                      </m:e>
                    </m:rad>
                  </m:oMath>
                </a14:m>
                <a:r>
                  <a:rPr lang="es-PR" altLang="es-ES" sz="2200" dirty="0">
                    <a:latin typeface="+mn-lt"/>
                    <a:ea typeface="Verdana" panose="020B0604030504040204" pitchFamily="34" charset="0"/>
                  </a:rPr>
                  <a:t> </a:t>
                </a:r>
                <a:r>
                  <a:rPr lang="az-Cyrl-AZ" altLang="es-ES" sz="2200" dirty="0">
                    <a:latin typeface="+mn-lt"/>
                    <a:ea typeface="Verdana" panose="020B0604030504040204" pitchFamily="34" charset="0"/>
                    <a:sym typeface="Symbol" panose="05050102010706020507" pitchFamily="18" charset="2"/>
                  </a:rPr>
                  <a:t></a:t>
                </a:r>
                <a:r>
                  <a:rPr lang="es-CO" altLang="es-ES" sz="2200" dirty="0">
                    <a:latin typeface="+mn-lt"/>
                    <a:ea typeface="Verdana" panose="020B0604030504040204" pitchFamily="34" charset="0"/>
                    <a:sym typeface="Symbol" panose="05050102010706020507" pitchFamily="18" charset="2"/>
                  </a:rPr>
                  <a:t> </a:t>
                </a:r>
                <a14:m>
                  <m:oMath xmlns:m="http://schemas.openxmlformats.org/officeDocument/2006/math">
                    <m:r>
                      <a:rPr lang="es-CO" altLang="es-ES" sz="2200" i="1" smtClean="0">
                        <a:latin typeface="Cambria Math" panose="02040503050406030204" pitchFamily="18" charset="0"/>
                        <a:ea typeface="Cambria Math" panose="02040503050406030204" pitchFamily="18" charset="0"/>
                        <a:sym typeface="Symbol" panose="05050102010706020507" pitchFamily="18" charset="2"/>
                      </a:rPr>
                      <m:t>ℝ</m:t>
                    </m:r>
                  </m:oMath>
                </a14:m>
                <a:r>
                  <a:rPr lang="es-CO" altLang="es-ES" sz="2200" dirty="0" smtClean="0">
                    <a:latin typeface="+mn-lt"/>
                    <a:ea typeface="Verdana" panose="020B0604030504040204" pitchFamily="34" charset="0"/>
                    <a:sym typeface="Symbol" panose="05050102010706020507" pitchFamily="18" charset="2"/>
                  </a:rPr>
                  <a:t> </a:t>
                </a:r>
                <a:r>
                  <a:rPr lang="es-CO" altLang="es-ES" sz="2200" dirty="0">
                    <a:latin typeface="+mn-lt"/>
                    <a:ea typeface="Verdana" panose="020B0604030504040204" pitchFamily="34" charset="0"/>
                    <a:sym typeface="Symbol" panose="05050102010706020507" pitchFamily="18" charset="2"/>
                  </a:rPr>
                  <a:t>entonces, </a:t>
                </a:r>
                <a14:m>
                  <m:oMath xmlns:m="http://schemas.openxmlformats.org/officeDocument/2006/math">
                    <m:rad>
                      <m:radPr>
                        <m:ctrlPr>
                          <a:rPr lang="es-PR" altLang="es-ES" sz="2200" i="1" dirty="0">
                            <a:latin typeface="Cambria Math" panose="02040503050406030204" pitchFamily="18" charset="0"/>
                            <a:ea typeface="Verdana" panose="020B0604030504040204" pitchFamily="34" charset="0"/>
                          </a:rPr>
                        </m:ctrlPr>
                      </m:radPr>
                      <m:deg>
                        <m:r>
                          <m:rPr>
                            <m:brk m:alnAt="7"/>
                          </m:rPr>
                          <a:rPr lang="es-CO" altLang="es-ES" sz="2200" i="1" dirty="0">
                            <a:solidFill>
                              <a:srgbClr val="FF0000"/>
                            </a:solidFill>
                            <a:latin typeface="Cambria Math" panose="02040503050406030204" pitchFamily="18" charset="0"/>
                            <a:ea typeface="Verdana" panose="020B0604030504040204" pitchFamily="34" charset="0"/>
                          </a:rPr>
                          <m:t>𝑛</m:t>
                        </m:r>
                      </m:deg>
                      <m:e>
                        <m:f>
                          <m:fPr>
                            <m:ctrlPr>
                              <a:rPr lang="es-PR" altLang="es-ES" sz="2200" i="1" dirty="0">
                                <a:latin typeface="Cambria Math" panose="02040503050406030204" pitchFamily="18" charset="0"/>
                                <a:ea typeface="Verdana" panose="020B0604030504040204" pitchFamily="34" charset="0"/>
                              </a:rPr>
                            </m:ctrlPr>
                          </m:fPr>
                          <m:num>
                            <m:r>
                              <a:rPr lang="es-CO" altLang="es-ES" sz="2200" i="1" dirty="0">
                                <a:latin typeface="Cambria Math" panose="02040503050406030204" pitchFamily="18" charset="0"/>
                                <a:ea typeface="Verdana" panose="020B0604030504040204" pitchFamily="34" charset="0"/>
                              </a:rPr>
                              <m:t>𝑎</m:t>
                            </m:r>
                          </m:num>
                          <m:den>
                            <m:r>
                              <a:rPr lang="es-CO" altLang="es-ES" sz="2200" i="1" dirty="0">
                                <a:latin typeface="Cambria Math" panose="02040503050406030204" pitchFamily="18" charset="0"/>
                                <a:ea typeface="Verdana" panose="020B0604030504040204" pitchFamily="34" charset="0"/>
                              </a:rPr>
                              <m:t>𝑏</m:t>
                            </m:r>
                          </m:den>
                        </m:f>
                      </m:e>
                    </m:rad>
                  </m:oMath>
                </a14:m>
                <a:r>
                  <a:rPr lang="es-PR" altLang="es-ES" sz="2200" dirty="0">
                    <a:latin typeface="+mn-lt"/>
                    <a:ea typeface="Verdana" panose="020B0604030504040204" pitchFamily="34" charset="0"/>
                  </a:rPr>
                  <a:t> = </a:t>
                </a:r>
                <a14:m>
                  <m:oMath xmlns:m="http://schemas.openxmlformats.org/officeDocument/2006/math">
                    <m:f>
                      <m:fPr>
                        <m:ctrlPr>
                          <a:rPr lang="es-PR" altLang="es-ES" sz="2200" i="1">
                            <a:latin typeface="Cambria Math" panose="02040503050406030204" pitchFamily="18" charset="0"/>
                            <a:ea typeface="Verdana" panose="020B0604030504040204" pitchFamily="34" charset="0"/>
                          </a:rPr>
                        </m:ctrlPr>
                      </m:fPr>
                      <m:num>
                        <m:rad>
                          <m:radPr>
                            <m:ctrlPr>
                              <a:rPr lang="es-PR" altLang="es-ES" sz="2200" i="1">
                                <a:latin typeface="Cambria Math" panose="02040503050406030204" pitchFamily="18" charset="0"/>
                                <a:ea typeface="Verdana" panose="020B0604030504040204" pitchFamily="34" charset="0"/>
                              </a:rPr>
                            </m:ctrlPr>
                          </m:radPr>
                          <m:deg>
                            <m:r>
                              <m:rPr>
                                <m:brk m:alnAt="7"/>
                              </m:rPr>
                              <a:rPr lang="es-CO" altLang="es-ES" sz="2200" i="1">
                                <a:solidFill>
                                  <a:srgbClr val="FF0000"/>
                                </a:solidFill>
                                <a:latin typeface="Cambria Math" panose="02040503050406030204" pitchFamily="18" charset="0"/>
                                <a:ea typeface="Verdana" panose="020B0604030504040204" pitchFamily="34" charset="0"/>
                              </a:rPr>
                              <m:t>𝑛</m:t>
                            </m:r>
                          </m:deg>
                          <m:e>
                            <m:r>
                              <a:rPr lang="es-CO" altLang="es-ES" sz="2200" i="1">
                                <a:latin typeface="Cambria Math" panose="02040503050406030204" pitchFamily="18" charset="0"/>
                                <a:ea typeface="Verdana" panose="020B0604030504040204" pitchFamily="34" charset="0"/>
                              </a:rPr>
                              <m:t>𝑎</m:t>
                            </m:r>
                          </m:e>
                        </m:rad>
                      </m:num>
                      <m:den>
                        <m:rad>
                          <m:radPr>
                            <m:ctrlPr>
                              <a:rPr lang="es-PR" altLang="es-ES" sz="2200" i="1">
                                <a:latin typeface="Cambria Math" panose="02040503050406030204" pitchFamily="18" charset="0"/>
                                <a:ea typeface="Verdana" panose="020B0604030504040204" pitchFamily="34" charset="0"/>
                              </a:rPr>
                            </m:ctrlPr>
                          </m:radPr>
                          <m:deg>
                            <m:r>
                              <m:rPr>
                                <m:brk m:alnAt="7"/>
                              </m:rPr>
                              <a:rPr lang="es-CO" altLang="es-ES" sz="2200" i="1">
                                <a:solidFill>
                                  <a:srgbClr val="FF0000"/>
                                </a:solidFill>
                                <a:latin typeface="Cambria Math" panose="02040503050406030204" pitchFamily="18" charset="0"/>
                                <a:ea typeface="Verdana" panose="020B0604030504040204" pitchFamily="34" charset="0"/>
                              </a:rPr>
                              <m:t>𝑛</m:t>
                            </m:r>
                          </m:deg>
                          <m:e>
                            <m:r>
                              <a:rPr lang="es-CO" altLang="es-ES" sz="2200" i="1">
                                <a:latin typeface="Cambria Math" panose="02040503050406030204" pitchFamily="18" charset="0"/>
                                <a:ea typeface="Verdana" panose="020B0604030504040204" pitchFamily="34" charset="0"/>
                              </a:rPr>
                              <m:t>𝑏</m:t>
                            </m:r>
                          </m:e>
                        </m:rad>
                      </m:den>
                    </m:f>
                  </m:oMath>
                </a14:m>
                <a:endParaRPr lang="es-PR" altLang="es-ES" sz="2200" dirty="0">
                  <a:latin typeface="+mn-lt"/>
                  <a:ea typeface="Verdana" panose="020B0604030504040204" pitchFamily="34" charset="0"/>
                </a:endParaRPr>
              </a:p>
              <a:p>
                <a:r>
                  <a:rPr lang="es-PR" altLang="es-ES" sz="2200" b="1" dirty="0">
                    <a:solidFill>
                      <a:srgbClr val="00B050"/>
                    </a:solidFill>
                    <a:latin typeface="+mn-lt"/>
                  </a:rPr>
                  <a:t>Ejemplos:</a:t>
                </a:r>
              </a:p>
              <a:p>
                <a:endParaRPr lang="es-PR" altLang="es-ES" sz="2200" b="1" dirty="0">
                  <a:solidFill>
                    <a:srgbClr val="00B050"/>
                  </a:solidFill>
                  <a:latin typeface="+mn-lt"/>
                </a:endParaRPr>
              </a:p>
              <a:p>
                <a:pPr algn="ctr"/>
                <a14:m>
                  <m:oMath xmlns:m="http://schemas.openxmlformats.org/officeDocument/2006/math">
                    <m:rad>
                      <m:radPr>
                        <m:degHide m:val="on"/>
                        <m:ctrlPr>
                          <a:rPr lang="es-PR" altLang="es-ES" sz="2200" i="1" dirty="0">
                            <a:latin typeface="Cambria Math" panose="02040503050406030204" pitchFamily="18" charset="0"/>
                            <a:ea typeface="Verdana" panose="020B0604030504040204" pitchFamily="34" charset="0"/>
                          </a:rPr>
                        </m:ctrlPr>
                      </m:radPr>
                      <m:deg/>
                      <m:e>
                        <m:f>
                          <m:fPr>
                            <m:ctrlPr>
                              <a:rPr lang="es-PR" altLang="es-ES" sz="2200" i="1" dirty="0">
                                <a:latin typeface="Cambria Math" panose="02040503050406030204" pitchFamily="18" charset="0"/>
                                <a:ea typeface="Verdana" panose="020B0604030504040204" pitchFamily="34" charset="0"/>
                              </a:rPr>
                            </m:ctrlPr>
                          </m:fPr>
                          <m:num>
                            <m:r>
                              <a:rPr lang="es-CO" altLang="es-ES" sz="2200" i="1" dirty="0">
                                <a:latin typeface="Cambria Math" panose="02040503050406030204" pitchFamily="18" charset="0"/>
                                <a:ea typeface="Verdana" panose="020B0604030504040204" pitchFamily="34" charset="0"/>
                              </a:rPr>
                              <m:t>2</m:t>
                            </m:r>
                          </m:num>
                          <m:den>
                            <m:r>
                              <a:rPr lang="es-CO" altLang="es-ES" sz="2200" i="1" dirty="0">
                                <a:latin typeface="Cambria Math" panose="02040503050406030204" pitchFamily="18" charset="0"/>
                                <a:ea typeface="Verdana" panose="020B0604030504040204" pitchFamily="34" charset="0"/>
                              </a:rPr>
                              <m:t>3</m:t>
                            </m:r>
                          </m:den>
                        </m:f>
                      </m:e>
                    </m:rad>
                  </m:oMath>
                </a14:m>
                <a:r>
                  <a:rPr lang="es-PR" altLang="es-ES" sz="2200" dirty="0">
                    <a:latin typeface="+mn-lt"/>
                    <a:ea typeface="Verdana" panose="020B0604030504040204" pitchFamily="34" charset="0"/>
                  </a:rPr>
                  <a:t> = </a:t>
                </a:r>
                <a14:m>
                  <m:oMath xmlns:m="http://schemas.openxmlformats.org/officeDocument/2006/math">
                    <m:f>
                      <m:fPr>
                        <m:ctrlPr>
                          <a:rPr lang="es-PR" altLang="es-ES" sz="2200" i="1">
                            <a:latin typeface="Cambria Math" panose="02040503050406030204" pitchFamily="18" charset="0"/>
                            <a:ea typeface="Verdana" panose="020B0604030504040204" pitchFamily="34" charset="0"/>
                          </a:rPr>
                        </m:ctrlPr>
                      </m:fPr>
                      <m:num>
                        <m:rad>
                          <m:radPr>
                            <m:degHide m:val="on"/>
                            <m:ctrlPr>
                              <a:rPr lang="es-PR" altLang="es-ES" sz="2200" i="1">
                                <a:latin typeface="Cambria Math" panose="02040503050406030204" pitchFamily="18" charset="0"/>
                                <a:ea typeface="Verdana" panose="020B0604030504040204" pitchFamily="34" charset="0"/>
                              </a:rPr>
                            </m:ctrlPr>
                          </m:radPr>
                          <m:deg/>
                          <m:e>
                            <m:r>
                              <a:rPr lang="es-CO" altLang="es-ES" sz="2200" i="1">
                                <a:latin typeface="Cambria Math" panose="02040503050406030204" pitchFamily="18" charset="0"/>
                                <a:ea typeface="Verdana" panose="020B0604030504040204" pitchFamily="34" charset="0"/>
                              </a:rPr>
                              <m:t>2</m:t>
                            </m:r>
                          </m:e>
                        </m:rad>
                      </m:num>
                      <m:den>
                        <m:rad>
                          <m:radPr>
                            <m:degHide m:val="on"/>
                            <m:ctrlPr>
                              <a:rPr lang="es-PR" altLang="es-ES" sz="2200" i="1">
                                <a:latin typeface="Cambria Math" panose="02040503050406030204" pitchFamily="18" charset="0"/>
                                <a:ea typeface="Verdana" panose="020B0604030504040204" pitchFamily="34" charset="0"/>
                              </a:rPr>
                            </m:ctrlPr>
                          </m:radPr>
                          <m:deg/>
                          <m:e>
                            <m:r>
                              <a:rPr lang="es-CO" altLang="es-ES" sz="2200" i="1">
                                <a:latin typeface="Cambria Math" panose="02040503050406030204" pitchFamily="18" charset="0"/>
                                <a:ea typeface="Verdana" panose="020B0604030504040204" pitchFamily="34" charset="0"/>
                              </a:rPr>
                              <m:t>3</m:t>
                            </m:r>
                          </m:e>
                        </m:rad>
                      </m:den>
                    </m:f>
                  </m:oMath>
                </a14:m>
                <a:r>
                  <a:rPr lang="es-CO" altLang="es-ES" sz="2200" dirty="0">
                    <a:latin typeface="+mn-lt"/>
                  </a:rPr>
                  <a:t>  </a:t>
                </a:r>
              </a:p>
              <a:p>
                <a:pPr algn="ctr"/>
                <a:endParaRPr lang="es-CO" altLang="es-ES" sz="2200" dirty="0">
                  <a:latin typeface="+mn-lt"/>
                </a:endParaRPr>
              </a:p>
              <a:p>
                <a:pPr algn="ctr"/>
                <a:r>
                  <a:rPr lang="es-CO" altLang="es-ES" sz="2200" dirty="0">
                    <a:latin typeface="+mn-lt"/>
                  </a:rPr>
                  <a:t> </a:t>
                </a:r>
                <a14:m>
                  <m:oMath xmlns:m="http://schemas.openxmlformats.org/officeDocument/2006/math">
                    <m:rad>
                      <m:radPr>
                        <m:ctrlPr>
                          <a:rPr lang="es-PR" altLang="es-ES" sz="2200" i="1" dirty="0">
                            <a:latin typeface="Cambria Math" panose="02040503050406030204" pitchFamily="18" charset="0"/>
                            <a:ea typeface="Verdana" panose="020B0604030504040204" pitchFamily="34" charset="0"/>
                          </a:rPr>
                        </m:ctrlPr>
                      </m:radPr>
                      <m:deg>
                        <m:r>
                          <m:rPr>
                            <m:brk m:alnAt="7"/>
                          </m:rPr>
                          <a:rPr lang="es-CO" altLang="es-ES" sz="2200" i="1" dirty="0">
                            <a:latin typeface="Cambria Math" panose="02040503050406030204" pitchFamily="18" charset="0"/>
                            <a:ea typeface="Verdana" panose="020B0604030504040204" pitchFamily="34" charset="0"/>
                          </a:rPr>
                          <m:t>3</m:t>
                        </m:r>
                      </m:deg>
                      <m:e>
                        <m:f>
                          <m:fPr>
                            <m:ctrlPr>
                              <a:rPr lang="es-PR" altLang="es-ES" sz="2200" i="1" dirty="0">
                                <a:latin typeface="Cambria Math" panose="02040503050406030204" pitchFamily="18" charset="0"/>
                                <a:ea typeface="Verdana" panose="020B0604030504040204" pitchFamily="34" charset="0"/>
                              </a:rPr>
                            </m:ctrlPr>
                          </m:fPr>
                          <m:num>
                            <m:sSup>
                              <m:sSupPr>
                                <m:ctrlPr>
                                  <a:rPr lang="es-CO" altLang="es-ES" sz="2200" i="1">
                                    <a:latin typeface="Cambria Math" panose="02040503050406030204" pitchFamily="18" charset="0"/>
                                  </a:rPr>
                                </m:ctrlPr>
                              </m:sSupPr>
                              <m:e>
                                <m:r>
                                  <a:rPr lang="es-CO" altLang="es-ES" sz="2200" i="1">
                                    <a:latin typeface="Cambria Math" panose="02040503050406030204" pitchFamily="18" charset="0"/>
                                  </a:rPr>
                                  <m:t>𝑎</m:t>
                                </m:r>
                              </m:e>
                              <m:sup>
                                <m:r>
                                  <a:rPr lang="es-CO" altLang="es-ES" sz="2200" i="1">
                                    <a:latin typeface="Cambria Math" panose="02040503050406030204" pitchFamily="18" charset="0"/>
                                  </a:rPr>
                                  <m:t>2</m:t>
                                </m:r>
                              </m:sup>
                            </m:sSup>
                          </m:num>
                          <m:den>
                            <m:sSup>
                              <m:sSupPr>
                                <m:ctrlPr>
                                  <a:rPr lang="es-CO" altLang="es-ES" sz="2200" i="1">
                                    <a:latin typeface="Cambria Math" panose="02040503050406030204" pitchFamily="18" charset="0"/>
                                  </a:rPr>
                                </m:ctrlPr>
                              </m:sSupPr>
                              <m:e>
                                <m:r>
                                  <a:rPr lang="es-CO" altLang="es-ES" sz="2200" i="1">
                                    <a:latin typeface="Cambria Math" panose="02040503050406030204" pitchFamily="18" charset="0"/>
                                  </a:rPr>
                                  <m:t>𝑏</m:t>
                                </m:r>
                              </m:e>
                              <m:sup>
                                <m:r>
                                  <a:rPr lang="es-CO" altLang="es-ES" sz="2200" i="1">
                                    <a:latin typeface="Cambria Math" panose="02040503050406030204" pitchFamily="18" charset="0"/>
                                  </a:rPr>
                                  <m:t>5</m:t>
                                </m:r>
                              </m:sup>
                            </m:sSup>
                          </m:den>
                        </m:f>
                      </m:e>
                    </m:rad>
                  </m:oMath>
                </a14:m>
                <a:r>
                  <a:rPr lang="es-PR" altLang="es-ES" sz="2200" dirty="0">
                    <a:latin typeface="+mn-lt"/>
                    <a:ea typeface="Verdana" panose="020B0604030504040204" pitchFamily="34" charset="0"/>
                  </a:rPr>
                  <a:t> = </a:t>
                </a:r>
                <a14:m>
                  <m:oMath xmlns:m="http://schemas.openxmlformats.org/officeDocument/2006/math">
                    <m:f>
                      <m:fPr>
                        <m:ctrlPr>
                          <a:rPr lang="es-PR" altLang="es-ES" sz="2200" i="1">
                            <a:latin typeface="Cambria Math" panose="02040503050406030204" pitchFamily="18" charset="0"/>
                            <a:ea typeface="Verdana" panose="020B0604030504040204" pitchFamily="34" charset="0"/>
                          </a:rPr>
                        </m:ctrlPr>
                      </m:fPr>
                      <m:num>
                        <m:rad>
                          <m:radPr>
                            <m:ctrlPr>
                              <a:rPr lang="es-PR" altLang="es-ES" sz="2200" i="1">
                                <a:latin typeface="Cambria Math" panose="02040503050406030204" pitchFamily="18" charset="0"/>
                                <a:ea typeface="Verdana" panose="020B0604030504040204" pitchFamily="34" charset="0"/>
                              </a:rPr>
                            </m:ctrlPr>
                          </m:radPr>
                          <m:deg>
                            <m:r>
                              <m:rPr>
                                <m:brk m:alnAt="7"/>
                              </m:rPr>
                              <a:rPr lang="es-CO" altLang="es-ES" sz="2200" i="1">
                                <a:latin typeface="Cambria Math" panose="02040503050406030204" pitchFamily="18" charset="0"/>
                                <a:ea typeface="Verdana" panose="020B0604030504040204" pitchFamily="34" charset="0"/>
                              </a:rPr>
                              <m:t>3</m:t>
                            </m:r>
                          </m:deg>
                          <m:e>
                            <m:sSup>
                              <m:sSupPr>
                                <m:ctrlPr>
                                  <a:rPr lang="es-CO" altLang="es-ES" sz="2200" i="1">
                                    <a:latin typeface="Cambria Math" panose="02040503050406030204" pitchFamily="18" charset="0"/>
                                  </a:rPr>
                                </m:ctrlPr>
                              </m:sSupPr>
                              <m:e>
                                <m:r>
                                  <a:rPr lang="es-CO" altLang="es-ES" sz="2200" i="1">
                                    <a:latin typeface="Cambria Math" panose="02040503050406030204" pitchFamily="18" charset="0"/>
                                  </a:rPr>
                                  <m:t>𝑎</m:t>
                                </m:r>
                              </m:e>
                              <m:sup>
                                <m:r>
                                  <a:rPr lang="es-CO" altLang="es-ES" sz="2200" i="1">
                                    <a:latin typeface="Cambria Math" panose="02040503050406030204" pitchFamily="18" charset="0"/>
                                  </a:rPr>
                                  <m:t>2</m:t>
                                </m:r>
                              </m:sup>
                            </m:sSup>
                          </m:e>
                        </m:rad>
                      </m:num>
                      <m:den>
                        <m:rad>
                          <m:radPr>
                            <m:ctrlPr>
                              <a:rPr lang="es-PR" altLang="es-ES" sz="2200" i="1">
                                <a:latin typeface="Cambria Math" panose="02040503050406030204" pitchFamily="18" charset="0"/>
                                <a:ea typeface="Verdana" panose="020B0604030504040204" pitchFamily="34" charset="0"/>
                              </a:rPr>
                            </m:ctrlPr>
                          </m:radPr>
                          <m:deg>
                            <m:r>
                              <m:rPr>
                                <m:brk m:alnAt="7"/>
                              </m:rPr>
                              <a:rPr lang="es-CO" altLang="es-ES" sz="2200" i="1">
                                <a:latin typeface="Cambria Math" panose="02040503050406030204" pitchFamily="18" charset="0"/>
                                <a:ea typeface="Verdana" panose="020B0604030504040204" pitchFamily="34" charset="0"/>
                              </a:rPr>
                              <m:t>3</m:t>
                            </m:r>
                          </m:deg>
                          <m:e>
                            <m:sSup>
                              <m:sSupPr>
                                <m:ctrlPr>
                                  <a:rPr lang="es-CO" altLang="es-ES" sz="2200" i="1">
                                    <a:latin typeface="Cambria Math" panose="02040503050406030204" pitchFamily="18" charset="0"/>
                                  </a:rPr>
                                </m:ctrlPr>
                              </m:sSupPr>
                              <m:e>
                                <m:r>
                                  <a:rPr lang="es-CO" altLang="es-ES" sz="2200" i="1">
                                    <a:latin typeface="Cambria Math" panose="02040503050406030204" pitchFamily="18" charset="0"/>
                                  </a:rPr>
                                  <m:t>𝑏</m:t>
                                </m:r>
                              </m:e>
                              <m:sup>
                                <m:r>
                                  <a:rPr lang="es-CO" altLang="es-ES" sz="2200" i="1">
                                    <a:latin typeface="Cambria Math" panose="02040503050406030204" pitchFamily="18" charset="0"/>
                                  </a:rPr>
                                  <m:t>5</m:t>
                                </m:r>
                              </m:sup>
                            </m:sSup>
                          </m:e>
                        </m:rad>
                      </m:den>
                    </m:f>
                  </m:oMath>
                </a14:m>
                <a:endParaRPr lang="es-PR" altLang="es-ES" sz="2200" dirty="0">
                  <a:latin typeface="+mn-lt"/>
                  <a:ea typeface="Verdana" panose="020B0604030504040204" pitchFamily="34" charset="0"/>
                </a:endParaRPr>
              </a:p>
              <a:p>
                <a:pPr algn="ctr"/>
                <a:endParaRPr lang="es-PR" altLang="es-ES" sz="2200" dirty="0">
                  <a:latin typeface="+mn-lt"/>
                  <a:ea typeface="Verdana" panose="020B0604030504040204" pitchFamily="34" charset="0"/>
                </a:endParaRPr>
              </a:p>
              <a:p>
                <a:pPr algn="ctr"/>
                <a14:m>
                  <m:oMath xmlns:m="http://schemas.openxmlformats.org/officeDocument/2006/math">
                    <m:f>
                      <m:fPr>
                        <m:ctrlPr>
                          <a:rPr lang="es-PR" altLang="es-ES" sz="2200" i="1">
                            <a:latin typeface="Cambria Math" panose="02040503050406030204" pitchFamily="18" charset="0"/>
                            <a:ea typeface="Verdana" panose="020B0604030504040204" pitchFamily="34" charset="0"/>
                          </a:rPr>
                        </m:ctrlPr>
                      </m:fPr>
                      <m:num>
                        <m:rad>
                          <m:radPr>
                            <m:ctrlPr>
                              <a:rPr lang="es-PR" altLang="es-ES" sz="2200" i="1">
                                <a:latin typeface="Cambria Math" panose="02040503050406030204" pitchFamily="18" charset="0"/>
                                <a:ea typeface="Verdana" panose="020B0604030504040204" pitchFamily="34" charset="0"/>
                              </a:rPr>
                            </m:ctrlPr>
                          </m:radPr>
                          <m:deg>
                            <m:r>
                              <m:rPr>
                                <m:brk m:alnAt="7"/>
                              </m:rPr>
                              <a:rPr lang="es-CO" altLang="es-ES" sz="2200" i="1">
                                <a:latin typeface="Cambria Math" panose="02040503050406030204" pitchFamily="18" charset="0"/>
                                <a:ea typeface="Verdana" panose="020B0604030504040204" pitchFamily="34" charset="0"/>
                              </a:rPr>
                              <m:t>7</m:t>
                            </m:r>
                          </m:deg>
                          <m:e>
                            <m:sSup>
                              <m:sSupPr>
                                <m:ctrlPr>
                                  <a:rPr lang="es-CO" altLang="es-ES" sz="2200" i="1">
                                    <a:latin typeface="Cambria Math" panose="02040503050406030204" pitchFamily="18" charset="0"/>
                                  </a:rPr>
                                </m:ctrlPr>
                              </m:sSupPr>
                              <m:e>
                                <m:r>
                                  <a:rPr lang="es-CO" altLang="es-ES" sz="2200" i="1">
                                    <a:latin typeface="Cambria Math" panose="02040503050406030204" pitchFamily="18" charset="0"/>
                                  </a:rPr>
                                  <m:t>𝑥</m:t>
                                </m:r>
                              </m:e>
                              <m:sup>
                                <m:r>
                                  <a:rPr lang="es-CO" altLang="es-ES" sz="2200" i="1">
                                    <a:latin typeface="Cambria Math" panose="02040503050406030204" pitchFamily="18" charset="0"/>
                                  </a:rPr>
                                  <m:t>2</m:t>
                                </m:r>
                              </m:sup>
                            </m:sSup>
                          </m:e>
                        </m:rad>
                      </m:num>
                      <m:den>
                        <m:rad>
                          <m:radPr>
                            <m:ctrlPr>
                              <a:rPr lang="es-PR" altLang="es-ES" sz="2200" i="1">
                                <a:latin typeface="Cambria Math" panose="02040503050406030204" pitchFamily="18" charset="0"/>
                                <a:ea typeface="Verdana" panose="020B0604030504040204" pitchFamily="34" charset="0"/>
                              </a:rPr>
                            </m:ctrlPr>
                          </m:radPr>
                          <m:deg>
                            <m:r>
                              <m:rPr>
                                <m:brk m:alnAt="7"/>
                              </m:rPr>
                              <a:rPr lang="es-CO" altLang="es-ES" sz="2200" i="1">
                                <a:latin typeface="Cambria Math" panose="02040503050406030204" pitchFamily="18" charset="0"/>
                                <a:ea typeface="Verdana" panose="020B0604030504040204" pitchFamily="34" charset="0"/>
                              </a:rPr>
                              <m:t>7</m:t>
                            </m:r>
                          </m:deg>
                          <m:e>
                            <m:sSup>
                              <m:sSupPr>
                                <m:ctrlPr>
                                  <a:rPr lang="es-CO" altLang="es-ES" sz="2200" i="1">
                                    <a:latin typeface="Cambria Math" panose="02040503050406030204" pitchFamily="18" charset="0"/>
                                  </a:rPr>
                                </m:ctrlPr>
                              </m:sSupPr>
                              <m:e>
                                <m:r>
                                  <a:rPr lang="es-CO" altLang="es-ES" sz="2200" i="1">
                                    <a:latin typeface="Cambria Math" panose="02040503050406030204" pitchFamily="18" charset="0"/>
                                  </a:rPr>
                                  <m:t>𝑦</m:t>
                                </m:r>
                              </m:e>
                              <m:sup>
                                <m:r>
                                  <a:rPr lang="es-CO" altLang="es-ES" sz="2200" i="1">
                                    <a:latin typeface="Cambria Math" panose="02040503050406030204" pitchFamily="18" charset="0"/>
                                  </a:rPr>
                                  <m:t>4</m:t>
                                </m:r>
                              </m:sup>
                            </m:sSup>
                          </m:e>
                        </m:rad>
                      </m:den>
                    </m:f>
                    <m:r>
                      <a:rPr lang="es-CO" altLang="es-ES" sz="2200" i="1">
                        <a:latin typeface="Cambria Math" panose="02040503050406030204" pitchFamily="18" charset="0"/>
                        <a:ea typeface="Verdana" panose="020B0604030504040204" pitchFamily="34" charset="0"/>
                      </a:rPr>
                      <m:t>=</m:t>
                    </m:r>
                    <m:rad>
                      <m:radPr>
                        <m:ctrlPr>
                          <a:rPr lang="es-PR" altLang="es-ES" sz="2200" i="1" dirty="0">
                            <a:latin typeface="Cambria Math" panose="02040503050406030204" pitchFamily="18" charset="0"/>
                            <a:ea typeface="Verdana" panose="020B0604030504040204" pitchFamily="34" charset="0"/>
                          </a:rPr>
                        </m:ctrlPr>
                      </m:radPr>
                      <m:deg>
                        <m:r>
                          <m:rPr>
                            <m:brk m:alnAt="7"/>
                          </m:rPr>
                          <a:rPr lang="es-CO" altLang="es-ES" sz="2200" i="1" dirty="0">
                            <a:latin typeface="Cambria Math" panose="02040503050406030204" pitchFamily="18" charset="0"/>
                            <a:ea typeface="Verdana" panose="020B0604030504040204" pitchFamily="34" charset="0"/>
                          </a:rPr>
                          <m:t>7</m:t>
                        </m:r>
                      </m:deg>
                      <m:e>
                        <m:f>
                          <m:fPr>
                            <m:ctrlPr>
                              <a:rPr lang="es-PR" altLang="es-ES" sz="2200" i="1" dirty="0">
                                <a:latin typeface="Cambria Math" panose="02040503050406030204" pitchFamily="18" charset="0"/>
                                <a:ea typeface="Verdana" panose="020B0604030504040204" pitchFamily="34" charset="0"/>
                              </a:rPr>
                            </m:ctrlPr>
                          </m:fPr>
                          <m:num>
                            <m:sSup>
                              <m:sSupPr>
                                <m:ctrlPr>
                                  <a:rPr lang="es-CO" altLang="es-ES" sz="2200" i="1">
                                    <a:latin typeface="Cambria Math" panose="02040503050406030204" pitchFamily="18" charset="0"/>
                                  </a:rPr>
                                </m:ctrlPr>
                              </m:sSupPr>
                              <m:e>
                                <m:r>
                                  <a:rPr lang="es-CO" altLang="es-ES" sz="2200" i="1">
                                    <a:latin typeface="Cambria Math" panose="02040503050406030204" pitchFamily="18" charset="0"/>
                                  </a:rPr>
                                  <m:t>𝑥</m:t>
                                </m:r>
                              </m:e>
                              <m:sup>
                                <m:r>
                                  <a:rPr lang="es-CO" altLang="es-ES" sz="2200" i="1">
                                    <a:latin typeface="Cambria Math" panose="02040503050406030204" pitchFamily="18" charset="0"/>
                                  </a:rPr>
                                  <m:t>2</m:t>
                                </m:r>
                              </m:sup>
                            </m:sSup>
                          </m:num>
                          <m:den>
                            <m:sSup>
                              <m:sSupPr>
                                <m:ctrlPr>
                                  <a:rPr lang="es-CO" altLang="es-ES" sz="2200" i="1">
                                    <a:latin typeface="Cambria Math" panose="02040503050406030204" pitchFamily="18" charset="0"/>
                                  </a:rPr>
                                </m:ctrlPr>
                              </m:sSupPr>
                              <m:e>
                                <m:r>
                                  <a:rPr lang="es-CO" altLang="es-ES" sz="2200" i="1">
                                    <a:latin typeface="Cambria Math" panose="02040503050406030204" pitchFamily="18" charset="0"/>
                                  </a:rPr>
                                  <m:t>𝑦</m:t>
                                </m:r>
                              </m:e>
                              <m:sup>
                                <m:r>
                                  <a:rPr lang="es-CO" altLang="es-ES" sz="2200" i="1">
                                    <a:latin typeface="Cambria Math" panose="02040503050406030204" pitchFamily="18" charset="0"/>
                                  </a:rPr>
                                  <m:t>4</m:t>
                                </m:r>
                              </m:sup>
                            </m:sSup>
                          </m:den>
                        </m:f>
                      </m:e>
                    </m:rad>
                  </m:oMath>
                </a14:m>
                <a:r>
                  <a:rPr lang="es-PR" altLang="es-ES" sz="2200" dirty="0">
                    <a:latin typeface="+mn-lt"/>
                    <a:ea typeface="Verdana" panose="020B0604030504040204" pitchFamily="34" charset="0"/>
                  </a:rPr>
                  <a:t> </a:t>
                </a:r>
              </a:p>
              <a:p>
                <a:pPr algn="just">
                  <a:lnSpc>
                    <a:spcPct val="100000"/>
                  </a:lnSpc>
                </a:pPr>
                <a:endParaRPr lang="es-PR" altLang="es-ES" sz="2200" dirty="0">
                  <a:latin typeface="+mn-lt"/>
                </a:endParaRPr>
              </a:p>
            </p:txBody>
          </p:sp>
        </mc:Choice>
        <mc:Fallback xmlns="">
          <p:sp>
            <p:nvSpPr>
              <p:cNvPr id="4" name="Rectangle 1">
                <a:extLst>
                  <a:ext uri="{FF2B5EF4-FFF2-40B4-BE49-F238E27FC236}">
                    <a16:creationId xmlns:a16="http://schemas.microsoft.com/office/drawing/2014/main" xmlns:a14="http://schemas.microsoft.com/office/drawing/2010/main" xmlns="" id="{01A8AF4C-DC30-4489-8D9E-F144CDDB0404}"/>
                  </a:ext>
                </a:extLst>
              </p:cNvPr>
              <p:cNvSpPr>
                <a:spLocks noGrp="1" noRot="1" noChangeAspect="1" noMove="1" noResize="1" noEditPoints="1" noAdjustHandles="1" noChangeArrowheads="1" noChangeShapeType="1" noTextEdit="1"/>
              </p:cNvSpPr>
              <p:nvPr>
                <p:ph idx="1"/>
              </p:nvPr>
            </p:nvSpPr>
            <p:spPr bwMode="auto">
              <a:xfrm>
                <a:off x="337930" y="1148662"/>
                <a:ext cx="8189844" cy="5325817"/>
              </a:xfrm>
              <a:prstGeom prst="rect">
                <a:avLst/>
              </a:prstGeom>
              <a:blipFill rotWithShape="0">
                <a:blip r:embed="rId3"/>
                <a:stretch>
                  <a:fillRect l="-1414" t="-1487"/>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s-ES">
                    <a:noFill/>
                  </a:rPr>
                  <a:t> </a:t>
                </a:r>
              </a:p>
            </p:txBody>
          </p:sp>
        </mc:Fallback>
      </mc:AlternateContent>
    </p:spTree>
    <p:extLst>
      <p:ext uri="{BB962C8B-B14F-4D97-AF65-F5344CB8AC3E}">
        <p14:creationId xmlns:p14="http://schemas.microsoft.com/office/powerpoint/2010/main" val="3220286810"/>
      </p:ext>
    </p:extLst>
  </p:cSld>
  <p:clrMapOvr>
    <a:overrideClrMapping bg1="lt1" tx1="dk1" bg2="lt2" tx2="dk2" accent1="accent1" accent2="accent2" accent3="accent3" accent4="accent4" accent5="accent5" accent6="accent6" hlink="hlink" folHlink="folHlink"/>
  </p:clrMapOvr>
</p:sld>
</file>

<file path=ppt/slides/slide8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1726707-3F03-401F-ACD4-C2DD18719127}"/>
              </a:ext>
            </a:extLst>
          </p:cNvPr>
          <p:cNvSpPr>
            <a:spLocks noGrp="1"/>
          </p:cNvSpPr>
          <p:nvPr>
            <p:ph type="title"/>
          </p:nvPr>
        </p:nvSpPr>
        <p:spPr>
          <a:xfrm>
            <a:off x="337930" y="394767"/>
            <a:ext cx="7886700" cy="994172"/>
          </a:xfrm>
        </p:spPr>
        <p:txBody>
          <a:bodyPr>
            <a:normAutofit fontScale="90000"/>
          </a:bodyPr>
          <a:lstStyle/>
          <a:p>
            <a:r>
              <a:rPr lang="es-PR" altLang="es-ES" b="1" dirty="0">
                <a:solidFill>
                  <a:srgbClr val="00B0F0"/>
                </a:solidFill>
              </a:rPr>
              <a:t>Propiedades</a:t>
            </a:r>
            <a:r>
              <a:rPr lang="es-ES" b="1" cap="all" dirty="0"/>
              <a:t/>
            </a:r>
            <a:br>
              <a:rPr lang="es-ES" b="1" cap="all" dirty="0"/>
            </a:br>
            <a:endParaRPr lang="es-ES" dirty="0"/>
          </a:p>
        </p:txBody>
      </p:sp>
      <mc:AlternateContent xmlns:mc="http://schemas.openxmlformats.org/markup-compatibility/2006" xmlns:a14="http://schemas.microsoft.com/office/drawing/2010/main">
        <mc:Choice Requires="a14">
          <p:sp>
            <p:nvSpPr>
              <p:cNvPr id="4" name="Rectangle 1">
                <a:extLst>
                  <a:ext uri="{FF2B5EF4-FFF2-40B4-BE49-F238E27FC236}">
                    <a16:creationId xmlns:a16="http://schemas.microsoft.com/office/drawing/2014/main" xmlns="" id="{01A8AF4C-DC30-4489-8D9E-F144CDDB0404}"/>
                  </a:ext>
                </a:extLst>
              </p:cNvPr>
              <p:cNvSpPr>
                <a:spLocks noGrp="1" noChangeArrowheads="1"/>
              </p:cNvSpPr>
              <p:nvPr>
                <p:ph idx="1"/>
              </p:nvPr>
            </p:nvSpPr>
            <p:spPr bwMode="auto">
              <a:xfrm>
                <a:off x="337930" y="1313478"/>
                <a:ext cx="8189844" cy="4516236"/>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indent="0">
                  <a:buNone/>
                </a:pPr>
                <a:r>
                  <a:rPr lang="es-PR" altLang="es-ES" sz="2400" b="1" i="1" dirty="0">
                    <a:solidFill>
                      <a:srgbClr val="FFC000"/>
                    </a:solidFill>
                    <a:latin typeface="+mn-lt"/>
                    <a:ea typeface="Verdana" panose="020B0604030504040204" pitchFamily="34" charset="0"/>
                  </a:rPr>
                  <a:t>Raíz de una raíz</a:t>
                </a:r>
              </a:p>
              <a:p>
                <a:endParaRPr lang="es-PR" altLang="es-ES" sz="2200" dirty="0">
                  <a:latin typeface="+mn-lt"/>
                  <a:ea typeface="Verdana" panose="020B0604030504040204" pitchFamily="34" charset="0"/>
                </a:endParaRPr>
              </a:p>
              <a:p>
                <a:r>
                  <a:rPr lang="es-CO" altLang="es-ES" sz="2200" dirty="0">
                    <a:latin typeface="+mn-lt"/>
                    <a:ea typeface="Verdana" panose="020B0604030504040204" pitchFamily="34" charset="0"/>
                  </a:rPr>
                  <a:t>La raíz </a:t>
                </a:r>
                <a:r>
                  <a:rPr lang="es-CO" altLang="es-ES" sz="2200" dirty="0">
                    <a:solidFill>
                      <a:srgbClr val="FF0000"/>
                    </a:solidFill>
                    <a:latin typeface="+mn-lt"/>
                    <a:ea typeface="Verdana" panose="020B0604030504040204" pitchFamily="34" charset="0"/>
                  </a:rPr>
                  <a:t>n</a:t>
                </a:r>
                <a:r>
                  <a:rPr lang="es-CO" altLang="es-ES" sz="2200" dirty="0">
                    <a:latin typeface="+mn-lt"/>
                    <a:ea typeface="Verdana" panose="020B0604030504040204" pitchFamily="34" charset="0"/>
                  </a:rPr>
                  <a:t>-</a:t>
                </a:r>
                <a:r>
                  <a:rPr lang="es-CO" altLang="es-ES" sz="2200" dirty="0" err="1">
                    <a:latin typeface="+mn-lt"/>
                    <a:ea typeface="Verdana" panose="020B0604030504040204" pitchFamily="34" charset="0"/>
                  </a:rPr>
                  <a:t>ésima</a:t>
                </a:r>
                <a:r>
                  <a:rPr lang="es-CO" altLang="es-ES" sz="2200" dirty="0">
                    <a:latin typeface="+mn-lt"/>
                    <a:ea typeface="Verdana" panose="020B0604030504040204" pitchFamily="34" charset="0"/>
                  </a:rPr>
                  <a:t> de la raíz </a:t>
                </a:r>
                <a:r>
                  <a:rPr lang="es-CO" altLang="es-ES" sz="2200" dirty="0">
                    <a:solidFill>
                      <a:srgbClr val="FF0000"/>
                    </a:solidFill>
                    <a:latin typeface="+mn-lt"/>
                    <a:ea typeface="Verdana" panose="020B0604030504040204" pitchFamily="34" charset="0"/>
                  </a:rPr>
                  <a:t>m</a:t>
                </a:r>
                <a:r>
                  <a:rPr lang="es-CO" altLang="es-ES" sz="2200" dirty="0">
                    <a:latin typeface="+mn-lt"/>
                    <a:ea typeface="Verdana" panose="020B0604030504040204" pitchFamily="34" charset="0"/>
                  </a:rPr>
                  <a:t>-</a:t>
                </a:r>
                <a:r>
                  <a:rPr lang="es-CO" altLang="es-ES" sz="2200" dirty="0" err="1">
                    <a:latin typeface="+mn-lt"/>
                    <a:ea typeface="Verdana" panose="020B0604030504040204" pitchFamily="34" charset="0"/>
                  </a:rPr>
                  <a:t>ésima</a:t>
                </a:r>
                <a:r>
                  <a:rPr lang="es-CO" altLang="es-ES" sz="2200" dirty="0">
                    <a:latin typeface="+mn-lt"/>
                    <a:ea typeface="Verdana" panose="020B0604030504040204" pitchFamily="34" charset="0"/>
                  </a:rPr>
                  <a:t> de </a:t>
                </a:r>
                <a14:m>
                  <m:oMath xmlns:m="http://schemas.openxmlformats.org/officeDocument/2006/math">
                    <m:r>
                      <a:rPr lang="es-CO" altLang="es-ES" sz="2200" i="1">
                        <a:latin typeface="Cambria Math" panose="02040503050406030204" pitchFamily="18" charset="0"/>
                        <a:ea typeface="Verdana" panose="020B0604030504040204" pitchFamily="34" charset="0"/>
                      </a:rPr>
                      <m:t>𝑎</m:t>
                    </m:r>
                  </m:oMath>
                </a14:m>
                <a:r>
                  <a:rPr lang="es-CO" altLang="es-ES" sz="2200" dirty="0">
                    <a:latin typeface="+mn-lt"/>
                    <a:ea typeface="Verdana" panose="020B0604030504040204" pitchFamily="34" charset="0"/>
                  </a:rPr>
                  <a:t> es:</a:t>
                </a:r>
              </a:p>
              <a:p>
                <a:endParaRPr lang="es-PR" altLang="es-ES" sz="2200" dirty="0">
                  <a:latin typeface="+mn-lt"/>
                  <a:ea typeface="Verdana" panose="020B0604030504040204" pitchFamily="34" charset="0"/>
                </a:endParaRPr>
              </a:p>
              <a:p>
                <a:pPr algn="ctr"/>
                <a:r>
                  <a:rPr lang="es-CO" altLang="es-ES" sz="2200" dirty="0">
                    <a:latin typeface="+mn-lt"/>
                    <a:ea typeface="Verdana" panose="020B0604030504040204" pitchFamily="34" charset="0"/>
                  </a:rPr>
                  <a:t>    </a:t>
                </a:r>
                <a14:m>
                  <m:oMath xmlns:m="http://schemas.openxmlformats.org/officeDocument/2006/math">
                    <m:rad>
                      <m:radPr>
                        <m:ctrlPr>
                          <a:rPr lang="es-CO" altLang="es-ES" sz="2200" i="1">
                            <a:latin typeface="Cambria Math" panose="02040503050406030204" pitchFamily="18" charset="0"/>
                          </a:rPr>
                        </m:ctrlPr>
                      </m:radPr>
                      <m:deg>
                        <m:r>
                          <m:rPr>
                            <m:brk m:alnAt="7"/>
                          </m:rPr>
                          <a:rPr lang="es-CO" altLang="es-ES" sz="2200" i="1">
                            <a:solidFill>
                              <a:srgbClr val="FF0000"/>
                            </a:solidFill>
                            <a:latin typeface="Cambria Math" panose="02040503050406030204" pitchFamily="18" charset="0"/>
                          </a:rPr>
                          <m:t>𝑛</m:t>
                        </m:r>
                      </m:deg>
                      <m:e>
                        <m:rad>
                          <m:radPr>
                            <m:ctrlPr>
                              <a:rPr lang="es-CO" altLang="es-ES" sz="2200" i="1">
                                <a:latin typeface="Cambria Math" panose="02040503050406030204" pitchFamily="18" charset="0"/>
                              </a:rPr>
                            </m:ctrlPr>
                          </m:radPr>
                          <m:deg>
                            <m:r>
                              <m:rPr>
                                <m:brk m:alnAt="7"/>
                              </m:rPr>
                              <a:rPr lang="es-CO" altLang="es-ES" sz="2200" i="1">
                                <a:solidFill>
                                  <a:srgbClr val="FF0000"/>
                                </a:solidFill>
                                <a:latin typeface="Cambria Math" panose="02040503050406030204" pitchFamily="18" charset="0"/>
                              </a:rPr>
                              <m:t>𝑚</m:t>
                            </m:r>
                          </m:deg>
                          <m:e>
                            <m:r>
                              <a:rPr lang="es-CO" altLang="es-ES" sz="2200" i="1">
                                <a:latin typeface="Cambria Math" panose="02040503050406030204" pitchFamily="18" charset="0"/>
                              </a:rPr>
                              <m:t>𝑎</m:t>
                            </m:r>
                          </m:e>
                        </m:rad>
                      </m:e>
                    </m:rad>
                  </m:oMath>
                </a14:m>
                <a:r>
                  <a:rPr lang="es-PR" altLang="es-ES" sz="2200" dirty="0">
                    <a:latin typeface="+mn-lt"/>
                    <a:ea typeface="Verdana" panose="020B0604030504040204" pitchFamily="34" charset="0"/>
                  </a:rPr>
                  <a:t> = </a:t>
                </a:r>
                <a14:m>
                  <m:oMath xmlns:m="http://schemas.openxmlformats.org/officeDocument/2006/math">
                    <m:rad>
                      <m:radPr>
                        <m:ctrlPr>
                          <a:rPr lang="es-CO" altLang="es-ES" sz="2200" i="1">
                            <a:latin typeface="Cambria Math" panose="02040503050406030204" pitchFamily="18" charset="0"/>
                          </a:rPr>
                        </m:ctrlPr>
                      </m:radPr>
                      <m:deg>
                        <m:r>
                          <a:rPr lang="es-CO" altLang="es-ES" sz="2200" i="1">
                            <a:solidFill>
                              <a:srgbClr val="FF0000"/>
                            </a:solidFill>
                            <a:latin typeface="Cambria Math" panose="02040503050406030204" pitchFamily="18" charset="0"/>
                          </a:rPr>
                          <m:t>𝑛</m:t>
                        </m:r>
                        <m:r>
                          <a:rPr lang="es-CO" altLang="es-ES" sz="2200" i="1" dirty="0">
                            <a:latin typeface="Cambria Math" panose="02040503050406030204" pitchFamily="18" charset="0"/>
                            <a:ea typeface="Cambria Math" panose="02040503050406030204" pitchFamily="18" charset="0"/>
                          </a:rPr>
                          <m:t>∙</m:t>
                        </m:r>
                        <m:r>
                          <a:rPr lang="es-CO" altLang="es-ES" sz="2200" i="1">
                            <a:solidFill>
                              <a:srgbClr val="FF0000"/>
                            </a:solidFill>
                            <a:latin typeface="Cambria Math" panose="02040503050406030204" pitchFamily="18" charset="0"/>
                          </a:rPr>
                          <m:t>𝑚</m:t>
                        </m:r>
                      </m:deg>
                      <m:e>
                        <m:r>
                          <a:rPr lang="es-CO" altLang="es-ES" sz="2200" i="1">
                            <a:latin typeface="Cambria Math" panose="02040503050406030204" pitchFamily="18" charset="0"/>
                          </a:rPr>
                          <m:t>𝑎</m:t>
                        </m:r>
                      </m:e>
                    </m:rad>
                  </m:oMath>
                </a14:m>
                <a:endParaRPr lang="es-PR" altLang="es-ES" sz="2200" dirty="0">
                  <a:latin typeface="+mn-lt"/>
                  <a:ea typeface="Verdana" panose="020B0604030504040204" pitchFamily="34" charset="0"/>
                </a:endParaRPr>
              </a:p>
              <a:p>
                <a:pPr algn="ctr"/>
                <a:endParaRPr lang="es-PR" altLang="es-ES" sz="2200" dirty="0">
                  <a:latin typeface="+mn-lt"/>
                  <a:ea typeface="Verdana" panose="020B0604030504040204" pitchFamily="34" charset="0"/>
                </a:endParaRPr>
              </a:p>
              <a:p>
                <a:r>
                  <a:rPr lang="es-PR" altLang="es-ES" sz="2200" dirty="0">
                    <a:latin typeface="+mn-lt"/>
                    <a:ea typeface="Verdana" panose="020B0604030504040204" pitchFamily="34" charset="0"/>
                  </a:rPr>
                  <a:t>Se multiplican los índices.</a:t>
                </a:r>
              </a:p>
              <a:p>
                <a:pPr algn="ctr"/>
                <a:endParaRPr lang="es-PR" altLang="es-ES" sz="2200" dirty="0">
                  <a:latin typeface="+mn-lt"/>
                  <a:ea typeface="Verdana" panose="020B0604030504040204" pitchFamily="34" charset="0"/>
                </a:endParaRPr>
              </a:p>
              <a:p>
                <a:r>
                  <a:rPr lang="es-PR" altLang="es-ES" sz="2200" b="1" dirty="0">
                    <a:solidFill>
                      <a:srgbClr val="00B050"/>
                    </a:solidFill>
                    <a:latin typeface="+mn-lt"/>
                  </a:rPr>
                  <a:t>Ejemplos:</a:t>
                </a:r>
              </a:p>
              <a:p>
                <a:endParaRPr lang="es-PR" altLang="es-ES" sz="2200" b="1" dirty="0">
                  <a:solidFill>
                    <a:srgbClr val="00B050"/>
                  </a:solidFill>
                  <a:latin typeface="+mn-lt"/>
                </a:endParaRPr>
              </a:p>
              <a:p>
                <a:pPr algn="ctr"/>
                <a14:m>
                  <m:oMath xmlns:m="http://schemas.openxmlformats.org/officeDocument/2006/math">
                    <m:rad>
                      <m:radPr>
                        <m:degHide m:val="on"/>
                        <m:ctrlPr>
                          <a:rPr lang="es-CO" altLang="es-ES" sz="2200" i="1">
                            <a:latin typeface="Cambria Math" panose="02040503050406030204" pitchFamily="18" charset="0"/>
                          </a:rPr>
                        </m:ctrlPr>
                      </m:radPr>
                      <m:deg/>
                      <m:e>
                        <m:rad>
                          <m:radPr>
                            <m:ctrlPr>
                              <a:rPr lang="es-CO" altLang="es-ES" sz="2200" i="1">
                                <a:latin typeface="Cambria Math" panose="02040503050406030204" pitchFamily="18" charset="0"/>
                              </a:rPr>
                            </m:ctrlPr>
                          </m:radPr>
                          <m:deg>
                            <m:r>
                              <m:rPr>
                                <m:brk m:alnAt="7"/>
                              </m:rPr>
                              <a:rPr lang="es-CO" altLang="es-ES" sz="2200" i="1">
                                <a:latin typeface="Cambria Math" panose="02040503050406030204" pitchFamily="18" charset="0"/>
                              </a:rPr>
                              <m:t>3</m:t>
                            </m:r>
                          </m:deg>
                          <m:e>
                            <m:r>
                              <a:rPr lang="es-CO" altLang="es-ES" sz="2200" i="1">
                                <a:latin typeface="Cambria Math" panose="02040503050406030204" pitchFamily="18" charset="0"/>
                              </a:rPr>
                              <m:t>8</m:t>
                            </m:r>
                          </m:e>
                        </m:rad>
                      </m:e>
                    </m:rad>
                  </m:oMath>
                </a14:m>
                <a:r>
                  <a:rPr lang="es-PR" altLang="es-ES" sz="2200" dirty="0">
                    <a:latin typeface="+mn-lt"/>
                    <a:ea typeface="Verdana" panose="020B0604030504040204" pitchFamily="34" charset="0"/>
                  </a:rPr>
                  <a:t> = </a:t>
                </a:r>
                <a14:m>
                  <m:oMath xmlns:m="http://schemas.openxmlformats.org/officeDocument/2006/math">
                    <m:rad>
                      <m:radPr>
                        <m:ctrlPr>
                          <a:rPr lang="es-CO" altLang="es-ES" sz="2200" i="1">
                            <a:latin typeface="Cambria Math" panose="02040503050406030204" pitchFamily="18" charset="0"/>
                          </a:rPr>
                        </m:ctrlPr>
                      </m:radPr>
                      <m:deg>
                        <m:r>
                          <a:rPr lang="es-CO" altLang="es-ES" sz="2200" i="1">
                            <a:latin typeface="Cambria Math" panose="02040503050406030204" pitchFamily="18" charset="0"/>
                          </a:rPr>
                          <m:t>2</m:t>
                        </m:r>
                        <m:r>
                          <a:rPr lang="es-CO" altLang="es-ES" sz="2200" i="1" dirty="0">
                            <a:latin typeface="Cambria Math" panose="02040503050406030204" pitchFamily="18" charset="0"/>
                            <a:ea typeface="Cambria Math" panose="02040503050406030204" pitchFamily="18" charset="0"/>
                          </a:rPr>
                          <m:t>∙</m:t>
                        </m:r>
                        <m:r>
                          <a:rPr lang="es-CO" altLang="es-ES" sz="2200" i="1">
                            <a:latin typeface="Cambria Math" panose="02040503050406030204" pitchFamily="18" charset="0"/>
                          </a:rPr>
                          <m:t>3</m:t>
                        </m:r>
                      </m:deg>
                      <m:e>
                        <m:r>
                          <a:rPr lang="es-CO" altLang="es-ES" sz="2200" i="1">
                            <a:latin typeface="Cambria Math" panose="02040503050406030204" pitchFamily="18" charset="0"/>
                          </a:rPr>
                          <m:t>8</m:t>
                        </m:r>
                      </m:e>
                    </m:rad>
                  </m:oMath>
                </a14:m>
                <a:r>
                  <a:rPr lang="es-CO" altLang="es-ES" sz="2200" dirty="0">
                    <a:latin typeface="+mn-lt"/>
                  </a:rPr>
                  <a:t> = </a:t>
                </a:r>
                <a14:m>
                  <m:oMath xmlns:m="http://schemas.openxmlformats.org/officeDocument/2006/math">
                    <m:rad>
                      <m:radPr>
                        <m:ctrlPr>
                          <a:rPr lang="es-CO" altLang="es-ES" sz="2200" i="1">
                            <a:latin typeface="Cambria Math" panose="02040503050406030204" pitchFamily="18" charset="0"/>
                          </a:rPr>
                        </m:ctrlPr>
                      </m:radPr>
                      <m:deg>
                        <m:r>
                          <a:rPr lang="es-CO" altLang="es-ES" sz="2200" i="1">
                            <a:latin typeface="Cambria Math" panose="02040503050406030204" pitchFamily="18" charset="0"/>
                          </a:rPr>
                          <m:t>6</m:t>
                        </m:r>
                      </m:deg>
                      <m:e>
                        <m:r>
                          <a:rPr lang="es-CO" altLang="es-ES" sz="2200" i="1">
                            <a:latin typeface="Cambria Math" panose="02040503050406030204" pitchFamily="18" charset="0"/>
                          </a:rPr>
                          <m:t>8</m:t>
                        </m:r>
                      </m:e>
                    </m:rad>
                  </m:oMath>
                </a14:m>
                <a:endParaRPr lang="es-CO" altLang="es-ES" sz="2200" dirty="0">
                  <a:latin typeface="+mn-lt"/>
                </a:endParaRPr>
              </a:p>
              <a:p>
                <a:pPr algn="ctr"/>
                <a:endParaRPr lang="es-CO" altLang="es-ES" sz="2200" dirty="0">
                  <a:latin typeface="+mn-lt"/>
                </a:endParaRPr>
              </a:p>
              <a:p>
                <a:pPr algn="ctr"/>
                <a14:m>
                  <m:oMath xmlns:m="http://schemas.openxmlformats.org/officeDocument/2006/math">
                    <m:rad>
                      <m:radPr>
                        <m:degHide m:val="on"/>
                        <m:ctrlPr>
                          <a:rPr lang="es-CO" altLang="es-ES" sz="2200" i="1">
                            <a:latin typeface="Cambria Math" panose="02040503050406030204" pitchFamily="18" charset="0"/>
                          </a:rPr>
                        </m:ctrlPr>
                      </m:radPr>
                      <m:deg/>
                      <m:e>
                        <m:rad>
                          <m:radPr>
                            <m:ctrlPr>
                              <a:rPr lang="es-CO" altLang="es-ES" sz="2200" i="1">
                                <a:latin typeface="Cambria Math" panose="02040503050406030204" pitchFamily="18" charset="0"/>
                              </a:rPr>
                            </m:ctrlPr>
                          </m:radPr>
                          <m:deg>
                            <m:r>
                              <m:rPr>
                                <m:brk m:alnAt="7"/>
                              </m:rPr>
                              <a:rPr lang="es-CO" altLang="es-ES" sz="2200" i="1">
                                <a:latin typeface="Cambria Math" panose="02040503050406030204" pitchFamily="18" charset="0"/>
                              </a:rPr>
                              <m:t>5</m:t>
                            </m:r>
                          </m:deg>
                          <m:e>
                            <m:rad>
                              <m:radPr>
                                <m:ctrlPr>
                                  <a:rPr lang="es-CO" altLang="es-ES" sz="2200" i="1">
                                    <a:latin typeface="Cambria Math" panose="02040503050406030204" pitchFamily="18" charset="0"/>
                                  </a:rPr>
                                </m:ctrlPr>
                              </m:radPr>
                              <m:deg>
                                <m:r>
                                  <m:rPr>
                                    <m:brk m:alnAt="7"/>
                                  </m:rPr>
                                  <a:rPr lang="es-CO" altLang="es-ES" sz="2200" i="1">
                                    <a:latin typeface="Cambria Math" panose="02040503050406030204" pitchFamily="18" charset="0"/>
                                  </a:rPr>
                                  <m:t>3</m:t>
                                </m:r>
                              </m:deg>
                              <m:e>
                                <m:r>
                                  <a:rPr lang="es-CO" altLang="es-ES" sz="2200" i="1">
                                    <a:latin typeface="Cambria Math" panose="02040503050406030204" pitchFamily="18" charset="0"/>
                                  </a:rPr>
                                  <m:t>𝑎</m:t>
                                </m:r>
                              </m:e>
                            </m:rad>
                          </m:e>
                        </m:rad>
                      </m:e>
                    </m:rad>
                  </m:oMath>
                </a14:m>
                <a:r>
                  <a:rPr lang="es-CO" altLang="es-ES" sz="2200" dirty="0">
                    <a:latin typeface="+mn-lt"/>
                  </a:rPr>
                  <a:t> </a:t>
                </a:r>
                <a:r>
                  <a:rPr lang="es-PR" altLang="es-ES" sz="2200" dirty="0">
                    <a:latin typeface="+mn-lt"/>
                    <a:ea typeface="Verdana" panose="020B0604030504040204" pitchFamily="34" charset="0"/>
                  </a:rPr>
                  <a:t>= </a:t>
                </a:r>
                <a14:m>
                  <m:oMath xmlns:m="http://schemas.openxmlformats.org/officeDocument/2006/math">
                    <m:rad>
                      <m:radPr>
                        <m:ctrlPr>
                          <a:rPr lang="es-CO" altLang="es-ES" sz="2200" i="1">
                            <a:latin typeface="Cambria Math" panose="02040503050406030204" pitchFamily="18" charset="0"/>
                          </a:rPr>
                        </m:ctrlPr>
                      </m:radPr>
                      <m:deg>
                        <m:r>
                          <a:rPr lang="es-CO" altLang="es-ES" sz="2200" i="1">
                            <a:latin typeface="Cambria Math" panose="02040503050406030204" pitchFamily="18" charset="0"/>
                          </a:rPr>
                          <m:t>2</m:t>
                        </m:r>
                        <m:r>
                          <a:rPr lang="es-CO" altLang="es-ES" sz="2200" i="1" dirty="0">
                            <a:latin typeface="Cambria Math" panose="02040503050406030204" pitchFamily="18" charset="0"/>
                            <a:ea typeface="Cambria Math" panose="02040503050406030204" pitchFamily="18" charset="0"/>
                          </a:rPr>
                          <m:t>∙</m:t>
                        </m:r>
                        <m:r>
                          <a:rPr lang="es-CO" altLang="es-ES" sz="2200" i="1">
                            <a:latin typeface="Cambria Math" panose="02040503050406030204" pitchFamily="18" charset="0"/>
                          </a:rPr>
                          <m:t>5</m:t>
                        </m:r>
                        <m:r>
                          <a:rPr lang="es-CO" altLang="es-ES" sz="2200" i="1" dirty="0">
                            <a:latin typeface="Cambria Math" panose="02040503050406030204" pitchFamily="18" charset="0"/>
                            <a:ea typeface="Cambria Math" panose="02040503050406030204" pitchFamily="18" charset="0"/>
                          </a:rPr>
                          <m:t>∙</m:t>
                        </m:r>
                        <m:r>
                          <a:rPr lang="es-CO" altLang="es-ES" sz="2200" i="1">
                            <a:latin typeface="Cambria Math" panose="02040503050406030204" pitchFamily="18" charset="0"/>
                          </a:rPr>
                          <m:t>3</m:t>
                        </m:r>
                      </m:deg>
                      <m:e>
                        <m:r>
                          <a:rPr lang="es-CO" altLang="es-ES" sz="2200" i="1">
                            <a:latin typeface="Cambria Math" panose="02040503050406030204" pitchFamily="18" charset="0"/>
                          </a:rPr>
                          <m:t>𝑎</m:t>
                        </m:r>
                      </m:e>
                    </m:rad>
                  </m:oMath>
                </a14:m>
                <a:r>
                  <a:rPr lang="es-CO" altLang="es-ES" sz="2200" dirty="0">
                    <a:latin typeface="+mn-lt"/>
                  </a:rPr>
                  <a:t> = </a:t>
                </a:r>
                <a14:m>
                  <m:oMath xmlns:m="http://schemas.openxmlformats.org/officeDocument/2006/math">
                    <m:rad>
                      <m:radPr>
                        <m:ctrlPr>
                          <a:rPr lang="es-CO" altLang="es-ES" sz="2200" i="1">
                            <a:latin typeface="Cambria Math" panose="02040503050406030204" pitchFamily="18" charset="0"/>
                          </a:rPr>
                        </m:ctrlPr>
                      </m:radPr>
                      <m:deg>
                        <m:r>
                          <a:rPr lang="es-CO" altLang="es-ES" sz="2200" i="1">
                            <a:latin typeface="Cambria Math" panose="02040503050406030204" pitchFamily="18" charset="0"/>
                          </a:rPr>
                          <m:t>30</m:t>
                        </m:r>
                      </m:deg>
                      <m:e>
                        <m:r>
                          <a:rPr lang="es-CO" altLang="es-ES" sz="2200" i="1">
                            <a:latin typeface="Cambria Math" panose="02040503050406030204" pitchFamily="18" charset="0"/>
                          </a:rPr>
                          <m:t>𝑎</m:t>
                        </m:r>
                      </m:e>
                    </m:rad>
                  </m:oMath>
                </a14:m>
                <a:endParaRPr lang="es-PR" altLang="es-ES" sz="2200" dirty="0">
                  <a:latin typeface="+mn-lt"/>
                </a:endParaRPr>
              </a:p>
            </p:txBody>
          </p:sp>
        </mc:Choice>
        <mc:Fallback xmlns="">
          <p:sp>
            <p:nvSpPr>
              <p:cNvPr id="4" name="Rectangle 1">
                <a:extLst>
                  <a:ext uri="{FF2B5EF4-FFF2-40B4-BE49-F238E27FC236}">
                    <a16:creationId xmlns:a16="http://schemas.microsoft.com/office/drawing/2014/main" id="{01A8AF4C-DC30-4489-8D9E-F144CDDB0404}"/>
                  </a:ext>
                </a:extLst>
              </p:cNvPr>
              <p:cNvSpPr>
                <a:spLocks noGrp="1" noRot="1" noChangeAspect="1" noMove="1" noResize="1" noEditPoints="1" noAdjustHandles="1" noChangeArrowheads="1" noChangeShapeType="1" noTextEdit="1"/>
              </p:cNvSpPr>
              <p:nvPr>
                <p:ph idx="1"/>
              </p:nvPr>
            </p:nvSpPr>
            <p:spPr bwMode="auto">
              <a:xfrm>
                <a:off x="337930" y="1313478"/>
                <a:ext cx="8189844" cy="4516236"/>
              </a:xfrm>
              <a:prstGeom prst="rect">
                <a:avLst/>
              </a:prstGeom>
              <a:blipFill>
                <a:blip r:embed="rId5"/>
                <a:stretch>
                  <a:fillRect l="-1414" t="-1889" b="-675"/>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s-ES">
                    <a:noFill/>
                  </a:rPr>
                  <a:t> </a:t>
                </a:r>
              </a:p>
            </p:txBody>
          </p:sp>
        </mc:Fallback>
      </mc:AlternateContent>
    </p:spTree>
    <p:extLst>
      <p:ext uri="{BB962C8B-B14F-4D97-AF65-F5344CB8AC3E}">
        <p14:creationId xmlns:p14="http://schemas.microsoft.com/office/powerpoint/2010/main" val="1577541380"/>
      </p:ext>
    </p:extLst>
  </p:cSld>
  <p:clrMapOvr>
    <a:overrideClrMapping bg1="lt1" tx1="dk1" bg2="lt2" tx2="dk2" accent1="accent1" accent2="accent2" accent3="accent3" accent4="accent4" accent5="accent5" accent6="accent6" hlink="hlink" folHlink="folHlink"/>
  </p:clrMapOvr>
</p:sld>
</file>

<file path=ppt/slides/slide8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1726707-3F03-401F-ACD4-C2DD18719127}"/>
              </a:ext>
            </a:extLst>
          </p:cNvPr>
          <p:cNvSpPr>
            <a:spLocks noGrp="1"/>
          </p:cNvSpPr>
          <p:nvPr>
            <p:ph type="title"/>
          </p:nvPr>
        </p:nvSpPr>
        <p:spPr>
          <a:xfrm>
            <a:off x="337930" y="295599"/>
            <a:ext cx="7886700" cy="994172"/>
          </a:xfrm>
        </p:spPr>
        <p:txBody>
          <a:bodyPr>
            <a:normAutofit fontScale="90000"/>
          </a:bodyPr>
          <a:lstStyle/>
          <a:p>
            <a:r>
              <a:rPr lang="es-PR" altLang="es-ES" b="1" dirty="0">
                <a:solidFill>
                  <a:srgbClr val="00B0F0"/>
                </a:solidFill>
              </a:rPr>
              <a:t>Propiedades</a:t>
            </a:r>
            <a:r>
              <a:rPr lang="es-ES" b="1" cap="all" dirty="0"/>
              <a:t/>
            </a:r>
            <a:br>
              <a:rPr lang="es-ES" b="1" cap="all" dirty="0"/>
            </a:br>
            <a:endParaRPr lang="es-ES" dirty="0"/>
          </a:p>
        </p:txBody>
      </p:sp>
      <mc:AlternateContent xmlns:mc="http://schemas.openxmlformats.org/markup-compatibility/2006" xmlns:a14="http://schemas.microsoft.com/office/drawing/2010/main">
        <mc:Choice Requires="a14">
          <p:sp>
            <p:nvSpPr>
              <p:cNvPr id="4" name="Rectangle 1">
                <a:extLst>
                  <a:ext uri="{FF2B5EF4-FFF2-40B4-BE49-F238E27FC236}">
                    <a16:creationId xmlns:a16="http://schemas.microsoft.com/office/drawing/2014/main" xmlns="" id="{01A8AF4C-DC30-4489-8D9E-F144CDDB0404}"/>
                  </a:ext>
                </a:extLst>
              </p:cNvPr>
              <p:cNvSpPr>
                <a:spLocks noGrp="1" noChangeArrowheads="1"/>
              </p:cNvSpPr>
              <p:nvPr>
                <p:ph idx="1"/>
              </p:nvPr>
            </p:nvSpPr>
            <p:spPr bwMode="auto">
              <a:xfrm>
                <a:off x="337930" y="1112523"/>
                <a:ext cx="8189844" cy="513025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indent="0">
                  <a:buNone/>
                </a:pPr>
                <a:r>
                  <a:rPr lang="es-PR" altLang="es-ES" sz="2400" b="1" i="1" dirty="0">
                    <a:solidFill>
                      <a:srgbClr val="FFC000"/>
                    </a:solidFill>
                    <a:latin typeface="+mn-lt"/>
                    <a:ea typeface="Verdana" panose="020B0604030504040204" pitchFamily="34" charset="0"/>
                  </a:rPr>
                  <a:t>Potencia de una raíz</a:t>
                </a:r>
              </a:p>
              <a:p>
                <a:endParaRPr lang="es-PR" altLang="es-ES" sz="2200" dirty="0">
                  <a:latin typeface="+mn-lt"/>
                  <a:ea typeface="Verdana" panose="020B0604030504040204" pitchFamily="34" charset="0"/>
                </a:endParaRPr>
              </a:p>
              <a:p>
                <a:r>
                  <a:rPr lang="es-CO" altLang="es-ES" sz="2200" dirty="0">
                    <a:latin typeface="+mn-lt"/>
                    <a:ea typeface="Verdana" panose="020B0604030504040204" pitchFamily="34" charset="0"/>
                  </a:rPr>
                  <a:t>La  potencia </a:t>
                </a:r>
                <a14:m>
                  <m:oMath xmlns:m="http://schemas.openxmlformats.org/officeDocument/2006/math">
                    <m:r>
                      <a:rPr lang="es-CO" altLang="es-ES" sz="2200" i="1">
                        <a:solidFill>
                          <a:srgbClr val="FF0000"/>
                        </a:solidFill>
                        <a:latin typeface="Cambria Math" panose="02040503050406030204" pitchFamily="18" charset="0"/>
                        <a:ea typeface="Verdana" panose="020B0604030504040204" pitchFamily="34" charset="0"/>
                      </a:rPr>
                      <m:t>𝑚</m:t>
                    </m:r>
                  </m:oMath>
                </a14:m>
                <a:r>
                  <a:rPr lang="es-CO" altLang="es-ES" sz="2200" dirty="0">
                    <a:latin typeface="+mn-lt"/>
                    <a:ea typeface="Verdana" panose="020B0604030504040204" pitchFamily="34" charset="0"/>
                  </a:rPr>
                  <a:t> de una raíz </a:t>
                </a:r>
                <a:r>
                  <a:rPr lang="es-CO" altLang="es-ES" sz="2200" dirty="0">
                    <a:solidFill>
                      <a:srgbClr val="FF0000"/>
                    </a:solidFill>
                    <a:latin typeface="+mn-lt"/>
                    <a:ea typeface="Verdana" panose="020B0604030504040204" pitchFamily="34" charset="0"/>
                  </a:rPr>
                  <a:t>n</a:t>
                </a:r>
                <a:r>
                  <a:rPr lang="es-CO" altLang="es-ES" sz="2200" dirty="0">
                    <a:latin typeface="+mn-lt"/>
                    <a:ea typeface="Verdana" panose="020B0604030504040204" pitchFamily="34" charset="0"/>
                  </a:rPr>
                  <a:t>-</a:t>
                </a:r>
                <a:r>
                  <a:rPr lang="es-CO" altLang="es-ES" sz="2200" dirty="0" err="1">
                    <a:latin typeface="+mn-lt"/>
                    <a:ea typeface="Verdana" panose="020B0604030504040204" pitchFamily="34" charset="0"/>
                  </a:rPr>
                  <a:t>ésima</a:t>
                </a:r>
                <a:r>
                  <a:rPr lang="es-CO" altLang="es-ES" sz="2200" dirty="0">
                    <a:latin typeface="+mn-lt"/>
                    <a:ea typeface="Verdana" panose="020B0604030504040204" pitchFamily="34" charset="0"/>
                  </a:rPr>
                  <a:t> de una de </a:t>
                </a:r>
                <a14:m>
                  <m:oMath xmlns:m="http://schemas.openxmlformats.org/officeDocument/2006/math">
                    <m:r>
                      <a:rPr lang="es-CO" altLang="es-ES" sz="2200" i="1">
                        <a:latin typeface="Cambria Math" panose="02040503050406030204" pitchFamily="18" charset="0"/>
                        <a:ea typeface="Verdana" panose="020B0604030504040204" pitchFamily="34" charset="0"/>
                      </a:rPr>
                      <m:t>𝑎</m:t>
                    </m:r>
                  </m:oMath>
                </a14:m>
                <a:r>
                  <a:rPr lang="es-CO" altLang="es-ES" sz="2200" dirty="0">
                    <a:latin typeface="+mn-lt"/>
                    <a:ea typeface="Verdana" panose="020B0604030504040204" pitchFamily="34" charset="0"/>
                  </a:rPr>
                  <a:t> es:</a:t>
                </a:r>
              </a:p>
              <a:p>
                <a:endParaRPr lang="es-PR" altLang="es-ES" sz="2200" dirty="0">
                  <a:latin typeface="+mn-lt"/>
                  <a:ea typeface="Verdana" panose="020B0604030504040204" pitchFamily="34" charset="0"/>
                </a:endParaRPr>
              </a:p>
              <a:p>
                <a:pPr algn="ctr"/>
                <a14:m>
                  <m:oMath xmlns:m="http://schemas.openxmlformats.org/officeDocument/2006/math">
                    <m:sSup>
                      <m:sSupPr>
                        <m:ctrlPr>
                          <a:rPr lang="es-CO" altLang="es-ES" sz="2200" i="1">
                            <a:latin typeface="Cambria Math" panose="02040503050406030204" pitchFamily="18" charset="0"/>
                          </a:rPr>
                        </m:ctrlPr>
                      </m:sSupPr>
                      <m:e>
                        <m:d>
                          <m:dPr>
                            <m:ctrlPr>
                              <a:rPr lang="es-CO" altLang="es-ES" sz="2200" i="1">
                                <a:latin typeface="Cambria Math" panose="02040503050406030204" pitchFamily="18" charset="0"/>
                              </a:rPr>
                            </m:ctrlPr>
                          </m:dPr>
                          <m:e>
                            <m:rad>
                              <m:radPr>
                                <m:ctrlPr>
                                  <a:rPr lang="es-CO" altLang="es-ES" sz="2200" i="1">
                                    <a:latin typeface="Cambria Math" panose="02040503050406030204" pitchFamily="18" charset="0"/>
                                  </a:rPr>
                                </m:ctrlPr>
                              </m:radPr>
                              <m:deg>
                                <m:r>
                                  <m:rPr>
                                    <m:brk m:alnAt="7"/>
                                  </m:rPr>
                                  <a:rPr lang="es-CO" altLang="es-ES" sz="2200" i="1">
                                    <a:solidFill>
                                      <a:srgbClr val="FF0000"/>
                                    </a:solidFill>
                                    <a:latin typeface="Cambria Math" panose="02040503050406030204" pitchFamily="18" charset="0"/>
                                  </a:rPr>
                                  <m:t>𝑛</m:t>
                                </m:r>
                              </m:deg>
                              <m:e>
                                <m:r>
                                  <a:rPr lang="es-CO" altLang="es-ES" sz="2200" i="1">
                                    <a:latin typeface="Cambria Math" panose="02040503050406030204" pitchFamily="18" charset="0"/>
                                  </a:rPr>
                                  <m:t>𝑎</m:t>
                                </m:r>
                              </m:e>
                            </m:rad>
                          </m:e>
                        </m:d>
                      </m:e>
                      <m:sup>
                        <m:r>
                          <a:rPr lang="es-CO" altLang="es-ES" sz="2200" i="1">
                            <a:solidFill>
                              <a:srgbClr val="FF0000"/>
                            </a:solidFill>
                            <a:latin typeface="Cambria Math" panose="02040503050406030204" pitchFamily="18" charset="0"/>
                          </a:rPr>
                          <m:t>𝑚</m:t>
                        </m:r>
                      </m:sup>
                    </m:sSup>
                  </m:oMath>
                </a14:m>
                <a:r>
                  <a:rPr lang="es-PR" altLang="es-ES" sz="2200" dirty="0">
                    <a:latin typeface="+mn-lt"/>
                    <a:ea typeface="Verdana" panose="020B0604030504040204" pitchFamily="34" charset="0"/>
                  </a:rPr>
                  <a:t> = </a:t>
                </a:r>
                <a14:m>
                  <m:oMath xmlns:m="http://schemas.openxmlformats.org/officeDocument/2006/math">
                    <m:rad>
                      <m:radPr>
                        <m:ctrlPr>
                          <a:rPr lang="es-CO" altLang="es-ES" sz="2200" i="1">
                            <a:latin typeface="Cambria Math" panose="02040503050406030204" pitchFamily="18" charset="0"/>
                          </a:rPr>
                        </m:ctrlPr>
                      </m:radPr>
                      <m:deg>
                        <m:r>
                          <a:rPr lang="es-CO" altLang="es-ES" sz="2200" i="1">
                            <a:solidFill>
                              <a:srgbClr val="FF0000"/>
                            </a:solidFill>
                            <a:latin typeface="Cambria Math" panose="02040503050406030204" pitchFamily="18" charset="0"/>
                          </a:rPr>
                          <m:t>𝑛</m:t>
                        </m:r>
                      </m:deg>
                      <m:e>
                        <m:sSup>
                          <m:sSupPr>
                            <m:ctrlPr>
                              <a:rPr lang="es-CO" altLang="es-ES" sz="2200" i="1">
                                <a:latin typeface="Cambria Math" panose="02040503050406030204" pitchFamily="18" charset="0"/>
                              </a:rPr>
                            </m:ctrlPr>
                          </m:sSupPr>
                          <m:e>
                            <m:r>
                              <a:rPr lang="es-CO" altLang="es-ES" sz="2200" i="1">
                                <a:latin typeface="Cambria Math" panose="02040503050406030204" pitchFamily="18" charset="0"/>
                              </a:rPr>
                              <m:t>𝑎</m:t>
                            </m:r>
                          </m:e>
                          <m:sup>
                            <m:r>
                              <a:rPr lang="es-CO" altLang="es-ES" sz="2200" i="1">
                                <a:solidFill>
                                  <a:srgbClr val="FF0000"/>
                                </a:solidFill>
                                <a:latin typeface="Cambria Math" panose="02040503050406030204" pitchFamily="18" charset="0"/>
                              </a:rPr>
                              <m:t>𝑚</m:t>
                            </m:r>
                          </m:sup>
                        </m:sSup>
                      </m:e>
                    </m:rad>
                  </m:oMath>
                </a14:m>
                <a:r>
                  <a:rPr lang="es-PR" altLang="es-ES" sz="2200" dirty="0">
                    <a:latin typeface="+mn-lt"/>
                    <a:ea typeface="Verdana" panose="020B0604030504040204" pitchFamily="34" charset="0"/>
                  </a:rPr>
                  <a:t> = </a:t>
                </a:r>
                <a14:m>
                  <m:oMath xmlns:m="http://schemas.openxmlformats.org/officeDocument/2006/math">
                    <m:sSup>
                      <m:sSupPr>
                        <m:ctrlPr>
                          <a:rPr lang="es-CO" altLang="es-ES" sz="2200" i="1">
                            <a:latin typeface="Cambria Math" panose="02040503050406030204" pitchFamily="18" charset="0"/>
                          </a:rPr>
                        </m:ctrlPr>
                      </m:sSupPr>
                      <m:e>
                        <m:r>
                          <a:rPr lang="es-CO" altLang="es-ES" sz="2200" i="1">
                            <a:latin typeface="Cambria Math" panose="02040503050406030204" pitchFamily="18" charset="0"/>
                          </a:rPr>
                          <m:t>𝑎</m:t>
                        </m:r>
                      </m:e>
                      <m:sup>
                        <m:f>
                          <m:fPr>
                            <m:ctrlPr>
                              <a:rPr lang="es-CO" altLang="es-ES" sz="2200" i="1">
                                <a:solidFill>
                                  <a:srgbClr val="FF0000"/>
                                </a:solidFill>
                                <a:latin typeface="Cambria Math" panose="02040503050406030204" pitchFamily="18" charset="0"/>
                              </a:rPr>
                            </m:ctrlPr>
                          </m:fPr>
                          <m:num>
                            <m:r>
                              <a:rPr lang="es-CO" altLang="es-ES" sz="2200" i="1">
                                <a:solidFill>
                                  <a:srgbClr val="FF0000"/>
                                </a:solidFill>
                                <a:latin typeface="Cambria Math" panose="02040503050406030204" pitchFamily="18" charset="0"/>
                              </a:rPr>
                              <m:t>𝑚</m:t>
                            </m:r>
                          </m:num>
                          <m:den>
                            <m:r>
                              <a:rPr lang="es-CO" altLang="es-ES" sz="2200" i="1">
                                <a:solidFill>
                                  <a:srgbClr val="FF0000"/>
                                </a:solidFill>
                                <a:latin typeface="Cambria Math" panose="02040503050406030204" pitchFamily="18" charset="0"/>
                              </a:rPr>
                              <m:t>𝑛</m:t>
                            </m:r>
                          </m:den>
                        </m:f>
                      </m:sup>
                    </m:sSup>
                  </m:oMath>
                </a14:m>
                <a:endParaRPr lang="es-PR" altLang="es-ES" sz="2200" dirty="0">
                  <a:latin typeface="+mn-lt"/>
                  <a:ea typeface="Verdana" panose="020B0604030504040204" pitchFamily="34" charset="0"/>
                </a:endParaRPr>
              </a:p>
              <a:p>
                <a:pPr algn="ctr"/>
                <a:endParaRPr lang="es-PR" altLang="es-ES" sz="2200" dirty="0">
                  <a:latin typeface="+mn-lt"/>
                  <a:ea typeface="Verdana" panose="020B0604030504040204" pitchFamily="34" charset="0"/>
                </a:endParaRPr>
              </a:p>
              <a:p>
                <a:r>
                  <a:rPr lang="es-CO" altLang="es-ES" sz="2200" dirty="0">
                    <a:latin typeface="+mn-lt"/>
                    <a:ea typeface="Verdana" panose="020B0604030504040204" pitchFamily="34" charset="0"/>
                  </a:rPr>
                  <a:t>Para calcular la potencia de una raíz se eleva el radicando</a:t>
                </a:r>
                <a14:m>
                  <m:oMath xmlns:m="http://schemas.openxmlformats.org/officeDocument/2006/math">
                    <m:r>
                      <a:rPr lang="es-CO" altLang="es-ES" sz="2200">
                        <a:latin typeface="Cambria Math" panose="02040503050406030204" pitchFamily="18" charset="0"/>
                        <a:ea typeface="Verdana" panose="020B0604030504040204" pitchFamily="34" charset="0"/>
                      </a:rPr>
                      <m:t> </m:t>
                    </m:r>
                    <m:r>
                      <a:rPr lang="es-CO" altLang="es-ES" sz="2200" i="1">
                        <a:latin typeface="Cambria Math" panose="02040503050406030204" pitchFamily="18" charset="0"/>
                        <a:ea typeface="Verdana" panose="020B0604030504040204" pitchFamily="34" charset="0"/>
                      </a:rPr>
                      <m:t>𝑎</m:t>
                    </m:r>
                  </m:oMath>
                </a14:m>
                <a:r>
                  <a:rPr lang="es-CO" altLang="es-ES" sz="2200" dirty="0">
                    <a:latin typeface="+mn-lt"/>
                    <a:ea typeface="Verdana" panose="020B0604030504040204" pitchFamily="34" charset="0"/>
                  </a:rPr>
                  <a:t>, a la potencia </a:t>
                </a:r>
                <a14:m>
                  <m:oMath xmlns:m="http://schemas.openxmlformats.org/officeDocument/2006/math">
                    <m:r>
                      <a:rPr lang="es-CO" altLang="es-ES" sz="2200" i="1">
                        <a:solidFill>
                          <a:srgbClr val="FF0000"/>
                        </a:solidFill>
                        <a:latin typeface="Cambria Math" panose="02040503050406030204" pitchFamily="18" charset="0"/>
                        <a:ea typeface="Verdana" panose="020B0604030504040204" pitchFamily="34" charset="0"/>
                      </a:rPr>
                      <m:t>𝑚</m:t>
                    </m:r>
                  </m:oMath>
                </a14:m>
                <a:r>
                  <a:rPr lang="es-CO" altLang="es-ES" sz="2200" dirty="0">
                    <a:latin typeface="+mn-lt"/>
                    <a:ea typeface="Verdana" panose="020B0604030504040204" pitchFamily="34" charset="0"/>
                  </a:rPr>
                  <a:t>.</a:t>
                </a:r>
              </a:p>
              <a:p>
                <a:endParaRPr lang="es-PR" altLang="es-ES" sz="2200" dirty="0">
                  <a:latin typeface="+mn-lt"/>
                  <a:ea typeface="Verdana" panose="020B0604030504040204" pitchFamily="34" charset="0"/>
                </a:endParaRPr>
              </a:p>
              <a:p>
                <a:r>
                  <a:rPr lang="es-PR" altLang="es-ES" sz="2200" b="1" dirty="0">
                    <a:solidFill>
                      <a:srgbClr val="00B050"/>
                    </a:solidFill>
                    <a:latin typeface="+mn-lt"/>
                  </a:rPr>
                  <a:t>Ejemplos:</a:t>
                </a:r>
              </a:p>
              <a:p>
                <a:pPr algn="ctr"/>
                <a14:m>
                  <m:oMath xmlns:m="http://schemas.openxmlformats.org/officeDocument/2006/math">
                    <m:sSup>
                      <m:sSupPr>
                        <m:ctrlPr>
                          <a:rPr lang="es-CO" altLang="es-ES" sz="2200" i="1">
                            <a:latin typeface="Cambria Math" panose="02040503050406030204" pitchFamily="18" charset="0"/>
                          </a:rPr>
                        </m:ctrlPr>
                      </m:sSupPr>
                      <m:e>
                        <m:d>
                          <m:dPr>
                            <m:ctrlPr>
                              <a:rPr lang="es-CO" altLang="es-ES" sz="2200" i="1">
                                <a:latin typeface="Cambria Math" panose="02040503050406030204" pitchFamily="18" charset="0"/>
                              </a:rPr>
                            </m:ctrlPr>
                          </m:dPr>
                          <m:e>
                            <m:rad>
                              <m:radPr>
                                <m:degHide m:val="on"/>
                                <m:ctrlPr>
                                  <a:rPr lang="es-CO" altLang="es-ES" sz="2200" i="1">
                                    <a:latin typeface="Cambria Math" panose="02040503050406030204" pitchFamily="18" charset="0"/>
                                  </a:rPr>
                                </m:ctrlPr>
                              </m:radPr>
                              <m:deg/>
                              <m:e>
                                <m:r>
                                  <a:rPr lang="es-CO" altLang="es-ES" sz="2200" i="1">
                                    <a:latin typeface="Cambria Math" panose="02040503050406030204" pitchFamily="18" charset="0"/>
                                  </a:rPr>
                                  <m:t>2</m:t>
                                </m:r>
                              </m:e>
                            </m:rad>
                          </m:e>
                        </m:d>
                      </m:e>
                      <m:sup>
                        <m:r>
                          <a:rPr lang="es-CO" altLang="es-ES" sz="2200" i="1">
                            <a:solidFill>
                              <a:srgbClr val="FF0000"/>
                            </a:solidFill>
                            <a:latin typeface="Cambria Math" panose="02040503050406030204" pitchFamily="18" charset="0"/>
                          </a:rPr>
                          <m:t>3</m:t>
                        </m:r>
                      </m:sup>
                    </m:sSup>
                  </m:oMath>
                </a14:m>
                <a:r>
                  <a:rPr lang="es-PR" altLang="es-ES" sz="2200" dirty="0">
                    <a:latin typeface="+mn-lt"/>
                    <a:ea typeface="Verdana" panose="020B0604030504040204" pitchFamily="34" charset="0"/>
                  </a:rPr>
                  <a:t> = </a:t>
                </a:r>
                <a14:m>
                  <m:oMath xmlns:m="http://schemas.openxmlformats.org/officeDocument/2006/math">
                    <m:rad>
                      <m:radPr>
                        <m:degHide m:val="on"/>
                        <m:ctrlPr>
                          <a:rPr lang="es-CO" altLang="es-ES" sz="2200" i="1">
                            <a:latin typeface="Cambria Math" panose="02040503050406030204" pitchFamily="18" charset="0"/>
                          </a:rPr>
                        </m:ctrlPr>
                      </m:radPr>
                      <m:deg/>
                      <m:e>
                        <m:sSup>
                          <m:sSupPr>
                            <m:ctrlPr>
                              <a:rPr lang="es-CO" altLang="es-ES" sz="2200" i="1">
                                <a:latin typeface="Cambria Math" panose="02040503050406030204" pitchFamily="18" charset="0"/>
                              </a:rPr>
                            </m:ctrlPr>
                          </m:sSupPr>
                          <m:e>
                            <m:r>
                              <a:rPr lang="es-CO" altLang="es-ES" sz="2200" i="1">
                                <a:latin typeface="Cambria Math" panose="02040503050406030204" pitchFamily="18" charset="0"/>
                              </a:rPr>
                              <m:t>2</m:t>
                            </m:r>
                          </m:e>
                          <m:sup>
                            <m:r>
                              <a:rPr lang="es-CO" altLang="es-ES" sz="2200" i="1">
                                <a:solidFill>
                                  <a:srgbClr val="FF0000"/>
                                </a:solidFill>
                                <a:latin typeface="Cambria Math" panose="02040503050406030204" pitchFamily="18" charset="0"/>
                              </a:rPr>
                              <m:t>3</m:t>
                            </m:r>
                          </m:sup>
                        </m:sSup>
                      </m:e>
                    </m:rad>
                  </m:oMath>
                </a14:m>
                <a:r>
                  <a:rPr lang="es-PR" altLang="es-ES" sz="2200" dirty="0">
                    <a:latin typeface="+mn-lt"/>
                    <a:ea typeface="Verdana" panose="020B0604030504040204" pitchFamily="34" charset="0"/>
                  </a:rPr>
                  <a:t> = </a:t>
                </a:r>
                <a14:m>
                  <m:oMath xmlns:m="http://schemas.openxmlformats.org/officeDocument/2006/math">
                    <m:sSup>
                      <m:sSupPr>
                        <m:ctrlPr>
                          <a:rPr lang="es-CO" altLang="es-ES" sz="2200" i="1">
                            <a:latin typeface="Cambria Math" panose="02040503050406030204" pitchFamily="18" charset="0"/>
                          </a:rPr>
                        </m:ctrlPr>
                      </m:sSupPr>
                      <m:e>
                        <m:r>
                          <a:rPr lang="es-CO" altLang="es-ES" sz="2200" i="1">
                            <a:latin typeface="Cambria Math" panose="02040503050406030204" pitchFamily="18" charset="0"/>
                          </a:rPr>
                          <m:t>2</m:t>
                        </m:r>
                      </m:e>
                      <m:sup>
                        <m:f>
                          <m:fPr>
                            <m:ctrlPr>
                              <a:rPr lang="es-CO" altLang="es-ES" sz="2200" i="1">
                                <a:solidFill>
                                  <a:srgbClr val="FF0000"/>
                                </a:solidFill>
                                <a:latin typeface="Cambria Math" panose="02040503050406030204" pitchFamily="18" charset="0"/>
                              </a:rPr>
                            </m:ctrlPr>
                          </m:fPr>
                          <m:num>
                            <m:r>
                              <a:rPr lang="es-CO" altLang="es-ES" sz="2200" i="1">
                                <a:solidFill>
                                  <a:srgbClr val="FF0000"/>
                                </a:solidFill>
                                <a:latin typeface="Cambria Math" panose="02040503050406030204" pitchFamily="18" charset="0"/>
                              </a:rPr>
                              <m:t>3</m:t>
                            </m:r>
                          </m:num>
                          <m:den>
                            <m:r>
                              <a:rPr lang="es-CO" altLang="es-ES" sz="2200" i="1">
                                <a:solidFill>
                                  <a:srgbClr val="FF0000"/>
                                </a:solidFill>
                                <a:latin typeface="Cambria Math" panose="02040503050406030204" pitchFamily="18" charset="0"/>
                              </a:rPr>
                              <m:t>2</m:t>
                            </m:r>
                          </m:den>
                        </m:f>
                      </m:sup>
                    </m:sSup>
                  </m:oMath>
                </a14:m>
                <a:endParaRPr lang="es-CO" altLang="es-ES" sz="2200" dirty="0">
                  <a:latin typeface="+mn-lt"/>
                </a:endParaRPr>
              </a:p>
              <a:p>
                <a:pPr algn="ctr"/>
                <a:endParaRPr lang="es-CO" altLang="es-ES" sz="2200" dirty="0">
                  <a:latin typeface="+mn-lt"/>
                </a:endParaRPr>
              </a:p>
              <a:p>
                <a:pPr algn="ctr"/>
                <a14:m>
                  <m:oMath xmlns:m="http://schemas.openxmlformats.org/officeDocument/2006/math">
                    <m:sSup>
                      <m:sSupPr>
                        <m:ctrlPr>
                          <a:rPr lang="es-CO" altLang="es-ES" sz="2200" i="1">
                            <a:latin typeface="Cambria Math" panose="02040503050406030204" pitchFamily="18" charset="0"/>
                          </a:rPr>
                        </m:ctrlPr>
                      </m:sSupPr>
                      <m:e>
                        <m:d>
                          <m:dPr>
                            <m:ctrlPr>
                              <a:rPr lang="es-CO" altLang="es-ES" sz="2200" i="1">
                                <a:latin typeface="Cambria Math" panose="02040503050406030204" pitchFamily="18" charset="0"/>
                              </a:rPr>
                            </m:ctrlPr>
                          </m:dPr>
                          <m:e>
                            <m:rad>
                              <m:radPr>
                                <m:ctrlPr>
                                  <a:rPr lang="es-CO" altLang="es-ES" sz="2200" i="1">
                                    <a:latin typeface="Cambria Math" panose="02040503050406030204" pitchFamily="18" charset="0"/>
                                  </a:rPr>
                                </m:ctrlPr>
                              </m:radPr>
                              <m:deg>
                                <m:r>
                                  <m:rPr>
                                    <m:brk m:alnAt="7"/>
                                  </m:rPr>
                                  <a:rPr lang="es-CO" altLang="es-ES" sz="2200" i="1">
                                    <a:solidFill>
                                      <a:srgbClr val="FF0000"/>
                                    </a:solidFill>
                                    <a:latin typeface="Cambria Math" panose="02040503050406030204" pitchFamily="18" charset="0"/>
                                  </a:rPr>
                                  <m:t>4</m:t>
                                </m:r>
                              </m:deg>
                              <m:e>
                                <m:r>
                                  <a:rPr lang="es-CO" altLang="es-ES" sz="2200" i="1">
                                    <a:latin typeface="Cambria Math" panose="02040503050406030204" pitchFamily="18" charset="0"/>
                                  </a:rPr>
                                  <m:t>𝑥</m:t>
                                </m:r>
                              </m:e>
                            </m:rad>
                          </m:e>
                        </m:d>
                      </m:e>
                      <m:sup>
                        <m:r>
                          <a:rPr lang="es-CO" altLang="es-ES" sz="2200" i="1">
                            <a:solidFill>
                              <a:srgbClr val="FF0000"/>
                            </a:solidFill>
                            <a:latin typeface="Cambria Math" panose="02040503050406030204" pitchFamily="18" charset="0"/>
                          </a:rPr>
                          <m:t>7</m:t>
                        </m:r>
                      </m:sup>
                    </m:sSup>
                  </m:oMath>
                </a14:m>
                <a:r>
                  <a:rPr lang="es-PR" altLang="es-ES" sz="2200" dirty="0">
                    <a:latin typeface="+mn-lt"/>
                    <a:ea typeface="Verdana" panose="020B0604030504040204" pitchFamily="34" charset="0"/>
                  </a:rPr>
                  <a:t> = </a:t>
                </a:r>
                <a14:m>
                  <m:oMath xmlns:m="http://schemas.openxmlformats.org/officeDocument/2006/math">
                    <m:rad>
                      <m:radPr>
                        <m:ctrlPr>
                          <a:rPr lang="es-CO" altLang="es-ES" sz="2200" i="1">
                            <a:latin typeface="Cambria Math" panose="02040503050406030204" pitchFamily="18" charset="0"/>
                          </a:rPr>
                        </m:ctrlPr>
                      </m:radPr>
                      <m:deg>
                        <m:r>
                          <a:rPr lang="es-CO" altLang="es-ES" sz="2200" i="1">
                            <a:solidFill>
                              <a:srgbClr val="FF0000"/>
                            </a:solidFill>
                            <a:latin typeface="Cambria Math" panose="02040503050406030204" pitchFamily="18" charset="0"/>
                          </a:rPr>
                          <m:t>4</m:t>
                        </m:r>
                      </m:deg>
                      <m:e>
                        <m:sSup>
                          <m:sSupPr>
                            <m:ctrlPr>
                              <a:rPr lang="es-CO" altLang="es-ES" sz="2200" i="1">
                                <a:latin typeface="Cambria Math" panose="02040503050406030204" pitchFamily="18" charset="0"/>
                              </a:rPr>
                            </m:ctrlPr>
                          </m:sSupPr>
                          <m:e>
                            <m:r>
                              <a:rPr lang="es-CO" altLang="es-ES" sz="2200" i="1">
                                <a:latin typeface="Cambria Math" panose="02040503050406030204" pitchFamily="18" charset="0"/>
                              </a:rPr>
                              <m:t>𝑥</m:t>
                            </m:r>
                          </m:e>
                          <m:sup>
                            <m:r>
                              <a:rPr lang="es-CO" altLang="es-ES" sz="2200" i="1">
                                <a:solidFill>
                                  <a:srgbClr val="FF0000"/>
                                </a:solidFill>
                                <a:latin typeface="Cambria Math" panose="02040503050406030204" pitchFamily="18" charset="0"/>
                              </a:rPr>
                              <m:t>7</m:t>
                            </m:r>
                          </m:sup>
                        </m:sSup>
                      </m:e>
                    </m:rad>
                  </m:oMath>
                </a14:m>
                <a:r>
                  <a:rPr lang="es-PR" altLang="es-ES" sz="2200" dirty="0">
                    <a:latin typeface="+mn-lt"/>
                    <a:ea typeface="Verdana" panose="020B0604030504040204" pitchFamily="34" charset="0"/>
                  </a:rPr>
                  <a:t> = </a:t>
                </a:r>
                <a14:m>
                  <m:oMath xmlns:m="http://schemas.openxmlformats.org/officeDocument/2006/math">
                    <m:sSup>
                      <m:sSupPr>
                        <m:ctrlPr>
                          <a:rPr lang="es-CO" altLang="es-ES" sz="2200" i="1">
                            <a:latin typeface="Cambria Math" panose="02040503050406030204" pitchFamily="18" charset="0"/>
                          </a:rPr>
                        </m:ctrlPr>
                      </m:sSupPr>
                      <m:e>
                        <m:r>
                          <a:rPr lang="es-CO" altLang="es-ES" sz="2200" i="1">
                            <a:latin typeface="Cambria Math" panose="02040503050406030204" pitchFamily="18" charset="0"/>
                          </a:rPr>
                          <m:t>𝑥</m:t>
                        </m:r>
                      </m:e>
                      <m:sup>
                        <m:f>
                          <m:fPr>
                            <m:ctrlPr>
                              <a:rPr lang="es-CO" altLang="es-ES" sz="2200" i="1">
                                <a:solidFill>
                                  <a:srgbClr val="FF0000"/>
                                </a:solidFill>
                                <a:latin typeface="Cambria Math" panose="02040503050406030204" pitchFamily="18" charset="0"/>
                              </a:rPr>
                            </m:ctrlPr>
                          </m:fPr>
                          <m:num>
                            <m:r>
                              <a:rPr lang="es-CO" altLang="es-ES" sz="2200" i="1">
                                <a:solidFill>
                                  <a:srgbClr val="FF0000"/>
                                </a:solidFill>
                                <a:latin typeface="Cambria Math" panose="02040503050406030204" pitchFamily="18" charset="0"/>
                              </a:rPr>
                              <m:t>7</m:t>
                            </m:r>
                          </m:num>
                          <m:den>
                            <m:r>
                              <a:rPr lang="es-CO" altLang="es-ES" sz="2200" i="1">
                                <a:solidFill>
                                  <a:srgbClr val="FF0000"/>
                                </a:solidFill>
                                <a:latin typeface="Cambria Math" panose="02040503050406030204" pitchFamily="18" charset="0"/>
                              </a:rPr>
                              <m:t>4</m:t>
                            </m:r>
                          </m:den>
                        </m:f>
                      </m:sup>
                    </m:sSup>
                  </m:oMath>
                </a14:m>
                <a:endParaRPr lang="es-CO" altLang="es-ES" sz="2200" dirty="0">
                  <a:latin typeface="+mn-lt"/>
                </a:endParaRPr>
              </a:p>
              <a:p>
                <a:pPr algn="ctr"/>
                <a:endParaRPr lang="es-CO" altLang="es-ES" sz="2200" dirty="0">
                  <a:latin typeface="+mn-lt"/>
                </a:endParaRPr>
              </a:p>
              <a:p>
                <a:pPr algn="ctr"/>
                <a14:m>
                  <m:oMath xmlns:m="http://schemas.openxmlformats.org/officeDocument/2006/math">
                    <m:sSup>
                      <m:sSupPr>
                        <m:ctrlPr>
                          <a:rPr lang="es-CO" altLang="es-ES" sz="2200" i="1">
                            <a:latin typeface="Cambria Math" panose="02040503050406030204" pitchFamily="18" charset="0"/>
                          </a:rPr>
                        </m:ctrlPr>
                      </m:sSupPr>
                      <m:e>
                        <m:d>
                          <m:dPr>
                            <m:ctrlPr>
                              <a:rPr lang="es-CO" altLang="es-ES" sz="2200" i="1">
                                <a:latin typeface="Cambria Math" panose="02040503050406030204" pitchFamily="18" charset="0"/>
                              </a:rPr>
                            </m:ctrlPr>
                          </m:dPr>
                          <m:e>
                            <m:rad>
                              <m:radPr>
                                <m:ctrlPr>
                                  <a:rPr lang="es-CO" altLang="es-ES" sz="2200" i="1">
                                    <a:latin typeface="Cambria Math" panose="02040503050406030204" pitchFamily="18" charset="0"/>
                                  </a:rPr>
                                </m:ctrlPr>
                              </m:radPr>
                              <m:deg>
                                <m:r>
                                  <m:rPr>
                                    <m:brk m:alnAt="7"/>
                                  </m:rPr>
                                  <a:rPr lang="es-CO" altLang="es-ES" sz="2200" i="1">
                                    <a:solidFill>
                                      <a:srgbClr val="FF0000"/>
                                    </a:solidFill>
                                    <a:latin typeface="Cambria Math" panose="02040503050406030204" pitchFamily="18" charset="0"/>
                                  </a:rPr>
                                  <m:t>3</m:t>
                                </m:r>
                              </m:deg>
                              <m:e>
                                <m:r>
                                  <a:rPr lang="es-CO" altLang="es-ES" sz="2200" i="1">
                                    <a:latin typeface="Cambria Math" panose="02040503050406030204" pitchFamily="18" charset="0"/>
                                  </a:rPr>
                                  <m:t>𝑦</m:t>
                                </m:r>
                              </m:e>
                            </m:rad>
                          </m:e>
                        </m:d>
                      </m:e>
                      <m:sup>
                        <m:r>
                          <a:rPr lang="es-CO" altLang="es-ES" sz="2200" i="1">
                            <a:solidFill>
                              <a:srgbClr val="FF0000"/>
                            </a:solidFill>
                            <a:latin typeface="Cambria Math" panose="02040503050406030204" pitchFamily="18" charset="0"/>
                          </a:rPr>
                          <m:t>6</m:t>
                        </m:r>
                      </m:sup>
                    </m:sSup>
                  </m:oMath>
                </a14:m>
                <a:r>
                  <a:rPr lang="es-PR" altLang="es-ES" sz="2200" dirty="0">
                    <a:latin typeface="+mn-lt"/>
                    <a:ea typeface="Verdana" panose="020B0604030504040204" pitchFamily="34" charset="0"/>
                  </a:rPr>
                  <a:t> = </a:t>
                </a:r>
                <a14:m>
                  <m:oMath xmlns:m="http://schemas.openxmlformats.org/officeDocument/2006/math">
                    <m:rad>
                      <m:radPr>
                        <m:ctrlPr>
                          <a:rPr lang="es-CO" altLang="es-ES" sz="2200" i="1">
                            <a:latin typeface="Cambria Math" panose="02040503050406030204" pitchFamily="18" charset="0"/>
                          </a:rPr>
                        </m:ctrlPr>
                      </m:radPr>
                      <m:deg>
                        <m:r>
                          <a:rPr lang="es-CO" altLang="es-ES" sz="2200" i="1">
                            <a:solidFill>
                              <a:srgbClr val="FF0000"/>
                            </a:solidFill>
                            <a:latin typeface="Cambria Math" panose="02040503050406030204" pitchFamily="18" charset="0"/>
                          </a:rPr>
                          <m:t>3</m:t>
                        </m:r>
                      </m:deg>
                      <m:e>
                        <m:sSup>
                          <m:sSupPr>
                            <m:ctrlPr>
                              <a:rPr lang="es-CO" altLang="es-ES" sz="2200" i="1">
                                <a:latin typeface="Cambria Math" panose="02040503050406030204" pitchFamily="18" charset="0"/>
                              </a:rPr>
                            </m:ctrlPr>
                          </m:sSupPr>
                          <m:e>
                            <m:r>
                              <a:rPr lang="es-CO" altLang="es-ES" sz="2200" i="1">
                                <a:latin typeface="Cambria Math" panose="02040503050406030204" pitchFamily="18" charset="0"/>
                              </a:rPr>
                              <m:t>𝑥</m:t>
                            </m:r>
                          </m:e>
                          <m:sup>
                            <m:r>
                              <a:rPr lang="es-CO" altLang="es-ES" sz="2200" i="1">
                                <a:solidFill>
                                  <a:srgbClr val="FF0000"/>
                                </a:solidFill>
                                <a:latin typeface="Cambria Math" panose="02040503050406030204" pitchFamily="18" charset="0"/>
                              </a:rPr>
                              <m:t>6</m:t>
                            </m:r>
                          </m:sup>
                        </m:sSup>
                      </m:e>
                    </m:rad>
                  </m:oMath>
                </a14:m>
                <a:r>
                  <a:rPr lang="es-PR" altLang="es-ES" sz="2200" dirty="0">
                    <a:latin typeface="+mn-lt"/>
                    <a:ea typeface="Verdana" panose="020B0604030504040204" pitchFamily="34" charset="0"/>
                  </a:rPr>
                  <a:t> = </a:t>
                </a:r>
                <a14:m>
                  <m:oMath xmlns:m="http://schemas.openxmlformats.org/officeDocument/2006/math">
                    <m:sSup>
                      <m:sSupPr>
                        <m:ctrlPr>
                          <a:rPr lang="es-CO" altLang="es-ES" sz="2200" i="1">
                            <a:latin typeface="Cambria Math" panose="02040503050406030204" pitchFamily="18" charset="0"/>
                          </a:rPr>
                        </m:ctrlPr>
                      </m:sSupPr>
                      <m:e>
                        <m:r>
                          <a:rPr lang="es-CO" altLang="es-ES" sz="2200" i="1">
                            <a:latin typeface="Cambria Math" panose="02040503050406030204" pitchFamily="18" charset="0"/>
                          </a:rPr>
                          <m:t>𝑥</m:t>
                        </m:r>
                      </m:e>
                      <m:sup>
                        <m:f>
                          <m:fPr>
                            <m:ctrlPr>
                              <a:rPr lang="es-CO" altLang="es-ES" sz="2200" i="1">
                                <a:solidFill>
                                  <a:srgbClr val="FF0000"/>
                                </a:solidFill>
                                <a:latin typeface="Cambria Math" panose="02040503050406030204" pitchFamily="18" charset="0"/>
                              </a:rPr>
                            </m:ctrlPr>
                          </m:fPr>
                          <m:num>
                            <m:r>
                              <a:rPr lang="es-CO" altLang="es-ES" sz="2200" i="1">
                                <a:solidFill>
                                  <a:srgbClr val="FF0000"/>
                                </a:solidFill>
                                <a:latin typeface="Cambria Math" panose="02040503050406030204" pitchFamily="18" charset="0"/>
                              </a:rPr>
                              <m:t>6</m:t>
                            </m:r>
                          </m:num>
                          <m:den>
                            <m:r>
                              <a:rPr lang="es-CO" altLang="es-ES" sz="2200" i="1">
                                <a:solidFill>
                                  <a:srgbClr val="FF0000"/>
                                </a:solidFill>
                                <a:latin typeface="Cambria Math" panose="02040503050406030204" pitchFamily="18" charset="0"/>
                              </a:rPr>
                              <m:t>3</m:t>
                            </m:r>
                          </m:den>
                        </m:f>
                      </m:sup>
                    </m:sSup>
                  </m:oMath>
                </a14:m>
                <a:r>
                  <a:rPr lang="es-PR" altLang="es-ES" sz="2200" dirty="0">
                    <a:latin typeface="+mn-lt"/>
                    <a:ea typeface="Verdana" panose="020B0604030504040204" pitchFamily="34" charset="0"/>
                  </a:rPr>
                  <a:t>= </a:t>
                </a:r>
                <a14:m>
                  <m:oMath xmlns:m="http://schemas.openxmlformats.org/officeDocument/2006/math">
                    <m:sSup>
                      <m:sSupPr>
                        <m:ctrlPr>
                          <a:rPr lang="es-PR" altLang="es-ES" sz="2200" i="1">
                            <a:latin typeface="Cambria Math" panose="02040503050406030204" pitchFamily="18" charset="0"/>
                            <a:ea typeface="Verdana" panose="020B0604030504040204" pitchFamily="34" charset="0"/>
                          </a:rPr>
                        </m:ctrlPr>
                      </m:sSupPr>
                      <m:e>
                        <m:r>
                          <a:rPr lang="es-CO" altLang="es-ES" sz="2200" i="1">
                            <a:latin typeface="Cambria Math" panose="02040503050406030204" pitchFamily="18" charset="0"/>
                            <a:ea typeface="Verdana" panose="020B0604030504040204" pitchFamily="34" charset="0"/>
                          </a:rPr>
                          <m:t>𝑥</m:t>
                        </m:r>
                      </m:e>
                      <m:sup>
                        <m:r>
                          <a:rPr lang="es-CO" altLang="es-ES" sz="2200" i="1">
                            <a:latin typeface="Cambria Math" panose="02040503050406030204" pitchFamily="18" charset="0"/>
                            <a:ea typeface="Verdana" panose="020B0604030504040204" pitchFamily="34" charset="0"/>
                          </a:rPr>
                          <m:t>2</m:t>
                        </m:r>
                      </m:sup>
                    </m:sSup>
                  </m:oMath>
                </a14:m>
                <a:endParaRPr lang="es-PR" altLang="es-ES" sz="2200" dirty="0">
                  <a:latin typeface="+mn-lt"/>
                </a:endParaRPr>
              </a:p>
            </p:txBody>
          </p:sp>
        </mc:Choice>
        <mc:Fallback xmlns="">
          <p:sp>
            <p:nvSpPr>
              <p:cNvPr id="4" name="Rectangle 1">
                <a:extLst>
                  <a:ext uri="{FF2B5EF4-FFF2-40B4-BE49-F238E27FC236}">
                    <a16:creationId xmlns:a16="http://schemas.microsoft.com/office/drawing/2014/main" id="{01A8AF4C-DC30-4489-8D9E-F144CDDB0404}"/>
                  </a:ext>
                </a:extLst>
              </p:cNvPr>
              <p:cNvSpPr>
                <a:spLocks noGrp="1" noRot="1" noChangeAspect="1" noMove="1" noResize="1" noEditPoints="1" noAdjustHandles="1" noChangeArrowheads="1" noChangeShapeType="1" noTextEdit="1"/>
              </p:cNvSpPr>
              <p:nvPr>
                <p:ph idx="1"/>
              </p:nvPr>
            </p:nvSpPr>
            <p:spPr bwMode="auto">
              <a:xfrm>
                <a:off x="337930" y="1112523"/>
                <a:ext cx="8189844" cy="5130251"/>
              </a:xfrm>
              <a:prstGeom prst="rect">
                <a:avLst/>
              </a:prstGeom>
              <a:blipFill>
                <a:blip r:embed="rId5"/>
                <a:stretch>
                  <a:fillRect l="-1414" t="-1427" b="-1902"/>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s-ES">
                    <a:noFill/>
                  </a:rPr>
                  <a:t> </a:t>
                </a:r>
              </a:p>
            </p:txBody>
          </p:sp>
        </mc:Fallback>
      </mc:AlternateContent>
    </p:spTree>
    <p:extLst>
      <p:ext uri="{BB962C8B-B14F-4D97-AF65-F5344CB8AC3E}">
        <p14:creationId xmlns:p14="http://schemas.microsoft.com/office/powerpoint/2010/main" val="2108628610"/>
      </p:ext>
    </p:extLst>
  </p:cSld>
  <p:clrMapOvr>
    <a:overrideClrMapping bg1="lt1" tx1="dk1" bg2="lt2" tx2="dk2" accent1="accent1" accent2="accent2" accent3="accent3" accent4="accent4" accent5="accent5" accent6="accent6" hlink="hlink" folHlink="folHlink"/>
  </p:clrMapOvr>
</p:sld>
</file>

<file path=ppt/slides/slide8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1726707-3F03-401F-ACD4-C2DD18719127}"/>
              </a:ext>
            </a:extLst>
          </p:cNvPr>
          <p:cNvSpPr>
            <a:spLocks noGrp="1"/>
          </p:cNvSpPr>
          <p:nvPr>
            <p:ph type="title"/>
          </p:nvPr>
        </p:nvSpPr>
        <p:spPr>
          <a:xfrm>
            <a:off x="197887" y="616229"/>
            <a:ext cx="7886700" cy="471166"/>
          </a:xfrm>
        </p:spPr>
        <p:txBody>
          <a:bodyPr>
            <a:normAutofit/>
          </a:bodyPr>
          <a:lstStyle/>
          <a:p>
            <a:pPr eaLnBrk="0" fontAlgn="base" hangingPunct="0">
              <a:spcAft>
                <a:spcPct val="0"/>
              </a:spcAft>
            </a:pPr>
            <a:r>
              <a:rPr lang="es-CO" altLang="es-ES" sz="2400" b="1" i="1" dirty="0">
                <a:solidFill>
                  <a:srgbClr val="FFC000"/>
                </a:solidFill>
                <a:latin typeface="+mn-lt"/>
                <a:ea typeface="Verdana" panose="020B0604030504040204" pitchFamily="34" charset="0"/>
                <a:cs typeface="+mn-cs"/>
              </a:rPr>
              <a:t>Sumas o restas en el </a:t>
            </a:r>
            <a:r>
              <a:rPr lang="es-CO" altLang="es-ES" sz="2400" b="1" i="1" dirty="0" smtClean="0">
                <a:solidFill>
                  <a:srgbClr val="FFC000"/>
                </a:solidFill>
                <a:latin typeface="+mn-lt"/>
                <a:ea typeface="Verdana" panose="020B0604030504040204" pitchFamily="34" charset="0"/>
                <a:cs typeface="+mn-cs"/>
              </a:rPr>
              <a:t>radicando</a:t>
            </a:r>
            <a:endParaRPr lang="es-ES" sz="2400" b="1" i="1" dirty="0">
              <a:solidFill>
                <a:srgbClr val="FFC000"/>
              </a:solidFill>
              <a:latin typeface="+mn-lt"/>
              <a:ea typeface="Verdana" panose="020B0604030504040204" pitchFamily="34" charset="0"/>
              <a:cs typeface="+mn-cs"/>
            </a:endParaRPr>
          </a:p>
        </p:txBody>
      </p:sp>
      <mc:AlternateContent xmlns:mc="http://schemas.openxmlformats.org/markup-compatibility/2006" xmlns:a14="http://schemas.microsoft.com/office/drawing/2010/main">
        <mc:Choice Requires="a14">
          <p:sp>
            <p:nvSpPr>
              <p:cNvPr id="4" name="Rectangle 1">
                <a:extLst>
                  <a:ext uri="{FF2B5EF4-FFF2-40B4-BE49-F238E27FC236}">
                    <a16:creationId xmlns:a16="http://schemas.microsoft.com/office/drawing/2014/main" xmlns="" id="{01A8AF4C-DC30-4489-8D9E-F144CDDB0404}"/>
                  </a:ext>
                </a:extLst>
              </p:cNvPr>
              <p:cNvSpPr>
                <a:spLocks noGrp="1" noChangeArrowheads="1"/>
              </p:cNvSpPr>
              <p:nvPr>
                <p:ph idx="1"/>
              </p:nvPr>
            </p:nvSpPr>
            <p:spPr bwMode="auto">
              <a:xfrm>
                <a:off x="337930" y="895661"/>
                <a:ext cx="8189844" cy="5338897"/>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s-CO" altLang="es-ES" sz="2200" dirty="0">
                    <a:latin typeface="+mn-lt"/>
                    <a:ea typeface="Verdana" panose="020B0604030504040204" pitchFamily="34" charset="0"/>
                  </a:rPr>
                  <a:t>Cuando se tiene una suma o una resta en un radicando, hay primero que efectuar la operación de suma o resta, para luego llevar a cabo la radicación. Esto se debe a que: </a:t>
                </a:r>
              </a:p>
              <a:p>
                <a:pPr marL="0" indent="0">
                  <a:buNone/>
                </a:pPr>
                <a:endParaRPr lang="es-CO" altLang="es-ES" sz="2200" dirty="0">
                  <a:latin typeface="+mn-lt"/>
                  <a:ea typeface="Verdana" panose="020B0604030504040204" pitchFamily="34" charset="0"/>
                </a:endParaRPr>
              </a:p>
              <a:p>
                <a:pPr algn="ctr"/>
                <a14:m>
                  <m:oMath xmlns:m="http://schemas.openxmlformats.org/officeDocument/2006/math">
                    <m:rad>
                      <m:radPr>
                        <m:ctrlPr>
                          <a:rPr lang="es-CO" altLang="es-ES" sz="2200" i="1">
                            <a:latin typeface="Cambria Math" panose="02040503050406030204" pitchFamily="18" charset="0"/>
                          </a:rPr>
                        </m:ctrlPr>
                      </m:radPr>
                      <m:deg>
                        <m:r>
                          <m:rPr>
                            <m:brk m:alnAt="7"/>
                          </m:rPr>
                          <a:rPr lang="es-CO" altLang="es-ES" sz="2200" i="1">
                            <a:solidFill>
                              <a:srgbClr val="FF0000"/>
                            </a:solidFill>
                            <a:latin typeface="Cambria Math" panose="02040503050406030204" pitchFamily="18" charset="0"/>
                          </a:rPr>
                          <m:t>𝑛</m:t>
                        </m:r>
                      </m:deg>
                      <m:e>
                        <m:r>
                          <a:rPr lang="es-CO" altLang="es-ES" sz="2200" i="1">
                            <a:latin typeface="Cambria Math" panose="02040503050406030204" pitchFamily="18" charset="0"/>
                          </a:rPr>
                          <m:t>𝑎</m:t>
                        </m:r>
                        <m:r>
                          <a:rPr lang="es-CO" altLang="es-ES" sz="2200" i="1">
                            <a:latin typeface="Cambria Math" panose="02040503050406030204" pitchFamily="18" charset="0"/>
                          </a:rPr>
                          <m:t>+</m:t>
                        </m:r>
                        <m:r>
                          <a:rPr lang="es-CO" altLang="es-ES" sz="2200" i="1">
                            <a:latin typeface="Cambria Math" panose="02040503050406030204" pitchFamily="18" charset="0"/>
                          </a:rPr>
                          <m:t>𝑏</m:t>
                        </m:r>
                      </m:e>
                    </m:rad>
                  </m:oMath>
                </a14:m>
                <a:r>
                  <a:rPr lang="es-CO" altLang="es-ES" sz="2200" dirty="0">
                    <a:latin typeface="+mn-lt"/>
                    <a:ea typeface="Verdana" panose="020B0604030504040204" pitchFamily="34" charset="0"/>
                  </a:rPr>
                  <a:t> </a:t>
                </a:r>
                <a14:m>
                  <m:oMath xmlns:m="http://schemas.openxmlformats.org/officeDocument/2006/math">
                    <m:r>
                      <a:rPr lang="es-CO" altLang="es-ES" sz="2200" i="1" dirty="0">
                        <a:latin typeface="Cambria Math" panose="02040503050406030204" pitchFamily="18" charset="0"/>
                        <a:ea typeface="Cambria Math" panose="02040503050406030204" pitchFamily="18" charset="0"/>
                      </a:rPr>
                      <m:t>≠ </m:t>
                    </m:r>
                    <m:rad>
                      <m:radPr>
                        <m:ctrlPr>
                          <a:rPr lang="es-CO" altLang="es-ES" sz="2200" i="1">
                            <a:latin typeface="Cambria Math" panose="02040503050406030204" pitchFamily="18" charset="0"/>
                          </a:rPr>
                        </m:ctrlPr>
                      </m:radPr>
                      <m:deg>
                        <m:r>
                          <m:rPr>
                            <m:brk m:alnAt="7"/>
                          </m:rPr>
                          <a:rPr lang="es-CO" altLang="es-ES" sz="2200" i="1">
                            <a:solidFill>
                              <a:srgbClr val="FF0000"/>
                            </a:solidFill>
                            <a:latin typeface="Cambria Math" panose="02040503050406030204" pitchFamily="18" charset="0"/>
                          </a:rPr>
                          <m:t>𝑛</m:t>
                        </m:r>
                      </m:deg>
                      <m:e>
                        <m:r>
                          <a:rPr lang="es-CO" altLang="es-ES" sz="2200" i="1">
                            <a:latin typeface="Cambria Math" panose="02040503050406030204" pitchFamily="18" charset="0"/>
                          </a:rPr>
                          <m:t>𝑎</m:t>
                        </m:r>
                      </m:e>
                    </m:rad>
                  </m:oMath>
                </a14:m>
                <a:r>
                  <a:rPr lang="es-CO" altLang="es-ES" sz="2200" dirty="0">
                    <a:latin typeface="+mn-lt"/>
                    <a:ea typeface="Verdana" panose="020B0604030504040204" pitchFamily="34" charset="0"/>
                  </a:rPr>
                  <a:t> +</a:t>
                </a:r>
                <a14:m>
                  <m:oMath xmlns:m="http://schemas.openxmlformats.org/officeDocument/2006/math">
                    <m:rad>
                      <m:radPr>
                        <m:ctrlPr>
                          <a:rPr lang="es-CO" altLang="es-ES" sz="2200" i="1">
                            <a:latin typeface="Cambria Math" panose="02040503050406030204" pitchFamily="18" charset="0"/>
                          </a:rPr>
                        </m:ctrlPr>
                      </m:radPr>
                      <m:deg>
                        <m:r>
                          <m:rPr>
                            <m:brk m:alnAt="7"/>
                          </m:rPr>
                          <a:rPr lang="es-CO" altLang="es-ES" sz="2200" i="1">
                            <a:solidFill>
                              <a:srgbClr val="FF0000"/>
                            </a:solidFill>
                            <a:latin typeface="Cambria Math" panose="02040503050406030204" pitchFamily="18" charset="0"/>
                          </a:rPr>
                          <m:t>𝑛</m:t>
                        </m:r>
                      </m:deg>
                      <m:e>
                        <m:r>
                          <a:rPr lang="es-CO" altLang="es-ES" sz="2200" i="1">
                            <a:latin typeface="Cambria Math" panose="02040503050406030204" pitchFamily="18" charset="0"/>
                          </a:rPr>
                          <m:t>𝑏</m:t>
                        </m:r>
                      </m:e>
                    </m:rad>
                  </m:oMath>
                </a14:m>
                <a:endParaRPr lang="es-CO" altLang="es-ES" sz="2200" dirty="0">
                  <a:latin typeface="+mn-lt"/>
                  <a:ea typeface="Verdana" panose="020B0604030504040204" pitchFamily="34" charset="0"/>
                </a:endParaRPr>
              </a:p>
              <a:p>
                <a:endParaRPr lang="es-PR" altLang="es-ES" sz="2200" dirty="0">
                  <a:latin typeface="+mn-lt"/>
                  <a:ea typeface="Verdana" panose="020B0604030504040204" pitchFamily="34" charset="0"/>
                </a:endParaRPr>
              </a:p>
              <a:p>
                <a:r>
                  <a:rPr lang="es-PR" altLang="es-ES" sz="2200" b="1" dirty="0">
                    <a:solidFill>
                      <a:srgbClr val="00B050"/>
                    </a:solidFill>
                    <a:latin typeface="+mn-lt"/>
                  </a:rPr>
                  <a:t>Ejemplo</a:t>
                </a:r>
              </a:p>
              <a:p>
                <a:endParaRPr lang="es-PR" altLang="es-CO" sz="2200" b="1" dirty="0">
                  <a:solidFill>
                    <a:srgbClr val="00B050"/>
                  </a:solidFill>
                  <a:latin typeface="+mn-lt"/>
                </a:endParaRPr>
              </a:p>
              <a:p>
                <a:r>
                  <a:rPr lang="es-PR" altLang="es-CO" sz="2200" dirty="0">
                    <a:latin typeface="+mn-lt"/>
                  </a:rPr>
                  <a:t>Es suficiente un contraejemplo para demostrarlo</a:t>
                </a:r>
                <a:r>
                  <a:rPr lang="es-CO" altLang="es-ES" sz="2200" dirty="0">
                    <a:latin typeface="+mn-lt"/>
                    <a:ea typeface="Verdana" panose="020B0604030504040204" pitchFamily="34" charset="0"/>
                  </a:rPr>
                  <a:t>:</a:t>
                </a:r>
              </a:p>
              <a:p>
                <a:endParaRPr lang="es-PR" altLang="es-ES" sz="2200" dirty="0">
                  <a:latin typeface="+mn-lt"/>
                  <a:ea typeface="Verdana" panose="020B0604030504040204" pitchFamily="34" charset="0"/>
                </a:endParaRPr>
              </a:p>
              <a:p>
                <a:pPr marL="0" indent="0" algn="ctr">
                  <a:buNone/>
                </a:pPr>
                <a14:m>
                  <m:oMath xmlns:m="http://schemas.openxmlformats.org/officeDocument/2006/math">
                    <m:rad>
                      <m:radPr>
                        <m:degHide m:val="on"/>
                        <m:ctrlPr>
                          <a:rPr lang="es-CO" altLang="es-ES" sz="2200" i="1">
                            <a:latin typeface="Cambria Math" panose="02040503050406030204" pitchFamily="18" charset="0"/>
                          </a:rPr>
                        </m:ctrlPr>
                      </m:radPr>
                      <m:deg/>
                      <m:e>
                        <m:r>
                          <a:rPr lang="es-CO" altLang="es-ES" sz="2200" i="1">
                            <a:latin typeface="Cambria Math" panose="02040503050406030204" pitchFamily="18" charset="0"/>
                          </a:rPr>
                          <m:t>4+4</m:t>
                        </m:r>
                      </m:e>
                    </m:rad>
                  </m:oMath>
                </a14:m>
                <a:r>
                  <a:rPr lang="es-PR" altLang="es-ES" sz="2200" dirty="0">
                    <a:latin typeface="+mn-lt"/>
                    <a:ea typeface="Verdana" panose="020B0604030504040204" pitchFamily="34" charset="0"/>
                  </a:rPr>
                  <a:t> </a:t>
                </a:r>
                <a14:m>
                  <m:oMath xmlns:m="http://schemas.openxmlformats.org/officeDocument/2006/math">
                    <m:r>
                      <a:rPr lang="es-CO" altLang="es-ES" sz="2200" i="1" dirty="0">
                        <a:latin typeface="Cambria Math" panose="02040503050406030204" pitchFamily="18" charset="0"/>
                        <a:ea typeface="Cambria Math" panose="02040503050406030204" pitchFamily="18" charset="0"/>
                      </a:rPr>
                      <m:t>≠ </m:t>
                    </m:r>
                    <m:rad>
                      <m:radPr>
                        <m:degHide m:val="on"/>
                        <m:ctrlPr>
                          <a:rPr lang="es-CO" altLang="es-ES" sz="2200" i="1">
                            <a:latin typeface="Cambria Math" panose="02040503050406030204" pitchFamily="18" charset="0"/>
                          </a:rPr>
                        </m:ctrlPr>
                      </m:radPr>
                      <m:deg/>
                      <m:e>
                        <m:r>
                          <a:rPr lang="es-CO" altLang="es-ES" sz="2200" i="1">
                            <a:latin typeface="Cambria Math" panose="02040503050406030204" pitchFamily="18" charset="0"/>
                          </a:rPr>
                          <m:t>4</m:t>
                        </m:r>
                      </m:e>
                    </m:rad>
                    <m:r>
                      <a:rPr lang="es-CO" altLang="es-ES" sz="2200" i="1">
                        <a:latin typeface="Cambria Math" panose="02040503050406030204" pitchFamily="18" charset="0"/>
                      </a:rPr>
                      <m:t>+</m:t>
                    </m:r>
                    <m:rad>
                      <m:radPr>
                        <m:degHide m:val="on"/>
                        <m:ctrlPr>
                          <a:rPr lang="es-CO" altLang="es-ES" sz="2200" i="1">
                            <a:latin typeface="Cambria Math" panose="02040503050406030204" pitchFamily="18" charset="0"/>
                          </a:rPr>
                        </m:ctrlPr>
                      </m:radPr>
                      <m:deg/>
                      <m:e>
                        <m:r>
                          <a:rPr lang="es-CO" altLang="es-ES" sz="2200" i="1">
                            <a:latin typeface="Cambria Math" panose="02040503050406030204" pitchFamily="18" charset="0"/>
                          </a:rPr>
                          <m:t>4</m:t>
                        </m:r>
                      </m:e>
                    </m:rad>
                  </m:oMath>
                </a14:m>
                <a:endParaRPr lang="es-PR" altLang="es-ES" sz="2200" dirty="0">
                  <a:latin typeface="+mn-lt"/>
                  <a:ea typeface="Verdana" panose="020B0604030504040204" pitchFamily="34" charset="0"/>
                </a:endParaRPr>
              </a:p>
              <a:p>
                <a:pPr algn="ctr"/>
                <a:endParaRPr lang="es-PR" altLang="es-ES" sz="2200" dirty="0">
                  <a:latin typeface="+mn-lt"/>
                  <a:ea typeface="Verdana" panose="020B0604030504040204" pitchFamily="34" charset="0"/>
                </a:endParaRPr>
              </a:p>
              <a:p>
                <a:pPr marL="0" indent="0" algn="ctr">
                  <a:buNone/>
                </a:pPr>
                <a14:m>
                  <m:oMath xmlns:m="http://schemas.openxmlformats.org/officeDocument/2006/math">
                    <m:rad>
                      <m:radPr>
                        <m:degHide m:val="on"/>
                        <m:ctrlPr>
                          <a:rPr lang="es-CO" altLang="es-ES" sz="2200" i="1">
                            <a:latin typeface="Cambria Math" panose="02040503050406030204" pitchFamily="18" charset="0"/>
                          </a:rPr>
                        </m:ctrlPr>
                      </m:radPr>
                      <m:deg/>
                      <m:e>
                        <m:r>
                          <a:rPr lang="es-CO" altLang="es-ES" sz="2200" i="1">
                            <a:latin typeface="Cambria Math" panose="02040503050406030204" pitchFamily="18" charset="0"/>
                          </a:rPr>
                          <m:t>8</m:t>
                        </m:r>
                      </m:e>
                    </m:rad>
                  </m:oMath>
                </a14:m>
                <a:r>
                  <a:rPr lang="es-PR" altLang="es-ES" sz="2200" dirty="0">
                    <a:latin typeface="+mn-lt"/>
                    <a:ea typeface="Verdana" panose="020B0604030504040204" pitchFamily="34" charset="0"/>
                  </a:rPr>
                  <a:t> </a:t>
                </a:r>
                <a14:m>
                  <m:oMath xmlns:m="http://schemas.openxmlformats.org/officeDocument/2006/math">
                    <m:r>
                      <a:rPr lang="es-CO" altLang="es-ES" sz="2200" i="1" dirty="0">
                        <a:latin typeface="Cambria Math" panose="02040503050406030204" pitchFamily="18" charset="0"/>
                        <a:ea typeface="Cambria Math" panose="02040503050406030204" pitchFamily="18" charset="0"/>
                      </a:rPr>
                      <m:t>≠</m:t>
                    </m:r>
                    <m:r>
                      <a:rPr lang="es-CO" altLang="es-ES" sz="2200" i="1">
                        <a:latin typeface="Cambria Math" panose="02040503050406030204" pitchFamily="18" charset="0"/>
                      </a:rPr>
                      <m:t>2+2</m:t>
                    </m:r>
                  </m:oMath>
                </a14:m>
                <a:endParaRPr lang="es-PR" altLang="es-ES" sz="2200" dirty="0">
                  <a:latin typeface="+mn-lt"/>
                  <a:ea typeface="Verdana" panose="020B0604030504040204" pitchFamily="34" charset="0"/>
                </a:endParaRPr>
              </a:p>
              <a:p>
                <a:pPr algn="ctr"/>
                <a:endParaRPr lang="es-PR" altLang="es-ES" sz="2200" dirty="0">
                  <a:latin typeface="+mn-lt"/>
                  <a:ea typeface="Verdana" panose="020B0604030504040204" pitchFamily="34" charset="0"/>
                </a:endParaRPr>
              </a:p>
              <a:p>
                <a:pPr marL="0" indent="0">
                  <a:buNone/>
                </a:pPr>
                <a:r>
                  <a:rPr lang="es-PR" altLang="es-ES" sz="2200" dirty="0">
                    <a:latin typeface="+mn-lt"/>
                    <a:ea typeface="Verdana" panose="020B0604030504040204" pitchFamily="34" charset="0"/>
                  </a:rPr>
                  <a:t>                                                  </a:t>
                </a:r>
                <a14:m>
                  <m:oMath xmlns:m="http://schemas.openxmlformats.org/officeDocument/2006/math">
                    <m:r>
                      <a:rPr lang="es-CO" altLang="es-ES" sz="2200" i="1">
                        <a:latin typeface="Cambria Math" panose="02040503050406030204" pitchFamily="18" charset="0"/>
                      </a:rPr>
                      <m:t>2,82</m:t>
                    </m:r>
                  </m:oMath>
                </a14:m>
                <a:r>
                  <a:rPr lang="es-PR" altLang="es-ES" sz="2200" dirty="0">
                    <a:latin typeface="+mn-lt"/>
                    <a:ea typeface="Verdana" panose="020B0604030504040204" pitchFamily="34" charset="0"/>
                  </a:rPr>
                  <a:t> </a:t>
                </a:r>
                <a14:m>
                  <m:oMath xmlns:m="http://schemas.openxmlformats.org/officeDocument/2006/math">
                    <m:r>
                      <a:rPr lang="es-CO" altLang="es-ES" sz="2200" i="1" dirty="0">
                        <a:latin typeface="Cambria Math" panose="02040503050406030204" pitchFamily="18" charset="0"/>
                        <a:ea typeface="Cambria Math" panose="02040503050406030204" pitchFamily="18" charset="0"/>
                      </a:rPr>
                      <m:t>≠</m:t>
                    </m:r>
                    <m:r>
                      <a:rPr lang="es-CO" altLang="es-ES" sz="2200" i="1">
                        <a:latin typeface="Cambria Math" panose="02040503050406030204" pitchFamily="18" charset="0"/>
                      </a:rPr>
                      <m:t>4</m:t>
                    </m:r>
                  </m:oMath>
                </a14:m>
                <a:endParaRPr lang="es-PR" altLang="es-ES" sz="2200" dirty="0">
                  <a:latin typeface="+mn-lt"/>
                  <a:ea typeface="Verdana" panose="020B0604030504040204" pitchFamily="34" charset="0"/>
                </a:endParaRPr>
              </a:p>
              <a:p>
                <a:endParaRPr lang="es-PR" altLang="es-ES" sz="2200" dirty="0">
                  <a:latin typeface="+mn-lt"/>
                  <a:ea typeface="Verdana" panose="020B0604030504040204" pitchFamily="34" charset="0"/>
                </a:endParaRPr>
              </a:p>
              <a:p>
                <a:r>
                  <a:rPr lang="es-CO" altLang="es-ES" sz="2200" dirty="0">
                    <a:latin typeface="+mn-lt"/>
                    <a:ea typeface="Verdana" panose="020B0604030504040204" pitchFamily="34" charset="0"/>
                  </a:rPr>
                  <a:t>Lo mismo ocurre con la resta y con radicales de otros índices.</a:t>
                </a:r>
                <a:endParaRPr lang="es-PR" altLang="es-ES" sz="2200" dirty="0">
                  <a:latin typeface="+mn-lt"/>
                  <a:ea typeface="Verdana" panose="020B0604030504040204" pitchFamily="34" charset="0"/>
                </a:endParaRPr>
              </a:p>
            </p:txBody>
          </p:sp>
        </mc:Choice>
        <mc:Fallback xmlns="">
          <p:sp>
            <p:nvSpPr>
              <p:cNvPr id="4" name="Rectangle 1">
                <a:extLst>
                  <a:ext uri="{FF2B5EF4-FFF2-40B4-BE49-F238E27FC236}">
                    <a16:creationId xmlns:a16="http://schemas.microsoft.com/office/drawing/2014/main" id="{01A8AF4C-DC30-4489-8D9E-F144CDDB0404}"/>
                  </a:ext>
                </a:extLst>
              </p:cNvPr>
              <p:cNvSpPr>
                <a:spLocks noGrp="1" noRot="1" noChangeAspect="1" noMove="1" noResize="1" noEditPoints="1" noAdjustHandles="1" noChangeArrowheads="1" noChangeShapeType="1" noTextEdit="1"/>
              </p:cNvSpPr>
              <p:nvPr>
                <p:ph idx="1"/>
              </p:nvPr>
            </p:nvSpPr>
            <p:spPr bwMode="auto">
              <a:xfrm>
                <a:off x="337930" y="895661"/>
                <a:ext cx="8189844" cy="5338897"/>
              </a:xfrm>
              <a:prstGeom prst="rect">
                <a:avLst/>
              </a:prstGeom>
              <a:blipFill>
                <a:blip r:embed="rId4"/>
                <a:stretch>
                  <a:fillRect l="-1116" t="-1142" r="-1414" b="-2055"/>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s-ES">
                    <a:noFill/>
                  </a:rPr>
                  <a:t> </a:t>
                </a:r>
              </a:p>
            </p:txBody>
          </p:sp>
        </mc:Fallback>
      </mc:AlternateContent>
      <p:sp>
        <p:nvSpPr>
          <p:cNvPr id="5" name="Título 1">
            <a:extLst>
              <a:ext uri="{FF2B5EF4-FFF2-40B4-BE49-F238E27FC236}">
                <a16:creationId xmlns:a16="http://schemas.microsoft.com/office/drawing/2014/main" xmlns="" id="{E1726707-3F03-401F-ACD4-C2DD18719127}"/>
              </a:ext>
            </a:extLst>
          </p:cNvPr>
          <p:cNvSpPr txBox="1">
            <a:spLocks/>
          </p:cNvSpPr>
          <p:nvPr/>
        </p:nvSpPr>
        <p:spPr>
          <a:xfrm>
            <a:off x="337930" y="295599"/>
            <a:ext cx="7886700" cy="388142"/>
          </a:xfrm>
          <a:prstGeom prst="rect">
            <a:avLst/>
          </a:prstGeom>
        </p:spPr>
        <p:txBody>
          <a:bodyPr vert="horz" lIns="91440" tIns="45720" rIns="91440" bIns="45720" rtlCol="0" anchor="ctr">
            <a:normAutofit fontScale="825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s-PR" altLang="es-ES" b="1" dirty="0" smtClean="0">
                <a:solidFill>
                  <a:srgbClr val="00B0F0"/>
                </a:solidFill>
              </a:rPr>
              <a:t>Propiedades que no se tienen</a:t>
            </a:r>
            <a:endParaRPr lang="es-ES" dirty="0"/>
          </a:p>
        </p:txBody>
      </p:sp>
    </p:spTree>
    <p:extLst>
      <p:ext uri="{BB962C8B-B14F-4D97-AF65-F5344CB8AC3E}">
        <p14:creationId xmlns:p14="http://schemas.microsoft.com/office/powerpoint/2010/main" val="3146484831"/>
      </p:ext>
    </p:extLst>
  </p:cSld>
  <p:clrMapOvr>
    <a:overrideClrMapping bg1="lt1" tx1="dk1" bg2="lt2" tx2="dk2" accent1="accent1" accent2="accent2" accent3="accent3" accent4="accent4" accent5="accent5" accent6="accent6" hlink="hlink" folHlink="folHlink"/>
  </p:clrMapOvr>
</p:sld>
</file>

<file path=ppt/slides/slide8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1726707-3F03-401F-ACD4-C2DD18719127}"/>
              </a:ext>
            </a:extLst>
          </p:cNvPr>
          <p:cNvSpPr>
            <a:spLocks noGrp="1"/>
          </p:cNvSpPr>
          <p:nvPr>
            <p:ph type="title"/>
          </p:nvPr>
        </p:nvSpPr>
        <p:spPr>
          <a:xfrm>
            <a:off x="171526" y="856735"/>
            <a:ext cx="7886700" cy="483750"/>
          </a:xfrm>
        </p:spPr>
        <p:txBody>
          <a:bodyPr>
            <a:normAutofit/>
          </a:bodyPr>
          <a:lstStyle/>
          <a:p>
            <a:pPr eaLnBrk="0" fontAlgn="base" hangingPunct="0">
              <a:spcAft>
                <a:spcPct val="0"/>
              </a:spcAft>
            </a:pPr>
            <a:r>
              <a:rPr lang="es-CO" altLang="es-ES" sz="2400" b="1" i="1" dirty="0">
                <a:solidFill>
                  <a:srgbClr val="FFC000"/>
                </a:solidFill>
                <a:latin typeface="+mn-lt"/>
                <a:ea typeface="Verdana" panose="020B0604030504040204" pitchFamily="34" charset="0"/>
                <a:cs typeface="+mn-cs"/>
              </a:rPr>
              <a:t>Radicales semejantes (equivalentes)</a:t>
            </a:r>
            <a:endParaRPr lang="es-ES" sz="2400" b="1" i="1" dirty="0">
              <a:solidFill>
                <a:srgbClr val="FFC000"/>
              </a:solidFill>
              <a:latin typeface="+mn-lt"/>
              <a:ea typeface="Verdana" panose="020B0604030504040204" pitchFamily="34" charset="0"/>
              <a:cs typeface="+mn-cs"/>
            </a:endParaRPr>
          </a:p>
        </p:txBody>
      </p:sp>
      <mc:AlternateContent xmlns:mc="http://schemas.openxmlformats.org/markup-compatibility/2006" xmlns:a14="http://schemas.microsoft.com/office/drawing/2010/main">
        <mc:Choice Requires="a14">
          <p:sp>
            <p:nvSpPr>
              <p:cNvPr id="4" name="Rectangle 1">
                <a:extLst>
                  <a:ext uri="{FF2B5EF4-FFF2-40B4-BE49-F238E27FC236}">
                    <a16:creationId xmlns:a16="http://schemas.microsoft.com/office/drawing/2014/main" xmlns="" id="{01A8AF4C-DC30-4489-8D9E-F144CDDB0404}"/>
                  </a:ext>
                </a:extLst>
              </p:cNvPr>
              <p:cNvSpPr>
                <a:spLocks noGrp="1" noChangeArrowheads="1"/>
              </p:cNvSpPr>
              <p:nvPr>
                <p:ph idx="1"/>
              </p:nvPr>
            </p:nvSpPr>
            <p:spPr bwMode="auto">
              <a:xfrm>
                <a:off x="337930" y="1340485"/>
                <a:ext cx="8189844" cy="4460388"/>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s-PR" altLang="es-CO" sz="2200" dirty="0">
                    <a:latin typeface="+mn-lt"/>
                  </a:rPr>
                  <a:t>Se dice que dos radicales son semejantes si tienen el mismo índice y el mismo radicando.</a:t>
                </a:r>
              </a:p>
              <a:p>
                <a:pPr algn="ctr"/>
                <a14:m>
                  <m:oMath xmlns:m="http://schemas.openxmlformats.org/officeDocument/2006/math">
                    <m:r>
                      <a:rPr lang="es-CO" altLang="es-ES" sz="2200" i="1" dirty="0">
                        <a:latin typeface="Cambria Math" panose="02040503050406030204" pitchFamily="18" charset="0"/>
                      </a:rPr>
                      <m:t>𝑝</m:t>
                    </m:r>
                    <m:rad>
                      <m:radPr>
                        <m:ctrlPr>
                          <a:rPr lang="es-CO" altLang="es-ES" sz="2200" i="1">
                            <a:latin typeface="Cambria Math" panose="02040503050406030204" pitchFamily="18" charset="0"/>
                          </a:rPr>
                        </m:ctrlPr>
                      </m:radPr>
                      <m:deg>
                        <m:r>
                          <m:rPr>
                            <m:brk m:alnAt="7"/>
                          </m:rPr>
                          <a:rPr lang="es-CO" altLang="es-ES" sz="2200" i="1">
                            <a:solidFill>
                              <a:srgbClr val="FF0000"/>
                            </a:solidFill>
                            <a:latin typeface="Cambria Math" panose="02040503050406030204" pitchFamily="18" charset="0"/>
                          </a:rPr>
                          <m:t>𝑛</m:t>
                        </m:r>
                      </m:deg>
                      <m:e>
                        <m:r>
                          <a:rPr lang="es-CO" altLang="es-ES" sz="2200" i="1">
                            <a:solidFill>
                              <a:srgbClr val="7030A0"/>
                            </a:solidFill>
                            <a:latin typeface="Cambria Math" panose="02040503050406030204" pitchFamily="18" charset="0"/>
                          </a:rPr>
                          <m:t>𝑎</m:t>
                        </m:r>
                      </m:e>
                    </m:rad>
                  </m:oMath>
                </a14:m>
                <a:r>
                  <a:rPr lang="es-CO" altLang="es-ES" sz="2200" dirty="0">
                    <a:latin typeface="+mn-lt"/>
                    <a:ea typeface="Verdana" panose="020B0604030504040204" pitchFamily="34" charset="0"/>
                  </a:rPr>
                  <a:t>     </a:t>
                </a:r>
                <a14:m>
                  <m:oMath xmlns:m="http://schemas.openxmlformats.org/officeDocument/2006/math">
                    <m:r>
                      <m:rPr>
                        <m:sty m:val="p"/>
                      </m:rPr>
                      <a:rPr lang="es-CO" altLang="es-ES" sz="2200" dirty="0">
                        <a:latin typeface="Cambria Math" panose="02040503050406030204" pitchFamily="18" charset="0"/>
                        <a:ea typeface="Cambria Math" panose="02040503050406030204" pitchFamily="18" charset="0"/>
                      </a:rPr>
                      <m:t>es</m:t>
                    </m:r>
                    <m:r>
                      <a:rPr lang="es-CO" altLang="es-ES" sz="2200" dirty="0">
                        <a:latin typeface="Cambria Math" panose="02040503050406030204" pitchFamily="18" charset="0"/>
                        <a:ea typeface="Cambria Math" panose="02040503050406030204" pitchFamily="18" charset="0"/>
                      </a:rPr>
                      <m:t> </m:t>
                    </m:r>
                    <m:r>
                      <m:rPr>
                        <m:sty m:val="p"/>
                      </m:rPr>
                      <a:rPr lang="es-CO" altLang="es-ES" sz="2200" dirty="0">
                        <a:latin typeface="Cambria Math" panose="02040503050406030204" pitchFamily="18" charset="0"/>
                        <a:ea typeface="Cambria Math" panose="02040503050406030204" pitchFamily="18" charset="0"/>
                      </a:rPr>
                      <m:t>semejante</m:t>
                    </m:r>
                    <m:r>
                      <a:rPr lang="es-CO" altLang="es-ES" sz="2200" dirty="0">
                        <a:latin typeface="Cambria Math" panose="02040503050406030204" pitchFamily="18" charset="0"/>
                        <a:ea typeface="Cambria Math" panose="02040503050406030204" pitchFamily="18" charset="0"/>
                      </a:rPr>
                      <m:t> </m:t>
                    </m:r>
                    <m:r>
                      <m:rPr>
                        <m:sty m:val="p"/>
                      </m:rPr>
                      <a:rPr lang="es-CO" altLang="es-ES" sz="2200" dirty="0">
                        <a:latin typeface="Cambria Math" panose="02040503050406030204" pitchFamily="18" charset="0"/>
                        <a:ea typeface="Cambria Math" panose="02040503050406030204" pitchFamily="18" charset="0"/>
                      </a:rPr>
                      <m:t>a</m:t>
                    </m:r>
                    <m:r>
                      <a:rPr lang="es-CO" altLang="es-ES" sz="2200" dirty="0">
                        <a:latin typeface="Cambria Math" panose="02040503050406030204" pitchFamily="18" charset="0"/>
                        <a:ea typeface="Cambria Math" panose="02040503050406030204" pitchFamily="18" charset="0"/>
                      </a:rPr>
                      <m:t> </m:t>
                    </m:r>
                    <m:r>
                      <a:rPr lang="es-CO" altLang="es-ES" sz="2200" i="1" dirty="0">
                        <a:latin typeface="Cambria Math" panose="02040503050406030204" pitchFamily="18" charset="0"/>
                        <a:ea typeface="Cambria Math" panose="02040503050406030204" pitchFamily="18" charset="0"/>
                      </a:rPr>
                      <m:t>      </m:t>
                    </m:r>
                    <m:r>
                      <a:rPr lang="es-CO" altLang="es-ES" sz="2200" i="1" dirty="0">
                        <a:latin typeface="Cambria Math" panose="02040503050406030204" pitchFamily="18" charset="0"/>
                        <a:ea typeface="Cambria Math" panose="02040503050406030204" pitchFamily="18" charset="0"/>
                      </a:rPr>
                      <m:t>𝑞</m:t>
                    </m:r>
                    <m:rad>
                      <m:radPr>
                        <m:ctrlPr>
                          <a:rPr lang="es-CO" altLang="es-ES" sz="2200" i="1">
                            <a:latin typeface="Cambria Math" panose="02040503050406030204" pitchFamily="18" charset="0"/>
                          </a:rPr>
                        </m:ctrlPr>
                      </m:radPr>
                      <m:deg>
                        <m:r>
                          <m:rPr>
                            <m:brk m:alnAt="7"/>
                          </m:rPr>
                          <a:rPr lang="es-CO" altLang="es-ES" sz="2200" i="1">
                            <a:solidFill>
                              <a:srgbClr val="FF0000"/>
                            </a:solidFill>
                            <a:latin typeface="Cambria Math" panose="02040503050406030204" pitchFamily="18" charset="0"/>
                          </a:rPr>
                          <m:t>𝑛</m:t>
                        </m:r>
                      </m:deg>
                      <m:e>
                        <m:r>
                          <a:rPr lang="es-CO" altLang="es-ES" sz="2200" i="1">
                            <a:solidFill>
                              <a:srgbClr val="7030A0"/>
                            </a:solidFill>
                            <a:latin typeface="Cambria Math" panose="02040503050406030204" pitchFamily="18" charset="0"/>
                          </a:rPr>
                          <m:t>𝑎</m:t>
                        </m:r>
                      </m:e>
                    </m:rad>
                  </m:oMath>
                </a14:m>
                <a:endParaRPr lang="es-CO" altLang="es-ES" sz="2200" dirty="0">
                  <a:latin typeface="+mn-lt"/>
                  <a:ea typeface="Verdana" panose="020B0604030504040204" pitchFamily="34" charset="0"/>
                </a:endParaRPr>
              </a:p>
              <a:p>
                <a:r>
                  <a:rPr lang="es-CO" altLang="es-ES" sz="2200" dirty="0">
                    <a:latin typeface="+mn-lt"/>
                    <a:ea typeface="Verdana" panose="020B0604030504040204" pitchFamily="34" charset="0"/>
                  </a:rPr>
                  <a:t>Para todo </a:t>
                </a:r>
                <a14:m>
                  <m:oMath xmlns:m="http://schemas.openxmlformats.org/officeDocument/2006/math">
                    <m:r>
                      <a:rPr lang="es-CO" altLang="es-ES" sz="2200" i="1" dirty="0">
                        <a:latin typeface="Cambria Math" panose="02040503050406030204" pitchFamily="18" charset="0"/>
                        <a:ea typeface="Verdana" panose="020B0604030504040204" pitchFamily="34" charset="0"/>
                      </a:rPr>
                      <m:t>𝑝</m:t>
                    </m:r>
                  </m:oMath>
                </a14:m>
                <a:r>
                  <a:rPr lang="es-CO" altLang="es-ES" sz="2200" dirty="0">
                    <a:latin typeface="+mn-lt"/>
                    <a:ea typeface="Verdana" panose="020B0604030504040204" pitchFamily="34" charset="0"/>
                  </a:rPr>
                  <a:t> y </a:t>
                </a:r>
                <a14:m>
                  <m:oMath xmlns:m="http://schemas.openxmlformats.org/officeDocument/2006/math">
                    <m:r>
                      <a:rPr lang="es-CO" altLang="es-ES" sz="2200" i="1" dirty="0">
                        <a:latin typeface="Cambria Math" panose="02040503050406030204" pitchFamily="18" charset="0"/>
                        <a:ea typeface="Verdana" panose="020B0604030504040204" pitchFamily="34" charset="0"/>
                      </a:rPr>
                      <m:t>𝑞</m:t>
                    </m:r>
                  </m:oMath>
                </a14:m>
                <a:endParaRPr lang="es-CO" altLang="es-ES" sz="2200" dirty="0">
                  <a:latin typeface="+mn-lt"/>
                  <a:ea typeface="Verdana" panose="020B0604030504040204" pitchFamily="34" charset="0"/>
                </a:endParaRPr>
              </a:p>
              <a:p>
                <a:endParaRPr lang="es-CO" altLang="es-ES" sz="2200" dirty="0">
                  <a:latin typeface="+mn-lt"/>
                  <a:ea typeface="Verdana" panose="020B0604030504040204" pitchFamily="34" charset="0"/>
                </a:endParaRPr>
              </a:p>
              <a:p>
                <a:endParaRPr lang="es-PR" altLang="es-ES" sz="2200" dirty="0">
                  <a:latin typeface="+mn-lt"/>
                  <a:ea typeface="Verdana" panose="020B0604030504040204" pitchFamily="34" charset="0"/>
                </a:endParaRPr>
              </a:p>
              <a:p>
                <a:r>
                  <a:rPr lang="es-PR" altLang="es-ES" sz="2200" b="1" dirty="0">
                    <a:solidFill>
                      <a:srgbClr val="00B050"/>
                    </a:solidFill>
                    <a:latin typeface="+mn-lt"/>
                  </a:rPr>
                  <a:t>Ejemplos</a:t>
                </a:r>
              </a:p>
              <a:p>
                <a:endParaRPr lang="es-PR" altLang="es-ES" sz="2200" b="1" dirty="0">
                  <a:solidFill>
                    <a:srgbClr val="00B050"/>
                  </a:solidFill>
                  <a:latin typeface="+mn-lt"/>
                </a:endParaRPr>
              </a:p>
              <a:p>
                <a:pPr algn="ctr"/>
                <a:endParaRPr lang="es-PR" altLang="es-ES" sz="2200" b="1" dirty="0">
                  <a:solidFill>
                    <a:srgbClr val="00B050"/>
                  </a:solidFill>
                  <a:latin typeface="+mn-lt"/>
                </a:endParaRPr>
              </a:p>
              <a:p>
                <a:pPr algn="ctr"/>
                <a:r>
                  <a:rPr lang="es-CO" altLang="es-ES" sz="2200" dirty="0">
                    <a:latin typeface="+mn-lt"/>
                  </a:rPr>
                  <a:t>3</a:t>
                </a:r>
                <a14:m>
                  <m:oMath xmlns:m="http://schemas.openxmlformats.org/officeDocument/2006/math">
                    <m:rad>
                      <m:radPr>
                        <m:degHide m:val="on"/>
                        <m:ctrlPr>
                          <a:rPr lang="es-CO" altLang="es-ES" sz="2200" i="1">
                            <a:latin typeface="Cambria Math" panose="02040503050406030204" pitchFamily="18" charset="0"/>
                          </a:rPr>
                        </m:ctrlPr>
                      </m:radPr>
                      <m:deg/>
                      <m:e>
                        <m:r>
                          <a:rPr lang="es-CO" altLang="es-ES" sz="2200" i="1">
                            <a:solidFill>
                              <a:srgbClr val="7030A0"/>
                            </a:solidFill>
                            <a:latin typeface="Cambria Math" panose="02040503050406030204" pitchFamily="18" charset="0"/>
                          </a:rPr>
                          <m:t>6</m:t>
                        </m:r>
                      </m:e>
                    </m:rad>
                  </m:oMath>
                </a14:m>
                <a:r>
                  <a:rPr lang="es-CO" altLang="es-ES" sz="2200" dirty="0">
                    <a:latin typeface="+mn-lt"/>
                    <a:ea typeface="Verdana" panose="020B0604030504040204" pitchFamily="34" charset="0"/>
                  </a:rPr>
                  <a:t>     </a:t>
                </a:r>
                <a14:m>
                  <m:oMath xmlns:m="http://schemas.openxmlformats.org/officeDocument/2006/math">
                    <m:r>
                      <m:rPr>
                        <m:sty m:val="p"/>
                      </m:rPr>
                      <a:rPr lang="es-CO" altLang="es-ES" sz="2200" dirty="0">
                        <a:latin typeface="Cambria Math" panose="02040503050406030204" pitchFamily="18" charset="0"/>
                        <a:ea typeface="Cambria Math" panose="02040503050406030204" pitchFamily="18" charset="0"/>
                      </a:rPr>
                      <m:t>es</m:t>
                    </m:r>
                    <m:r>
                      <a:rPr lang="es-CO" altLang="es-ES" sz="2200" dirty="0">
                        <a:latin typeface="Cambria Math" panose="02040503050406030204" pitchFamily="18" charset="0"/>
                        <a:ea typeface="Cambria Math" panose="02040503050406030204" pitchFamily="18" charset="0"/>
                      </a:rPr>
                      <m:t> </m:t>
                    </m:r>
                    <m:r>
                      <m:rPr>
                        <m:sty m:val="p"/>
                      </m:rPr>
                      <a:rPr lang="es-CO" altLang="es-ES" sz="2200" dirty="0">
                        <a:latin typeface="Cambria Math" panose="02040503050406030204" pitchFamily="18" charset="0"/>
                        <a:ea typeface="Cambria Math" panose="02040503050406030204" pitchFamily="18" charset="0"/>
                      </a:rPr>
                      <m:t>semejante</m:t>
                    </m:r>
                    <m:r>
                      <a:rPr lang="es-CO" altLang="es-ES" sz="2200" dirty="0">
                        <a:latin typeface="Cambria Math" panose="02040503050406030204" pitchFamily="18" charset="0"/>
                        <a:ea typeface="Cambria Math" panose="02040503050406030204" pitchFamily="18" charset="0"/>
                      </a:rPr>
                      <m:t> </m:t>
                    </m:r>
                    <m:r>
                      <m:rPr>
                        <m:sty m:val="p"/>
                      </m:rPr>
                      <a:rPr lang="es-CO" altLang="es-ES" sz="2200" dirty="0">
                        <a:latin typeface="Cambria Math" panose="02040503050406030204" pitchFamily="18" charset="0"/>
                        <a:ea typeface="Cambria Math" panose="02040503050406030204" pitchFamily="18" charset="0"/>
                      </a:rPr>
                      <m:t>a</m:t>
                    </m:r>
                    <m:r>
                      <a:rPr lang="es-CO" altLang="es-ES" sz="2200" dirty="0">
                        <a:latin typeface="Cambria Math" panose="02040503050406030204" pitchFamily="18" charset="0"/>
                        <a:ea typeface="Cambria Math" panose="02040503050406030204" pitchFamily="18" charset="0"/>
                      </a:rPr>
                      <m:t> </m:t>
                    </m:r>
                    <m:r>
                      <a:rPr lang="es-CO" altLang="es-ES" sz="2200" i="1" dirty="0">
                        <a:latin typeface="Cambria Math" panose="02040503050406030204" pitchFamily="18" charset="0"/>
                        <a:ea typeface="Cambria Math" panose="02040503050406030204" pitchFamily="18" charset="0"/>
                      </a:rPr>
                      <m:t>       7</m:t>
                    </m:r>
                    <m:rad>
                      <m:radPr>
                        <m:degHide m:val="on"/>
                        <m:ctrlPr>
                          <a:rPr lang="es-CO" altLang="es-ES" sz="2200" i="1">
                            <a:latin typeface="Cambria Math" panose="02040503050406030204" pitchFamily="18" charset="0"/>
                          </a:rPr>
                        </m:ctrlPr>
                      </m:radPr>
                      <m:deg/>
                      <m:e>
                        <m:r>
                          <a:rPr lang="es-CO" altLang="es-ES" sz="2200" i="1">
                            <a:solidFill>
                              <a:srgbClr val="7030A0"/>
                            </a:solidFill>
                            <a:latin typeface="Cambria Math" panose="02040503050406030204" pitchFamily="18" charset="0"/>
                          </a:rPr>
                          <m:t>6</m:t>
                        </m:r>
                      </m:e>
                    </m:rad>
                  </m:oMath>
                </a14:m>
                <a:endParaRPr lang="es-PR" altLang="es-CO" sz="2200" b="1" dirty="0">
                  <a:solidFill>
                    <a:srgbClr val="00B050"/>
                  </a:solidFill>
                  <a:latin typeface="+mn-lt"/>
                </a:endParaRPr>
              </a:p>
              <a:p>
                <a:pPr algn="ctr"/>
                <a:endParaRPr lang="es-PR" altLang="es-CO" sz="2200" b="1" dirty="0">
                  <a:solidFill>
                    <a:srgbClr val="00B050"/>
                  </a:solidFill>
                  <a:latin typeface="+mn-lt"/>
                </a:endParaRPr>
              </a:p>
              <a:p>
                <a:pPr algn="ctr"/>
                <a:r>
                  <a:rPr lang="es-CO" altLang="es-ES" sz="2200" dirty="0">
                    <a:latin typeface="+mn-lt"/>
                  </a:rPr>
                  <a:t>-5</a:t>
                </a:r>
                <a14:m>
                  <m:oMath xmlns:m="http://schemas.openxmlformats.org/officeDocument/2006/math">
                    <m:rad>
                      <m:radPr>
                        <m:ctrlPr>
                          <a:rPr lang="es-CO" altLang="es-ES" sz="2200" i="1">
                            <a:latin typeface="Cambria Math" panose="02040503050406030204" pitchFamily="18" charset="0"/>
                          </a:rPr>
                        </m:ctrlPr>
                      </m:radPr>
                      <m:deg>
                        <m:r>
                          <m:rPr>
                            <m:brk m:alnAt="7"/>
                          </m:rPr>
                          <a:rPr lang="es-CO" altLang="es-ES" sz="2200" i="1">
                            <a:solidFill>
                              <a:srgbClr val="FF0000"/>
                            </a:solidFill>
                            <a:latin typeface="Cambria Math" panose="02040503050406030204" pitchFamily="18" charset="0"/>
                          </a:rPr>
                          <m:t>3</m:t>
                        </m:r>
                      </m:deg>
                      <m:e>
                        <m:r>
                          <a:rPr lang="es-CO" altLang="es-ES" sz="2200" i="1">
                            <a:solidFill>
                              <a:srgbClr val="7030A0"/>
                            </a:solidFill>
                            <a:latin typeface="Cambria Math" panose="02040503050406030204" pitchFamily="18" charset="0"/>
                          </a:rPr>
                          <m:t>8</m:t>
                        </m:r>
                      </m:e>
                    </m:rad>
                    <m:r>
                      <a:rPr lang="es-CO" altLang="es-ES" sz="2200">
                        <a:solidFill>
                          <a:srgbClr val="7030A0"/>
                        </a:solidFill>
                        <a:latin typeface="Cambria Math" panose="02040503050406030204" pitchFamily="18" charset="0"/>
                      </a:rPr>
                      <m:t>       </m:t>
                    </m:r>
                    <m:r>
                      <m:rPr>
                        <m:sty m:val="p"/>
                      </m:rPr>
                      <a:rPr lang="es-CO" altLang="es-ES" sz="2200" dirty="0">
                        <a:latin typeface="Cambria Math" panose="02040503050406030204" pitchFamily="18" charset="0"/>
                        <a:ea typeface="Cambria Math" panose="02040503050406030204" pitchFamily="18" charset="0"/>
                      </a:rPr>
                      <m:t>es</m:t>
                    </m:r>
                    <m:r>
                      <a:rPr lang="es-CO" altLang="es-ES" sz="2200" dirty="0">
                        <a:latin typeface="Cambria Math" panose="02040503050406030204" pitchFamily="18" charset="0"/>
                        <a:ea typeface="Cambria Math" panose="02040503050406030204" pitchFamily="18" charset="0"/>
                      </a:rPr>
                      <m:t> </m:t>
                    </m:r>
                    <m:r>
                      <m:rPr>
                        <m:sty m:val="p"/>
                      </m:rPr>
                      <a:rPr lang="es-CO" altLang="es-ES" sz="2200" dirty="0">
                        <a:latin typeface="Cambria Math" panose="02040503050406030204" pitchFamily="18" charset="0"/>
                        <a:ea typeface="Cambria Math" panose="02040503050406030204" pitchFamily="18" charset="0"/>
                      </a:rPr>
                      <m:t>semejante</m:t>
                    </m:r>
                    <m:r>
                      <a:rPr lang="es-CO" altLang="es-ES" sz="2200" dirty="0">
                        <a:latin typeface="Cambria Math" panose="02040503050406030204" pitchFamily="18" charset="0"/>
                        <a:ea typeface="Cambria Math" panose="02040503050406030204" pitchFamily="18" charset="0"/>
                      </a:rPr>
                      <m:t> </m:t>
                    </m:r>
                    <m:r>
                      <m:rPr>
                        <m:sty m:val="p"/>
                      </m:rPr>
                      <a:rPr lang="es-CO" altLang="es-ES" sz="2200" dirty="0">
                        <a:latin typeface="Cambria Math" panose="02040503050406030204" pitchFamily="18" charset="0"/>
                        <a:ea typeface="Cambria Math" panose="02040503050406030204" pitchFamily="18" charset="0"/>
                      </a:rPr>
                      <m:t>a</m:t>
                    </m:r>
                    <m:r>
                      <a:rPr lang="es-CO" altLang="es-ES" sz="2200" dirty="0">
                        <a:latin typeface="Cambria Math" panose="02040503050406030204" pitchFamily="18" charset="0"/>
                        <a:ea typeface="Cambria Math" panose="02040503050406030204" pitchFamily="18" charset="0"/>
                      </a:rPr>
                      <m:t>         </m:t>
                    </m:r>
                    <m:r>
                      <a:rPr lang="es-CO" altLang="es-ES" sz="2200" i="1" dirty="0">
                        <a:latin typeface="Cambria Math" panose="02040503050406030204" pitchFamily="18" charset="0"/>
                        <a:ea typeface="Cambria Math" panose="02040503050406030204" pitchFamily="18" charset="0"/>
                      </a:rPr>
                      <m:t>4</m:t>
                    </m:r>
                    <m:rad>
                      <m:radPr>
                        <m:ctrlPr>
                          <a:rPr lang="es-CO" altLang="es-ES" sz="2200" i="1">
                            <a:latin typeface="Cambria Math" panose="02040503050406030204" pitchFamily="18" charset="0"/>
                          </a:rPr>
                        </m:ctrlPr>
                      </m:radPr>
                      <m:deg>
                        <m:r>
                          <m:rPr>
                            <m:brk m:alnAt="7"/>
                          </m:rPr>
                          <a:rPr lang="es-CO" altLang="es-ES" sz="2200" i="1">
                            <a:solidFill>
                              <a:srgbClr val="FF0000"/>
                            </a:solidFill>
                            <a:latin typeface="Cambria Math" panose="02040503050406030204" pitchFamily="18" charset="0"/>
                          </a:rPr>
                          <m:t>3</m:t>
                        </m:r>
                      </m:deg>
                      <m:e>
                        <m:r>
                          <a:rPr lang="es-CO" altLang="es-ES" sz="2200" i="1">
                            <a:solidFill>
                              <a:srgbClr val="7030A0"/>
                            </a:solidFill>
                            <a:latin typeface="Cambria Math" panose="02040503050406030204" pitchFamily="18" charset="0"/>
                          </a:rPr>
                          <m:t>8</m:t>
                        </m:r>
                      </m:e>
                    </m:rad>
                  </m:oMath>
                </a14:m>
                <a:endParaRPr lang="es-PR" altLang="es-CO" sz="2200" b="1" dirty="0">
                  <a:solidFill>
                    <a:srgbClr val="00B050"/>
                  </a:solidFill>
                  <a:latin typeface="+mn-lt"/>
                </a:endParaRPr>
              </a:p>
              <a:p>
                <a:pPr algn="ctr"/>
                <a:endParaRPr lang="es-PR" altLang="es-CO" sz="2200" b="1" dirty="0">
                  <a:solidFill>
                    <a:srgbClr val="00B050"/>
                  </a:solidFill>
                  <a:latin typeface="+mn-lt"/>
                </a:endParaRPr>
              </a:p>
              <a:p>
                <a:pPr algn="ctr"/>
                <a14:m>
                  <m:oMath xmlns:m="http://schemas.openxmlformats.org/officeDocument/2006/math">
                    <m:r>
                      <a:rPr lang="es-CO" altLang="es-ES" sz="2200">
                        <a:latin typeface="Cambria Math" panose="02040503050406030204" pitchFamily="18" charset="0"/>
                      </a:rPr>
                      <m:t>31</m:t>
                    </m:r>
                    <m:rad>
                      <m:radPr>
                        <m:ctrlPr>
                          <a:rPr lang="es-CO" altLang="es-ES" sz="2200" i="1">
                            <a:latin typeface="Cambria Math" panose="02040503050406030204" pitchFamily="18" charset="0"/>
                          </a:rPr>
                        </m:ctrlPr>
                      </m:radPr>
                      <m:deg>
                        <m:r>
                          <m:rPr>
                            <m:brk m:alnAt="7"/>
                          </m:rPr>
                          <a:rPr lang="es-CO" altLang="es-ES" sz="2200" i="1">
                            <a:solidFill>
                              <a:srgbClr val="FF0000"/>
                            </a:solidFill>
                            <a:latin typeface="Cambria Math" panose="02040503050406030204" pitchFamily="18" charset="0"/>
                          </a:rPr>
                          <m:t>4</m:t>
                        </m:r>
                      </m:deg>
                      <m:e>
                        <m:r>
                          <a:rPr lang="es-CO" altLang="es-ES" sz="2200" i="1">
                            <a:solidFill>
                              <a:srgbClr val="7030A0"/>
                            </a:solidFill>
                            <a:latin typeface="Cambria Math" panose="02040503050406030204" pitchFamily="18" charset="0"/>
                          </a:rPr>
                          <m:t>3</m:t>
                        </m:r>
                        <m:sSup>
                          <m:sSupPr>
                            <m:ctrlPr>
                              <a:rPr lang="es-CO" altLang="es-ES" sz="2200" i="1">
                                <a:solidFill>
                                  <a:srgbClr val="7030A0"/>
                                </a:solidFill>
                                <a:latin typeface="Cambria Math" panose="02040503050406030204" pitchFamily="18" charset="0"/>
                              </a:rPr>
                            </m:ctrlPr>
                          </m:sSupPr>
                          <m:e>
                            <m:r>
                              <a:rPr lang="es-CO" altLang="es-ES" sz="2200" i="1">
                                <a:solidFill>
                                  <a:srgbClr val="7030A0"/>
                                </a:solidFill>
                                <a:latin typeface="Cambria Math" panose="02040503050406030204" pitchFamily="18" charset="0"/>
                              </a:rPr>
                              <m:t>𝑥</m:t>
                            </m:r>
                          </m:e>
                          <m:sup>
                            <m:r>
                              <a:rPr lang="es-CO" altLang="es-ES" sz="2200" i="1">
                                <a:solidFill>
                                  <a:srgbClr val="7030A0"/>
                                </a:solidFill>
                                <a:latin typeface="Cambria Math" panose="02040503050406030204" pitchFamily="18" charset="0"/>
                              </a:rPr>
                              <m:t>2</m:t>
                            </m:r>
                          </m:sup>
                        </m:sSup>
                        <m:r>
                          <a:rPr lang="es-CO" altLang="es-ES" sz="2200" i="1">
                            <a:solidFill>
                              <a:srgbClr val="7030A0"/>
                            </a:solidFill>
                            <a:latin typeface="Cambria Math" panose="02040503050406030204" pitchFamily="18" charset="0"/>
                          </a:rPr>
                          <m:t>𝑦</m:t>
                        </m:r>
                      </m:e>
                    </m:rad>
                    <m:r>
                      <a:rPr lang="es-CO" altLang="es-ES" sz="2200">
                        <a:solidFill>
                          <a:srgbClr val="7030A0"/>
                        </a:solidFill>
                        <a:latin typeface="Cambria Math" panose="02040503050406030204" pitchFamily="18" charset="0"/>
                      </a:rPr>
                      <m:t>     </m:t>
                    </m:r>
                    <m:r>
                      <m:rPr>
                        <m:sty m:val="p"/>
                      </m:rPr>
                      <a:rPr lang="es-CO" altLang="es-ES" sz="2200" dirty="0">
                        <a:latin typeface="Cambria Math" panose="02040503050406030204" pitchFamily="18" charset="0"/>
                        <a:ea typeface="Cambria Math" panose="02040503050406030204" pitchFamily="18" charset="0"/>
                      </a:rPr>
                      <m:t>es</m:t>
                    </m:r>
                    <m:r>
                      <a:rPr lang="es-CO" altLang="es-ES" sz="2200" dirty="0">
                        <a:latin typeface="Cambria Math" panose="02040503050406030204" pitchFamily="18" charset="0"/>
                        <a:ea typeface="Cambria Math" panose="02040503050406030204" pitchFamily="18" charset="0"/>
                      </a:rPr>
                      <m:t> </m:t>
                    </m:r>
                    <m:r>
                      <m:rPr>
                        <m:sty m:val="p"/>
                      </m:rPr>
                      <a:rPr lang="es-CO" altLang="es-ES" sz="2200" dirty="0">
                        <a:latin typeface="Cambria Math" panose="02040503050406030204" pitchFamily="18" charset="0"/>
                        <a:ea typeface="Cambria Math" panose="02040503050406030204" pitchFamily="18" charset="0"/>
                      </a:rPr>
                      <m:t>equivalente</m:t>
                    </m:r>
                    <m:r>
                      <a:rPr lang="es-CO" altLang="es-ES" sz="2200" dirty="0">
                        <a:latin typeface="Cambria Math" panose="02040503050406030204" pitchFamily="18" charset="0"/>
                        <a:ea typeface="Cambria Math" panose="02040503050406030204" pitchFamily="18" charset="0"/>
                      </a:rPr>
                      <m:t> </m:t>
                    </m:r>
                    <m:r>
                      <m:rPr>
                        <m:sty m:val="p"/>
                      </m:rPr>
                      <a:rPr lang="es-CO" altLang="es-ES" sz="2200" dirty="0">
                        <a:latin typeface="Cambria Math" panose="02040503050406030204" pitchFamily="18" charset="0"/>
                        <a:ea typeface="Cambria Math" panose="02040503050406030204" pitchFamily="18" charset="0"/>
                      </a:rPr>
                      <m:t>a</m:t>
                    </m:r>
                    <m:r>
                      <a:rPr lang="es-CO" altLang="es-ES" sz="2200" dirty="0">
                        <a:latin typeface="Cambria Math" panose="02040503050406030204" pitchFamily="18" charset="0"/>
                        <a:ea typeface="Cambria Math" panose="02040503050406030204" pitchFamily="18" charset="0"/>
                      </a:rPr>
                      <m:t>    −23</m:t>
                    </m:r>
                    <m:rad>
                      <m:radPr>
                        <m:ctrlPr>
                          <a:rPr lang="es-CO" altLang="es-ES" sz="2200" i="1">
                            <a:latin typeface="Cambria Math" panose="02040503050406030204" pitchFamily="18" charset="0"/>
                          </a:rPr>
                        </m:ctrlPr>
                      </m:radPr>
                      <m:deg>
                        <m:r>
                          <m:rPr>
                            <m:brk m:alnAt="7"/>
                          </m:rPr>
                          <a:rPr lang="es-CO" altLang="es-ES" sz="2200" i="1">
                            <a:solidFill>
                              <a:srgbClr val="FF0000"/>
                            </a:solidFill>
                            <a:latin typeface="Cambria Math" panose="02040503050406030204" pitchFamily="18" charset="0"/>
                          </a:rPr>
                          <m:t>4</m:t>
                        </m:r>
                      </m:deg>
                      <m:e>
                        <m:r>
                          <a:rPr lang="es-CO" altLang="es-ES" sz="2200" i="1">
                            <a:solidFill>
                              <a:srgbClr val="7030A0"/>
                            </a:solidFill>
                            <a:latin typeface="Cambria Math" panose="02040503050406030204" pitchFamily="18" charset="0"/>
                          </a:rPr>
                          <m:t>3</m:t>
                        </m:r>
                        <m:sSup>
                          <m:sSupPr>
                            <m:ctrlPr>
                              <a:rPr lang="es-CO" altLang="es-ES" sz="2200" i="1">
                                <a:solidFill>
                                  <a:srgbClr val="7030A0"/>
                                </a:solidFill>
                                <a:latin typeface="Cambria Math" panose="02040503050406030204" pitchFamily="18" charset="0"/>
                              </a:rPr>
                            </m:ctrlPr>
                          </m:sSupPr>
                          <m:e>
                            <m:r>
                              <a:rPr lang="es-CO" altLang="es-ES" sz="2200" i="1">
                                <a:solidFill>
                                  <a:srgbClr val="7030A0"/>
                                </a:solidFill>
                                <a:latin typeface="Cambria Math" panose="02040503050406030204" pitchFamily="18" charset="0"/>
                              </a:rPr>
                              <m:t>𝑥</m:t>
                            </m:r>
                          </m:e>
                          <m:sup>
                            <m:r>
                              <a:rPr lang="es-CO" altLang="es-ES" sz="2200" i="1">
                                <a:solidFill>
                                  <a:srgbClr val="7030A0"/>
                                </a:solidFill>
                                <a:latin typeface="Cambria Math" panose="02040503050406030204" pitchFamily="18" charset="0"/>
                              </a:rPr>
                              <m:t>2</m:t>
                            </m:r>
                          </m:sup>
                        </m:sSup>
                        <m:r>
                          <a:rPr lang="es-CO" altLang="es-ES" sz="2200" i="1">
                            <a:solidFill>
                              <a:srgbClr val="7030A0"/>
                            </a:solidFill>
                            <a:latin typeface="Cambria Math" panose="02040503050406030204" pitchFamily="18" charset="0"/>
                          </a:rPr>
                          <m:t>𝑦</m:t>
                        </m:r>
                      </m:e>
                    </m:rad>
                  </m:oMath>
                </a14:m>
                <a:endParaRPr lang="es-PR" altLang="es-CO" sz="2200" b="1" dirty="0">
                  <a:solidFill>
                    <a:srgbClr val="00B050"/>
                  </a:solidFill>
                  <a:latin typeface="+mn-lt"/>
                </a:endParaRPr>
              </a:p>
            </p:txBody>
          </p:sp>
        </mc:Choice>
        <mc:Fallback xmlns="">
          <p:sp>
            <p:nvSpPr>
              <p:cNvPr id="4" name="Rectangle 1">
                <a:extLst>
                  <a:ext uri="{FF2B5EF4-FFF2-40B4-BE49-F238E27FC236}">
                    <a16:creationId xmlns:a16="http://schemas.microsoft.com/office/drawing/2014/main" id="{01A8AF4C-DC30-4489-8D9E-F144CDDB0404}"/>
                  </a:ext>
                </a:extLst>
              </p:cNvPr>
              <p:cNvSpPr>
                <a:spLocks noGrp="1" noRot="1" noChangeAspect="1" noMove="1" noResize="1" noEditPoints="1" noAdjustHandles="1" noChangeArrowheads="1" noChangeShapeType="1" noTextEdit="1"/>
              </p:cNvSpPr>
              <p:nvPr>
                <p:ph idx="1"/>
              </p:nvPr>
            </p:nvSpPr>
            <p:spPr bwMode="auto">
              <a:xfrm>
                <a:off x="337930" y="1340485"/>
                <a:ext cx="8189844" cy="4460388"/>
              </a:xfrm>
              <a:prstGeom prst="rect">
                <a:avLst/>
              </a:prstGeom>
              <a:blipFill>
                <a:blip r:embed="rId4"/>
                <a:stretch>
                  <a:fillRect l="-1116" t="-1503"/>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s-ES">
                    <a:noFill/>
                  </a:rPr>
                  <a:t> </a:t>
                </a:r>
              </a:p>
            </p:txBody>
          </p:sp>
        </mc:Fallback>
      </mc:AlternateContent>
      <p:sp>
        <p:nvSpPr>
          <p:cNvPr id="5" name="Título 1">
            <a:extLst>
              <a:ext uri="{FF2B5EF4-FFF2-40B4-BE49-F238E27FC236}">
                <a16:creationId xmlns:a16="http://schemas.microsoft.com/office/drawing/2014/main" xmlns="" id="{E1726707-3F03-401F-ACD4-C2DD18719127}"/>
              </a:ext>
            </a:extLst>
          </p:cNvPr>
          <p:cNvSpPr txBox="1">
            <a:spLocks/>
          </p:cNvSpPr>
          <p:nvPr/>
        </p:nvSpPr>
        <p:spPr>
          <a:xfrm>
            <a:off x="337930" y="295599"/>
            <a:ext cx="7886700" cy="388142"/>
          </a:xfrm>
          <a:prstGeom prst="rect">
            <a:avLst/>
          </a:prstGeom>
        </p:spPr>
        <p:txBody>
          <a:bodyPr vert="horz" lIns="91440" tIns="45720" rIns="91440" bIns="45720" rtlCol="0" anchor="ctr">
            <a:normAutofit fontScale="825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s-PR" altLang="es-ES" b="1" dirty="0" smtClean="0">
                <a:solidFill>
                  <a:srgbClr val="00B0F0"/>
                </a:solidFill>
              </a:rPr>
              <a:t>Operaciones entre radicales</a:t>
            </a:r>
            <a:endParaRPr lang="es-ES" dirty="0"/>
          </a:p>
        </p:txBody>
      </p:sp>
    </p:spTree>
    <p:extLst>
      <p:ext uri="{BB962C8B-B14F-4D97-AF65-F5344CB8AC3E}">
        <p14:creationId xmlns:p14="http://schemas.microsoft.com/office/powerpoint/2010/main" val="3973967024"/>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Marcador de contenido 2">
                <a:extLst>
                  <a:ext uri="{FF2B5EF4-FFF2-40B4-BE49-F238E27FC236}">
                    <a16:creationId xmlns:a16="http://schemas.microsoft.com/office/drawing/2014/main" xmlns="" id="{0BA5D56B-0073-47A5-822C-B540DBE13336}"/>
                  </a:ext>
                </a:extLst>
              </p:cNvPr>
              <p:cNvSpPr>
                <a:spLocks noGrp="1"/>
              </p:cNvSpPr>
              <p:nvPr>
                <p:ph idx="1"/>
              </p:nvPr>
            </p:nvSpPr>
            <p:spPr>
              <a:xfrm>
                <a:off x="628650" y="288724"/>
                <a:ext cx="7886700" cy="6309024"/>
              </a:xfrm>
            </p:spPr>
            <p:txBody>
              <a:bodyPr>
                <a:noAutofit/>
              </a:bodyPr>
              <a:lstStyle/>
              <a:p>
                <a:pPr algn="just"/>
                <a:r>
                  <a:rPr lang="es-ES" sz="2000" b="1" dirty="0" smtClean="0">
                    <a:solidFill>
                      <a:srgbClr val="00B0F0"/>
                    </a:solidFill>
                    <a:ea typeface="Verdana" panose="020B0604030504040204" pitchFamily="34" charset="0"/>
                  </a:rPr>
                  <a:t>Números Naturales:  </a:t>
                </a:r>
                <a:r>
                  <a:rPr lang="es-ES" sz="2000" dirty="0">
                    <a:solidFill>
                      <a:schemeClr val="tx1"/>
                    </a:solidFill>
                    <a:ea typeface="Verdana" panose="020B0604030504040204" pitchFamily="34" charset="0"/>
                  </a:rPr>
                  <a:t>Su símbolo es </a:t>
                </a:r>
                <a14:m>
                  <m:oMath xmlns:m="http://schemas.openxmlformats.org/officeDocument/2006/math">
                    <m:r>
                      <a:rPr lang="es-ES" sz="2000" i="1">
                        <a:solidFill>
                          <a:schemeClr val="tx1"/>
                        </a:solidFill>
                        <a:latin typeface="Cambria Math" panose="02040503050406030204" pitchFamily="18" charset="0"/>
                        <a:ea typeface="Cambria Math" panose="02040503050406030204" pitchFamily="18" charset="0"/>
                      </a:rPr>
                      <m:t>ℕ</m:t>
                    </m:r>
                    <m:r>
                      <a:rPr lang="es-CO" sz="2000" i="1">
                        <a:solidFill>
                          <a:schemeClr val="tx1"/>
                        </a:solidFill>
                        <a:latin typeface="Cambria Math" panose="02040503050406030204" pitchFamily="18" charset="0"/>
                        <a:ea typeface="Cambria Math" panose="02040503050406030204" pitchFamily="18" charset="0"/>
                      </a:rPr>
                      <m:t> </m:t>
                    </m:r>
                  </m:oMath>
                </a14:m>
                <a:r>
                  <a:rPr lang="es-ES" sz="2000" dirty="0">
                    <a:solidFill>
                      <a:schemeClr val="tx1"/>
                    </a:solidFill>
                    <a:ea typeface="Verdana" panose="020B0604030504040204" pitchFamily="34" charset="0"/>
                  </a:rPr>
                  <a:t>, y son los números que nos sirven para contar 0,1,2,3,…, . </a:t>
                </a:r>
              </a:p>
              <a:p>
                <a:pPr marL="0" indent="0" algn="just">
                  <a:buNone/>
                </a:pPr>
                <a:endParaRPr lang="es-ES" sz="2000" dirty="0">
                  <a:solidFill>
                    <a:schemeClr val="tx1"/>
                  </a:solidFill>
                  <a:ea typeface="Verdana" panose="020B0604030504040204" pitchFamily="34" charset="0"/>
                </a:endParaRPr>
              </a:p>
              <a:p>
                <a:pPr algn="just"/>
                <a:r>
                  <a:rPr lang="es-ES" sz="2000" b="1" dirty="0">
                    <a:solidFill>
                      <a:srgbClr val="00B0F0"/>
                    </a:solidFill>
                    <a:ea typeface="Verdana" panose="020B0604030504040204" pitchFamily="34" charset="0"/>
                  </a:rPr>
                  <a:t>Números Enteros: </a:t>
                </a:r>
                <a:r>
                  <a:rPr lang="es-ES" sz="2000" dirty="0">
                    <a:solidFill>
                      <a:schemeClr val="tx1"/>
                    </a:solidFill>
                    <a:ea typeface="Verdana" panose="020B0604030504040204" pitchFamily="34" charset="0"/>
                  </a:rPr>
                  <a:t>Su símbolo es </a:t>
                </a:r>
                <a14:m>
                  <m:oMath xmlns:m="http://schemas.openxmlformats.org/officeDocument/2006/math">
                    <m:r>
                      <a:rPr lang="es-ES" sz="2000" i="1" smtClean="0">
                        <a:solidFill>
                          <a:schemeClr val="tx1"/>
                        </a:solidFill>
                        <a:latin typeface="Cambria Math" panose="02040503050406030204" pitchFamily="18" charset="0"/>
                        <a:ea typeface="Cambria Math" panose="02040503050406030204" pitchFamily="18" charset="0"/>
                      </a:rPr>
                      <m:t>ℤ</m:t>
                    </m:r>
                  </m:oMath>
                </a14:m>
                <a:r>
                  <a:rPr lang="es-ES" sz="2000" dirty="0">
                    <a:solidFill>
                      <a:schemeClr val="tx1"/>
                    </a:solidFill>
                    <a:ea typeface="Verdana" panose="020B0604030504040204" pitchFamily="34" charset="0"/>
                  </a:rPr>
                  <a:t> y está formado por los números naturales y por sus </a:t>
                </a:r>
                <a:r>
                  <a:rPr lang="es-ES" sz="2000" dirty="0" smtClean="0">
                    <a:solidFill>
                      <a:schemeClr val="tx1"/>
                    </a:solidFill>
                    <a:ea typeface="Verdana" panose="020B0604030504040204" pitchFamily="34" charset="0"/>
                  </a:rPr>
                  <a:t>negativos, que son sus inversos aditivos.</a:t>
                </a:r>
                <a:r>
                  <a:rPr lang="es-ES" sz="2000" i="1" dirty="0" smtClean="0">
                    <a:solidFill>
                      <a:schemeClr val="tx1"/>
                    </a:solidFill>
                    <a:ea typeface="Verdana" panose="020B0604030504040204" pitchFamily="34" charset="0"/>
                  </a:rPr>
                  <a:t> </a:t>
                </a:r>
                <a:endParaRPr lang="es-ES" sz="2000" i="1" dirty="0">
                  <a:solidFill>
                    <a:schemeClr val="tx1"/>
                  </a:solidFill>
                  <a:ea typeface="Verdana" panose="020B0604030504040204" pitchFamily="34" charset="0"/>
                </a:endParaRPr>
              </a:p>
              <a:p>
                <a:pPr marL="0" indent="0" algn="just">
                  <a:buNone/>
                </a:pPr>
                <a:r>
                  <a:rPr lang="es-ES" sz="2000" i="1" dirty="0">
                    <a:solidFill>
                      <a:schemeClr val="tx1"/>
                    </a:solidFill>
                    <a:ea typeface="Verdana" panose="020B0604030504040204" pitchFamily="34" charset="0"/>
                  </a:rPr>
                  <a:t>                  </a:t>
                </a:r>
              </a:p>
              <a:p>
                <a:pPr marL="0" indent="0" algn="ctr">
                  <a:buNone/>
                </a:pPr>
                <a14:m>
                  <m:oMathPara xmlns:m="http://schemas.openxmlformats.org/officeDocument/2006/math">
                    <m:oMathParaPr>
                      <m:jc m:val="centerGroup"/>
                    </m:oMathParaPr>
                    <m:oMath xmlns:m="http://schemas.openxmlformats.org/officeDocument/2006/math">
                      <m:r>
                        <a:rPr lang="es-ES" sz="2000" i="1">
                          <a:solidFill>
                            <a:schemeClr val="tx1"/>
                          </a:solidFill>
                          <a:latin typeface="Cambria Math" panose="02040503050406030204" pitchFamily="18" charset="0"/>
                          <a:ea typeface="Cambria Math" panose="02040503050406030204" pitchFamily="18" charset="0"/>
                        </a:rPr>
                        <m:t>ℤ</m:t>
                      </m:r>
                      <m:r>
                        <a:rPr lang="es-CO" sz="2000" b="0" i="1" smtClean="0">
                          <a:solidFill>
                            <a:schemeClr val="tx1"/>
                          </a:solidFill>
                          <a:latin typeface="Cambria Math" panose="02040503050406030204" pitchFamily="18" charset="0"/>
                          <a:ea typeface="Cambria Math" panose="02040503050406030204" pitchFamily="18" charset="0"/>
                        </a:rPr>
                        <m:t>={…, −2,−1,0,1,2,…}</m:t>
                      </m:r>
                    </m:oMath>
                  </m:oMathPara>
                </a14:m>
                <a:endParaRPr lang="es-ES" sz="2000" dirty="0">
                  <a:solidFill>
                    <a:schemeClr val="tx1"/>
                  </a:solidFill>
                  <a:ea typeface="Verdana" panose="020B0604030504040204" pitchFamily="34" charset="0"/>
                </a:endParaRPr>
              </a:p>
              <a:p>
                <a:pPr marL="0" indent="0" algn="just">
                  <a:buNone/>
                </a:pPr>
                <a:endParaRPr lang="es-ES" sz="2000" dirty="0">
                  <a:solidFill>
                    <a:schemeClr val="tx1"/>
                  </a:solidFill>
                  <a:ea typeface="Verdana" panose="020B0604030504040204" pitchFamily="34" charset="0"/>
                </a:endParaRPr>
              </a:p>
              <a:p>
                <a:pPr algn="just"/>
                <a:r>
                  <a:rPr lang="es-ES" sz="2000" b="1" dirty="0">
                    <a:solidFill>
                      <a:srgbClr val="00B0F0"/>
                    </a:solidFill>
                    <a:ea typeface="Verdana" panose="020B0604030504040204" pitchFamily="34" charset="0"/>
                  </a:rPr>
                  <a:t>Números Racionales: </a:t>
                </a:r>
                <a:r>
                  <a:rPr lang="es-ES" sz="2000" dirty="0">
                    <a:ea typeface="Verdana" panose="020B0604030504040204" pitchFamily="34" charset="0"/>
                  </a:rPr>
                  <a:t>S</a:t>
                </a:r>
                <a:r>
                  <a:rPr lang="es-ES" sz="2000" dirty="0">
                    <a:solidFill>
                      <a:schemeClr val="tx1"/>
                    </a:solidFill>
                    <a:ea typeface="Verdana" panose="020B0604030504040204" pitchFamily="34" charset="0"/>
                  </a:rPr>
                  <a:t>u símbolo es </a:t>
                </a:r>
                <a14:m>
                  <m:oMath xmlns:m="http://schemas.openxmlformats.org/officeDocument/2006/math">
                    <m:r>
                      <a:rPr lang="es-ES" sz="2000" i="1" smtClean="0">
                        <a:solidFill>
                          <a:schemeClr val="tx1"/>
                        </a:solidFill>
                        <a:latin typeface="Cambria Math" panose="02040503050406030204" pitchFamily="18" charset="0"/>
                        <a:ea typeface="Cambria Math" panose="02040503050406030204" pitchFamily="18" charset="0"/>
                      </a:rPr>
                      <m:t>ℚ</m:t>
                    </m:r>
                  </m:oMath>
                </a14:m>
                <a:r>
                  <a:rPr lang="es-ES" sz="2000" dirty="0">
                    <a:solidFill>
                      <a:schemeClr val="tx1"/>
                    </a:solidFill>
                    <a:ea typeface="Verdana" panose="020B0604030504040204" pitchFamily="34" charset="0"/>
                  </a:rPr>
                  <a:t>, y es el conjunto de todos los números que se pueden escribir como el cociente entre dos números enteros.</a:t>
                </a:r>
                <a:endParaRPr lang="es-CO" sz="2000" i="1" dirty="0">
                  <a:solidFill>
                    <a:schemeClr val="tx1"/>
                  </a:solidFill>
                  <a:ea typeface="Cambria Math" panose="02040503050406030204" pitchFamily="18" charset="0"/>
                </a:endParaRPr>
              </a:p>
              <a:p>
                <a:pPr marL="0" indent="0" algn="just">
                  <a:buNone/>
                </a:pPr>
                <a14:m>
                  <m:oMathPara xmlns:m="http://schemas.openxmlformats.org/officeDocument/2006/math">
                    <m:oMathParaPr>
                      <m:jc m:val="center"/>
                    </m:oMathParaPr>
                    <m:oMath xmlns:m="http://schemas.openxmlformats.org/officeDocument/2006/math">
                      <m:r>
                        <a:rPr lang="es-ES" sz="2000" i="1">
                          <a:solidFill>
                            <a:schemeClr val="tx1"/>
                          </a:solidFill>
                          <a:latin typeface="Cambria Math" panose="02040503050406030204" pitchFamily="18" charset="0"/>
                          <a:ea typeface="Cambria Math" panose="02040503050406030204" pitchFamily="18" charset="0"/>
                        </a:rPr>
                        <m:t>ℚ</m:t>
                      </m:r>
                      <m:r>
                        <a:rPr lang="es-CO" sz="2000" b="0" i="1" smtClean="0">
                          <a:solidFill>
                            <a:schemeClr val="tx1"/>
                          </a:solidFill>
                          <a:latin typeface="Cambria Math" panose="02040503050406030204" pitchFamily="18" charset="0"/>
                          <a:ea typeface="Cambria Math" panose="02040503050406030204" pitchFamily="18" charset="0"/>
                        </a:rPr>
                        <m:t>={</m:t>
                      </m:r>
                      <m:f>
                        <m:fPr>
                          <m:ctrlPr>
                            <a:rPr lang="es-CO" sz="2000" b="0" i="1" smtClean="0">
                              <a:solidFill>
                                <a:schemeClr val="tx1"/>
                              </a:solidFill>
                              <a:latin typeface="Cambria Math" panose="02040503050406030204" pitchFamily="18" charset="0"/>
                              <a:ea typeface="Cambria Math" panose="02040503050406030204" pitchFamily="18" charset="0"/>
                            </a:rPr>
                          </m:ctrlPr>
                        </m:fPr>
                        <m:num>
                          <m:r>
                            <a:rPr lang="es-CO" sz="2000" b="0" i="1" smtClean="0">
                              <a:solidFill>
                                <a:schemeClr val="tx1"/>
                              </a:solidFill>
                              <a:latin typeface="Cambria Math" panose="02040503050406030204" pitchFamily="18" charset="0"/>
                              <a:ea typeface="Cambria Math" panose="02040503050406030204" pitchFamily="18" charset="0"/>
                            </a:rPr>
                            <m:t>𝑝</m:t>
                          </m:r>
                        </m:num>
                        <m:den>
                          <m:r>
                            <a:rPr lang="es-CO" sz="2000" b="0" i="1" smtClean="0">
                              <a:solidFill>
                                <a:schemeClr val="tx1"/>
                              </a:solidFill>
                              <a:latin typeface="Cambria Math" panose="02040503050406030204" pitchFamily="18" charset="0"/>
                              <a:ea typeface="Cambria Math" panose="02040503050406030204" pitchFamily="18" charset="0"/>
                            </a:rPr>
                            <m:t>𝑞</m:t>
                          </m:r>
                        </m:den>
                      </m:f>
                      <m:r>
                        <a:rPr lang="es-CO" sz="2000" b="0" i="1" smtClean="0">
                          <a:solidFill>
                            <a:schemeClr val="tx1"/>
                          </a:solidFill>
                          <a:latin typeface="Cambria Math" panose="02040503050406030204" pitchFamily="18" charset="0"/>
                          <a:ea typeface="Cambria Math" panose="02040503050406030204" pitchFamily="18" charset="0"/>
                        </a:rPr>
                        <m:t>:</m:t>
                      </m:r>
                      <m:r>
                        <a:rPr lang="es-CO" sz="2000" b="0" i="1" smtClean="0">
                          <a:solidFill>
                            <a:schemeClr val="tx1"/>
                          </a:solidFill>
                          <a:latin typeface="Cambria Math" panose="02040503050406030204" pitchFamily="18" charset="0"/>
                          <a:ea typeface="Cambria Math" panose="02040503050406030204" pitchFamily="18" charset="0"/>
                        </a:rPr>
                        <m:t>𝑝</m:t>
                      </m:r>
                      <m:r>
                        <a:rPr lang="es-CO" sz="2000" b="0" i="1" smtClean="0">
                          <a:solidFill>
                            <a:schemeClr val="tx1"/>
                          </a:solidFill>
                          <a:latin typeface="Cambria Math" panose="02040503050406030204" pitchFamily="18" charset="0"/>
                          <a:ea typeface="Cambria Math" panose="02040503050406030204" pitchFamily="18" charset="0"/>
                        </a:rPr>
                        <m:t>,  </m:t>
                      </m:r>
                      <m:r>
                        <a:rPr lang="es-CO" sz="2000" b="0" i="1" smtClean="0">
                          <a:solidFill>
                            <a:schemeClr val="tx1"/>
                          </a:solidFill>
                          <a:latin typeface="Cambria Math" panose="02040503050406030204" pitchFamily="18" charset="0"/>
                          <a:ea typeface="Cambria Math" panose="02040503050406030204" pitchFamily="18" charset="0"/>
                        </a:rPr>
                        <m:t>𝑞</m:t>
                      </m:r>
                      <m:r>
                        <a:rPr lang="es-CO" sz="2000" b="0" i="1" smtClean="0">
                          <a:solidFill>
                            <a:schemeClr val="tx1"/>
                          </a:solidFill>
                          <a:latin typeface="Cambria Math" panose="02040503050406030204" pitchFamily="18" charset="0"/>
                          <a:ea typeface="Cambria Math" panose="02040503050406030204" pitchFamily="18" charset="0"/>
                        </a:rPr>
                        <m:t>𝜖</m:t>
                      </m:r>
                      <m:r>
                        <a:rPr lang="es-CO" sz="2000" b="0" i="1" smtClean="0">
                          <a:solidFill>
                            <a:schemeClr val="tx1"/>
                          </a:solidFill>
                          <a:latin typeface="Cambria Math" panose="02040503050406030204" pitchFamily="18" charset="0"/>
                          <a:ea typeface="Cambria Math" panose="02040503050406030204" pitchFamily="18" charset="0"/>
                        </a:rPr>
                        <m:t>ℤ</m:t>
                      </m:r>
                      <m:r>
                        <a:rPr lang="es-CO" sz="2000" b="0" i="1" smtClean="0">
                          <a:solidFill>
                            <a:schemeClr val="tx1"/>
                          </a:solidFill>
                          <a:latin typeface="Cambria Math" panose="02040503050406030204" pitchFamily="18" charset="0"/>
                          <a:ea typeface="Cambria Math" panose="02040503050406030204" pitchFamily="18" charset="0"/>
                        </a:rPr>
                        <m:t>,  </m:t>
                      </m:r>
                      <m:r>
                        <a:rPr lang="es-CO" sz="2000" b="0" i="1" smtClean="0">
                          <a:solidFill>
                            <a:schemeClr val="tx1"/>
                          </a:solidFill>
                          <a:latin typeface="Cambria Math" panose="02040503050406030204" pitchFamily="18" charset="0"/>
                          <a:ea typeface="Cambria Math" panose="02040503050406030204" pitchFamily="18" charset="0"/>
                        </a:rPr>
                        <m:t>𝑞</m:t>
                      </m:r>
                      <m:r>
                        <a:rPr lang="es-CO" sz="2000" b="0" i="1" smtClean="0">
                          <a:solidFill>
                            <a:schemeClr val="tx1"/>
                          </a:solidFill>
                          <a:latin typeface="Cambria Math" panose="02040503050406030204" pitchFamily="18" charset="0"/>
                          <a:ea typeface="Cambria Math" panose="02040503050406030204" pitchFamily="18" charset="0"/>
                        </a:rPr>
                        <m:t>≠0}</m:t>
                      </m:r>
                    </m:oMath>
                  </m:oMathPara>
                </a14:m>
                <a:endParaRPr lang="es-ES" sz="2000" dirty="0">
                  <a:solidFill>
                    <a:schemeClr val="tx1"/>
                  </a:solidFill>
                  <a:ea typeface="Verdana" panose="020B0604030504040204" pitchFamily="34" charset="0"/>
                </a:endParaRPr>
              </a:p>
              <a:p>
                <a:pPr algn="just"/>
                <a:r>
                  <a:rPr lang="es-ES" sz="2000" b="1" dirty="0">
                    <a:solidFill>
                      <a:srgbClr val="00B0F0"/>
                    </a:solidFill>
                    <a:ea typeface="Verdana" panose="020B0604030504040204" pitchFamily="34" charset="0"/>
                  </a:rPr>
                  <a:t>Números Irracionales: </a:t>
                </a:r>
                <a:r>
                  <a:rPr lang="es-ES" sz="2000" dirty="0">
                    <a:ea typeface="Verdana" panose="020B0604030504040204" pitchFamily="34" charset="0"/>
                  </a:rPr>
                  <a:t>S</a:t>
                </a:r>
                <a:r>
                  <a:rPr lang="es-ES" sz="2000" dirty="0">
                    <a:solidFill>
                      <a:schemeClr val="tx1"/>
                    </a:solidFill>
                    <a:ea typeface="Verdana" panose="020B0604030504040204" pitchFamily="34" charset="0"/>
                  </a:rPr>
                  <a:t>u símbolo es </a:t>
                </a:r>
                <a14:m>
                  <m:oMath xmlns:m="http://schemas.openxmlformats.org/officeDocument/2006/math">
                    <m:r>
                      <m:rPr>
                        <m:sty m:val="p"/>
                      </m:rPr>
                      <a:rPr lang="el-GR" sz="2000" i="1" smtClean="0">
                        <a:solidFill>
                          <a:schemeClr val="tx1"/>
                        </a:solidFill>
                        <a:latin typeface="Cambria Math" panose="02040503050406030204" pitchFamily="18" charset="0"/>
                        <a:ea typeface="Cambria Math" panose="02040503050406030204" pitchFamily="18" charset="0"/>
                      </a:rPr>
                      <m:t>Ι</m:t>
                    </m:r>
                  </m:oMath>
                </a14:m>
                <a:r>
                  <a:rPr lang="es-ES" sz="2000" dirty="0">
                    <a:solidFill>
                      <a:schemeClr val="tx1"/>
                    </a:solidFill>
                    <a:ea typeface="Verdana" panose="020B0604030504040204" pitchFamily="34" charset="0"/>
                  </a:rPr>
                  <a:t>, y es el conjunto de todos los números que no se pueden escribir como la razón entre dos enteros.</a:t>
                </a:r>
              </a:p>
              <a:p>
                <a:pPr algn="just"/>
                <a:endParaRPr lang="es-ES" sz="2000" b="1" dirty="0">
                  <a:solidFill>
                    <a:schemeClr val="tx1"/>
                  </a:solidFill>
                  <a:ea typeface="Verdana" panose="020B0604030504040204" pitchFamily="34" charset="0"/>
                </a:endParaRPr>
              </a:p>
              <a:p>
                <a:pPr algn="just"/>
                <a:r>
                  <a:rPr lang="es-CO" sz="2000" b="1" dirty="0">
                    <a:solidFill>
                      <a:srgbClr val="00B0F0"/>
                    </a:solidFill>
                    <a:ea typeface="Verdana" panose="020B0604030504040204" pitchFamily="34" charset="0"/>
                  </a:rPr>
                  <a:t>Número Reales: </a:t>
                </a:r>
                <a:r>
                  <a:rPr lang="es-CO" sz="2000" dirty="0">
                    <a:ea typeface="Verdana" panose="020B0604030504040204" pitchFamily="34" charset="0"/>
                  </a:rPr>
                  <a:t>S</a:t>
                </a:r>
                <a:r>
                  <a:rPr lang="es-CO" sz="2000" dirty="0">
                    <a:solidFill>
                      <a:schemeClr val="tx1"/>
                    </a:solidFill>
                    <a:ea typeface="Verdana" panose="020B0604030504040204" pitchFamily="34" charset="0"/>
                  </a:rPr>
                  <a:t>u símbolo es </a:t>
                </a:r>
                <a14:m>
                  <m:oMath xmlns:m="http://schemas.openxmlformats.org/officeDocument/2006/math">
                    <m:r>
                      <a:rPr lang="es-CO" sz="2000" i="1" smtClean="0">
                        <a:solidFill>
                          <a:schemeClr val="tx1"/>
                        </a:solidFill>
                        <a:latin typeface="Cambria Math" panose="02040503050406030204" pitchFamily="18" charset="0"/>
                        <a:ea typeface="Cambria Math" panose="02040503050406030204" pitchFamily="18" charset="0"/>
                      </a:rPr>
                      <m:t>ℝ</m:t>
                    </m:r>
                    <m:r>
                      <a:rPr lang="es-CO" sz="2000" b="0" i="1" smtClean="0">
                        <a:solidFill>
                          <a:schemeClr val="tx1"/>
                        </a:solidFill>
                        <a:latin typeface="Cambria Math" panose="02040503050406030204" pitchFamily="18" charset="0"/>
                        <a:ea typeface="Cambria Math" panose="02040503050406030204" pitchFamily="18" charset="0"/>
                      </a:rPr>
                      <m:t> </m:t>
                    </m:r>
                  </m:oMath>
                </a14:m>
                <a:r>
                  <a:rPr lang="es-CO" sz="2000" dirty="0">
                    <a:solidFill>
                      <a:schemeClr val="tx1"/>
                    </a:solidFill>
                    <a:ea typeface="Verdana" panose="020B0604030504040204" pitchFamily="34" charset="0"/>
                  </a:rPr>
                  <a:t> y es el conjunto que resulta de la unión de los números Racionales con los números </a:t>
                </a:r>
                <a:r>
                  <a:rPr lang="es-CO" sz="2000" dirty="0" smtClean="0">
                    <a:solidFill>
                      <a:schemeClr val="tx1"/>
                    </a:solidFill>
                    <a:ea typeface="Verdana" panose="020B0604030504040204" pitchFamily="34" charset="0"/>
                  </a:rPr>
                  <a:t>Irracionales</a:t>
                </a:r>
                <a:r>
                  <a:rPr lang="es-CO" sz="2000" dirty="0">
                    <a:solidFill>
                      <a:schemeClr val="tx1"/>
                    </a:solidFill>
                    <a:ea typeface="Verdana" panose="020B0604030504040204" pitchFamily="34" charset="0"/>
                  </a:rPr>
                  <a:t>.</a:t>
                </a:r>
              </a:p>
              <a:p>
                <a:pPr marL="0" indent="0" algn="just">
                  <a:buNone/>
                </a:pPr>
                <a:endParaRPr lang="es-ES" sz="2000" dirty="0">
                  <a:ea typeface="Verdana" panose="020B0604030504040204" pitchFamily="34" charset="0"/>
                </a:endParaRPr>
              </a:p>
              <a:p>
                <a:pPr algn="just"/>
                <a:endParaRPr lang="es-ES" sz="2000" dirty="0">
                  <a:solidFill>
                    <a:srgbClr val="0070C0"/>
                  </a:solidFill>
                  <a:ea typeface="Verdana" panose="020B0604030504040204" pitchFamily="34" charset="0"/>
                </a:endParaRPr>
              </a:p>
              <a:p>
                <a:pPr algn="just"/>
                <a:endParaRPr lang="es-ES" sz="2000" dirty="0"/>
              </a:p>
            </p:txBody>
          </p:sp>
        </mc:Choice>
        <mc:Fallback xmlns="">
          <p:sp>
            <p:nvSpPr>
              <p:cNvPr id="3" name="Marcador de contenido 2">
                <a:extLst>
                  <a:ext uri="{FF2B5EF4-FFF2-40B4-BE49-F238E27FC236}">
                    <a16:creationId xmlns="" xmlns:a16="http://schemas.microsoft.com/office/drawing/2014/main" xmlns:a14="http://schemas.microsoft.com/office/drawing/2010/main" id="{0BA5D56B-0073-47A5-822C-B540DBE13336}"/>
                  </a:ext>
                </a:extLst>
              </p:cNvPr>
              <p:cNvSpPr>
                <a:spLocks noGrp="1" noRot="1" noChangeAspect="1" noMove="1" noResize="1" noEditPoints="1" noAdjustHandles="1" noChangeArrowheads="1" noChangeShapeType="1" noTextEdit="1"/>
              </p:cNvSpPr>
              <p:nvPr>
                <p:ph idx="1"/>
              </p:nvPr>
            </p:nvSpPr>
            <p:spPr>
              <a:xfrm>
                <a:off x="628650" y="288724"/>
                <a:ext cx="7886700" cy="6309024"/>
              </a:xfrm>
              <a:blipFill rotWithShape="0">
                <a:blip r:embed="rId2"/>
                <a:stretch>
                  <a:fillRect l="-696" t="-966" r="-850"/>
                </a:stretch>
              </a:blipFill>
            </p:spPr>
            <p:txBody>
              <a:bodyPr/>
              <a:lstStyle/>
              <a:p>
                <a:r>
                  <a:rPr lang="es-CO">
                    <a:noFill/>
                  </a:rPr>
                  <a:t> </a:t>
                </a:r>
              </a:p>
            </p:txBody>
          </p:sp>
        </mc:Fallback>
      </mc:AlternateContent>
    </p:spTree>
    <p:extLst>
      <p:ext uri="{BB962C8B-B14F-4D97-AF65-F5344CB8AC3E}">
        <p14:creationId xmlns:p14="http://schemas.microsoft.com/office/powerpoint/2010/main" val="248318428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1726707-3F03-401F-ACD4-C2DD18719127}"/>
              </a:ext>
            </a:extLst>
          </p:cNvPr>
          <p:cNvSpPr>
            <a:spLocks noGrp="1"/>
          </p:cNvSpPr>
          <p:nvPr>
            <p:ph type="title"/>
          </p:nvPr>
        </p:nvSpPr>
        <p:spPr>
          <a:xfrm>
            <a:off x="331861" y="733168"/>
            <a:ext cx="7886700" cy="391272"/>
          </a:xfrm>
        </p:spPr>
        <p:txBody>
          <a:bodyPr>
            <a:noAutofit/>
          </a:bodyPr>
          <a:lstStyle/>
          <a:p>
            <a:pPr eaLnBrk="0" fontAlgn="base" hangingPunct="0">
              <a:spcAft>
                <a:spcPct val="0"/>
              </a:spcAft>
            </a:pPr>
            <a:r>
              <a:rPr lang="es-CO" altLang="es-ES" sz="2400" b="1" i="1" dirty="0">
                <a:solidFill>
                  <a:srgbClr val="FFC000"/>
                </a:solidFill>
                <a:latin typeface="+mn-lt"/>
                <a:ea typeface="Verdana" panose="020B0604030504040204" pitchFamily="34" charset="0"/>
                <a:cs typeface="+mn-cs"/>
              </a:rPr>
              <a:t>Sumar o restar entre radicales semejantes </a:t>
            </a:r>
            <a:endParaRPr lang="es-ES" sz="2400" b="1" i="1" dirty="0">
              <a:solidFill>
                <a:srgbClr val="FFC000"/>
              </a:solidFill>
              <a:latin typeface="+mn-lt"/>
              <a:ea typeface="Verdana" panose="020B0604030504040204" pitchFamily="34" charset="0"/>
              <a:cs typeface="+mn-cs"/>
            </a:endParaRPr>
          </a:p>
        </p:txBody>
      </p:sp>
      <mc:AlternateContent xmlns:mc="http://schemas.openxmlformats.org/markup-compatibility/2006" xmlns:a14="http://schemas.microsoft.com/office/drawing/2010/main">
        <mc:Choice Requires="a14">
          <p:sp>
            <p:nvSpPr>
              <p:cNvPr id="4" name="Rectangle 1">
                <a:extLst>
                  <a:ext uri="{FF2B5EF4-FFF2-40B4-BE49-F238E27FC236}">
                    <a16:creationId xmlns:a16="http://schemas.microsoft.com/office/drawing/2014/main" xmlns="" id="{01A8AF4C-DC30-4489-8D9E-F144CDDB0404}"/>
                  </a:ext>
                </a:extLst>
              </p:cNvPr>
              <p:cNvSpPr>
                <a:spLocks noGrp="1" noChangeArrowheads="1"/>
              </p:cNvSpPr>
              <p:nvPr>
                <p:ph idx="1"/>
              </p:nvPr>
            </p:nvSpPr>
            <p:spPr bwMode="auto">
              <a:xfrm>
                <a:off x="331861" y="1097523"/>
                <a:ext cx="8189844" cy="518116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s-PR" altLang="es-CO" sz="2000" dirty="0">
                    <a:latin typeface="+mn-lt"/>
                  </a:rPr>
                  <a:t>Dos o mas radicales semejantes se pueden combinar, esto es, se pueden sumar o restar. </a:t>
                </a:r>
                <a:endParaRPr lang="es-CO" altLang="es-ES" sz="2000" i="1" dirty="0">
                  <a:latin typeface="+mn-lt"/>
                </a:endParaRPr>
              </a:p>
              <a:p>
                <a:pPr algn="ctr">
                  <a:spcBef>
                    <a:spcPct val="50000"/>
                  </a:spcBef>
                </a:pPr>
                <a14:m>
                  <m:oMath xmlns:m="http://schemas.openxmlformats.org/officeDocument/2006/math">
                    <m:r>
                      <a:rPr lang="es-CO" altLang="es-ES" sz="1800" i="1" dirty="0">
                        <a:latin typeface="Cambria Math" panose="02040503050406030204" pitchFamily="18" charset="0"/>
                      </a:rPr>
                      <m:t>𝑝</m:t>
                    </m:r>
                    <m:rad>
                      <m:radPr>
                        <m:ctrlPr>
                          <a:rPr lang="es-CO" altLang="es-ES" sz="1800" i="1">
                            <a:latin typeface="Cambria Math" panose="02040503050406030204" pitchFamily="18" charset="0"/>
                          </a:rPr>
                        </m:ctrlPr>
                      </m:radPr>
                      <m:deg>
                        <m:r>
                          <m:rPr>
                            <m:brk m:alnAt="7"/>
                          </m:rPr>
                          <a:rPr lang="es-CO" altLang="es-ES" sz="1800" i="1">
                            <a:solidFill>
                              <a:srgbClr val="FF0000"/>
                            </a:solidFill>
                            <a:latin typeface="Cambria Math" panose="02040503050406030204" pitchFamily="18" charset="0"/>
                          </a:rPr>
                          <m:t>𝑛</m:t>
                        </m:r>
                      </m:deg>
                      <m:e>
                        <m:r>
                          <a:rPr lang="es-CO" altLang="es-ES" sz="1800" i="1">
                            <a:solidFill>
                              <a:srgbClr val="7030A0"/>
                            </a:solidFill>
                            <a:latin typeface="Cambria Math" panose="02040503050406030204" pitchFamily="18" charset="0"/>
                          </a:rPr>
                          <m:t>𝑎</m:t>
                        </m:r>
                      </m:e>
                    </m:rad>
                  </m:oMath>
                </a14:m>
                <a:r>
                  <a:rPr lang="es-CO" altLang="es-ES" sz="1800" dirty="0">
                    <a:latin typeface="+mn-lt"/>
                    <a:ea typeface="Verdana" panose="020B0604030504040204" pitchFamily="34" charset="0"/>
                  </a:rPr>
                  <a:t> </a:t>
                </a:r>
                <a14:m>
                  <m:oMath xmlns:m="http://schemas.openxmlformats.org/officeDocument/2006/math">
                    <m:r>
                      <a:rPr lang="es-CO" altLang="es-ES" sz="1800" i="1" dirty="0">
                        <a:latin typeface="Cambria Math" panose="02040503050406030204" pitchFamily="18" charset="0"/>
                        <a:ea typeface="Verdana" panose="020B0604030504040204" pitchFamily="34" charset="0"/>
                      </a:rPr>
                      <m:t>+</m:t>
                    </m:r>
                  </m:oMath>
                </a14:m>
                <a:r>
                  <a:rPr lang="es-CO" altLang="es-ES" sz="1800" dirty="0">
                    <a:latin typeface="+mn-lt"/>
                    <a:ea typeface="Verdana" panose="020B0604030504040204" pitchFamily="34" charset="0"/>
                  </a:rPr>
                  <a:t> </a:t>
                </a:r>
                <a14:m>
                  <m:oMath xmlns:m="http://schemas.openxmlformats.org/officeDocument/2006/math">
                    <m:r>
                      <a:rPr lang="es-CO" altLang="es-ES" sz="1800" i="1" dirty="0">
                        <a:latin typeface="Cambria Math" panose="02040503050406030204" pitchFamily="18" charset="0"/>
                        <a:ea typeface="Cambria Math" panose="02040503050406030204" pitchFamily="18" charset="0"/>
                      </a:rPr>
                      <m:t>𝑞</m:t>
                    </m:r>
                    <m:rad>
                      <m:radPr>
                        <m:ctrlPr>
                          <a:rPr lang="es-CO" altLang="es-ES" sz="1800" i="1">
                            <a:latin typeface="Cambria Math" panose="02040503050406030204" pitchFamily="18" charset="0"/>
                          </a:rPr>
                        </m:ctrlPr>
                      </m:radPr>
                      <m:deg>
                        <m:r>
                          <m:rPr>
                            <m:brk m:alnAt="7"/>
                          </m:rPr>
                          <a:rPr lang="es-CO" altLang="es-ES" sz="1800" i="1">
                            <a:solidFill>
                              <a:srgbClr val="FF0000"/>
                            </a:solidFill>
                            <a:latin typeface="Cambria Math" panose="02040503050406030204" pitchFamily="18" charset="0"/>
                          </a:rPr>
                          <m:t>𝑛</m:t>
                        </m:r>
                      </m:deg>
                      <m:e>
                        <m:r>
                          <a:rPr lang="es-CO" altLang="es-ES" sz="1800" i="1">
                            <a:solidFill>
                              <a:srgbClr val="7030A0"/>
                            </a:solidFill>
                            <a:latin typeface="Cambria Math" panose="02040503050406030204" pitchFamily="18" charset="0"/>
                          </a:rPr>
                          <m:t>𝑎</m:t>
                        </m:r>
                      </m:e>
                    </m:rad>
                  </m:oMath>
                </a14:m>
                <a:r>
                  <a:rPr lang="es-CO" altLang="es-ES" sz="1800" dirty="0">
                    <a:latin typeface="+mn-lt"/>
                    <a:ea typeface="Verdana" panose="020B0604030504040204" pitchFamily="34" charset="0"/>
                  </a:rPr>
                  <a:t> </a:t>
                </a:r>
                <a14:m>
                  <m:oMath xmlns:m="http://schemas.openxmlformats.org/officeDocument/2006/math">
                    <m:r>
                      <a:rPr lang="es-CO" altLang="es-ES" sz="1800" i="1" dirty="0">
                        <a:latin typeface="Cambria Math" panose="02040503050406030204" pitchFamily="18" charset="0"/>
                        <a:ea typeface="Verdana" panose="020B0604030504040204" pitchFamily="34" charset="0"/>
                      </a:rPr>
                      <m:t>=</m:t>
                    </m:r>
                  </m:oMath>
                </a14:m>
                <a:r>
                  <a:rPr lang="es-CO" altLang="es-ES" sz="1800" dirty="0">
                    <a:latin typeface="+mn-lt"/>
                    <a:ea typeface="Verdana" panose="020B0604030504040204" pitchFamily="34" charset="0"/>
                  </a:rPr>
                  <a:t> </a:t>
                </a:r>
                <a14:m>
                  <m:oMath xmlns:m="http://schemas.openxmlformats.org/officeDocument/2006/math">
                    <m:r>
                      <a:rPr lang="es-CO" altLang="es-ES" sz="1800" i="1" dirty="0">
                        <a:latin typeface="Cambria Math" panose="02040503050406030204" pitchFamily="18" charset="0"/>
                        <a:ea typeface="Verdana" panose="020B0604030504040204" pitchFamily="34" charset="0"/>
                      </a:rPr>
                      <m:t>(</m:t>
                    </m:r>
                    <m:r>
                      <a:rPr lang="es-CO" altLang="es-ES" sz="1800" i="1" dirty="0" err="1">
                        <a:latin typeface="Cambria Math" panose="02040503050406030204" pitchFamily="18" charset="0"/>
                        <a:ea typeface="Cambria Math" panose="02040503050406030204" pitchFamily="18" charset="0"/>
                      </a:rPr>
                      <m:t>𝑝</m:t>
                    </m:r>
                    <m:r>
                      <a:rPr lang="es-CO" altLang="es-ES" sz="1800" i="1" dirty="0" err="1">
                        <a:latin typeface="Cambria Math" panose="02040503050406030204" pitchFamily="18" charset="0"/>
                        <a:ea typeface="Cambria Math" panose="02040503050406030204" pitchFamily="18" charset="0"/>
                      </a:rPr>
                      <m:t>+</m:t>
                    </m:r>
                    <m:r>
                      <a:rPr lang="es-CO" altLang="es-ES" sz="1800" i="1" dirty="0" err="1">
                        <a:latin typeface="Cambria Math" panose="02040503050406030204" pitchFamily="18" charset="0"/>
                        <a:ea typeface="Cambria Math" panose="02040503050406030204" pitchFamily="18" charset="0"/>
                      </a:rPr>
                      <m:t>𝑞</m:t>
                    </m:r>
                    <m:r>
                      <a:rPr lang="es-CO" altLang="es-ES" sz="1800" i="1" dirty="0">
                        <a:latin typeface="Cambria Math" panose="02040503050406030204" pitchFamily="18" charset="0"/>
                        <a:ea typeface="Cambria Math" panose="02040503050406030204" pitchFamily="18" charset="0"/>
                      </a:rPr>
                      <m:t>)</m:t>
                    </m:r>
                    <m:rad>
                      <m:radPr>
                        <m:ctrlPr>
                          <a:rPr lang="es-CO" altLang="es-ES" sz="1800" i="1">
                            <a:latin typeface="Cambria Math" panose="02040503050406030204" pitchFamily="18" charset="0"/>
                          </a:rPr>
                        </m:ctrlPr>
                      </m:radPr>
                      <m:deg>
                        <m:r>
                          <m:rPr>
                            <m:brk m:alnAt="7"/>
                          </m:rPr>
                          <a:rPr lang="es-CO" altLang="es-ES" sz="1800" i="1">
                            <a:solidFill>
                              <a:srgbClr val="FF0000"/>
                            </a:solidFill>
                            <a:latin typeface="Cambria Math" panose="02040503050406030204" pitchFamily="18" charset="0"/>
                          </a:rPr>
                          <m:t>𝑛</m:t>
                        </m:r>
                      </m:deg>
                      <m:e>
                        <m:r>
                          <a:rPr lang="es-CO" altLang="es-ES" sz="1800" i="1">
                            <a:solidFill>
                              <a:srgbClr val="7030A0"/>
                            </a:solidFill>
                            <a:latin typeface="Cambria Math" panose="02040503050406030204" pitchFamily="18" charset="0"/>
                          </a:rPr>
                          <m:t>𝑎</m:t>
                        </m:r>
                      </m:e>
                    </m:rad>
                  </m:oMath>
                </a14:m>
                <a:r>
                  <a:rPr lang="es-CO" altLang="es-ES" sz="1800" dirty="0">
                    <a:latin typeface="+mn-lt"/>
                    <a:ea typeface="Verdana" panose="020B0604030504040204" pitchFamily="34" charset="0"/>
                  </a:rPr>
                  <a:t>    </a:t>
                </a:r>
              </a:p>
              <a:p>
                <a:pPr>
                  <a:spcBef>
                    <a:spcPct val="50000"/>
                  </a:spcBef>
                </a:pPr>
                <a:r>
                  <a:rPr lang="es-CO" altLang="es-ES" sz="2000" dirty="0">
                    <a:latin typeface="+mn-lt"/>
                    <a:ea typeface="Verdana" panose="020B0604030504040204" pitchFamily="34" charset="0"/>
                  </a:rPr>
                  <a:t>Para todo </a:t>
                </a:r>
                <a14:m>
                  <m:oMath xmlns:m="http://schemas.openxmlformats.org/officeDocument/2006/math">
                    <m:r>
                      <m:rPr>
                        <m:brk m:alnAt="7"/>
                      </m:rPr>
                      <a:rPr lang="es-CO" altLang="es-ES" sz="2000" i="1">
                        <a:solidFill>
                          <a:srgbClr val="FF0000"/>
                        </a:solidFill>
                        <a:latin typeface="Cambria Math" panose="02040503050406030204" pitchFamily="18" charset="0"/>
                      </a:rPr>
                      <m:t>𝑛</m:t>
                    </m:r>
                  </m:oMath>
                </a14:m>
                <a:r>
                  <a:rPr lang="es-CO" altLang="es-ES" sz="2000" dirty="0">
                    <a:latin typeface="+mn-lt"/>
                    <a:ea typeface="Verdana" panose="020B0604030504040204" pitchFamily="34" charset="0"/>
                  </a:rPr>
                  <a:t> y para todo </a:t>
                </a:r>
                <a14:m>
                  <m:oMath xmlns:m="http://schemas.openxmlformats.org/officeDocument/2006/math">
                    <m:r>
                      <a:rPr lang="es-CO" altLang="es-ES" sz="2000" i="1" dirty="0">
                        <a:latin typeface="Cambria Math" panose="02040503050406030204" pitchFamily="18" charset="0"/>
                        <a:ea typeface="Verdana" panose="020B0604030504040204" pitchFamily="34" charset="0"/>
                      </a:rPr>
                      <m:t>𝑝</m:t>
                    </m:r>
                  </m:oMath>
                </a14:m>
                <a:r>
                  <a:rPr lang="es-CO" altLang="es-ES" sz="2000" dirty="0">
                    <a:latin typeface="+mn-lt"/>
                    <a:ea typeface="Verdana" panose="020B0604030504040204" pitchFamily="34" charset="0"/>
                  </a:rPr>
                  <a:t> y </a:t>
                </a:r>
                <a14:m>
                  <m:oMath xmlns:m="http://schemas.openxmlformats.org/officeDocument/2006/math">
                    <m:r>
                      <a:rPr lang="es-CO" altLang="es-ES" sz="2000" i="1" dirty="0">
                        <a:latin typeface="Cambria Math" panose="02040503050406030204" pitchFamily="18" charset="0"/>
                        <a:ea typeface="Verdana" panose="020B0604030504040204" pitchFamily="34" charset="0"/>
                      </a:rPr>
                      <m:t>𝑞</m:t>
                    </m:r>
                  </m:oMath>
                </a14:m>
                <a:r>
                  <a:rPr lang="es-CO" altLang="es-ES" sz="2000" dirty="0">
                    <a:latin typeface="+mn-lt"/>
                    <a:ea typeface="Verdana" panose="020B0604030504040204" pitchFamily="34" charset="0"/>
                  </a:rPr>
                  <a:t>.</a:t>
                </a:r>
              </a:p>
              <a:p>
                <a:endParaRPr lang="es-CO" altLang="es-ES" sz="1800" dirty="0">
                  <a:latin typeface="+mn-lt"/>
                  <a:ea typeface="Verdana" panose="020B0604030504040204" pitchFamily="34" charset="0"/>
                </a:endParaRPr>
              </a:p>
              <a:p>
                <a:r>
                  <a:rPr lang="es-PR" altLang="es-ES" sz="1800" b="1" dirty="0">
                    <a:solidFill>
                      <a:srgbClr val="00B050"/>
                    </a:solidFill>
                    <a:latin typeface="+mn-lt"/>
                  </a:rPr>
                  <a:t>Ejemplos</a:t>
                </a:r>
              </a:p>
              <a:p>
                <a:pPr algn="ctr"/>
                <a14:m>
                  <m:oMath xmlns:m="http://schemas.openxmlformats.org/officeDocument/2006/math">
                    <m:r>
                      <a:rPr lang="es-CO" altLang="es-ES" sz="1800">
                        <a:latin typeface="Cambria Math" panose="02040503050406030204" pitchFamily="18" charset="0"/>
                      </a:rPr>
                      <m:t>3</m:t>
                    </m:r>
                    <m:rad>
                      <m:radPr>
                        <m:degHide m:val="on"/>
                        <m:ctrlPr>
                          <a:rPr lang="es-CO" altLang="es-ES" sz="1800" i="1">
                            <a:latin typeface="Cambria Math" panose="02040503050406030204" pitchFamily="18" charset="0"/>
                          </a:rPr>
                        </m:ctrlPr>
                      </m:radPr>
                      <m:deg/>
                      <m:e>
                        <m:r>
                          <a:rPr lang="es-CO" altLang="es-ES" sz="1800" i="1">
                            <a:solidFill>
                              <a:srgbClr val="7030A0"/>
                            </a:solidFill>
                            <a:latin typeface="Cambria Math" panose="02040503050406030204" pitchFamily="18" charset="0"/>
                          </a:rPr>
                          <m:t>6</m:t>
                        </m:r>
                      </m:e>
                    </m:rad>
                    <m:r>
                      <a:rPr lang="es-CO" altLang="es-ES" sz="1800">
                        <a:solidFill>
                          <a:srgbClr val="7030A0"/>
                        </a:solidFill>
                        <a:latin typeface="Cambria Math" panose="02040503050406030204" pitchFamily="18" charset="0"/>
                      </a:rPr>
                      <m:t>+</m:t>
                    </m:r>
                    <m:r>
                      <a:rPr lang="es-CO" altLang="es-ES" sz="1800" i="1" dirty="0">
                        <a:latin typeface="Cambria Math" panose="02040503050406030204" pitchFamily="18" charset="0"/>
                        <a:ea typeface="Cambria Math" panose="02040503050406030204" pitchFamily="18" charset="0"/>
                      </a:rPr>
                      <m:t>7</m:t>
                    </m:r>
                    <m:rad>
                      <m:radPr>
                        <m:degHide m:val="on"/>
                        <m:ctrlPr>
                          <a:rPr lang="es-CO" altLang="es-ES" sz="1800" i="1">
                            <a:latin typeface="Cambria Math" panose="02040503050406030204" pitchFamily="18" charset="0"/>
                          </a:rPr>
                        </m:ctrlPr>
                      </m:radPr>
                      <m:deg/>
                      <m:e>
                        <m:r>
                          <a:rPr lang="es-CO" altLang="es-ES" sz="1800" i="1">
                            <a:solidFill>
                              <a:srgbClr val="7030A0"/>
                            </a:solidFill>
                            <a:latin typeface="Cambria Math" panose="02040503050406030204" pitchFamily="18" charset="0"/>
                          </a:rPr>
                          <m:t>6</m:t>
                        </m:r>
                      </m:e>
                    </m:rad>
                    <m:r>
                      <a:rPr lang="es-CO" altLang="es-ES" sz="1800" i="1" dirty="0">
                        <a:latin typeface="Cambria Math" panose="02040503050406030204" pitchFamily="18" charset="0"/>
                      </a:rPr>
                      <m:t>=</m:t>
                    </m:r>
                    <m:d>
                      <m:dPr>
                        <m:ctrlPr>
                          <a:rPr lang="es-CO" altLang="es-ES" sz="1800" i="1" dirty="0">
                            <a:latin typeface="Cambria Math" panose="02040503050406030204" pitchFamily="18" charset="0"/>
                            <a:ea typeface="Verdana" panose="020B0604030504040204" pitchFamily="34" charset="0"/>
                          </a:rPr>
                        </m:ctrlPr>
                      </m:dPr>
                      <m:e>
                        <m:r>
                          <a:rPr lang="es-CO" altLang="es-ES" sz="1800" i="1" dirty="0">
                            <a:latin typeface="Cambria Math" panose="02040503050406030204" pitchFamily="18" charset="0"/>
                            <a:ea typeface="Cambria Math" panose="02040503050406030204" pitchFamily="18" charset="0"/>
                          </a:rPr>
                          <m:t>3+7</m:t>
                        </m:r>
                      </m:e>
                    </m:d>
                    <m:rad>
                      <m:radPr>
                        <m:degHide m:val="on"/>
                        <m:ctrlPr>
                          <a:rPr lang="es-CO" altLang="es-ES" sz="1800" i="1">
                            <a:latin typeface="Cambria Math" panose="02040503050406030204" pitchFamily="18" charset="0"/>
                          </a:rPr>
                        </m:ctrlPr>
                      </m:radPr>
                      <m:deg/>
                      <m:e>
                        <m:r>
                          <a:rPr lang="es-CO" altLang="es-ES" sz="1800" i="1">
                            <a:solidFill>
                              <a:srgbClr val="7030A0"/>
                            </a:solidFill>
                            <a:latin typeface="Cambria Math" panose="02040503050406030204" pitchFamily="18" charset="0"/>
                          </a:rPr>
                          <m:t>6</m:t>
                        </m:r>
                      </m:e>
                    </m:rad>
                    <m:r>
                      <a:rPr lang="es-CO" altLang="es-ES" sz="1800" i="1">
                        <a:latin typeface="Cambria Math" panose="02040503050406030204" pitchFamily="18" charset="0"/>
                      </a:rPr>
                      <m:t>=10</m:t>
                    </m:r>
                    <m:rad>
                      <m:radPr>
                        <m:degHide m:val="on"/>
                        <m:ctrlPr>
                          <a:rPr lang="es-CO" altLang="es-ES" sz="1800" i="1">
                            <a:latin typeface="Cambria Math" panose="02040503050406030204" pitchFamily="18" charset="0"/>
                          </a:rPr>
                        </m:ctrlPr>
                      </m:radPr>
                      <m:deg/>
                      <m:e>
                        <m:r>
                          <a:rPr lang="es-CO" altLang="es-ES" sz="1800" i="1">
                            <a:solidFill>
                              <a:srgbClr val="7030A0"/>
                            </a:solidFill>
                            <a:latin typeface="Cambria Math" panose="02040503050406030204" pitchFamily="18" charset="0"/>
                          </a:rPr>
                          <m:t>6</m:t>
                        </m:r>
                      </m:e>
                    </m:rad>
                  </m:oMath>
                </a14:m>
                <a:endParaRPr lang="es-PR" altLang="es-CO" sz="1800" b="1" dirty="0">
                  <a:solidFill>
                    <a:srgbClr val="00B050"/>
                  </a:solidFill>
                  <a:latin typeface="+mn-lt"/>
                </a:endParaRPr>
              </a:p>
              <a:p>
                <a:pPr algn="ctr"/>
                <a:endParaRPr lang="es-PR" altLang="es-CO" sz="1800" b="1" dirty="0">
                  <a:solidFill>
                    <a:srgbClr val="00B050"/>
                  </a:solidFill>
                  <a:latin typeface="+mn-lt"/>
                </a:endParaRPr>
              </a:p>
              <a:p>
                <a:pPr algn="ctr"/>
                <a14:m>
                  <m:oMath xmlns:m="http://schemas.openxmlformats.org/officeDocument/2006/math">
                    <m:r>
                      <a:rPr lang="es-CO" altLang="es-ES" sz="1800" i="1" dirty="0">
                        <a:latin typeface="Cambria Math" panose="02040503050406030204" pitchFamily="18" charset="0"/>
                        <a:ea typeface="Cambria Math" panose="02040503050406030204" pitchFamily="18" charset="0"/>
                      </a:rPr>
                      <m:t>4</m:t>
                    </m:r>
                    <m:rad>
                      <m:radPr>
                        <m:ctrlPr>
                          <a:rPr lang="es-CO" altLang="es-ES" sz="1800" i="1">
                            <a:latin typeface="Cambria Math" panose="02040503050406030204" pitchFamily="18" charset="0"/>
                          </a:rPr>
                        </m:ctrlPr>
                      </m:radPr>
                      <m:deg>
                        <m:r>
                          <m:rPr>
                            <m:brk m:alnAt="7"/>
                          </m:rPr>
                          <a:rPr lang="es-CO" altLang="es-ES" sz="1800" i="1">
                            <a:solidFill>
                              <a:srgbClr val="FF0000"/>
                            </a:solidFill>
                            <a:latin typeface="Cambria Math" panose="02040503050406030204" pitchFamily="18" charset="0"/>
                          </a:rPr>
                          <m:t>3</m:t>
                        </m:r>
                      </m:deg>
                      <m:e>
                        <m:r>
                          <a:rPr lang="es-CO" altLang="es-ES" sz="1800" i="1">
                            <a:solidFill>
                              <a:srgbClr val="7030A0"/>
                            </a:solidFill>
                            <a:latin typeface="Cambria Math" panose="02040503050406030204" pitchFamily="18" charset="0"/>
                          </a:rPr>
                          <m:t>8</m:t>
                        </m:r>
                      </m:e>
                    </m:rad>
                  </m:oMath>
                </a14:m>
                <a:r>
                  <a:rPr lang="es-CO" altLang="es-ES" sz="1800" dirty="0">
                    <a:latin typeface="+mn-lt"/>
                  </a:rPr>
                  <a:t> </a:t>
                </a:r>
                <a14:m>
                  <m:oMath xmlns:m="http://schemas.openxmlformats.org/officeDocument/2006/math">
                    <m:r>
                      <a:rPr lang="es-CO" altLang="es-ES" sz="1800" i="1" dirty="0">
                        <a:latin typeface="Cambria Math" panose="02040503050406030204" pitchFamily="18" charset="0"/>
                      </a:rPr>
                      <m:t>−</m:t>
                    </m:r>
                  </m:oMath>
                </a14:m>
                <a:r>
                  <a:rPr lang="es-CO" altLang="es-ES" sz="1800" dirty="0">
                    <a:latin typeface="+mn-lt"/>
                  </a:rPr>
                  <a:t> </a:t>
                </a:r>
                <a14:m>
                  <m:oMath xmlns:m="http://schemas.openxmlformats.org/officeDocument/2006/math">
                    <m:r>
                      <a:rPr lang="es-CO" altLang="es-ES" sz="1800" i="1" dirty="0">
                        <a:latin typeface="Cambria Math" panose="02040503050406030204" pitchFamily="18" charset="0"/>
                      </a:rPr>
                      <m:t>5</m:t>
                    </m:r>
                    <m:rad>
                      <m:radPr>
                        <m:ctrlPr>
                          <a:rPr lang="es-CO" altLang="es-ES" sz="1800" i="1">
                            <a:latin typeface="Cambria Math" panose="02040503050406030204" pitchFamily="18" charset="0"/>
                          </a:rPr>
                        </m:ctrlPr>
                      </m:radPr>
                      <m:deg>
                        <m:r>
                          <m:rPr>
                            <m:brk m:alnAt="7"/>
                          </m:rPr>
                          <a:rPr lang="es-CO" altLang="es-ES" sz="1800" i="1">
                            <a:solidFill>
                              <a:srgbClr val="FF0000"/>
                            </a:solidFill>
                            <a:latin typeface="Cambria Math" panose="02040503050406030204" pitchFamily="18" charset="0"/>
                          </a:rPr>
                          <m:t>3</m:t>
                        </m:r>
                      </m:deg>
                      <m:e>
                        <m:r>
                          <a:rPr lang="es-CO" altLang="es-ES" sz="1800" i="1">
                            <a:solidFill>
                              <a:srgbClr val="7030A0"/>
                            </a:solidFill>
                            <a:latin typeface="Cambria Math" panose="02040503050406030204" pitchFamily="18" charset="0"/>
                          </a:rPr>
                          <m:t>8</m:t>
                        </m:r>
                      </m:e>
                    </m:rad>
                    <m:r>
                      <a:rPr lang="es-CO" altLang="es-ES" sz="1800" i="1" dirty="0">
                        <a:latin typeface="Cambria Math" panose="02040503050406030204" pitchFamily="18" charset="0"/>
                      </a:rPr>
                      <m:t>=</m:t>
                    </m:r>
                    <m:r>
                      <a:rPr lang="es-CO" altLang="es-ES" sz="1800" i="1" dirty="0">
                        <a:latin typeface="Cambria Math" panose="02040503050406030204" pitchFamily="18" charset="0"/>
                        <a:ea typeface="Verdana" panose="020B0604030504040204" pitchFamily="34" charset="0"/>
                      </a:rPr>
                      <m:t>(</m:t>
                    </m:r>
                    <m:r>
                      <a:rPr lang="es-CO" altLang="es-ES" sz="1800" i="1" dirty="0">
                        <a:latin typeface="Cambria Math" panose="02040503050406030204" pitchFamily="18" charset="0"/>
                        <a:ea typeface="Cambria Math" panose="02040503050406030204" pitchFamily="18" charset="0"/>
                      </a:rPr>
                      <m:t>4−5)</m:t>
                    </m:r>
                    <m:rad>
                      <m:radPr>
                        <m:ctrlPr>
                          <a:rPr lang="es-CO" altLang="es-ES" sz="1800" i="1">
                            <a:latin typeface="Cambria Math" panose="02040503050406030204" pitchFamily="18" charset="0"/>
                          </a:rPr>
                        </m:ctrlPr>
                      </m:radPr>
                      <m:deg>
                        <m:r>
                          <m:rPr>
                            <m:brk m:alnAt="7"/>
                          </m:rPr>
                          <a:rPr lang="es-CO" altLang="es-ES" sz="1800" i="1">
                            <a:solidFill>
                              <a:srgbClr val="FF0000"/>
                            </a:solidFill>
                            <a:latin typeface="Cambria Math" panose="02040503050406030204" pitchFamily="18" charset="0"/>
                          </a:rPr>
                          <m:t>3</m:t>
                        </m:r>
                      </m:deg>
                      <m:e>
                        <m:r>
                          <a:rPr lang="es-CO" altLang="es-ES" sz="1800" i="1">
                            <a:solidFill>
                              <a:srgbClr val="7030A0"/>
                            </a:solidFill>
                            <a:latin typeface="Cambria Math" panose="02040503050406030204" pitchFamily="18" charset="0"/>
                          </a:rPr>
                          <m:t>8</m:t>
                        </m:r>
                      </m:e>
                    </m:rad>
                    <m:r>
                      <a:rPr lang="es-CO" altLang="es-ES" sz="1800" i="1">
                        <a:latin typeface="Cambria Math" panose="02040503050406030204" pitchFamily="18" charset="0"/>
                      </a:rPr>
                      <m:t>=−</m:t>
                    </m:r>
                    <m:rad>
                      <m:radPr>
                        <m:ctrlPr>
                          <a:rPr lang="es-CO" altLang="es-ES" sz="1800" i="1">
                            <a:latin typeface="Cambria Math" panose="02040503050406030204" pitchFamily="18" charset="0"/>
                          </a:rPr>
                        </m:ctrlPr>
                      </m:radPr>
                      <m:deg>
                        <m:r>
                          <m:rPr>
                            <m:brk m:alnAt="7"/>
                          </m:rPr>
                          <a:rPr lang="es-CO" altLang="es-ES" sz="1800" i="1">
                            <a:solidFill>
                              <a:srgbClr val="FF0000"/>
                            </a:solidFill>
                            <a:latin typeface="Cambria Math" panose="02040503050406030204" pitchFamily="18" charset="0"/>
                          </a:rPr>
                          <m:t>3</m:t>
                        </m:r>
                      </m:deg>
                      <m:e>
                        <m:r>
                          <a:rPr lang="es-CO" altLang="es-ES" sz="1800" i="1">
                            <a:solidFill>
                              <a:srgbClr val="7030A0"/>
                            </a:solidFill>
                            <a:latin typeface="Cambria Math" panose="02040503050406030204" pitchFamily="18" charset="0"/>
                          </a:rPr>
                          <m:t>8</m:t>
                        </m:r>
                      </m:e>
                    </m:rad>
                  </m:oMath>
                </a14:m>
                <a:endParaRPr lang="es-PR" altLang="es-CO" sz="1800" b="1" dirty="0">
                  <a:solidFill>
                    <a:srgbClr val="00B050"/>
                  </a:solidFill>
                  <a:latin typeface="+mn-lt"/>
                </a:endParaRPr>
              </a:p>
              <a:p>
                <a:pPr algn="ctr"/>
                <a:endParaRPr lang="es-PR" altLang="es-CO" sz="1800" b="1" dirty="0">
                  <a:solidFill>
                    <a:srgbClr val="00B050"/>
                  </a:solidFill>
                  <a:latin typeface="+mn-lt"/>
                </a:endParaRPr>
              </a:p>
              <a:p>
                <a:pPr algn="ctr"/>
                <a14:m>
                  <m:oMath xmlns:m="http://schemas.openxmlformats.org/officeDocument/2006/math">
                    <m:r>
                      <a:rPr lang="es-CO" altLang="es-ES" sz="1800">
                        <a:latin typeface="Cambria Math" panose="02040503050406030204" pitchFamily="18" charset="0"/>
                      </a:rPr>
                      <m:t>31</m:t>
                    </m:r>
                    <m:rad>
                      <m:radPr>
                        <m:ctrlPr>
                          <a:rPr lang="es-CO" altLang="es-ES" sz="1800" i="1">
                            <a:latin typeface="Cambria Math" panose="02040503050406030204" pitchFamily="18" charset="0"/>
                          </a:rPr>
                        </m:ctrlPr>
                      </m:radPr>
                      <m:deg>
                        <m:r>
                          <m:rPr>
                            <m:brk m:alnAt="7"/>
                          </m:rPr>
                          <a:rPr lang="es-CO" altLang="es-ES" sz="1800" i="1">
                            <a:solidFill>
                              <a:srgbClr val="FF0000"/>
                            </a:solidFill>
                            <a:latin typeface="Cambria Math" panose="02040503050406030204" pitchFamily="18" charset="0"/>
                          </a:rPr>
                          <m:t>4</m:t>
                        </m:r>
                      </m:deg>
                      <m:e>
                        <m:r>
                          <a:rPr lang="es-CO" altLang="es-ES" sz="1800" i="1">
                            <a:solidFill>
                              <a:srgbClr val="7030A0"/>
                            </a:solidFill>
                            <a:latin typeface="Cambria Math" panose="02040503050406030204" pitchFamily="18" charset="0"/>
                          </a:rPr>
                          <m:t>3</m:t>
                        </m:r>
                        <m:sSup>
                          <m:sSupPr>
                            <m:ctrlPr>
                              <a:rPr lang="es-CO" altLang="es-ES" sz="1800" i="1">
                                <a:solidFill>
                                  <a:srgbClr val="7030A0"/>
                                </a:solidFill>
                                <a:latin typeface="Cambria Math" panose="02040503050406030204" pitchFamily="18" charset="0"/>
                              </a:rPr>
                            </m:ctrlPr>
                          </m:sSupPr>
                          <m:e>
                            <m:r>
                              <a:rPr lang="es-CO" altLang="es-ES" sz="1800" i="1">
                                <a:solidFill>
                                  <a:srgbClr val="7030A0"/>
                                </a:solidFill>
                                <a:latin typeface="Cambria Math" panose="02040503050406030204" pitchFamily="18" charset="0"/>
                              </a:rPr>
                              <m:t>𝑥</m:t>
                            </m:r>
                          </m:e>
                          <m:sup>
                            <m:r>
                              <a:rPr lang="es-CO" altLang="es-ES" sz="1800" i="1">
                                <a:solidFill>
                                  <a:srgbClr val="7030A0"/>
                                </a:solidFill>
                                <a:latin typeface="Cambria Math" panose="02040503050406030204" pitchFamily="18" charset="0"/>
                              </a:rPr>
                              <m:t>2</m:t>
                            </m:r>
                          </m:sup>
                        </m:sSup>
                        <m:r>
                          <a:rPr lang="es-CO" altLang="es-ES" sz="1800" i="1">
                            <a:solidFill>
                              <a:srgbClr val="7030A0"/>
                            </a:solidFill>
                            <a:latin typeface="Cambria Math" panose="02040503050406030204" pitchFamily="18" charset="0"/>
                          </a:rPr>
                          <m:t>𝑦</m:t>
                        </m:r>
                      </m:e>
                    </m:rad>
                    <m:r>
                      <a:rPr lang="es-CO" altLang="es-ES" sz="1800">
                        <a:solidFill>
                          <a:srgbClr val="7030A0"/>
                        </a:solidFill>
                        <a:latin typeface="Cambria Math" panose="02040503050406030204" pitchFamily="18" charset="0"/>
                      </a:rPr>
                      <m:t>   </m:t>
                    </m:r>
                    <m:r>
                      <a:rPr lang="es-CO" altLang="es-ES" sz="1800" i="1">
                        <a:solidFill>
                          <a:srgbClr val="7030A0"/>
                        </a:solidFill>
                        <a:latin typeface="Cambria Math" panose="02040503050406030204" pitchFamily="18" charset="0"/>
                      </a:rPr>
                      <m:t>+</m:t>
                    </m:r>
                    <m:r>
                      <a:rPr lang="es-CO" altLang="es-ES" sz="1800" dirty="0">
                        <a:latin typeface="Cambria Math" panose="02040503050406030204" pitchFamily="18" charset="0"/>
                        <a:ea typeface="Cambria Math" panose="02040503050406030204" pitchFamily="18" charset="0"/>
                      </a:rPr>
                      <m:t>23</m:t>
                    </m:r>
                    <m:rad>
                      <m:radPr>
                        <m:ctrlPr>
                          <a:rPr lang="es-CO" altLang="es-ES" sz="1800" i="1">
                            <a:latin typeface="Cambria Math" panose="02040503050406030204" pitchFamily="18" charset="0"/>
                          </a:rPr>
                        </m:ctrlPr>
                      </m:radPr>
                      <m:deg>
                        <m:r>
                          <m:rPr>
                            <m:brk m:alnAt="7"/>
                          </m:rPr>
                          <a:rPr lang="es-CO" altLang="es-ES" sz="1800" i="1">
                            <a:solidFill>
                              <a:srgbClr val="FF0000"/>
                            </a:solidFill>
                            <a:latin typeface="Cambria Math" panose="02040503050406030204" pitchFamily="18" charset="0"/>
                          </a:rPr>
                          <m:t>4</m:t>
                        </m:r>
                      </m:deg>
                      <m:e>
                        <m:r>
                          <a:rPr lang="es-CO" altLang="es-ES" sz="1800" i="1">
                            <a:solidFill>
                              <a:srgbClr val="7030A0"/>
                            </a:solidFill>
                            <a:latin typeface="Cambria Math" panose="02040503050406030204" pitchFamily="18" charset="0"/>
                          </a:rPr>
                          <m:t>3</m:t>
                        </m:r>
                        <m:sSup>
                          <m:sSupPr>
                            <m:ctrlPr>
                              <a:rPr lang="es-CO" altLang="es-ES" sz="1800" i="1">
                                <a:solidFill>
                                  <a:srgbClr val="7030A0"/>
                                </a:solidFill>
                                <a:latin typeface="Cambria Math" panose="02040503050406030204" pitchFamily="18" charset="0"/>
                              </a:rPr>
                            </m:ctrlPr>
                          </m:sSupPr>
                          <m:e>
                            <m:r>
                              <a:rPr lang="es-CO" altLang="es-ES" sz="1800" i="1">
                                <a:solidFill>
                                  <a:srgbClr val="7030A0"/>
                                </a:solidFill>
                                <a:latin typeface="Cambria Math" panose="02040503050406030204" pitchFamily="18" charset="0"/>
                              </a:rPr>
                              <m:t>𝑥</m:t>
                            </m:r>
                          </m:e>
                          <m:sup>
                            <m:r>
                              <a:rPr lang="es-CO" altLang="es-ES" sz="1800" i="1">
                                <a:solidFill>
                                  <a:srgbClr val="7030A0"/>
                                </a:solidFill>
                                <a:latin typeface="Cambria Math" panose="02040503050406030204" pitchFamily="18" charset="0"/>
                              </a:rPr>
                              <m:t>2</m:t>
                            </m:r>
                          </m:sup>
                        </m:sSup>
                        <m:r>
                          <a:rPr lang="es-CO" altLang="es-ES" sz="1800" i="1">
                            <a:solidFill>
                              <a:srgbClr val="7030A0"/>
                            </a:solidFill>
                            <a:latin typeface="Cambria Math" panose="02040503050406030204" pitchFamily="18" charset="0"/>
                          </a:rPr>
                          <m:t>𝑦</m:t>
                        </m:r>
                      </m:e>
                    </m:rad>
                    <m:r>
                      <a:rPr lang="es-PR" altLang="es-CO" sz="1800" b="1" i="1" dirty="0">
                        <a:latin typeface="Cambria Math" panose="02040503050406030204" pitchFamily="18" charset="0"/>
                      </a:rPr>
                      <m:t>=</m:t>
                    </m:r>
                    <m:d>
                      <m:dPr>
                        <m:ctrlPr>
                          <a:rPr lang="es-CO" altLang="es-ES" sz="1800" i="1" dirty="0">
                            <a:latin typeface="Cambria Math" panose="02040503050406030204" pitchFamily="18" charset="0"/>
                            <a:ea typeface="Verdana" panose="020B0604030504040204" pitchFamily="34" charset="0"/>
                          </a:rPr>
                        </m:ctrlPr>
                      </m:dPr>
                      <m:e>
                        <m:r>
                          <a:rPr lang="es-CO" altLang="es-ES" sz="1800" i="1" dirty="0">
                            <a:latin typeface="Cambria Math" panose="02040503050406030204" pitchFamily="18" charset="0"/>
                            <a:ea typeface="Cambria Math" panose="02040503050406030204" pitchFamily="18" charset="0"/>
                          </a:rPr>
                          <m:t>31+23</m:t>
                        </m:r>
                      </m:e>
                    </m:d>
                  </m:oMath>
                </a14:m>
                <a:r>
                  <a:rPr lang="es-PR" altLang="es-CO" sz="1800" b="1" dirty="0">
                    <a:solidFill>
                      <a:srgbClr val="00B050"/>
                    </a:solidFill>
                    <a:latin typeface="+mn-lt"/>
                  </a:rPr>
                  <a:t> </a:t>
                </a:r>
                <a14:m>
                  <m:oMath xmlns:m="http://schemas.openxmlformats.org/officeDocument/2006/math">
                    <m:rad>
                      <m:radPr>
                        <m:ctrlPr>
                          <a:rPr lang="es-CO" altLang="es-ES" sz="1800" i="1">
                            <a:latin typeface="Cambria Math" panose="02040503050406030204" pitchFamily="18" charset="0"/>
                          </a:rPr>
                        </m:ctrlPr>
                      </m:radPr>
                      <m:deg>
                        <m:r>
                          <m:rPr>
                            <m:brk m:alnAt="7"/>
                          </m:rPr>
                          <a:rPr lang="es-CO" altLang="es-ES" sz="1800" i="1">
                            <a:solidFill>
                              <a:srgbClr val="FF0000"/>
                            </a:solidFill>
                            <a:latin typeface="Cambria Math" panose="02040503050406030204" pitchFamily="18" charset="0"/>
                          </a:rPr>
                          <m:t>4</m:t>
                        </m:r>
                      </m:deg>
                      <m:e>
                        <m:r>
                          <a:rPr lang="es-CO" altLang="es-ES" sz="1800" i="1">
                            <a:solidFill>
                              <a:srgbClr val="7030A0"/>
                            </a:solidFill>
                            <a:latin typeface="Cambria Math" panose="02040503050406030204" pitchFamily="18" charset="0"/>
                          </a:rPr>
                          <m:t>3</m:t>
                        </m:r>
                        <m:sSup>
                          <m:sSupPr>
                            <m:ctrlPr>
                              <a:rPr lang="es-CO" altLang="es-ES" sz="1800" i="1">
                                <a:solidFill>
                                  <a:srgbClr val="7030A0"/>
                                </a:solidFill>
                                <a:latin typeface="Cambria Math" panose="02040503050406030204" pitchFamily="18" charset="0"/>
                              </a:rPr>
                            </m:ctrlPr>
                          </m:sSupPr>
                          <m:e>
                            <m:r>
                              <a:rPr lang="es-CO" altLang="es-ES" sz="1800" i="1">
                                <a:solidFill>
                                  <a:srgbClr val="7030A0"/>
                                </a:solidFill>
                                <a:latin typeface="Cambria Math" panose="02040503050406030204" pitchFamily="18" charset="0"/>
                              </a:rPr>
                              <m:t>𝑥</m:t>
                            </m:r>
                          </m:e>
                          <m:sup>
                            <m:r>
                              <a:rPr lang="es-CO" altLang="es-ES" sz="1800" i="1">
                                <a:solidFill>
                                  <a:srgbClr val="7030A0"/>
                                </a:solidFill>
                                <a:latin typeface="Cambria Math" panose="02040503050406030204" pitchFamily="18" charset="0"/>
                              </a:rPr>
                              <m:t>2</m:t>
                            </m:r>
                          </m:sup>
                        </m:sSup>
                        <m:r>
                          <a:rPr lang="es-CO" altLang="es-ES" sz="1800" i="1">
                            <a:solidFill>
                              <a:srgbClr val="7030A0"/>
                            </a:solidFill>
                            <a:latin typeface="Cambria Math" panose="02040503050406030204" pitchFamily="18" charset="0"/>
                          </a:rPr>
                          <m:t>𝑦</m:t>
                        </m:r>
                      </m:e>
                    </m:rad>
                  </m:oMath>
                </a14:m>
                <a:r>
                  <a:rPr lang="es-PR" altLang="es-CO" sz="1800" dirty="0">
                    <a:latin typeface="+mn-lt"/>
                  </a:rPr>
                  <a:t> </a:t>
                </a:r>
                <a14:m>
                  <m:oMath xmlns:m="http://schemas.openxmlformats.org/officeDocument/2006/math">
                    <m:r>
                      <a:rPr lang="es-PR" altLang="es-CO" sz="1800" i="1" dirty="0">
                        <a:latin typeface="Cambria Math" panose="02040503050406030204" pitchFamily="18" charset="0"/>
                      </a:rPr>
                      <m:t>= 54</m:t>
                    </m:r>
                  </m:oMath>
                </a14:m>
                <a:r>
                  <a:rPr lang="es-PR" altLang="es-CO" sz="1800" dirty="0">
                    <a:latin typeface="+mn-lt"/>
                  </a:rPr>
                  <a:t> </a:t>
                </a:r>
                <a14:m>
                  <m:oMath xmlns:m="http://schemas.openxmlformats.org/officeDocument/2006/math">
                    <m:rad>
                      <m:radPr>
                        <m:ctrlPr>
                          <a:rPr lang="es-CO" altLang="es-ES" sz="1800" i="1">
                            <a:latin typeface="Cambria Math" panose="02040503050406030204" pitchFamily="18" charset="0"/>
                          </a:rPr>
                        </m:ctrlPr>
                      </m:radPr>
                      <m:deg>
                        <m:r>
                          <m:rPr>
                            <m:brk m:alnAt="7"/>
                          </m:rPr>
                          <a:rPr lang="es-CO" altLang="es-ES" sz="1800" i="1">
                            <a:solidFill>
                              <a:srgbClr val="FF0000"/>
                            </a:solidFill>
                            <a:latin typeface="Cambria Math" panose="02040503050406030204" pitchFamily="18" charset="0"/>
                          </a:rPr>
                          <m:t>4</m:t>
                        </m:r>
                      </m:deg>
                      <m:e>
                        <m:r>
                          <a:rPr lang="es-CO" altLang="es-ES" sz="1800" i="1">
                            <a:solidFill>
                              <a:srgbClr val="7030A0"/>
                            </a:solidFill>
                            <a:latin typeface="Cambria Math" panose="02040503050406030204" pitchFamily="18" charset="0"/>
                          </a:rPr>
                          <m:t>3</m:t>
                        </m:r>
                        <m:sSup>
                          <m:sSupPr>
                            <m:ctrlPr>
                              <a:rPr lang="es-CO" altLang="es-ES" sz="1800" i="1">
                                <a:solidFill>
                                  <a:srgbClr val="7030A0"/>
                                </a:solidFill>
                                <a:latin typeface="Cambria Math" panose="02040503050406030204" pitchFamily="18" charset="0"/>
                              </a:rPr>
                            </m:ctrlPr>
                          </m:sSupPr>
                          <m:e>
                            <m:r>
                              <a:rPr lang="es-CO" altLang="es-ES" sz="1800" i="1">
                                <a:solidFill>
                                  <a:srgbClr val="7030A0"/>
                                </a:solidFill>
                                <a:latin typeface="Cambria Math" panose="02040503050406030204" pitchFamily="18" charset="0"/>
                              </a:rPr>
                              <m:t>𝑥</m:t>
                            </m:r>
                          </m:e>
                          <m:sup>
                            <m:r>
                              <a:rPr lang="es-CO" altLang="es-ES" sz="1800" i="1">
                                <a:solidFill>
                                  <a:srgbClr val="7030A0"/>
                                </a:solidFill>
                                <a:latin typeface="Cambria Math" panose="02040503050406030204" pitchFamily="18" charset="0"/>
                              </a:rPr>
                              <m:t>2</m:t>
                            </m:r>
                          </m:sup>
                        </m:sSup>
                        <m:r>
                          <a:rPr lang="es-CO" altLang="es-ES" sz="1800" i="1">
                            <a:solidFill>
                              <a:srgbClr val="7030A0"/>
                            </a:solidFill>
                            <a:latin typeface="Cambria Math" panose="02040503050406030204" pitchFamily="18" charset="0"/>
                          </a:rPr>
                          <m:t>𝑦</m:t>
                        </m:r>
                      </m:e>
                    </m:rad>
                  </m:oMath>
                </a14:m>
                <a:endParaRPr lang="es-PR" altLang="es-CO" sz="1800" b="1" dirty="0">
                  <a:solidFill>
                    <a:srgbClr val="00B050"/>
                  </a:solidFill>
                  <a:latin typeface="+mn-lt"/>
                </a:endParaRPr>
              </a:p>
              <a:p>
                <a:pPr algn="ctr"/>
                <a:endParaRPr lang="es-PR" altLang="es-CO" sz="1800" b="1" dirty="0">
                  <a:solidFill>
                    <a:srgbClr val="00B050"/>
                  </a:solidFill>
                  <a:latin typeface="+mn-lt"/>
                </a:endParaRPr>
              </a:p>
              <a:p>
                <a:pPr algn="ctr">
                  <a:lnSpc>
                    <a:spcPct val="150000"/>
                  </a:lnSpc>
                </a:pPr>
                <a14:m>
                  <m:oMath xmlns:m="http://schemas.openxmlformats.org/officeDocument/2006/math">
                    <m:r>
                      <a:rPr lang="es-CO" altLang="es-ES" sz="1800" i="1" dirty="0">
                        <a:latin typeface="Cambria Math" panose="02040503050406030204" pitchFamily="18" charset="0"/>
                      </a:rPr>
                      <m:t>3</m:t>
                    </m:r>
                    <m:rad>
                      <m:radPr>
                        <m:degHide m:val="on"/>
                        <m:ctrlPr>
                          <a:rPr lang="es-CO" altLang="es-ES" sz="1800" i="1" dirty="0">
                            <a:latin typeface="Cambria Math" panose="02040503050406030204" pitchFamily="18" charset="0"/>
                          </a:rPr>
                        </m:ctrlPr>
                      </m:radPr>
                      <m:deg/>
                      <m:e>
                        <m:r>
                          <a:rPr lang="es-CO" altLang="es-ES" sz="1800" i="1" dirty="0">
                            <a:solidFill>
                              <a:srgbClr val="00B050"/>
                            </a:solidFill>
                            <a:latin typeface="Cambria Math" panose="02040503050406030204" pitchFamily="18" charset="0"/>
                          </a:rPr>
                          <m:t>6</m:t>
                        </m:r>
                        <m:r>
                          <a:rPr lang="es-CO" altLang="es-ES" sz="1800" i="1" dirty="0">
                            <a:latin typeface="Cambria Math" panose="02040503050406030204" pitchFamily="18" charset="0"/>
                          </a:rPr>
                          <m:t> </m:t>
                        </m:r>
                      </m:e>
                    </m:rad>
                    <m:r>
                      <a:rPr lang="es-PR" altLang="es-CO" sz="1800" b="1" i="1" dirty="0">
                        <a:latin typeface="Cambria Math" panose="02040503050406030204" pitchFamily="18" charset="0"/>
                      </a:rPr>
                      <m:t>+</m:t>
                    </m:r>
                    <m:r>
                      <a:rPr lang="es-PR" altLang="es-CO" sz="1800" b="1" i="1" dirty="0">
                        <a:solidFill>
                          <a:srgbClr val="00B050"/>
                        </a:solidFill>
                        <a:latin typeface="Cambria Math" panose="02040503050406030204" pitchFamily="18" charset="0"/>
                      </a:rPr>
                      <m:t> </m:t>
                    </m:r>
                    <m:r>
                      <a:rPr lang="es-CO" altLang="es-ES" sz="1800" i="1" dirty="0">
                        <a:latin typeface="Cambria Math" panose="02040503050406030204" pitchFamily="18" charset="0"/>
                        <a:ea typeface="Cambria Math" panose="02040503050406030204" pitchFamily="18" charset="0"/>
                      </a:rPr>
                      <m:t>4</m:t>
                    </m:r>
                    <m:rad>
                      <m:radPr>
                        <m:ctrlPr>
                          <a:rPr lang="es-CO" altLang="es-ES" sz="1800" i="1">
                            <a:latin typeface="Cambria Math" panose="02040503050406030204" pitchFamily="18" charset="0"/>
                          </a:rPr>
                        </m:ctrlPr>
                      </m:radPr>
                      <m:deg>
                        <m:r>
                          <m:rPr>
                            <m:brk m:alnAt="7"/>
                          </m:rPr>
                          <a:rPr lang="es-CO" altLang="es-ES" sz="1800" i="1">
                            <a:solidFill>
                              <a:srgbClr val="FF0000"/>
                            </a:solidFill>
                            <a:latin typeface="Cambria Math" panose="02040503050406030204" pitchFamily="18" charset="0"/>
                          </a:rPr>
                          <m:t>3</m:t>
                        </m:r>
                      </m:deg>
                      <m:e>
                        <m:r>
                          <a:rPr lang="es-CO" altLang="es-ES" sz="1800" i="1">
                            <a:solidFill>
                              <a:srgbClr val="7030A0"/>
                            </a:solidFill>
                            <a:latin typeface="Cambria Math" panose="02040503050406030204" pitchFamily="18" charset="0"/>
                          </a:rPr>
                          <m:t>8</m:t>
                        </m:r>
                      </m:e>
                    </m:rad>
                    <m:r>
                      <a:rPr lang="es-CO" altLang="es-ES" sz="1800" i="1">
                        <a:solidFill>
                          <a:srgbClr val="7030A0"/>
                        </a:solidFill>
                        <a:latin typeface="Cambria Math" panose="02040503050406030204" pitchFamily="18" charset="0"/>
                      </a:rPr>
                      <m:t> </m:t>
                    </m:r>
                    <m:r>
                      <a:rPr lang="es-CO" altLang="es-ES" sz="1800" i="1" dirty="0">
                        <a:latin typeface="Cambria Math" panose="02040503050406030204" pitchFamily="18" charset="0"/>
                      </a:rPr>
                      <m:t>+</m:t>
                    </m:r>
                    <m:r>
                      <a:rPr lang="es-CO" altLang="es-ES" sz="1800" i="1" dirty="0">
                        <a:solidFill>
                          <a:srgbClr val="7030A0"/>
                        </a:solidFill>
                        <a:latin typeface="Cambria Math" panose="02040503050406030204" pitchFamily="18" charset="0"/>
                      </a:rPr>
                      <m:t> </m:t>
                    </m:r>
                    <m:r>
                      <a:rPr lang="es-CO" altLang="es-ES" sz="1800" i="1" dirty="0">
                        <a:latin typeface="Cambria Math" panose="02040503050406030204" pitchFamily="18" charset="0"/>
                        <a:ea typeface="Cambria Math" panose="02040503050406030204" pitchFamily="18" charset="0"/>
                      </a:rPr>
                      <m:t>7</m:t>
                    </m:r>
                    <m:rad>
                      <m:radPr>
                        <m:degHide m:val="on"/>
                        <m:ctrlPr>
                          <a:rPr lang="es-CO" altLang="es-ES" sz="1800" i="1" dirty="0">
                            <a:latin typeface="Cambria Math" panose="02040503050406030204" pitchFamily="18" charset="0"/>
                          </a:rPr>
                        </m:ctrlPr>
                      </m:radPr>
                      <m:deg/>
                      <m:e>
                        <m:r>
                          <a:rPr lang="es-CO" altLang="es-ES" sz="1800" i="1" dirty="0">
                            <a:solidFill>
                              <a:srgbClr val="00B050"/>
                            </a:solidFill>
                            <a:latin typeface="Cambria Math" panose="02040503050406030204" pitchFamily="18" charset="0"/>
                          </a:rPr>
                          <m:t>6</m:t>
                        </m:r>
                      </m:e>
                    </m:rad>
                    <m:r>
                      <a:rPr lang="es-CO" altLang="es-ES" sz="1800" i="1" dirty="0">
                        <a:latin typeface="Cambria Math" panose="02040503050406030204" pitchFamily="18" charset="0"/>
                      </a:rPr>
                      <m:t>− 5</m:t>
                    </m:r>
                    <m:rad>
                      <m:radPr>
                        <m:ctrlPr>
                          <a:rPr lang="es-CO" altLang="es-ES" sz="1800" i="1">
                            <a:latin typeface="Cambria Math" panose="02040503050406030204" pitchFamily="18" charset="0"/>
                          </a:rPr>
                        </m:ctrlPr>
                      </m:radPr>
                      <m:deg>
                        <m:r>
                          <m:rPr>
                            <m:brk m:alnAt="7"/>
                          </m:rPr>
                          <a:rPr lang="es-CO" altLang="es-ES" sz="1800" i="1">
                            <a:solidFill>
                              <a:srgbClr val="FF0000"/>
                            </a:solidFill>
                            <a:latin typeface="Cambria Math" panose="02040503050406030204" pitchFamily="18" charset="0"/>
                          </a:rPr>
                          <m:t>3</m:t>
                        </m:r>
                      </m:deg>
                      <m:e>
                        <m:r>
                          <a:rPr lang="es-CO" altLang="es-ES" sz="1800" i="1">
                            <a:solidFill>
                              <a:srgbClr val="7030A0"/>
                            </a:solidFill>
                            <a:latin typeface="Cambria Math" panose="02040503050406030204" pitchFamily="18" charset="0"/>
                          </a:rPr>
                          <m:t>8</m:t>
                        </m:r>
                      </m:e>
                    </m:rad>
                  </m:oMath>
                </a14:m>
                <a:r>
                  <a:rPr lang="es-PR" altLang="es-CO" sz="1800" b="1" dirty="0">
                    <a:solidFill>
                      <a:srgbClr val="00B050"/>
                    </a:solidFill>
                    <a:latin typeface="+mn-lt"/>
                  </a:rPr>
                  <a:t> </a:t>
                </a:r>
                <a14:m>
                  <m:oMath xmlns:m="http://schemas.openxmlformats.org/officeDocument/2006/math">
                    <m:r>
                      <a:rPr lang="es-PR" altLang="es-CO" sz="1800" b="1" i="1" dirty="0">
                        <a:latin typeface="Cambria Math" panose="02040503050406030204" pitchFamily="18" charset="0"/>
                      </a:rPr>
                      <m:t>=</m:t>
                    </m:r>
                  </m:oMath>
                </a14:m>
                <a:r>
                  <a:rPr lang="es-PR" altLang="es-CO" sz="1800" b="1" dirty="0">
                    <a:solidFill>
                      <a:srgbClr val="00B050"/>
                    </a:solidFill>
                    <a:latin typeface="+mn-lt"/>
                  </a:rPr>
                  <a:t> </a:t>
                </a:r>
                <a14:m>
                  <m:oMath xmlns:m="http://schemas.openxmlformats.org/officeDocument/2006/math">
                    <m:r>
                      <a:rPr lang="es-CO" altLang="es-ES" sz="1800" i="1" dirty="0">
                        <a:latin typeface="Cambria Math" panose="02040503050406030204" pitchFamily="18" charset="0"/>
                      </a:rPr>
                      <m:t>3</m:t>
                    </m:r>
                    <m:rad>
                      <m:radPr>
                        <m:degHide m:val="on"/>
                        <m:ctrlPr>
                          <a:rPr lang="es-CO" altLang="es-ES" sz="1800" i="1" dirty="0">
                            <a:latin typeface="Cambria Math" panose="02040503050406030204" pitchFamily="18" charset="0"/>
                          </a:rPr>
                        </m:ctrlPr>
                      </m:radPr>
                      <m:deg/>
                      <m:e>
                        <m:r>
                          <a:rPr lang="es-CO" altLang="es-ES" sz="1800" i="1" dirty="0">
                            <a:solidFill>
                              <a:srgbClr val="00B050"/>
                            </a:solidFill>
                            <a:latin typeface="Cambria Math" panose="02040503050406030204" pitchFamily="18" charset="0"/>
                          </a:rPr>
                          <m:t>6</m:t>
                        </m:r>
                        <m:r>
                          <a:rPr lang="es-CO" altLang="es-ES" sz="1800" i="1" dirty="0">
                            <a:latin typeface="Cambria Math" panose="02040503050406030204" pitchFamily="18" charset="0"/>
                          </a:rPr>
                          <m:t> </m:t>
                        </m:r>
                      </m:e>
                    </m:rad>
                    <m:r>
                      <a:rPr lang="es-CO" altLang="es-ES" sz="1800" i="1" dirty="0">
                        <a:solidFill>
                          <a:srgbClr val="7030A0"/>
                        </a:solidFill>
                        <a:latin typeface="Cambria Math" panose="02040503050406030204" pitchFamily="18" charset="0"/>
                      </a:rPr>
                      <m:t>+ </m:t>
                    </m:r>
                    <m:r>
                      <a:rPr lang="es-CO" altLang="es-ES" sz="1800" i="1" dirty="0">
                        <a:latin typeface="Cambria Math" panose="02040503050406030204" pitchFamily="18" charset="0"/>
                        <a:ea typeface="Cambria Math" panose="02040503050406030204" pitchFamily="18" charset="0"/>
                      </a:rPr>
                      <m:t>7</m:t>
                    </m:r>
                    <m:rad>
                      <m:radPr>
                        <m:degHide m:val="on"/>
                        <m:ctrlPr>
                          <a:rPr lang="es-CO" altLang="es-ES" sz="1800" i="1" dirty="0">
                            <a:latin typeface="Cambria Math" panose="02040503050406030204" pitchFamily="18" charset="0"/>
                          </a:rPr>
                        </m:ctrlPr>
                      </m:radPr>
                      <m:deg/>
                      <m:e>
                        <m:r>
                          <a:rPr lang="es-CO" altLang="es-ES" sz="1800" i="1" dirty="0">
                            <a:solidFill>
                              <a:srgbClr val="00B050"/>
                            </a:solidFill>
                            <a:latin typeface="Cambria Math" panose="02040503050406030204" pitchFamily="18" charset="0"/>
                          </a:rPr>
                          <m:t>6</m:t>
                        </m:r>
                      </m:e>
                    </m:rad>
                  </m:oMath>
                </a14:m>
                <a:r>
                  <a:rPr lang="es-PR" altLang="es-CO" sz="1800" b="1" dirty="0">
                    <a:solidFill>
                      <a:srgbClr val="00B050"/>
                    </a:solidFill>
                    <a:latin typeface="+mn-lt"/>
                  </a:rPr>
                  <a:t> </a:t>
                </a:r>
                <a14:m>
                  <m:oMath xmlns:m="http://schemas.openxmlformats.org/officeDocument/2006/math">
                    <m:r>
                      <a:rPr lang="es-PR" altLang="es-CO" sz="1800" b="1" i="1" dirty="0">
                        <a:latin typeface="Cambria Math" panose="02040503050406030204" pitchFamily="18" charset="0"/>
                      </a:rPr>
                      <m:t>+</m:t>
                    </m:r>
                  </m:oMath>
                </a14:m>
                <a:r>
                  <a:rPr lang="es-PR" altLang="es-CO" sz="1800" b="1" dirty="0">
                    <a:solidFill>
                      <a:srgbClr val="00B050"/>
                    </a:solidFill>
                    <a:latin typeface="+mn-lt"/>
                  </a:rPr>
                  <a:t> </a:t>
                </a:r>
                <a14:m>
                  <m:oMath xmlns:m="http://schemas.openxmlformats.org/officeDocument/2006/math">
                    <m:r>
                      <a:rPr lang="es-CO" altLang="es-ES" sz="1800" i="1" dirty="0">
                        <a:latin typeface="Cambria Math" panose="02040503050406030204" pitchFamily="18" charset="0"/>
                        <a:ea typeface="Cambria Math" panose="02040503050406030204" pitchFamily="18" charset="0"/>
                      </a:rPr>
                      <m:t>4</m:t>
                    </m:r>
                    <m:rad>
                      <m:radPr>
                        <m:ctrlPr>
                          <a:rPr lang="es-CO" altLang="es-ES" sz="1800" i="1">
                            <a:latin typeface="Cambria Math" panose="02040503050406030204" pitchFamily="18" charset="0"/>
                          </a:rPr>
                        </m:ctrlPr>
                      </m:radPr>
                      <m:deg>
                        <m:r>
                          <m:rPr>
                            <m:brk m:alnAt="7"/>
                          </m:rPr>
                          <a:rPr lang="es-CO" altLang="es-ES" sz="1800" i="1">
                            <a:solidFill>
                              <a:srgbClr val="FF0000"/>
                            </a:solidFill>
                            <a:latin typeface="Cambria Math" panose="02040503050406030204" pitchFamily="18" charset="0"/>
                          </a:rPr>
                          <m:t>3</m:t>
                        </m:r>
                      </m:deg>
                      <m:e>
                        <m:r>
                          <a:rPr lang="es-CO" altLang="es-ES" sz="1800" i="1">
                            <a:solidFill>
                              <a:srgbClr val="7030A0"/>
                            </a:solidFill>
                            <a:latin typeface="Cambria Math" panose="02040503050406030204" pitchFamily="18" charset="0"/>
                          </a:rPr>
                          <m:t>8</m:t>
                        </m:r>
                      </m:e>
                    </m:rad>
                  </m:oMath>
                </a14:m>
                <a:r>
                  <a:rPr lang="es-PR" altLang="es-CO" sz="1800" b="1" dirty="0">
                    <a:solidFill>
                      <a:srgbClr val="00B050"/>
                    </a:solidFill>
                    <a:latin typeface="+mn-lt"/>
                  </a:rPr>
                  <a:t> </a:t>
                </a:r>
                <a14:m>
                  <m:oMath xmlns:m="http://schemas.openxmlformats.org/officeDocument/2006/math">
                    <m:r>
                      <a:rPr lang="es-CO" altLang="es-ES" sz="1800" i="1" dirty="0">
                        <a:latin typeface="Cambria Math" panose="02040503050406030204" pitchFamily="18" charset="0"/>
                      </a:rPr>
                      <m:t>− 5</m:t>
                    </m:r>
                    <m:rad>
                      <m:radPr>
                        <m:ctrlPr>
                          <a:rPr lang="es-CO" altLang="es-ES" sz="1800" i="1">
                            <a:latin typeface="Cambria Math" panose="02040503050406030204" pitchFamily="18" charset="0"/>
                          </a:rPr>
                        </m:ctrlPr>
                      </m:radPr>
                      <m:deg>
                        <m:r>
                          <m:rPr>
                            <m:brk m:alnAt="7"/>
                          </m:rPr>
                          <a:rPr lang="es-CO" altLang="es-ES" sz="1800" i="1">
                            <a:solidFill>
                              <a:srgbClr val="FF0000"/>
                            </a:solidFill>
                            <a:latin typeface="Cambria Math" panose="02040503050406030204" pitchFamily="18" charset="0"/>
                          </a:rPr>
                          <m:t>3</m:t>
                        </m:r>
                      </m:deg>
                      <m:e>
                        <m:r>
                          <a:rPr lang="es-CO" altLang="es-ES" sz="1800" i="1">
                            <a:solidFill>
                              <a:srgbClr val="7030A0"/>
                            </a:solidFill>
                            <a:latin typeface="Cambria Math" panose="02040503050406030204" pitchFamily="18" charset="0"/>
                          </a:rPr>
                          <m:t>8</m:t>
                        </m:r>
                      </m:e>
                    </m:rad>
                  </m:oMath>
                </a14:m>
                <a:endParaRPr lang="es-PR" altLang="es-CO" sz="1800" b="1" dirty="0">
                  <a:solidFill>
                    <a:srgbClr val="00B050"/>
                  </a:solidFill>
                  <a:latin typeface="+mn-lt"/>
                </a:endParaRPr>
              </a:p>
              <a:p>
                <a:pPr marL="0" indent="0" algn="ctr">
                  <a:lnSpc>
                    <a:spcPct val="150000"/>
                  </a:lnSpc>
                  <a:buNone/>
                </a:pPr>
                <a:r>
                  <a:rPr lang="es-PR" altLang="es-CO" sz="1800" b="1" dirty="0">
                    <a:latin typeface="+mn-lt"/>
                  </a:rPr>
                  <a:t>                                                   </a:t>
                </a:r>
                <a14:m>
                  <m:oMath xmlns:m="http://schemas.openxmlformats.org/officeDocument/2006/math">
                    <m:r>
                      <a:rPr lang="es-PR" altLang="es-CO" sz="1800" b="1" i="1" dirty="0">
                        <a:latin typeface="Cambria Math" panose="02040503050406030204" pitchFamily="18" charset="0"/>
                      </a:rPr>
                      <m:t>=</m:t>
                    </m:r>
                    <m:d>
                      <m:dPr>
                        <m:ctrlPr>
                          <a:rPr lang="es-CO" altLang="es-ES" sz="1800" i="1" dirty="0">
                            <a:latin typeface="Cambria Math" panose="02040503050406030204" pitchFamily="18" charset="0"/>
                            <a:ea typeface="Verdana" panose="020B0604030504040204" pitchFamily="34" charset="0"/>
                          </a:rPr>
                        </m:ctrlPr>
                      </m:dPr>
                      <m:e>
                        <m:r>
                          <a:rPr lang="es-CO" altLang="es-ES" sz="1800" i="1" dirty="0">
                            <a:latin typeface="Cambria Math" panose="02040503050406030204" pitchFamily="18" charset="0"/>
                            <a:ea typeface="Cambria Math" panose="02040503050406030204" pitchFamily="18" charset="0"/>
                          </a:rPr>
                          <m:t>3+7</m:t>
                        </m:r>
                      </m:e>
                    </m:d>
                    <m:rad>
                      <m:radPr>
                        <m:degHide m:val="on"/>
                        <m:ctrlPr>
                          <a:rPr lang="es-CO" altLang="es-ES" sz="1800" i="1" dirty="0">
                            <a:latin typeface="Cambria Math" panose="02040503050406030204" pitchFamily="18" charset="0"/>
                          </a:rPr>
                        </m:ctrlPr>
                      </m:radPr>
                      <m:deg/>
                      <m:e>
                        <m:r>
                          <a:rPr lang="es-CO" altLang="es-ES" sz="1800" i="1" dirty="0">
                            <a:solidFill>
                              <a:srgbClr val="00B050"/>
                            </a:solidFill>
                            <a:latin typeface="Cambria Math" panose="02040503050406030204" pitchFamily="18" charset="0"/>
                          </a:rPr>
                          <m:t>6</m:t>
                        </m:r>
                        <m:r>
                          <a:rPr lang="es-CO" altLang="es-ES" sz="1800" i="1" dirty="0">
                            <a:latin typeface="Cambria Math" panose="02040503050406030204" pitchFamily="18" charset="0"/>
                          </a:rPr>
                          <m:t> </m:t>
                        </m:r>
                      </m:e>
                    </m:rad>
                  </m:oMath>
                </a14:m>
                <a:r>
                  <a:rPr lang="es-PR" altLang="es-CO" sz="1800" b="1" dirty="0">
                    <a:solidFill>
                      <a:srgbClr val="00B050"/>
                    </a:solidFill>
                    <a:latin typeface="+mn-lt"/>
                  </a:rPr>
                  <a:t> </a:t>
                </a:r>
                <a14:m>
                  <m:oMath xmlns:m="http://schemas.openxmlformats.org/officeDocument/2006/math">
                    <m:r>
                      <a:rPr lang="es-CO" altLang="es-CO" sz="1800" b="1" i="1" dirty="0">
                        <a:latin typeface="Cambria Math" panose="02040503050406030204" pitchFamily="18" charset="0"/>
                      </a:rPr>
                      <m:t>+</m:t>
                    </m:r>
                    <m:r>
                      <a:rPr lang="es-CO" altLang="es-CO" sz="1800" i="1" dirty="0">
                        <a:latin typeface="Cambria Math" panose="02040503050406030204" pitchFamily="18" charset="0"/>
                      </a:rPr>
                      <m:t>(</m:t>
                    </m:r>
                    <m:r>
                      <a:rPr lang="es-CO" altLang="es-ES" sz="1800" i="1" dirty="0">
                        <a:latin typeface="Cambria Math" panose="02040503050406030204" pitchFamily="18" charset="0"/>
                        <a:ea typeface="Cambria Math" panose="02040503050406030204" pitchFamily="18" charset="0"/>
                      </a:rPr>
                      <m:t>4−5)</m:t>
                    </m:r>
                    <m:rad>
                      <m:radPr>
                        <m:ctrlPr>
                          <a:rPr lang="es-CO" altLang="es-ES" sz="1800" i="1">
                            <a:latin typeface="Cambria Math" panose="02040503050406030204" pitchFamily="18" charset="0"/>
                          </a:rPr>
                        </m:ctrlPr>
                      </m:radPr>
                      <m:deg>
                        <m:r>
                          <m:rPr>
                            <m:brk m:alnAt="7"/>
                          </m:rPr>
                          <a:rPr lang="es-CO" altLang="es-ES" sz="1800" i="1">
                            <a:solidFill>
                              <a:srgbClr val="FF0000"/>
                            </a:solidFill>
                            <a:latin typeface="Cambria Math" panose="02040503050406030204" pitchFamily="18" charset="0"/>
                          </a:rPr>
                          <m:t>3</m:t>
                        </m:r>
                      </m:deg>
                      <m:e>
                        <m:r>
                          <a:rPr lang="es-CO" altLang="es-ES" sz="1800" i="1">
                            <a:solidFill>
                              <a:srgbClr val="7030A0"/>
                            </a:solidFill>
                            <a:latin typeface="Cambria Math" panose="02040503050406030204" pitchFamily="18" charset="0"/>
                          </a:rPr>
                          <m:t>8</m:t>
                        </m:r>
                      </m:e>
                    </m:rad>
                  </m:oMath>
                </a14:m>
                <a:endParaRPr lang="es-PR" altLang="es-CO" sz="1800" b="1" dirty="0">
                  <a:solidFill>
                    <a:srgbClr val="00B050"/>
                  </a:solidFill>
                  <a:latin typeface="+mn-lt"/>
                </a:endParaRPr>
              </a:p>
              <a:p>
                <a:pPr marL="0" indent="0" algn="ctr">
                  <a:lnSpc>
                    <a:spcPct val="150000"/>
                  </a:lnSpc>
                  <a:buNone/>
                </a:pPr>
                <a:r>
                  <a:rPr lang="es-PR" altLang="es-CO" sz="1800" b="1" dirty="0">
                    <a:latin typeface="+mn-lt"/>
                  </a:rPr>
                  <a:t>                  </a:t>
                </a:r>
                <a14:m>
                  <m:oMath xmlns:m="http://schemas.openxmlformats.org/officeDocument/2006/math">
                    <m:r>
                      <a:rPr lang="es-CO" altLang="es-CO" sz="1800" b="1" i="0" dirty="0" smtClean="0">
                        <a:latin typeface="Cambria Math" panose="02040503050406030204" pitchFamily="18" charset="0"/>
                      </a:rPr>
                      <m:t>              </m:t>
                    </m:r>
                    <m:r>
                      <a:rPr lang="es-PR" altLang="es-CO" sz="1800" b="1" i="1" dirty="0">
                        <a:latin typeface="Cambria Math" panose="02040503050406030204" pitchFamily="18" charset="0"/>
                      </a:rPr>
                      <m:t>=</m:t>
                    </m:r>
                    <m:r>
                      <a:rPr lang="es-CO" altLang="es-CO" sz="1800" i="1" dirty="0">
                        <a:latin typeface="Cambria Math" panose="02040503050406030204" pitchFamily="18" charset="0"/>
                      </a:rPr>
                      <m:t>10</m:t>
                    </m:r>
                    <m:rad>
                      <m:radPr>
                        <m:degHide m:val="on"/>
                        <m:ctrlPr>
                          <a:rPr lang="es-CO" altLang="es-ES" sz="1800" i="1" dirty="0">
                            <a:latin typeface="Cambria Math" panose="02040503050406030204" pitchFamily="18" charset="0"/>
                          </a:rPr>
                        </m:ctrlPr>
                      </m:radPr>
                      <m:deg/>
                      <m:e>
                        <m:r>
                          <a:rPr lang="es-CO" altLang="es-ES" sz="1800" i="1" dirty="0">
                            <a:solidFill>
                              <a:srgbClr val="00B050"/>
                            </a:solidFill>
                            <a:latin typeface="Cambria Math" panose="02040503050406030204" pitchFamily="18" charset="0"/>
                          </a:rPr>
                          <m:t>6</m:t>
                        </m:r>
                        <m:r>
                          <a:rPr lang="es-CO" altLang="es-ES" sz="1800" i="1" dirty="0">
                            <a:latin typeface="Cambria Math" panose="02040503050406030204" pitchFamily="18" charset="0"/>
                          </a:rPr>
                          <m:t> </m:t>
                        </m:r>
                      </m:e>
                    </m:rad>
                    <m:r>
                      <a:rPr lang="es-CO" altLang="es-ES" sz="1800" i="1" dirty="0">
                        <a:latin typeface="Cambria Math" panose="02040503050406030204" pitchFamily="18" charset="0"/>
                        <a:ea typeface="Cambria Math" panose="02040503050406030204" pitchFamily="18" charset="0"/>
                      </a:rPr>
                      <m:t>−1</m:t>
                    </m:r>
                    <m:rad>
                      <m:radPr>
                        <m:ctrlPr>
                          <a:rPr lang="es-CO" altLang="es-ES" sz="1800" i="1">
                            <a:latin typeface="Cambria Math" panose="02040503050406030204" pitchFamily="18" charset="0"/>
                          </a:rPr>
                        </m:ctrlPr>
                      </m:radPr>
                      <m:deg>
                        <m:r>
                          <m:rPr>
                            <m:brk m:alnAt="7"/>
                          </m:rPr>
                          <a:rPr lang="es-CO" altLang="es-ES" sz="1800" i="1">
                            <a:solidFill>
                              <a:srgbClr val="FF0000"/>
                            </a:solidFill>
                            <a:latin typeface="Cambria Math" panose="02040503050406030204" pitchFamily="18" charset="0"/>
                          </a:rPr>
                          <m:t>3</m:t>
                        </m:r>
                      </m:deg>
                      <m:e>
                        <m:r>
                          <a:rPr lang="es-CO" altLang="es-ES" sz="1800" i="1">
                            <a:solidFill>
                              <a:srgbClr val="7030A0"/>
                            </a:solidFill>
                            <a:latin typeface="Cambria Math" panose="02040503050406030204" pitchFamily="18" charset="0"/>
                          </a:rPr>
                          <m:t>8</m:t>
                        </m:r>
                      </m:e>
                    </m:rad>
                  </m:oMath>
                </a14:m>
                <a:endParaRPr lang="es-PR" altLang="es-CO" sz="1800" b="1" dirty="0">
                  <a:solidFill>
                    <a:srgbClr val="00B050"/>
                  </a:solidFill>
                  <a:latin typeface="+mn-lt"/>
                </a:endParaRPr>
              </a:p>
              <a:p>
                <a:pPr marL="0" indent="0" algn="ctr">
                  <a:lnSpc>
                    <a:spcPct val="100000"/>
                  </a:lnSpc>
                  <a:buNone/>
                </a:pPr>
                <a:endParaRPr lang="es-PR" altLang="es-CO" sz="1800" b="1" dirty="0">
                  <a:solidFill>
                    <a:srgbClr val="00B050"/>
                  </a:solidFill>
                  <a:latin typeface="+mn-lt"/>
                </a:endParaRPr>
              </a:p>
            </p:txBody>
          </p:sp>
        </mc:Choice>
        <mc:Fallback xmlns="">
          <p:sp>
            <p:nvSpPr>
              <p:cNvPr id="4" name="Rectangle 1">
                <a:extLst>
                  <a:ext uri="{FF2B5EF4-FFF2-40B4-BE49-F238E27FC236}">
                    <a16:creationId xmlns:a16="http://schemas.microsoft.com/office/drawing/2014/main" xmlns:a14="http://schemas.microsoft.com/office/drawing/2010/main" xmlns="" id="{01A8AF4C-DC30-4489-8D9E-F144CDDB0404}"/>
                  </a:ext>
                </a:extLst>
              </p:cNvPr>
              <p:cNvSpPr>
                <a:spLocks noGrp="1" noRot="1" noChangeAspect="1" noMove="1" noResize="1" noEditPoints="1" noAdjustHandles="1" noChangeArrowheads="1" noChangeShapeType="1" noTextEdit="1"/>
              </p:cNvSpPr>
              <p:nvPr>
                <p:ph idx="1"/>
              </p:nvPr>
            </p:nvSpPr>
            <p:spPr bwMode="auto">
              <a:xfrm>
                <a:off x="331861" y="1097523"/>
                <a:ext cx="8189844" cy="5181162"/>
              </a:xfrm>
              <a:prstGeom prst="rect">
                <a:avLst/>
              </a:prstGeom>
              <a:blipFill rotWithShape="0">
                <a:blip r:embed="rId3"/>
                <a:stretch>
                  <a:fillRect l="-893" t="-94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s-ES">
                    <a:noFill/>
                  </a:rPr>
                  <a:t> </a:t>
                </a:r>
              </a:p>
            </p:txBody>
          </p:sp>
        </mc:Fallback>
      </mc:AlternateContent>
      <p:cxnSp>
        <p:nvCxnSpPr>
          <p:cNvPr id="16" name="Conector recto de flecha 15"/>
          <p:cNvCxnSpPr>
            <a:cxnSpLocks/>
          </p:cNvCxnSpPr>
          <p:nvPr/>
        </p:nvCxnSpPr>
        <p:spPr>
          <a:xfrm>
            <a:off x="1969012" y="4940585"/>
            <a:ext cx="1638606" cy="0"/>
          </a:xfrm>
          <a:prstGeom prst="straightConnector1">
            <a:avLst/>
          </a:prstGeom>
          <a:ln>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17"/>
          <p:cNvCxnSpPr>
            <a:cxnSpLocks/>
          </p:cNvCxnSpPr>
          <p:nvPr/>
        </p:nvCxnSpPr>
        <p:spPr>
          <a:xfrm>
            <a:off x="2788315" y="4361120"/>
            <a:ext cx="1638468" cy="0"/>
          </a:xfrm>
          <a:prstGeom prst="straightConnector1">
            <a:avLst/>
          </a:prstGeom>
          <a:ln>
            <a:solidFill>
              <a:srgbClr val="7030A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 name="Título 1">
            <a:extLst>
              <a:ext uri="{FF2B5EF4-FFF2-40B4-BE49-F238E27FC236}">
                <a16:creationId xmlns:a16="http://schemas.microsoft.com/office/drawing/2014/main" xmlns="" id="{E1726707-3F03-401F-ACD4-C2DD18719127}"/>
              </a:ext>
            </a:extLst>
          </p:cNvPr>
          <p:cNvSpPr txBox="1">
            <a:spLocks/>
          </p:cNvSpPr>
          <p:nvPr/>
        </p:nvSpPr>
        <p:spPr>
          <a:xfrm>
            <a:off x="337930" y="295599"/>
            <a:ext cx="7886700" cy="388142"/>
          </a:xfrm>
          <a:prstGeom prst="rect">
            <a:avLst/>
          </a:prstGeom>
        </p:spPr>
        <p:txBody>
          <a:bodyPr vert="horz" lIns="91440" tIns="45720" rIns="91440" bIns="45720" rtlCol="0" anchor="ctr">
            <a:normAutofit fontScale="825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s-PR" altLang="es-ES" b="1" dirty="0" smtClean="0">
                <a:solidFill>
                  <a:srgbClr val="00B0F0"/>
                </a:solidFill>
              </a:rPr>
              <a:t>Operaciones entre radicales</a:t>
            </a:r>
            <a:endParaRPr lang="es-ES" dirty="0"/>
          </a:p>
        </p:txBody>
      </p:sp>
    </p:spTree>
    <p:extLst>
      <p:ext uri="{BB962C8B-B14F-4D97-AF65-F5344CB8AC3E}">
        <p14:creationId xmlns:p14="http://schemas.microsoft.com/office/powerpoint/2010/main" val="1951250025"/>
      </p:ext>
    </p:extLst>
  </p:cSld>
  <p:clrMapOvr>
    <a:overrideClrMapping bg1="lt1" tx1="dk1" bg2="lt2" tx2="dk2" accent1="accent1" accent2="accent2" accent3="accent3" accent4="accent4" accent5="accent5" accent6="accent6" hlink="hlink" folHlink="folHlink"/>
  </p:clrMapOvr>
</p:sld>
</file>

<file path=ppt/slides/slide9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1726707-3F03-401F-ACD4-C2DD18719127}"/>
              </a:ext>
            </a:extLst>
          </p:cNvPr>
          <p:cNvSpPr>
            <a:spLocks noGrp="1"/>
          </p:cNvSpPr>
          <p:nvPr>
            <p:ph type="title"/>
          </p:nvPr>
        </p:nvSpPr>
        <p:spPr>
          <a:xfrm>
            <a:off x="331861" y="560173"/>
            <a:ext cx="7886700" cy="469328"/>
          </a:xfrm>
        </p:spPr>
        <p:txBody>
          <a:bodyPr>
            <a:normAutofit/>
          </a:bodyPr>
          <a:lstStyle/>
          <a:p>
            <a:pPr eaLnBrk="0" fontAlgn="base" hangingPunct="0">
              <a:spcAft>
                <a:spcPct val="0"/>
              </a:spcAft>
            </a:pPr>
            <a:r>
              <a:rPr lang="es-CO" altLang="es-ES" sz="2400" b="1" i="1" dirty="0">
                <a:solidFill>
                  <a:srgbClr val="FFC000"/>
                </a:solidFill>
                <a:latin typeface="+mn-lt"/>
                <a:ea typeface="Verdana" panose="020B0604030504040204" pitchFamily="34" charset="0"/>
                <a:cs typeface="+mn-cs"/>
              </a:rPr>
              <a:t>Simplificación de radicales</a:t>
            </a:r>
            <a:endParaRPr lang="es-ES" sz="2400" b="1" i="1" dirty="0">
              <a:solidFill>
                <a:srgbClr val="FFC000"/>
              </a:solidFill>
              <a:latin typeface="+mn-lt"/>
              <a:ea typeface="Verdana" panose="020B0604030504040204" pitchFamily="34" charset="0"/>
              <a:cs typeface="+mn-cs"/>
            </a:endParaRPr>
          </a:p>
        </p:txBody>
      </p:sp>
      <mc:AlternateContent xmlns:mc="http://schemas.openxmlformats.org/markup-compatibility/2006" xmlns:a14="http://schemas.microsoft.com/office/drawing/2010/main">
        <mc:Choice Requires="a14">
          <p:sp>
            <p:nvSpPr>
              <p:cNvPr id="4" name="Rectangle 1">
                <a:extLst>
                  <a:ext uri="{FF2B5EF4-FFF2-40B4-BE49-F238E27FC236}">
                    <a16:creationId xmlns:a16="http://schemas.microsoft.com/office/drawing/2014/main" xmlns="" id="{01A8AF4C-DC30-4489-8D9E-F144CDDB0404}"/>
                  </a:ext>
                </a:extLst>
              </p:cNvPr>
              <p:cNvSpPr>
                <a:spLocks noGrp="1" noChangeArrowheads="1"/>
              </p:cNvSpPr>
              <p:nvPr>
                <p:ph idx="1"/>
              </p:nvPr>
            </p:nvSpPr>
            <p:spPr bwMode="auto">
              <a:xfrm>
                <a:off x="477078" y="924388"/>
                <a:ext cx="8189844" cy="601671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just">
                  <a:spcBef>
                    <a:spcPct val="50000"/>
                  </a:spcBef>
                </a:pPr>
                <a:r>
                  <a:rPr lang="es-PR" altLang="es-CO" sz="2200" dirty="0">
                    <a:latin typeface="+mn-lt"/>
                  </a:rPr>
                  <a:t>En ocasiones es posible descomponer un radicando como el producto de otros números de manera que alguno de los factores sea una raíz exacta y por ende pueda salir del radical, esto es, se pueda extraerse la raíz. Para simplificar un radical, se debe factorizar el radicando de manera que alguno de los factores sea una raíz perfecta</a:t>
                </a:r>
              </a:p>
              <a:p>
                <a:pPr marL="0" indent="0" algn="ctr">
                  <a:spcBef>
                    <a:spcPct val="50000"/>
                  </a:spcBef>
                  <a:buNone/>
                </a:pPr>
                <a:r>
                  <a:rPr lang="es-CO" altLang="es-ES" sz="2000" dirty="0">
                    <a:latin typeface="+mn-lt"/>
                    <a:ea typeface="Verdana" panose="020B0604030504040204" pitchFamily="34" charset="0"/>
                  </a:rPr>
                  <a:t>   </a:t>
                </a:r>
              </a:p>
              <a:p>
                <a:r>
                  <a:rPr lang="es-PR" altLang="es-ES" sz="2200" b="1" dirty="0">
                    <a:solidFill>
                      <a:srgbClr val="00B050"/>
                    </a:solidFill>
                    <a:latin typeface="+mn-lt"/>
                  </a:rPr>
                  <a:t>Ejemplos</a:t>
                </a:r>
              </a:p>
              <a:p>
                <a:pPr algn="ctr"/>
                <a14:m>
                  <m:oMath xmlns:m="http://schemas.openxmlformats.org/officeDocument/2006/math">
                    <m:rad>
                      <m:radPr>
                        <m:degHide m:val="on"/>
                        <m:ctrlPr>
                          <a:rPr lang="es-CO" altLang="es-ES" sz="2000" i="1">
                            <a:latin typeface="Cambria Math" panose="02040503050406030204" pitchFamily="18" charset="0"/>
                          </a:rPr>
                        </m:ctrlPr>
                      </m:radPr>
                      <m:deg/>
                      <m:e>
                        <m:r>
                          <a:rPr lang="es-CO" altLang="es-ES" sz="2000" i="1">
                            <a:latin typeface="Cambria Math" panose="02040503050406030204" pitchFamily="18" charset="0"/>
                          </a:rPr>
                          <m:t>20</m:t>
                        </m:r>
                      </m:e>
                    </m:rad>
                    <m:r>
                      <a:rPr lang="es-CO" altLang="es-ES" sz="2000" i="1" dirty="0">
                        <a:latin typeface="Cambria Math" panose="02040503050406030204" pitchFamily="18" charset="0"/>
                      </a:rPr>
                      <m:t>=</m:t>
                    </m:r>
                    <m:rad>
                      <m:radPr>
                        <m:degHide m:val="on"/>
                        <m:ctrlPr>
                          <a:rPr lang="es-CO" altLang="es-ES" sz="2000" i="1" dirty="0">
                            <a:latin typeface="Cambria Math" panose="02040503050406030204" pitchFamily="18" charset="0"/>
                          </a:rPr>
                        </m:ctrlPr>
                      </m:radPr>
                      <m:deg/>
                      <m:e>
                        <m:r>
                          <a:rPr lang="es-CO" altLang="es-ES" sz="2000" i="1" dirty="0">
                            <a:latin typeface="Cambria Math" panose="02040503050406030204" pitchFamily="18" charset="0"/>
                          </a:rPr>
                          <m:t>4</m:t>
                        </m:r>
                        <m:r>
                          <a:rPr lang="es-CO" altLang="es-ES" sz="2000" i="1" dirty="0">
                            <a:latin typeface="Cambria Math" panose="02040503050406030204" pitchFamily="18" charset="0"/>
                            <a:ea typeface="Cambria Math" panose="02040503050406030204" pitchFamily="18" charset="0"/>
                          </a:rPr>
                          <m:t>∙5</m:t>
                        </m:r>
                      </m:e>
                    </m:rad>
                    <m:r>
                      <a:rPr lang="es-CO" altLang="es-ES" sz="2000" i="1">
                        <a:latin typeface="Cambria Math" panose="02040503050406030204" pitchFamily="18" charset="0"/>
                      </a:rPr>
                      <m:t>=</m:t>
                    </m:r>
                    <m:rad>
                      <m:radPr>
                        <m:degHide m:val="on"/>
                        <m:ctrlPr>
                          <a:rPr lang="es-CO" altLang="es-ES" sz="2000" i="1" dirty="0">
                            <a:latin typeface="Cambria Math" panose="02040503050406030204" pitchFamily="18" charset="0"/>
                          </a:rPr>
                        </m:ctrlPr>
                      </m:radPr>
                      <m:deg/>
                      <m:e>
                        <m:r>
                          <a:rPr lang="es-CO" altLang="es-ES" sz="2000" i="1" dirty="0">
                            <a:latin typeface="Cambria Math" panose="02040503050406030204" pitchFamily="18" charset="0"/>
                          </a:rPr>
                          <m:t>4</m:t>
                        </m:r>
                      </m:e>
                    </m:rad>
                    <m:r>
                      <a:rPr lang="es-CO" altLang="es-ES" sz="2000" i="1" dirty="0">
                        <a:latin typeface="Cambria Math" panose="02040503050406030204" pitchFamily="18" charset="0"/>
                        <a:ea typeface="Cambria Math" panose="02040503050406030204" pitchFamily="18" charset="0"/>
                      </a:rPr>
                      <m:t>∙</m:t>
                    </m:r>
                    <m:rad>
                      <m:radPr>
                        <m:degHide m:val="on"/>
                        <m:ctrlPr>
                          <a:rPr lang="es-CO" altLang="es-ES" sz="2000" i="1" dirty="0">
                            <a:latin typeface="Cambria Math" panose="02040503050406030204" pitchFamily="18" charset="0"/>
                          </a:rPr>
                        </m:ctrlPr>
                      </m:radPr>
                      <m:deg/>
                      <m:e>
                        <m:r>
                          <a:rPr lang="es-CO" altLang="es-ES" sz="2000" i="1" dirty="0">
                            <a:latin typeface="Cambria Math" panose="02040503050406030204" pitchFamily="18" charset="0"/>
                            <a:ea typeface="Cambria Math" panose="02040503050406030204" pitchFamily="18" charset="0"/>
                          </a:rPr>
                          <m:t>5</m:t>
                        </m:r>
                      </m:e>
                    </m:rad>
                    <m:r>
                      <a:rPr lang="es-CO" altLang="es-ES" sz="2000" i="1" dirty="0">
                        <a:latin typeface="Cambria Math" panose="02040503050406030204" pitchFamily="18" charset="0"/>
                        <a:ea typeface="Cambria Math" panose="02040503050406030204" pitchFamily="18" charset="0"/>
                      </a:rPr>
                      <m:t>=</m:t>
                    </m:r>
                    <m:r>
                      <a:rPr lang="es-CO" altLang="es-ES" sz="2000" i="1" dirty="0">
                        <a:latin typeface="Cambria Math" panose="02040503050406030204" pitchFamily="18" charset="0"/>
                      </a:rPr>
                      <m:t>2</m:t>
                    </m:r>
                    <m:r>
                      <a:rPr lang="es-CO" altLang="es-ES" sz="2000" i="1" dirty="0">
                        <a:latin typeface="Cambria Math" panose="02040503050406030204" pitchFamily="18" charset="0"/>
                        <a:ea typeface="Cambria Math" panose="02040503050406030204" pitchFamily="18" charset="0"/>
                      </a:rPr>
                      <m:t>∙</m:t>
                    </m:r>
                    <m:rad>
                      <m:radPr>
                        <m:degHide m:val="on"/>
                        <m:ctrlPr>
                          <a:rPr lang="es-CO" altLang="es-ES" sz="2000" i="1" dirty="0">
                            <a:latin typeface="Cambria Math" panose="02040503050406030204" pitchFamily="18" charset="0"/>
                          </a:rPr>
                        </m:ctrlPr>
                      </m:radPr>
                      <m:deg/>
                      <m:e>
                        <m:r>
                          <a:rPr lang="es-CO" altLang="es-ES" sz="2000" i="1" dirty="0">
                            <a:latin typeface="Cambria Math" panose="02040503050406030204" pitchFamily="18" charset="0"/>
                            <a:ea typeface="Cambria Math" panose="02040503050406030204" pitchFamily="18" charset="0"/>
                          </a:rPr>
                          <m:t>5</m:t>
                        </m:r>
                      </m:e>
                    </m:rad>
                  </m:oMath>
                </a14:m>
                <a:endParaRPr lang="es-PR" altLang="es-CO" sz="2000" b="1" dirty="0">
                  <a:solidFill>
                    <a:srgbClr val="00B050"/>
                  </a:solidFill>
                  <a:latin typeface="+mn-lt"/>
                </a:endParaRPr>
              </a:p>
              <a:p>
                <a:pPr algn="ctr"/>
                <a:endParaRPr lang="es-PR" altLang="es-CO" sz="2000" b="1" dirty="0">
                  <a:solidFill>
                    <a:srgbClr val="00B050"/>
                  </a:solidFill>
                  <a:latin typeface="+mn-lt"/>
                </a:endParaRPr>
              </a:p>
              <a:p>
                <a:pPr algn="ctr"/>
                <a:endParaRPr lang="es-PR" altLang="es-CO" sz="2000" b="1" dirty="0">
                  <a:solidFill>
                    <a:srgbClr val="00B050"/>
                  </a:solidFill>
                  <a:latin typeface="+mn-lt"/>
                </a:endParaRPr>
              </a:p>
              <a:p>
                <a:pPr algn="ctr"/>
                <a14:m>
                  <m:oMath xmlns:m="http://schemas.openxmlformats.org/officeDocument/2006/math">
                    <m:rad>
                      <m:radPr>
                        <m:ctrlPr>
                          <a:rPr lang="es-CO" altLang="es-ES" sz="2000" i="1">
                            <a:latin typeface="Cambria Math" panose="02040503050406030204" pitchFamily="18" charset="0"/>
                          </a:rPr>
                        </m:ctrlPr>
                      </m:radPr>
                      <m:deg>
                        <m:r>
                          <m:rPr>
                            <m:brk m:alnAt="7"/>
                          </m:rPr>
                          <a:rPr lang="es-CO" altLang="es-ES" sz="2000" i="1">
                            <a:solidFill>
                              <a:srgbClr val="FF0000"/>
                            </a:solidFill>
                            <a:latin typeface="Cambria Math" panose="02040503050406030204" pitchFamily="18" charset="0"/>
                          </a:rPr>
                          <m:t>3</m:t>
                        </m:r>
                      </m:deg>
                      <m:e>
                        <m:r>
                          <a:rPr lang="es-CO" altLang="es-ES" sz="2000" i="1">
                            <a:latin typeface="Cambria Math" panose="02040503050406030204" pitchFamily="18" charset="0"/>
                          </a:rPr>
                          <m:t>32</m:t>
                        </m:r>
                      </m:e>
                    </m:rad>
                    <m:r>
                      <a:rPr lang="es-CO" altLang="es-ES" sz="2000" i="1">
                        <a:latin typeface="Cambria Math" panose="02040503050406030204" pitchFamily="18" charset="0"/>
                      </a:rPr>
                      <m:t>=</m:t>
                    </m:r>
                    <m:rad>
                      <m:radPr>
                        <m:ctrlPr>
                          <a:rPr lang="es-CO" altLang="es-ES" sz="2000" i="1">
                            <a:latin typeface="Cambria Math" panose="02040503050406030204" pitchFamily="18" charset="0"/>
                          </a:rPr>
                        </m:ctrlPr>
                      </m:radPr>
                      <m:deg>
                        <m:r>
                          <m:rPr>
                            <m:brk m:alnAt="7"/>
                          </m:rPr>
                          <a:rPr lang="es-CO" altLang="es-ES" sz="2000" i="1">
                            <a:solidFill>
                              <a:srgbClr val="FF0000"/>
                            </a:solidFill>
                            <a:latin typeface="Cambria Math" panose="02040503050406030204" pitchFamily="18" charset="0"/>
                          </a:rPr>
                          <m:t>3</m:t>
                        </m:r>
                      </m:deg>
                      <m:e>
                        <m:r>
                          <a:rPr lang="es-CO" altLang="es-ES" sz="2000" i="1">
                            <a:latin typeface="Cambria Math" panose="02040503050406030204" pitchFamily="18" charset="0"/>
                          </a:rPr>
                          <m:t>4</m:t>
                        </m:r>
                        <m:r>
                          <a:rPr lang="es-CO" altLang="es-ES" sz="2000" i="1" dirty="0">
                            <a:latin typeface="Cambria Math" panose="02040503050406030204" pitchFamily="18" charset="0"/>
                            <a:ea typeface="Cambria Math" panose="02040503050406030204" pitchFamily="18" charset="0"/>
                          </a:rPr>
                          <m:t>∙8</m:t>
                        </m:r>
                      </m:e>
                    </m:rad>
                  </m:oMath>
                </a14:m>
                <a:r>
                  <a:rPr lang="es-PR" altLang="es-CO" sz="2000" b="1" dirty="0">
                    <a:solidFill>
                      <a:srgbClr val="00B050"/>
                    </a:solidFill>
                    <a:latin typeface="+mn-lt"/>
                  </a:rPr>
                  <a:t> </a:t>
                </a:r>
                <a14:m>
                  <m:oMath xmlns:m="http://schemas.openxmlformats.org/officeDocument/2006/math">
                    <m:r>
                      <a:rPr lang="es-CO" altLang="es-ES" sz="2000" i="1" dirty="0">
                        <a:latin typeface="Cambria Math" panose="02040503050406030204" pitchFamily="18" charset="0"/>
                        <a:ea typeface="Cambria Math" panose="02040503050406030204" pitchFamily="18" charset="0"/>
                      </a:rPr>
                      <m:t>=</m:t>
                    </m:r>
                    <m:rad>
                      <m:radPr>
                        <m:ctrlPr>
                          <a:rPr lang="es-CO" altLang="es-ES" sz="2000" i="1">
                            <a:latin typeface="Cambria Math" panose="02040503050406030204" pitchFamily="18" charset="0"/>
                          </a:rPr>
                        </m:ctrlPr>
                      </m:radPr>
                      <m:deg>
                        <m:r>
                          <m:rPr>
                            <m:brk m:alnAt="7"/>
                          </m:rPr>
                          <a:rPr lang="es-CO" altLang="es-ES" sz="2000" i="1">
                            <a:solidFill>
                              <a:srgbClr val="FF0000"/>
                            </a:solidFill>
                            <a:latin typeface="Cambria Math" panose="02040503050406030204" pitchFamily="18" charset="0"/>
                          </a:rPr>
                          <m:t>3</m:t>
                        </m:r>
                      </m:deg>
                      <m:e>
                        <m:r>
                          <a:rPr lang="es-CO" altLang="es-ES" sz="2000" i="1" dirty="0">
                            <a:latin typeface="Cambria Math" panose="02040503050406030204" pitchFamily="18" charset="0"/>
                            <a:ea typeface="Cambria Math" panose="02040503050406030204" pitchFamily="18" charset="0"/>
                          </a:rPr>
                          <m:t>8</m:t>
                        </m:r>
                      </m:e>
                    </m:rad>
                    <m:r>
                      <a:rPr lang="es-CO" altLang="es-ES" sz="2000" i="1" dirty="0">
                        <a:latin typeface="Cambria Math" panose="02040503050406030204" pitchFamily="18" charset="0"/>
                        <a:ea typeface="Cambria Math" panose="02040503050406030204" pitchFamily="18" charset="0"/>
                      </a:rPr>
                      <m:t>∙</m:t>
                    </m:r>
                    <m:rad>
                      <m:radPr>
                        <m:ctrlPr>
                          <a:rPr lang="es-CO" altLang="es-ES" sz="2000" i="1">
                            <a:latin typeface="Cambria Math" panose="02040503050406030204" pitchFamily="18" charset="0"/>
                          </a:rPr>
                        </m:ctrlPr>
                      </m:radPr>
                      <m:deg>
                        <m:r>
                          <m:rPr>
                            <m:brk m:alnAt="7"/>
                          </m:rPr>
                          <a:rPr lang="es-CO" altLang="es-ES" sz="2000" i="1">
                            <a:solidFill>
                              <a:srgbClr val="FF0000"/>
                            </a:solidFill>
                            <a:latin typeface="Cambria Math" panose="02040503050406030204" pitchFamily="18" charset="0"/>
                          </a:rPr>
                          <m:t>3</m:t>
                        </m:r>
                      </m:deg>
                      <m:e>
                        <m:r>
                          <a:rPr lang="es-CO" altLang="es-ES" sz="2000" i="1">
                            <a:latin typeface="Cambria Math" panose="02040503050406030204" pitchFamily="18" charset="0"/>
                          </a:rPr>
                          <m:t>4</m:t>
                        </m:r>
                      </m:e>
                    </m:rad>
                    <m:r>
                      <a:rPr lang="es-CO" altLang="es-ES" sz="2000" i="1" dirty="0">
                        <a:latin typeface="Cambria Math" panose="02040503050406030204" pitchFamily="18" charset="0"/>
                        <a:ea typeface="Cambria Math" panose="02040503050406030204" pitchFamily="18" charset="0"/>
                      </a:rPr>
                      <m:t>=2∙</m:t>
                    </m:r>
                    <m:rad>
                      <m:radPr>
                        <m:ctrlPr>
                          <a:rPr lang="es-CO" altLang="es-ES" sz="2000" i="1">
                            <a:latin typeface="Cambria Math" panose="02040503050406030204" pitchFamily="18" charset="0"/>
                          </a:rPr>
                        </m:ctrlPr>
                      </m:radPr>
                      <m:deg>
                        <m:r>
                          <m:rPr>
                            <m:brk m:alnAt="7"/>
                          </m:rPr>
                          <a:rPr lang="es-CO" altLang="es-ES" sz="2000" i="1">
                            <a:solidFill>
                              <a:srgbClr val="FF0000"/>
                            </a:solidFill>
                            <a:latin typeface="Cambria Math" panose="02040503050406030204" pitchFamily="18" charset="0"/>
                          </a:rPr>
                          <m:t>3</m:t>
                        </m:r>
                      </m:deg>
                      <m:e>
                        <m:r>
                          <a:rPr lang="es-CO" altLang="es-ES" sz="2000" i="1">
                            <a:latin typeface="Cambria Math" panose="02040503050406030204" pitchFamily="18" charset="0"/>
                          </a:rPr>
                          <m:t>4</m:t>
                        </m:r>
                      </m:e>
                    </m:rad>
                  </m:oMath>
                </a14:m>
                <a:endParaRPr lang="es-PR" altLang="es-CO" sz="2000" b="1" dirty="0">
                  <a:solidFill>
                    <a:srgbClr val="00B050"/>
                  </a:solidFill>
                  <a:latin typeface="+mn-lt"/>
                </a:endParaRPr>
              </a:p>
              <a:p>
                <a:pPr algn="ctr"/>
                <a:endParaRPr lang="es-PR" altLang="es-CO" sz="2000" b="1" dirty="0">
                  <a:solidFill>
                    <a:srgbClr val="00B050"/>
                  </a:solidFill>
                  <a:latin typeface="+mn-lt"/>
                </a:endParaRPr>
              </a:p>
              <a:p>
                <a:pPr algn="ctr">
                  <a:lnSpc>
                    <a:spcPct val="150000"/>
                  </a:lnSpc>
                </a:pPr>
                <a14:m>
                  <m:oMath xmlns:m="http://schemas.openxmlformats.org/officeDocument/2006/math">
                    <m:rad>
                      <m:radPr>
                        <m:degHide m:val="on"/>
                        <m:ctrlPr>
                          <a:rPr lang="es-CO" altLang="es-ES" sz="2000" i="1" dirty="0">
                            <a:latin typeface="Cambria Math" panose="02040503050406030204" pitchFamily="18" charset="0"/>
                          </a:rPr>
                        </m:ctrlPr>
                      </m:radPr>
                      <m:deg/>
                      <m:e>
                        <m:r>
                          <a:rPr lang="es-CO" altLang="es-ES" sz="2000" i="1" dirty="0">
                            <a:latin typeface="Cambria Math" panose="02040503050406030204" pitchFamily="18" charset="0"/>
                          </a:rPr>
                          <m:t>300 </m:t>
                        </m:r>
                      </m:e>
                    </m:rad>
                  </m:oMath>
                </a14:m>
                <a:r>
                  <a:rPr lang="es-PR" altLang="es-CO" sz="2000" b="1" dirty="0">
                    <a:latin typeface="+mn-lt"/>
                  </a:rPr>
                  <a:t> </a:t>
                </a:r>
                <a14:m>
                  <m:oMath xmlns:m="http://schemas.openxmlformats.org/officeDocument/2006/math">
                    <m:r>
                      <a:rPr lang="es-PR" altLang="es-CO" sz="2000" b="1" i="1" dirty="0">
                        <a:latin typeface="Cambria Math" panose="02040503050406030204" pitchFamily="18" charset="0"/>
                      </a:rPr>
                      <m:t>=</m:t>
                    </m:r>
                  </m:oMath>
                </a14:m>
                <a:r>
                  <a:rPr lang="es-PR" altLang="es-CO" sz="2000" b="1" dirty="0">
                    <a:latin typeface="+mn-lt"/>
                  </a:rPr>
                  <a:t> </a:t>
                </a:r>
                <a14:m>
                  <m:oMath xmlns:m="http://schemas.openxmlformats.org/officeDocument/2006/math">
                    <m:rad>
                      <m:radPr>
                        <m:degHide m:val="on"/>
                        <m:ctrlPr>
                          <a:rPr lang="es-CO" altLang="es-ES" sz="2000" i="1" dirty="0">
                            <a:latin typeface="Cambria Math" panose="02040503050406030204" pitchFamily="18" charset="0"/>
                          </a:rPr>
                        </m:ctrlPr>
                      </m:radPr>
                      <m:deg/>
                      <m:e>
                        <m:r>
                          <a:rPr lang="es-CO" altLang="es-ES" sz="2000" i="1" dirty="0">
                            <a:latin typeface="Cambria Math" panose="02040503050406030204" pitchFamily="18" charset="0"/>
                          </a:rPr>
                          <m:t>3</m:t>
                        </m:r>
                        <m:r>
                          <a:rPr lang="es-CO" altLang="es-ES" sz="2000" i="1" dirty="0">
                            <a:latin typeface="Cambria Math" panose="02040503050406030204" pitchFamily="18" charset="0"/>
                            <a:ea typeface="Cambria Math" panose="02040503050406030204" pitchFamily="18" charset="0"/>
                          </a:rPr>
                          <m:t>∙100</m:t>
                        </m:r>
                      </m:e>
                    </m:rad>
                    <m:r>
                      <a:rPr lang="es-PR" altLang="es-CO" sz="2000" b="1" i="1" dirty="0">
                        <a:latin typeface="Cambria Math" panose="02040503050406030204" pitchFamily="18" charset="0"/>
                      </a:rPr>
                      <m:t>=</m:t>
                    </m:r>
                    <m:r>
                      <m:rPr>
                        <m:nor/>
                      </m:rPr>
                      <a:rPr lang="es-PR" altLang="es-CO" sz="2000" b="1" dirty="0">
                        <a:latin typeface="+mn-lt"/>
                      </a:rPr>
                      <m:t> </m:t>
                    </m:r>
                    <m:rad>
                      <m:radPr>
                        <m:degHide m:val="on"/>
                        <m:ctrlPr>
                          <a:rPr lang="es-CO" altLang="es-ES" sz="2000" i="1" dirty="0">
                            <a:latin typeface="Cambria Math" panose="02040503050406030204" pitchFamily="18" charset="0"/>
                          </a:rPr>
                        </m:ctrlPr>
                      </m:radPr>
                      <m:deg/>
                      <m:e>
                        <m:r>
                          <a:rPr lang="es-CO" altLang="es-ES" sz="2000" i="1" dirty="0">
                            <a:latin typeface="Cambria Math" panose="02040503050406030204" pitchFamily="18" charset="0"/>
                          </a:rPr>
                          <m:t>3</m:t>
                        </m:r>
                      </m:e>
                    </m:rad>
                  </m:oMath>
                </a14:m>
                <a:r>
                  <a:rPr lang="es-PR" altLang="es-CO" sz="2000" b="1" dirty="0">
                    <a:latin typeface="+mn-lt"/>
                  </a:rPr>
                  <a:t> </a:t>
                </a:r>
                <a14:m>
                  <m:oMath xmlns:m="http://schemas.openxmlformats.org/officeDocument/2006/math">
                    <m:r>
                      <a:rPr lang="es-CO" altLang="es-ES" sz="2000" i="1" dirty="0">
                        <a:latin typeface="Cambria Math" panose="02040503050406030204" pitchFamily="18" charset="0"/>
                        <a:ea typeface="Cambria Math" panose="02040503050406030204" pitchFamily="18" charset="0"/>
                      </a:rPr>
                      <m:t>∙</m:t>
                    </m:r>
                    <m:rad>
                      <m:radPr>
                        <m:degHide m:val="on"/>
                        <m:ctrlPr>
                          <a:rPr lang="es-CO" altLang="es-ES" sz="2000" i="1" dirty="0">
                            <a:latin typeface="Cambria Math" panose="02040503050406030204" pitchFamily="18" charset="0"/>
                          </a:rPr>
                        </m:ctrlPr>
                      </m:radPr>
                      <m:deg/>
                      <m:e>
                        <m:r>
                          <a:rPr lang="es-CO" altLang="es-ES" sz="2000" i="1" dirty="0">
                            <a:latin typeface="Cambria Math" panose="02040503050406030204" pitchFamily="18" charset="0"/>
                            <a:ea typeface="Cambria Math" panose="02040503050406030204" pitchFamily="18" charset="0"/>
                          </a:rPr>
                          <m:t>100</m:t>
                        </m:r>
                      </m:e>
                    </m:rad>
                    <m:r>
                      <a:rPr lang="es-PR" altLang="es-CO" sz="2000" b="1" i="1" dirty="0">
                        <a:latin typeface="Cambria Math" panose="02040503050406030204" pitchFamily="18" charset="0"/>
                      </a:rPr>
                      <m:t>=</m:t>
                    </m:r>
                    <m:r>
                      <a:rPr lang="es-CO" altLang="es-CO" sz="2000" i="1" dirty="0">
                        <a:latin typeface="Cambria Math" panose="02040503050406030204" pitchFamily="18" charset="0"/>
                      </a:rPr>
                      <m:t>10</m:t>
                    </m:r>
                    <m:rad>
                      <m:radPr>
                        <m:degHide m:val="on"/>
                        <m:ctrlPr>
                          <a:rPr lang="es-CO" altLang="es-ES" sz="2000" i="1" dirty="0">
                            <a:latin typeface="Cambria Math" panose="02040503050406030204" pitchFamily="18" charset="0"/>
                          </a:rPr>
                        </m:ctrlPr>
                      </m:radPr>
                      <m:deg/>
                      <m:e>
                        <m:r>
                          <a:rPr lang="es-CO" altLang="es-ES" sz="2000" i="1" dirty="0">
                            <a:latin typeface="Cambria Math" panose="02040503050406030204" pitchFamily="18" charset="0"/>
                          </a:rPr>
                          <m:t>3</m:t>
                        </m:r>
                      </m:e>
                    </m:rad>
                  </m:oMath>
                </a14:m>
                <a:endParaRPr lang="es-PR" altLang="es-CO" sz="2000" b="1" dirty="0">
                  <a:solidFill>
                    <a:srgbClr val="00B050"/>
                  </a:solidFill>
                  <a:latin typeface="+mn-lt"/>
                </a:endParaRPr>
              </a:p>
              <a:p>
                <a:pPr algn="ctr">
                  <a:lnSpc>
                    <a:spcPct val="150000"/>
                  </a:lnSpc>
                </a:pPr>
                <a:endParaRPr lang="es-PR" altLang="es-CO" sz="2000" b="1" dirty="0">
                  <a:solidFill>
                    <a:srgbClr val="00B050"/>
                  </a:solidFill>
                  <a:latin typeface="+mn-lt"/>
                </a:endParaRPr>
              </a:p>
              <a:p>
                <a:pPr algn="ctr">
                  <a:lnSpc>
                    <a:spcPct val="150000"/>
                  </a:lnSpc>
                </a:pPr>
                <a14:m>
                  <m:oMath xmlns:m="http://schemas.openxmlformats.org/officeDocument/2006/math">
                    <m:rad>
                      <m:radPr>
                        <m:degHide m:val="on"/>
                        <m:ctrlPr>
                          <a:rPr lang="es-CO" altLang="es-ES" sz="2000" i="1" dirty="0">
                            <a:latin typeface="Cambria Math" panose="02040503050406030204" pitchFamily="18" charset="0"/>
                          </a:rPr>
                        </m:ctrlPr>
                      </m:radPr>
                      <m:deg/>
                      <m:e>
                        <m:r>
                          <a:rPr lang="es-CO" altLang="es-ES" sz="2000" i="1" dirty="0">
                            <a:latin typeface="Cambria Math" panose="02040503050406030204" pitchFamily="18" charset="0"/>
                          </a:rPr>
                          <m:t>720 </m:t>
                        </m:r>
                      </m:e>
                    </m:rad>
                  </m:oMath>
                </a14:m>
                <a:r>
                  <a:rPr lang="es-PR" altLang="es-CO" sz="2000" b="1" dirty="0">
                    <a:solidFill>
                      <a:srgbClr val="00B050"/>
                    </a:solidFill>
                    <a:latin typeface="+mn-lt"/>
                  </a:rPr>
                  <a:t> </a:t>
                </a:r>
                <a14:m>
                  <m:oMath xmlns:m="http://schemas.openxmlformats.org/officeDocument/2006/math">
                    <m:r>
                      <a:rPr lang="es-PR" altLang="es-CO" sz="2000" b="1" i="1" dirty="0">
                        <a:latin typeface="Cambria Math" panose="02040503050406030204" pitchFamily="18" charset="0"/>
                      </a:rPr>
                      <m:t>=</m:t>
                    </m:r>
                  </m:oMath>
                </a14:m>
                <a:r>
                  <a:rPr lang="es-PR" altLang="es-CO" sz="2000" b="1" dirty="0">
                    <a:solidFill>
                      <a:srgbClr val="00B050"/>
                    </a:solidFill>
                    <a:latin typeface="+mn-lt"/>
                  </a:rPr>
                  <a:t> </a:t>
                </a:r>
                <a14:m>
                  <m:oMath xmlns:m="http://schemas.openxmlformats.org/officeDocument/2006/math">
                    <m:rad>
                      <m:radPr>
                        <m:degHide m:val="on"/>
                        <m:ctrlPr>
                          <a:rPr lang="es-CO" altLang="es-ES" sz="2000" i="1" dirty="0">
                            <a:latin typeface="Cambria Math" panose="02040503050406030204" pitchFamily="18" charset="0"/>
                          </a:rPr>
                        </m:ctrlPr>
                      </m:radPr>
                      <m:deg/>
                      <m:e>
                        <m:r>
                          <a:rPr lang="es-CO" altLang="es-ES" sz="2000" i="1" dirty="0">
                            <a:latin typeface="Cambria Math" panose="02040503050406030204" pitchFamily="18" charset="0"/>
                          </a:rPr>
                          <m:t>36</m:t>
                        </m:r>
                        <m:r>
                          <a:rPr lang="es-CO" altLang="es-ES" sz="2000" i="1" dirty="0">
                            <a:latin typeface="Cambria Math" panose="02040503050406030204" pitchFamily="18" charset="0"/>
                            <a:ea typeface="Cambria Math" panose="02040503050406030204" pitchFamily="18" charset="0"/>
                          </a:rPr>
                          <m:t>∙20</m:t>
                        </m:r>
                      </m:e>
                    </m:rad>
                    <m:r>
                      <a:rPr lang="es-PR" altLang="es-CO" sz="2000" b="1" i="1" dirty="0">
                        <a:latin typeface="Cambria Math" panose="02040503050406030204" pitchFamily="18" charset="0"/>
                      </a:rPr>
                      <m:t>=</m:t>
                    </m:r>
                    <m:r>
                      <m:rPr>
                        <m:nor/>
                      </m:rPr>
                      <a:rPr lang="es-PR" altLang="es-CO" sz="2000" b="1" dirty="0">
                        <a:solidFill>
                          <a:srgbClr val="00B050"/>
                        </a:solidFill>
                        <a:latin typeface="+mn-lt"/>
                      </a:rPr>
                      <m:t> </m:t>
                    </m:r>
                    <m:rad>
                      <m:radPr>
                        <m:degHide m:val="on"/>
                        <m:ctrlPr>
                          <a:rPr lang="es-CO" altLang="es-ES" sz="2000" i="1" dirty="0">
                            <a:latin typeface="Cambria Math" panose="02040503050406030204" pitchFamily="18" charset="0"/>
                          </a:rPr>
                        </m:ctrlPr>
                      </m:radPr>
                      <m:deg/>
                      <m:e>
                        <m:r>
                          <a:rPr lang="es-CO" altLang="es-ES" sz="2000" i="1" dirty="0">
                            <a:latin typeface="Cambria Math" panose="02040503050406030204" pitchFamily="18" charset="0"/>
                          </a:rPr>
                          <m:t>36</m:t>
                        </m:r>
                        <m:r>
                          <a:rPr lang="es-CO" altLang="es-ES" sz="2000" i="1" dirty="0">
                            <a:latin typeface="Cambria Math" panose="02040503050406030204" pitchFamily="18" charset="0"/>
                            <a:ea typeface="Cambria Math" panose="02040503050406030204" pitchFamily="18" charset="0"/>
                          </a:rPr>
                          <m:t>∙4∙5</m:t>
                        </m:r>
                      </m:e>
                    </m:rad>
                    <m:r>
                      <a:rPr lang="es-PR" altLang="es-CO" sz="2000" b="1" i="1" dirty="0">
                        <a:latin typeface="Cambria Math" panose="02040503050406030204" pitchFamily="18" charset="0"/>
                      </a:rPr>
                      <m:t>=</m:t>
                    </m:r>
                    <m:rad>
                      <m:radPr>
                        <m:degHide m:val="on"/>
                        <m:ctrlPr>
                          <a:rPr lang="es-CO" altLang="es-ES" sz="2000" i="1" dirty="0">
                            <a:latin typeface="Cambria Math" panose="02040503050406030204" pitchFamily="18" charset="0"/>
                          </a:rPr>
                        </m:ctrlPr>
                      </m:radPr>
                      <m:deg/>
                      <m:e>
                        <m:r>
                          <a:rPr lang="es-CO" altLang="es-ES" sz="2000" i="1" dirty="0">
                            <a:latin typeface="Cambria Math" panose="02040503050406030204" pitchFamily="18" charset="0"/>
                          </a:rPr>
                          <m:t>36</m:t>
                        </m:r>
                      </m:e>
                    </m:rad>
                    <m:r>
                      <a:rPr lang="es-CO" altLang="es-ES" sz="2000" i="1" dirty="0">
                        <a:latin typeface="Cambria Math" panose="02040503050406030204" pitchFamily="18" charset="0"/>
                        <a:ea typeface="Cambria Math" panose="02040503050406030204" pitchFamily="18" charset="0"/>
                      </a:rPr>
                      <m:t>∙</m:t>
                    </m:r>
                    <m:rad>
                      <m:radPr>
                        <m:degHide m:val="on"/>
                        <m:ctrlPr>
                          <a:rPr lang="es-CO" altLang="es-ES" sz="2000" i="1" dirty="0">
                            <a:latin typeface="Cambria Math" panose="02040503050406030204" pitchFamily="18" charset="0"/>
                          </a:rPr>
                        </m:ctrlPr>
                      </m:radPr>
                      <m:deg/>
                      <m:e>
                        <m:r>
                          <a:rPr lang="es-CO" altLang="es-ES" sz="2000" i="1" dirty="0">
                            <a:latin typeface="Cambria Math" panose="02040503050406030204" pitchFamily="18" charset="0"/>
                          </a:rPr>
                          <m:t>4</m:t>
                        </m:r>
                      </m:e>
                    </m:rad>
                    <m:r>
                      <m:rPr>
                        <m:nor/>
                      </m:rPr>
                      <a:rPr lang="es-PR" altLang="es-CO" sz="2000" b="1" dirty="0">
                        <a:solidFill>
                          <a:srgbClr val="00B050"/>
                        </a:solidFill>
                        <a:latin typeface="+mn-lt"/>
                      </a:rPr>
                      <m:t> </m:t>
                    </m:r>
                    <m:r>
                      <a:rPr lang="es-CO" altLang="es-ES" sz="2000" i="1" dirty="0">
                        <a:latin typeface="Cambria Math" panose="02040503050406030204" pitchFamily="18" charset="0"/>
                        <a:ea typeface="Cambria Math" panose="02040503050406030204" pitchFamily="18" charset="0"/>
                      </a:rPr>
                      <m:t>∙</m:t>
                    </m:r>
                    <m:rad>
                      <m:radPr>
                        <m:degHide m:val="on"/>
                        <m:ctrlPr>
                          <a:rPr lang="es-CO" altLang="es-ES" sz="2000" i="1" dirty="0">
                            <a:latin typeface="Cambria Math" panose="02040503050406030204" pitchFamily="18" charset="0"/>
                          </a:rPr>
                        </m:ctrlPr>
                      </m:radPr>
                      <m:deg/>
                      <m:e>
                        <m:r>
                          <a:rPr lang="es-CO" altLang="es-ES" sz="2000" i="1" dirty="0">
                            <a:latin typeface="Cambria Math" panose="02040503050406030204" pitchFamily="18" charset="0"/>
                            <a:ea typeface="Cambria Math" panose="02040503050406030204" pitchFamily="18" charset="0"/>
                          </a:rPr>
                          <m:t>5</m:t>
                        </m:r>
                      </m:e>
                    </m:rad>
                    <m:r>
                      <a:rPr lang="es-PR" altLang="es-CO" sz="2000" b="1" i="1" dirty="0">
                        <a:latin typeface="Cambria Math" panose="02040503050406030204" pitchFamily="18" charset="0"/>
                      </a:rPr>
                      <m:t>=</m:t>
                    </m:r>
                    <m:r>
                      <a:rPr lang="es-CO" altLang="es-CO" sz="2000" i="1" dirty="0">
                        <a:latin typeface="Cambria Math" panose="02040503050406030204" pitchFamily="18" charset="0"/>
                      </a:rPr>
                      <m:t>6</m:t>
                    </m:r>
                    <m:r>
                      <a:rPr lang="es-CO" altLang="es-ES" sz="2000" i="1" dirty="0">
                        <a:latin typeface="Cambria Math" panose="02040503050406030204" pitchFamily="18" charset="0"/>
                        <a:ea typeface="Cambria Math" panose="02040503050406030204" pitchFamily="18" charset="0"/>
                      </a:rPr>
                      <m:t>∙2</m:t>
                    </m:r>
                    <m:rad>
                      <m:radPr>
                        <m:degHide m:val="on"/>
                        <m:ctrlPr>
                          <a:rPr lang="es-CO" altLang="es-ES" sz="2000" i="1" dirty="0">
                            <a:latin typeface="Cambria Math" panose="02040503050406030204" pitchFamily="18" charset="0"/>
                          </a:rPr>
                        </m:ctrlPr>
                      </m:radPr>
                      <m:deg/>
                      <m:e>
                        <m:r>
                          <a:rPr lang="es-CO" altLang="es-ES" sz="2000" i="1" dirty="0">
                            <a:latin typeface="Cambria Math" panose="02040503050406030204" pitchFamily="18" charset="0"/>
                          </a:rPr>
                          <m:t>5</m:t>
                        </m:r>
                      </m:e>
                    </m:rad>
                    <m:r>
                      <a:rPr lang="es-PR" altLang="es-CO" sz="2000" b="1" i="1" dirty="0">
                        <a:latin typeface="Cambria Math" panose="02040503050406030204" pitchFamily="18" charset="0"/>
                      </a:rPr>
                      <m:t>=</m:t>
                    </m:r>
                    <m:r>
                      <a:rPr lang="es-CO" altLang="es-CO" sz="2000" i="1" dirty="0">
                        <a:latin typeface="Cambria Math" panose="02040503050406030204" pitchFamily="18" charset="0"/>
                      </a:rPr>
                      <m:t>12</m:t>
                    </m:r>
                    <m:rad>
                      <m:radPr>
                        <m:degHide m:val="on"/>
                        <m:ctrlPr>
                          <a:rPr lang="es-CO" altLang="es-ES" sz="2000" i="1" dirty="0">
                            <a:latin typeface="Cambria Math" panose="02040503050406030204" pitchFamily="18" charset="0"/>
                          </a:rPr>
                        </m:ctrlPr>
                      </m:radPr>
                      <m:deg/>
                      <m:e>
                        <m:r>
                          <a:rPr lang="es-CO" altLang="es-ES" sz="2000" i="1" dirty="0">
                            <a:latin typeface="Cambria Math" panose="02040503050406030204" pitchFamily="18" charset="0"/>
                          </a:rPr>
                          <m:t>5</m:t>
                        </m:r>
                      </m:e>
                    </m:rad>
                  </m:oMath>
                </a14:m>
                <a:endParaRPr lang="es-PR" altLang="es-CO" sz="2000" b="1" dirty="0">
                  <a:solidFill>
                    <a:srgbClr val="00B050"/>
                  </a:solidFill>
                  <a:latin typeface="+mn-lt"/>
                </a:endParaRPr>
              </a:p>
              <a:p>
                <a:pPr algn="ctr">
                  <a:lnSpc>
                    <a:spcPct val="150000"/>
                  </a:lnSpc>
                </a:pPr>
                <a:endParaRPr lang="es-PR" altLang="es-CO" sz="2000" b="1" dirty="0">
                  <a:solidFill>
                    <a:srgbClr val="00B050"/>
                  </a:solidFill>
                  <a:latin typeface="+mn-lt"/>
                </a:endParaRPr>
              </a:p>
              <a:p>
                <a:pPr algn="ctr">
                  <a:lnSpc>
                    <a:spcPct val="100000"/>
                  </a:lnSpc>
                </a:pPr>
                <a:endParaRPr lang="es-PR" altLang="es-CO" sz="2000" b="1" dirty="0">
                  <a:solidFill>
                    <a:srgbClr val="00B050"/>
                  </a:solidFill>
                  <a:latin typeface="+mn-lt"/>
                </a:endParaRPr>
              </a:p>
            </p:txBody>
          </p:sp>
        </mc:Choice>
        <mc:Fallback xmlns="">
          <p:sp>
            <p:nvSpPr>
              <p:cNvPr id="4" name="Rectangle 1">
                <a:extLst>
                  <a:ext uri="{FF2B5EF4-FFF2-40B4-BE49-F238E27FC236}">
                    <a16:creationId xmlns:a16="http://schemas.microsoft.com/office/drawing/2014/main" id="{01A8AF4C-DC30-4489-8D9E-F144CDDB0404}"/>
                  </a:ext>
                </a:extLst>
              </p:cNvPr>
              <p:cNvSpPr>
                <a:spLocks noGrp="1" noRot="1" noChangeAspect="1" noMove="1" noResize="1" noEditPoints="1" noAdjustHandles="1" noChangeArrowheads="1" noChangeShapeType="1" noTextEdit="1"/>
              </p:cNvSpPr>
              <p:nvPr>
                <p:ph idx="1"/>
              </p:nvPr>
            </p:nvSpPr>
            <p:spPr bwMode="auto">
              <a:xfrm>
                <a:off x="477078" y="924388"/>
                <a:ext cx="8189844" cy="6016712"/>
              </a:xfrm>
              <a:prstGeom prst="rect">
                <a:avLst/>
              </a:prstGeom>
              <a:blipFill>
                <a:blip r:embed="rId5"/>
                <a:stretch>
                  <a:fillRect l="-1116" t="-1013" r="-1265"/>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s-ES">
                    <a:noFill/>
                  </a:rPr>
                  <a:t> </a:t>
                </a:r>
              </a:p>
            </p:txBody>
          </p:sp>
        </mc:Fallback>
      </mc:AlternateContent>
      <p:sp>
        <p:nvSpPr>
          <p:cNvPr id="5" name="Título 1">
            <a:extLst>
              <a:ext uri="{FF2B5EF4-FFF2-40B4-BE49-F238E27FC236}">
                <a16:creationId xmlns:a16="http://schemas.microsoft.com/office/drawing/2014/main" xmlns="" id="{E1726707-3F03-401F-ACD4-C2DD18719127}"/>
              </a:ext>
            </a:extLst>
          </p:cNvPr>
          <p:cNvSpPr txBox="1">
            <a:spLocks/>
          </p:cNvSpPr>
          <p:nvPr/>
        </p:nvSpPr>
        <p:spPr>
          <a:xfrm>
            <a:off x="337930" y="295599"/>
            <a:ext cx="7886700" cy="388142"/>
          </a:xfrm>
          <a:prstGeom prst="rect">
            <a:avLst/>
          </a:prstGeom>
        </p:spPr>
        <p:txBody>
          <a:bodyPr vert="horz" lIns="91440" tIns="45720" rIns="91440" bIns="45720" rtlCol="0" anchor="ctr">
            <a:normAutofit fontScale="825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s-PR" altLang="es-ES" b="1" dirty="0" smtClean="0">
                <a:solidFill>
                  <a:srgbClr val="00B0F0"/>
                </a:solidFill>
              </a:rPr>
              <a:t>Operaciones entre radicales</a:t>
            </a:r>
            <a:endParaRPr lang="es-ES" dirty="0"/>
          </a:p>
        </p:txBody>
      </p:sp>
    </p:spTree>
    <p:extLst>
      <p:ext uri="{BB962C8B-B14F-4D97-AF65-F5344CB8AC3E}">
        <p14:creationId xmlns:p14="http://schemas.microsoft.com/office/powerpoint/2010/main" val="3076328338"/>
      </p:ext>
    </p:extLst>
  </p:cSld>
  <p:clrMapOvr>
    <a:overrideClrMapping bg1="lt1" tx1="dk1" bg2="lt2" tx2="dk2" accent1="accent1" accent2="accent2" accent3="accent3" accent4="accent4" accent5="accent5" accent6="accent6" hlink="hlink" folHlink="folHlink"/>
  </p:clrMapOvr>
</p:sld>
</file>

<file path=ppt/slides/slide9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1726707-3F03-401F-ACD4-C2DD18719127}"/>
              </a:ext>
            </a:extLst>
          </p:cNvPr>
          <p:cNvSpPr>
            <a:spLocks noGrp="1"/>
          </p:cNvSpPr>
          <p:nvPr>
            <p:ph type="title"/>
          </p:nvPr>
        </p:nvSpPr>
        <p:spPr>
          <a:xfrm>
            <a:off x="331861" y="774357"/>
            <a:ext cx="7886700" cy="342912"/>
          </a:xfrm>
        </p:spPr>
        <p:txBody>
          <a:bodyPr>
            <a:noAutofit/>
          </a:bodyPr>
          <a:lstStyle/>
          <a:p>
            <a:pPr eaLnBrk="0" fontAlgn="base" hangingPunct="0">
              <a:spcAft>
                <a:spcPct val="0"/>
              </a:spcAft>
            </a:pPr>
            <a:r>
              <a:rPr lang="es-CO" altLang="es-ES" sz="2400" b="1" i="1" dirty="0">
                <a:solidFill>
                  <a:srgbClr val="FFC000"/>
                </a:solidFill>
                <a:latin typeface="+mn-lt"/>
                <a:ea typeface="Verdana" panose="020B0604030504040204" pitchFamily="34" charset="0"/>
                <a:cs typeface="+mn-cs"/>
              </a:rPr>
              <a:t>Suma y resta de radicales</a:t>
            </a:r>
            <a:endParaRPr lang="es-ES" sz="2400" b="1" i="1" dirty="0">
              <a:solidFill>
                <a:srgbClr val="FFC000"/>
              </a:solidFill>
              <a:latin typeface="+mn-lt"/>
              <a:ea typeface="Verdana" panose="020B0604030504040204" pitchFamily="34" charset="0"/>
              <a:cs typeface="+mn-cs"/>
            </a:endParaRPr>
          </a:p>
        </p:txBody>
      </p:sp>
      <mc:AlternateContent xmlns:mc="http://schemas.openxmlformats.org/markup-compatibility/2006" xmlns:a14="http://schemas.microsoft.com/office/drawing/2010/main">
        <mc:Choice Requires="a14">
          <p:sp>
            <p:nvSpPr>
              <p:cNvPr id="4" name="Rectangle 1">
                <a:extLst>
                  <a:ext uri="{FF2B5EF4-FFF2-40B4-BE49-F238E27FC236}">
                    <a16:creationId xmlns:a16="http://schemas.microsoft.com/office/drawing/2014/main" xmlns="" id="{01A8AF4C-DC30-4489-8D9E-F144CDDB0404}"/>
                  </a:ext>
                </a:extLst>
              </p:cNvPr>
              <p:cNvSpPr>
                <a:spLocks noGrp="1" noChangeArrowheads="1"/>
              </p:cNvSpPr>
              <p:nvPr>
                <p:ph idx="1"/>
              </p:nvPr>
            </p:nvSpPr>
            <p:spPr bwMode="auto">
              <a:xfrm>
                <a:off x="331861" y="1117269"/>
                <a:ext cx="8189844" cy="5384616"/>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just">
                  <a:spcBef>
                    <a:spcPct val="50000"/>
                  </a:spcBef>
                </a:pPr>
                <a:r>
                  <a:rPr lang="es-PR" altLang="es-CO" sz="2200" dirty="0">
                    <a:latin typeface="+mn-lt"/>
                  </a:rPr>
                  <a:t>La suma o la resta de radicales consiste en sumar (o restar) los radicales semejantes. De esta forma es necesario simplificar los antes de realizar la operación.</a:t>
                </a:r>
              </a:p>
              <a:p>
                <a:pPr marL="0" indent="0" algn="ctr">
                  <a:spcBef>
                    <a:spcPct val="50000"/>
                  </a:spcBef>
                  <a:buNone/>
                </a:pPr>
                <a:r>
                  <a:rPr lang="es-CO" altLang="es-ES" sz="2200" dirty="0">
                    <a:latin typeface="+mn-lt"/>
                    <a:ea typeface="Verdana" panose="020B0604030504040204" pitchFamily="34" charset="0"/>
                  </a:rPr>
                  <a:t>    </a:t>
                </a:r>
              </a:p>
              <a:p>
                <a:r>
                  <a:rPr lang="es-PR" altLang="es-ES" sz="2200" b="1" dirty="0">
                    <a:solidFill>
                      <a:srgbClr val="00B050"/>
                    </a:solidFill>
                    <a:latin typeface="+mn-lt"/>
                  </a:rPr>
                  <a:t>Ejemplos</a:t>
                </a:r>
              </a:p>
              <a:p>
                <a:endParaRPr lang="es-PR" altLang="es-ES" sz="2200" b="1" dirty="0">
                  <a:solidFill>
                    <a:srgbClr val="00B050"/>
                  </a:solidFill>
                  <a:latin typeface="+mn-lt"/>
                </a:endParaRPr>
              </a:p>
              <a:p>
                <a:pPr algn="ctr"/>
                <a14:m>
                  <m:oMath xmlns:m="http://schemas.openxmlformats.org/officeDocument/2006/math">
                    <m:rad>
                      <m:radPr>
                        <m:degHide m:val="on"/>
                        <m:ctrlPr>
                          <a:rPr lang="es-CO" altLang="es-ES" sz="2200" i="1" dirty="0">
                            <a:solidFill>
                              <a:srgbClr val="FF0000"/>
                            </a:solidFill>
                            <a:latin typeface="Cambria Math" panose="02040503050406030204" pitchFamily="18" charset="0"/>
                          </a:rPr>
                        </m:ctrlPr>
                      </m:radPr>
                      <m:deg/>
                      <m:e>
                        <m:r>
                          <a:rPr lang="es-CO" altLang="es-ES" sz="2200" i="1" dirty="0">
                            <a:solidFill>
                              <a:srgbClr val="FF0000"/>
                            </a:solidFill>
                            <a:latin typeface="Cambria Math" panose="02040503050406030204" pitchFamily="18" charset="0"/>
                          </a:rPr>
                          <m:t>720 </m:t>
                        </m:r>
                      </m:e>
                    </m:rad>
                    <m:r>
                      <a:rPr lang="es-CO" altLang="es-ES" sz="2200" i="1" dirty="0">
                        <a:latin typeface="Cambria Math" panose="02040503050406030204" pitchFamily="18" charset="0"/>
                      </a:rPr>
                      <m:t>−</m:t>
                    </m:r>
                    <m:r>
                      <a:rPr lang="es-CO" altLang="es-ES" sz="2200" i="1" dirty="0">
                        <a:solidFill>
                          <a:srgbClr val="00B050"/>
                        </a:solidFill>
                        <a:latin typeface="Cambria Math" panose="02040503050406030204" pitchFamily="18" charset="0"/>
                      </a:rPr>
                      <m:t>2</m:t>
                    </m:r>
                    <m:rad>
                      <m:radPr>
                        <m:degHide m:val="on"/>
                        <m:ctrlPr>
                          <a:rPr lang="es-CO" altLang="es-ES" sz="2200" i="1" dirty="0">
                            <a:solidFill>
                              <a:srgbClr val="00B050"/>
                            </a:solidFill>
                            <a:latin typeface="Cambria Math" panose="02040503050406030204" pitchFamily="18" charset="0"/>
                          </a:rPr>
                        </m:ctrlPr>
                      </m:radPr>
                      <m:deg/>
                      <m:e>
                        <m:r>
                          <a:rPr lang="es-CO" altLang="es-ES" sz="2200" i="1" dirty="0">
                            <a:solidFill>
                              <a:srgbClr val="00B050"/>
                            </a:solidFill>
                            <a:latin typeface="Cambria Math" panose="02040503050406030204" pitchFamily="18" charset="0"/>
                          </a:rPr>
                          <m:t>20 </m:t>
                        </m:r>
                      </m:e>
                    </m:rad>
                    <m:r>
                      <a:rPr lang="es-CO" altLang="es-ES" sz="2200" i="1" dirty="0">
                        <a:latin typeface="Cambria Math" panose="02040503050406030204" pitchFamily="18" charset="0"/>
                      </a:rPr>
                      <m:t>=</m:t>
                    </m:r>
                    <m:r>
                      <a:rPr lang="es-CO" altLang="es-CO" sz="2200" i="1" dirty="0">
                        <a:solidFill>
                          <a:srgbClr val="FF0000"/>
                        </a:solidFill>
                        <a:latin typeface="Cambria Math" panose="02040503050406030204" pitchFamily="18" charset="0"/>
                      </a:rPr>
                      <m:t>12</m:t>
                    </m:r>
                    <m:rad>
                      <m:radPr>
                        <m:degHide m:val="on"/>
                        <m:ctrlPr>
                          <a:rPr lang="es-CO" altLang="es-ES" sz="2200" i="1" dirty="0">
                            <a:solidFill>
                              <a:srgbClr val="FF0000"/>
                            </a:solidFill>
                            <a:latin typeface="Cambria Math" panose="02040503050406030204" pitchFamily="18" charset="0"/>
                          </a:rPr>
                        </m:ctrlPr>
                      </m:radPr>
                      <m:deg/>
                      <m:e>
                        <m:r>
                          <a:rPr lang="es-CO" altLang="es-ES" sz="2200" i="1" dirty="0">
                            <a:solidFill>
                              <a:srgbClr val="FF0000"/>
                            </a:solidFill>
                            <a:latin typeface="Cambria Math" panose="02040503050406030204" pitchFamily="18" charset="0"/>
                          </a:rPr>
                          <m:t>5</m:t>
                        </m:r>
                      </m:e>
                    </m:rad>
                    <m:r>
                      <a:rPr lang="es-CO" altLang="es-ES" sz="2200" i="1" dirty="0">
                        <a:latin typeface="Cambria Math" panose="02040503050406030204" pitchFamily="18" charset="0"/>
                      </a:rPr>
                      <m:t>−</m:t>
                    </m:r>
                    <m:r>
                      <a:rPr lang="es-CO" altLang="es-ES" sz="2200" i="1" dirty="0">
                        <a:solidFill>
                          <a:srgbClr val="00B050"/>
                        </a:solidFill>
                        <a:latin typeface="Cambria Math" panose="02040503050406030204" pitchFamily="18" charset="0"/>
                      </a:rPr>
                      <m:t>4</m:t>
                    </m:r>
                    <m:rad>
                      <m:radPr>
                        <m:degHide m:val="on"/>
                        <m:ctrlPr>
                          <a:rPr lang="es-CO" altLang="es-ES" sz="2200" i="1" dirty="0">
                            <a:solidFill>
                              <a:srgbClr val="00B050"/>
                            </a:solidFill>
                            <a:latin typeface="Cambria Math" panose="02040503050406030204" pitchFamily="18" charset="0"/>
                          </a:rPr>
                        </m:ctrlPr>
                      </m:radPr>
                      <m:deg/>
                      <m:e>
                        <m:r>
                          <a:rPr lang="es-CO" altLang="es-ES" sz="2200" i="1" dirty="0">
                            <a:solidFill>
                              <a:srgbClr val="00B050"/>
                            </a:solidFill>
                            <a:latin typeface="Cambria Math" panose="02040503050406030204" pitchFamily="18" charset="0"/>
                            <a:ea typeface="Cambria Math" panose="02040503050406030204" pitchFamily="18" charset="0"/>
                          </a:rPr>
                          <m:t>5</m:t>
                        </m:r>
                      </m:e>
                    </m:rad>
                  </m:oMath>
                </a14:m>
                <a:endParaRPr lang="es-PR" altLang="es-CO" sz="2200" b="1" dirty="0">
                  <a:solidFill>
                    <a:srgbClr val="00B050"/>
                  </a:solidFill>
                  <a:latin typeface="+mn-lt"/>
                </a:endParaRPr>
              </a:p>
              <a:p>
                <a:pPr marL="0" indent="0" algn="ctr">
                  <a:buNone/>
                </a:pPr>
                <a:r>
                  <a:rPr lang="es-CO" altLang="es-CO" sz="2200" dirty="0">
                    <a:latin typeface="+mn-lt"/>
                  </a:rPr>
                  <a:t>                </a:t>
                </a:r>
                <a14:m>
                  <m:oMath xmlns:m="http://schemas.openxmlformats.org/officeDocument/2006/math">
                    <m:r>
                      <a:rPr lang="es-CO" altLang="es-CO" sz="2200" i="1" dirty="0">
                        <a:latin typeface="Cambria Math" panose="02040503050406030204" pitchFamily="18" charset="0"/>
                      </a:rPr>
                      <m:t>              =(12</m:t>
                    </m:r>
                    <m:r>
                      <a:rPr lang="es-CO" altLang="es-ES" sz="2200" i="1" dirty="0">
                        <a:latin typeface="Cambria Math" panose="02040503050406030204" pitchFamily="18" charset="0"/>
                      </a:rPr>
                      <m:t>−4)</m:t>
                    </m:r>
                    <m:rad>
                      <m:radPr>
                        <m:degHide m:val="on"/>
                        <m:ctrlPr>
                          <a:rPr lang="es-CO" altLang="es-ES" sz="2200" i="1" dirty="0">
                            <a:latin typeface="Cambria Math" panose="02040503050406030204" pitchFamily="18" charset="0"/>
                          </a:rPr>
                        </m:ctrlPr>
                      </m:radPr>
                      <m:deg/>
                      <m:e>
                        <m:r>
                          <a:rPr lang="es-CO" altLang="es-ES" sz="2200" i="1" dirty="0">
                            <a:latin typeface="Cambria Math" panose="02040503050406030204" pitchFamily="18" charset="0"/>
                            <a:ea typeface="Cambria Math" panose="02040503050406030204" pitchFamily="18" charset="0"/>
                          </a:rPr>
                          <m:t>5</m:t>
                        </m:r>
                      </m:e>
                    </m:rad>
                  </m:oMath>
                </a14:m>
                <a:endParaRPr lang="es-PR" altLang="es-CO" sz="2200" b="1" dirty="0">
                  <a:solidFill>
                    <a:srgbClr val="00B050"/>
                  </a:solidFill>
                  <a:latin typeface="+mn-lt"/>
                </a:endParaRPr>
              </a:p>
              <a:p>
                <a:pPr marL="0" indent="0" algn="ctr">
                  <a:buNone/>
                </a:pPr>
                <a:r>
                  <a:rPr lang="es-CO" altLang="es-CO" sz="2200" dirty="0">
                    <a:latin typeface="+mn-lt"/>
                  </a:rPr>
                  <a:t>                </a:t>
                </a:r>
                <a14:m>
                  <m:oMath xmlns:m="http://schemas.openxmlformats.org/officeDocument/2006/math">
                    <m:r>
                      <a:rPr lang="es-CO" altLang="es-CO" sz="2200" i="1" dirty="0">
                        <a:latin typeface="Cambria Math" panose="02040503050406030204" pitchFamily="18" charset="0"/>
                      </a:rPr>
                      <m:t>=8</m:t>
                    </m:r>
                    <m:rad>
                      <m:radPr>
                        <m:degHide m:val="on"/>
                        <m:ctrlPr>
                          <a:rPr lang="es-CO" altLang="es-ES" sz="2200" i="1" dirty="0">
                            <a:latin typeface="Cambria Math" panose="02040503050406030204" pitchFamily="18" charset="0"/>
                          </a:rPr>
                        </m:ctrlPr>
                      </m:radPr>
                      <m:deg/>
                      <m:e>
                        <m:r>
                          <a:rPr lang="es-CO" altLang="es-ES" sz="2200" i="1" dirty="0">
                            <a:latin typeface="Cambria Math" panose="02040503050406030204" pitchFamily="18" charset="0"/>
                            <a:ea typeface="Cambria Math" panose="02040503050406030204" pitchFamily="18" charset="0"/>
                          </a:rPr>
                          <m:t>5</m:t>
                        </m:r>
                      </m:e>
                    </m:rad>
                  </m:oMath>
                </a14:m>
                <a:endParaRPr lang="es-PR" altLang="es-CO" sz="2200" b="1" dirty="0">
                  <a:solidFill>
                    <a:srgbClr val="00B050"/>
                  </a:solidFill>
                  <a:latin typeface="+mn-lt"/>
                </a:endParaRPr>
              </a:p>
              <a:p>
                <a:pPr algn="ctr"/>
                <a:endParaRPr lang="es-PR" altLang="es-CO" sz="2200" b="1" dirty="0">
                  <a:solidFill>
                    <a:srgbClr val="00B050"/>
                  </a:solidFill>
                  <a:latin typeface="+mn-lt"/>
                </a:endParaRPr>
              </a:p>
              <a:p>
                <a:pPr algn="ctr"/>
                <a:endParaRPr lang="es-PR" altLang="es-CO" sz="2200" b="1" dirty="0">
                  <a:solidFill>
                    <a:srgbClr val="00B050"/>
                  </a:solidFill>
                  <a:latin typeface="+mn-lt"/>
                </a:endParaRPr>
              </a:p>
              <a:p>
                <a:pPr algn="ctr"/>
                <a14:m>
                  <m:oMath xmlns:m="http://schemas.openxmlformats.org/officeDocument/2006/math">
                    <m:r>
                      <a:rPr lang="es-CO" altLang="es-ES" sz="2200" i="1" dirty="0">
                        <a:solidFill>
                          <a:srgbClr val="FF0000"/>
                        </a:solidFill>
                        <a:latin typeface="Cambria Math" panose="02040503050406030204" pitchFamily="18" charset="0"/>
                      </a:rPr>
                      <m:t>5</m:t>
                    </m:r>
                    <m:rad>
                      <m:radPr>
                        <m:degHide m:val="on"/>
                        <m:ctrlPr>
                          <a:rPr lang="es-CO" altLang="es-ES" sz="2200" i="1" dirty="0">
                            <a:solidFill>
                              <a:srgbClr val="FF0000"/>
                            </a:solidFill>
                            <a:latin typeface="Cambria Math" panose="02040503050406030204" pitchFamily="18" charset="0"/>
                          </a:rPr>
                        </m:ctrlPr>
                      </m:radPr>
                      <m:deg/>
                      <m:e>
                        <m:r>
                          <a:rPr lang="es-CO" altLang="es-ES" sz="2200" i="1" dirty="0">
                            <a:solidFill>
                              <a:srgbClr val="FF0000"/>
                            </a:solidFill>
                            <a:latin typeface="Cambria Math" panose="02040503050406030204" pitchFamily="18" charset="0"/>
                          </a:rPr>
                          <m:t>50 </m:t>
                        </m:r>
                      </m:e>
                    </m:rad>
                    <m:r>
                      <a:rPr lang="es-CO" altLang="es-ES" sz="2200" i="1" dirty="0">
                        <a:latin typeface="Cambria Math" panose="02040503050406030204" pitchFamily="18" charset="0"/>
                      </a:rPr>
                      <m:t>−</m:t>
                    </m:r>
                    <m:r>
                      <a:rPr lang="es-CO" altLang="es-ES" sz="2200" i="1" dirty="0">
                        <a:solidFill>
                          <a:srgbClr val="00B050"/>
                        </a:solidFill>
                        <a:latin typeface="Cambria Math" panose="02040503050406030204" pitchFamily="18" charset="0"/>
                      </a:rPr>
                      <m:t>7</m:t>
                    </m:r>
                    <m:rad>
                      <m:radPr>
                        <m:degHide m:val="on"/>
                        <m:ctrlPr>
                          <a:rPr lang="es-CO" altLang="es-ES" sz="2200" i="1" dirty="0">
                            <a:solidFill>
                              <a:srgbClr val="00B050"/>
                            </a:solidFill>
                            <a:latin typeface="Cambria Math" panose="02040503050406030204" pitchFamily="18" charset="0"/>
                          </a:rPr>
                        </m:ctrlPr>
                      </m:radPr>
                      <m:deg/>
                      <m:e>
                        <m:r>
                          <a:rPr lang="es-CO" altLang="es-ES" sz="2200" i="1" dirty="0">
                            <a:solidFill>
                              <a:srgbClr val="00B050"/>
                            </a:solidFill>
                            <a:latin typeface="Cambria Math" panose="02040503050406030204" pitchFamily="18" charset="0"/>
                          </a:rPr>
                          <m:t>18 </m:t>
                        </m:r>
                      </m:e>
                    </m:rad>
                    <m:r>
                      <a:rPr lang="es-CO" altLang="es-ES" sz="2200" i="1" dirty="0">
                        <a:latin typeface="Cambria Math" panose="02040503050406030204" pitchFamily="18" charset="0"/>
                      </a:rPr>
                      <m:t>+</m:t>
                    </m:r>
                    <m:r>
                      <a:rPr lang="es-CO" altLang="es-CO" sz="2200" i="1" dirty="0">
                        <a:solidFill>
                          <a:srgbClr val="7030A0"/>
                        </a:solidFill>
                        <a:latin typeface="Cambria Math" panose="02040503050406030204" pitchFamily="18" charset="0"/>
                      </a:rPr>
                      <m:t>2</m:t>
                    </m:r>
                    <m:rad>
                      <m:radPr>
                        <m:degHide m:val="on"/>
                        <m:ctrlPr>
                          <a:rPr lang="es-CO" altLang="es-ES" sz="2200" i="1" dirty="0">
                            <a:solidFill>
                              <a:srgbClr val="7030A0"/>
                            </a:solidFill>
                            <a:latin typeface="Cambria Math" panose="02040503050406030204" pitchFamily="18" charset="0"/>
                          </a:rPr>
                        </m:ctrlPr>
                      </m:radPr>
                      <m:deg/>
                      <m:e>
                        <m:r>
                          <a:rPr lang="es-CO" altLang="es-ES" sz="2200" i="1" dirty="0">
                            <a:solidFill>
                              <a:srgbClr val="7030A0"/>
                            </a:solidFill>
                            <a:latin typeface="Cambria Math" panose="02040503050406030204" pitchFamily="18" charset="0"/>
                          </a:rPr>
                          <m:t>8</m:t>
                        </m:r>
                      </m:e>
                    </m:rad>
                    <m:r>
                      <a:rPr lang="es-CO" altLang="es-ES" sz="2200" i="1" dirty="0">
                        <a:latin typeface="Cambria Math" panose="02040503050406030204" pitchFamily="18" charset="0"/>
                      </a:rPr>
                      <m:t>=</m:t>
                    </m:r>
                    <m:r>
                      <a:rPr lang="es-CO" altLang="es-CO" sz="2200" i="1" dirty="0">
                        <a:solidFill>
                          <a:srgbClr val="FF0000"/>
                        </a:solidFill>
                        <a:latin typeface="Cambria Math" panose="02040503050406030204" pitchFamily="18" charset="0"/>
                      </a:rPr>
                      <m:t>5</m:t>
                    </m:r>
                    <m:rad>
                      <m:radPr>
                        <m:degHide m:val="on"/>
                        <m:ctrlPr>
                          <a:rPr lang="es-CO" altLang="es-ES" sz="2200" i="1" dirty="0">
                            <a:solidFill>
                              <a:srgbClr val="FF0000"/>
                            </a:solidFill>
                            <a:latin typeface="Cambria Math" panose="02040503050406030204" pitchFamily="18" charset="0"/>
                          </a:rPr>
                        </m:ctrlPr>
                      </m:radPr>
                      <m:deg/>
                      <m:e>
                        <m:r>
                          <a:rPr lang="es-CO" altLang="es-ES" sz="2200" i="1" dirty="0">
                            <a:solidFill>
                              <a:srgbClr val="FF0000"/>
                            </a:solidFill>
                            <a:latin typeface="Cambria Math" panose="02040503050406030204" pitchFamily="18" charset="0"/>
                          </a:rPr>
                          <m:t>25</m:t>
                        </m:r>
                        <m:r>
                          <a:rPr lang="es-CO" altLang="es-ES" sz="2200" i="1" dirty="0">
                            <a:solidFill>
                              <a:srgbClr val="FF0000"/>
                            </a:solidFill>
                            <a:latin typeface="Cambria Math" panose="02040503050406030204" pitchFamily="18" charset="0"/>
                            <a:ea typeface="Cambria Math" panose="02040503050406030204" pitchFamily="18" charset="0"/>
                          </a:rPr>
                          <m:t>∙2</m:t>
                        </m:r>
                      </m:e>
                    </m:rad>
                    <m:r>
                      <a:rPr lang="es-CO" altLang="es-ES" sz="2200" i="1" dirty="0">
                        <a:latin typeface="Cambria Math" panose="02040503050406030204" pitchFamily="18" charset="0"/>
                      </a:rPr>
                      <m:t>−</m:t>
                    </m:r>
                    <m:r>
                      <a:rPr lang="es-CO" altLang="es-ES" sz="2200" i="1" dirty="0">
                        <a:solidFill>
                          <a:srgbClr val="00B050"/>
                        </a:solidFill>
                        <a:latin typeface="Cambria Math" panose="02040503050406030204" pitchFamily="18" charset="0"/>
                      </a:rPr>
                      <m:t>7</m:t>
                    </m:r>
                    <m:rad>
                      <m:radPr>
                        <m:degHide m:val="on"/>
                        <m:ctrlPr>
                          <a:rPr lang="es-CO" altLang="es-ES" sz="2200" i="1" dirty="0">
                            <a:solidFill>
                              <a:srgbClr val="00B050"/>
                            </a:solidFill>
                            <a:latin typeface="Cambria Math" panose="02040503050406030204" pitchFamily="18" charset="0"/>
                          </a:rPr>
                        </m:ctrlPr>
                      </m:radPr>
                      <m:deg/>
                      <m:e>
                        <m:r>
                          <a:rPr lang="es-CO" altLang="es-ES" sz="2200" i="1" dirty="0">
                            <a:solidFill>
                              <a:srgbClr val="00B050"/>
                            </a:solidFill>
                            <a:latin typeface="Cambria Math" panose="02040503050406030204" pitchFamily="18" charset="0"/>
                            <a:ea typeface="Cambria Math" panose="02040503050406030204" pitchFamily="18" charset="0"/>
                          </a:rPr>
                          <m:t>9∙2</m:t>
                        </m:r>
                      </m:e>
                    </m:rad>
                    <m:r>
                      <a:rPr lang="es-CO" altLang="es-ES" sz="2200" i="1" dirty="0">
                        <a:latin typeface="Cambria Math" panose="02040503050406030204" pitchFamily="18" charset="0"/>
                      </a:rPr>
                      <m:t>+</m:t>
                    </m:r>
                    <m:r>
                      <a:rPr lang="es-CO" altLang="es-CO" sz="2200" i="1" dirty="0">
                        <a:solidFill>
                          <a:srgbClr val="7030A0"/>
                        </a:solidFill>
                        <a:latin typeface="Cambria Math" panose="02040503050406030204" pitchFamily="18" charset="0"/>
                      </a:rPr>
                      <m:t>2</m:t>
                    </m:r>
                    <m:rad>
                      <m:radPr>
                        <m:degHide m:val="on"/>
                        <m:ctrlPr>
                          <a:rPr lang="es-CO" altLang="es-ES" sz="2200" i="1" dirty="0">
                            <a:solidFill>
                              <a:srgbClr val="7030A0"/>
                            </a:solidFill>
                            <a:latin typeface="Cambria Math" panose="02040503050406030204" pitchFamily="18" charset="0"/>
                          </a:rPr>
                        </m:ctrlPr>
                      </m:radPr>
                      <m:deg/>
                      <m:e>
                        <m:r>
                          <a:rPr lang="es-CO" altLang="es-ES" sz="2200" i="1" dirty="0">
                            <a:solidFill>
                              <a:srgbClr val="7030A0"/>
                            </a:solidFill>
                            <a:latin typeface="Cambria Math" panose="02040503050406030204" pitchFamily="18" charset="0"/>
                          </a:rPr>
                          <m:t>4</m:t>
                        </m:r>
                        <m:r>
                          <a:rPr lang="es-CO" altLang="es-ES" sz="2200" i="1" dirty="0">
                            <a:solidFill>
                              <a:srgbClr val="7030A0"/>
                            </a:solidFill>
                            <a:latin typeface="Cambria Math" panose="02040503050406030204" pitchFamily="18" charset="0"/>
                            <a:ea typeface="Cambria Math" panose="02040503050406030204" pitchFamily="18" charset="0"/>
                          </a:rPr>
                          <m:t>∙2</m:t>
                        </m:r>
                      </m:e>
                    </m:rad>
                  </m:oMath>
                </a14:m>
                <a:endParaRPr lang="es-PR" altLang="es-CO" sz="2200" b="1" dirty="0">
                  <a:solidFill>
                    <a:srgbClr val="00B050"/>
                  </a:solidFill>
                  <a:latin typeface="+mn-lt"/>
                </a:endParaRPr>
              </a:p>
              <a:p>
                <a:pPr marL="0" indent="0" algn="ctr">
                  <a:buNone/>
                </a:pPr>
                <a:r>
                  <a:rPr lang="es-CO" altLang="es-ES" sz="2200" dirty="0">
                    <a:latin typeface="+mn-lt"/>
                  </a:rPr>
                  <a:t>                                            </a:t>
                </a:r>
                <a14:m>
                  <m:oMath xmlns:m="http://schemas.openxmlformats.org/officeDocument/2006/math">
                    <m:r>
                      <a:rPr lang="es-CO" altLang="es-ES" sz="2200" i="1" dirty="0">
                        <a:latin typeface="Cambria Math" panose="02040503050406030204" pitchFamily="18" charset="0"/>
                      </a:rPr>
                      <m:t>=</m:t>
                    </m:r>
                    <m:r>
                      <a:rPr lang="es-CO" altLang="es-CO" sz="2200" i="1" dirty="0">
                        <a:solidFill>
                          <a:srgbClr val="FF0000"/>
                        </a:solidFill>
                        <a:latin typeface="Cambria Math" panose="02040503050406030204" pitchFamily="18" charset="0"/>
                      </a:rPr>
                      <m:t>5</m:t>
                    </m:r>
                    <m:d>
                      <m:dPr>
                        <m:ctrlPr>
                          <a:rPr lang="es-CO" altLang="es-CO" sz="2200" i="1" dirty="0">
                            <a:solidFill>
                              <a:srgbClr val="FF0000"/>
                            </a:solidFill>
                            <a:latin typeface="Cambria Math" panose="02040503050406030204" pitchFamily="18" charset="0"/>
                          </a:rPr>
                        </m:ctrlPr>
                      </m:dPr>
                      <m:e>
                        <m:r>
                          <a:rPr lang="es-CO" altLang="es-CO" sz="2200" i="1" dirty="0">
                            <a:solidFill>
                              <a:srgbClr val="FF0000"/>
                            </a:solidFill>
                            <a:latin typeface="Cambria Math" panose="02040503050406030204" pitchFamily="18" charset="0"/>
                          </a:rPr>
                          <m:t>5</m:t>
                        </m:r>
                        <m:rad>
                          <m:radPr>
                            <m:degHide m:val="on"/>
                            <m:ctrlPr>
                              <a:rPr lang="es-CO" altLang="es-ES" sz="2200" i="1" dirty="0">
                                <a:solidFill>
                                  <a:srgbClr val="FF0000"/>
                                </a:solidFill>
                                <a:latin typeface="Cambria Math" panose="02040503050406030204" pitchFamily="18" charset="0"/>
                              </a:rPr>
                            </m:ctrlPr>
                          </m:radPr>
                          <m:deg/>
                          <m:e>
                            <m:r>
                              <a:rPr lang="es-CO" altLang="es-ES" sz="2200" i="1" dirty="0">
                                <a:solidFill>
                                  <a:srgbClr val="FF0000"/>
                                </a:solidFill>
                                <a:latin typeface="Cambria Math" panose="02040503050406030204" pitchFamily="18" charset="0"/>
                                <a:ea typeface="Cambria Math" panose="02040503050406030204" pitchFamily="18" charset="0"/>
                              </a:rPr>
                              <m:t>2</m:t>
                            </m:r>
                          </m:e>
                        </m:rad>
                      </m:e>
                    </m:d>
                    <m:r>
                      <a:rPr lang="es-CO" altLang="es-ES" sz="2200" i="1" dirty="0">
                        <a:latin typeface="Cambria Math" panose="02040503050406030204" pitchFamily="18" charset="0"/>
                      </a:rPr>
                      <m:t>−</m:t>
                    </m:r>
                    <m:r>
                      <a:rPr lang="es-CO" altLang="es-ES" sz="2200" i="1" dirty="0">
                        <a:solidFill>
                          <a:srgbClr val="00B050"/>
                        </a:solidFill>
                        <a:latin typeface="Cambria Math" panose="02040503050406030204" pitchFamily="18" charset="0"/>
                      </a:rPr>
                      <m:t>7</m:t>
                    </m:r>
                    <m:d>
                      <m:dPr>
                        <m:ctrlPr>
                          <a:rPr lang="es-CO" altLang="es-ES" sz="2200" i="1" dirty="0">
                            <a:solidFill>
                              <a:srgbClr val="00B050"/>
                            </a:solidFill>
                            <a:latin typeface="Cambria Math" panose="02040503050406030204" pitchFamily="18" charset="0"/>
                          </a:rPr>
                        </m:ctrlPr>
                      </m:dPr>
                      <m:e>
                        <m:r>
                          <a:rPr lang="es-CO" altLang="es-ES" sz="2200" i="1" dirty="0">
                            <a:solidFill>
                              <a:srgbClr val="00B050"/>
                            </a:solidFill>
                            <a:latin typeface="Cambria Math" panose="02040503050406030204" pitchFamily="18" charset="0"/>
                          </a:rPr>
                          <m:t>3</m:t>
                        </m:r>
                        <m:rad>
                          <m:radPr>
                            <m:degHide m:val="on"/>
                            <m:ctrlPr>
                              <a:rPr lang="es-CO" altLang="es-ES" sz="2200" i="1" dirty="0">
                                <a:solidFill>
                                  <a:srgbClr val="00B050"/>
                                </a:solidFill>
                                <a:latin typeface="Cambria Math" panose="02040503050406030204" pitchFamily="18" charset="0"/>
                              </a:rPr>
                            </m:ctrlPr>
                          </m:radPr>
                          <m:deg/>
                          <m:e>
                            <m:r>
                              <a:rPr lang="es-CO" altLang="es-ES" sz="2200" i="1" dirty="0">
                                <a:solidFill>
                                  <a:srgbClr val="00B050"/>
                                </a:solidFill>
                                <a:latin typeface="Cambria Math" panose="02040503050406030204" pitchFamily="18" charset="0"/>
                                <a:ea typeface="Cambria Math" panose="02040503050406030204" pitchFamily="18" charset="0"/>
                              </a:rPr>
                              <m:t>2</m:t>
                            </m:r>
                          </m:e>
                        </m:rad>
                      </m:e>
                    </m:d>
                    <m:r>
                      <a:rPr lang="es-CO" altLang="es-ES" sz="2200" i="1" dirty="0">
                        <a:latin typeface="Cambria Math" panose="02040503050406030204" pitchFamily="18" charset="0"/>
                      </a:rPr>
                      <m:t>+</m:t>
                    </m:r>
                    <m:r>
                      <a:rPr lang="es-CO" altLang="es-CO" sz="2200" i="1" dirty="0">
                        <a:solidFill>
                          <a:srgbClr val="7030A0"/>
                        </a:solidFill>
                        <a:latin typeface="Cambria Math" panose="02040503050406030204" pitchFamily="18" charset="0"/>
                      </a:rPr>
                      <m:t>2(2</m:t>
                    </m:r>
                    <m:rad>
                      <m:radPr>
                        <m:degHide m:val="on"/>
                        <m:ctrlPr>
                          <a:rPr lang="es-CO" altLang="es-ES" sz="2200" i="1" dirty="0">
                            <a:solidFill>
                              <a:srgbClr val="7030A0"/>
                            </a:solidFill>
                            <a:latin typeface="Cambria Math" panose="02040503050406030204" pitchFamily="18" charset="0"/>
                          </a:rPr>
                        </m:ctrlPr>
                      </m:radPr>
                      <m:deg/>
                      <m:e>
                        <m:r>
                          <a:rPr lang="es-CO" altLang="es-ES" sz="2200" i="1" dirty="0">
                            <a:solidFill>
                              <a:srgbClr val="7030A0"/>
                            </a:solidFill>
                            <a:latin typeface="Cambria Math" panose="02040503050406030204" pitchFamily="18" charset="0"/>
                            <a:ea typeface="Cambria Math" panose="02040503050406030204" pitchFamily="18" charset="0"/>
                          </a:rPr>
                          <m:t>2</m:t>
                        </m:r>
                      </m:e>
                    </m:rad>
                    <m:r>
                      <a:rPr lang="es-CO" altLang="es-ES" sz="2200" i="1" dirty="0">
                        <a:solidFill>
                          <a:srgbClr val="7030A0"/>
                        </a:solidFill>
                        <a:latin typeface="Cambria Math" panose="02040503050406030204" pitchFamily="18" charset="0"/>
                        <a:ea typeface="Cambria Math" panose="02040503050406030204" pitchFamily="18" charset="0"/>
                      </a:rPr>
                      <m:t>)</m:t>
                    </m:r>
                  </m:oMath>
                </a14:m>
                <a:endParaRPr lang="es-PR" altLang="es-CO" sz="2200" b="1" dirty="0">
                  <a:solidFill>
                    <a:srgbClr val="00B050"/>
                  </a:solidFill>
                  <a:latin typeface="+mn-lt"/>
                </a:endParaRPr>
              </a:p>
              <a:p>
                <a:pPr marL="0" indent="0" algn="ctr">
                  <a:buNone/>
                </a:pPr>
                <a:r>
                  <a:rPr lang="es-CO" altLang="es-ES" sz="2200" dirty="0">
                    <a:latin typeface="+mn-lt"/>
                  </a:rPr>
                  <a:t>                             </a:t>
                </a:r>
                <a14:m>
                  <m:oMath xmlns:m="http://schemas.openxmlformats.org/officeDocument/2006/math">
                    <m:r>
                      <a:rPr lang="es-CO" altLang="es-ES" sz="2200" i="1" dirty="0">
                        <a:latin typeface="Cambria Math" panose="02040503050406030204" pitchFamily="18" charset="0"/>
                      </a:rPr>
                      <m:t>=</m:t>
                    </m:r>
                    <m:r>
                      <a:rPr lang="es-CO" altLang="es-CO" sz="2200" i="1" dirty="0">
                        <a:solidFill>
                          <a:srgbClr val="FF0000"/>
                        </a:solidFill>
                        <a:latin typeface="Cambria Math" panose="02040503050406030204" pitchFamily="18" charset="0"/>
                      </a:rPr>
                      <m:t>25</m:t>
                    </m:r>
                    <m:rad>
                      <m:radPr>
                        <m:degHide m:val="on"/>
                        <m:ctrlPr>
                          <a:rPr lang="es-CO" altLang="es-ES" sz="2200" i="1" dirty="0">
                            <a:solidFill>
                              <a:srgbClr val="FF0000"/>
                            </a:solidFill>
                            <a:latin typeface="Cambria Math" panose="02040503050406030204" pitchFamily="18" charset="0"/>
                          </a:rPr>
                        </m:ctrlPr>
                      </m:radPr>
                      <m:deg/>
                      <m:e>
                        <m:r>
                          <a:rPr lang="es-CO" altLang="es-ES" sz="2200" i="1" dirty="0">
                            <a:solidFill>
                              <a:srgbClr val="FF0000"/>
                            </a:solidFill>
                            <a:latin typeface="Cambria Math" panose="02040503050406030204" pitchFamily="18" charset="0"/>
                            <a:ea typeface="Cambria Math" panose="02040503050406030204" pitchFamily="18" charset="0"/>
                          </a:rPr>
                          <m:t>2</m:t>
                        </m:r>
                      </m:e>
                    </m:rad>
                    <m:r>
                      <a:rPr lang="es-CO" altLang="es-ES" sz="2200" i="1" dirty="0">
                        <a:latin typeface="Cambria Math" panose="02040503050406030204" pitchFamily="18" charset="0"/>
                      </a:rPr>
                      <m:t>−</m:t>
                    </m:r>
                    <m:r>
                      <a:rPr lang="es-CO" altLang="es-ES" sz="2200" i="1" dirty="0">
                        <a:solidFill>
                          <a:srgbClr val="00B050"/>
                        </a:solidFill>
                        <a:latin typeface="Cambria Math" panose="02040503050406030204" pitchFamily="18" charset="0"/>
                      </a:rPr>
                      <m:t>21</m:t>
                    </m:r>
                    <m:rad>
                      <m:radPr>
                        <m:degHide m:val="on"/>
                        <m:ctrlPr>
                          <a:rPr lang="es-CO" altLang="es-ES" sz="2200" i="1" dirty="0">
                            <a:solidFill>
                              <a:srgbClr val="00B050"/>
                            </a:solidFill>
                            <a:latin typeface="Cambria Math" panose="02040503050406030204" pitchFamily="18" charset="0"/>
                          </a:rPr>
                        </m:ctrlPr>
                      </m:radPr>
                      <m:deg/>
                      <m:e>
                        <m:r>
                          <a:rPr lang="es-CO" altLang="es-ES" sz="2200" i="1" dirty="0">
                            <a:solidFill>
                              <a:srgbClr val="00B050"/>
                            </a:solidFill>
                            <a:latin typeface="Cambria Math" panose="02040503050406030204" pitchFamily="18" charset="0"/>
                            <a:ea typeface="Cambria Math" panose="02040503050406030204" pitchFamily="18" charset="0"/>
                          </a:rPr>
                          <m:t>2</m:t>
                        </m:r>
                      </m:e>
                    </m:rad>
                    <m:r>
                      <a:rPr lang="es-CO" altLang="es-ES" sz="2200" i="1" dirty="0">
                        <a:latin typeface="Cambria Math" panose="02040503050406030204" pitchFamily="18" charset="0"/>
                      </a:rPr>
                      <m:t>+</m:t>
                    </m:r>
                    <m:r>
                      <a:rPr lang="es-CO" altLang="es-CO" sz="2200" i="1" dirty="0">
                        <a:solidFill>
                          <a:srgbClr val="7030A0"/>
                        </a:solidFill>
                        <a:latin typeface="Cambria Math" panose="02040503050406030204" pitchFamily="18" charset="0"/>
                      </a:rPr>
                      <m:t>4</m:t>
                    </m:r>
                    <m:rad>
                      <m:radPr>
                        <m:degHide m:val="on"/>
                        <m:ctrlPr>
                          <a:rPr lang="es-CO" altLang="es-ES" sz="2200" i="1" dirty="0">
                            <a:solidFill>
                              <a:srgbClr val="7030A0"/>
                            </a:solidFill>
                            <a:latin typeface="Cambria Math" panose="02040503050406030204" pitchFamily="18" charset="0"/>
                          </a:rPr>
                        </m:ctrlPr>
                      </m:radPr>
                      <m:deg/>
                      <m:e>
                        <m:r>
                          <a:rPr lang="es-CO" altLang="es-ES" sz="2200" i="1" dirty="0">
                            <a:solidFill>
                              <a:srgbClr val="7030A0"/>
                            </a:solidFill>
                            <a:latin typeface="Cambria Math" panose="02040503050406030204" pitchFamily="18" charset="0"/>
                            <a:ea typeface="Cambria Math" panose="02040503050406030204" pitchFamily="18" charset="0"/>
                          </a:rPr>
                          <m:t>2</m:t>
                        </m:r>
                      </m:e>
                    </m:rad>
                  </m:oMath>
                </a14:m>
                <a:endParaRPr lang="es-PR" altLang="es-CO" sz="2200" b="1" dirty="0">
                  <a:solidFill>
                    <a:srgbClr val="00B050"/>
                  </a:solidFill>
                  <a:latin typeface="+mn-lt"/>
                </a:endParaRPr>
              </a:p>
              <a:p>
                <a:pPr marL="0" indent="0" algn="ctr">
                  <a:buNone/>
                </a:pPr>
                <a:r>
                  <a:rPr lang="es-CO" altLang="es-ES" sz="2200" dirty="0">
                    <a:latin typeface="+mn-lt"/>
                  </a:rPr>
                  <a:t>                      </a:t>
                </a:r>
                <a14:m>
                  <m:oMath xmlns:m="http://schemas.openxmlformats.org/officeDocument/2006/math">
                    <m:r>
                      <a:rPr lang="es-CO" altLang="es-ES" sz="2200" i="1" dirty="0">
                        <a:latin typeface="Cambria Math" panose="02040503050406030204" pitchFamily="18" charset="0"/>
                      </a:rPr>
                      <m:t>=</m:t>
                    </m:r>
                    <m:d>
                      <m:dPr>
                        <m:ctrlPr>
                          <a:rPr lang="es-CO" altLang="es-ES" sz="2200" i="1" dirty="0">
                            <a:latin typeface="Cambria Math" panose="02040503050406030204" pitchFamily="18" charset="0"/>
                          </a:rPr>
                        </m:ctrlPr>
                      </m:dPr>
                      <m:e>
                        <m:r>
                          <a:rPr lang="es-CO" altLang="es-CO" sz="2200" i="1" dirty="0">
                            <a:latin typeface="Cambria Math" panose="02040503050406030204" pitchFamily="18" charset="0"/>
                          </a:rPr>
                          <m:t>25−21+4</m:t>
                        </m:r>
                      </m:e>
                    </m:d>
                    <m:rad>
                      <m:radPr>
                        <m:degHide m:val="on"/>
                        <m:ctrlPr>
                          <a:rPr lang="es-CO" altLang="es-ES" sz="2200" i="1" dirty="0">
                            <a:latin typeface="Cambria Math" panose="02040503050406030204" pitchFamily="18" charset="0"/>
                          </a:rPr>
                        </m:ctrlPr>
                      </m:radPr>
                      <m:deg/>
                      <m:e>
                        <m:r>
                          <a:rPr lang="es-CO" altLang="es-ES" sz="2200" i="1" dirty="0">
                            <a:latin typeface="Cambria Math" panose="02040503050406030204" pitchFamily="18" charset="0"/>
                            <a:ea typeface="Cambria Math" panose="02040503050406030204" pitchFamily="18" charset="0"/>
                          </a:rPr>
                          <m:t>2</m:t>
                        </m:r>
                      </m:e>
                    </m:rad>
                  </m:oMath>
                </a14:m>
                <a:endParaRPr lang="es-CO" altLang="es-ES" sz="2200" i="1" dirty="0">
                  <a:latin typeface="+mn-lt"/>
                  <a:ea typeface="Cambria Math" panose="02040503050406030204" pitchFamily="18" charset="0"/>
                </a:endParaRPr>
              </a:p>
              <a:p>
                <a:pPr marL="0" indent="0" algn="ctr">
                  <a:buNone/>
                </a:pPr>
                <a14:m>
                  <m:oMathPara xmlns:m="http://schemas.openxmlformats.org/officeDocument/2006/math">
                    <m:oMathParaPr>
                      <m:jc m:val="centerGroup"/>
                    </m:oMathParaPr>
                    <m:oMath xmlns:m="http://schemas.openxmlformats.org/officeDocument/2006/math">
                      <m:r>
                        <a:rPr lang="es-CO" altLang="es-ES" sz="2200" i="1" dirty="0" smtClean="0">
                          <a:latin typeface="Cambria Math" panose="02040503050406030204" pitchFamily="18" charset="0"/>
                        </a:rPr>
                        <m:t>=</m:t>
                      </m:r>
                      <m:r>
                        <a:rPr lang="es-CO" altLang="es-ES" sz="2200" i="1" dirty="0">
                          <a:latin typeface="Cambria Math" panose="02040503050406030204" pitchFamily="18" charset="0"/>
                        </a:rPr>
                        <m:t>8</m:t>
                      </m:r>
                      <m:rad>
                        <m:radPr>
                          <m:degHide m:val="on"/>
                          <m:ctrlPr>
                            <a:rPr lang="es-CO" altLang="es-ES" sz="2200" i="1" dirty="0">
                              <a:latin typeface="Cambria Math" panose="02040503050406030204" pitchFamily="18" charset="0"/>
                            </a:rPr>
                          </m:ctrlPr>
                        </m:radPr>
                        <m:deg/>
                        <m:e>
                          <m:r>
                            <a:rPr lang="es-CO" altLang="es-ES" sz="2200" i="1" dirty="0">
                              <a:latin typeface="Cambria Math" panose="02040503050406030204" pitchFamily="18" charset="0"/>
                              <a:ea typeface="Cambria Math" panose="02040503050406030204" pitchFamily="18" charset="0"/>
                            </a:rPr>
                            <m:t>2</m:t>
                          </m:r>
                        </m:e>
                      </m:rad>
                    </m:oMath>
                  </m:oMathPara>
                </a14:m>
                <a:endParaRPr lang="es-PR" altLang="es-CO" sz="2200" b="1" dirty="0">
                  <a:solidFill>
                    <a:srgbClr val="00B050"/>
                  </a:solidFill>
                  <a:latin typeface="+mn-lt"/>
                </a:endParaRPr>
              </a:p>
            </p:txBody>
          </p:sp>
        </mc:Choice>
        <mc:Fallback xmlns="">
          <p:sp>
            <p:nvSpPr>
              <p:cNvPr id="4" name="Rectangle 1">
                <a:extLst>
                  <a:ext uri="{FF2B5EF4-FFF2-40B4-BE49-F238E27FC236}">
                    <a16:creationId xmlns:a16="http://schemas.microsoft.com/office/drawing/2014/main" id="{01A8AF4C-DC30-4489-8D9E-F144CDDB0404}"/>
                  </a:ext>
                </a:extLst>
              </p:cNvPr>
              <p:cNvSpPr>
                <a:spLocks noGrp="1" noRot="1" noChangeAspect="1" noMove="1" noResize="1" noEditPoints="1" noAdjustHandles="1" noChangeArrowheads="1" noChangeShapeType="1" noTextEdit="1"/>
              </p:cNvSpPr>
              <p:nvPr>
                <p:ph idx="1"/>
              </p:nvPr>
            </p:nvSpPr>
            <p:spPr bwMode="auto">
              <a:xfrm>
                <a:off x="331861" y="1117269"/>
                <a:ext cx="8189844" cy="5384616"/>
              </a:xfrm>
              <a:prstGeom prst="rect">
                <a:avLst/>
              </a:prstGeom>
              <a:blipFill>
                <a:blip r:embed="rId5"/>
                <a:stretch>
                  <a:fillRect l="-1116" t="-1244" r="-1265"/>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s-ES">
                    <a:noFill/>
                  </a:rPr>
                  <a:t> </a:t>
                </a:r>
              </a:p>
            </p:txBody>
          </p:sp>
        </mc:Fallback>
      </mc:AlternateContent>
      <p:sp>
        <p:nvSpPr>
          <p:cNvPr id="5" name="Título 1">
            <a:extLst>
              <a:ext uri="{FF2B5EF4-FFF2-40B4-BE49-F238E27FC236}">
                <a16:creationId xmlns:a16="http://schemas.microsoft.com/office/drawing/2014/main" xmlns="" id="{E1726707-3F03-401F-ACD4-C2DD18719127}"/>
              </a:ext>
            </a:extLst>
          </p:cNvPr>
          <p:cNvSpPr txBox="1">
            <a:spLocks/>
          </p:cNvSpPr>
          <p:nvPr/>
        </p:nvSpPr>
        <p:spPr>
          <a:xfrm>
            <a:off x="337930" y="295599"/>
            <a:ext cx="7886700" cy="388142"/>
          </a:xfrm>
          <a:prstGeom prst="rect">
            <a:avLst/>
          </a:prstGeom>
        </p:spPr>
        <p:txBody>
          <a:bodyPr vert="horz" lIns="91440" tIns="45720" rIns="91440" bIns="45720" rtlCol="0" anchor="ctr">
            <a:normAutofit fontScale="825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s-PR" altLang="es-ES" b="1" dirty="0" smtClean="0">
                <a:solidFill>
                  <a:srgbClr val="00B0F0"/>
                </a:solidFill>
              </a:rPr>
              <a:t>Operaciones entre radicales</a:t>
            </a:r>
            <a:endParaRPr lang="es-ES" dirty="0"/>
          </a:p>
        </p:txBody>
      </p:sp>
    </p:spTree>
    <p:extLst>
      <p:ext uri="{BB962C8B-B14F-4D97-AF65-F5344CB8AC3E}">
        <p14:creationId xmlns:p14="http://schemas.microsoft.com/office/powerpoint/2010/main" val="2188874387"/>
      </p:ext>
    </p:extLst>
  </p:cSld>
  <p:clrMapOvr>
    <a:overrideClrMapping bg1="lt1" tx1="dk1" bg2="lt2" tx2="dk2" accent1="accent1" accent2="accent2" accent3="accent3" accent4="accent4" accent5="accent5" accent6="accent6" hlink="hlink" folHlink="folHlink"/>
  </p:clrMapOvr>
</p:sld>
</file>

<file path=ppt/slides/slide9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1726707-3F03-401F-ACD4-C2DD18719127}"/>
              </a:ext>
            </a:extLst>
          </p:cNvPr>
          <p:cNvSpPr>
            <a:spLocks noGrp="1"/>
          </p:cNvSpPr>
          <p:nvPr>
            <p:ph type="title"/>
          </p:nvPr>
        </p:nvSpPr>
        <p:spPr>
          <a:xfrm>
            <a:off x="331861" y="892166"/>
            <a:ext cx="7886700" cy="362612"/>
          </a:xfrm>
        </p:spPr>
        <p:txBody>
          <a:bodyPr>
            <a:noAutofit/>
          </a:bodyPr>
          <a:lstStyle/>
          <a:p>
            <a:pPr eaLnBrk="0" fontAlgn="base" hangingPunct="0">
              <a:spcAft>
                <a:spcPct val="0"/>
              </a:spcAft>
            </a:pPr>
            <a:r>
              <a:rPr lang="es-CO" altLang="es-ES" sz="2400" b="1" i="1" dirty="0">
                <a:solidFill>
                  <a:srgbClr val="FFC000"/>
                </a:solidFill>
                <a:latin typeface="+mn-lt"/>
                <a:ea typeface="Verdana" panose="020B0604030504040204" pitchFamily="34" charset="0"/>
                <a:cs typeface="+mn-cs"/>
              </a:rPr>
              <a:t>Operaciones combinadas</a:t>
            </a:r>
            <a:endParaRPr lang="es-ES" sz="2400" b="1" i="1" dirty="0">
              <a:solidFill>
                <a:srgbClr val="FFC000"/>
              </a:solidFill>
              <a:latin typeface="+mn-lt"/>
              <a:ea typeface="Verdana" panose="020B0604030504040204" pitchFamily="34" charset="0"/>
              <a:cs typeface="+mn-cs"/>
            </a:endParaRPr>
          </a:p>
        </p:txBody>
      </p:sp>
      <mc:AlternateContent xmlns:mc="http://schemas.openxmlformats.org/markup-compatibility/2006" xmlns:a14="http://schemas.microsoft.com/office/drawing/2010/main">
        <mc:Choice Requires="a14">
          <p:sp>
            <p:nvSpPr>
              <p:cNvPr id="4" name="Rectangle 1">
                <a:extLst>
                  <a:ext uri="{FF2B5EF4-FFF2-40B4-BE49-F238E27FC236}">
                    <a16:creationId xmlns:a16="http://schemas.microsoft.com/office/drawing/2014/main" xmlns="" id="{01A8AF4C-DC30-4489-8D9E-F144CDDB0404}"/>
                  </a:ext>
                </a:extLst>
              </p:cNvPr>
              <p:cNvSpPr>
                <a:spLocks noGrp="1" noChangeArrowheads="1"/>
              </p:cNvSpPr>
              <p:nvPr>
                <p:ph idx="1"/>
              </p:nvPr>
            </p:nvSpPr>
            <p:spPr bwMode="auto">
              <a:xfrm>
                <a:off x="331861" y="1405461"/>
                <a:ext cx="8189844" cy="4241226"/>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just">
                  <a:spcBef>
                    <a:spcPct val="50000"/>
                  </a:spcBef>
                </a:pPr>
                <a:r>
                  <a:rPr lang="es-PR" altLang="es-CO" sz="2200" dirty="0">
                    <a:latin typeface="+mn-lt"/>
                  </a:rPr>
                  <a:t>Pueden existir expresiones donde se combinan las operaciones de suma, resta, multiplicación y división de radicales.</a:t>
                </a:r>
              </a:p>
              <a:p>
                <a:pPr marL="0" indent="0" algn="ctr">
                  <a:spcBef>
                    <a:spcPct val="50000"/>
                  </a:spcBef>
                  <a:buNone/>
                </a:pPr>
                <a:r>
                  <a:rPr lang="es-CO" altLang="es-ES" sz="1800" dirty="0">
                    <a:latin typeface="Verdana" panose="020B0604030504040204" pitchFamily="34" charset="0"/>
                    <a:ea typeface="Verdana" panose="020B0604030504040204" pitchFamily="34" charset="0"/>
                  </a:rPr>
                  <a:t>    </a:t>
                </a:r>
              </a:p>
              <a:p>
                <a:r>
                  <a:rPr lang="es-PR" altLang="es-ES" sz="2200" b="1" dirty="0">
                    <a:solidFill>
                      <a:srgbClr val="00B050"/>
                    </a:solidFill>
                    <a:latin typeface="+mn-lt"/>
                  </a:rPr>
                  <a:t>Ejemplo</a:t>
                </a:r>
              </a:p>
              <a:p>
                <a:endParaRPr lang="es-PR" altLang="es-ES" sz="1500" b="1" dirty="0">
                  <a:solidFill>
                    <a:srgbClr val="00B050"/>
                  </a:solidFill>
                  <a:latin typeface="Verdana" panose="020B0604030504040204" pitchFamily="34" charset="0"/>
                </a:endParaRPr>
              </a:p>
              <a:p>
                <a:pPr>
                  <a:lnSpc>
                    <a:spcPct val="150000"/>
                  </a:lnSpc>
                </a:pPr>
                <a:endParaRPr lang="es-PR" altLang="es-ES" sz="1500" b="1" dirty="0">
                  <a:solidFill>
                    <a:srgbClr val="00B050"/>
                  </a:solidFill>
                  <a:latin typeface="Verdana" panose="020B0604030504040204" pitchFamily="34" charset="0"/>
                </a:endParaRPr>
              </a:p>
              <a:p>
                <a:pPr algn="ctr">
                  <a:lnSpc>
                    <a:spcPct val="150000"/>
                  </a:lnSpc>
                </a:pPr>
                <a14:m>
                  <m:oMath xmlns:m="http://schemas.openxmlformats.org/officeDocument/2006/math">
                    <m:r>
                      <a:rPr lang="es-CO" altLang="es-ES" sz="1500" i="1" dirty="0">
                        <a:latin typeface="Cambria Math" panose="02040503050406030204" pitchFamily="18" charset="0"/>
                      </a:rPr>
                      <m:t>(3</m:t>
                    </m:r>
                    <m:rad>
                      <m:radPr>
                        <m:degHide m:val="on"/>
                        <m:ctrlPr>
                          <a:rPr lang="es-CO" altLang="es-ES" sz="1500" i="1" dirty="0">
                            <a:latin typeface="Cambria Math" panose="02040503050406030204" pitchFamily="18" charset="0"/>
                          </a:rPr>
                        </m:ctrlPr>
                      </m:radPr>
                      <m:deg/>
                      <m:e>
                        <m:r>
                          <a:rPr lang="es-CO" altLang="es-ES" sz="1500" i="1" dirty="0">
                            <a:latin typeface="Cambria Math" panose="02040503050406030204" pitchFamily="18" charset="0"/>
                          </a:rPr>
                          <m:t>2 </m:t>
                        </m:r>
                      </m:e>
                    </m:rad>
                    <m:r>
                      <a:rPr lang="es-CO" altLang="es-ES" sz="1500" i="1" dirty="0">
                        <a:latin typeface="Cambria Math" panose="02040503050406030204" pitchFamily="18" charset="0"/>
                      </a:rPr>
                      <m:t>+5</m:t>
                    </m:r>
                    <m:rad>
                      <m:radPr>
                        <m:degHide m:val="on"/>
                        <m:ctrlPr>
                          <a:rPr lang="es-CO" altLang="es-ES" sz="1500" i="1" dirty="0">
                            <a:latin typeface="Cambria Math" panose="02040503050406030204" pitchFamily="18" charset="0"/>
                          </a:rPr>
                        </m:ctrlPr>
                      </m:radPr>
                      <m:deg/>
                      <m:e>
                        <m:r>
                          <a:rPr lang="es-CO" altLang="es-ES" sz="1500" i="1" dirty="0">
                            <a:latin typeface="Cambria Math" panose="02040503050406030204" pitchFamily="18" charset="0"/>
                          </a:rPr>
                          <m:t>3</m:t>
                        </m:r>
                      </m:e>
                    </m:rad>
                    <m:r>
                      <a:rPr lang="es-CO" altLang="es-ES" sz="1500" i="1" dirty="0">
                        <a:latin typeface="Cambria Math" panose="02040503050406030204" pitchFamily="18" charset="0"/>
                      </a:rPr>
                      <m:t>)(3</m:t>
                    </m:r>
                    <m:rad>
                      <m:radPr>
                        <m:degHide m:val="on"/>
                        <m:ctrlPr>
                          <a:rPr lang="es-CO" altLang="es-ES" sz="1500" i="1" dirty="0">
                            <a:latin typeface="Cambria Math" panose="02040503050406030204" pitchFamily="18" charset="0"/>
                          </a:rPr>
                        </m:ctrlPr>
                      </m:radPr>
                      <m:deg/>
                      <m:e>
                        <m:r>
                          <a:rPr lang="es-CO" altLang="es-ES" sz="1500" i="1" dirty="0">
                            <a:latin typeface="Cambria Math" panose="02040503050406030204" pitchFamily="18" charset="0"/>
                          </a:rPr>
                          <m:t>3 </m:t>
                        </m:r>
                      </m:e>
                    </m:rad>
                    <m:r>
                      <a:rPr lang="es-CO" altLang="es-ES" sz="1500" i="1" dirty="0">
                        <a:latin typeface="Cambria Math" panose="02040503050406030204" pitchFamily="18" charset="0"/>
                      </a:rPr>
                      <m:t>−2</m:t>
                    </m:r>
                    <m:rad>
                      <m:radPr>
                        <m:degHide m:val="on"/>
                        <m:ctrlPr>
                          <a:rPr lang="es-CO" altLang="es-ES" sz="1500" i="1" dirty="0">
                            <a:latin typeface="Cambria Math" panose="02040503050406030204" pitchFamily="18" charset="0"/>
                          </a:rPr>
                        </m:ctrlPr>
                      </m:radPr>
                      <m:deg/>
                      <m:e>
                        <m:r>
                          <a:rPr lang="es-CO" altLang="es-ES" sz="1500" i="1" dirty="0">
                            <a:latin typeface="Cambria Math" panose="02040503050406030204" pitchFamily="18" charset="0"/>
                          </a:rPr>
                          <m:t>2</m:t>
                        </m:r>
                      </m:e>
                    </m:rad>
                    <m:r>
                      <a:rPr lang="es-CO" altLang="es-ES" sz="1500" i="1" dirty="0">
                        <a:latin typeface="Cambria Math" panose="02040503050406030204" pitchFamily="18" charset="0"/>
                      </a:rPr>
                      <m:t>)=(3</m:t>
                    </m:r>
                    <m:rad>
                      <m:radPr>
                        <m:degHide m:val="on"/>
                        <m:ctrlPr>
                          <a:rPr lang="es-CO" altLang="es-ES" sz="1500" i="1" dirty="0">
                            <a:latin typeface="Cambria Math" panose="02040503050406030204" pitchFamily="18" charset="0"/>
                          </a:rPr>
                        </m:ctrlPr>
                      </m:radPr>
                      <m:deg/>
                      <m:e>
                        <m:r>
                          <a:rPr lang="es-CO" altLang="es-ES" sz="1500" i="1" dirty="0">
                            <a:latin typeface="Cambria Math" panose="02040503050406030204" pitchFamily="18" charset="0"/>
                          </a:rPr>
                          <m:t>2 </m:t>
                        </m:r>
                      </m:e>
                    </m:rad>
                    <m:r>
                      <a:rPr lang="es-PR" altLang="es-CO" sz="1500" b="1" i="1" dirty="0">
                        <a:latin typeface="Cambria Math" panose="02040503050406030204" pitchFamily="18" charset="0"/>
                      </a:rPr>
                      <m:t>)</m:t>
                    </m:r>
                  </m:oMath>
                </a14:m>
                <a:r>
                  <a:rPr lang="es-CO" altLang="es-ES" sz="1500" dirty="0"/>
                  <a:t> </a:t>
                </a:r>
                <a14:m>
                  <m:oMath xmlns:m="http://schemas.openxmlformats.org/officeDocument/2006/math">
                    <m:r>
                      <a:rPr lang="es-CO" altLang="es-ES" sz="1500" i="1" dirty="0">
                        <a:latin typeface="Cambria Math" panose="02040503050406030204" pitchFamily="18" charset="0"/>
                      </a:rPr>
                      <m:t>(3</m:t>
                    </m:r>
                    <m:rad>
                      <m:radPr>
                        <m:degHide m:val="on"/>
                        <m:ctrlPr>
                          <a:rPr lang="es-CO" altLang="es-ES" sz="1500" i="1" dirty="0">
                            <a:latin typeface="Cambria Math" panose="02040503050406030204" pitchFamily="18" charset="0"/>
                          </a:rPr>
                        </m:ctrlPr>
                      </m:radPr>
                      <m:deg/>
                      <m:e>
                        <m:r>
                          <a:rPr lang="es-CO" altLang="es-ES" sz="1500" i="1" dirty="0">
                            <a:latin typeface="Cambria Math" panose="02040503050406030204" pitchFamily="18" charset="0"/>
                          </a:rPr>
                          <m:t>3 </m:t>
                        </m:r>
                      </m:e>
                    </m:rad>
                    <m:r>
                      <a:rPr lang="es-PR" altLang="es-CO" sz="1500" b="1" i="1" dirty="0">
                        <a:latin typeface="Cambria Math" panose="02040503050406030204" pitchFamily="18" charset="0"/>
                      </a:rPr>
                      <m:t>)</m:t>
                    </m:r>
                  </m:oMath>
                </a14:m>
                <a:r>
                  <a:rPr lang="es-CO" altLang="es-ES" sz="1500" dirty="0"/>
                  <a:t> </a:t>
                </a:r>
                <a14:m>
                  <m:oMath xmlns:m="http://schemas.openxmlformats.org/officeDocument/2006/math">
                    <m:r>
                      <a:rPr lang="es-CO" altLang="es-ES" sz="1500" i="1" dirty="0">
                        <a:latin typeface="Cambria Math" panose="02040503050406030204" pitchFamily="18" charset="0"/>
                      </a:rPr>
                      <m:t>−</m:t>
                    </m:r>
                    <m:d>
                      <m:dPr>
                        <m:ctrlPr>
                          <a:rPr lang="es-CO" altLang="es-ES" sz="1500" i="1" dirty="0">
                            <a:latin typeface="Cambria Math" panose="02040503050406030204" pitchFamily="18" charset="0"/>
                          </a:rPr>
                        </m:ctrlPr>
                      </m:dPr>
                      <m:e>
                        <m:r>
                          <a:rPr lang="es-CO" altLang="es-ES" sz="1500" i="1" dirty="0">
                            <a:latin typeface="Cambria Math" panose="02040503050406030204" pitchFamily="18" charset="0"/>
                          </a:rPr>
                          <m:t>3</m:t>
                        </m:r>
                        <m:rad>
                          <m:radPr>
                            <m:degHide m:val="on"/>
                            <m:ctrlPr>
                              <a:rPr lang="es-CO" altLang="es-ES" sz="1500" i="1" dirty="0">
                                <a:latin typeface="Cambria Math" panose="02040503050406030204" pitchFamily="18" charset="0"/>
                              </a:rPr>
                            </m:ctrlPr>
                          </m:radPr>
                          <m:deg/>
                          <m:e>
                            <m:r>
                              <a:rPr lang="es-CO" altLang="es-ES" sz="1500" i="1" dirty="0">
                                <a:latin typeface="Cambria Math" panose="02040503050406030204" pitchFamily="18" charset="0"/>
                              </a:rPr>
                              <m:t>2 </m:t>
                            </m:r>
                          </m:e>
                        </m:rad>
                      </m:e>
                    </m:d>
                    <m:d>
                      <m:dPr>
                        <m:ctrlPr>
                          <a:rPr lang="es-PR" altLang="es-CO" sz="1500" b="1" i="1" dirty="0">
                            <a:latin typeface="Cambria Math" panose="02040503050406030204" pitchFamily="18" charset="0"/>
                          </a:rPr>
                        </m:ctrlPr>
                      </m:dPr>
                      <m:e>
                        <m:r>
                          <a:rPr lang="es-CO" altLang="es-ES" sz="1500" i="1" dirty="0">
                            <a:latin typeface="Cambria Math" panose="02040503050406030204" pitchFamily="18" charset="0"/>
                          </a:rPr>
                          <m:t>2</m:t>
                        </m:r>
                        <m:rad>
                          <m:radPr>
                            <m:degHide m:val="on"/>
                            <m:ctrlPr>
                              <a:rPr lang="es-CO" altLang="es-ES" sz="1500" i="1" dirty="0">
                                <a:latin typeface="Cambria Math" panose="02040503050406030204" pitchFamily="18" charset="0"/>
                              </a:rPr>
                            </m:ctrlPr>
                          </m:radPr>
                          <m:deg/>
                          <m:e>
                            <m:r>
                              <a:rPr lang="es-CO" altLang="es-ES" sz="1500" i="1" dirty="0">
                                <a:latin typeface="Cambria Math" panose="02040503050406030204" pitchFamily="18" charset="0"/>
                              </a:rPr>
                              <m:t>2</m:t>
                            </m:r>
                          </m:e>
                        </m:rad>
                      </m:e>
                    </m:d>
                    <m:r>
                      <a:rPr lang="es-CO" altLang="es-ES" sz="1500" i="1" dirty="0">
                        <a:latin typeface="Cambria Math" panose="02040503050406030204" pitchFamily="18" charset="0"/>
                      </a:rPr>
                      <m:t>+(5</m:t>
                    </m:r>
                    <m:rad>
                      <m:radPr>
                        <m:degHide m:val="on"/>
                        <m:ctrlPr>
                          <a:rPr lang="es-CO" altLang="es-ES" sz="1500" i="1" dirty="0">
                            <a:latin typeface="Cambria Math" panose="02040503050406030204" pitchFamily="18" charset="0"/>
                          </a:rPr>
                        </m:ctrlPr>
                      </m:radPr>
                      <m:deg/>
                      <m:e>
                        <m:r>
                          <a:rPr lang="es-CO" altLang="es-ES" sz="1500" i="1" dirty="0">
                            <a:latin typeface="Cambria Math" panose="02040503050406030204" pitchFamily="18" charset="0"/>
                          </a:rPr>
                          <m:t>3</m:t>
                        </m:r>
                      </m:e>
                    </m:rad>
                    <m:r>
                      <a:rPr lang="es-CO" altLang="es-ES" sz="1500" b="1" dirty="0">
                        <a:latin typeface="Cambria Math" panose="02040503050406030204" pitchFamily="18" charset="0"/>
                      </a:rPr>
                      <m:t>)</m:t>
                    </m:r>
                  </m:oMath>
                </a14:m>
                <a:r>
                  <a:rPr lang="es-CO" altLang="es-ES" sz="1500" dirty="0"/>
                  <a:t> </a:t>
                </a:r>
                <a14:m>
                  <m:oMath xmlns:m="http://schemas.openxmlformats.org/officeDocument/2006/math">
                    <m:d>
                      <m:dPr>
                        <m:ctrlPr>
                          <a:rPr lang="es-CO" altLang="es-ES" sz="1500" i="1" dirty="0">
                            <a:latin typeface="Cambria Math" panose="02040503050406030204" pitchFamily="18" charset="0"/>
                          </a:rPr>
                        </m:ctrlPr>
                      </m:dPr>
                      <m:e>
                        <m:r>
                          <a:rPr lang="es-CO" altLang="es-ES" sz="1500" i="1" dirty="0">
                            <a:latin typeface="Cambria Math" panose="02040503050406030204" pitchFamily="18" charset="0"/>
                          </a:rPr>
                          <m:t>3</m:t>
                        </m:r>
                        <m:rad>
                          <m:radPr>
                            <m:degHide m:val="on"/>
                            <m:ctrlPr>
                              <a:rPr lang="es-CO" altLang="es-ES" sz="1500" i="1" dirty="0">
                                <a:latin typeface="Cambria Math" panose="02040503050406030204" pitchFamily="18" charset="0"/>
                              </a:rPr>
                            </m:ctrlPr>
                          </m:radPr>
                          <m:deg/>
                          <m:e>
                            <m:r>
                              <a:rPr lang="es-CO" altLang="es-ES" sz="1500" i="1" dirty="0">
                                <a:latin typeface="Cambria Math" panose="02040503050406030204" pitchFamily="18" charset="0"/>
                              </a:rPr>
                              <m:t>3 </m:t>
                            </m:r>
                          </m:e>
                        </m:rad>
                      </m:e>
                    </m:d>
                    <m:r>
                      <a:rPr lang="es-CO" altLang="es-ES" sz="1500" i="1" dirty="0">
                        <a:latin typeface="Cambria Math" panose="02040503050406030204" pitchFamily="18" charset="0"/>
                      </a:rPr>
                      <m:t>−(5</m:t>
                    </m:r>
                    <m:rad>
                      <m:radPr>
                        <m:degHide m:val="on"/>
                        <m:ctrlPr>
                          <a:rPr lang="es-CO" altLang="es-ES" sz="1500" i="1" dirty="0">
                            <a:latin typeface="Cambria Math" panose="02040503050406030204" pitchFamily="18" charset="0"/>
                          </a:rPr>
                        </m:ctrlPr>
                      </m:radPr>
                      <m:deg/>
                      <m:e>
                        <m:r>
                          <a:rPr lang="es-CO" altLang="es-ES" sz="1500" i="1" dirty="0">
                            <a:latin typeface="Cambria Math" panose="02040503050406030204" pitchFamily="18" charset="0"/>
                          </a:rPr>
                          <m:t>3</m:t>
                        </m:r>
                      </m:e>
                    </m:rad>
                    <m:r>
                      <a:rPr lang="es-CO" altLang="es-ES" sz="1500" b="1" dirty="0">
                        <a:latin typeface="Cambria Math" panose="02040503050406030204" pitchFamily="18" charset="0"/>
                      </a:rPr>
                      <m:t>)</m:t>
                    </m:r>
                  </m:oMath>
                </a14:m>
                <a:r>
                  <a:rPr lang="es-PR" altLang="es-CO" sz="1500" b="1" dirty="0"/>
                  <a:t> </a:t>
                </a:r>
                <a14:m>
                  <m:oMath xmlns:m="http://schemas.openxmlformats.org/officeDocument/2006/math">
                    <m:d>
                      <m:dPr>
                        <m:ctrlPr>
                          <a:rPr lang="es-PR" altLang="es-CO" sz="1500" b="1" i="1" dirty="0">
                            <a:latin typeface="Cambria Math" panose="02040503050406030204" pitchFamily="18" charset="0"/>
                          </a:rPr>
                        </m:ctrlPr>
                      </m:dPr>
                      <m:e>
                        <m:r>
                          <a:rPr lang="es-CO" altLang="es-ES" sz="1500" i="1" dirty="0">
                            <a:latin typeface="Cambria Math" panose="02040503050406030204" pitchFamily="18" charset="0"/>
                          </a:rPr>
                          <m:t>2</m:t>
                        </m:r>
                        <m:rad>
                          <m:radPr>
                            <m:degHide m:val="on"/>
                            <m:ctrlPr>
                              <a:rPr lang="es-CO" altLang="es-ES" sz="1500" i="1" dirty="0">
                                <a:latin typeface="Cambria Math" panose="02040503050406030204" pitchFamily="18" charset="0"/>
                              </a:rPr>
                            </m:ctrlPr>
                          </m:radPr>
                          <m:deg/>
                          <m:e>
                            <m:r>
                              <a:rPr lang="es-CO" altLang="es-ES" sz="1500" i="1" dirty="0">
                                <a:latin typeface="Cambria Math" panose="02040503050406030204" pitchFamily="18" charset="0"/>
                              </a:rPr>
                              <m:t>2</m:t>
                            </m:r>
                          </m:e>
                        </m:rad>
                      </m:e>
                    </m:d>
                  </m:oMath>
                </a14:m>
                <a:endParaRPr lang="es-PR" altLang="es-CO" sz="1500" b="1" dirty="0">
                  <a:latin typeface="Verdana" panose="020B0604030504040204" pitchFamily="34" charset="0"/>
                </a:endParaRPr>
              </a:p>
              <a:p>
                <a:pPr marL="0" indent="0">
                  <a:lnSpc>
                    <a:spcPct val="150000"/>
                  </a:lnSpc>
                  <a:buNone/>
                </a:pPr>
                <a14:m>
                  <m:oMath xmlns:m="http://schemas.openxmlformats.org/officeDocument/2006/math">
                    <m:r>
                      <a:rPr lang="es-CO" altLang="es-ES" sz="1500" i="1" dirty="0">
                        <a:latin typeface="Cambria Math" panose="02040503050406030204" pitchFamily="18" charset="0"/>
                      </a:rPr>
                      <m:t>                                                          </m:t>
                    </m:r>
                    <m:r>
                      <a:rPr lang="es-CO" altLang="es-ES" sz="1500" b="0" i="1" dirty="0" smtClean="0">
                        <a:latin typeface="Cambria Math" panose="02040503050406030204" pitchFamily="18" charset="0"/>
                      </a:rPr>
                      <m:t> </m:t>
                    </m:r>
                    <m:r>
                      <a:rPr lang="es-CO" altLang="es-ES" sz="1500" i="1" dirty="0">
                        <a:latin typeface="Cambria Math" panose="02040503050406030204" pitchFamily="18" charset="0"/>
                      </a:rPr>
                      <m:t>     =(9</m:t>
                    </m:r>
                    <m:rad>
                      <m:radPr>
                        <m:degHide m:val="on"/>
                        <m:ctrlPr>
                          <a:rPr lang="es-CO" altLang="es-ES" sz="1500" i="1" dirty="0">
                            <a:solidFill>
                              <a:srgbClr val="FF0000"/>
                            </a:solidFill>
                            <a:latin typeface="Cambria Math" panose="02040503050406030204" pitchFamily="18" charset="0"/>
                          </a:rPr>
                        </m:ctrlPr>
                      </m:radPr>
                      <m:deg/>
                      <m:e>
                        <m:r>
                          <a:rPr lang="es-CO" altLang="es-ES" sz="1500" i="1" dirty="0">
                            <a:solidFill>
                              <a:srgbClr val="FF0000"/>
                            </a:solidFill>
                            <a:latin typeface="Cambria Math" panose="02040503050406030204" pitchFamily="18" charset="0"/>
                          </a:rPr>
                          <m:t>2 </m:t>
                        </m:r>
                      </m:e>
                    </m:rad>
                    <m:rad>
                      <m:radPr>
                        <m:degHide m:val="on"/>
                        <m:ctrlPr>
                          <a:rPr lang="es-CO" altLang="es-ES" sz="1500" i="1" dirty="0">
                            <a:solidFill>
                              <a:srgbClr val="FF0000"/>
                            </a:solidFill>
                            <a:latin typeface="Cambria Math" panose="02040503050406030204" pitchFamily="18" charset="0"/>
                          </a:rPr>
                        </m:ctrlPr>
                      </m:radPr>
                      <m:deg/>
                      <m:e>
                        <m:r>
                          <a:rPr lang="es-CO" altLang="es-ES" sz="1500" i="1" dirty="0">
                            <a:solidFill>
                              <a:srgbClr val="FF0000"/>
                            </a:solidFill>
                            <a:latin typeface="Cambria Math" panose="02040503050406030204" pitchFamily="18" charset="0"/>
                          </a:rPr>
                          <m:t>3 </m:t>
                        </m:r>
                      </m:e>
                    </m:rad>
                    <m:r>
                      <a:rPr lang="es-PR" altLang="es-CO" sz="1500" b="1" i="1" dirty="0">
                        <a:latin typeface="Cambria Math" panose="02040503050406030204" pitchFamily="18" charset="0"/>
                      </a:rPr>
                      <m:t>)</m:t>
                    </m:r>
                  </m:oMath>
                </a14:m>
                <a:r>
                  <a:rPr lang="es-CO" altLang="es-ES" sz="1500" dirty="0"/>
                  <a:t> </a:t>
                </a:r>
                <a14:m>
                  <m:oMath xmlns:m="http://schemas.openxmlformats.org/officeDocument/2006/math">
                    <m:r>
                      <a:rPr lang="es-CO" altLang="es-ES" sz="1500" i="1" dirty="0">
                        <a:latin typeface="Cambria Math" panose="02040503050406030204" pitchFamily="18" charset="0"/>
                      </a:rPr>
                      <m:t>−</m:t>
                    </m:r>
                    <m:d>
                      <m:dPr>
                        <m:ctrlPr>
                          <a:rPr lang="es-CO" altLang="es-ES" sz="1500" i="1" dirty="0">
                            <a:latin typeface="Cambria Math" panose="02040503050406030204" pitchFamily="18" charset="0"/>
                          </a:rPr>
                        </m:ctrlPr>
                      </m:dPr>
                      <m:e>
                        <m:r>
                          <a:rPr lang="es-CO" altLang="es-ES" sz="1500" i="1" dirty="0">
                            <a:latin typeface="Cambria Math" panose="02040503050406030204" pitchFamily="18" charset="0"/>
                          </a:rPr>
                          <m:t>6</m:t>
                        </m:r>
                        <m:rad>
                          <m:radPr>
                            <m:degHide m:val="on"/>
                            <m:ctrlPr>
                              <a:rPr lang="es-CO" altLang="es-ES" sz="1500" i="1" dirty="0">
                                <a:solidFill>
                                  <a:srgbClr val="00B0F0"/>
                                </a:solidFill>
                                <a:latin typeface="Cambria Math" panose="02040503050406030204" pitchFamily="18" charset="0"/>
                              </a:rPr>
                            </m:ctrlPr>
                          </m:radPr>
                          <m:deg/>
                          <m:e>
                            <m:r>
                              <a:rPr lang="es-CO" altLang="es-ES" sz="1500" i="1" dirty="0">
                                <a:solidFill>
                                  <a:srgbClr val="00B0F0"/>
                                </a:solidFill>
                                <a:latin typeface="Cambria Math" panose="02040503050406030204" pitchFamily="18" charset="0"/>
                              </a:rPr>
                              <m:t>2 </m:t>
                            </m:r>
                          </m:e>
                        </m:rad>
                        <m:rad>
                          <m:radPr>
                            <m:degHide m:val="on"/>
                            <m:ctrlPr>
                              <a:rPr lang="es-CO" altLang="es-ES" sz="1500" i="1" dirty="0">
                                <a:solidFill>
                                  <a:srgbClr val="00B0F0"/>
                                </a:solidFill>
                                <a:latin typeface="Cambria Math" panose="02040503050406030204" pitchFamily="18" charset="0"/>
                              </a:rPr>
                            </m:ctrlPr>
                          </m:radPr>
                          <m:deg/>
                          <m:e>
                            <m:r>
                              <a:rPr lang="es-CO" altLang="es-ES" sz="1500" i="1" dirty="0">
                                <a:solidFill>
                                  <a:srgbClr val="00B0F0"/>
                                </a:solidFill>
                                <a:latin typeface="Cambria Math" panose="02040503050406030204" pitchFamily="18" charset="0"/>
                              </a:rPr>
                              <m:t>2 </m:t>
                            </m:r>
                          </m:e>
                        </m:rad>
                      </m:e>
                    </m:d>
                    <m:r>
                      <a:rPr lang="es-CO" altLang="es-ES" sz="1500" i="1" dirty="0">
                        <a:latin typeface="Cambria Math" panose="02040503050406030204" pitchFamily="18" charset="0"/>
                      </a:rPr>
                      <m:t>+(15</m:t>
                    </m:r>
                    <m:rad>
                      <m:radPr>
                        <m:degHide m:val="on"/>
                        <m:ctrlPr>
                          <a:rPr lang="es-CO" altLang="es-ES" sz="1500" i="1" dirty="0">
                            <a:solidFill>
                              <a:srgbClr val="7030A0"/>
                            </a:solidFill>
                            <a:latin typeface="Cambria Math" panose="02040503050406030204" pitchFamily="18" charset="0"/>
                          </a:rPr>
                        </m:ctrlPr>
                      </m:radPr>
                      <m:deg/>
                      <m:e>
                        <m:r>
                          <a:rPr lang="es-CO" altLang="es-ES" sz="1500" i="1" dirty="0">
                            <a:solidFill>
                              <a:srgbClr val="7030A0"/>
                            </a:solidFill>
                            <a:latin typeface="Cambria Math" panose="02040503050406030204" pitchFamily="18" charset="0"/>
                          </a:rPr>
                          <m:t>3</m:t>
                        </m:r>
                      </m:e>
                    </m:rad>
                    <m:rad>
                      <m:radPr>
                        <m:degHide m:val="on"/>
                        <m:ctrlPr>
                          <a:rPr lang="es-CO" altLang="es-ES" sz="1500" i="1" dirty="0">
                            <a:solidFill>
                              <a:srgbClr val="7030A0"/>
                            </a:solidFill>
                            <a:latin typeface="Cambria Math" panose="02040503050406030204" pitchFamily="18" charset="0"/>
                          </a:rPr>
                        </m:ctrlPr>
                      </m:radPr>
                      <m:deg/>
                      <m:e>
                        <m:r>
                          <a:rPr lang="es-CO" altLang="es-ES" sz="1500" i="1" dirty="0">
                            <a:solidFill>
                              <a:srgbClr val="7030A0"/>
                            </a:solidFill>
                            <a:latin typeface="Cambria Math" panose="02040503050406030204" pitchFamily="18" charset="0"/>
                          </a:rPr>
                          <m:t>3</m:t>
                        </m:r>
                      </m:e>
                    </m:rad>
                    <m:r>
                      <a:rPr lang="es-CO" altLang="es-ES" sz="1500" b="1" dirty="0">
                        <a:latin typeface="Cambria Math" panose="02040503050406030204" pitchFamily="18" charset="0"/>
                      </a:rPr>
                      <m:t>)</m:t>
                    </m:r>
                  </m:oMath>
                </a14:m>
                <a:r>
                  <a:rPr lang="es-CO" altLang="es-ES" sz="1500" dirty="0"/>
                  <a:t> </a:t>
                </a:r>
                <a14:m>
                  <m:oMath xmlns:m="http://schemas.openxmlformats.org/officeDocument/2006/math">
                    <m:r>
                      <a:rPr lang="es-CO" altLang="es-ES" sz="1500" i="1" dirty="0">
                        <a:latin typeface="Cambria Math" panose="02040503050406030204" pitchFamily="18" charset="0"/>
                      </a:rPr>
                      <m:t>−(10</m:t>
                    </m:r>
                    <m:rad>
                      <m:radPr>
                        <m:degHide m:val="on"/>
                        <m:ctrlPr>
                          <a:rPr lang="es-CO" altLang="es-ES" sz="1500" i="1" dirty="0">
                            <a:solidFill>
                              <a:srgbClr val="FF0000"/>
                            </a:solidFill>
                            <a:latin typeface="Cambria Math" panose="02040503050406030204" pitchFamily="18" charset="0"/>
                          </a:rPr>
                        </m:ctrlPr>
                      </m:radPr>
                      <m:deg/>
                      <m:e>
                        <m:r>
                          <a:rPr lang="es-CO" altLang="es-ES" sz="1500" i="1" dirty="0">
                            <a:solidFill>
                              <a:srgbClr val="FF0000"/>
                            </a:solidFill>
                            <a:latin typeface="Cambria Math" panose="02040503050406030204" pitchFamily="18" charset="0"/>
                          </a:rPr>
                          <m:t>3</m:t>
                        </m:r>
                      </m:e>
                    </m:rad>
                    <m:rad>
                      <m:radPr>
                        <m:degHide m:val="on"/>
                        <m:ctrlPr>
                          <a:rPr lang="es-CO" altLang="es-ES" sz="1500" i="1" dirty="0">
                            <a:solidFill>
                              <a:srgbClr val="FF0000"/>
                            </a:solidFill>
                            <a:latin typeface="Cambria Math" panose="02040503050406030204" pitchFamily="18" charset="0"/>
                          </a:rPr>
                        </m:ctrlPr>
                      </m:radPr>
                      <m:deg/>
                      <m:e>
                        <m:r>
                          <a:rPr lang="es-CO" altLang="es-ES" sz="1500" i="1" dirty="0">
                            <a:solidFill>
                              <a:srgbClr val="FF0000"/>
                            </a:solidFill>
                            <a:latin typeface="Cambria Math" panose="02040503050406030204" pitchFamily="18" charset="0"/>
                          </a:rPr>
                          <m:t>2 </m:t>
                        </m:r>
                      </m:e>
                    </m:rad>
                    <m:r>
                      <a:rPr lang="es-CO" altLang="es-ES" sz="1500" b="1" dirty="0">
                        <a:latin typeface="Cambria Math" panose="02040503050406030204" pitchFamily="18" charset="0"/>
                      </a:rPr>
                      <m:t>)</m:t>
                    </m:r>
                  </m:oMath>
                </a14:m>
                <a:endParaRPr lang="es-PR" altLang="es-CO" sz="1500" b="1" dirty="0">
                  <a:solidFill>
                    <a:srgbClr val="00B050"/>
                  </a:solidFill>
                  <a:latin typeface="Verdana" panose="020B0604030504040204" pitchFamily="34" charset="0"/>
                </a:endParaRPr>
              </a:p>
              <a:p>
                <a:pPr marL="0" indent="0">
                  <a:lnSpc>
                    <a:spcPct val="150000"/>
                  </a:lnSpc>
                  <a:buNone/>
                </a:pPr>
                <a:r>
                  <a:rPr lang="es-CO" altLang="es-ES" sz="1500" dirty="0"/>
                  <a:t>                                                  </a:t>
                </a:r>
                <a14:m>
                  <m:oMath xmlns:m="http://schemas.openxmlformats.org/officeDocument/2006/math">
                    <m:r>
                      <a:rPr lang="es-CO" altLang="es-ES" sz="1500" i="1" dirty="0">
                        <a:latin typeface="Cambria Math" panose="02040503050406030204" pitchFamily="18" charset="0"/>
                      </a:rPr>
                      <m:t>=(9</m:t>
                    </m:r>
                    <m:rad>
                      <m:radPr>
                        <m:degHide m:val="on"/>
                        <m:ctrlPr>
                          <a:rPr lang="es-CO" altLang="es-ES" sz="1500" i="1" dirty="0">
                            <a:solidFill>
                              <a:srgbClr val="FF0000"/>
                            </a:solidFill>
                            <a:latin typeface="Cambria Math" panose="02040503050406030204" pitchFamily="18" charset="0"/>
                          </a:rPr>
                        </m:ctrlPr>
                      </m:radPr>
                      <m:deg/>
                      <m:e>
                        <m:r>
                          <a:rPr lang="es-CO" altLang="es-ES" sz="1500" i="1" dirty="0">
                            <a:solidFill>
                              <a:srgbClr val="FF0000"/>
                            </a:solidFill>
                            <a:latin typeface="Cambria Math" panose="02040503050406030204" pitchFamily="18" charset="0"/>
                          </a:rPr>
                          <m:t>6 </m:t>
                        </m:r>
                      </m:e>
                    </m:rad>
                    <m:r>
                      <a:rPr lang="es-PR" altLang="es-CO" sz="1500" b="1" i="1" dirty="0">
                        <a:latin typeface="Cambria Math" panose="02040503050406030204" pitchFamily="18" charset="0"/>
                      </a:rPr>
                      <m:t>)</m:t>
                    </m:r>
                  </m:oMath>
                </a14:m>
                <a:r>
                  <a:rPr lang="es-CO" altLang="es-ES" sz="1500" dirty="0"/>
                  <a:t> </a:t>
                </a:r>
                <a14:m>
                  <m:oMath xmlns:m="http://schemas.openxmlformats.org/officeDocument/2006/math">
                    <m:r>
                      <a:rPr lang="es-CO" altLang="es-ES" sz="1500" i="1" dirty="0">
                        <a:latin typeface="Cambria Math" panose="02040503050406030204" pitchFamily="18" charset="0"/>
                      </a:rPr>
                      <m:t>−</m:t>
                    </m:r>
                    <m:d>
                      <m:dPr>
                        <m:ctrlPr>
                          <a:rPr lang="es-CO" altLang="es-ES" sz="1500" i="1" dirty="0">
                            <a:latin typeface="Cambria Math" panose="02040503050406030204" pitchFamily="18" charset="0"/>
                          </a:rPr>
                        </m:ctrlPr>
                      </m:dPr>
                      <m:e>
                        <m:r>
                          <a:rPr lang="es-CO" altLang="es-ES" sz="1500" i="1" dirty="0">
                            <a:latin typeface="Cambria Math" panose="02040503050406030204" pitchFamily="18" charset="0"/>
                          </a:rPr>
                          <m:t>6</m:t>
                        </m:r>
                        <m:rad>
                          <m:radPr>
                            <m:degHide m:val="on"/>
                            <m:ctrlPr>
                              <a:rPr lang="es-CO" altLang="es-ES" sz="1500" i="1" dirty="0">
                                <a:solidFill>
                                  <a:srgbClr val="00B0F0"/>
                                </a:solidFill>
                                <a:latin typeface="Cambria Math" panose="02040503050406030204" pitchFamily="18" charset="0"/>
                              </a:rPr>
                            </m:ctrlPr>
                          </m:radPr>
                          <m:deg/>
                          <m:e>
                            <m:r>
                              <a:rPr lang="es-CO" altLang="es-ES" sz="1500" i="1" dirty="0">
                                <a:solidFill>
                                  <a:srgbClr val="00B0F0"/>
                                </a:solidFill>
                                <a:latin typeface="Cambria Math" panose="02040503050406030204" pitchFamily="18" charset="0"/>
                              </a:rPr>
                              <m:t>4 </m:t>
                            </m:r>
                          </m:e>
                        </m:rad>
                      </m:e>
                    </m:d>
                    <m:r>
                      <a:rPr lang="es-CO" altLang="es-ES" sz="1500" i="1" dirty="0">
                        <a:latin typeface="Cambria Math" panose="02040503050406030204" pitchFamily="18" charset="0"/>
                      </a:rPr>
                      <m:t>+(15</m:t>
                    </m:r>
                    <m:rad>
                      <m:radPr>
                        <m:degHide m:val="on"/>
                        <m:ctrlPr>
                          <a:rPr lang="es-CO" altLang="es-ES" sz="1500" i="1" dirty="0">
                            <a:solidFill>
                              <a:srgbClr val="7030A0"/>
                            </a:solidFill>
                            <a:latin typeface="Cambria Math" panose="02040503050406030204" pitchFamily="18" charset="0"/>
                          </a:rPr>
                        </m:ctrlPr>
                      </m:radPr>
                      <m:deg/>
                      <m:e>
                        <m:r>
                          <a:rPr lang="es-CO" altLang="es-ES" sz="1500" i="1" dirty="0">
                            <a:solidFill>
                              <a:srgbClr val="7030A0"/>
                            </a:solidFill>
                            <a:latin typeface="Cambria Math" panose="02040503050406030204" pitchFamily="18" charset="0"/>
                          </a:rPr>
                          <m:t>9</m:t>
                        </m:r>
                      </m:e>
                    </m:rad>
                    <m:r>
                      <a:rPr lang="es-CO" altLang="es-ES" sz="1500" b="1" dirty="0">
                        <a:latin typeface="Cambria Math" panose="02040503050406030204" pitchFamily="18" charset="0"/>
                      </a:rPr>
                      <m:t>)</m:t>
                    </m:r>
                  </m:oMath>
                </a14:m>
                <a:r>
                  <a:rPr lang="es-CO" altLang="es-ES" sz="1500" dirty="0"/>
                  <a:t> </a:t>
                </a:r>
                <a14:m>
                  <m:oMath xmlns:m="http://schemas.openxmlformats.org/officeDocument/2006/math">
                    <m:r>
                      <a:rPr lang="es-CO" altLang="es-ES" sz="1500" i="1" dirty="0">
                        <a:latin typeface="Cambria Math" panose="02040503050406030204" pitchFamily="18" charset="0"/>
                      </a:rPr>
                      <m:t>−(10</m:t>
                    </m:r>
                    <m:rad>
                      <m:radPr>
                        <m:degHide m:val="on"/>
                        <m:ctrlPr>
                          <a:rPr lang="es-CO" altLang="es-ES" sz="1500" i="1" dirty="0">
                            <a:solidFill>
                              <a:srgbClr val="FF0000"/>
                            </a:solidFill>
                            <a:latin typeface="Cambria Math" panose="02040503050406030204" pitchFamily="18" charset="0"/>
                          </a:rPr>
                        </m:ctrlPr>
                      </m:radPr>
                      <m:deg/>
                      <m:e>
                        <m:r>
                          <a:rPr lang="es-CO" altLang="es-ES" sz="1500" i="1" dirty="0">
                            <a:solidFill>
                              <a:srgbClr val="FF0000"/>
                            </a:solidFill>
                            <a:latin typeface="Cambria Math" panose="02040503050406030204" pitchFamily="18" charset="0"/>
                          </a:rPr>
                          <m:t>6</m:t>
                        </m:r>
                      </m:e>
                    </m:rad>
                    <m:r>
                      <a:rPr lang="es-CO" altLang="es-ES" sz="1500" b="1" dirty="0">
                        <a:latin typeface="Cambria Math" panose="02040503050406030204" pitchFamily="18" charset="0"/>
                      </a:rPr>
                      <m:t>)</m:t>
                    </m:r>
                  </m:oMath>
                </a14:m>
                <a:endParaRPr lang="es-PR" altLang="es-CO" sz="1500" b="1" dirty="0">
                  <a:solidFill>
                    <a:srgbClr val="00B050"/>
                  </a:solidFill>
                  <a:latin typeface="Verdana" panose="020B0604030504040204" pitchFamily="34" charset="0"/>
                </a:endParaRPr>
              </a:p>
              <a:p>
                <a:pPr marL="0" indent="0">
                  <a:lnSpc>
                    <a:spcPct val="150000"/>
                  </a:lnSpc>
                  <a:buNone/>
                </a:pPr>
                <a14:m>
                  <m:oMath xmlns:m="http://schemas.openxmlformats.org/officeDocument/2006/math">
                    <m:r>
                      <a:rPr lang="es-CO" altLang="es-ES" sz="1500" i="1" dirty="0">
                        <a:latin typeface="Cambria Math" panose="02040503050406030204" pitchFamily="18" charset="0"/>
                      </a:rPr>
                      <m:t>                                                        </m:t>
                    </m:r>
                    <m:r>
                      <a:rPr lang="es-CO" altLang="es-ES" sz="1500" b="0" i="1" dirty="0" smtClean="0">
                        <a:latin typeface="Cambria Math" panose="02040503050406030204" pitchFamily="18" charset="0"/>
                      </a:rPr>
                      <m:t> </m:t>
                    </m:r>
                    <m:r>
                      <a:rPr lang="es-CO" altLang="es-ES" sz="1500" i="1" dirty="0">
                        <a:latin typeface="Cambria Math" panose="02040503050406030204" pitchFamily="18" charset="0"/>
                      </a:rPr>
                      <m:t>      =(9−10)</m:t>
                    </m:r>
                    <m:rad>
                      <m:radPr>
                        <m:degHide m:val="on"/>
                        <m:ctrlPr>
                          <a:rPr lang="es-CO" altLang="es-ES" sz="1500" i="1" dirty="0">
                            <a:solidFill>
                              <a:srgbClr val="FF0000"/>
                            </a:solidFill>
                            <a:latin typeface="Cambria Math" panose="02040503050406030204" pitchFamily="18" charset="0"/>
                          </a:rPr>
                        </m:ctrlPr>
                      </m:radPr>
                      <m:deg/>
                      <m:e>
                        <m:r>
                          <a:rPr lang="es-CO" altLang="es-ES" sz="1500" i="1" dirty="0">
                            <a:solidFill>
                              <a:srgbClr val="FF0000"/>
                            </a:solidFill>
                            <a:latin typeface="Cambria Math" panose="02040503050406030204" pitchFamily="18" charset="0"/>
                          </a:rPr>
                          <m:t>6 </m:t>
                        </m:r>
                      </m:e>
                    </m:rad>
                    <m:r>
                      <a:rPr lang="es-CO" altLang="es-ES" sz="1500" i="1" dirty="0">
                        <a:latin typeface="Cambria Math" panose="02040503050406030204" pitchFamily="18" charset="0"/>
                      </a:rPr>
                      <m:t>−</m:t>
                    </m:r>
                    <m:d>
                      <m:dPr>
                        <m:ctrlPr>
                          <a:rPr lang="es-CO" altLang="es-ES" sz="1500" i="1" dirty="0">
                            <a:latin typeface="Cambria Math" panose="02040503050406030204" pitchFamily="18" charset="0"/>
                          </a:rPr>
                        </m:ctrlPr>
                      </m:dPr>
                      <m:e>
                        <m:r>
                          <a:rPr lang="es-CO" altLang="es-ES" sz="1500" i="1" dirty="0">
                            <a:latin typeface="Cambria Math" panose="02040503050406030204" pitchFamily="18" charset="0"/>
                          </a:rPr>
                          <m:t>6</m:t>
                        </m:r>
                        <m:r>
                          <a:rPr lang="es-CO" altLang="es-ES" sz="1500" i="1" dirty="0">
                            <a:latin typeface="Cambria Math" panose="02040503050406030204" pitchFamily="18" charset="0"/>
                            <a:ea typeface="Cambria Math" panose="02040503050406030204" pitchFamily="18" charset="0"/>
                          </a:rPr>
                          <m:t>∙</m:t>
                        </m:r>
                        <m:r>
                          <a:rPr lang="es-CO" altLang="es-ES" sz="1500" i="1" dirty="0">
                            <a:solidFill>
                              <a:srgbClr val="00B0F0"/>
                            </a:solidFill>
                            <a:latin typeface="Cambria Math" panose="02040503050406030204" pitchFamily="18" charset="0"/>
                          </a:rPr>
                          <m:t>2</m:t>
                        </m:r>
                      </m:e>
                    </m:d>
                  </m:oMath>
                </a14:m>
                <a:r>
                  <a:rPr lang="es-CO" altLang="es-ES" sz="1500" dirty="0"/>
                  <a:t> </a:t>
                </a:r>
                <a14:m>
                  <m:oMath xmlns:m="http://schemas.openxmlformats.org/officeDocument/2006/math">
                    <m:r>
                      <a:rPr lang="es-CO" altLang="es-ES" sz="1500" i="1" dirty="0">
                        <a:latin typeface="Cambria Math" panose="02040503050406030204" pitchFamily="18" charset="0"/>
                      </a:rPr>
                      <m:t>+(15</m:t>
                    </m:r>
                    <m:r>
                      <a:rPr lang="es-CO" altLang="es-ES" sz="1500" i="1" dirty="0">
                        <a:latin typeface="Cambria Math" panose="02040503050406030204" pitchFamily="18" charset="0"/>
                        <a:ea typeface="Cambria Math" panose="02040503050406030204" pitchFamily="18" charset="0"/>
                      </a:rPr>
                      <m:t>∙</m:t>
                    </m:r>
                    <m:r>
                      <a:rPr lang="es-CO" altLang="es-ES" sz="1500" dirty="0">
                        <a:solidFill>
                          <a:srgbClr val="7030A0"/>
                        </a:solidFill>
                        <a:latin typeface="Cambria Math" panose="02040503050406030204" pitchFamily="18" charset="0"/>
                        <a:ea typeface="Cambria Math" panose="02040503050406030204" pitchFamily="18" charset="0"/>
                      </a:rPr>
                      <m:t>3</m:t>
                    </m:r>
                    <m:r>
                      <a:rPr lang="es-CO" altLang="es-ES" sz="1500" b="1" dirty="0">
                        <a:latin typeface="Cambria Math" panose="02040503050406030204" pitchFamily="18" charset="0"/>
                      </a:rPr>
                      <m:t>)</m:t>
                    </m:r>
                  </m:oMath>
                </a14:m>
                <a:r>
                  <a:rPr lang="es-CO" altLang="es-ES" sz="1500" dirty="0"/>
                  <a:t> </a:t>
                </a:r>
                <a:endParaRPr lang="es-CO" altLang="es-ES" sz="1500" i="1" dirty="0">
                  <a:latin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r>
                        <a:rPr lang="es-CO" altLang="es-ES" sz="1500" i="1" dirty="0">
                          <a:latin typeface="Cambria Math" panose="02040503050406030204" pitchFamily="18" charset="0"/>
                        </a:rPr>
                        <m:t>                                                         </m:t>
                      </m:r>
                      <m:r>
                        <a:rPr lang="es-CO" altLang="es-ES" sz="1500" b="0" i="1" dirty="0" smtClean="0">
                          <a:latin typeface="Cambria Math" panose="02040503050406030204" pitchFamily="18" charset="0"/>
                        </a:rPr>
                        <m:t>  </m:t>
                      </m:r>
                      <m:r>
                        <a:rPr lang="es-CO" altLang="es-ES" sz="1500" i="1" dirty="0">
                          <a:latin typeface="Cambria Math" panose="02040503050406030204" pitchFamily="18" charset="0"/>
                        </a:rPr>
                        <m:t>    =−</m:t>
                      </m:r>
                      <m:rad>
                        <m:radPr>
                          <m:degHide m:val="on"/>
                          <m:ctrlPr>
                            <a:rPr lang="es-CO" altLang="es-ES" sz="1500" i="1" dirty="0">
                              <a:solidFill>
                                <a:srgbClr val="FF0000"/>
                              </a:solidFill>
                              <a:latin typeface="Cambria Math" panose="02040503050406030204" pitchFamily="18" charset="0"/>
                            </a:rPr>
                          </m:ctrlPr>
                        </m:radPr>
                        <m:deg/>
                        <m:e>
                          <m:r>
                            <a:rPr lang="es-CO" altLang="es-ES" sz="1500" i="1" dirty="0">
                              <a:solidFill>
                                <a:srgbClr val="FF0000"/>
                              </a:solidFill>
                              <a:latin typeface="Cambria Math" panose="02040503050406030204" pitchFamily="18" charset="0"/>
                            </a:rPr>
                            <m:t>6 </m:t>
                          </m:r>
                        </m:e>
                      </m:rad>
                      <m:r>
                        <a:rPr lang="es-PR" altLang="es-CO" sz="1500" i="1" dirty="0">
                          <a:latin typeface="Cambria Math" panose="02040503050406030204" pitchFamily="18" charset="0"/>
                        </a:rPr>
                        <m:t>−12+45</m:t>
                      </m:r>
                    </m:oMath>
                  </m:oMathPara>
                </a14:m>
                <a:endParaRPr lang="es-PR" altLang="es-CO" sz="1500" dirty="0">
                  <a:latin typeface="Verdana" panose="020B0604030504040204" pitchFamily="34" charset="0"/>
                </a:endParaRPr>
              </a:p>
              <a:p>
                <a:pPr marL="0" indent="0">
                  <a:lnSpc>
                    <a:spcPct val="150000"/>
                  </a:lnSpc>
                  <a:buNone/>
                </a:pPr>
                <a:r>
                  <a:rPr lang="es-CO" altLang="es-ES" sz="1500" dirty="0"/>
                  <a:t>                                                </a:t>
                </a:r>
                <a14:m>
                  <m:oMath xmlns:m="http://schemas.openxmlformats.org/officeDocument/2006/math">
                    <m:r>
                      <a:rPr lang="es-CO" altLang="es-ES" sz="1500" dirty="0">
                        <a:latin typeface="Cambria Math" panose="02040503050406030204" pitchFamily="18" charset="0"/>
                      </a:rPr>
                      <m:t>  </m:t>
                    </m:r>
                    <m:r>
                      <a:rPr lang="es-CO" altLang="es-ES" sz="1500" i="1" dirty="0">
                        <a:latin typeface="Cambria Math" panose="02040503050406030204" pitchFamily="18" charset="0"/>
                      </a:rPr>
                      <m:t>=33−</m:t>
                    </m:r>
                    <m:rad>
                      <m:radPr>
                        <m:degHide m:val="on"/>
                        <m:ctrlPr>
                          <a:rPr lang="es-CO" altLang="es-ES" sz="1500" i="1" dirty="0">
                            <a:solidFill>
                              <a:srgbClr val="FF0000"/>
                            </a:solidFill>
                            <a:latin typeface="Cambria Math" panose="02040503050406030204" pitchFamily="18" charset="0"/>
                          </a:rPr>
                        </m:ctrlPr>
                      </m:radPr>
                      <m:deg/>
                      <m:e>
                        <m:r>
                          <a:rPr lang="es-CO" altLang="es-ES" sz="1500" i="1" dirty="0">
                            <a:solidFill>
                              <a:srgbClr val="FF0000"/>
                            </a:solidFill>
                            <a:latin typeface="Cambria Math" panose="02040503050406030204" pitchFamily="18" charset="0"/>
                          </a:rPr>
                          <m:t>6 </m:t>
                        </m:r>
                      </m:e>
                    </m:rad>
                  </m:oMath>
                </a14:m>
                <a:endParaRPr lang="es-PR" altLang="es-CO" sz="1200" b="1" dirty="0">
                  <a:solidFill>
                    <a:srgbClr val="00B050"/>
                  </a:solidFill>
                  <a:latin typeface="Verdana" panose="020B0604030504040204" pitchFamily="34" charset="0"/>
                </a:endParaRPr>
              </a:p>
            </p:txBody>
          </p:sp>
        </mc:Choice>
        <mc:Fallback xmlns="">
          <p:sp>
            <p:nvSpPr>
              <p:cNvPr id="4" name="Rectangle 1">
                <a:extLst>
                  <a:ext uri="{FF2B5EF4-FFF2-40B4-BE49-F238E27FC236}">
                    <a16:creationId xmlns:a16="http://schemas.microsoft.com/office/drawing/2014/main" id="{01A8AF4C-DC30-4489-8D9E-F144CDDB0404}"/>
                  </a:ext>
                </a:extLst>
              </p:cNvPr>
              <p:cNvSpPr>
                <a:spLocks noGrp="1" noRot="1" noChangeAspect="1" noMove="1" noResize="1" noEditPoints="1" noAdjustHandles="1" noChangeArrowheads="1" noChangeShapeType="1" noTextEdit="1"/>
              </p:cNvSpPr>
              <p:nvPr>
                <p:ph idx="1"/>
              </p:nvPr>
            </p:nvSpPr>
            <p:spPr bwMode="auto">
              <a:xfrm>
                <a:off x="331861" y="1405461"/>
                <a:ext cx="8189844" cy="4241226"/>
              </a:xfrm>
              <a:prstGeom prst="rect">
                <a:avLst/>
              </a:prstGeom>
              <a:blipFill>
                <a:blip r:embed="rId5"/>
                <a:stretch>
                  <a:fillRect l="-1116" t="-1727" r="-1265"/>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s-ES">
                    <a:noFill/>
                  </a:rPr>
                  <a:t> </a:t>
                </a:r>
              </a:p>
            </p:txBody>
          </p:sp>
        </mc:Fallback>
      </mc:AlternateContent>
      <p:cxnSp>
        <p:nvCxnSpPr>
          <p:cNvPr id="19" name="Conector recto de flecha 18"/>
          <p:cNvCxnSpPr/>
          <p:nvPr/>
        </p:nvCxnSpPr>
        <p:spPr>
          <a:xfrm>
            <a:off x="1037802" y="3266392"/>
            <a:ext cx="1056011" cy="60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ector recto de flecha 21"/>
          <p:cNvCxnSpPr/>
          <p:nvPr/>
        </p:nvCxnSpPr>
        <p:spPr>
          <a:xfrm>
            <a:off x="1042097" y="3105691"/>
            <a:ext cx="1644706" cy="4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Conector recto de flecha 23"/>
          <p:cNvCxnSpPr/>
          <p:nvPr/>
        </p:nvCxnSpPr>
        <p:spPr>
          <a:xfrm>
            <a:off x="1565808" y="3747641"/>
            <a:ext cx="528005" cy="0"/>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ector recto de flecha 25"/>
          <p:cNvCxnSpPr/>
          <p:nvPr/>
        </p:nvCxnSpPr>
        <p:spPr>
          <a:xfrm>
            <a:off x="1571877" y="3876221"/>
            <a:ext cx="111063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ítulo 1">
            <a:extLst>
              <a:ext uri="{FF2B5EF4-FFF2-40B4-BE49-F238E27FC236}">
                <a16:creationId xmlns:a16="http://schemas.microsoft.com/office/drawing/2014/main" xmlns="" id="{E1726707-3F03-401F-ACD4-C2DD18719127}"/>
              </a:ext>
            </a:extLst>
          </p:cNvPr>
          <p:cNvSpPr txBox="1">
            <a:spLocks/>
          </p:cNvSpPr>
          <p:nvPr/>
        </p:nvSpPr>
        <p:spPr>
          <a:xfrm>
            <a:off x="337930" y="295599"/>
            <a:ext cx="7886700" cy="388142"/>
          </a:xfrm>
          <a:prstGeom prst="rect">
            <a:avLst/>
          </a:prstGeom>
        </p:spPr>
        <p:txBody>
          <a:bodyPr vert="horz" lIns="91440" tIns="45720" rIns="91440" bIns="45720" rtlCol="0" anchor="ctr">
            <a:normAutofit fontScale="825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s-PR" altLang="es-ES" b="1" dirty="0" smtClean="0">
                <a:solidFill>
                  <a:srgbClr val="00B0F0"/>
                </a:solidFill>
              </a:rPr>
              <a:t>Operaciones entre radicales</a:t>
            </a:r>
            <a:endParaRPr lang="es-ES" dirty="0"/>
          </a:p>
        </p:txBody>
      </p:sp>
    </p:spTree>
    <p:extLst>
      <p:ext uri="{BB962C8B-B14F-4D97-AF65-F5344CB8AC3E}">
        <p14:creationId xmlns:p14="http://schemas.microsoft.com/office/powerpoint/2010/main" val="2321575595"/>
      </p:ext>
    </p:extLst>
  </p:cSld>
  <p:clrMapOvr>
    <a:overrideClrMapping bg1="lt1" tx1="dk1" bg2="lt2" tx2="dk2" accent1="accent1" accent2="accent2" accent3="accent3" accent4="accent4" accent5="accent5" accent6="accent6" hlink="hlink" folHlink="folHlink"/>
  </p:clrMapOvr>
</p:sld>
</file>

<file path=ppt/slides/slide9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Rectangle 1">
                <a:extLst>
                  <a:ext uri="{FF2B5EF4-FFF2-40B4-BE49-F238E27FC236}">
                    <a16:creationId xmlns:a16="http://schemas.microsoft.com/office/drawing/2014/main" xmlns="" id="{01A8AF4C-DC30-4489-8D9E-F144CDDB0404}"/>
                  </a:ext>
                </a:extLst>
              </p:cNvPr>
              <p:cNvSpPr>
                <a:spLocks noGrp="1" noChangeArrowheads="1"/>
              </p:cNvSpPr>
              <p:nvPr>
                <p:ph idx="1"/>
              </p:nvPr>
            </p:nvSpPr>
            <p:spPr bwMode="auto">
              <a:xfrm>
                <a:off x="431058" y="972944"/>
                <a:ext cx="8189844" cy="4912114"/>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just">
                  <a:spcBef>
                    <a:spcPct val="50000"/>
                  </a:spcBef>
                </a:pPr>
                <a:r>
                  <a:rPr lang="es-CO" altLang="es-ES" sz="2200" dirty="0">
                    <a:latin typeface="+mn-lt"/>
                    <a:ea typeface="Verdana" panose="020B0604030504040204" pitchFamily="34" charset="0"/>
                  </a:rPr>
                  <a:t>La racionalización consiste en eliminar las raíces del denominador, esto permite simplificar los resultados. Según el tipo de radical o la forma de la expresión que aparece en el denominador, el proceso es diferente.</a:t>
                </a:r>
              </a:p>
              <a:p>
                <a:pPr marL="0" indent="0">
                  <a:spcBef>
                    <a:spcPct val="50000"/>
                  </a:spcBef>
                  <a:buNone/>
                </a:pPr>
                <a:r>
                  <a:rPr lang="es-CO" altLang="es-ES" sz="2200" b="1" dirty="0">
                    <a:solidFill>
                      <a:srgbClr val="FFC000"/>
                    </a:solidFill>
                    <a:latin typeface="+mn-lt"/>
                    <a:ea typeface="Verdana" panose="020B0604030504040204" pitchFamily="34" charset="0"/>
                  </a:rPr>
                  <a:t>Se pueden dar varios casos:</a:t>
                </a:r>
              </a:p>
              <a:p>
                <a:pPr>
                  <a:spcBef>
                    <a:spcPct val="50000"/>
                  </a:spcBef>
                </a:pPr>
                <a:r>
                  <a:rPr lang="es-CO" altLang="es-ES" sz="2200" dirty="0">
                    <a:latin typeface="+mn-lt"/>
                    <a:ea typeface="Verdana" panose="020B0604030504040204" pitchFamily="34" charset="0"/>
                  </a:rPr>
                  <a:t>Racionalización del tipo   </a:t>
                </a:r>
                <a14:m>
                  <m:oMath xmlns:m="http://schemas.openxmlformats.org/officeDocument/2006/math">
                    <m:f>
                      <m:fPr>
                        <m:ctrlPr>
                          <a:rPr lang="es-CO" altLang="es-ES" sz="2400" i="1">
                            <a:solidFill>
                              <a:srgbClr val="FF0000"/>
                            </a:solidFill>
                            <a:latin typeface="Cambria Math" panose="02040503050406030204" pitchFamily="18" charset="0"/>
                            <a:ea typeface="Verdana" panose="020B0604030504040204" pitchFamily="34" charset="0"/>
                          </a:rPr>
                        </m:ctrlPr>
                      </m:fPr>
                      <m:num>
                        <m:r>
                          <a:rPr lang="es-CO" altLang="es-ES" sz="2400" i="1">
                            <a:solidFill>
                              <a:srgbClr val="FF0000"/>
                            </a:solidFill>
                            <a:latin typeface="Cambria Math" panose="02040503050406030204" pitchFamily="18" charset="0"/>
                            <a:ea typeface="Verdana" panose="020B0604030504040204" pitchFamily="34" charset="0"/>
                          </a:rPr>
                          <m:t>𝑎</m:t>
                        </m:r>
                      </m:num>
                      <m:den>
                        <m:r>
                          <a:rPr lang="es-CO" altLang="es-ES" sz="2400" i="1">
                            <a:solidFill>
                              <a:srgbClr val="FF0000"/>
                            </a:solidFill>
                            <a:latin typeface="Cambria Math" panose="02040503050406030204" pitchFamily="18" charset="0"/>
                            <a:ea typeface="Verdana" panose="020B0604030504040204" pitchFamily="34" charset="0"/>
                          </a:rPr>
                          <m:t>  </m:t>
                        </m:r>
                        <m:r>
                          <a:rPr lang="es-CO" altLang="es-ES" sz="2400" i="1">
                            <a:solidFill>
                              <a:srgbClr val="FF0000"/>
                            </a:solidFill>
                            <a:latin typeface="Cambria Math" panose="02040503050406030204" pitchFamily="18" charset="0"/>
                            <a:ea typeface="Verdana" panose="020B0604030504040204" pitchFamily="34" charset="0"/>
                          </a:rPr>
                          <m:t>𝑏</m:t>
                        </m:r>
                        <m:rad>
                          <m:radPr>
                            <m:degHide m:val="on"/>
                            <m:ctrlPr>
                              <a:rPr lang="es-CO" altLang="es-ES" sz="2400" i="1">
                                <a:solidFill>
                                  <a:srgbClr val="FF0000"/>
                                </a:solidFill>
                                <a:latin typeface="Cambria Math" panose="02040503050406030204" pitchFamily="18" charset="0"/>
                                <a:ea typeface="Verdana" panose="020B0604030504040204" pitchFamily="34" charset="0"/>
                              </a:rPr>
                            </m:ctrlPr>
                          </m:radPr>
                          <m:deg/>
                          <m:e>
                            <m:r>
                              <a:rPr lang="es-CO" altLang="es-ES" sz="2400" i="1">
                                <a:solidFill>
                                  <a:srgbClr val="FF0000"/>
                                </a:solidFill>
                                <a:latin typeface="Cambria Math" panose="02040503050406030204" pitchFamily="18" charset="0"/>
                                <a:ea typeface="Verdana" panose="020B0604030504040204" pitchFamily="34" charset="0"/>
                              </a:rPr>
                              <m:t>𝑐</m:t>
                            </m:r>
                          </m:e>
                        </m:rad>
                      </m:den>
                    </m:f>
                  </m:oMath>
                </a14:m>
                <a:endParaRPr lang="es-CO" altLang="es-ES" sz="2400" dirty="0">
                  <a:latin typeface="+mn-lt"/>
                  <a:ea typeface="Verdana" panose="020B0604030504040204" pitchFamily="34" charset="0"/>
                </a:endParaRPr>
              </a:p>
              <a:p>
                <a:pPr>
                  <a:spcBef>
                    <a:spcPct val="50000"/>
                  </a:spcBef>
                </a:pPr>
                <a:endParaRPr lang="es-CO" altLang="es-ES" sz="2200" dirty="0">
                  <a:latin typeface="+mn-lt"/>
                  <a:ea typeface="Verdana" panose="020B0604030504040204" pitchFamily="34" charset="0"/>
                </a:endParaRPr>
              </a:p>
              <a:p>
                <a:pPr>
                  <a:spcBef>
                    <a:spcPct val="50000"/>
                  </a:spcBef>
                </a:pPr>
                <a:r>
                  <a:rPr lang="es-CO" altLang="es-ES" sz="2200" dirty="0">
                    <a:latin typeface="+mn-lt"/>
                    <a:ea typeface="Verdana" panose="020B0604030504040204" pitchFamily="34" charset="0"/>
                  </a:rPr>
                  <a:t>Racionalización del tipo   </a:t>
                </a:r>
                <a14:m>
                  <m:oMath xmlns:m="http://schemas.openxmlformats.org/officeDocument/2006/math">
                    <m:f>
                      <m:fPr>
                        <m:ctrlPr>
                          <a:rPr lang="es-CO" altLang="es-ES" sz="2400" i="1">
                            <a:solidFill>
                              <a:srgbClr val="FF0000"/>
                            </a:solidFill>
                            <a:latin typeface="Cambria Math" panose="02040503050406030204" pitchFamily="18" charset="0"/>
                            <a:ea typeface="Verdana" panose="020B0604030504040204" pitchFamily="34" charset="0"/>
                          </a:rPr>
                        </m:ctrlPr>
                      </m:fPr>
                      <m:num>
                        <m:r>
                          <a:rPr lang="es-CO" altLang="es-ES" sz="2400" i="1">
                            <a:solidFill>
                              <a:srgbClr val="FF0000"/>
                            </a:solidFill>
                            <a:latin typeface="Cambria Math" panose="02040503050406030204" pitchFamily="18" charset="0"/>
                            <a:ea typeface="Verdana" panose="020B0604030504040204" pitchFamily="34" charset="0"/>
                          </a:rPr>
                          <m:t>𝑎</m:t>
                        </m:r>
                      </m:num>
                      <m:den>
                        <m:r>
                          <a:rPr lang="es-CO" altLang="es-ES" sz="2400" i="1">
                            <a:solidFill>
                              <a:srgbClr val="FF0000"/>
                            </a:solidFill>
                            <a:latin typeface="Cambria Math" panose="02040503050406030204" pitchFamily="18" charset="0"/>
                            <a:ea typeface="Verdana" panose="020B0604030504040204" pitchFamily="34" charset="0"/>
                          </a:rPr>
                          <m:t>  </m:t>
                        </m:r>
                        <m:r>
                          <a:rPr lang="es-CO" altLang="es-ES" sz="2400" i="1">
                            <a:solidFill>
                              <a:srgbClr val="FF0000"/>
                            </a:solidFill>
                            <a:latin typeface="Cambria Math" panose="02040503050406030204" pitchFamily="18" charset="0"/>
                            <a:ea typeface="Verdana" panose="020B0604030504040204" pitchFamily="34" charset="0"/>
                          </a:rPr>
                          <m:t>𝑏</m:t>
                        </m:r>
                        <m:r>
                          <a:rPr lang="es-CO" altLang="es-ES" sz="2400" i="1">
                            <a:solidFill>
                              <a:srgbClr val="FF0000"/>
                            </a:solidFill>
                            <a:latin typeface="Cambria Math" panose="02040503050406030204" pitchFamily="18" charset="0"/>
                            <a:ea typeface="Verdana" panose="020B0604030504040204" pitchFamily="34" charset="0"/>
                          </a:rPr>
                          <m:t> </m:t>
                        </m:r>
                        <m:rad>
                          <m:radPr>
                            <m:ctrlPr>
                              <a:rPr lang="es-CO" altLang="es-ES" sz="2400" i="1">
                                <a:solidFill>
                                  <a:srgbClr val="FF0000"/>
                                </a:solidFill>
                                <a:latin typeface="Cambria Math" panose="02040503050406030204" pitchFamily="18" charset="0"/>
                                <a:ea typeface="Verdana" panose="020B0604030504040204" pitchFamily="34" charset="0"/>
                              </a:rPr>
                            </m:ctrlPr>
                          </m:radPr>
                          <m:deg>
                            <m:r>
                              <m:rPr>
                                <m:brk m:alnAt="7"/>
                              </m:rPr>
                              <a:rPr lang="es-CO" altLang="es-ES" sz="2400" i="1">
                                <a:solidFill>
                                  <a:srgbClr val="FF0000"/>
                                </a:solidFill>
                                <a:latin typeface="Cambria Math" panose="02040503050406030204" pitchFamily="18" charset="0"/>
                                <a:ea typeface="Verdana" panose="020B0604030504040204" pitchFamily="34" charset="0"/>
                              </a:rPr>
                              <m:t>𝑛</m:t>
                            </m:r>
                          </m:deg>
                          <m:e>
                            <m:sSup>
                              <m:sSupPr>
                                <m:ctrlPr>
                                  <a:rPr lang="es-CO" altLang="es-ES" sz="2400" i="1">
                                    <a:solidFill>
                                      <a:srgbClr val="FF0000"/>
                                    </a:solidFill>
                                    <a:latin typeface="Cambria Math" panose="02040503050406030204" pitchFamily="18" charset="0"/>
                                    <a:ea typeface="Verdana" panose="020B0604030504040204" pitchFamily="34" charset="0"/>
                                  </a:rPr>
                                </m:ctrlPr>
                              </m:sSupPr>
                              <m:e>
                                <m:r>
                                  <a:rPr lang="es-CO" altLang="es-ES" sz="2400" i="1">
                                    <a:solidFill>
                                      <a:srgbClr val="FF0000"/>
                                    </a:solidFill>
                                    <a:latin typeface="Cambria Math" panose="02040503050406030204" pitchFamily="18" charset="0"/>
                                    <a:ea typeface="Verdana" panose="020B0604030504040204" pitchFamily="34" charset="0"/>
                                  </a:rPr>
                                  <m:t>𝑐</m:t>
                                </m:r>
                              </m:e>
                              <m:sup>
                                <m:r>
                                  <a:rPr lang="es-CO" altLang="es-ES" sz="2400" i="1">
                                    <a:solidFill>
                                      <a:srgbClr val="FF0000"/>
                                    </a:solidFill>
                                    <a:latin typeface="Cambria Math" panose="02040503050406030204" pitchFamily="18" charset="0"/>
                                    <a:ea typeface="Verdana" panose="020B0604030504040204" pitchFamily="34" charset="0"/>
                                  </a:rPr>
                                  <m:t>𝑚</m:t>
                                </m:r>
                              </m:sup>
                            </m:sSup>
                          </m:e>
                        </m:rad>
                      </m:den>
                    </m:f>
                  </m:oMath>
                </a14:m>
                <a:endParaRPr lang="es-CO" altLang="es-ES" sz="2400" dirty="0">
                  <a:latin typeface="+mn-lt"/>
                  <a:ea typeface="Verdana" panose="020B0604030504040204" pitchFamily="34" charset="0"/>
                </a:endParaRPr>
              </a:p>
              <a:p>
                <a:pPr>
                  <a:spcBef>
                    <a:spcPct val="50000"/>
                  </a:spcBef>
                </a:pPr>
                <a:endParaRPr lang="es-CO" altLang="es-ES" sz="2200" dirty="0">
                  <a:latin typeface="+mn-lt"/>
                  <a:ea typeface="Verdana" panose="020B0604030504040204" pitchFamily="34" charset="0"/>
                </a:endParaRPr>
              </a:p>
              <a:p>
                <a:pPr>
                  <a:spcBef>
                    <a:spcPct val="50000"/>
                  </a:spcBef>
                </a:pPr>
                <a:r>
                  <a:rPr lang="es-CO" altLang="es-ES" sz="2200" dirty="0">
                    <a:latin typeface="+mn-lt"/>
                    <a:ea typeface="Verdana" panose="020B0604030504040204" pitchFamily="34" charset="0"/>
                  </a:rPr>
                  <a:t>Racionalización del tipo   </a:t>
                </a:r>
                <a14:m>
                  <m:oMath xmlns:m="http://schemas.openxmlformats.org/officeDocument/2006/math">
                    <m:f>
                      <m:fPr>
                        <m:ctrlPr>
                          <a:rPr lang="es-CO" altLang="es-ES" sz="2400" i="1">
                            <a:solidFill>
                              <a:srgbClr val="FF0000"/>
                            </a:solidFill>
                            <a:latin typeface="Cambria Math" panose="02040503050406030204" pitchFamily="18" charset="0"/>
                            <a:ea typeface="Verdana" panose="020B0604030504040204" pitchFamily="34" charset="0"/>
                          </a:rPr>
                        </m:ctrlPr>
                      </m:fPr>
                      <m:num>
                        <m:r>
                          <a:rPr lang="es-CO" altLang="es-ES" sz="2400" i="1">
                            <a:solidFill>
                              <a:srgbClr val="FF0000"/>
                            </a:solidFill>
                            <a:latin typeface="Cambria Math" panose="02040503050406030204" pitchFamily="18" charset="0"/>
                            <a:ea typeface="Verdana" panose="020B0604030504040204" pitchFamily="34" charset="0"/>
                          </a:rPr>
                          <m:t>𝑎</m:t>
                        </m:r>
                      </m:num>
                      <m:den>
                        <m:rad>
                          <m:radPr>
                            <m:degHide m:val="on"/>
                            <m:ctrlPr>
                              <a:rPr lang="es-CO" altLang="es-ES" sz="2400" i="1">
                                <a:solidFill>
                                  <a:srgbClr val="FF0000"/>
                                </a:solidFill>
                                <a:latin typeface="Cambria Math" panose="02040503050406030204" pitchFamily="18" charset="0"/>
                                <a:ea typeface="Verdana" panose="020B0604030504040204" pitchFamily="34" charset="0"/>
                              </a:rPr>
                            </m:ctrlPr>
                          </m:radPr>
                          <m:deg/>
                          <m:e>
                            <m:r>
                              <a:rPr lang="es-CO" altLang="es-ES" sz="2400" i="1">
                                <a:solidFill>
                                  <a:srgbClr val="FF0000"/>
                                </a:solidFill>
                                <a:latin typeface="Cambria Math" panose="02040503050406030204" pitchFamily="18" charset="0"/>
                                <a:ea typeface="Verdana" panose="020B0604030504040204" pitchFamily="34" charset="0"/>
                              </a:rPr>
                              <m:t>𝑏</m:t>
                            </m:r>
                          </m:e>
                        </m:rad>
                        <m:r>
                          <a:rPr lang="es-CO" altLang="es-ES" sz="2400" i="1">
                            <a:solidFill>
                              <a:srgbClr val="FF0000"/>
                            </a:solidFill>
                            <a:latin typeface="Cambria Math" panose="02040503050406030204" pitchFamily="18" charset="0"/>
                            <a:ea typeface="Verdana" panose="020B0604030504040204" pitchFamily="34" charset="0"/>
                          </a:rPr>
                          <m:t>+</m:t>
                        </m:r>
                        <m:rad>
                          <m:radPr>
                            <m:degHide m:val="on"/>
                            <m:ctrlPr>
                              <a:rPr lang="es-CO" altLang="es-ES" sz="2400" i="1">
                                <a:solidFill>
                                  <a:srgbClr val="FF0000"/>
                                </a:solidFill>
                                <a:latin typeface="Cambria Math" panose="02040503050406030204" pitchFamily="18" charset="0"/>
                                <a:ea typeface="Verdana" panose="020B0604030504040204" pitchFamily="34" charset="0"/>
                              </a:rPr>
                            </m:ctrlPr>
                          </m:radPr>
                          <m:deg/>
                          <m:e>
                            <m:r>
                              <a:rPr lang="es-CO" altLang="es-ES" sz="2400" i="1">
                                <a:solidFill>
                                  <a:srgbClr val="FF0000"/>
                                </a:solidFill>
                                <a:latin typeface="Cambria Math" panose="02040503050406030204" pitchFamily="18" charset="0"/>
                                <a:ea typeface="Verdana" panose="020B0604030504040204" pitchFamily="34" charset="0"/>
                              </a:rPr>
                              <m:t>𝑐</m:t>
                            </m:r>
                          </m:e>
                        </m:rad>
                      </m:den>
                    </m:f>
                  </m:oMath>
                </a14:m>
                <a:endParaRPr lang="es-PR" altLang="es-ES" sz="2400" b="1" dirty="0">
                  <a:solidFill>
                    <a:srgbClr val="00B050"/>
                  </a:solidFill>
                  <a:latin typeface="+mn-lt"/>
                </a:endParaRPr>
              </a:p>
            </p:txBody>
          </p:sp>
        </mc:Choice>
        <mc:Fallback xmlns="">
          <p:sp>
            <p:nvSpPr>
              <p:cNvPr id="4" name="Rectangle 1">
                <a:extLst>
                  <a:ext uri="{FF2B5EF4-FFF2-40B4-BE49-F238E27FC236}">
                    <a16:creationId xmlns:a16="http://schemas.microsoft.com/office/drawing/2014/main" id="{01A8AF4C-DC30-4489-8D9E-F144CDDB0404}"/>
                  </a:ext>
                </a:extLst>
              </p:cNvPr>
              <p:cNvSpPr>
                <a:spLocks noGrp="1" noRot="1" noChangeAspect="1" noMove="1" noResize="1" noEditPoints="1" noAdjustHandles="1" noChangeArrowheads="1" noChangeShapeType="1" noTextEdit="1"/>
              </p:cNvSpPr>
              <p:nvPr>
                <p:ph idx="1"/>
              </p:nvPr>
            </p:nvSpPr>
            <p:spPr bwMode="auto">
              <a:xfrm>
                <a:off x="431058" y="972944"/>
                <a:ext cx="8189844" cy="4912114"/>
              </a:xfrm>
              <a:prstGeom prst="rect">
                <a:avLst/>
              </a:prstGeom>
              <a:blipFill>
                <a:blip r:embed="rId4"/>
                <a:stretch>
                  <a:fillRect l="-1266" t="-1366" r="-1266"/>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s-ES">
                    <a:noFill/>
                  </a:rPr>
                  <a:t> </a:t>
                </a:r>
              </a:p>
            </p:txBody>
          </p:sp>
        </mc:Fallback>
      </mc:AlternateContent>
      <p:sp>
        <p:nvSpPr>
          <p:cNvPr id="3" name="Rectangle 1">
            <a:extLst>
              <a:ext uri="{FF2B5EF4-FFF2-40B4-BE49-F238E27FC236}">
                <a16:creationId xmlns:a16="http://schemas.microsoft.com/office/drawing/2014/main" xmlns="" id="{F8679D5B-A356-408B-B245-CE6C0A15E949}"/>
              </a:ext>
            </a:extLst>
          </p:cNvPr>
          <p:cNvSpPr>
            <a:spLocks noChangeArrowheads="1"/>
          </p:cNvSpPr>
          <p:nvPr/>
        </p:nvSpPr>
        <p:spPr bwMode="auto">
          <a:xfrm>
            <a:off x="198783" y="1291296"/>
            <a:ext cx="2346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es-ES" altLang="es-ES" sz="975" b="1" dirty="0">
                <a:solidFill>
                  <a:srgbClr val="000000"/>
                </a:solidFill>
                <a:latin typeface="Times New Roman" panose="02020603050405020304" pitchFamily="18" charset="0"/>
                <a:cs typeface="Times New Roman" panose="02020603050405020304" pitchFamily="18" charset="0"/>
              </a:rPr>
              <a:t>   </a:t>
            </a:r>
            <a:endParaRPr lang="es-ES" altLang="es-ES" sz="2250" b="1" dirty="0">
              <a:solidFill>
                <a:srgbClr val="000000"/>
              </a:solidFill>
              <a:latin typeface="Times New Roman" panose="02020603050405020304" pitchFamily="18" charset="0"/>
              <a:cs typeface="Times New Roman" panose="02020603050405020304" pitchFamily="18" charset="0"/>
            </a:endParaRPr>
          </a:p>
          <a:p>
            <a:pPr defTabSz="685800" eaLnBrk="0" fontAlgn="base" hangingPunct="0">
              <a:spcBef>
                <a:spcPct val="0"/>
              </a:spcBef>
              <a:spcAft>
                <a:spcPct val="0"/>
              </a:spcAft>
            </a:pPr>
            <a:endParaRPr lang="es-ES" altLang="es-ES" sz="975" b="1" dirty="0">
              <a:solidFill>
                <a:srgbClr val="000000"/>
              </a:solidFill>
              <a:latin typeface="Times New Roman" panose="02020603050405020304" pitchFamily="18" charset="0"/>
              <a:cs typeface="Times New Roman" panose="02020603050405020304" pitchFamily="18" charset="0"/>
            </a:endParaRPr>
          </a:p>
        </p:txBody>
      </p:sp>
      <p:sp>
        <p:nvSpPr>
          <p:cNvPr id="5" name="Título 1">
            <a:extLst>
              <a:ext uri="{FF2B5EF4-FFF2-40B4-BE49-F238E27FC236}">
                <a16:creationId xmlns:a16="http://schemas.microsoft.com/office/drawing/2014/main" xmlns="" id="{E1726707-3F03-401F-ACD4-C2DD18719127}"/>
              </a:ext>
            </a:extLst>
          </p:cNvPr>
          <p:cNvSpPr txBox="1">
            <a:spLocks/>
          </p:cNvSpPr>
          <p:nvPr/>
        </p:nvSpPr>
        <p:spPr>
          <a:xfrm>
            <a:off x="331861" y="610332"/>
            <a:ext cx="7886700" cy="362612"/>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eaLnBrk="0" fontAlgn="base" hangingPunct="0">
              <a:spcAft>
                <a:spcPct val="0"/>
              </a:spcAft>
            </a:pPr>
            <a:r>
              <a:rPr lang="es-CO" altLang="es-ES" sz="2400" b="1" i="1" dirty="0">
                <a:solidFill>
                  <a:srgbClr val="FFC000"/>
                </a:solidFill>
                <a:latin typeface="+mn-lt"/>
                <a:ea typeface="Verdana" panose="020B0604030504040204" pitchFamily="34" charset="0"/>
                <a:cs typeface="+mn-cs"/>
              </a:rPr>
              <a:t>Racionalización</a:t>
            </a:r>
            <a:endParaRPr lang="es-ES" sz="2400" b="1" i="1" dirty="0">
              <a:solidFill>
                <a:srgbClr val="FFC000"/>
              </a:solidFill>
              <a:latin typeface="+mn-lt"/>
              <a:ea typeface="Verdana" panose="020B0604030504040204" pitchFamily="34" charset="0"/>
              <a:cs typeface="+mn-cs"/>
            </a:endParaRPr>
          </a:p>
        </p:txBody>
      </p:sp>
      <p:sp>
        <p:nvSpPr>
          <p:cNvPr id="6" name="Título 1">
            <a:extLst>
              <a:ext uri="{FF2B5EF4-FFF2-40B4-BE49-F238E27FC236}">
                <a16:creationId xmlns:a16="http://schemas.microsoft.com/office/drawing/2014/main" xmlns="" id="{E1726707-3F03-401F-ACD4-C2DD18719127}"/>
              </a:ext>
            </a:extLst>
          </p:cNvPr>
          <p:cNvSpPr txBox="1">
            <a:spLocks/>
          </p:cNvSpPr>
          <p:nvPr/>
        </p:nvSpPr>
        <p:spPr>
          <a:xfrm>
            <a:off x="337930" y="295599"/>
            <a:ext cx="7886700" cy="388142"/>
          </a:xfrm>
          <a:prstGeom prst="rect">
            <a:avLst/>
          </a:prstGeom>
        </p:spPr>
        <p:txBody>
          <a:bodyPr vert="horz" lIns="91440" tIns="45720" rIns="91440" bIns="45720" rtlCol="0" anchor="ctr">
            <a:normAutofit fontScale="825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s-PR" altLang="es-ES" b="1" dirty="0" smtClean="0">
                <a:solidFill>
                  <a:srgbClr val="00B0F0"/>
                </a:solidFill>
              </a:rPr>
              <a:t>Operaciones entre radicales</a:t>
            </a:r>
            <a:endParaRPr lang="es-ES" dirty="0"/>
          </a:p>
        </p:txBody>
      </p:sp>
    </p:spTree>
    <p:extLst>
      <p:ext uri="{BB962C8B-B14F-4D97-AF65-F5344CB8AC3E}">
        <p14:creationId xmlns:p14="http://schemas.microsoft.com/office/powerpoint/2010/main" val="2647500200"/>
      </p:ext>
    </p:extLst>
  </p:cSld>
  <p:clrMapOvr>
    <a:overrideClrMapping bg1="lt1" tx1="dk1" bg2="lt2" tx2="dk2" accent1="accent1" accent2="accent2" accent3="accent3" accent4="accent4" accent5="accent5" accent6="accent6" hlink="hlink" folHlink="folHlink"/>
  </p:clrMapOvr>
</p:sld>
</file>

<file path=ppt/slides/slide9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ítulo 1">
                <a:extLst>
                  <a:ext uri="{FF2B5EF4-FFF2-40B4-BE49-F238E27FC236}">
                    <a16:creationId xmlns:a16="http://schemas.microsoft.com/office/drawing/2014/main" xmlns="" id="{E1726707-3F03-401F-ACD4-C2DD18719127}"/>
                  </a:ext>
                </a:extLst>
              </p:cNvPr>
              <p:cNvSpPr>
                <a:spLocks noGrp="1"/>
              </p:cNvSpPr>
              <p:nvPr>
                <p:ph type="title"/>
              </p:nvPr>
            </p:nvSpPr>
            <p:spPr>
              <a:xfrm>
                <a:off x="316123" y="227160"/>
                <a:ext cx="7886700" cy="994172"/>
              </a:xfrm>
            </p:spPr>
            <p:txBody>
              <a:bodyPr>
                <a:normAutofit/>
              </a:bodyPr>
              <a:lstStyle/>
              <a:p>
                <a:r>
                  <a:rPr lang="es-CO" altLang="es-ES" sz="3200" b="1" dirty="0">
                    <a:solidFill>
                      <a:srgbClr val="00B0F0"/>
                    </a:solidFill>
                  </a:rPr>
                  <a:t>Racionalización del tipo </a:t>
                </a:r>
                <a14:m>
                  <m:oMath xmlns:m="http://schemas.openxmlformats.org/officeDocument/2006/math">
                    <m:f>
                      <m:fPr>
                        <m:ctrlPr>
                          <a:rPr lang="es-CO" altLang="es-ES" sz="3200" i="1">
                            <a:solidFill>
                              <a:srgbClr val="FF0000"/>
                            </a:solidFill>
                            <a:latin typeface="Cambria Math" panose="02040503050406030204" pitchFamily="18" charset="0"/>
                            <a:ea typeface="Verdana" panose="020B0604030504040204" pitchFamily="34" charset="0"/>
                          </a:rPr>
                        </m:ctrlPr>
                      </m:fPr>
                      <m:num>
                        <m:r>
                          <a:rPr lang="es-CO" altLang="es-ES" sz="3200" i="1">
                            <a:solidFill>
                              <a:srgbClr val="FF0000"/>
                            </a:solidFill>
                            <a:latin typeface="Cambria Math" panose="02040503050406030204" pitchFamily="18" charset="0"/>
                            <a:ea typeface="Verdana" panose="020B0604030504040204" pitchFamily="34" charset="0"/>
                          </a:rPr>
                          <m:t>𝑎</m:t>
                        </m:r>
                      </m:num>
                      <m:den>
                        <m:r>
                          <a:rPr lang="es-CO" altLang="es-ES" sz="3200" i="1">
                            <a:solidFill>
                              <a:srgbClr val="FF0000"/>
                            </a:solidFill>
                            <a:latin typeface="Cambria Math" panose="02040503050406030204" pitchFamily="18" charset="0"/>
                            <a:ea typeface="Verdana" panose="020B0604030504040204" pitchFamily="34" charset="0"/>
                          </a:rPr>
                          <m:t>𝑏</m:t>
                        </m:r>
                        <m:r>
                          <a:rPr lang="es-CO" altLang="es-ES" sz="3200" i="1">
                            <a:solidFill>
                              <a:srgbClr val="FF0000"/>
                            </a:solidFill>
                            <a:latin typeface="Cambria Math" panose="02040503050406030204" pitchFamily="18" charset="0"/>
                            <a:ea typeface="Verdana" panose="020B0604030504040204" pitchFamily="34" charset="0"/>
                          </a:rPr>
                          <m:t> </m:t>
                        </m:r>
                        <m:rad>
                          <m:radPr>
                            <m:degHide m:val="on"/>
                            <m:ctrlPr>
                              <a:rPr lang="es-CO" altLang="es-ES" sz="3200" i="1">
                                <a:solidFill>
                                  <a:srgbClr val="FF0000"/>
                                </a:solidFill>
                                <a:latin typeface="Cambria Math" panose="02040503050406030204" pitchFamily="18" charset="0"/>
                                <a:ea typeface="Verdana" panose="020B0604030504040204" pitchFamily="34" charset="0"/>
                              </a:rPr>
                            </m:ctrlPr>
                          </m:radPr>
                          <m:deg/>
                          <m:e>
                            <m:r>
                              <a:rPr lang="es-CO" altLang="es-ES" sz="3200" i="1">
                                <a:solidFill>
                                  <a:srgbClr val="FF0000"/>
                                </a:solidFill>
                                <a:latin typeface="Cambria Math" panose="02040503050406030204" pitchFamily="18" charset="0"/>
                                <a:ea typeface="Verdana" panose="020B0604030504040204" pitchFamily="34" charset="0"/>
                              </a:rPr>
                              <m:t>𝑐</m:t>
                            </m:r>
                          </m:e>
                        </m:rad>
                      </m:den>
                    </m:f>
                  </m:oMath>
                </a14:m>
                <a:endParaRPr lang="es-ES" sz="3200" dirty="0"/>
              </a:p>
            </p:txBody>
          </p:sp>
        </mc:Choice>
        <mc:Fallback xmlns="">
          <p:sp>
            <p:nvSpPr>
              <p:cNvPr id="2" name="Título 1">
                <a:extLst>
                  <a:ext uri="{FF2B5EF4-FFF2-40B4-BE49-F238E27FC236}">
                    <a16:creationId xmlns:a16="http://schemas.microsoft.com/office/drawing/2014/main" id="{E1726707-3F03-401F-ACD4-C2DD18719127}"/>
                  </a:ext>
                </a:extLst>
              </p:cNvPr>
              <p:cNvSpPr>
                <a:spLocks noGrp="1" noRot="1" noChangeAspect="1" noMove="1" noResize="1" noEditPoints="1" noAdjustHandles="1" noChangeArrowheads="1" noChangeShapeType="1" noTextEdit="1"/>
              </p:cNvSpPr>
              <p:nvPr>
                <p:ph type="title"/>
              </p:nvPr>
            </p:nvSpPr>
            <p:spPr>
              <a:xfrm>
                <a:off x="316123" y="227160"/>
                <a:ext cx="7886700" cy="994172"/>
              </a:xfrm>
              <a:blipFill>
                <a:blip r:embed="rId5"/>
                <a:stretch>
                  <a:fillRect l="-2009"/>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4" name="Rectangle 1">
                <a:extLst>
                  <a:ext uri="{FF2B5EF4-FFF2-40B4-BE49-F238E27FC236}">
                    <a16:creationId xmlns:a16="http://schemas.microsoft.com/office/drawing/2014/main" xmlns="" id="{01A8AF4C-DC30-4489-8D9E-F144CDDB0404}"/>
                  </a:ext>
                </a:extLst>
              </p:cNvPr>
              <p:cNvSpPr>
                <a:spLocks noGrp="1" noChangeArrowheads="1"/>
              </p:cNvSpPr>
              <p:nvPr>
                <p:ph idx="1"/>
              </p:nvPr>
            </p:nvSpPr>
            <p:spPr bwMode="auto">
              <a:xfrm>
                <a:off x="431058" y="1211019"/>
                <a:ext cx="8189844" cy="5315686"/>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s-CO" altLang="es-ES" sz="2200" dirty="0">
                    <a:latin typeface="+mn-lt"/>
                    <a:ea typeface="Verdana" panose="020B0604030504040204" pitchFamily="34" charset="0"/>
                  </a:rPr>
                  <a:t>Se multiplica el numerador y el denominador por </a:t>
                </a:r>
                <a14:m>
                  <m:oMath xmlns:m="http://schemas.openxmlformats.org/officeDocument/2006/math">
                    <m:rad>
                      <m:radPr>
                        <m:degHide m:val="on"/>
                        <m:ctrlPr>
                          <a:rPr lang="es-CO" altLang="es-ES" sz="2200" i="1">
                            <a:solidFill>
                              <a:srgbClr val="00B050"/>
                            </a:solidFill>
                            <a:latin typeface="Cambria Math" panose="02040503050406030204" pitchFamily="18" charset="0"/>
                            <a:ea typeface="Verdana" panose="020B0604030504040204" pitchFamily="34" charset="0"/>
                          </a:rPr>
                        </m:ctrlPr>
                      </m:radPr>
                      <m:deg/>
                      <m:e>
                        <m:r>
                          <a:rPr lang="es-CO" altLang="es-ES" sz="2200" i="1">
                            <a:solidFill>
                              <a:srgbClr val="00B050"/>
                            </a:solidFill>
                            <a:latin typeface="Cambria Math" panose="02040503050406030204" pitchFamily="18" charset="0"/>
                            <a:ea typeface="Verdana" panose="020B0604030504040204" pitchFamily="34" charset="0"/>
                          </a:rPr>
                          <m:t>𝑐</m:t>
                        </m:r>
                      </m:e>
                    </m:rad>
                  </m:oMath>
                </a14:m>
                <a:endParaRPr lang="es-PR" altLang="es-ES" sz="2200" b="1" dirty="0">
                  <a:solidFill>
                    <a:srgbClr val="00B050"/>
                  </a:solidFill>
                  <a:latin typeface="+mn-lt"/>
                </a:endParaRPr>
              </a:p>
              <a:p>
                <a:pPr marL="0" indent="0" algn="ctr">
                  <a:lnSpc>
                    <a:spcPct val="100000"/>
                  </a:lnSpc>
                  <a:spcBef>
                    <a:spcPct val="50000"/>
                  </a:spcBef>
                  <a:buNone/>
                </a:pPr>
                <a14:m>
                  <m:oMath xmlns:m="http://schemas.openxmlformats.org/officeDocument/2006/math">
                    <m:f>
                      <m:fPr>
                        <m:ctrlPr>
                          <a:rPr lang="es-CO" altLang="es-ES" sz="2400" i="1">
                            <a:latin typeface="Cambria Math" panose="02040503050406030204" pitchFamily="18" charset="0"/>
                            <a:ea typeface="Verdana" panose="020B0604030504040204" pitchFamily="34" charset="0"/>
                          </a:rPr>
                        </m:ctrlPr>
                      </m:fPr>
                      <m:num>
                        <m:r>
                          <a:rPr lang="es-CO" altLang="es-ES" sz="2400" i="1">
                            <a:latin typeface="Cambria Math" panose="02040503050406030204" pitchFamily="18" charset="0"/>
                            <a:ea typeface="Verdana" panose="020B0604030504040204" pitchFamily="34" charset="0"/>
                          </a:rPr>
                          <m:t>𝑎</m:t>
                        </m:r>
                      </m:num>
                      <m:den>
                        <m:r>
                          <a:rPr lang="es-CO" altLang="es-ES" sz="2400" i="1">
                            <a:latin typeface="Cambria Math" panose="02040503050406030204" pitchFamily="18" charset="0"/>
                            <a:ea typeface="Verdana" panose="020B0604030504040204" pitchFamily="34" charset="0"/>
                          </a:rPr>
                          <m:t>𝑏</m:t>
                        </m:r>
                        <m:r>
                          <a:rPr lang="es-CO" altLang="es-ES" sz="2400" i="1">
                            <a:latin typeface="Cambria Math" panose="02040503050406030204" pitchFamily="18" charset="0"/>
                            <a:ea typeface="Verdana" panose="020B0604030504040204" pitchFamily="34" charset="0"/>
                          </a:rPr>
                          <m:t> </m:t>
                        </m:r>
                        <m:rad>
                          <m:radPr>
                            <m:degHide m:val="on"/>
                            <m:ctrlPr>
                              <a:rPr lang="es-CO" altLang="es-ES" sz="2400" i="1">
                                <a:latin typeface="Cambria Math" panose="02040503050406030204" pitchFamily="18" charset="0"/>
                                <a:ea typeface="Verdana" panose="020B0604030504040204" pitchFamily="34" charset="0"/>
                              </a:rPr>
                            </m:ctrlPr>
                          </m:radPr>
                          <m:deg/>
                          <m:e>
                            <m:r>
                              <a:rPr lang="es-CO" altLang="es-ES" sz="2400" i="1">
                                <a:latin typeface="Cambria Math" panose="02040503050406030204" pitchFamily="18" charset="0"/>
                                <a:ea typeface="Verdana" panose="020B0604030504040204" pitchFamily="34" charset="0"/>
                              </a:rPr>
                              <m:t>𝑐</m:t>
                            </m:r>
                          </m:e>
                        </m:rad>
                      </m:den>
                    </m:f>
                    <m:r>
                      <a:rPr lang="es-CO" altLang="es-ES" sz="2400" i="1">
                        <a:latin typeface="Cambria Math" panose="02040503050406030204" pitchFamily="18" charset="0"/>
                        <a:ea typeface="Verdana" panose="020B0604030504040204" pitchFamily="34" charset="0"/>
                      </a:rPr>
                      <m:t> </m:t>
                    </m:r>
                    <m:r>
                      <a:rPr lang="es-CO" altLang="es-ES" sz="2400" i="1" dirty="0">
                        <a:latin typeface="Cambria Math" panose="02040503050406030204" pitchFamily="18" charset="0"/>
                        <a:ea typeface="Verdana" panose="020B0604030504040204" pitchFamily="34" charset="0"/>
                      </a:rPr>
                      <m:t>=</m:t>
                    </m:r>
                    <m:f>
                      <m:fPr>
                        <m:ctrlPr>
                          <a:rPr lang="es-CO" altLang="es-ES" sz="2400" i="1">
                            <a:latin typeface="Cambria Math" panose="02040503050406030204" pitchFamily="18" charset="0"/>
                            <a:ea typeface="Verdana" panose="020B0604030504040204" pitchFamily="34" charset="0"/>
                          </a:rPr>
                        </m:ctrlPr>
                      </m:fPr>
                      <m:num>
                        <m:r>
                          <a:rPr lang="es-CO" altLang="es-ES" sz="2400" i="1">
                            <a:latin typeface="Cambria Math" panose="02040503050406030204" pitchFamily="18" charset="0"/>
                            <a:ea typeface="Verdana" panose="020B0604030504040204" pitchFamily="34" charset="0"/>
                          </a:rPr>
                          <m:t>𝑎</m:t>
                        </m:r>
                      </m:num>
                      <m:den>
                        <m:r>
                          <a:rPr lang="es-CO" altLang="es-ES" sz="2400" i="1">
                            <a:latin typeface="Cambria Math" panose="02040503050406030204" pitchFamily="18" charset="0"/>
                            <a:ea typeface="Verdana" panose="020B0604030504040204" pitchFamily="34" charset="0"/>
                          </a:rPr>
                          <m:t>𝑏</m:t>
                        </m:r>
                        <m:r>
                          <a:rPr lang="es-CO" altLang="es-ES" sz="2400" i="1">
                            <a:latin typeface="Cambria Math" panose="02040503050406030204" pitchFamily="18" charset="0"/>
                            <a:ea typeface="Verdana" panose="020B0604030504040204" pitchFamily="34" charset="0"/>
                          </a:rPr>
                          <m:t> </m:t>
                        </m:r>
                        <m:rad>
                          <m:radPr>
                            <m:degHide m:val="on"/>
                            <m:ctrlPr>
                              <a:rPr lang="es-CO" altLang="es-ES" sz="2400" i="1">
                                <a:latin typeface="Cambria Math" panose="02040503050406030204" pitchFamily="18" charset="0"/>
                                <a:ea typeface="Verdana" panose="020B0604030504040204" pitchFamily="34" charset="0"/>
                              </a:rPr>
                            </m:ctrlPr>
                          </m:radPr>
                          <m:deg/>
                          <m:e>
                            <m:r>
                              <a:rPr lang="es-CO" altLang="es-ES" sz="2400" i="1">
                                <a:latin typeface="Cambria Math" panose="02040503050406030204" pitchFamily="18" charset="0"/>
                                <a:ea typeface="Verdana" panose="020B0604030504040204" pitchFamily="34" charset="0"/>
                              </a:rPr>
                              <m:t>𝑐</m:t>
                            </m:r>
                          </m:e>
                        </m:rad>
                      </m:den>
                    </m:f>
                    <m:d>
                      <m:dPr>
                        <m:ctrlPr>
                          <a:rPr lang="es-CO" altLang="es-ES" sz="2400" i="1">
                            <a:solidFill>
                              <a:srgbClr val="00B050"/>
                            </a:solidFill>
                            <a:latin typeface="Cambria Math" panose="02040503050406030204" pitchFamily="18" charset="0"/>
                            <a:ea typeface="Verdana" panose="020B0604030504040204" pitchFamily="34" charset="0"/>
                          </a:rPr>
                        </m:ctrlPr>
                      </m:dPr>
                      <m:e>
                        <m:f>
                          <m:fPr>
                            <m:ctrlPr>
                              <a:rPr lang="es-CO" altLang="es-ES" sz="2400" i="1">
                                <a:solidFill>
                                  <a:srgbClr val="00B050"/>
                                </a:solidFill>
                                <a:latin typeface="Cambria Math" panose="02040503050406030204" pitchFamily="18" charset="0"/>
                                <a:ea typeface="Verdana" panose="020B0604030504040204" pitchFamily="34" charset="0"/>
                              </a:rPr>
                            </m:ctrlPr>
                          </m:fPr>
                          <m:num>
                            <m:rad>
                              <m:radPr>
                                <m:degHide m:val="on"/>
                                <m:ctrlPr>
                                  <a:rPr lang="es-CO" altLang="es-ES" sz="2400" i="1">
                                    <a:solidFill>
                                      <a:srgbClr val="00B050"/>
                                    </a:solidFill>
                                    <a:latin typeface="Cambria Math" panose="02040503050406030204" pitchFamily="18" charset="0"/>
                                    <a:ea typeface="Verdana" panose="020B0604030504040204" pitchFamily="34" charset="0"/>
                                  </a:rPr>
                                </m:ctrlPr>
                              </m:radPr>
                              <m:deg/>
                              <m:e>
                                <m:r>
                                  <a:rPr lang="es-CO" altLang="es-ES" sz="2400" i="1">
                                    <a:solidFill>
                                      <a:srgbClr val="00B050"/>
                                    </a:solidFill>
                                    <a:latin typeface="Cambria Math" panose="02040503050406030204" pitchFamily="18" charset="0"/>
                                    <a:ea typeface="Verdana" panose="020B0604030504040204" pitchFamily="34" charset="0"/>
                                  </a:rPr>
                                  <m:t>𝑐</m:t>
                                </m:r>
                              </m:e>
                            </m:rad>
                          </m:num>
                          <m:den>
                            <m:rad>
                              <m:radPr>
                                <m:degHide m:val="on"/>
                                <m:ctrlPr>
                                  <a:rPr lang="es-CO" altLang="es-ES" sz="2400" i="1">
                                    <a:solidFill>
                                      <a:srgbClr val="00B050"/>
                                    </a:solidFill>
                                    <a:latin typeface="Cambria Math" panose="02040503050406030204" pitchFamily="18" charset="0"/>
                                    <a:ea typeface="Verdana" panose="020B0604030504040204" pitchFamily="34" charset="0"/>
                                  </a:rPr>
                                </m:ctrlPr>
                              </m:radPr>
                              <m:deg/>
                              <m:e>
                                <m:r>
                                  <a:rPr lang="es-CO" altLang="es-ES" sz="2400" i="1">
                                    <a:solidFill>
                                      <a:srgbClr val="00B050"/>
                                    </a:solidFill>
                                    <a:latin typeface="Cambria Math" panose="02040503050406030204" pitchFamily="18" charset="0"/>
                                    <a:ea typeface="Verdana" panose="020B0604030504040204" pitchFamily="34" charset="0"/>
                                  </a:rPr>
                                  <m:t>𝑐</m:t>
                                </m:r>
                              </m:e>
                            </m:rad>
                          </m:den>
                        </m:f>
                      </m:e>
                    </m:d>
                  </m:oMath>
                </a14:m>
                <a:r>
                  <a:rPr lang="es-CO" altLang="es-ES" sz="2400" dirty="0">
                    <a:solidFill>
                      <a:srgbClr val="00B050"/>
                    </a:solidFill>
                    <a:latin typeface="+mn-lt"/>
                    <a:ea typeface="Verdana" panose="020B0604030504040204" pitchFamily="34" charset="0"/>
                  </a:rPr>
                  <a:t> </a:t>
                </a:r>
                <a14:m>
                  <m:oMath xmlns:m="http://schemas.openxmlformats.org/officeDocument/2006/math">
                    <m:r>
                      <a:rPr lang="es-CO" altLang="es-ES" sz="2400" i="1" dirty="0">
                        <a:latin typeface="Cambria Math" panose="02040503050406030204" pitchFamily="18" charset="0"/>
                        <a:ea typeface="Verdana" panose="020B0604030504040204" pitchFamily="34" charset="0"/>
                      </a:rPr>
                      <m:t>=</m:t>
                    </m:r>
                    <m:f>
                      <m:fPr>
                        <m:ctrlPr>
                          <a:rPr lang="es-CO" altLang="es-ES" sz="2400" i="1">
                            <a:latin typeface="Cambria Math" panose="02040503050406030204" pitchFamily="18" charset="0"/>
                            <a:ea typeface="Verdana" panose="020B0604030504040204" pitchFamily="34" charset="0"/>
                          </a:rPr>
                        </m:ctrlPr>
                      </m:fPr>
                      <m:num>
                        <m:r>
                          <a:rPr lang="es-CO" altLang="es-ES" sz="2400" i="1">
                            <a:latin typeface="Cambria Math" panose="02040503050406030204" pitchFamily="18" charset="0"/>
                            <a:ea typeface="Verdana" panose="020B0604030504040204" pitchFamily="34" charset="0"/>
                          </a:rPr>
                          <m:t>𝑎</m:t>
                        </m:r>
                        <m:r>
                          <a:rPr lang="es-CO" altLang="es-ES" sz="2400" i="1">
                            <a:latin typeface="Cambria Math" panose="02040503050406030204" pitchFamily="18" charset="0"/>
                            <a:ea typeface="Verdana" panose="020B0604030504040204" pitchFamily="34" charset="0"/>
                          </a:rPr>
                          <m:t> ∙ </m:t>
                        </m:r>
                        <m:rad>
                          <m:radPr>
                            <m:degHide m:val="on"/>
                            <m:ctrlPr>
                              <a:rPr lang="es-CO" altLang="es-ES" sz="2400" i="1">
                                <a:solidFill>
                                  <a:srgbClr val="00B050"/>
                                </a:solidFill>
                                <a:latin typeface="Cambria Math" panose="02040503050406030204" pitchFamily="18" charset="0"/>
                                <a:ea typeface="Verdana" panose="020B0604030504040204" pitchFamily="34" charset="0"/>
                              </a:rPr>
                            </m:ctrlPr>
                          </m:radPr>
                          <m:deg/>
                          <m:e>
                            <m:r>
                              <a:rPr lang="es-CO" altLang="es-ES" sz="2400" i="1">
                                <a:solidFill>
                                  <a:srgbClr val="00B050"/>
                                </a:solidFill>
                                <a:latin typeface="Cambria Math" panose="02040503050406030204" pitchFamily="18" charset="0"/>
                                <a:ea typeface="Verdana" panose="020B0604030504040204" pitchFamily="34" charset="0"/>
                              </a:rPr>
                              <m:t>𝑐</m:t>
                            </m:r>
                          </m:e>
                        </m:rad>
                      </m:num>
                      <m:den>
                        <m:r>
                          <a:rPr lang="es-CO" altLang="es-ES" sz="2400" i="1">
                            <a:latin typeface="Cambria Math" panose="02040503050406030204" pitchFamily="18" charset="0"/>
                            <a:ea typeface="Verdana" panose="020B0604030504040204" pitchFamily="34" charset="0"/>
                          </a:rPr>
                          <m:t>𝑏</m:t>
                        </m:r>
                        <m:r>
                          <a:rPr lang="es-CO" altLang="es-ES" sz="2400" i="1">
                            <a:latin typeface="Cambria Math" panose="02040503050406030204" pitchFamily="18" charset="0"/>
                            <a:ea typeface="Verdana" panose="020B0604030504040204" pitchFamily="34" charset="0"/>
                          </a:rPr>
                          <m:t> ∙ </m:t>
                        </m:r>
                        <m:rad>
                          <m:radPr>
                            <m:degHide m:val="on"/>
                            <m:ctrlPr>
                              <a:rPr lang="es-CO" altLang="es-ES" sz="2400" i="1">
                                <a:latin typeface="Cambria Math" panose="02040503050406030204" pitchFamily="18" charset="0"/>
                                <a:ea typeface="Verdana" panose="020B0604030504040204" pitchFamily="34" charset="0"/>
                              </a:rPr>
                            </m:ctrlPr>
                          </m:radPr>
                          <m:deg/>
                          <m:e>
                            <m:r>
                              <a:rPr lang="es-CO" altLang="es-ES" sz="2400" i="1">
                                <a:latin typeface="Cambria Math" panose="02040503050406030204" pitchFamily="18" charset="0"/>
                                <a:ea typeface="Verdana" panose="020B0604030504040204" pitchFamily="34" charset="0"/>
                              </a:rPr>
                              <m:t>𝑐</m:t>
                            </m:r>
                          </m:e>
                        </m:rad>
                        <m:r>
                          <a:rPr lang="es-CO" altLang="es-ES" sz="2400" i="1">
                            <a:latin typeface="Cambria Math" panose="02040503050406030204" pitchFamily="18" charset="0"/>
                            <a:ea typeface="Verdana" panose="020B0604030504040204" pitchFamily="34" charset="0"/>
                          </a:rPr>
                          <m:t> </m:t>
                        </m:r>
                        <m:r>
                          <a:rPr lang="es-CO" altLang="es-ES" sz="2400" i="1" dirty="0">
                            <a:latin typeface="Cambria Math" panose="02040503050406030204" pitchFamily="18" charset="0"/>
                            <a:ea typeface="Cambria Math" panose="02040503050406030204" pitchFamily="18" charset="0"/>
                          </a:rPr>
                          <m:t>∙ </m:t>
                        </m:r>
                        <m:rad>
                          <m:radPr>
                            <m:degHide m:val="on"/>
                            <m:ctrlPr>
                              <a:rPr lang="es-CO" altLang="es-ES" sz="2400" i="1">
                                <a:solidFill>
                                  <a:srgbClr val="00B050"/>
                                </a:solidFill>
                                <a:latin typeface="Cambria Math" panose="02040503050406030204" pitchFamily="18" charset="0"/>
                                <a:ea typeface="Verdana" panose="020B0604030504040204" pitchFamily="34" charset="0"/>
                              </a:rPr>
                            </m:ctrlPr>
                          </m:radPr>
                          <m:deg/>
                          <m:e>
                            <m:r>
                              <a:rPr lang="es-CO" altLang="es-ES" sz="2400" i="1">
                                <a:solidFill>
                                  <a:srgbClr val="00B050"/>
                                </a:solidFill>
                                <a:latin typeface="Cambria Math" panose="02040503050406030204" pitchFamily="18" charset="0"/>
                                <a:ea typeface="Verdana" panose="020B0604030504040204" pitchFamily="34" charset="0"/>
                              </a:rPr>
                              <m:t>𝑐</m:t>
                            </m:r>
                          </m:e>
                        </m:rad>
                      </m:den>
                    </m:f>
                    <m:r>
                      <a:rPr lang="es-PR" altLang="es-ES" sz="2400" b="1" i="1" dirty="0">
                        <a:latin typeface="Cambria Math" panose="02040503050406030204" pitchFamily="18" charset="0"/>
                      </a:rPr>
                      <m:t>=</m:t>
                    </m:r>
                  </m:oMath>
                </a14:m>
                <a:r>
                  <a:rPr lang="es-CO" altLang="es-ES" sz="2400" dirty="0">
                    <a:latin typeface="+mn-lt"/>
                    <a:ea typeface="Verdana" panose="020B0604030504040204" pitchFamily="34" charset="0"/>
                  </a:rPr>
                  <a:t> </a:t>
                </a:r>
                <a14:m>
                  <m:oMath xmlns:m="http://schemas.openxmlformats.org/officeDocument/2006/math">
                    <m:f>
                      <m:fPr>
                        <m:ctrlPr>
                          <a:rPr lang="es-CO" altLang="es-ES" sz="2400" i="1">
                            <a:latin typeface="Cambria Math" panose="02040503050406030204" pitchFamily="18" charset="0"/>
                            <a:ea typeface="Verdana" panose="020B0604030504040204" pitchFamily="34" charset="0"/>
                          </a:rPr>
                        </m:ctrlPr>
                      </m:fPr>
                      <m:num>
                        <m:r>
                          <a:rPr lang="es-CO" altLang="es-ES" sz="2400" i="1">
                            <a:latin typeface="Cambria Math" panose="02040503050406030204" pitchFamily="18" charset="0"/>
                            <a:ea typeface="Verdana" panose="020B0604030504040204" pitchFamily="34" charset="0"/>
                          </a:rPr>
                          <m:t>𝑎</m:t>
                        </m:r>
                        <m:r>
                          <a:rPr lang="es-CO" altLang="es-ES" sz="2400" i="1">
                            <a:latin typeface="Cambria Math" panose="02040503050406030204" pitchFamily="18" charset="0"/>
                            <a:ea typeface="Verdana" panose="020B0604030504040204" pitchFamily="34" charset="0"/>
                          </a:rPr>
                          <m:t> ∙ </m:t>
                        </m:r>
                        <m:rad>
                          <m:radPr>
                            <m:degHide m:val="on"/>
                            <m:ctrlPr>
                              <a:rPr lang="es-CO" altLang="es-ES" sz="2400" i="1">
                                <a:solidFill>
                                  <a:srgbClr val="00B050"/>
                                </a:solidFill>
                                <a:latin typeface="Cambria Math" panose="02040503050406030204" pitchFamily="18" charset="0"/>
                                <a:ea typeface="Verdana" panose="020B0604030504040204" pitchFamily="34" charset="0"/>
                              </a:rPr>
                            </m:ctrlPr>
                          </m:radPr>
                          <m:deg/>
                          <m:e>
                            <m:r>
                              <a:rPr lang="es-CO" altLang="es-ES" sz="2400" i="1">
                                <a:solidFill>
                                  <a:srgbClr val="00B050"/>
                                </a:solidFill>
                                <a:latin typeface="Cambria Math" panose="02040503050406030204" pitchFamily="18" charset="0"/>
                                <a:ea typeface="Verdana" panose="020B0604030504040204" pitchFamily="34" charset="0"/>
                              </a:rPr>
                              <m:t>𝑐</m:t>
                            </m:r>
                          </m:e>
                        </m:rad>
                      </m:num>
                      <m:den>
                        <m:r>
                          <a:rPr lang="es-CO" altLang="es-ES" sz="2400" i="1">
                            <a:latin typeface="Cambria Math" panose="02040503050406030204" pitchFamily="18" charset="0"/>
                            <a:ea typeface="Verdana" panose="020B0604030504040204" pitchFamily="34" charset="0"/>
                          </a:rPr>
                          <m:t>𝑏</m:t>
                        </m:r>
                        <m:r>
                          <a:rPr lang="es-CO" altLang="es-ES" sz="2400" i="1">
                            <a:latin typeface="Cambria Math" panose="02040503050406030204" pitchFamily="18" charset="0"/>
                            <a:ea typeface="Verdana" panose="020B0604030504040204" pitchFamily="34" charset="0"/>
                          </a:rPr>
                          <m:t> </m:t>
                        </m:r>
                        <m:sSup>
                          <m:sSupPr>
                            <m:ctrlPr>
                              <a:rPr lang="es-CO" altLang="es-ES" sz="2400" i="1">
                                <a:latin typeface="Cambria Math" panose="02040503050406030204" pitchFamily="18" charset="0"/>
                                <a:ea typeface="Verdana" panose="020B0604030504040204" pitchFamily="34" charset="0"/>
                              </a:rPr>
                            </m:ctrlPr>
                          </m:sSupPr>
                          <m:e>
                            <m:d>
                              <m:dPr>
                                <m:ctrlPr>
                                  <a:rPr lang="es-CO" altLang="es-ES" sz="2400" i="1">
                                    <a:latin typeface="Cambria Math" panose="02040503050406030204" pitchFamily="18" charset="0"/>
                                    <a:ea typeface="Verdana" panose="020B0604030504040204" pitchFamily="34" charset="0"/>
                                  </a:rPr>
                                </m:ctrlPr>
                              </m:dPr>
                              <m:e>
                                <m:rad>
                                  <m:radPr>
                                    <m:degHide m:val="on"/>
                                    <m:ctrlPr>
                                      <a:rPr lang="es-CO" altLang="es-ES" sz="2400" i="1">
                                        <a:latin typeface="Cambria Math" panose="02040503050406030204" pitchFamily="18" charset="0"/>
                                        <a:ea typeface="Verdana" panose="020B0604030504040204" pitchFamily="34" charset="0"/>
                                      </a:rPr>
                                    </m:ctrlPr>
                                  </m:radPr>
                                  <m:deg/>
                                  <m:e>
                                    <m:r>
                                      <a:rPr lang="es-CO" altLang="es-ES" sz="2400" i="1">
                                        <a:latin typeface="Cambria Math" panose="02040503050406030204" pitchFamily="18" charset="0"/>
                                        <a:ea typeface="Verdana" panose="020B0604030504040204" pitchFamily="34" charset="0"/>
                                      </a:rPr>
                                      <m:t>𝑐</m:t>
                                    </m:r>
                                  </m:e>
                                </m:rad>
                              </m:e>
                            </m:d>
                          </m:e>
                          <m:sup>
                            <m:r>
                              <a:rPr lang="es-CO" altLang="es-ES" sz="2400" i="1">
                                <a:latin typeface="Cambria Math" panose="02040503050406030204" pitchFamily="18" charset="0"/>
                                <a:ea typeface="Verdana" panose="020B0604030504040204" pitchFamily="34" charset="0"/>
                              </a:rPr>
                              <m:t>2</m:t>
                            </m:r>
                          </m:sup>
                        </m:sSup>
                        <m:r>
                          <a:rPr lang="es-CO" altLang="es-ES" sz="2400" i="1">
                            <a:latin typeface="Cambria Math" panose="02040503050406030204" pitchFamily="18" charset="0"/>
                            <a:ea typeface="Verdana" panose="020B0604030504040204" pitchFamily="34" charset="0"/>
                          </a:rPr>
                          <m:t> </m:t>
                        </m:r>
                      </m:den>
                    </m:f>
                    <m:r>
                      <a:rPr lang="es-PR" altLang="es-ES" sz="2400" b="1" i="1" dirty="0">
                        <a:latin typeface="Cambria Math" panose="02040503050406030204" pitchFamily="18" charset="0"/>
                      </a:rPr>
                      <m:t>=</m:t>
                    </m:r>
                  </m:oMath>
                </a14:m>
                <a:r>
                  <a:rPr lang="es-PR" altLang="es-ES" sz="2400" b="1" dirty="0">
                    <a:latin typeface="+mn-lt"/>
                  </a:rPr>
                  <a:t> </a:t>
                </a:r>
                <a14:m>
                  <m:oMath xmlns:m="http://schemas.openxmlformats.org/officeDocument/2006/math">
                    <m:f>
                      <m:fPr>
                        <m:ctrlPr>
                          <a:rPr lang="es-CO" altLang="es-ES" sz="2400" i="1">
                            <a:latin typeface="Cambria Math" panose="02040503050406030204" pitchFamily="18" charset="0"/>
                            <a:ea typeface="Verdana" panose="020B0604030504040204" pitchFamily="34" charset="0"/>
                          </a:rPr>
                        </m:ctrlPr>
                      </m:fPr>
                      <m:num>
                        <m:r>
                          <a:rPr lang="es-CO" altLang="es-ES" sz="2400" i="1">
                            <a:latin typeface="Cambria Math" panose="02040503050406030204" pitchFamily="18" charset="0"/>
                            <a:ea typeface="Verdana" panose="020B0604030504040204" pitchFamily="34" charset="0"/>
                          </a:rPr>
                          <m:t>𝑎</m:t>
                        </m:r>
                        <m:r>
                          <a:rPr lang="es-CO" altLang="es-ES" sz="2400" i="1">
                            <a:latin typeface="Cambria Math" panose="02040503050406030204" pitchFamily="18" charset="0"/>
                            <a:ea typeface="Verdana" panose="020B0604030504040204" pitchFamily="34" charset="0"/>
                          </a:rPr>
                          <m:t> ∙ </m:t>
                        </m:r>
                        <m:rad>
                          <m:radPr>
                            <m:degHide m:val="on"/>
                            <m:ctrlPr>
                              <a:rPr lang="es-CO" altLang="es-ES" sz="2400" i="1">
                                <a:solidFill>
                                  <a:srgbClr val="00B050"/>
                                </a:solidFill>
                                <a:latin typeface="Cambria Math" panose="02040503050406030204" pitchFamily="18" charset="0"/>
                                <a:ea typeface="Verdana" panose="020B0604030504040204" pitchFamily="34" charset="0"/>
                              </a:rPr>
                            </m:ctrlPr>
                          </m:radPr>
                          <m:deg/>
                          <m:e>
                            <m:r>
                              <a:rPr lang="es-CO" altLang="es-ES" sz="2400" i="1">
                                <a:solidFill>
                                  <a:srgbClr val="00B050"/>
                                </a:solidFill>
                                <a:latin typeface="Cambria Math" panose="02040503050406030204" pitchFamily="18" charset="0"/>
                                <a:ea typeface="Verdana" panose="020B0604030504040204" pitchFamily="34" charset="0"/>
                              </a:rPr>
                              <m:t>𝑐</m:t>
                            </m:r>
                          </m:e>
                        </m:rad>
                      </m:num>
                      <m:den>
                        <m:r>
                          <a:rPr lang="es-CO" altLang="es-ES" sz="2400" i="1">
                            <a:latin typeface="Cambria Math" panose="02040503050406030204" pitchFamily="18" charset="0"/>
                            <a:ea typeface="Verdana" panose="020B0604030504040204" pitchFamily="34" charset="0"/>
                          </a:rPr>
                          <m:t>𝑏</m:t>
                        </m:r>
                        <m:r>
                          <a:rPr lang="es-CO" altLang="es-ES" sz="2400" i="1">
                            <a:latin typeface="Cambria Math" panose="02040503050406030204" pitchFamily="18" charset="0"/>
                            <a:ea typeface="Verdana" panose="020B0604030504040204" pitchFamily="34" charset="0"/>
                          </a:rPr>
                          <m:t> ∙ </m:t>
                        </m:r>
                        <m:r>
                          <a:rPr lang="es-CO" altLang="es-ES" sz="2400" i="1">
                            <a:latin typeface="Cambria Math" panose="02040503050406030204" pitchFamily="18" charset="0"/>
                            <a:ea typeface="Verdana" panose="020B0604030504040204" pitchFamily="34" charset="0"/>
                          </a:rPr>
                          <m:t>𝑐</m:t>
                        </m:r>
                      </m:den>
                    </m:f>
                  </m:oMath>
                </a14:m>
                <a:endParaRPr lang="es-PR" altLang="es-ES" sz="2400" b="1" dirty="0">
                  <a:solidFill>
                    <a:srgbClr val="00B050"/>
                  </a:solidFill>
                  <a:latin typeface="+mn-lt"/>
                </a:endParaRPr>
              </a:p>
              <a:p>
                <a:pPr>
                  <a:spcBef>
                    <a:spcPct val="50000"/>
                  </a:spcBef>
                </a:pPr>
                <a:r>
                  <a:rPr lang="es-PR" altLang="es-ES" sz="2200" b="1" dirty="0">
                    <a:solidFill>
                      <a:srgbClr val="00B050"/>
                    </a:solidFill>
                    <a:latin typeface="+mn-lt"/>
                  </a:rPr>
                  <a:t>Ejemplos</a:t>
                </a:r>
              </a:p>
              <a:p>
                <a:pPr algn="ctr">
                  <a:lnSpc>
                    <a:spcPct val="100000"/>
                  </a:lnSpc>
                  <a:spcBef>
                    <a:spcPct val="50000"/>
                  </a:spcBef>
                </a:pPr>
                <a14:m>
                  <m:oMath xmlns:m="http://schemas.openxmlformats.org/officeDocument/2006/math">
                    <m:f>
                      <m:fPr>
                        <m:ctrlPr>
                          <a:rPr lang="es-CO" altLang="es-ES" sz="2200" i="1">
                            <a:latin typeface="Cambria Math" panose="02040503050406030204" pitchFamily="18" charset="0"/>
                            <a:ea typeface="Verdana" panose="020B0604030504040204" pitchFamily="34" charset="0"/>
                          </a:rPr>
                        </m:ctrlPr>
                      </m:fPr>
                      <m:num>
                        <m:r>
                          <a:rPr lang="es-CO" altLang="es-ES" sz="2200" i="1">
                            <a:latin typeface="Cambria Math" panose="02040503050406030204" pitchFamily="18" charset="0"/>
                            <a:ea typeface="Verdana" panose="020B0604030504040204" pitchFamily="34" charset="0"/>
                          </a:rPr>
                          <m:t>2</m:t>
                        </m:r>
                      </m:num>
                      <m:den>
                        <m:r>
                          <a:rPr lang="es-CO" altLang="es-ES" sz="2200" i="1">
                            <a:latin typeface="Cambria Math" panose="02040503050406030204" pitchFamily="18" charset="0"/>
                            <a:ea typeface="Verdana" panose="020B0604030504040204" pitchFamily="34" charset="0"/>
                          </a:rPr>
                          <m:t>3 </m:t>
                        </m:r>
                        <m:rad>
                          <m:radPr>
                            <m:degHide m:val="on"/>
                            <m:ctrlPr>
                              <a:rPr lang="es-CO" altLang="es-ES" sz="2200" i="1">
                                <a:latin typeface="Cambria Math" panose="02040503050406030204" pitchFamily="18" charset="0"/>
                                <a:ea typeface="Verdana" panose="020B0604030504040204" pitchFamily="34" charset="0"/>
                              </a:rPr>
                            </m:ctrlPr>
                          </m:radPr>
                          <m:deg/>
                          <m:e>
                            <m:r>
                              <a:rPr lang="es-CO" altLang="es-ES" sz="2200" i="1">
                                <a:latin typeface="Cambria Math" panose="02040503050406030204" pitchFamily="18" charset="0"/>
                                <a:ea typeface="Verdana" panose="020B0604030504040204" pitchFamily="34" charset="0"/>
                              </a:rPr>
                              <m:t>2</m:t>
                            </m:r>
                          </m:e>
                        </m:rad>
                      </m:den>
                    </m:f>
                    <m:r>
                      <a:rPr lang="es-CO" altLang="es-ES" sz="2200" i="1">
                        <a:latin typeface="Cambria Math" panose="02040503050406030204" pitchFamily="18" charset="0"/>
                        <a:ea typeface="Verdana" panose="020B0604030504040204" pitchFamily="34" charset="0"/>
                      </a:rPr>
                      <m:t> </m:t>
                    </m:r>
                    <m:r>
                      <a:rPr lang="es-CO" altLang="es-ES" sz="2200" i="1" dirty="0">
                        <a:latin typeface="Cambria Math" panose="02040503050406030204" pitchFamily="18" charset="0"/>
                        <a:ea typeface="Verdana" panose="020B0604030504040204" pitchFamily="34" charset="0"/>
                      </a:rPr>
                      <m:t>=</m:t>
                    </m:r>
                    <m:f>
                      <m:fPr>
                        <m:ctrlPr>
                          <a:rPr lang="es-CO" altLang="es-ES" sz="2200" i="1">
                            <a:latin typeface="Cambria Math" panose="02040503050406030204" pitchFamily="18" charset="0"/>
                            <a:ea typeface="Verdana" panose="020B0604030504040204" pitchFamily="34" charset="0"/>
                          </a:rPr>
                        </m:ctrlPr>
                      </m:fPr>
                      <m:num>
                        <m:r>
                          <a:rPr lang="es-CO" altLang="es-ES" sz="2200" i="1">
                            <a:latin typeface="Cambria Math" panose="02040503050406030204" pitchFamily="18" charset="0"/>
                            <a:ea typeface="Verdana" panose="020B0604030504040204" pitchFamily="34" charset="0"/>
                          </a:rPr>
                          <m:t>2</m:t>
                        </m:r>
                      </m:num>
                      <m:den>
                        <m:r>
                          <a:rPr lang="es-CO" altLang="es-ES" sz="2200" i="1">
                            <a:latin typeface="Cambria Math" panose="02040503050406030204" pitchFamily="18" charset="0"/>
                            <a:ea typeface="Verdana" panose="020B0604030504040204" pitchFamily="34" charset="0"/>
                          </a:rPr>
                          <m:t>3 </m:t>
                        </m:r>
                        <m:rad>
                          <m:radPr>
                            <m:degHide m:val="on"/>
                            <m:ctrlPr>
                              <a:rPr lang="es-CO" altLang="es-ES" sz="2200" i="1">
                                <a:latin typeface="Cambria Math" panose="02040503050406030204" pitchFamily="18" charset="0"/>
                                <a:ea typeface="Verdana" panose="020B0604030504040204" pitchFamily="34" charset="0"/>
                              </a:rPr>
                            </m:ctrlPr>
                          </m:radPr>
                          <m:deg/>
                          <m:e>
                            <m:r>
                              <a:rPr lang="es-CO" altLang="es-ES" sz="2200" i="1">
                                <a:latin typeface="Cambria Math" panose="02040503050406030204" pitchFamily="18" charset="0"/>
                                <a:ea typeface="Verdana" panose="020B0604030504040204" pitchFamily="34" charset="0"/>
                              </a:rPr>
                              <m:t>2</m:t>
                            </m:r>
                          </m:e>
                        </m:rad>
                      </m:den>
                    </m:f>
                    <m:d>
                      <m:dPr>
                        <m:ctrlPr>
                          <a:rPr lang="es-CO" altLang="es-ES" sz="2200" i="1">
                            <a:solidFill>
                              <a:srgbClr val="00B050"/>
                            </a:solidFill>
                            <a:latin typeface="Cambria Math" panose="02040503050406030204" pitchFamily="18" charset="0"/>
                            <a:ea typeface="Verdana" panose="020B0604030504040204" pitchFamily="34" charset="0"/>
                          </a:rPr>
                        </m:ctrlPr>
                      </m:dPr>
                      <m:e>
                        <m:f>
                          <m:fPr>
                            <m:ctrlPr>
                              <a:rPr lang="es-CO" altLang="es-ES" sz="2200" i="1">
                                <a:solidFill>
                                  <a:srgbClr val="00B050"/>
                                </a:solidFill>
                                <a:latin typeface="Cambria Math" panose="02040503050406030204" pitchFamily="18" charset="0"/>
                                <a:ea typeface="Verdana" panose="020B0604030504040204" pitchFamily="34" charset="0"/>
                              </a:rPr>
                            </m:ctrlPr>
                          </m:fPr>
                          <m:num>
                            <m:rad>
                              <m:radPr>
                                <m:degHide m:val="on"/>
                                <m:ctrlPr>
                                  <a:rPr lang="es-CO" altLang="es-ES" sz="2200" i="1">
                                    <a:solidFill>
                                      <a:srgbClr val="00B050"/>
                                    </a:solidFill>
                                    <a:latin typeface="Cambria Math" panose="02040503050406030204" pitchFamily="18" charset="0"/>
                                    <a:ea typeface="Verdana" panose="020B0604030504040204" pitchFamily="34" charset="0"/>
                                  </a:rPr>
                                </m:ctrlPr>
                              </m:radPr>
                              <m:deg/>
                              <m:e>
                                <m:r>
                                  <a:rPr lang="es-CO" altLang="es-ES" sz="2200" i="1">
                                    <a:solidFill>
                                      <a:srgbClr val="00B050"/>
                                    </a:solidFill>
                                    <a:latin typeface="Cambria Math" panose="02040503050406030204" pitchFamily="18" charset="0"/>
                                    <a:ea typeface="Verdana" panose="020B0604030504040204" pitchFamily="34" charset="0"/>
                                  </a:rPr>
                                  <m:t>2</m:t>
                                </m:r>
                              </m:e>
                            </m:rad>
                          </m:num>
                          <m:den>
                            <m:rad>
                              <m:radPr>
                                <m:degHide m:val="on"/>
                                <m:ctrlPr>
                                  <a:rPr lang="es-CO" altLang="es-ES" sz="2200" i="1">
                                    <a:solidFill>
                                      <a:srgbClr val="00B050"/>
                                    </a:solidFill>
                                    <a:latin typeface="Cambria Math" panose="02040503050406030204" pitchFamily="18" charset="0"/>
                                    <a:ea typeface="Verdana" panose="020B0604030504040204" pitchFamily="34" charset="0"/>
                                  </a:rPr>
                                </m:ctrlPr>
                              </m:radPr>
                              <m:deg/>
                              <m:e>
                                <m:r>
                                  <a:rPr lang="es-CO" altLang="es-ES" sz="2200" i="1">
                                    <a:solidFill>
                                      <a:srgbClr val="00B050"/>
                                    </a:solidFill>
                                    <a:latin typeface="Cambria Math" panose="02040503050406030204" pitchFamily="18" charset="0"/>
                                    <a:ea typeface="Verdana" panose="020B0604030504040204" pitchFamily="34" charset="0"/>
                                  </a:rPr>
                                  <m:t>2</m:t>
                                </m:r>
                              </m:e>
                            </m:rad>
                          </m:den>
                        </m:f>
                      </m:e>
                    </m:d>
                  </m:oMath>
                </a14:m>
                <a:r>
                  <a:rPr lang="es-CO" altLang="es-ES" sz="2200" dirty="0">
                    <a:latin typeface="+mn-lt"/>
                    <a:ea typeface="Verdana" panose="020B0604030504040204" pitchFamily="34" charset="0"/>
                  </a:rPr>
                  <a:t> </a:t>
                </a:r>
                <a14:m>
                  <m:oMath xmlns:m="http://schemas.openxmlformats.org/officeDocument/2006/math">
                    <m:r>
                      <a:rPr lang="es-CO" altLang="es-ES" sz="2200" i="1" dirty="0">
                        <a:latin typeface="Cambria Math" panose="02040503050406030204" pitchFamily="18" charset="0"/>
                        <a:ea typeface="Verdana" panose="020B0604030504040204" pitchFamily="34" charset="0"/>
                      </a:rPr>
                      <m:t>=</m:t>
                    </m:r>
                    <m:f>
                      <m:fPr>
                        <m:ctrlPr>
                          <a:rPr lang="es-CO" altLang="es-ES" sz="2200" i="1">
                            <a:latin typeface="Cambria Math" panose="02040503050406030204" pitchFamily="18" charset="0"/>
                            <a:ea typeface="Verdana" panose="020B0604030504040204" pitchFamily="34" charset="0"/>
                          </a:rPr>
                        </m:ctrlPr>
                      </m:fPr>
                      <m:num>
                        <m:r>
                          <a:rPr lang="es-CO" altLang="es-ES" sz="2200" i="1">
                            <a:latin typeface="Cambria Math" panose="02040503050406030204" pitchFamily="18" charset="0"/>
                            <a:ea typeface="Verdana" panose="020B0604030504040204" pitchFamily="34" charset="0"/>
                          </a:rPr>
                          <m:t>2 </m:t>
                        </m:r>
                        <m:r>
                          <a:rPr lang="es-CO" altLang="es-ES" sz="2200" i="1" dirty="0">
                            <a:latin typeface="Cambria Math" panose="02040503050406030204" pitchFamily="18" charset="0"/>
                            <a:ea typeface="Cambria Math" panose="02040503050406030204" pitchFamily="18" charset="0"/>
                          </a:rPr>
                          <m:t>∙ </m:t>
                        </m:r>
                        <m:rad>
                          <m:radPr>
                            <m:degHide m:val="on"/>
                            <m:ctrlPr>
                              <a:rPr lang="es-CO" altLang="es-ES" sz="2200" i="1">
                                <a:latin typeface="Cambria Math" panose="02040503050406030204" pitchFamily="18" charset="0"/>
                                <a:ea typeface="Verdana" panose="020B0604030504040204" pitchFamily="34" charset="0"/>
                              </a:rPr>
                            </m:ctrlPr>
                          </m:radPr>
                          <m:deg/>
                          <m:e>
                            <m:r>
                              <a:rPr lang="es-CO" altLang="es-ES" sz="2200" i="1">
                                <a:latin typeface="Cambria Math" panose="02040503050406030204" pitchFamily="18" charset="0"/>
                                <a:ea typeface="Verdana" panose="020B0604030504040204" pitchFamily="34" charset="0"/>
                              </a:rPr>
                              <m:t>2</m:t>
                            </m:r>
                          </m:e>
                        </m:rad>
                      </m:num>
                      <m:den>
                        <m:r>
                          <a:rPr lang="es-CO" altLang="es-ES" sz="2200" i="1">
                            <a:latin typeface="Cambria Math" panose="02040503050406030204" pitchFamily="18" charset="0"/>
                            <a:ea typeface="Verdana" panose="020B0604030504040204" pitchFamily="34" charset="0"/>
                          </a:rPr>
                          <m:t>3 </m:t>
                        </m:r>
                        <m:r>
                          <a:rPr lang="es-CO" altLang="es-ES" sz="2200" i="1" dirty="0">
                            <a:latin typeface="Cambria Math" panose="02040503050406030204" pitchFamily="18" charset="0"/>
                            <a:ea typeface="Cambria Math" panose="02040503050406030204" pitchFamily="18" charset="0"/>
                          </a:rPr>
                          <m:t>∙ </m:t>
                        </m:r>
                        <m:rad>
                          <m:radPr>
                            <m:degHide m:val="on"/>
                            <m:ctrlPr>
                              <a:rPr lang="es-CO" altLang="es-ES" sz="2200" i="1">
                                <a:latin typeface="Cambria Math" panose="02040503050406030204" pitchFamily="18" charset="0"/>
                                <a:ea typeface="Verdana" panose="020B0604030504040204" pitchFamily="34" charset="0"/>
                              </a:rPr>
                            </m:ctrlPr>
                          </m:radPr>
                          <m:deg/>
                          <m:e>
                            <m:r>
                              <a:rPr lang="es-CO" altLang="es-ES" sz="2200" i="1">
                                <a:latin typeface="Cambria Math" panose="02040503050406030204" pitchFamily="18" charset="0"/>
                                <a:ea typeface="Verdana" panose="020B0604030504040204" pitchFamily="34" charset="0"/>
                              </a:rPr>
                              <m:t>2</m:t>
                            </m:r>
                          </m:e>
                        </m:rad>
                        <m:r>
                          <a:rPr lang="es-CO" altLang="es-ES" sz="2200" i="1">
                            <a:latin typeface="Cambria Math" panose="02040503050406030204" pitchFamily="18" charset="0"/>
                            <a:ea typeface="Verdana" panose="020B0604030504040204" pitchFamily="34" charset="0"/>
                          </a:rPr>
                          <m:t> </m:t>
                        </m:r>
                        <m:r>
                          <a:rPr lang="es-CO" altLang="es-ES" sz="2200" i="1" dirty="0">
                            <a:latin typeface="Cambria Math" panose="02040503050406030204" pitchFamily="18" charset="0"/>
                            <a:ea typeface="Cambria Math" panose="02040503050406030204" pitchFamily="18" charset="0"/>
                          </a:rPr>
                          <m:t>∙ </m:t>
                        </m:r>
                        <m:rad>
                          <m:radPr>
                            <m:degHide m:val="on"/>
                            <m:ctrlPr>
                              <a:rPr lang="es-CO" altLang="es-ES" sz="2200" i="1">
                                <a:latin typeface="Cambria Math" panose="02040503050406030204" pitchFamily="18" charset="0"/>
                                <a:ea typeface="Verdana" panose="020B0604030504040204" pitchFamily="34" charset="0"/>
                              </a:rPr>
                            </m:ctrlPr>
                          </m:radPr>
                          <m:deg/>
                          <m:e>
                            <m:r>
                              <a:rPr lang="es-CO" altLang="es-ES" sz="2200" i="1">
                                <a:latin typeface="Cambria Math" panose="02040503050406030204" pitchFamily="18" charset="0"/>
                                <a:ea typeface="Verdana" panose="020B0604030504040204" pitchFamily="34" charset="0"/>
                              </a:rPr>
                              <m:t>2</m:t>
                            </m:r>
                          </m:e>
                        </m:rad>
                      </m:den>
                    </m:f>
                    <m:r>
                      <a:rPr lang="es-PR" altLang="es-ES" sz="2200" b="1" i="1" dirty="0">
                        <a:latin typeface="Cambria Math" panose="02040503050406030204" pitchFamily="18" charset="0"/>
                      </a:rPr>
                      <m:t>=</m:t>
                    </m:r>
                  </m:oMath>
                </a14:m>
                <a:r>
                  <a:rPr lang="es-CO" altLang="es-ES" sz="2200" dirty="0">
                    <a:latin typeface="+mn-lt"/>
                    <a:ea typeface="Verdana" panose="020B0604030504040204" pitchFamily="34" charset="0"/>
                  </a:rPr>
                  <a:t> </a:t>
                </a:r>
                <a14:m>
                  <m:oMath xmlns:m="http://schemas.openxmlformats.org/officeDocument/2006/math">
                    <m:f>
                      <m:fPr>
                        <m:ctrlPr>
                          <a:rPr lang="es-CO" altLang="es-ES" sz="2200" i="1">
                            <a:latin typeface="Cambria Math" panose="02040503050406030204" pitchFamily="18" charset="0"/>
                            <a:ea typeface="Verdana" panose="020B0604030504040204" pitchFamily="34" charset="0"/>
                          </a:rPr>
                        </m:ctrlPr>
                      </m:fPr>
                      <m:num>
                        <m:r>
                          <a:rPr lang="es-CO" altLang="es-ES" sz="2200" i="1">
                            <a:latin typeface="Cambria Math" panose="02040503050406030204" pitchFamily="18" charset="0"/>
                            <a:ea typeface="Verdana" panose="020B0604030504040204" pitchFamily="34" charset="0"/>
                          </a:rPr>
                          <m:t>2 </m:t>
                        </m:r>
                        <m:r>
                          <a:rPr lang="es-CO" altLang="es-ES" sz="2200" i="1" dirty="0">
                            <a:latin typeface="Cambria Math" panose="02040503050406030204" pitchFamily="18" charset="0"/>
                            <a:ea typeface="Cambria Math" panose="02040503050406030204" pitchFamily="18" charset="0"/>
                          </a:rPr>
                          <m:t>∙ </m:t>
                        </m:r>
                        <m:rad>
                          <m:radPr>
                            <m:degHide m:val="on"/>
                            <m:ctrlPr>
                              <a:rPr lang="es-CO" altLang="es-ES" sz="2200" i="1">
                                <a:latin typeface="Cambria Math" panose="02040503050406030204" pitchFamily="18" charset="0"/>
                                <a:ea typeface="Verdana" panose="020B0604030504040204" pitchFamily="34" charset="0"/>
                              </a:rPr>
                            </m:ctrlPr>
                          </m:radPr>
                          <m:deg/>
                          <m:e>
                            <m:r>
                              <a:rPr lang="es-CO" altLang="es-ES" sz="2200" i="1">
                                <a:latin typeface="Cambria Math" panose="02040503050406030204" pitchFamily="18" charset="0"/>
                                <a:ea typeface="Verdana" panose="020B0604030504040204" pitchFamily="34" charset="0"/>
                              </a:rPr>
                              <m:t>2</m:t>
                            </m:r>
                          </m:e>
                        </m:rad>
                      </m:num>
                      <m:den>
                        <m:r>
                          <a:rPr lang="es-CO" altLang="es-ES" sz="2200" i="1">
                            <a:latin typeface="Cambria Math" panose="02040503050406030204" pitchFamily="18" charset="0"/>
                            <a:ea typeface="Verdana" panose="020B0604030504040204" pitchFamily="34" charset="0"/>
                          </a:rPr>
                          <m:t>3 </m:t>
                        </m:r>
                        <m:sSup>
                          <m:sSupPr>
                            <m:ctrlPr>
                              <a:rPr lang="es-CO" altLang="es-ES" sz="2200" i="1">
                                <a:latin typeface="Cambria Math" panose="02040503050406030204" pitchFamily="18" charset="0"/>
                                <a:ea typeface="Verdana" panose="020B0604030504040204" pitchFamily="34" charset="0"/>
                              </a:rPr>
                            </m:ctrlPr>
                          </m:sSupPr>
                          <m:e>
                            <m:d>
                              <m:dPr>
                                <m:ctrlPr>
                                  <a:rPr lang="es-CO" altLang="es-ES" sz="2200" i="1">
                                    <a:latin typeface="Cambria Math" panose="02040503050406030204" pitchFamily="18" charset="0"/>
                                    <a:ea typeface="Verdana" panose="020B0604030504040204" pitchFamily="34" charset="0"/>
                                  </a:rPr>
                                </m:ctrlPr>
                              </m:dPr>
                              <m:e>
                                <m:rad>
                                  <m:radPr>
                                    <m:degHide m:val="on"/>
                                    <m:ctrlPr>
                                      <a:rPr lang="es-CO" altLang="es-ES" sz="2200" i="1">
                                        <a:latin typeface="Cambria Math" panose="02040503050406030204" pitchFamily="18" charset="0"/>
                                        <a:ea typeface="Verdana" panose="020B0604030504040204" pitchFamily="34" charset="0"/>
                                      </a:rPr>
                                    </m:ctrlPr>
                                  </m:radPr>
                                  <m:deg/>
                                  <m:e>
                                    <m:r>
                                      <a:rPr lang="es-CO" altLang="es-ES" sz="2200" i="1">
                                        <a:latin typeface="Cambria Math" panose="02040503050406030204" pitchFamily="18" charset="0"/>
                                        <a:ea typeface="Verdana" panose="020B0604030504040204" pitchFamily="34" charset="0"/>
                                      </a:rPr>
                                      <m:t>2</m:t>
                                    </m:r>
                                  </m:e>
                                </m:rad>
                              </m:e>
                            </m:d>
                          </m:e>
                          <m:sup>
                            <m:r>
                              <a:rPr lang="es-CO" altLang="es-ES" sz="2200" i="1">
                                <a:latin typeface="Cambria Math" panose="02040503050406030204" pitchFamily="18" charset="0"/>
                                <a:ea typeface="Verdana" panose="020B0604030504040204" pitchFamily="34" charset="0"/>
                              </a:rPr>
                              <m:t>2</m:t>
                            </m:r>
                          </m:sup>
                        </m:sSup>
                        <m:r>
                          <a:rPr lang="es-CO" altLang="es-ES" sz="2200" i="1">
                            <a:latin typeface="Cambria Math" panose="02040503050406030204" pitchFamily="18" charset="0"/>
                            <a:ea typeface="Verdana" panose="020B0604030504040204" pitchFamily="34" charset="0"/>
                          </a:rPr>
                          <m:t> </m:t>
                        </m:r>
                      </m:den>
                    </m:f>
                    <m:r>
                      <a:rPr lang="es-PR" altLang="es-ES" sz="2200" b="1" i="1" dirty="0">
                        <a:latin typeface="Cambria Math" panose="02040503050406030204" pitchFamily="18" charset="0"/>
                      </a:rPr>
                      <m:t>=</m:t>
                    </m:r>
                  </m:oMath>
                </a14:m>
                <a:r>
                  <a:rPr lang="es-PR" altLang="es-ES" sz="2200" b="1" dirty="0">
                    <a:latin typeface="+mn-lt"/>
                  </a:rPr>
                  <a:t> </a:t>
                </a:r>
                <a14:m>
                  <m:oMath xmlns:m="http://schemas.openxmlformats.org/officeDocument/2006/math">
                    <m:f>
                      <m:fPr>
                        <m:ctrlPr>
                          <a:rPr lang="es-CO" altLang="es-ES" sz="2200" i="1">
                            <a:latin typeface="Cambria Math" panose="02040503050406030204" pitchFamily="18" charset="0"/>
                            <a:ea typeface="Verdana" panose="020B0604030504040204" pitchFamily="34" charset="0"/>
                          </a:rPr>
                        </m:ctrlPr>
                      </m:fPr>
                      <m:num>
                        <m:r>
                          <a:rPr lang="es-CO" altLang="es-ES" sz="2200" i="1">
                            <a:latin typeface="Cambria Math" panose="02040503050406030204" pitchFamily="18" charset="0"/>
                            <a:ea typeface="Verdana" panose="020B0604030504040204" pitchFamily="34" charset="0"/>
                          </a:rPr>
                          <m:t>2 </m:t>
                        </m:r>
                        <m:r>
                          <a:rPr lang="es-CO" altLang="es-ES" sz="2200" i="1" dirty="0">
                            <a:latin typeface="Cambria Math" panose="02040503050406030204" pitchFamily="18" charset="0"/>
                            <a:ea typeface="Cambria Math" panose="02040503050406030204" pitchFamily="18" charset="0"/>
                          </a:rPr>
                          <m:t>∙ </m:t>
                        </m:r>
                        <m:rad>
                          <m:radPr>
                            <m:degHide m:val="on"/>
                            <m:ctrlPr>
                              <a:rPr lang="es-CO" altLang="es-ES" sz="2200" i="1">
                                <a:latin typeface="Cambria Math" panose="02040503050406030204" pitchFamily="18" charset="0"/>
                                <a:ea typeface="Verdana" panose="020B0604030504040204" pitchFamily="34" charset="0"/>
                              </a:rPr>
                            </m:ctrlPr>
                          </m:radPr>
                          <m:deg/>
                          <m:e>
                            <m:r>
                              <a:rPr lang="es-CO" altLang="es-ES" sz="2200" i="1">
                                <a:latin typeface="Cambria Math" panose="02040503050406030204" pitchFamily="18" charset="0"/>
                                <a:ea typeface="Verdana" panose="020B0604030504040204" pitchFamily="34" charset="0"/>
                              </a:rPr>
                              <m:t>2</m:t>
                            </m:r>
                          </m:e>
                        </m:rad>
                      </m:num>
                      <m:den>
                        <m:r>
                          <a:rPr lang="es-CO" altLang="es-ES" sz="2200" i="1">
                            <a:latin typeface="Cambria Math" panose="02040503050406030204" pitchFamily="18" charset="0"/>
                            <a:ea typeface="Verdana" panose="020B0604030504040204" pitchFamily="34" charset="0"/>
                          </a:rPr>
                          <m:t>3 </m:t>
                        </m:r>
                        <m:r>
                          <a:rPr lang="es-CO" altLang="es-ES" sz="2200" i="1" dirty="0">
                            <a:latin typeface="Cambria Math" panose="02040503050406030204" pitchFamily="18" charset="0"/>
                            <a:ea typeface="Cambria Math" panose="02040503050406030204" pitchFamily="18" charset="0"/>
                          </a:rPr>
                          <m:t>∙2</m:t>
                        </m:r>
                      </m:den>
                    </m:f>
                  </m:oMath>
                </a14:m>
                <a:r>
                  <a:rPr lang="es-PR" altLang="es-ES" sz="2200" b="1" dirty="0">
                    <a:latin typeface="+mn-lt"/>
                  </a:rPr>
                  <a:t> </a:t>
                </a:r>
                <a14:m>
                  <m:oMath xmlns:m="http://schemas.openxmlformats.org/officeDocument/2006/math">
                    <m:r>
                      <a:rPr lang="es-PR" altLang="es-ES" sz="2200" b="1" i="1" dirty="0">
                        <a:latin typeface="Cambria Math" panose="02040503050406030204" pitchFamily="18" charset="0"/>
                      </a:rPr>
                      <m:t>=</m:t>
                    </m:r>
                  </m:oMath>
                </a14:m>
                <a:r>
                  <a:rPr lang="es-PR" altLang="es-ES" sz="2200" b="1" dirty="0">
                    <a:latin typeface="+mn-lt"/>
                  </a:rPr>
                  <a:t> </a:t>
                </a:r>
                <a14:m>
                  <m:oMath xmlns:m="http://schemas.openxmlformats.org/officeDocument/2006/math">
                    <m:f>
                      <m:fPr>
                        <m:ctrlPr>
                          <a:rPr lang="es-CO" altLang="es-ES" sz="2200" i="1">
                            <a:latin typeface="Cambria Math" panose="02040503050406030204" pitchFamily="18" charset="0"/>
                            <a:ea typeface="Verdana" panose="020B0604030504040204" pitchFamily="34" charset="0"/>
                          </a:rPr>
                        </m:ctrlPr>
                      </m:fPr>
                      <m:num>
                        <m:r>
                          <a:rPr lang="es-CO" altLang="es-ES" sz="2200" i="1" dirty="0">
                            <a:latin typeface="Cambria Math" panose="02040503050406030204" pitchFamily="18" charset="0"/>
                            <a:ea typeface="Cambria Math" panose="02040503050406030204" pitchFamily="18" charset="0"/>
                          </a:rPr>
                          <m:t> </m:t>
                        </m:r>
                        <m:rad>
                          <m:radPr>
                            <m:degHide m:val="on"/>
                            <m:ctrlPr>
                              <a:rPr lang="es-CO" altLang="es-ES" sz="2200" i="1">
                                <a:latin typeface="Cambria Math" panose="02040503050406030204" pitchFamily="18" charset="0"/>
                                <a:ea typeface="Verdana" panose="020B0604030504040204" pitchFamily="34" charset="0"/>
                              </a:rPr>
                            </m:ctrlPr>
                          </m:radPr>
                          <m:deg/>
                          <m:e>
                            <m:r>
                              <a:rPr lang="es-CO" altLang="es-ES" sz="2200" i="1">
                                <a:latin typeface="Cambria Math" panose="02040503050406030204" pitchFamily="18" charset="0"/>
                                <a:ea typeface="Verdana" panose="020B0604030504040204" pitchFamily="34" charset="0"/>
                              </a:rPr>
                              <m:t>2</m:t>
                            </m:r>
                          </m:e>
                        </m:rad>
                      </m:num>
                      <m:den>
                        <m:r>
                          <a:rPr lang="es-CO" altLang="es-ES" sz="2200" i="1">
                            <a:latin typeface="Cambria Math" panose="02040503050406030204" pitchFamily="18" charset="0"/>
                            <a:ea typeface="Verdana" panose="020B0604030504040204" pitchFamily="34" charset="0"/>
                          </a:rPr>
                          <m:t>3</m:t>
                        </m:r>
                      </m:den>
                    </m:f>
                  </m:oMath>
                </a14:m>
                <a:endParaRPr lang="es-PR" altLang="es-ES" sz="2200" b="1" dirty="0">
                  <a:solidFill>
                    <a:srgbClr val="00B050"/>
                  </a:solidFill>
                  <a:latin typeface="+mn-lt"/>
                </a:endParaRPr>
              </a:p>
              <a:p>
                <a:pPr algn="ctr">
                  <a:lnSpc>
                    <a:spcPct val="100000"/>
                  </a:lnSpc>
                  <a:spcBef>
                    <a:spcPct val="50000"/>
                  </a:spcBef>
                </a:pPr>
                <a14:m>
                  <m:oMath xmlns:m="http://schemas.openxmlformats.org/officeDocument/2006/math">
                    <m:rad>
                      <m:radPr>
                        <m:degHide m:val="on"/>
                        <m:ctrlPr>
                          <a:rPr lang="es-CO" altLang="es-ES" sz="2200" i="1">
                            <a:latin typeface="Cambria Math" panose="02040503050406030204" pitchFamily="18" charset="0"/>
                            <a:ea typeface="Verdana" panose="020B0604030504040204" pitchFamily="34" charset="0"/>
                          </a:rPr>
                        </m:ctrlPr>
                      </m:radPr>
                      <m:deg/>
                      <m:e>
                        <m:r>
                          <a:rPr lang="es-CO" altLang="es-ES" sz="2200" i="1">
                            <a:latin typeface="Cambria Math" panose="02040503050406030204" pitchFamily="18" charset="0"/>
                            <a:ea typeface="Verdana" panose="020B0604030504040204" pitchFamily="34" charset="0"/>
                          </a:rPr>
                          <m:t>5</m:t>
                        </m:r>
                      </m:e>
                    </m:rad>
                    <m:r>
                      <a:rPr lang="es-CO" altLang="es-ES" sz="2200" i="1">
                        <a:latin typeface="Cambria Math" panose="02040503050406030204" pitchFamily="18" charset="0"/>
                        <a:ea typeface="Verdana" panose="020B0604030504040204" pitchFamily="34" charset="0"/>
                      </a:rPr>
                      <m:t>+</m:t>
                    </m:r>
                    <m:f>
                      <m:fPr>
                        <m:ctrlPr>
                          <a:rPr lang="es-CO" altLang="es-ES" sz="2200" i="1">
                            <a:latin typeface="Cambria Math" panose="02040503050406030204" pitchFamily="18" charset="0"/>
                            <a:ea typeface="Verdana" panose="020B0604030504040204" pitchFamily="34" charset="0"/>
                          </a:rPr>
                        </m:ctrlPr>
                      </m:fPr>
                      <m:num>
                        <m:r>
                          <a:rPr lang="es-CO" altLang="es-ES" sz="2200" i="1">
                            <a:latin typeface="Cambria Math" panose="02040503050406030204" pitchFamily="18" charset="0"/>
                            <a:ea typeface="Verdana" panose="020B0604030504040204" pitchFamily="34" charset="0"/>
                          </a:rPr>
                          <m:t>3</m:t>
                        </m:r>
                      </m:num>
                      <m:den>
                        <m:r>
                          <a:rPr lang="es-CO" altLang="es-ES" sz="2200" i="1">
                            <a:latin typeface="Cambria Math" panose="02040503050406030204" pitchFamily="18" charset="0"/>
                            <a:ea typeface="Verdana" panose="020B0604030504040204" pitchFamily="34" charset="0"/>
                          </a:rPr>
                          <m:t> </m:t>
                        </m:r>
                        <m:rad>
                          <m:radPr>
                            <m:degHide m:val="on"/>
                            <m:ctrlPr>
                              <a:rPr lang="es-CO" altLang="es-ES" sz="2200" i="1">
                                <a:latin typeface="Cambria Math" panose="02040503050406030204" pitchFamily="18" charset="0"/>
                                <a:ea typeface="Verdana" panose="020B0604030504040204" pitchFamily="34" charset="0"/>
                              </a:rPr>
                            </m:ctrlPr>
                          </m:radPr>
                          <m:deg/>
                          <m:e>
                            <m:r>
                              <a:rPr lang="es-CO" altLang="es-ES" sz="2200" i="1">
                                <a:latin typeface="Cambria Math" panose="02040503050406030204" pitchFamily="18" charset="0"/>
                                <a:ea typeface="Verdana" panose="020B0604030504040204" pitchFamily="34" charset="0"/>
                              </a:rPr>
                              <m:t>5</m:t>
                            </m:r>
                          </m:e>
                        </m:rad>
                      </m:den>
                    </m:f>
                    <m:r>
                      <a:rPr lang="es-CO" altLang="es-ES" sz="2200" i="1">
                        <a:latin typeface="Cambria Math" panose="02040503050406030204" pitchFamily="18" charset="0"/>
                        <a:ea typeface="Verdana" panose="020B0604030504040204" pitchFamily="34" charset="0"/>
                      </a:rPr>
                      <m:t> </m:t>
                    </m:r>
                    <m:r>
                      <a:rPr lang="es-CO" altLang="es-ES" sz="2200" i="1" dirty="0">
                        <a:latin typeface="Cambria Math" panose="02040503050406030204" pitchFamily="18" charset="0"/>
                        <a:ea typeface="Verdana" panose="020B0604030504040204" pitchFamily="34" charset="0"/>
                      </a:rPr>
                      <m:t>=</m:t>
                    </m:r>
                    <m:rad>
                      <m:radPr>
                        <m:degHide m:val="on"/>
                        <m:ctrlPr>
                          <a:rPr lang="es-CO" altLang="es-ES" sz="2200" i="1">
                            <a:latin typeface="Cambria Math" panose="02040503050406030204" pitchFamily="18" charset="0"/>
                            <a:ea typeface="Verdana" panose="020B0604030504040204" pitchFamily="34" charset="0"/>
                          </a:rPr>
                        </m:ctrlPr>
                      </m:radPr>
                      <m:deg/>
                      <m:e>
                        <m:r>
                          <a:rPr lang="es-CO" altLang="es-ES" sz="2200" i="1">
                            <a:latin typeface="Cambria Math" panose="02040503050406030204" pitchFamily="18" charset="0"/>
                            <a:ea typeface="Verdana" panose="020B0604030504040204" pitchFamily="34" charset="0"/>
                          </a:rPr>
                          <m:t>5</m:t>
                        </m:r>
                      </m:e>
                    </m:rad>
                    <m:r>
                      <a:rPr lang="es-CO" altLang="es-ES" sz="2200" i="1">
                        <a:latin typeface="Cambria Math" panose="02040503050406030204" pitchFamily="18" charset="0"/>
                        <a:ea typeface="Verdana" panose="020B0604030504040204" pitchFamily="34" charset="0"/>
                      </a:rPr>
                      <m:t>+</m:t>
                    </m:r>
                    <m:f>
                      <m:fPr>
                        <m:ctrlPr>
                          <a:rPr lang="es-CO" altLang="es-ES" sz="2200" i="1">
                            <a:latin typeface="Cambria Math" panose="02040503050406030204" pitchFamily="18" charset="0"/>
                            <a:ea typeface="Verdana" panose="020B0604030504040204" pitchFamily="34" charset="0"/>
                          </a:rPr>
                        </m:ctrlPr>
                      </m:fPr>
                      <m:num>
                        <m:r>
                          <a:rPr lang="es-CO" altLang="es-ES" sz="2200" i="1">
                            <a:latin typeface="Cambria Math" panose="02040503050406030204" pitchFamily="18" charset="0"/>
                            <a:ea typeface="Verdana" panose="020B0604030504040204" pitchFamily="34" charset="0"/>
                          </a:rPr>
                          <m:t>3</m:t>
                        </m:r>
                      </m:num>
                      <m:den>
                        <m:r>
                          <a:rPr lang="es-CO" altLang="es-ES" sz="2200" i="1">
                            <a:latin typeface="Cambria Math" panose="02040503050406030204" pitchFamily="18" charset="0"/>
                            <a:ea typeface="Verdana" panose="020B0604030504040204" pitchFamily="34" charset="0"/>
                          </a:rPr>
                          <m:t> </m:t>
                        </m:r>
                        <m:rad>
                          <m:radPr>
                            <m:degHide m:val="on"/>
                            <m:ctrlPr>
                              <a:rPr lang="es-CO" altLang="es-ES" sz="2200" i="1">
                                <a:latin typeface="Cambria Math" panose="02040503050406030204" pitchFamily="18" charset="0"/>
                                <a:ea typeface="Verdana" panose="020B0604030504040204" pitchFamily="34" charset="0"/>
                              </a:rPr>
                            </m:ctrlPr>
                          </m:radPr>
                          <m:deg/>
                          <m:e>
                            <m:r>
                              <a:rPr lang="es-CO" altLang="es-ES" sz="2200" i="1">
                                <a:latin typeface="Cambria Math" panose="02040503050406030204" pitchFamily="18" charset="0"/>
                                <a:ea typeface="Verdana" panose="020B0604030504040204" pitchFamily="34" charset="0"/>
                              </a:rPr>
                              <m:t>5</m:t>
                            </m:r>
                          </m:e>
                        </m:rad>
                      </m:den>
                    </m:f>
                    <m:d>
                      <m:dPr>
                        <m:ctrlPr>
                          <a:rPr lang="es-CO" altLang="es-ES" sz="2200" i="1">
                            <a:solidFill>
                              <a:srgbClr val="00B050"/>
                            </a:solidFill>
                            <a:latin typeface="Cambria Math" panose="02040503050406030204" pitchFamily="18" charset="0"/>
                            <a:ea typeface="Verdana" panose="020B0604030504040204" pitchFamily="34" charset="0"/>
                          </a:rPr>
                        </m:ctrlPr>
                      </m:dPr>
                      <m:e>
                        <m:f>
                          <m:fPr>
                            <m:ctrlPr>
                              <a:rPr lang="es-CO" altLang="es-ES" sz="2200" i="1">
                                <a:solidFill>
                                  <a:srgbClr val="00B050"/>
                                </a:solidFill>
                                <a:latin typeface="Cambria Math" panose="02040503050406030204" pitchFamily="18" charset="0"/>
                                <a:ea typeface="Verdana" panose="020B0604030504040204" pitchFamily="34" charset="0"/>
                              </a:rPr>
                            </m:ctrlPr>
                          </m:fPr>
                          <m:num>
                            <m:rad>
                              <m:radPr>
                                <m:degHide m:val="on"/>
                                <m:ctrlPr>
                                  <a:rPr lang="es-CO" altLang="es-ES" sz="2200" i="1">
                                    <a:solidFill>
                                      <a:srgbClr val="00B050"/>
                                    </a:solidFill>
                                    <a:latin typeface="Cambria Math" panose="02040503050406030204" pitchFamily="18" charset="0"/>
                                    <a:ea typeface="Verdana" panose="020B0604030504040204" pitchFamily="34" charset="0"/>
                                  </a:rPr>
                                </m:ctrlPr>
                              </m:radPr>
                              <m:deg/>
                              <m:e>
                                <m:r>
                                  <a:rPr lang="es-CO" altLang="es-ES" sz="2200" i="1">
                                    <a:solidFill>
                                      <a:srgbClr val="00B050"/>
                                    </a:solidFill>
                                    <a:latin typeface="Cambria Math" panose="02040503050406030204" pitchFamily="18" charset="0"/>
                                    <a:ea typeface="Verdana" panose="020B0604030504040204" pitchFamily="34" charset="0"/>
                                  </a:rPr>
                                  <m:t>5</m:t>
                                </m:r>
                              </m:e>
                            </m:rad>
                          </m:num>
                          <m:den>
                            <m:rad>
                              <m:radPr>
                                <m:degHide m:val="on"/>
                                <m:ctrlPr>
                                  <a:rPr lang="es-CO" altLang="es-ES" sz="2200" i="1">
                                    <a:solidFill>
                                      <a:srgbClr val="00B050"/>
                                    </a:solidFill>
                                    <a:latin typeface="Cambria Math" panose="02040503050406030204" pitchFamily="18" charset="0"/>
                                    <a:ea typeface="Verdana" panose="020B0604030504040204" pitchFamily="34" charset="0"/>
                                  </a:rPr>
                                </m:ctrlPr>
                              </m:radPr>
                              <m:deg/>
                              <m:e>
                                <m:r>
                                  <a:rPr lang="es-CO" altLang="es-ES" sz="2200" i="1">
                                    <a:solidFill>
                                      <a:srgbClr val="00B050"/>
                                    </a:solidFill>
                                    <a:latin typeface="Cambria Math" panose="02040503050406030204" pitchFamily="18" charset="0"/>
                                    <a:ea typeface="Verdana" panose="020B0604030504040204" pitchFamily="34" charset="0"/>
                                  </a:rPr>
                                  <m:t>5</m:t>
                                </m:r>
                              </m:e>
                            </m:rad>
                          </m:den>
                        </m:f>
                      </m:e>
                    </m:d>
                  </m:oMath>
                </a14:m>
                <a:r>
                  <a:rPr lang="es-CO" altLang="es-ES" sz="2200" dirty="0">
                    <a:latin typeface="+mn-lt"/>
                    <a:ea typeface="Verdana" panose="020B0604030504040204" pitchFamily="34" charset="0"/>
                  </a:rPr>
                  <a:t> </a:t>
                </a:r>
                <a14:m>
                  <m:oMath xmlns:m="http://schemas.openxmlformats.org/officeDocument/2006/math">
                    <m:r>
                      <a:rPr lang="es-CO" altLang="es-ES" sz="2200" i="1" dirty="0">
                        <a:latin typeface="Cambria Math" panose="02040503050406030204" pitchFamily="18" charset="0"/>
                        <a:ea typeface="Verdana" panose="020B0604030504040204" pitchFamily="34" charset="0"/>
                      </a:rPr>
                      <m:t>=</m:t>
                    </m:r>
                    <m:rad>
                      <m:radPr>
                        <m:degHide m:val="on"/>
                        <m:ctrlPr>
                          <a:rPr lang="es-CO" altLang="es-ES" sz="2200" i="1">
                            <a:latin typeface="Cambria Math" panose="02040503050406030204" pitchFamily="18" charset="0"/>
                            <a:ea typeface="Verdana" panose="020B0604030504040204" pitchFamily="34" charset="0"/>
                          </a:rPr>
                        </m:ctrlPr>
                      </m:radPr>
                      <m:deg/>
                      <m:e>
                        <m:r>
                          <a:rPr lang="es-CO" altLang="es-ES" sz="2200" i="1">
                            <a:latin typeface="Cambria Math" panose="02040503050406030204" pitchFamily="18" charset="0"/>
                            <a:ea typeface="Verdana" panose="020B0604030504040204" pitchFamily="34" charset="0"/>
                          </a:rPr>
                          <m:t>5</m:t>
                        </m:r>
                      </m:e>
                    </m:rad>
                    <m:r>
                      <a:rPr lang="es-CO" altLang="es-ES" sz="2200" i="1">
                        <a:latin typeface="Cambria Math" panose="02040503050406030204" pitchFamily="18" charset="0"/>
                        <a:ea typeface="Verdana" panose="020B0604030504040204" pitchFamily="34" charset="0"/>
                      </a:rPr>
                      <m:t>+</m:t>
                    </m:r>
                    <m:f>
                      <m:fPr>
                        <m:ctrlPr>
                          <a:rPr lang="es-CO" altLang="es-ES" sz="2200" i="1">
                            <a:latin typeface="Cambria Math" panose="02040503050406030204" pitchFamily="18" charset="0"/>
                            <a:ea typeface="Verdana" panose="020B0604030504040204" pitchFamily="34" charset="0"/>
                          </a:rPr>
                        </m:ctrlPr>
                      </m:fPr>
                      <m:num>
                        <m:r>
                          <a:rPr lang="es-CO" altLang="es-ES" sz="2200" i="1">
                            <a:latin typeface="Cambria Math" panose="02040503050406030204" pitchFamily="18" charset="0"/>
                            <a:ea typeface="Verdana" panose="020B0604030504040204" pitchFamily="34" charset="0"/>
                          </a:rPr>
                          <m:t>3 </m:t>
                        </m:r>
                        <m:r>
                          <a:rPr lang="es-CO" altLang="es-ES" sz="2200" i="1" dirty="0">
                            <a:latin typeface="Cambria Math" panose="02040503050406030204" pitchFamily="18" charset="0"/>
                            <a:ea typeface="Cambria Math" panose="02040503050406030204" pitchFamily="18" charset="0"/>
                          </a:rPr>
                          <m:t>∙ </m:t>
                        </m:r>
                        <m:rad>
                          <m:radPr>
                            <m:degHide m:val="on"/>
                            <m:ctrlPr>
                              <a:rPr lang="es-CO" altLang="es-ES" sz="2200" i="1">
                                <a:latin typeface="Cambria Math" panose="02040503050406030204" pitchFamily="18" charset="0"/>
                                <a:ea typeface="Verdana" panose="020B0604030504040204" pitchFamily="34" charset="0"/>
                              </a:rPr>
                            </m:ctrlPr>
                          </m:radPr>
                          <m:deg/>
                          <m:e>
                            <m:r>
                              <a:rPr lang="es-CO" altLang="es-ES" sz="2200" i="1">
                                <a:latin typeface="Cambria Math" panose="02040503050406030204" pitchFamily="18" charset="0"/>
                                <a:ea typeface="Verdana" panose="020B0604030504040204" pitchFamily="34" charset="0"/>
                              </a:rPr>
                              <m:t>5</m:t>
                            </m:r>
                          </m:e>
                        </m:rad>
                      </m:num>
                      <m:den>
                        <m:r>
                          <a:rPr lang="es-CO" altLang="es-ES" sz="2200" i="1" dirty="0">
                            <a:latin typeface="Cambria Math" panose="02040503050406030204" pitchFamily="18" charset="0"/>
                            <a:ea typeface="Cambria Math" panose="02040503050406030204" pitchFamily="18" charset="0"/>
                          </a:rPr>
                          <m:t> </m:t>
                        </m:r>
                        <m:rad>
                          <m:radPr>
                            <m:degHide m:val="on"/>
                            <m:ctrlPr>
                              <a:rPr lang="es-CO" altLang="es-ES" sz="2200" i="1">
                                <a:latin typeface="Cambria Math" panose="02040503050406030204" pitchFamily="18" charset="0"/>
                                <a:ea typeface="Verdana" panose="020B0604030504040204" pitchFamily="34" charset="0"/>
                              </a:rPr>
                            </m:ctrlPr>
                          </m:radPr>
                          <m:deg/>
                          <m:e>
                            <m:r>
                              <a:rPr lang="es-CO" altLang="es-ES" sz="2200" i="1">
                                <a:latin typeface="Cambria Math" panose="02040503050406030204" pitchFamily="18" charset="0"/>
                                <a:ea typeface="Verdana" panose="020B0604030504040204" pitchFamily="34" charset="0"/>
                              </a:rPr>
                              <m:t>5</m:t>
                            </m:r>
                          </m:e>
                        </m:rad>
                        <m:r>
                          <a:rPr lang="es-CO" altLang="es-ES" sz="2200" i="1">
                            <a:latin typeface="Cambria Math" panose="02040503050406030204" pitchFamily="18" charset="0"/>
                            <a:ea typeface="Verdana" panose="020B0604030504040204" pitchFamily="34" charset="0"/>
                          </a:rPr>
                          <m:t> </m:t>
                        </m:r>
                        <m:r>
                          <a:rPr lang="es-CO" altLang="es-ES" sz="2200" i="1" dirty="0">
                            <a:latin typeface="Cambria Math" panose="02040503050406030204" pitchFamily="18" charset="0"/>
                            <a:ea typeface="Cambria Math" panose="02040503050406030204" pitchFamily="18" charset="0"/>
                          </a:rPr>
                          <m:t>∙ </m:t>
                        </m:r>
                        <m:rad>
                          <m:radPr>
                            <m:degHide m:val="on"/>
                            <m:ctrlPr>
                              <a:rPr lang="es-CO" altLang="es-ES" sz="2200" i="1">
                                <a:latin typeface="Cambria Math" panose="02040503050406030204" pitchFamily="18" charset="0"/>
                                <a:ea typeface="Verdana" panose="020B0604030504040204" pitchFamily="34" charset="0"/>
                              </a:rPr>
                            </m:ctrlPr>
                          </m:radPr>
                          <m:deg/>
                          <m:e>
                            <m:r>
                              <a:rPr lang="es-CO" altLang="es-ES" sz="2200" i="1">
                                <a:latin typeface="Cambria Math" panose="02040503050406030204" pitchFamily="18" charset="0"/>
                                <a:ea typeface="Verdana" panose="020B0604030504040204" pitchFamily="34" charset="0"/>
                              </a:rPr>
                              <m:t>5</m:t>
                            </m:r>
                          </m:e>
                        </m:rad>
                      </m:den>
                    </m:f>
                  </m:oMath>
                </a14:m>
                <a:endParaRPr lang="es-PR" altLang="es-ES" sz="2200" b="1" dirty="0">
                  <a:solidFill>
                    <a:srgbClr val="00B050"/>
                  </a:solidFill>
                  <a:latin typeface="+mn-lt"/>
                </a:endParaRPr>
              </a:p>
              <a:p>
                <a:pPr marL="0" indent="0" algn="ctr">
                  <a:lnSpc>
                    <a:spcPct val="100000"/>
                  </a:lnSpc>
                  <a:spcBef>
                    <a:spcPct val="50000"/>
                  </a:spcBef>
                  <a:buNone/>
                </a:pPr>
                <a14:m>
                  <m:oMath xmlns:m="http://schemas.openxmlformats.org/officeDocument/2006/math">
                    <m:r>
                      <a:rPr lang="es-CO" altLang="es-ES" sz="2200" b="1" i="1" dirty="0">
                        <a:latin typeface="Cambria Math" panose="02040503050406030204" pitchFamily="18" charset="0"/>
                      </a:rPr>
                      <m:t>         </m:t>
                    </m:r>
                    <m:r>
                      <a:rPr lang="es-CO" altLang="es-ES" sz="2200" b="1" i="1" dirty="0" smtClean="0">
                        <a:latin typeface="Cambria Math" panose="02040503050406030204" pitchFamily="18" charset="0"/>
                      </a:rPr>
                      <m:t>  </m:t>
                    </m:r>
                    <m:r>
                      <a:rPr lang="es-CO" altLang="es-ES" sz="2200" b="1" i="1" dirty="0">
                        <a:latin typeface="Cambria Math" panose="02040503050406030204" pitchFamily="18" charset="0"/>
                      </a:rPr>
                      <m:t>  </m:t>
                    </m:r>
                    <m:r>
                      <a:rPr lang="es-PR" altLang="es-ES" sz="2200" b="1" i="1" dirty="0">
                        <a:latin typeface="Cambria Math" panose="02040503050406030204" pitchFamily="18" charset="0"/>
                      </a:rPr>
                      <m:t>=</m:t>
                    </m:r>
                  </m:oMath>
                </a14:m>
                <a:r>
                  <a:rPr lang="es-CO" altLang="es-ES" sz="2200" dirty="0">
                    <a:latin typeface="+mn-lt"/>
                    <a:ea typeface="Verdana" panose="020B0604030504040204" pitchFamily="34" charset="0"/>
                  </a:rPr>
                  <a:t> </a:t>
                </a:r>
                <a14:m>
                  <m:oMath xmlns:m="http://schemas.openxmlformats.org/officeDocument/2006/math">
                    <m:rad>
                      <m:radPr>
                        <m:degHide m:val="on"/>
                        <m:ctrlPr>
                          <a:rPr lang="es-CO" altLang="es-ES" sz="2200" i="1">
                            <a:latin typeface="Cambria Math" panose="02040503050406030204" pitchFamily="18" charset="0"/>
                            <a:ea typeface="Verdana" panose="020B0604030504040204" pitchFamily="34" charset="0"/>
                          </a:rPr>
                        </m:ctrlPr>
                      </m:radPr>
                      <m:deg/>
                      <m:e>
                        <m:r>
                          <a:rPr lang="es-CO" altLang="es-ES" sz="2200" i="1">
                            <a:latin typeface="Cambria Math" panose="02040503050406030204" pitchFamily="18" charset="0"/>
                            <a:ea typeface="Verdana" panose="020B0604030504040204" pitchFamily="34" charset="0"/>
                          </a:rPr>
                          <m:t>5</m:t>
                        </m:r>
                      </m:e>
                    </m:rad>
                    <m:r>
                      <a:rPr lang="es-CO" altLang="es-ES" sz="2200" i="1">
                        <a:latin typeface="Cambria Math" panose="02040503050406030204" pitchFamily="18" charset="0"/>
                        <a:ea typeface="Verdana" panose="020B0604030504040204" pitchFamily="34" charset="0"/>
                      </a:rPr>
                      <m:t>+</m:t>
                    </m:r>
                  </m:oMath>
                </a14:m>
                <a:r>
                  <a:rPr lang="es-CO" altLang="es-ES" sz="2200" dirty="0">
                    <a:latin typeface="+mn-lt"/>
                    <a:ea typeface="Verdana" panose="020B0604030504040204" pitchFamily="34" charset="0"/>
                  </a:rPr>
                  <a:t> </a:t>
                </a:r>
                <a14:m>
                  <m:oMath xmlns:m="http://schemas.openxmlformats.org/officeDocument/2006/math">
                    <m:f>
                      <m:fPr>
                        <m:ctrlPr>
                          <a:rPr lang="es-CO" altLang="es-ES" sz="2200" i="1">
                            <a:latin typeface="Cambria Math" panose="02040503050406030204" pitchFamily="18" charset="0"/>
                            <a:ea typeface="Verdana" panose="020B0604030504040204" pitchFamily="34" charset="0"/>
                          </a:rPr>
                        </m:ctrlPr>
                      </m:fPr>
                      <m:num>
                        <m:r>
                          <a:rPr lang="es-CO" altLang="es-ES" sz="2200" i="1">
                            <a:latin typeface="Cambria Math" panose="02040503050406030204" pitchFamily="18" charset="0"/>
                            <a:ea typeface="Verdana" panose="020B0604030504040204" pitchFamily="34" charset="0"/>
                          </a:rPr>
                          <m:t>3 </m:t>
                        </m:r>
                        <m:r>
                          <a:rPr lang="es-CO" altLang="es-ES" sz="2200" i="1" dirty="0">
                            <a:latin typeface="Cambria Math" panose="02040503050406030204" pitchFamily="18" charset="0"/>
                            <a:ea typeface="Cambria Math" panose="02040503050406030204" pitchFamily="18" charset="0"/>
                          </a:rPr>
                          <m:t>∙ </m:t>
                        </m:r>
                        <m:rad>
                          <m:radPr>
                            <m:degHide m:val="on"/>
                            <m:ctrlPr>
                              <a:rPr lang="es-CO" altLang="es-ES" sz="2200" i="1">
                                <a:latin typeface="Cambria Math" panose="02040503050406030204" pitchFamily="18" charset="0"/>
                                <a:ea typeface="Verdana" panose="020B0604030504040204" pitchFamily="34" charset="0"/>
                              </a:rPr>
                            </m:ctrlPr>
                          </m:radPr>
                          <m:deg/>
                          <m:e>
                            <m:r>
                              <a:rPr lang="es-CO" altLang="es-ES" sz="2200" i="1">
                                <a:latin typeface="Cambria Math" panose="02040503050406030204" pitchFamily="18" charset="0"/>
                                <a:ea typeface="Verdana" panose="020B0604030504040204" pitchFamily="34" charset="0"/>
                              </a:rPr>
                              <m:t>5</m:t>
                            </m:r>
                          </m:e>
                        </m:rad>
                      </m:num>
                      <m:den>
                        <m:r>
                          <a:rPr lang="es-CO" altLang="es-ES" sz="2200" i="1">
                            <a:latin typeface="Cambria Math" panose="02040503050406030204" pitchFamily="18" charset="0"/>
                            <a:ea typeface="Verdana" panose="020B0604030504040204" pitchFamily="34" charset="0"/>
                          </a:rPr>
                          <m:t>5 </m:t>
                        </m:r>
                      </m:den>
                    </m:f>
                    <m:r>
                      <a:rPr lang="es-PR" altLang="es-ES" sz="2200" b="1" i="1" dirty="0">
                        <a:latin typeface="Cambria Math" panose="02040503050406030204" pitchFamily="18" charset="0"/>
                      </a:rPr>
                      <m:t>=</m:t>
                    </m:r>
                  </m:oMath>
                </a14:m>
                <a:r>
                  <a:rPr lang="es-PR" altLang="es-ES" sz="2200" b="1" dirty="0">
                    <a:latin typeface="+mn-lt"/>
                  </a:rPr>
                  <a:t> </a:t>
                </a:r>
                <a14:m>
                  <m:oMath xmlns:m="http://schemas.openxmlformats.org/officeDocument/2006/math">
                    <m:rad>
                      <m:radPr>
                        <m:degHide m:val="on"/>
                        <m:ctrlPr>
                          <a:rPr lang="es-CO" altLang="es-ES" sz="2200" i="1">
                            <a:latin typeface="Cambria Math" panose="02040503050406030204" pitchFamily="18" charset="0"/>
                            <a:ea typeface="Verdana" panose="020B0604030504040204" pitchFamily="34" charset="0"/>
                          </a:rPr>
                        </m:ctrlPr>
                      </m:radPr>
                      <m:deg/>
                      <m:e>
                        <m:r>
                          <a:rPr lang="es-CO" altLang="es-ES" sz="2200" i="1">
                            <a:latin typeface="Cambria Math" panose="02040503050406030204" pitchFamily="18" charset="0"/>
                            <a:ea typeface="Verdana" panose="020B0604030504040204" pitchFamily="34" charset="0"/>
                          </a:rPr>
                          <m:t>5</m:t>
                        </m:r>
                      </m:e>
                    </m:rad>
                    <m:d>
                      <m:dPr>
                        <m:ctrlPr>
                          <a:rPr lang="es-CO" altLang="es-ES" sz="2200" i="1">
                            <a:latin typeface="Cambria Math" panose="02040503050406030204" pitchFamily="18" charset="0"/>
                            <a:ea typeface="Verdana" panose="020B0604030504040204" pitchFamily="34" charset="0"/>
                          </a:rPr>
                        </m:ctrlPr>
                      </m:dPr>
                      <m:e>
                        <m:r>
                          <a:rPr lang="es-CO" altLang="es-ES" sz="2200" i="1">
                            <a:latin typeface="Cambria Math" panose="02040503050406030204" pitchFamily="18" charset="0"/>
                            <a:ea typeface="Verdana" panose="020B0604030504040204" pitchFamily="34" charset="0"/>
                          </a:rPr>
                          <m:t>1+</m:t>
                        </m:r>
                        <m:f>
                          <m:fPr>
                            <m:ctrlPr>
                              <a:rPr lang="es-CO" altLang="es-ES" sz="2200" i="1">
                                <a:latin typeface="Cambria Math" panose="02040503050406030204" pitchFamily="18" charset="0"/>
                                <a:ea typeface="Verdana" panose="020B0604030504040204" pitchFamily="34" charset="0"/>
                              </a:rPr>
                            </m:ctrlPr>
                          </m:fPr>
                          <m:num>
                            <m:r>
                              <a:rPr lang="es-CO" altLang="es-ES" sz="2200" i="1">
                                <a:latin typeface="Cambria Math" panose="02040503050406030204" pitchFamily="18" charset="0"/>
                                <a:ea typeface="Verdana" panose="020B0604030504040204" pitchFamily="34" charset="0"/>
                              </a:rPr>
                              <m:t>3</m:t>
                            </m:r>
                          </m:num>
                          <m:den>
                            <m:r>
                              <a:rPr lang="es-CO" altLang="es-ES" sz="2200" i="1">
                                <a:latin typeface="Cambria Math" panose="02040503050406030204" pitchFamily="18" charset="0"/>
                                <a:ea typeface="Verdana" panose="020B0604030504040204" pitchFamily="34" charset="0"/>
                              </a:rPr>
                              <m:t> 5</m:t>
                            </m:r>
                          </m:den>
                        </m:f>
                      </m:e>
                    </m:d>
                  </m:oMath>
                </a14:m>
                <a:endParaRPr lang="es-PR" altLang="es-ES" sz="2200" b="1" dirty="0">
                  <a:solidFill>
                    <a:srgbClr val="00B050"/>
                  </a:solidFill>
                  <a:latin typeface="+mn-lt"/>
                </a:endParaRPr>
              </a:p>
              <a:p>
                <a:pPr marL="0" indent="0">
                  <a:lnSpc>
                    <a:spcPct val="100000"/>
                  </a:lnSpc>
                  <a:spcBef>
                    <a:spcPct val="50000"/>
                  </a:spcBef>
                  <a:buNone/>
                </a:pPr>
                <a:r>
                  <a:rPr lang="es-PR" altLang="es-ES" sz="2200" b="1" dirty="0">
                    <a:latin typeface="+mn-lt"/>
                  </a:rPr>
                  <a:t>                                             </a:t>
                </a:r>
                <a14:m>
                  <m:oMath xmlns:m="http://schemas.openxmlformats.org/officeDocument/2006/math">
                    <m:r>
                      <a:rPr lang="es-PR" altLang="es-ES" sz="2200" b="1" i="1" dirty="0">
                        <a:latin typeface="Cambria Math" panose="02040503050406030204" pitchFamily="18" charset="0"/>
                      </a:rPr>
                      <m:t>=</m:t>
                    </m:r>
                  </m:oMath>
                </a14:m>
                <a:r>
                  <a:rPr lang="es-CO" altLang="es-ES" sz="2200" dirty="0">
                    <a:latin typeface="+mn-lt"/>
                    <a:ea typeface="Verdana" panose="020B0604030504040204" pitchFamily="34" charset="0"/>
                  </a:rPr>
                  <a:t> </a:t>
                </a:r>
                <a14:m>
                  <m:oMath xmlns:m="http://schemas.openxmlformats.org/officeDocument/2006/math">
                    <m:f>
                      <m:fPr>
                        <m:ctrlPr>
                          <a:rPr lang="es-CO" altLang="es-ES" sz="2200" i="1">
                            <a:latin typeface="Cambria Math" panose="02040503050406030204" pitchFamily="18" charset="0"/>
                            <a:ea typeface="Verdana" panose="020B0604030504040204" pitchFamily="34" charset="0"/>
                          </a:rPr>
                        </m:ctrlPr>
                      </m:fPr>
                      <m:num>
                        <m:r>
                          <a:rPr lang="es-CO" altLang="es-ES" sz="2200" i="1">
                            <a:latin typeface="Cambria Math" panose="02040503050406030204" pitchFamily="18" charset="0"/>
                            <a:ea typeface="Verdana" panose="020B0604030504040204" pitchFamily="34" charset="0"/>
                          </a:rPr>
                          <m:t>8 </m:t>
                        </m:r>
                        <m:r>
                          <a:rPr lang="es-CO" altLang="es-ES" sz="2200" i="1" dirty="0">
                            <a:latin typeface="Cambria Math" panose="02040503050406030204" pitchFamily="18" charset="0"/>
                            <a:ea typeface="Cambria Math" panose="02040503050406030204" pitchFamily="18" charset="0"/>
                          </a:rPr>
                          <m:t>∙ </m:t>
                        </m:r>
                        <m:rad>
                          <m:radPr>
                            <m:degHide m:val="on"/>
                            <m:ctrlPr>
                              <a:rPr lang="es-CO" altLang="es-ES" sz="2200" i="1">
                                <a:latin typeface="Cambria Math" panose="02040503050406030204" pitchFamily="18" charset="0"/>
                                <a:ea typeface="Verdana" panose="020B0604030504040204" pitchFamily="34" charset="0"/>
                              </a:rPr>
                            </m:ctrlPr>
                          </m:radPr>
                          <m:deg/>
                          <m:e>
                            <m:r>
                              <a:rPr lang="es-CO" altLang="es-ES" sz="2200" i="1">
                                <a:latin typeface="Cambria Math" panose="02040503050406030204" pitchFamily="18" charset="0"/>
                                <a:ea typeface="Verdana" panose="020B0604030504040204" pitchFamily="34" charset="0"/>
                              </a:rPr>
                              <m:t>5</m:t>
                            </m:r>
                          </m:e>
                        </m:rad>
                      </m:num>
                      <m:den>
                        <m:r>
                          <a:rPr lang="es-CO" altLang="es-ES" sz="2200" i="1">
                            <a:latin typeface="Cambria Math" panose="02040503050406030204" pitchFamily="18" charset="0"/>
                            <a:ea typeface="Verdana" panose="020B0604030504040204" pitchFamily="34" charset="0"/>
                          </a:rPr>
                          <m:t>5 </m:t>
                        </m:r>
                      </m:den>
                    </m:f>
                  </m:oMath>
                </a14:m>
                <a:endParaRPr lang="es-PR" altLang="es-ES" sz="2200" b="1" dirty="0">
                  <a:solidFill>
                    <a:srgbClr val="00B050"/>
                  </a:solidFill>
                  <a:latin typeface="+mn-lt"/>
                </a:endParaRPr>
              </a:p>
            </p:txBody>
          </p:sp>
        </mc:Choice>
        <mc:Fallback xmlns="">
          <p:sp>
            <p:nvSpPr>
              <p:cNvPr id="4" name="Rectangle 1">
                <a:extLst>
                  <a:ext uri="{FF2B5EF4-FFF2-40B4-BE49-F238E27FC236}">
                    <a16:creationId xmlns:a16="http://schemas.microsoft.com/office/drawing/2014/main" id="{01A8AF4C-DC30-4489-8D9E-F144CDDB0404}"/>
                  </a:ext>
                </a:extLst>
              </p:cNvPr>
              <p:cNvSpPr>
                <a:spLocks noGrp="1" noRot="1" noChangeAspect="1" noMove="1" noResize="1" noEditPoints="1" noAdjustHandles="1" noChangeArrowheads="1" noChangeShapeType="1" noTextEdit="1"/>
              </p:cNvSpPr>
              <p:nvPr>
                <p:ph idx="1"/>
              </p:nvPr>
            </p:nvSpPr>
            <p:spPr bwMode="auto">
              <a:xfrm>
                <a:off x="431058" y="1211019"/>
                <a:ext cx="8189844" cy="5315686"/>
              </a:xfrm>
              <a:prstGeom prst="rect">
                <a:avLst/>
              </a:prstGeom>
              <a:blipFill>
                <a:blip r:embed="rId7"/>
                <a:stretch>
                  <a:fillRect l="-1191" t="-126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s-ES">
                    <a:noFill/>
                  </a:rPr>
                  <a:t> </a:t>
                </a:r>
              </a:p>
            </p:txBody>
          </p:sp>
        </mc:Fallback>
      </mc:AlternateContent>
      <p:sp>
        <p:nvSpPr>
          <p:cNvPr id="3" name="Rectangle 1">
            <a:extLst>
              <a:ext uri="{FF2B5EF4-FFF2-40B4-BE49-F238E27FC236}">
                <a16:creationId xmlns:a16="http://schemas.microsoft.com/office/drawing/2014/main" xmlns="" id="{F8679D5B-A356-408B-B245-CE6C0A15E949}"/>
              </a:ext>
            </a:extLst>
          </p:cNvPr>
          <p:cNvSpPr>
            <a:spLocks noChangeArrowheads="1"/>
          </p:cNvSpPr>
          <p:nvPr/>
        </p:nvSpPr>
        <p:spPr bwMode="auto">
          <a:xfrm>
            <a:off x="198783" y="1291296"/>
            <a:ext cx="2346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es-ES" altLang="es-ES" sz="975" b="1" dirty="0">
                <a:solidFill>
                  <a:srgbClr val="000000"/>
                </a:solidFill>
                <a:latin typeface="Times New Roman" panose="02020603050405020304" pitchFamily="18" charset="0"/>
                <a:cs typeface="Times New Roman" panose="02020603050405020304" pitchFamily="18" charset="0"/>
              </a:rPr>
              <a:t>   </a:t>
            </a:r>
            <a:endParaRPr lang="es-ES" altLang="es-ES" sz="2250" b="1" dirty="0">
              <a:solidFill>
                <a:srgbClr val="000000"/>
              </a:solidFill>
              <a:latin typeface="Times New Roman" panose="02020603050405020304" pitchFamily="18" charset="0"/>
              <a:cs typeface="Times New Roman" panose="02020603050405020304" pitchFamily="18" charset="0"/>
            </a:endParaRPr>
          </a:p>
          <a:p>
            <a:pPr defTabSz="685800" eaLnBrk="0" fontAlgn="base" hangingPunct="0">
              <a:spcBef>
                <a:spcPct val="0"/>
              </a:spcBef>
              <a:spcAft>
                <a:spcPct val="0"/>
              </a:spcAft>
            </a:pPr>
            <a:endParaRPr lang="es-ES" altLang="es-ES" sz="975" b="1" dirty="0">
              <a:solidFill>
                <a:srgbClr val="000000"/>
              </a:solidFill>
              <a:latin typeface="Times New Roman" panose="02020603050405020304" pitchFamily="18" charset="0"/>
              <a:cs typeface="Times New Roman" panose="02020603050405020304" pitchFamily="18" charset="0"/>
            </a:endParaRPr>
          </a:p>
        </p:txBody>
      </p:sp>
      <p:sp>
        <p:nvSpPr>
          <p:cNvPr id="5" name="Título 1">
            <a:extLst>
              <a:ext uri="{FF2B5EF4-FFF2-40B4-BE49-F238E27FC236}">
                <a16:creationId xmlns:a16="http://schemas.microsoft.com/office/drawing/2014/main" xmlns="" id="{E1726707-3F03-401F-ACD4-C2DD18719127}"/>
              </a:ext>
            </a:extLst>
          </p:cNvPr>
          <p:cNvSpPr txBox="1">
            <a:spLocks/>
          </p:cNvSpPr>
          <p:nvPr/>
        </p:nvSpPr>
        <p:spPr>
          <a:xfrm>
            <a:off x="316123" y="199111"/>
            <a:ext cx="7886700" cy="362612"/>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eaLnBrk="0" fontAlgn="base" hangingPunct="0">
              <a:spcAft>
                <a:spcPct val="0"/>
              </a:spcAft>
            </a:pPr>
            <a:r>
              <a:rPr lang="es-CO" altLang="es-ES" sz="2400" b="1" i="1" dirty="0">
                <a:solidFill>
                  <a:srgbClr val="FFC000"/>
                </a:solidFill>
                <a:latin typeface="+mn-lt"/>
                <a:ea typeface="Verdana" panose="020B0604030504040204" pitchFamily="34" charset="0"/>
                <a:cs typeface="+mn-cs"/>
              </a:rPr>
              <a:t>Racionalización</a:t>
            </a:r>
            <a:endParaRPr lang="es-ES" sz="2400" b="1" i="1" dirty="0">
              <a:solidFill>
                <a:srgbClr val="FFC000"/>
              </a:solidFill>
              <a:latin typeface="+mn-lt"/>
              <a:ea typeface="Verdana" panose="020B0604030504040204" pitchFamily="34" charset="0"/>
              <a:cs typeface="+mn-cs"/>
            </a:endParaRPr>
          </a:p>
        </p:txBody>
      </p:sp>
      <p:sp>
        <p:nvSpPr>
          <p:cNvPr id="6" name="Título 1">
            <a:extLst>
              <a:ext uri="{FF2B5EF4-FFF2-40B4-BE49-F238E27FC236}">
                <a16:creationId xmlns:a16="http://schemas.microsoft.com/office/drawing/2014/main" xmlns="" id="{E1726707-3F03-401F-ACD4-C2DD18719127}"/>
              </a:ext>
            </a:extLst>
          </p:cNvPr>
          <p:cNvSpPr txBox="1">
            <a:spLocks/>
          </p:cNvSpPr>
          <p:nvPr/>
        </p:nvSpPr>
        <p:spPr>
          <a:xfrm>
            <a:off x="322192" y="-115622"/>
            <a:ext cx="7886700" cy="388142"/>
          </a:xfrm>
          <a:prstGeom prst="rect">
            <a:avLst/>
          </a:prstGeom>
        </p:spPr>
        <p:txBody>
          <a:bodyPr vert="horz" lIns="91440" tIns="45720" rIns="91440" bIns="45720" rtlCol="0" anchor="ctr">
            <a:normAutofit fontScale="825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s-PR" altLang="es-ES" b="1" dirty="0" smtClean="0">
                <a:solidFill>
                  <a:srgbClr val="00B0F0"/>
                </a:solidFill>
              </a:rPr>
              <a:t>Operaciones entre radicales</a:t>
            </a:r>
            <a:endParaRPr lang="es-ES" dirty="0"/>
          </a:p>
        </p:txBody>
      </p:sp>
    </p:spTree>
    <p:extLst>
      <p:ext uri="{BB962C8B-B14F-4D97-AF65-F5344CB8AC3E}">
        <p14:creationId xmlns:p14="http://schemas.microsoft.com/office/powerpoint/2010/main" val="1460200758"/>
      </p:ext>
    </p:extLst>
  </p:cSld>
  <p:clrMapOvr>
    <a:overrideClrMapping bg1="lt1" tx1="dk1" bg2="lt2" tx2="dk2" accent1="accent1" accent2="accent2" accent3="accent3" accent4="accent4" accent5="accent5" accent6="accent6" hlink="hlink" folHlink="folHlink"/>
  </p:clrMapOvr>
</p:sld>
</file>

<file path=ppt/slides/slide9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ítulo 1">
                <a:extLst>
                  <a:ext uri="{FF2B5EF4-FFF2-40B4-BE49-F238E27FC236}">
                    <a16:creationId xmlns:a16="http://schemas.microsoft.com/office/drawing/2014/main" xmlns="" id="{E1726707-3F03-401F-ACD4-C2DD18719127}"/>
                  </a:ext>
                </a:extLst>
              </p:cNvPr>
              <p:cNvSpPr>
                <a:spLocks noGrp="1"/>
              </p:cNvSpPr>
              <p:nvPr>
                <p:ph type="title"/>
              </p:nvPr>
            </p:nvSpPr>
            <p:spPr>
              <a:xfrm>
                <a:off x="198783" y="481790"/>
                <a:ext cx="7886700" cy="994172"/>
              </a:xfrm>
            </p:spPr>
            <p:txBody>
              <a:bodyPr>
                <a:normAutofit/>
              </a:bodyPr>
              <a:lstStyle/>
              <a:p>
                <a:r>
                  <a:rPr lang="es-CO" altLang="es-ES" sz="3200" b="1" dirty="0">
                    <a:solidFill>
                      <a:srgbClr val="00B0F0"/>
                    </a:solidFill>
                  </a:rPr>
                  <a:t>Racionalización del tipo     </a:t>
                </a:r>
                <a14:m>
                  <m:oMath xmlns:m="http://schemas.openxmlformats.org/officeDocument/2006/math">
                    <m:f>
                      <m:fPr>
                        <m:ctrlPr>
                          <a:rPr lang="es-CO" altLang="es-ES" sz="3200" i="1">
                            <a:solidFill>
                              <a:srgbClr val="FF0000"/>
                            </a:solidFill>
                            <a:latin typeface="Cambria Math" panose="02040503050406030204" pitchFamily="18" charset="0"/>
                            <a:ea typeface="Verdana" panose="020B0604030504040204" pitchFamily="34" charset="0"/>
                          </a:rPr>
                        </m:ctrlPr>
                      </m:fPr>
                      <m:num>
                        <m:r>
                          <a:rPr lang="es-CO" altLang="es-ES" sz="3200" i="1">
                            <a:solidFill>
                              <a:srgbClr val="FF0000"/>
                            </a:solidFill>
                            <a:latin typeface="Cambria Math" panose="02040503050406030204" pitchFamily="18" charset="0"/>
                            <a:ea typeface="Verdana" panose="020B0604030504040204" pitchFamily="34" charset="0"/>
                          </a:rPr>
                          <m:t>𝑎</m:t>
                        </m:r>
                      </m:num>
                      <m:den>
                        <m:r>
                          <a:rPr lang="es-CO" altLang="es-ES" sz="3200" i="1">
                            <a:solidFill>
                              <a:srgbClr val="FF0000"/>
                            </a:solidFill>
                            <a:latin typeface="Cambria Math" panose="02040503050406030204" pitchFamily="18" charset="0"/>
                            <a:ea typeface="Verdana" panose="020B0604030504040204" pitchFamily="34" charset="0"/>
                          </a:rPr>
                          <m:t>  </m:t>
                        </m:r>
                        <m:r>
                          <a:rPr lang="es-CO" altLang="es-ES" sz="3200" i="1">
                            <a:solidFill>
                              <a:srgbClr val="FF0000"/>
                            </a:solidFill>
                            <a:latin typeface="Cambria Math" panose="02040503050406030204" pitchFamily="18" charset="0"/>
                            <a:ea typeface="Verdana" panose="020B0604030504040204" pitchFamily="34" charset="0"/>
                          </a:rPr>
                          <m:t>𝑏</m:t>
                        </m:r>
                        <m:r>
                          <a:rPr lang="es-CO" altLang="es-ES" sz="3200" i="1">
                            <a:solidFill>
                              <a:srgbClr val="FF0000"/>
                            </a:solidFill>
                            <a:latin typeface="Cambria Math" panose="02040503050406030204" pitchFamily="18" charset="0"/>
                            <a:ea typeface="Verdana" panose="020B0604030504040204" pitchFamily="34" charset="0"/>
                          </a:rPr>
                          <m:t> </m:t>
                        </m:r>
                        <m:rad>
                          <m:radPr>
                            <m:ctrlPr>
                              <a:rPr lang="es-CO" altLang="es-ES" sz="3200" i="1">
                                <a:solidFill>
                                  <a:srgbClr val="FF0000"/>
                                </a:solidFill>
                                <a:latin typeface="Cambria Math" panose="02040503050406030204" pitchFamily="18" charset="0"/>
                                <a:ea typeface="Verdana" panose="020B0604030504040204" pitchFamily="34" charset="0"/>
                              </a:rPr>
                            </m:ctrlPr>
                          </m:radPr>
                          <m:deg>
                            <m:r>
                              <m:rPr>
                                <m:brk m:alnAt="7"/>
                              </m:rPr>
                              <a:rPr lang="es-CO" altLang="es-ES" sz="3200" i="1">
                                <a:solidFill>
                                  <a:srgbClr val="FF0000"/>
                                </a:solidFill>
                                <a:latin typeface="Cambria Math" panose="02040503050406030204" pitchFamily="18" charset="0"/>
                                <a:ea typeface="Verdana" panose="020B0604030504040204" pitchFamily="34" charset="0"/>
                              </a:rPr>
                              <m:t>𝑛</m:t>
                            </m:r>
                          </m:deg>
                          <m:e>
                            <m:sSup>
                              <m:sSupPr>
                                <m:ctrlPr>
                                  <a:rPr lang="es-CO" altLang="es-ES" sz="3200" i="1">
                                    <a:solidFill>
                                      <a:srgbClr val="FF0000"/>
                                    </a:solidFill>
                                    <a:latin typeface="Cambria Math" panose="02040503050406030204" pitchFamily="18" charset="0"/>
                                    <a:ea typeface="Verdana" panose="020B0604030504040204" pitchFamily="34" charset="0"/>
                                  </a:rPr>
                                </m:ctrlPr>
                              </m:sSupPr>
                              <m:e>
                                <m:r>
                                  <a:rPr lang="es-CO" altLang="es-ES" sz="3200" i="1">
                                    <a:solidFill>
                                      <a:srgbClr val="FF0000"/>
                                    </a:solidFill>
                                    <a:latin typeface="Cambria Math" panose="02040503050406030204" pitchFamily="18" charset="0"/>
                                    <a:ea typeface="Verdana" panose="020B0604030504040204" pitchFamily="34" charset="0"/>
                                  </a:rPr>
                                  <m:t>𝑐</m:t>
                                </m:r>
                              </m:e>
                              <m:sup>
                                <m:r>
                                  <a:rPr lang="es-CO" altLang="es-ES" sz="3200" i="1">
                                    <a:solidFill>
                                      <a:srgbClr val="FF0000"/>
                                    </a:solidFill>
                                    <a:latin typeface="Cambria Math" panose="02040503050406030204" pitchFamily="18" charset="0"/>
                                    <a:ea typeface="Verdana" panose="020B0604030504040204" pitchFamily="34" charset="0"/>
                                  </a:rPr>
                                  <m:t>𝑚</m:t>
                                </m:r>
                              </m:sup>
                            </m:sSup>
                          </m:e>
                        </m:rad>
                      </m:den>
                    </m:f>
                  </m:oMath>
                </a14:m>
                <a:endParaRPr lang="es-ES" sz="3200" dirty="0"/>
              </a:p>
            </p:txBody>
          </p:sp>
        </mc:Choice>
        <mc:Fallback xmlns="">
          <p:sp>
            <p:nvSpPr>
              <p:cNvPr id="2" name="Título 1">
                <a:extLst>
                  <a:ext uri="{FF2B5EF4-FFF2-40B4-BE49-F238E27FC236}">
                    <a16:creationId xmlns="" xmlns:a16="http://schemas.microsoft.com/office/drawing/2014/main" xmlns:a14="http://schemas.microsoft.com/office/drawing/2010/main" id="{E1726707-3F03-401F-ACD4-C2DD18719127}"/>
                  </a:ext>
                </a:extLst>
              </p:cNvPr>
              <p:cNvSpPr>
                <a:spLocks noGrp="1" noRot="1" noChangeAspect="1" noMove="1" noResize="1" noEditPoints="1" noAdjustHandles="1" noChangeArrowheads="1" noChangeShapeType="1" noTextEdit="1"/>
              </p:cNvSpPr>
              <p:nvPr>
                <p:ph type="title"/>
              </p:nvPr>
            </p:nvSpPr>
            <p:spPr>
              <a:xfrm>
                <a:off x="198783" y="481790"/>
                <a:ext cx="7886700" cy="994172"/>
              </a:xfrm>
              <a:blipFill rotWithShape="0">
                <a:blip r:embed="rId3"/>
                <a:stretch>
                  <a:fillRect l="-2011"/>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4" name="Rectangle 1">
                <a:extLst>
                  <a:ext uri="{FF2B5EF4-FFF2-40B4-BE49-F238E27FC236}">
                    <a16:creationId xmlns:a16="http://schemas.microsoft.com/office/drawing/2014/main" xmlns="" id="{01A8AF4C-DC30-4489-8D9E-F144CDDB0404}"/>
                  </a:ext>
                </a:extLst>
              </p:cNvPr>
              <p:cNvSpPr>
                <a:spLocks noGrp="1" noChangeArrowheads="1"/>
              </p:cNvSpPr>
              <p:nvPr>
                <p:ph idx="1"/>
              </p:nvPr>
            </p:nvSpPr>
            <p:spPr bwMode="auto">
              <a:xfrm>
                <a:off x="316123" y="1475962"/>
                <a:ext cx="8712942" cy="4545027"/>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s-CO" altLang="es-ES" sz="2200" dirty="0">
                    <a:latin typeface="+mn-lt"/>
                    <a:ea typeface="Verdana" panose="020B0604030504040204" pitchFamily="34" charset="0"/>
                  </a:rPr>
                  <a:t>Se multiplica el numerador y el denominador por  </a:t>
                </a:r>
                <a14:m>
                  <m:oMath xmlns:m="http://schemas.openxmlformats.org/officeDocument/2006/math">
                    <m:rad>
                      <m:radPr>
                        <m:ctrlPr>
                          <a:rPr lang="es-CO" altLang="es-ES" sz="2200" i="1">
                            <a:solidFill>
                              <a:srgbClr val="FF0000"/>
                            </a:solidFill>
                            <a:latin typeface="Cambria Math" panose="02040503050406030204" pitchFamily="18" charset="0"/>
                            <a:ea typeface="Verdana" panose="020B0604030504040204" pitchFamily="34" charset="0"/>
                          </a:rPr>
                        </m:ctrlPr>
                      </m:radPr>
                      <m:deg>
                        <m:r>
                          <a:rPr lang="es-CO" altLang="es-ES" sz="2200" i="1">
                            <a:solidFill>
                              <a:srgbClr val="FF0000"/>
                            </a:solidFill>
                            <a:latin typeface="Cambria Math" panose="02040503050406030204" pitchFamily="18" charset="0"/>
                            <a:ea typeface="Verdana" panose="020B0604030504040204" pitchFamily="34" charset="0"/>
                          </a:rPr>
                          <m:t>    </m:t>
                        </m:r>
                        <m:r>
                          <m:rPr>
                            <m:brk m:alnAt="7"/>
                          </m:rPr>
                          <a:rPr lang="es-CO" altLang="es-ES" sz="2200" i="1">
                            <a:solidFill>
                              <a:srgbClr val="FF0000"/>
                            </a:solidFill>
                            <a:latin typeface="Cambria Math" panose="02040503050406030204" pitchFamily="18" charset="0"/>
                            <a:ea typeface="Verdana" panose="020B0604030504040204" pitchFamily="34" charset="0"/>
                          </a:rPr>
                          <m:t>𝑛</m:t>
                        </m:r>
                      </m:deg>
                      <m:e>
                        <m:sSup>
                          <m:sSupPr>
                            <m:ctrlPr>
                              <a:rPr lang="es-CO" altLang="es-ES" sz="2200" i="1">
                                <a:solidFill>
                                  <a:srgbClr val="FF0000"/>
                                </a:solidFill>
                                <a:latin typeface="Cambria Math" panose="02040503050406030204" pitchFamily="18" charset="0"/>
                                <a:ea typeface="Verdana" panose="020B0604030504040204" pitchFamily="34" charset="0"/>
                              </a:rPr>
                            </m:ctrlPr>
                          </m:sSupPr>
                          <m:e>
                            <m:r>
                              <a:rPr lang="es-CO" altLang="es-ES" sz="2200" i="1">
                                <a:solidFill>
                                  <a:srgbClr val="FF0000"/>
                                </a:solidFill>
                                <a:latin typeface="Cambria Math" panose="02040503050406030204" pitchFamily="18" charset="0"/>
                                <a:ea typeface="Verdana" panose="020B0604030504040204" pitchFamily="34" charset="0"/>
                              </a:rPr>
                              <m:t>𝑐</m:t>
                            </m:r>
                          </m:e>
                          <m:sup>
                            <m:r>
                              <a:rPr lang="es-CO" altLang="es-ES" sz="2200" i="1">
                                <a:solidFill>
                                  <a:srgbClr val="FF0000"/>
                                </a:solidFill>
                                <a:latin typeface="Cambria Math" panose="02040503050406030204" pitchFamily="18" charset="0"/>
                                <a:ea typeface="Verdana" panose="020B0604030504040204" pitchFamily="34" charset="0"/>
                              </a:rPr>
                              <m:t>𝑛</m:t>
                            </m:r>
                            <m:r>
                              <a:rPr lang="es-CO" altLang="es-ES" sz="2200" i="1">
                                <a:solidFill>
                                  <a:srgbClr val="FF0000"/>
                                </a:solidFill>
                                <a:latin typeface="Cambria Math" panose="02040503050406030204" pitchFamily="18" charset="0"/>
                                <a:ea typeface="Verdana" panose="020B0604030504040204" pitchFamily="34" charset="0"/>
                              </a:rPr>
                              <m:t>−</m:t>
                            </m:r>
                            <m:r>
                              <a:rPr lang="es-CO" altLang="es-ES" sz="2200" i="1">
                                <a:solidFill>
                                  <a:srgbClr val="FF0000"/>
                                </a:solidFill>
                                <a:latin typeface="Cambria Math" panose="02040503050406030204" pitchFamily="18" charset="0"/>
                                <a:ea typeface="Verdana" panose="020B0604030504040204" pitchFamily="34" charset="0"/>
                              </a:rPr>
                              <m:t>𝑚</m:t>
                            </m:r>
                          </m:sup>
                        </m:sSup>
                      </m:e>
                    </m:rad>
                  </m:oMath>
                </a14:m>
                <a:endParaRPr lang="es-PR" altLang="es-ES" sz="2200" b="1" dirty="0">
                  <a:solidFill>
                    <a:srgbClr val="00B050"/>
                  </a:solidFill>
                  <a:latin typeface="+mn-lt"/>
                </a:endParaRPr>
              </a:p>
              <a:p>
                <a:pPr marL="0" indent="0" algn="ctr">
                  <a:lnSpc>
                    <a:spcPct val="100000"/>
                  </a:lnSpc>
                  <a:spcBef>
                    <a:spcPct val="50000"/>
                  </a:spcBef>
                  <a:buNone/>
                </a:pPr>
                <a14:m>
                  <m:oMath xmlns:m="http://schemas.openxmlformats.org/officeDocument/2006/math">
                    <m:f>
                      <m:fPr>
                        <m:ctrlPr>
                          <a:rPr lang="es-CO" altLang="es-ES" sz="2400" i="1">
                            <a:latin typeface="Cambria Math" panose="02040503050406030204" pitchFamily="18" charset="0"/>
                            <a:ea typeface="Verdana" panose="020B0604030504040204" pitchFamily="34" charset="0"/>
                          </a:rPr>
                        </m:ctrlPr>
                      </m:fPr>
                      <m:num>
                        <m:r>
                          <a:rPr lang="es-CO" altLang="es-ES" sz="2400" i="1">
                            <a:latin typeface="Cambria Math" panose="02040503050406030204" pitchFamily="18" charset="0"/>
                            <a:ea typeface="Verdana" panose="020B0604030504040204" pitchFamily="34" charset="0"/>
                          </a:rPr>
                          <m:t>𝑎</m:t>
                        </m:r>
                      </m:num>
                      <m:den>
                        <m:r>
                          <a:rPr lang="es-CO" altLang="es-ES" sz="2400" i="1">
                            <a:latin typeface="Cambria Math" panose="02040503050406030204" pitchFamily="18" charset="0"/>
                            <a:ea typeface="Verdana" panose="020B0604030504040204" pitchFamily="34" charset="0"/>
                          </a:rPr>
                          <m:t>  </m:t>
                        </m:r>
                        <m:r>
                          <a:rPr lang="es-CO" altLang="es-ES" sz="2400" i="1">
                            <a:latin typeface="Cambria Math" panose="02040503050406030204" pitchFamily="18" charset="0"/>
                            <a:ea typeface="Verdana" panose="020B0604030504040204" pitchFamily="34" charset="0"/>
                          </a:rPr>
                          <m:t>𝑏</m:t>
                        </m:r>
                        <m:r>
                          <a:rPr lang="es-CO" altLang="es-ES" sz="2400" i="1">
                            <a:latin typeface="Cambria Math" panose="02040503050406030204" pitchFamily="18" charset="0"/>
                            <a:ea typeface="Verdana" panose="020B0604030504040204" pitchFamily="34" charset="0"/>
                          </a:rPr>
                          <m:t> </m:t>
                        </m:r>
                        <m:rad>
                          <m:radPr>
                            <m:ctrlPr>
                              <a:rPr lang="es-CO" altLang="es-ES" sz="2400" i="1">
                                <a:latin typeface="Cambria Math" panose="02040503050406030204" pitchFamily="18" charset="0"/>
                                <a:ea typeface="Verdana" panose="020B0604030504040204" pitchFamily="34" charset="0"/>
                              </a:rPr>
                            </m:ctrlPr>
                          </m:radPr>
                          <m:deg>
                            <m:r>
                              <m:rPr>
                                <m:brk m:alnAt="7"/>
                              </m:rPr>
                              <a:rPr lang="es-CO" altLang="es-ES" sz="2400" i="1">
                                <a:latin typeface="Cambria Math" panose="02040503050406030204" pitchFamily="18" charset="0"/>
                                <a:ea typeface="Verdana" panose="020B0604030504040204" pitchFamily="34" charset="0"/>
                              </a:rPr>
                              <m:t>𝑛</m:t>
                            </m:r>
                          </m:deg>
                          <m:e>
                            <m:sSup>
                              <m:sSupPr>
                                <m:ctrlPr>
                                  <a:rPr lang="es-CO" altLang="es-ES" sz="2400" i="1">
                                    <a:latin typeface="Cambria Math" panose="02040503050406030204" pitchFamily="18" charset="0"/>
                                    <a:ea typeface="Verdana" panose="020B0604030504040204" pitchFamily="34" charset="0"/>
                                  </a:rPr>
                                </m:ctrlPr>
                              </m:sSupPr>
                              <m:e>
                                <m:r>
                                  <a:rPr lang="es-CO" altLang="es-ES" sz="2400" i="1">
                                    <a:latin typeface="Cambria Math" panose="02040503050406030204" pitchFamily="18" charset="0"/>
                                    <a:ea typeface="Verdana" panose="020B0604030504040204" pitchFamily="34" charset="0"/>
                                  </a:rPr>
                                  <m:t>𝑐</m:t>
                                </m:r>
                              </m:e>
                              <m:sup>
                                <m:r>
                                  <a:rPr lang="es-CO" altLang="es-ES" sz="2400" i="1">
                                    <a:latin typeface="Cambria Math" panose="02040503050406030204" pitchFamily="18" charset="0"/>
                                    <a:ea typeface="Verdana" panose="020B0604030504040204" pitchFamily="34" charset="0"/>
                                  </a:rPr>
                                  <m:t>𝑚</m:t>
                                </m:r>
                              </m:sup>
                            </m:sSup>
                          </m:e>
                        </m:rad>
                      </m:den>
                    </m:f>
                    <m:r>
                      <a:rPr lang="es-CO" altLang="es-ES" sz="2400" i="1">
                        <a:latin typeface="Cambria Math" panose="02040503050406030204" pitchFamily="18" charset="0"/>
                        <a:ea typeface="Verdana" panose="020B0604030504040204" pitchFamily="34" charset="0"/>
                      </a:rPr>
                      <m:t> </m:t>
                    </m:r>
                    <m:r>
                      <a:rPr lang="es-CO" altLang="es-ES" sz="2400" i="1" dirty="0">
                        <a:latin typeface="Cambria Math" panose="02040503050406030204" pitchFamily="18" charset="0"/>
                        <a:ea typeface="Verdana" panose="020B0604030504040204" pitchFamily="34" charset="0"/>
                      </a:rPr>
                      <m:t>=</m:t>
                    </m:r>
                    <m:f>
                      <m:fPr>
                        <m:ctrlPr>
                          <a:rPr lang="es-CO" altLang="es-ES" sz="2400" i="1">
                            <a:latin typeface="Cambria Math" panose="02040503050406030204" pitchFamily="18" charset="0"/>
                            <a:ea typeface="Verdana" panose="020B0604030504040204" pitchFamily="34" charset="0"/>
                          </a:rPr>
                        </m:ctrlPr>
                      </m:fPr>
                      <m:num>
                        <m:r>
                          <a:rPr lang="es-CO" altLang="es-ES" sz="2400" i="1">
                            <a:latin typeface="Cambria Math" panose="02040503050406030204" pitchFamily="18" charset="0"/>
                            <a:ea typeface="Verdana" panose="020B0604030504040204" pitchFamily="34" charset="0"/>
                          </a:rPr>
                          <m:t>𝑎</m:t>
                        </m:r>
                      </m:num>
                      <m:den>
                        <m:r>
                          <a:rPr lang="es-CO" altLang="es-ES" sz="2400" i="1">
                            <a:latin typeface="Cambria Math" panose="02040503050406030204" pitchFamily="18" charset="0"/>
                            <a:ea typeface="Verdana" panose="020B0604030504040204" pitchFamily="34" charset="0"/>
                          </a:rPr>
                          <m:t>  </m:t>
                        </m:r>
                        <m:r>
                          <a:rPr lang="es-CO" altLang="es-ES" sz="2400" i="1">
                            <a:latin typeface="Cambria Math" panose="02040503050406030204" pitchFamily="18" charset="0"/>
                            <a:ea typeface="Verdana" panose="020B0604030504040204" pitchFamily="34" charset="0"/>
                          </a:rPr>
                          <m:t>𝑏</m:t>
                        </m:r>
                        <m:r>
                          <a:rPr lang="es-CO" altLang="es-ES" sz="2400" i="1">
                            <a:latin typeface="Cambria Math" panose="02040503050406030204" pitchFamily="18" charset="0"/>
                            <a:ea typeface="Verdana" panose="020B0604030504040204" pitchFamily="34" charset="0"/>
                          </a:rPr>
                          <m:t> </m:t>
                        </m:r>
                        <m:rad>
                          <m:radPr>
                            <m:ctrlPr>
                              <a:rPr lang="es-CO" altLang="es-ES" sz="2400" i="1">
                                <a:latin typeface="Cambria Math" panose="02040503050406030204" pitchFamily="18" charset="0"/>
                                <a:ea typeface="Verdana" panose="020B0604030504040204" pitchFamily="34" charset="0"/>
                              </a:rPr>
                            </m:ctrlPr>
                          </m:radPr>
                          <m:deg>
                            <m:r>
                              <m:rPr>
                                <m:brk m:alnAt="7"/>
                              </m:rPr>
                              <a:rPr lang="es-CO" altLang="es-ES" sz="2400" i="1">
                                <a:latin typeface="Cambria Math" panose="02040503050406030204" pitchFamily="18" charset="0"/>
                                <a:ea typeface="Verdana" panose="020B0604030504040204" pitchFamily="34" charset="0"/>
                              </a:rPr>
                              <m:t>𝑛</m:t>
                            </m:r>
                          </m:deg>
                          <m:e>
                            <m:sSup>
                              <m:sSupPr>
                                <m:ctrlPr>
                                  <a:rPr lang="es-CO" altLang="es-ES" sz="2400" i="1">
                                    <a:latin typeface="Cambria Math" panose="02040503050406030204" pitchFamily="18" charset="0"/>
                                    <a:ea typeface="Verdana" panose="020B0604030504040204" pitchFamily="34" charset="0"/>
                                  </a:rPr>
                                </m:ctrlPr>
                              </m:sSupPr>
                              <m:e>
                                <m:r>
                                  <a:rPr lang="es-CO" altLang="es-ES" sz="2400" i="1">
                                    <a:latin typeface="Cambria Math" panose="02040503050406030204" pitchFamily="18" charset="0"/>
                                    <a:ea typeface="Verdana" panose="020B0604030504040204" pitchFamily="34" charset="0"/>
                                  </a:rPr>
                                  <m:t>𝑐</m:t>
                                </m:r>
                              </m:e>
                              <m:sup>
                                <m:r>
                                  <a:rPr lang="es-CO" altLang="es-ES" sz="2400" i="1">
                                    <a:latin typeface="Cambria Math" panose="02040503050406030204" pitchFamily="18" charset="0"/>
                                    <a:ea typeface="Verdana" panose="020B0604030504040204" pitchFamily="34" charset="0"/>
                                  </a:rPr>
                                  <m:t>𝑚</m:t>
                                </m:r>
                              </m:sup>
                            </m:sSup>
                          </m:e>
                        </m:rad>
                      </m:den>
                    </m:f>
                    <m:d>
                      <m:dPr>
                        <m:ctrlPr>
                          <a:rPr lang="es-CO" altLang="es-ES" sz="2400" i="1">
                            <a:solidFill>
                              <a:srgbClr val="00B050"/>
                            </a:solidFill>
                            <a:latin typeface="Cambria Math" panose="02040503050406030204" pitchFamily="18" charset="0"/>
                            <a:ea typeface="Verdana" panose="020B0604030504040204" pitchFamily="34" charset="0"/>
                          </a:rPr>
                        </m:ctrlPr>
                      </m:dPr>
                      <m:e>
                        <m:f>
                          <m:fPr>
                            <m:ctrlPr>
                              <a:rPr lang="es-CO" altLang="es-ES" sz="2400" i="1">
                                <a:solidFill>
                                  <a:srgbClr val="00B050"/>
                                </a:solidFill>
                                <a:latin typeface="Cambria Math" panose="02040503050406030204" pitchFamily="18" charset="0"/>
                                <a:ea typeface="Verdana" panose="020B0604030504040204" pitchFamily="34" charset="0"/>
                              </a:rPr>
                            </m:ctrlPr>
                          </m:fPr>
                          <m:num>
                            <m:rad>
                              <m:radPr>
                                <m:ctrlPr>
                                  <a:rPr lang="es-CO" altLang="es-ES" sz="2400" i="1">
                                    <a:solidFill>
                                      <a:srgbClr val="00B050"/>
                                    </a:solidFill>
                                    <a:latin typeface="Cambria Math" panose="02040503050406030204" pitchFamily="18" charset="0"/>
                                    <a:ea typeface="Verdana" panose="020B0604030504040204" pitchFamily="34" charset="0"/>
                                  </a:rPr>
                                </m:ctrlPr>
                              </m:radPr>
                              <m:deg>
                                <m:r>
                                  <a:rPr lang="es-CO" altLang="es-ES" sz="2400" i="1">
                                    <a:solidFill>
                                      <a:srgbClr val="00B050"/>
                                    </a:solidFill>
                                    <a:latin typeface="Cambria Math" panose="02040503050406030204" pitchFamily="18" charset="0"/>
                                    <a:ea typeface="Verdana" panose="020B0604030504040204" pitchFamily="34" charset="0"/>
                                  </a:rPr>
                                  <m:t>    </m:t>
                                </m:r>
                                <m:r>
                                  <m:rPr>
                                    <m:brk m:alnAt="7"/>
                                  </m:rPr>
                                  <a:rPr lang="es-CO" altLang="es-ES" sz="2400" i="1">
                                    <a:solidFill>
                                      <a:srgbClr val="00B050"/>
                                    </a:solidFill>
                                    <a:latin typeface="Cambria Math" panose="02040503050406030204" pitchFamily="18" charset="0"/>
                                    <a:ea typeface="Verdana" panose="020B0604030504040204" pitchFamily="34" charset="0"/>
                                  </a:rPr>
                                  <m:t>𝑛</m:t>
                                </m:r>
                              </m:deg>
                              <m:e>
                                <m:sSup>
                                  <m:sSupPr>
                                    <m:ctrlPr>
                                      <a:rPr lang="es-CO" altLang="es-ES" sz="2400" i="1">
                                        <a:solidFill>
                                          <a:srgbClr val="00B050"/>
                                        </a:solidFill>
                                        <a:latin typeface="Cambria Math" panose="02040503050406030204" pitchFamily="18" charset="0"/>
                                        <a:ea typeface="Verdana" panose="020B0604030504040204" pitchFamily="34" charset="0"/>
                                      </a:rPr>
                                    </m:ctrlPr>
                                  </m:sSupPr>
                                  <m:e>
                                    <m:r>
                                      <a:rPr lang="es-CO" altLang="es-ES" sz="2400" i="1">
                                        <a:solidFill>
                                          <a:srgbClr val="00B050"/>
                                        </a:solidFill>
                                        <a:latin typeface="Cambria Math" panose="02040503050406030204" pitchFamily="18" charset="0"/>
                                        <a:ea typeface="Verdana" panose="020B0604030504040204" pitchFamily="34" charset="0"/>
                                      </a:rPr>
                                      <m:t>𝑐</m:t>
                                    </m:r>
                                  </m:e>
                                  <m:sup>
                                    <m:r>
                                      <a:rPr lang="es-CO" altLang="es-ES" sz="2400" i="1">
                                        <a:solidFill>
                                          <a:srgbClr val="00B050"/>
                                        </a:solidFill>
                                        <a:latin typeface="Cambria Math" panose="02040503050406030204" pitchFamily="18" charset="0"/>
                                        <a:ea typeface="Verdana" panose="020B0604030504040204" pitchFamily="34" charset="0"/>
                                      </a:rPr>
                                      <m:t>𝑛</m:t>
                                    </m:r>
                                    <m:r>
                                      <a:rPr lang="es-CO" altLang="es-ES" sz="2400" i="1">
                                        <a:solidFill>
                                          <a:srgbClr val="00B050"/>
                                        </a:solidFill>
                                        <a:latin typeface="Cambria Math" panose="02040503050406030204" pitchFamily="18" charset="0"/>
                                        <a:ea typeface="Verdana" panose="020B0604030504040204" pitchFamily="34" charset="0"/>
                                      </a:rPr>
                                      <m:t>−</m:t>
                                    </m:r>
                                    <m:r>
                                      <a:rPr lang="es-CO" altLang="es-ES" sz="2400" i="1">
                                        <a:solidFill>
                                          <a:srgbClr val="00B050"/>
                                        </a:solidFill>
                                        <a:latin typeface="Cambria Math" panose="02040503050406030204" pitchFamily="18" charset="0"/>
                                        <a:ea typeface="Verdana" panose="020B0604030504040204" pitchFamily="34" charset="0"/>
                                      </a:rPr>
                                      <m:t>𝑚</m:t>
                                    </m:r>
                                  </m:sup>
                                </m:sSup>
                              </m:e>
                            </m:rad>
                          </m:num>
                          <m:den>
                            <m:rad>
                              <m:radPr>
                                <m:ctrlPr>
                                  <a:rPr lang="es-CO" altLang="es-ES" sz="2400" i="1">
                                    <a:solidFill>
                                      <a:srgbClr val="00B050"/>
                                    </a:solidFill>
                                    <a:latin typeface="Cambria Math" panose="02040503050406030204" pitchFamily="18" charset="0"/>
                                    <a:ea typeface="Verdana" panose="020B0604030504040204" pitchFamily="34" charset="0"/>
                                  </a:rPr>
                                </m:ctrlPr>
                              </m:radPr>
                              <m:deg>
                                <m:r>
                                  <a:rPr lang="es-CO" altLang="es-ES" sz="2400" i="1">
                                    <a:solidFill>
                                      <a:srgbClr val="00B050"/>
                                    </a:solidFill>
                                    <a:latin typeface="Cambria Math" panose="02040503050406030204" pitchFamily="18" charset="0"/>
                                    <a:ea typeface="Verdana" panose="020B0604030504040204" pitchFamily="34" charset="0"/>
                                  </a:rPr>
                                  <m:t>    </m:t>
                                </m:r>
                                <m:r>
                                  <m:rPr>
                                    <m:brk m:alnAt="7"/>
                                  </m:rPr>
                                  <a:rPr lang="es-CO" altLang="es-ES" sz="2400" i="1">
                                    <a:solidFill>
                                      <a:srgbClr val="00B050"/>
                                    </a:solidFill>
                                    <a:latin typeface="Cambria Math" panose="02040503050406030204" pitchFamily="18" charset="0"/>
                                    <a:ea typeface="Verdana" panose="020B0604030504040204" pitchFamily="34" charset="0"/>
                                  </a:rPr>
                                  <m:t>𝑛</m:t>
                                </m:r>
                              </m:deg>
                              <m:e>
                                <m:sSup>
                                  <m:sSupPr>
                                    <m:ctrlPr>
                                      <a:rPr lang="es-CO" altLang="es-ES" sz="2400" i="1">
                                        <a:solidFill>
                                          <a:srgbClr val="00B050"/>
                                        </a:solidFill>
                                        <a:latin typeface="Cambria Math" panose="02040503050406030204" pitchFamily="18" charset="0"/>
                                        <a:ea typeface="Verdana" panose="020B0604030504040204" pitchFamily="34" charset="0"/>
                                      </a:rPr>
                                    </m:ctrlPr>
                                  </m:sSupPr>
                                  <m:e>
                                    <m:r>
                                      <a:rPr lang="es-CO" altLang="es-ES" sz="2400" i="1">
                                        <a:solidFill>
                                          <a:srgbClr val="00B050"/>
                                        </a:solidFill>
                                        <a:latin typeface="Cambria Math" panose="02040503050406030204" pitchFamily="18" charset="0"/>
                                        <a:ea typeface="Verdana" panose="020B0604030504040204" pitchFamily="34" charset="0"/>
                                      </a:rPr>
                                      <m:t>𝑐</m:t>
                                    </m:r>
                                  </m:e>
                                  <m:sup>
                                    <m:r>
                                      <a:rPr lang="es-CO" altLang="es-ES" sz="2400" i="1">
                                        <a:solidFill>
                                          <a:srgbClr val="00B050"/>
                                        </a:solidFill>
                                        <a:latin typeface="Cambria Math" panose="02040503050406030204" pitchFamily="18" charset="0"/>
                                        <a:ea typeface="Verdana" panose="020B0604030504040204" pitchFamily="34" charset="0"/>
                                      </a:rPr>
                                      <m:t>𝑛</m:t>
                                    </m:r>
                                    <m:r>
                                      <a:rPr lang="es-CO" altLang="es-ES" sz="2400" i="1">
                                        <a:solidFill>
                                          <a:srgbClr val="00B050"/>
                                        </a:solidFill>
                                        <a:latin typeface="Cambria Math" panose="02040503050406030204" pitchFamily="18" charset="0"/>
                                        <a:ea typeface="Verdana" panose="020B0604030504040204" pitchFamily="34" charset="0"/>
                                      </a:rPr>
                                      <m:t>−</m:t>
                                    </m:r>
                                    <m:r>
                                      <a:rPr lang="es-CO" altLang="es-ES" sz="2400" i="1">
                                        <a:solidFill>
                                          <a:srgbClr val="00B050"/>
                                        </a:solidFill>
                                        <a:latin typeface="Cambria Math" panose="02040503050406030204" pitchFamily="18" charset="0"/>
                                        <a:ea typeface="Verdana" panose="020B0604030504040204" pitchFamily="34" charset="0"/>
                                      </a:rPr>
                                      <m:t>𝑚</m:t>
                                    </m:r>
                                  </m:sup>
                                </m:sSup>
                              </m:e>
                            </m:rad>
                          </m:den>
                        </m:f>
                      </m:e>
                    </m:d>
                  </m:oMath>
                </a14:m>
                <a:r>
                  <a:rPr lang="es-CO" altLang="es-ES" sz="2400" dirty="0">
                    <a:latin typeface="+mn-lt"/>
                    <a:ea typeface="Verdana" panose="020B0604030504040204" pitchFamily="34" charset="0"/>
                  </a:rPr>
                  <a:t> </a:t>
                </a:r>
                <a14:m>
                  <m:oMath xmlns:m="http://schemas.openxmlformats.org/officeDocument/2006/math">
                    <m:r>
                      <a:rPr lang="es-CO" altLang="es-ES" sz="2400" i="1" dirty="0">
                        <a:latin typeface="Cambria Math" panose="02040503050406030204" pitchFamily="18" charset="0"/>
                        <a:ea typeface="Verdana" panose="020B0604030504040204" pitchFamily="34" charset="0"/>
                      </a:rPr>
                      <m:t>=</m:t>
                    </m:r>
                    <m:f>
                      <m:fPr>
                        <m:ctrlPr>
                          <a:rPr lang="es-CO" altLang="es-ES" sz="2400" i="1">
                            <a:latin typeface="Cambria Math" panose="02040503050406030204" pitchFamily="18" charset="0"/>
                            <a:ea typeface="Verdana" panose="020B0604030504040204" pitchFamily="34" charset="0"/>
                          </a:rPr>
                        </m:ctrlPr>
                      </m:fPr>
                      <m:num>
                        <m:r>
                          <a:rPr lang="es-CO" altLang="es-ES" sz="2400" i="1">
                            <a:latin typeface="Cambria Math" panose="02040503050406030204" pitchFamily="18" charset="0"/>
                            <a:ea typeface="Verdana" panose="020B0604030504040204" pitchFamily="34" charset="0"/>
                          </a:rPr>
                          <m:t>𝑎</m:t>
                        </m:r>
                        <m:r>
                          <a:rPr lang="es-CO" altLang="es-ES" sz="2400" i="1">
                            <a:latin typeface="Cambria Math" panose="02040503050406030204" pitchFamily="18" charset="0"/>
                            <a:ea typeface="Verdana" panose="020B0604030504040204" pitchFamily="34" charset="0"/>
                          </a:rPr>
                          <m:t> ∙</m:t>
                        </m:r>
                        <m:rad>
                          <m:radPr>
                            <m:ctrlPr>
                              <a:rPr lang="es-CO" altLang="es-ES" sz="2400" i="1">
                                <a:latin typeface="Cambria Math" panose="02040503050406030204" pitchFamily="18" charset="0"/>
                                <a:ea typeface="Verdana" panose="020B0604030504040204" pitchFamily="34" charset="0"/>
                              </a:rPr>
                            </m:ctrlPr>
                          </m:radPr>
                          <m:deg>
                            <m:r>
                              <a:rPr lang="es-CO" altLang="es-ES" sz="2400" i="1">
                                <a:latin typeface="Cambria Math" panose="02040503050406030204" pitchFamily="18" charset="0"/>
                                <a:ea typeface="Verdana" panose="020B0604030504040204" pitchFamily="34" charset="0"/>
                              </a:rPr>
                              <m:t>    </m:t>
                            </m:r>
                            <m:r>
                              <m:rPr>
                                <m:brk m:alnAt="7"/>
                              </m:rPr>
                              <a:rPr lang="es-CO" altLang="es-ES" sz="2400" i="1">
                                <a:latin typeface="Cambria Math" panose="02040503050406030204" pitchFamily="18" charset="0"/>
                                <a:ea typeface="Verdana" panose="020B0604030504040204" pitchFamily="34" charset="0"/>
                              </a:rPr>
                              <m:t>𝑛</m:t>
                            </m:r>
                          </m:deg>
                          <m:e>
                            <m:sSup>
                              <m:sSupPr>
                                <m:ctrlPr>
                                  <a:rPr lang="es-CO" altLang="es-ES" sz="2400" i="1">
                                    <a:latin typeface="Cambria Math" panose="02040503050406030204" pitchFamily="18" charset="0"/>
                                    <a:ea typeface="Verdana" panose="020B0604030504040204" pitchFamily="34" charset="0"/>
                                  </a:rPr>
                                </m:ctrlPr>
                              </m:sSupPr>
                              <m:e>
                                <m:r>
                                  <a:rPr lang="es-CO" altLang="es-ES" sz="2400" i="1">
                                    <a:latin typeface="Cambria Math" panose="02040503050406030204" pitchFamily="18" charset="0"/>
                                    <a:ea typeface="Verdana" panose="020B0604030504040204" pitchFamily="34" charset="0"/>
                                  </a:rPr>
                                  <m:t>𝑐</m:t>
                                </m:r>
                              </m:e>
                              <m:sup>
                                <m:r>
                                  <a:rPr lang="es-CO" altLang="es-ES" sz="2400" i="1">
                                    <a:latin typeface="Cambria Math" panose="02040503050406030204" pitchFamily="18" charset="0"/>
                                    <a:ea typeface="Verdana" panose="020B0604030504040204" pitchFamily="34" charset="0"/>
                                  </a:rPr>
                                  <m:t>𝑛</m:t>
                                </m:r>
                                <m:r>
                                  <a:rPr lang="es-CO" altLang="es-ES" sz="2400" i="1">
                                    <a:latin typeface="Cambria Math" panose="02040503050406030204" pitchFamily="18" charset="0"/>
                                    <a:ea typeface="Verdana" panose="020B0604030504040204" pitchFamily="34" charset="0"/>
                                  </a:rPr>
                                  <m:t>−</m:t>
                                </m:r>
                                <m:r>
                                  <a:rPr lang="es-CO" altLang="es-ES" sz="2400" i="1">
                                    <a:latin typeface="Cambria Math" panose="02040503050406030204" pitchFamily="18" charset="0"/>
                                    <a:ea typeface="Verdana" panose="020B0604030504040204" pitchFamily="34" charset="0"/>
                                  </a:rPr>
                                  <m:t>𝑚</m:t>
                                </m:r>
                              </m:sup>
                            </m:sSup>
                          </m:e>
                        </m:rad>
                      </m:num>
                      <m:den>
                        <m:r>
                          <a:rPr lang="es-CO" altLang="es-ES" sz="2400" i="1">
                            <a:latin typeface="Cambria Math" panose="02040503050406030204" pitchFamily="18" charset="0"/>
                            <a:ea typeface="Verdana" panose="020B0604030504040204" pitchFamily="34" charset="0"/>
                          </a:rPr>
                          <m:t>𝑏</m:t>
                        </m:r>
                        <m:r>
                          <a:rPr lang="es-CO" altLang="es-ES" sz="2400" i="1">
                            <a:latin typeface="Cambria Math" panose="02040503050406030204" pitchFamily="18" charset="0"/>
                            <a:ea typeface="Verdana" panose="020B0604030504040204" pitchFamily="34" charset="0"/>
                          </a:rPr>
                          <m:t> ∙</m:t>
                        </m:r>
                        <m:rad>
                          <m:radPr>
                            <m:ctrlPr>
                              <a:rPr lang="es-CO" altLang="es-ES" sz="2400" i="1">
                                <a:latin typeface="Cambria Math" panose="02040503050406030204" pitchFamily="18" charset="0"/>
                                <a:ea typeface="Verdana" panose="020B0604030504040204" pitchFamily="34" charset="0"/>
                              </a:rPr>
                            </m:ctrlPr>
                          </m:radPr>
                          <m:deg>
                            <m:r>
                              <a:rPr lang="es-CO" altLang="es-ES" sz="2400" i="1">
                                <a:latin typeface="Cambria Math" panose="02040503050406030204" pitchFamily="18" charset="0"/>
                                <a:ea typeface="Verdana" panose="020B0604030504040204" pitchFamily="34" charset="0"/>
                              </a:rPr>
                              <m:t>    </m:t>
                            </m:r>
                            <m:r>
                              <m:rPr>
                                <m:brk m:alnAt="7"/>
                              </m:rPr>
                              <a:rPr lang="es-CO" altLang="es-ES" sz="2400" i="1">
                                <a:latin typeface="Cambria Math" panose="02040503050406030204" pitchFamily="18" charset="0"/>
                                <a:ea typeface="Verdana" panose="020B0604030504040204" pitchFamily="34" charset="0"/>
                              </a:rPr>
                              <m:t>𝑛</m:t>
                            </m:r>
                          </m:deg>
                          <m:e>
                            <m:sSup>
                              <m:sSupPr>
                                <m:ctrlPr>
                                  <a:rPr lang="es-CO" altLang="es-ES" sz="2400" i="1">
                                    <a:latin typeface="Cambria Math" panose="02040503050406030204" pitchFamily="18" charset="0"/>
                                    <a:ea typeface="Verdana" panose="020B0604030504040204" pitchFamily="34" charset="0"/>
                                  </a:rPr>
                                </m:ctrlPr>
                              </m:sSupPr>
                              <m:e>
                                <m:sSup>
                                  <m:sSupPr>
                                    <m:ctrlPr>
                                      <a:rPr lang="es-CO" altLang="es-ES" sz="2400" i="1">
                                        <a:latin typeface="Cambria Math" panose="02040503050406030204" pitchFamily="18" charset="0"/>
                                        <a:ea typeface="Verdana" panose="020B0604030504040204" pitchFamily="34" charset="0"/>
                                      </a:rPr>
                                    </m:ctrlPr>
                                  </m:sSupPr>
                                  <m:e>
                                    <m:r>
                                      <a:rPr lang="es-CO" altLang="es-ES" sz="2400" i="1">
                                        <a:latin typeface="Cambria Math" panose="02040503050406030204" pitchFamily="18" charset="0"/>
                                        <a:ea typeface="Verdana" panose="020B0604030504040204" pitchFamily="34" charset="0"/>
                                      </a:rPr>
                                      <m:t>𝑐</m:t>
                                    </m:r>
                                  </m:e>
                                  <m:sup>
                                    <m:r>
                                      <a:rPr lang="es-CO" altLang="es-ES" sz="2400" i="1">
                                        <a:latin typeface="Cambria Math" panose="02040503050406030204" pitchFamily="18" charset="0"/>
                                        <a:ea typeface="Verdana" panose="020B0604030504040204" pitchFamily="34" charset="0"/>
                                      </a:rPr>
                                      <m:t>𝑚</m:t>
                                    </m:r>
                                  </m:sup>
                                </m:sSup>
                                <m:r>
                                  <a:rPr lang="es-CO" altLang="es-ES" sz="2400" i="1">
                                    <a:latin typeface="Cambria Math" panose="02040503050406030204" pitchFamily="18" charset="0"/>
                                    <a:ea typeface="Verdana" panose="020B0604030504040204" pitchFamily="34" charset="0"/>
                                  </a:rPr>
                                  <m:t> </m:t>
                                </m:r>
                                <m:r>
                                  <a:rPr lang="es-CO" altLang="es-ES" sz="2400" i="1" dirty="0">
                                    <a:latin typeface="Cambria Math" panose="02040503050406030204" pitchFamily="18" charset="0"/>
                                    <a:ea typeface="Cambria Math" panose="02040503050406030204" pitchFamily="18" charset="0"/>
                                  </a:rPr>
                                  <m:t>∙ </m:t>
                                </m:r>
                                <m:r>
                                  <a:rPr lang="es-CO" altLang="es-ES" sz="2400" i="1">
                                    <a:latin typeface="Cambria Math" panose="02040503050406030204" pitchFamily="18" charset="0"/>
                                    <a:ea typeface="Verdana" panose="020B0604030504040204" pitchFamily="34" charset="0"/>
                                  </a:rPr>
                                  <m:t>𝑐</m:t>
                                </m:r>
                              </m:e>
                              <m:sup>
                                <m:r>
                                  <a:rPr lang="es-CO" altLang="es-ES" sz="2400" i="1">
                                    <a:latin typeface="Cambria Math" panose="02040503050406030204" pitchFamily="18" charset="0"/>
                                    <a:ea typeface="Verdana" panose="020B0604030504040204" pitchFamily="34" charset="0"/>
                                  </a:rPr>
                                  <m:t>𝑛</m:t>
                                </m:r>
                                <m:r>
                                  <a:rPr lang="es-CO" altLang="es-ES" sz="2400" i="1">
                                    <a:latin typeface="Cambria Math" panose="02040503050406030204" pitchFamily="18" charset="0"/>
                                    <a:ea typeface="Verdana" panose="020B0604030504040204" pitchFamily="34" charset="0"/>
                                  </a:rPr>
                                  <m:t>−</m:t>
                                </m:r>
                                <m:r>
                                  <a:rPr lang="es-CO" altLang="es-ES" sz="2400" i="1">
                                    <a:latin typeface="Cambria Math" panose="02040503050406030204" pitchFamily="18" charset="0"/>
                                    <a:ea typeface="Verdana" panose="020B0604030504040204" pitchFamily="34" charset="0"/>
                                  </a:rPr>
                                  <m:t>𝑚</m:t>
                                </m:r>
                              </m:sup>
                            </m:sSup>
                          </m:e>
                        </m:rad>
                      </m:den>
                    </m:f>
                    <m:r>
                      <a:rPr lang="es-PR" altLang="es-ES" sz="2400" b="1" i="1" dirty="0">
                        <a:latin typeface="Cambria Math" panose="02040503050406030204" pitchFamily="18" charset="0"/>
                      </a:rPr>
                      <m:t>=</m:t>
                    </m:r>
                  </m:oMath>
                </a14:m>
                <a:r>
                  <a:rPr lang="es-CO" altLang="es-ES" sz="2400" dirty="0">
                    <a:latin typeface="+mn-lt"/>
                    <a:ea typeface="Verdana" panose="020B0604030504040204" pitchFamily="34" charset="0"/>
                  </a:rPr>
                  <a:t> </a:t>
                </a:r>
                <a14:m>
                  <m:oMath xmlns:m="http://schemas.openxmlformats.org/officeDocument/2006/math">
                    <m:f>
                      <m:fPr>
                        <m:ctrlPr>
                          <a:rPr lang="es-CO" altLang="es-ES" sz="2400" i="1">
                            <a:latin typeface="Cambria Math" panose="02040503050406030204" pitchFamily="18" charset="0"/>
                            <a:ea typeface="Verdana" panose="020B0604030504040204" pitchFamily="34" charset="0"/>
                          </a:rPr>
                        </m:ctrlPr>
                      </m:fPr>
                      <m:num>
                        <m:r>
                          <a:rPr lang="es-CO" altLang="es-ES" sz="2400" i="1">
                            <a:latin typeface="Cambria Math" panose="02040503050406030204" pitchFamily="18" charset="0"/>
                            <a:ea typeface="Verdana" panose="020B0604030504040204" pitchFamily="34" charset="0"/>
                          </a:rPr>
                          <m:t>𝑎</m:t>
                        </m:r>
                        <m:r>
                          <a:rPr lang="es-CO" altLang="es-ES" sz="2400" i="1">
                            <a:latin typeface="Cambria Math" panose="02040503050406030204" pitchFamily="18" charset="0"/>
                            <a:ea typeface="Verdana" panose="020B0604030504040204" pitchFamily="34" charset="0"/>
                          </a:rPr>
                          <m:t> ∙</m:t>
                        </m:r>
                        <m:rad>
                          <m:radPr>
                            <m:ctrlPr>
                              <a:rPr lang="es-CO" altLang="es-ES" sz="2400" i="1">
                                <a:latin typeface="Cambria Math" panose="02040503050406030204" pitchFamily="18" charset="0"/>
                                <a:ea typeface="Verdana" panose="020B0604030504040204" pitchFamily="34" charset="0"/>
                              </a:rPr>
                            </m:ctrlPr>
                          </m:radPr>
                          <m:deg>
                            <m:r>
                              <a:rPr lang="es-CO" altLang="es-ES" sz="2400" i="1">
                                <a:latin typeface="Cambria Math" panose="02040503050406030204" pitchFamily="18" charset="0"/>
                                <a:ea typeface="Verdana" panose="020B0604030504040204" pitchFamily="34" charset="0"/>
                              </a:rPr>
                              <m:t>    </m:t>
                            </m:r>
                            <m:r>
                              <m:rPr>
                                <m:brk m:alnAt="7"/>
                              </m:rPr>
                              <a:rPr lang="es-CO" altLang="es-ES" sz="2400" i="1">
                                <a:latin typeface="Cambria Math" panose="02040503050406030204" pitchFamily="18" charset="0"/>
                                <a:ea typeface="Verdana" panose="020B0604030504040204" pitchFamily="34" charset="0"/>
                              </a:rPr>
                              <m:t>𝑛</m:t>
                            </m:r>
                          </m:deg>
                          <m:e>
                            <m:sSup>
                              <m:sSupPr>
                                <m:ctrlPr>
                                  <a:rPr lang="es-CO" altLang="es-ES" sz="2400" i="1">
                                    <a:latin typeface="Cambria Math" panose="02040503050406030204" pitchFamily="18" charset="0"/>
                                    <a:ea typeface="Verdana" panose="020B0604030504040204" pitchFamily="34" charset="0"/>
                                  </a:rPr>
                                </m:ctrlPr>
                              </m:sSupPr>
                              <m:e>
                                <m:r>
                                  <a:rPr lang="es-CO" altLang="es-ES" sz="2400" i="1">
                                    <a:latin typeface="Cambria Math" panose="02040503050406030204" pitchFamily="18" charset="0"/>
                                    <a:ea typeface="Verdana" panose="020B0604030504040204" pitchFamily="34" charset="0"/>
                                  </a:rPr>
                                  <m:t>𝑐</m:t>
                                </m:r>
                              </m:e>
                              <m:sup>
                                <m:r>
                                  <a:rPr lang="es-CO" altLang="es-ES" sz="2400" i="1">
                                    <a:latin typeface="Cambria Math" panose="02040503050406030204" pitchFamily="18" charset="0"/>
                                    <a:ea typeface="Verdana" panose="020B0604030504040204" pitchFamily="34" charset="0"/>
                                  </a:rPr>
                                  <m:t>𝑛</m:t>
                                </m:r>
                                <m:r>
                                  <a:rPr lang="es-CO" altLang="es-ES" sz="2400" i="1">
                                    <a:latin typeface="Cambria Math" panose="02040503050406030204" pitchFamily="18" charset="0"/>
                                    <a:ea typeface="Verdana" panose="020B0604030504040204" pitchFamily="34" charset="0"/>
                                  </a:rPr>
                                  <m:t>−</m:t>
                                </m:r>
                                <m:r>
                                  <a:rPr lang="es-CO" altLang="es-ES" sz="2400" i="1">
                                    <a:latin typeface="Cambria Math" panose="02040503050406030204" pitchFamily="18" charset="0"/>
                                    <a:ea typeface="Verdana" panose="020B0604030504040204" pitchFamily="34" charset="0"/>
                                  </a:rPr>
                                  <m:t>𝑚</m:t>
                                </m:r>
                              </m:sup>
                            </m:sSup>
                          </m:e>
                        </m:rad>
                      </m:num>
                      <m:den>
                        <m:r>
                          <a:rPr lang="es-CO" altLang="es-ES" sz="2400" i="1">
                            <a:latin typeface="Cambria Math" panose="02040503050406030204" pitchFamily="18" charset="0"/>
                            <a:ea typeface="Verdana" panose="020B0604030504040204" pitchFamily="34" charset="0"/>
                          </a:rPr>
                          <m:t>𝑏</m:t>
                        </m:r>
                        <m:rad>
                          <m:radPr>
                            <m:ctrlPr>
                              <a:rPr lang="es-CO" altLang="es-ES" sz="2400" i="1">
                                <a:latin typeface="Cambria Math" panose="02040503050406030204" pitchFamily="18" charset="0"/>
                                <a:ea typeface="Verdana" panose="020B0604030504040204" pitchFamily="34" charset="0"/>
                              </a:rPr>
                            </m:ctrlPr>
                          </m:radPr>
                          <m:deg>
                            <m:r>
                              <a:rPr lang="es-CO" altLang="es-ES" sz="2400" i="1">
                                <a:latin typeface="Cambria Math" panose="02040503050406030204" pitchFamily="18" charset="0"/>
                                <a:ea typeface="Verdana" panose="020B0604030504040204" pitchFamily="34" charset="0"/>
                              </a:rPr>
                              <m:t>    </m:t>
                            </m:r>
                            <m:r>
                              <m:rPr>
                                <m:brk m:alnAt="7"/>
                              </m:rPr>
                              <a:rPr lang="es-CO" altLang="es-ES" sz="2400" i="1">
                                <a:latin typeface="Cambria Math" panose="02040503050406030204" pitchFamily="18" charset="0"/>
                                <a:ea typeface="Verdana" panose="020B0604030504040204" pitchFamily="34" charset="0"/>
                              </a:rPr>
                              <m:t>𝑛</m:t>
                            </m:r>
                          </m:deg>
                          <m:e>
                            <m:sSup>
                              <m:sSupPr>
                                <m:ctrlPr>
                                  <a:rPr lang="es-CO" altLang="es-ES" sz="2400" i="1">
                                    <a:latin typeface="Cambria Math" panose="02040503050406030204" pitchFamily="18" charset="0"/>
                                    <a:ea typeface="Verdana" panose="020B0604030504040204" pitchFamily="34" charset="0"/>
                                  </a:rPr>
                                </m:ctrlPr>
                              </m:sSupPr>
                              <m:e>
                                <m:r>
                                  <a:rPr lang="es-CO" altLang="es-ES" sz="2400" i="1">
                                    <a:latin typeface="Cambria Math" panose="02040503050406030204" pitchFamily="18" charset="0"/>
                                    <a:ea typeface="Verdana" panose="020B0604030504040204" pitchFamily="34" charset="0"/>
                                  </a:rPr>
                                  <m:t>𝑐</m:t>
                                </m:r>
                              </m:e>
                              <m:sup>
                                <m:r>
                                  <a:rPr lang="es-CO" altLang="es-ES" sz="2400" i="1">
                                    <a:latin typeface="Cambria Math" panose="02040503050406030204" pitchFamily="18" charset="0"/>
                                    <a:ea typeface="Verdana" panose="020B0604030504040204" pitchFamily="34" charset="0"/>
                                  </a:rPr>
                                  <m:t>𝑛</m:t>
                                </m:r>
                              </m:sup>
                            </m:sSup>
                          </m:e>
                        </m:rad>
                      </m:den>
                    </m:f>
                    <m:r>
                      <a:rPr lang="es-PR" altLang="es-ES" sz="2400" b="1" i="1" dirty="0">
                        <a:latin typeface="Cambria Math" panose="02040503050406030204" pitchFamily="18" charset="0"/>
                      </a:rPr>
                      <m:t>=</m:t>
                    </m:r>
                  </m:oMath>
                </a14:m>
                <a:r>
                  <a:rPr lang="es-PR" altLang="es-ES" sz="2400" b="1" dirty="0">
                    <a:latin typeface="+mn-lt"/>
                  </a:rPr>
                  <a:t> </a:t>
                </a:r>
                <a14:m>
                  <m:oMath xmlns:m="http://schemas.openxmlformats.org/officeDocument/2006/math">
                    <m:f>
                      <m:fPr>
                        <m:ctrlPr>
                          <a:rPr lang="es-CO" altLang="es-ES" sz="2400" i="1">
                            <a:latin typeface="Cambria Math" panose="02040503050406030204" pitchFamily="18" charset="0"/>
                            <a:ea typeface="Verdana" panose="020B0604030504040204" pitchFamily="34" charset="0"/>
                          </a:rPr>
                        </m:ctrlPr>
                      </m:fPr>
                      <m:num>
                        <m:r>
                          <a:rPr lang="es-CO" altLang="es-ES" sz="2400" i="1">
                            <a:latin typeface="Cambria Math" panose="02040503050406030204" pitchFamily="18" charset="0"/>
                            <a:ea typeface="Verdana" panose="020B0604030504040204" pitchFamily="34" charset="0"/>
                          </a:rPr>
                          <m:t>𝑎</m:t>
                        </m:r>
                        <m:r>
                          <a:rPr lang="es-CO" altLang="es-ES" sz="2400" i="1">
                            <a:latin typeface="Cambria Math" panose="02040503050406030204" pitchFamily="18" charset="0"/>
                            <a:ea typeface="Verdana" panose="020B0604030504040204" pitchFamily="34" charset="0"/>
                          </a:rPr>
                          <m:t> ∙</m:t>
                        </m:r>
                        <m:rad>
                          <m:radPr>
                            <m:ctrlPr>
                              <a:rPr lang="es-CO" altLang="es-ES" sz="2400" i="1">
                                <a:latin typeface="Cambria Math" panose="02040503050406030204" pitchFamily="18" charset="0"/>
                                <a:ea typeface="Verdana" panose="020B0604030504040204" pitchFamily="34" charset="0"/>
                              </a:rPr>
                            </m:ctrlPr>
                          </m:radPr>
                          <m:deg>
                            <m:r>
                              <a:rPr lang="es-CO" altLang="es-ES" sz="2400" i="1">
                                <a:latin typeface="Cambria Math" panose="02040503050406030204" pitchFamily="18" charset="0"/>
                                <a:ea typeface="Verdana" panose="020B0604030504040204" pitchFamily="34" charset="0"/>
                              </a:rPr>
                              <m:t>    </m:t>
                            </m:r>
                            <m:r>
                              <m:rPr>
                                <m:brk m:alnAt="7"/>
                              </m:rPr>
                              <a:rPr lang="es-CO" altLang="es-ES" sz="2400" i="1">
                                <a:latin typeface="Cambria Math" panose="02040503050406030204" pitchFamily="18" charset="0"/>
                                <a:ea typeface="Verdana" panose="020B0604030504040204" pitchFamily="34" charset="0"/>
                              </a:rPr>
                              <m:t>𝑛</m:t>
                            </m:r>
                          </m:deg>
                          <m:e>
                            <m:sSup>
                              <m:sSupPr>
                                <m:ctrlPr>
                                  <a:rPr lang="es-CO" altLang="es-ES" sz="2400" i="1">
                                    <a:latin typeface="Cambria Math" panose="02040503050406030204" pitchFamily="18" charset="0"/>
                                    <a:ea typeface="Verdana" panose="020B0604030504040204" pitchFamily="34" charset="0"/>
                                  </a:rPr>
                                </m:ctrlPr>
                              </m:sSupPr>
                              <m:e>
                                <m:r>
                                  <a:rPr lang="es-CO" altLang="es-ES" sz="2400" i="1">
                                    <a:latin typeface="Cambria Math" panose="02040503050406030204" pitchFamily="18" charset="0"/>
                                    <a:ea typeface="Verdana" panose="020B0604030504040204" pitchFamily="34" charset="0"/>
                                  </a:rPr>
                                  <m:t>𝑐</m:t>
                                </m:r>
                              </m:e>
                              <m:sup>
                                <m:r>
                                  <a:rPr lang="es-CO" altLang="es-ES" sz="2400" i="1">
                                    <a:latin typeface="Cambria Math" panose="02040503050406030204" pitchFamily="18" charset="0"/>
                                    <a:ea typeface="Verdana" panose="020B0604030504040204" pitchFamily="34" charset="0"/>
                                  </a:rPr>
                                  <m:t>𝑛</m:t>
                                </m:r>
                                <m:r>
                                  <a:rPr lang="es-CO" altLang="es-ES" sz="2400" i="1">
                                    <a:latin typeface="Cambria Math" panose="02040503050406030204" pitchFamily="18" charset="0"/>
                                    <a:ea typeface="Verdana" panose="020B0604030504040204" pitchFamily="34" charset="0"/>
                                  </a:rPr>
                                  <m:t>−</m:t>
                                </m:r>
                                <m:r>
                                  <a:rPr lang="es-CO" altLang="es-ES" sz="2400" i="1">
                                    <a:latin typeface="Cambria Math" panose="02040503050406030204" pitchFamily="18" charset="0"/>
                                    <a:ea typeface="Verdana" panose="020B0604030504040204" pitchFamily="34" charset="0"/>
                                  </a:rPr>
                                  <m:t>𝑚</m:t>
                                </m:r>
                              </m:sup>
                            </m:sSup>
                          </m:e>
                        </m:rad>
                      </m:num>
                      <m:den>
                        <m:r>
                          <a:rPr lang="es-CO" altLang="es-ES" sz="2400" i="1">
                            <a:latin typeface="Cambria Math" panose="02040503050406030204" pitchFamily="18" charset="0"/>
                            <a:ea typeface="Verdana" panose="020B0604030504040204" pitchFamily="34" charset="0"/>
                          </a:rPr>
                          <m:t>𝑏</m:t>
                        </m:r>
                        <m:r>
                          <a:rPr lang="es-CO" altLang="es-ES" sz="2400" i="1">
                            <a:latin typeface="Cambria Math" panose="02040503050406030204" pitchFamily="18" charset="0"/>
                            <a:ea typeface="Verdana" panose="020B0604030504040204" pitchFamily="34" charset="0"/>
                          </a:rPr>
                          <m:t> ∙ </m:t>
                        </m:r>
                        <m:r>
                          <a:rPr lang="es-CO" altLang="es-ES" sz="2400" i="1">
                            <a:latin typeface="Cambria Math" panose="02040503050406030204" pitchFamily="18" charset="0"/>
                            <a:ea typeface="Verdana" panose="020B0604030504040204" pitchFamily="34" charset="0"/>
                          </a:rPr>
                          <m:t>𝑐</m:t>
                        </m:r>
                      </m:den>
                    </m:f>
                  </m:oMath>
                </a14:m>
                <a:endParaRPr lang="es-PR" altLang="es-ES" sz="2400" b="1" dirty="0">
                  <a:solidFill>
                    <a:srgbClr val="00B050"/>
                  </a:solidFill>
                  <a:latin typeface="+mn-lt"/>
                </a:endParaRPr>
              </a:p>
              <a:p>
                <a:pPr algn="ctr">
                  <a:lnSpc>
                    <a:spcPct val="100000"/>
                  </a:lnSpc>
                  <a:spcBef>
                    <a:spcPct val="50000"/>
                  </a:spcBef>
                </a:pPr>
                <a:endParaRPr lang="es-PR" altLang="es-ES" sz="2200" b="1" dirty="0">
                  <a:solidFill>
                    <a:srgbClr val="00B050"/>
                  </a:solidFill>
                  <a:latin typeface="+mn-lt"/>
                </a:endParaRPr>
              </a:p>
              <a:p>
                <a:pPr>
                  <a:lnSpc>
                    <a:spcPct val="100000"/>
                  </a:lnSpc>
                  <a:spcBef>
                    <a:spcPct val="50000"/>
                  </a:spcBef>
                </a:pPr>
                <a:r>
                  <a:rPr lang="es-PR" altLang="es-ES" sz="2200" b="1" dirty="0">
                    <a:solidFill>
                      <a:srgbClr val="00B050"/>
                    </a:solidFill>
                    <a:latin typeface="+mn-lt"/>
                  </a:rPr>
                  <a:t>Ejemplo:</a:t>
                </a:r>
              </a:p>
              <a:p>
                <a:pPr algn="ctr">
                  <a:lnSpc>
                    <a:spcPct val="100000"/>
                  </a:lnSpc>
                  <a:spcBef>
                    <a:spcPct val="50000"/>
                  </a:spcBef>
                </a:pPr>
                <a14:m>
                  <m:oMath xmlns:m="http://schemas.openxmlformats.org/officeDocument/2006/math">
                    <m:f>
                      <m:fPr>
                        <m:ctrlPr>
                          <a:rPr lang="es-CO" altLang="es-ES" sz="2200" i="1">
                            <a:latin typeface="Cambria Math" panose="02040503050406030204" pitchFamily="18" charset="0"/>
                            <a:ea typeface="Verdana" panose="020B0604030504040204" pitchFamily="34" charset="0"/>
                          </a:rPr>
                        </m:ctrlPr>
                      </m:fPr>
                      <m:num>
                        <m:r>
                          <a:rPr lang="es-CO" altLang="es-ES" sz="2200" i="1">
                            <a:latin typeface="Cambria Math" panose="02040503050406030204" pitchFamily="18" charset="0"/>
                            <a:ea typeface="Verdana" panose="020B0604030504040204" pitchFamily="34" charset="0"/>
                          </a:rPr>
                          <m:t>7</m:t>
                        </m:r>
                      </m:num>
                      <m:den>
                        <m:r>
                          <a:rPr lang="es-CO" altLang="es-ES" sz="2200" i="1">
                            <a:latin typeface="Cambria Math" panose="02040503050406030204" pitchFamily="18" charset="0"/>
                            <a:ea typeface="Verdana" panose="020B0604030504040204" pitchFamily="34" charset="0"/>
                          </a:rPr>
                          <m:t>3</m:t>
                        </m:r>
                        <m:rad>
                          <m:radPr>
                            <m:ctrlPr>
                              <a:rPr lang="es-CO" altLang="es-ES" sz="2200" i="1">
                                <a:latin typeface="Cambria Math" panose="02040503050406030204" pitchFamily="18" charset="0"/>
                                <a:ea typeface="Verdana" panose="020B0604030504040204" pitchFamily="34" charset="0"/>
                              </a:rPr>
                            </m:ctrlPr>
                          </m:radPr>
                          <m:deg>
                            <m:r>
                              <a:rPr lang="es-CO" altLang="es-ES" sz="2200" i="1">
                                <a:latin typeface="Cambria Math" panose="02040503050406030204" pitchFamily="18" charset="0"/>
                                <a:ea typeface="Verdana" panose="020B0604030504040204" pitchFamily="34" charset="0"/>
                              </a:rPr>
                              <m:t> 5</m:t>
                            </m:r>
                          </m:deg>
                          <m:e>
                            <m:r>
                              <a:rPr lang="es-CO" altLang="es-ES" sz="2200" i="1">
                                <a:latin typeface="Cambria Math" panose="02040503050406030204" pitchFamily="18" charset="0"/>
                                <a:ea typeface="Verdana" panose="020B0604030504040204" pitchFamily="34" charset="0"/>
                              </a:rPr>
                              <m:t>4</m:t>
                            </m:r>
                          </m:e>
                        </m:rad>
                      </m:den>
                    </m:f>
                    <m:r>
                      <a:rPr lang="es-CO" altLang="es-ES" sz="2200" i="1">
                        <a:latin typeface="Cambria Math" panose="02040503050406030204" pitchFamily="18" charset="0"/>
                        <a:ea typeface="Verdana" panose="020B0604030504040204" pitchFamily="34" charset="0"/>
                      </a:rPr>
                      <m:t> </m:t>
                    </m:r>
                    <m:r>
                      <a:rPr lang="es-CO" altLang="es-ES" sz="2200" i="1" dirty="0">
                        <a:latin typeface="Cambria Math" panose="02040503050406030204" pitchFamily="18" charset="0"/>
                        <a:ea typeface="Verdana" panose="020B0604030504040204" pitchFamily="34" charset="0"/>
                      </a:rPr>
                      <m:t>=</m:t>
                    </m:r>
                    <m:f>
                      <m:fPr>
                        <m:ctrlPr>
                          <a:rPr lang="es-CO" altLang="es-ES" sz="2200" i="1">
                            <a:latin typeface="Cambria Math" panose="02040503050406030204" pitchFamily="18" charset="0"/>
                            <a:ea typeface="Verdana" panose="020B0604030504040204" pitchFamily="34" charset="0"/>
                          </a:rPr>
                        </m:ctrlPr>
                      </m:fPr>
                      <m:num>
                        <m:r>
                          <a:rPr lang="es-CO" altLang="es-ES" sz="2200" i="1">
                            <a:latin typeface="Cambria Math" panose="02040503050406030204" pitchFamily="18" charset="0"/>
                            <a:ea typeface="Verdana" panose="020B0604030504040204" pitchFamily="34" charset="0"/>
                          </a:rPr>
                          <m:t>7</m:t>
                        </m:r>
                      </m:num>
                      <m:den>
                        <m:r>
                          <a:rPr lang="es-CO" altLang="es-ES" sz="2200" i="1">
                            <a:latin typeface="Cambria Math" panose="02040503050406030204" pitchFamily="18" charset="0"/>
                            <a:ea typeface="Verdana" panose="020B0604030504040204" pitchFamily="34" charset="0"/>
                          </a:rPr>
                          <m:t>3</m:t>
                        </m:r>
                        <m:rad>
                          <m:radPr>
                            <m:ctrlPr>
                              <a:rPr lang="es-CO" altLang="es-ES" sz="2200" i="1">
                                <a:latin typeface="Cambria Math" panose="02040503050406030204" pitchFamily="18" charset="0"/>
                                <a:ea typeface="Verdana" panose="020B0604030504040204" pitchFamily="34" charset="0"/>
                              </a:rPr>
                            </m:ctrlPr>
                          </m:radPr>
                          <m:deg>
                            <m:r>
                              <a:rPr lang="es-CO" altLang="es-ES" sz="2200" i="1">
                                <a:latin typeface="Cambria Math" panose="02040503050406030204" pitchFamily="18" charset="0"/>
                                <a:ea typeface="Verdana" panose="020B0604030504040204" pitchFamily="34" charset="0"/>
                              </a:rPr>
                              <m:t> 5</m:t>
                            </m:r>
                          </m:deg>
                          <m:e>
                            <m:sSup>
                              <m:sSupPr>
                                <m:ctrlPr>
                                  <a:rPr lang="es-CO" altLang="es-ES" sz="2200" i="1">
                                    <a:latin typeface="Cambria Math" panose="02040503050406030204" pitchFamily="18" charset="0"/>
                                    <a:ea typeface="Verdana" panose="020B0604030504040204" pitchFamily="34" charset="0"/>
                                  </a:rPr>
                                </m:ctrlPr>
                              </m:sSupPr>
                              <m:e>
                                <m:r>
                                  <a:rPr lang="es-CO" altLang="es-ES" sz="2200" i="1">
                                    <a:latin typeface="Cambria Math" panose="02040503050406030204" pitchFamily="18" charset="0"/>
                                    <a:ea typeface="Verdana" panose="020B0604030504040204" pitchFamily="34" charset="0"/>
                                  </a:rPr>
                                  <m:t>2</m:t>
                                </m:r>
                              </m:e>
                              <m:sup>
                                <m:r>
                                  <a:rPr lang="es-CO" altLang="es-ES" sz="2200" i="1">
                                    <a:latin typeface="Cambria Math" panose="02040503050406030204" pitchFamily="18" charset="0"/>
                                    <a:ea typeface="Verdana" panose="020B0604030504040204" pitchFamily="34" charset="0"/>
                                  </a:rPr>
                                  <m:t>2</m:t>
                                </m:r>
                              </m:sup>
                            </m:sSup>
                          </m:e>
                        </m:rad>
                      </m:den>
                    </m:f>
                    <m:r>
                      <a:rPr lang="es-CO" altLang="es-ES" sz="2200" i="1">
                        <a:latin typeface="Cambria Math" panose="02040503050406030204" pitchFamily="18" charset="0"/>
                        <a:ea typeface="Verdana" panose="020B0604030504040204" pitchFamily="34" charset="0"/>
                      </a:rPr>
                      <m:t> </m:t>
                    </m:r>
                    <m:d>
                      <m:dPr>
                        <m:ctrlPr>
                          <a:rPr lang="es-CO" altLang="es-ES" sz="2200" i="1">
                            <a:solidFill>
                              <a:srgbClr val="00B050"/>
                            </a:solidFill>
                            <a:latin typeface="Cambria Math" panose="02040503050406030204" pitchFamily="18" charset="0"/>
                            <a:ea typeface="Verdana" panose="020B0604030504040204" pitchFamily="34" charset="0"/>
                          </a:rPr>
                        </m:ctrlPr>
                      </m:dPr>
                      <m:e>
                        <m:f>
                          <m:fPr>
                            <m:ctrlPr>
                              <a:rPr lang="es-CO" altLang="es-ES" sz="2200" i="1">
                                <a:solidFill>
                                  <a:srgbClr val="00B050"/>
                                </a:solidFill>
                                <a:latin typeface="Cambria Math" panose="02040503050406030204" pitchFamily="18" charset="0"/>
                                <a:ea typeface="Verdana" panose="020B0604030504040204" pitchFamily="34" charset="0"/>
                              </a:rPr>
                            </m:ctrlPr>
                          </m:fPr>
                          <m:num>
                            <m:rad>
                              <m:radPr>
                                <m:ctrlPr>
                                  <a:rPr lang="es-CO" altLang="es-ES" sz="2200" i="1">
                                    <a:solidFill>
                                      <a:srgbClr val="00B050"/>
                                    </a:solidFill>
                                    <a:latin typeface="Cambria Math" panose="02040503050406030204" pitchFamily="18" charset="0"/>
                                    <a:ea typeface="Verdana" panose="020B0604030504040204" pitchFamily="34" charset="0"/>
                                  </a:rPr>
                                </m:ctrlPr>
                              </m:radPr>
                              <m:deg>
                                <m:r>
                                  <a:rPr lang="es-CO" altLang="es-ES" sz="2200" i="1">
                                    <a:solidFill>
                                      <a:srgbClr val="00B050"/>
                                    </a:solidFill>
                                    <a:latin typeface="Cambria Math" panose="02040503050406030204" pitchFamily="18" charset="0"/>
                                    <a:ea typeface="Verdana" panose="020B0604030504040204" pitchFamily="34" charset="0"/>
                                  </a:rPr>
                                  <m:t> 5</m:t>
                                </m:r>
                              </m:deg>
                              <m:e>
                                <m:sSup>
                                  <m:sSupPr>
                                    <m:ctrlPr>
                                      <a:rPr lang="es-CO" altLang="es-ES" sz="2200" i="1">
                                        <a:solidFill>
                                          <a:srgbClr val="00B050"/>
                                        </a:solidFill>
                                        <a:latin typeface="Cambria Math" panose="02040503050406030204" pitchFamily="18" charset="0"/>
                                        <a:ea typeface="Verdana" panose="020B0604030504040204" pitchFamily="34" charset="0"/>
                                      </a:rPr>
                                    </m:ctrlPr>
                                  </m:sSupPr>
                                  <m:e>
                                    <m:r>
                                      <a:rPr lang="es-CO" altLang="es-ES" sz="2200" i="1">
                                        <a:solidFill>
                                          <a:srgbClr val="00B050"/>
                                        </a:solidFill>
                                        <a:latin typeface="Cambria Math" panose="02040503050406030204" pitchFamily="18" charset="0"/>
                                        <a:ea typeface="Verdana" panose="020B0604030504040204" pitchFamily="34" charset="0"/>
                                      </a:rPr>
                                      <m:t>2</m:t>
                                    </m:r>
                                  </m:e>
                                  <m:sup>
                                    <m:r>
                                      <a:rPr lang="es-CO" altLang="es-ES" sz="2200" i="1">
                                        <a:solidFill>
                                          <a:srgbClr val="00B050"/>
                                        </a:solidFill>
                                        <a:latin typeface="Cambria Math" panose="02040503050406030204" pitchFamily="18" charset="0"/>
                                        <a:ea typeface="Verdana" panose="020B0604030504040204" pitchFamily="34" charset="0"/>
                                      </a:rPr>
                                      <m:t>5−2</m:t>
                                    </m:r>
                                  </m:sup>
                                </m:sSup>
                              </m:e>
                            </m:rad>
                          </m:num>
                          <m:den>
                            <m:rad>
                              <m:radPr>
                                <m:ctrlPr>
                                  <a:rPr lang="es-CO" altLang="es-ES" sz="2200" i="1">
                                    <a:solidFill>
                                      <a:srgbClr val="00B050"/>
                                    </a:solidFill>
                                    <a:latin typeface="Cambria Math" panose="02040503050406030204" pitchFamily="18" charset="0"/>
                                    <a:ea typeface="Verdana" panose="020B0604030504040204" pitchFamily="34" charset="0"/>
                                  </a:rPr>
                                </m:ctrlPr>
                              </m:radPr>
                              <m:deg>
                                <m:r>
                                  <a:rPr lang="es-CO" altLang="es-ES" sz="2200" i="1">
                                    <a:solidFill>
                                      <a:srgbClr val="00B050"/>
                                    </a:solidFill>
                                    <a:latin typeface="Cambria Math" panose="02040503050406030204" pitchFamily="18" charset="0"/>
                                    <a:ea typeface="Verdana" panose="020B0604030504040204" pitchFamily="34" charset="0"/>
                                  </a:rPr>
                                  <m:t> 5</m:t>
                                </m:r>
                              </m:deg>
                              <m:e>
                                <m:sSup>
                                  <m:sSupPr>
                                    <m:ctrlPr>
                                      <a:rPr lang="es-CO" altLang="es-ES" sz="2200" i="1">
                                        <a:solidFill>
                                          <a:srgbClr val="00B050"/>
                                        </a:solidFill>
                                        <a:latin typeface="Cambria Math" panose="02040503050406030204" pitchFamily="18" charset="0"/>
                                        <a:ea typeface="Verdana" panose="020B0604030504040204" pitchFamily="34" charset="0"/>
                                      </a:rPr>
                                    </m:ctrlPr>
                                  </m:sSupPr>
                                  <m:e>
                                    <m:r>
                                      <a:rPr lang="es-CO" altLang="es-ES" sz="2200" i="1">
                                        <a:solidFill>
                                          <a:srgbClr val="00B050"/>
                                        </a:solidFill>
                                        <a:latin typeface="Cambria Math" panose="02040503050406030204" pitchFamily="18" charset="0"/>
                                        <a:ea typeface="Verdana" panose="020B0604030504040204" pitchFamily="34" charset="0"/>
                                      </a:rPr>
                                      <m:t>2</m:t>
                                    </m:r>
                                  </m:e>
                                  <m:sup>
                                    <m:r>
                                      <a:rPr lang="es-CO" altLang="es-ES" sz="2200" i="1">
                                        <a:solidFill>
                                          <a:srgbClr val="00B050"/>
                                        </a:solidFill>
                                        <a:latin typeface="Cambria Math" panose="02040503050406030204" pitchFamily="18" charset="0"/>
                                        <a:ea typeface="Verdana" panose="020B0604030504040204" pitchFamily="34" charset="0"/>
                                      </a:rPr>
                                      <m:t>5−2</m:t>
                                    </m:r>
                                  </m:sup>
                                </m:sSup>
                              </m:e>
                            </m:rad>
                          </m:den>
                        </m:f>
                      </m:e>
                    </m:d>
                  </m:oMath>
                </a14:m>
                <a:r>
                  <a:rPr lang="es-CO" altLang="es-ES" sz="2200" dirty="0">
                    <a:latin typeface="+mn-lt"/>
                    <a:ea typeface="Verdana" panose="020B0604030504040204" pitchFamily="34" charset="0"/>
                  </a:rPr>
                  <a:t> </a:t>
                </a:r>
                <a14:m>
                  <m:oMath xmlns:m="http://schemas.openxmlformats.org/officeDocument/2006/math">
                    <m:r>
                      <a:rPr lang="es-CO" altLang="es-ES" sz="2200" i="1" dirty="0">
                        <a:latin typeface="Cambria Math" panose="02040503050406030204" pitchFamily="18" charset="0"/>
                        <a:ea typeface="Verdana" panose="020B0604030504040204" pitchFamily="34" charset="0"/>
                      </a:rPr>
                      <m:t>=</m:t>
                    </m:r>
                    <m:f>
                      <m:fPr>
                        <m:ctrlPr>
                          <a:rPr lang="es-CO" altLang="es-ES" sz="2200" i="1">
                            <a:latin typeface="Cambria Math" panose="02040503050406030204" pitchFamily="18" charset="0"/>
                            <a:ea typeface="Verdana" panose="020B0604030504040204" pitchFamily="34" charset="0"/>
                          </a:rPr>
                        </m:ctrlPr>
                      </m:fPr>
                      <m:num>
                        <m:r>
                          <a:rPr lang="es-CO" altLang="es-ES" sz="2200" i="1">
                            <a:latin typeface="Cambria Math" panose="02040503050406030204" pitchFamily="18" charset="0"/>
                            <a:ea typeface="Verdana" panose="020B0604030504040204" pitchFamily="34" charset="0"/>
                          </a:rPr>
                          <m:t>7 </m:t>
                        </m:r>
                        <m:r>
                          <a:rPr lang="es-CO" altLang="es-ES" sz="2200" i="1" dirty="0">
                            <a:latin typeface="Cambria Math" panose="02040503050406030204" pitchFamily="18" charset="0"/>
                            <a:ea typeface="Cambria Math" panose="02040503050406030204" pitchFamily="18" charset="0"/>
                          </a:rPr>
                          <m:t>∙</m:t>
                        </m:r>
                        <m:rad>
                          <m:radPr>
                            <m:ctrlPr>
                              <a:rPr lang="es-CO" altLang="es-ES" sz="2200" i="1">
                                <a:latin typeface="Cambria Math" panose="02040503050406030204" pitchFamily="18" charset="0"/>
                                <a:ea typeface="Verdana" panose="020B0604030504040204" pitchFamily="34" charset="0"/>
                              </a:rPr>
                            </m:ctrlPr>
                          </m:radPr>
                          <m:deg>
                            <m:r>
                              <a:rPr lang="es-CO" altLang="es-ES" sz="2200" i="1">
                                <a:latin typeface="Cambria Math" panose="02040503050406030204" pitchFamily="18" charset="0"/>
                                <a:ea typeface="Verdana" panose="020B0604030504040204" pitchFamily="34" charset="0"/>
                              </a:rPr>
                              <m:t> 5</m:t>
                            </m:r>
                          </m:deg>
                          <m:e>
                            <m:sSup>
                              <m:sSupPr>
                                <m:ctrlPr>
                                  <a:rPr lang="es-CO" altLang="es-ES" sz="2200" i="1">
                                    <a:latin typeface="Cambria Math" panose="02040503050406030204" pitchFamily="18" charset="0"/>
                                    <a:ea typeface="Verdana" panose="020B0604030504040204" pitchFamily="34" charset="0"/>
                                  </a:rPr>
                                </m:ctrlPr>
                              </m:sSupPr>
                              <m:e>
                                <m:r>
                                  <a:rPr lang="es-CO" altLang="es-ES" sz="2200" i="1">
                                    <a:latin typeface="Cambria Math" panose="02040503050406030204" pitchFamily="18" charset="0"/>
                                    <a:ea typeface="Verdana" panose="020B0604030504040204" pitchFamily="34" charset="0"/>
                                  </a:rPr>
                                  <m:t>2</m:t>
                                </m:r>
                              </m:e>
                              <m:sup>
                                <m:r>
                                  <a:rPr lang="es-CO" altLang="es-ES" sz="2200" i="1">
                                    <a:latin typeface="Cambria Math" panose="02040503050406030204" pitchFamily="18" charset="0"/>
                                    <a:ea typeface="Verdana" panose="020B0604030504040204" pitchFamily="34" charset="0"/>
                                  </a:rPr>
                                  <m:t>3</m:t>
                                </m:r>
                              </m:sup>
                            </m:sSup>
                          </m:e>
                        </m:rad>
                      </m:num>
                      <m:den>
                        <m:r>
                          <a:rPr lang="es-CO" altLang="es-ES" sz="2200" i="1">
                            <a:latin typeface="Cambria Math" panose="02040503050406030204" pitchFamily="18" charset="0"/>
                            <a:ea typeface="Verdana" panose="020B0604030504040204" pitchFamily="34" charset="0"/>
                          </a:rPr>
                          <m:t>3 </m:t>
                        </m:r>
                        <m:r>
                          <a:rPr lang="es-CO" altLang="es-ES" sz="2200" i="1" dirty="0">
                            <a:latin typeface="Cambria Math" panose="02040503050406030204" pitchFamily="18" charset="0"/>
                            <a:ea typeface="Cambria Math" panose="02040503050406030204" pitchFamily="18" charset="0"/>
                          </a:rPr>
                          <m:t>∙</m:t>
                        </m:r>
                        <m:rad>
                          <m:radPr>
                            <m:ctrlPr>
                              <a:rPr lang="es-CO" altLang="es-ES" sz="2200" i="1">
                                <a:latin typeface="Cambria Math" panose="02040503050406030204" pitchFamily="18" charset="0"/>
                                <a:ea typeface="Verdana" panose="020B0604030504040204" pitchFamily="34" charset="0"/>
                              </a:rPr>
                            </m:ctrlPr>
                          </m:radPr>
                          <m:deg>
                            <m:r>
                              <a:rPr lang="es-CO" altLang="es-ES" sz="2200" i="1">
                                <a:latin typeface="Cambria Math" panose="02040503050406030204" pitchFamily="18" charset="0"/>
                                <a:ea typeface="Verdana" panose="020B0604030504040204" pitchFamily="34" charset="0"/>
                              </a:rPr>
                              <m:t> 5</m:t>
                            </m:r>
                          </m:deg>
                          <m:e>
                            <m:sSup>
                              <m:sSupPr>
                                <m:ctrlPr>
                                  <a:rPr lang="es-CO" altLang="es-ES" sz="2200" i="1">
                                    <a:latin typeface="Cambria Math" panose="02040503050406030204" pitchFamily="18" charset="0"/>
                                    <a:ea typeface="Verdana" panose="020B0604030504040204" pitchFamily="34" charset="0"/>
                                  </a:rPr>
                                </m:ctrlPr>
                              </m:sSupPr>
                              <m:e>
                                <m:r>
                                  <a:rPr lang="es-CO" altLang="es-ES" sz="2200" i="1">
                                    <a:latin typeface="Cambria Math" panose="02040503050406030204" pitchFamily="18" charset="0"/>
                                    <a:ea typeface="Verdana" panose="020B0604030504040204" pitchFamily="34" charset="0"/>
                                  </a:rPr>
                                  <m:t>2</m:t>
                                </m:r>
                              </m:e>
                              <m:sup>
                                <m:r>
                                  <a:rPr lang="es-CO" altLang="es-ES" sz="2200" i="1">
                                    <a:latin typeface="Cambria Math" panose="02040503050406030204" pitchFamily="18" charset="0"/>
                                    <a:ea typeface="Verdana" panose="020B0604030504040204" pitchFamily="34" charset="0"/>
                                  </a:rPr>
                                  <m:t>5+2−2</m:t>
                                </m:r>
                              </m:sup>
                            </m:sSup>
                          </m:e>
                        </m:rad>
                      </m:den>
                    </m:f>
                  </m:oMath>
                </a14:m>
                <a:endParaRPr lang="es-CO" altLang="es-ES" sz="2200" i="1" dirty="0">
                  <a:latin typeface="+mn-lt"/>
                  <a:ea typeface="Verdana" panose="020B0604030504040204" pitchFamily="34" charset="0"/>
                </a:endParaRPr>
              </a:p>
              <a:p>
                <a:pPr marL="0" indent="0" algn="ctr">
                  <a:lnSpc>
                    <a:spcPct val="100000"/>
                  </a:lnSpc>
                  <a:spcBef>
                    <a:spcPct val="50000"/>
                  </a:spcBef>
                  <a:buNone/>
                </a:pPr>
                <a14:m>
                  <m:oMath xmlns:m="http://schemas.openxmlformats.org/officeDocument/2006/math">
                    <m:r>
                      <a:rPr lang="es-PR" altLang="es-ES" sz="2200" b="1" i="1" dirty="0">
                        <a:latin typeface="Cambria Math" panose="02040503050406030204" pitchFamily="18" charset="0"/>
                      </a:rPr>
                      <m:t>=</m:t>
                    </m:r>
                  </m:oMath>
                </a14:m>
                <a:r>
                  <a:rPr lang="es-CO" altLang="es-ES" sz="2200" dirty="0">
                    <a:latin typeface="+mn-lt"/>
                    <a:ea typeface="Verdana" panose="020B0604030504040204" pitchFamily="34" charset="0"/>
                  </a:rPr>
                  <a:t> </a:t>
                </a:r>
                <a14:m>
                  <m:oMath xmlns:m="http://schemas.openxmlformats.org/officeDocument/2006/math">
                    <m:f>
                      <m:fPr>
                        <m:ctrlPr>
                          <a:rPr lang="es-CO" altLang="es-ES" sz="2200" i="1">
                            <a:latin typeface="Cambria Math" panose="02040503050406030204" pitchFamily="18" charset="0"/>
                            <a:ea typeface="Verdana" panose="020B0604030504040204" pitchFamily="34" charset="0"/>
                          </a:rPr>
                        </m:ctrlPr>
                      </m:fPr>
                      <m:num>
                        <m:r>
                          <a:rPr lang="es-CO" altLang="es-ES" sz="2200" i="1">
                            <a:latin typeface="Cambria Math" panose="02040503050406030204" pitchFamily="18" charset="0"/>
                            <a:ea typeface="Verdana" panose="020B0604030504040204" pitchFamily="34" charset="0"/>
                          </a:rPr>
                          <m:t>7 </m:t>
                        </m:r>
                        <m:r>
                          <a:rPr lang="es-CO" altLang="es-ES" sz="2200" i="1" dirty="0">
                            <a:latin typeface="Cambria Math" panose="02040503050406030204" pitchFamily="18" charset="0"/>
                            <a:ea typeface="Cambria Math" panose="02040503050406030204" pitchFamily="18" charset="0"/>
                          </a:rPr>
                          <m:t>∙</m:t>
                        </m:r>
                        <m:rad>
                          <m:radPr>
                            <m:ctrlPr>
                              <a:rPr lang="es-CO" altLang="es-ES" sz="2200" i="1">
                                <a:latin typeface="Cambria Math" panose="02040503050406030204" pitchFamily="18" charset="0"/>
                                <a:ea typeface="Verdana" panose="020B0604030504040204" pitchFamily="34" charset="0"/>
                              </a:rPr>
                            </m:ctrlPr>
                          </m:radPr>
                          <m:deg>
                            <m:r>
                              <a:rPr lang="es-CO" altLang="es-ES" sz="2200" i="1">
                                <a:latin typeface="Cambria Math" panose="02040503050406030204" pitchFamily="18" charset="0"/>
                                <a:ea typeface="Verdana" panose="020B0604030504040204" pitchFamily="34" charset="0"/>
                              </a:rPr>
                              <m:t> 5</m:t>
                            </m:r>
                          </m:deg>
                          <m:e>
                            <m:r>
                              <a:rPr lang="es-CO" altLang="es-ES" sz="2200" i="1">
                                <a:latin typeface="Cambria Math" panose="02040503050406030204" pitchFamily="18" charset="0"/>
                                <a:ea typeface="Verdana" panose="020B0604030504040204" pitchFamily="34" charset="0"/>
                              </a:rPr>
                              <m:t>8</m:t>
                            </m:r>
                          </m:e>
                        </m:rad>
                      </m:num>
                      <m:den>
                        <m:r>
                          <a:rPr lang="es-CO" altLang="es-ES" sz="2200" i="1">
                            <a:latin typeface="Cambria Math" panose="02040503050406030204" pitchFamily="18" charset="0"/>
                            <a:ea typeface="Verdana" panose="020B0604030504040204" pitchFamily="34" charset="0"/>
                          </a:rPr>
                          <m:t>3</m:t>
                        </m:r>
                        <m:rad>
                          <m:radPr>
                            <m:ctrlPr>
                              <a:rPr lang="es-CO" altLang="es-ES" sz="2200" i="1">
                                <a:latin typeface="Cambria Math" panose="02040503050406030204" pitchFamily="18" charset="0"/>
                                <a:ea typeface="Verdana" panose="020B0604030504040204" pitchFamily="34" charset="0"/>
                              </a:rPr>
                            </m:ctrlPr>
                          </m:radPr>
                          <m:deg>
                            <m:r>
                              <a:rPr lang="es-CO" altLang="es-ES" sz="2200" i="1">
                                <a:latin typeface="Cambria Math" panose="02040503050406030204" pitchFamily="18" charset="0"/>
                                <a:ea typeface="Verdana" panose="020B0604030504040204" pitchFamily="34" charset="0"/>
                              </a:rPr>
                              <m:t> 5</m:t>
                            </m:r>
                          </m:deg>
                          <m:e>
                            <m:sSup>
                              <m:sSupPr>
                                <m:ctrlPr>
                                  <a:rPr lang="es-CO" altLang="es-ES" sz="2200" i="1">
                                    <a:latin typeface="Cambria Math" panose="02040503050406030204" pitchFamily="18" charset="0"/>
                                    <a:ea typeface="Verdana" panose="020B0604030504040204" pitchFamily="34" charset="0"/>
                                  </a:rPr>
                                </m:ctrlPr>
                              </m:sSupPr>
                              <m:e>
                                <m:r>
                                  <a:rPr lang="es-CO" altLang="es-ES" sz="2200" i="1">
                                    <a:latin typeface="Cambria Math" panose="02040503050406030204" pitchFamily="18" charset="0"/>
                                    <a:ea typeface="Verdana" panose="020B0604030504040204" pitchFamily="34" charset="0"/>
                                  </a:rPr>
                                  <m:t>2</m:t>
                                </m:r>
                              </m:e>
                              <m:sup>
                                <m:r>
                                  <a:rPr lang="es-CO" altLang="es-ES" sz="2200" i="1">
                                    <a:latin typeface="Cambria Math" panose="02040503050406030204" pitchFamily="18" charset="0"/>
                                    <a:ea typeface="Verdana" panose="020B0604030504040204" pitchFamily="34" charset="0"/>
                                  </a:rPr>
                                  <m:t>5</m:t>
                                </m:r>
                              </m:sup>
                            </m:sSup>
                          </m:e>
                        </m:rad>
                      </m:den>
                    </m:f>
                    <m:r>
                      <a:rPr lang="es-PR" altLang="es-ES" sz="2200" b="1" i="1" dirty="0">
                        <a:latin typeface="Cambria Math" panose="02040503050406030204" pitchFamily="18" charset="0"/>
                      </a:rPr>
                      <m:t>=</m:t>
                    </m:r>
                  </m:oMath>
                </a14:m>
                <a:r>
                  <a:rPr lang="es-PR" altLang="es-ES" sz="2200" b="1" dirty="0">
                    <a:latin typeface="+mn-lt"/>
                  </a:rPr>
                  <a:t> </a:t>
                </a:r>
                <a14:m>
                  <m:oMath xmlns:m="http://schemas.openxmlformats.org/officeDocument/2006/math">
                    <m:f>
                      <m:fPr>
                        <m:ctrlPr>
                          <a:rPr lang="es-CO" altLang="es-ES" sz="2200" i="1">
                            <a:latin typeface="Cambria Math" panose="02040503050406030204" pitchFamily="18" charset="0"/>
                            <a:ea typeface="Verdana" panose="020B0604030504040204" pitchFamily="34" charset="0"/>
                          </a:rPr>
                        </m:ctrlPr>
                      </m:fPr>
                      <m:num>
                        <m:r>
                          <a:rPr lang="es-CO" altLang="es-ES" sz="2200" i="1">
                            <a:latin typeface="Cambria Math" panose="02040503050406030204" pitchFamily="18" charset="0"/>
                            <a:ea typeface="Verdana" panose="020B0604030504040204" pitchFamily="34" charset="0"/>
                          </a:rPr>
                          <m:t>7 </m:t>
                        </m:r>
                        <m:r>
                          <a:rPr lang="es-CO" altLang="es-ES" sz="2200" i="1" dirty="0">
                            <a:latin typeface="Cambria Math" panose="02040503050406030204" pitchFamily="18" charset="0"/>
                            <a:ea typeface="Cambria Math" panose="02040503050406030204" pitchFamily="18" charset="0"/>
                          </a:rPr>
                          <m:t>∙</m:t>
                        </m:r>
                        <m:rad>
                          <m:radPr>
                            <m:ctrlPr>
                              <a:rPr lang="es-CO" altLang="es-ES" sz="2200" i="1">
                                <a:latin typeface="Cambria Math" panose="02040503050406030204" pitchFamily="18" charset="0"/>
                                <a:ea typeface="Verdana" panose="020B0604030504040204" pitchFamily="34" charset="0"/>
                              </a:rPr>
                            </m:ctrlPr>
                          </m:radPr>
                          <m:deg>
                            <m:r>
                              <a:rPr lang="es-CO" altLang="es-ES" sz="2200" i="1">
                                <a:latin typeface="Cambria Math" panose="02040503050406030204" pitchFamily="18" charset="0"/>
                                <a:ea typeface="Verdana" panose="020B0604030504040204" pitchFamily="34" charset="0"/>
                              </a:rPr>
                              <m:t> 5</m:t>
                            </m:r>
                          </m:deg>
                          <m:e>
                            <m:r>
                              <a:rPr lang="es-CO" altLang="es-ES" sz="2200" i="1">
                                <a:latin typeface="Cambria Math" panose="02040503050406030204" pitchFamily="18" charset="0"/>
                                <a:ea typeface="Verdana" panose="020B0604030504040204" pitchFamily="34" charset="0"/>
                              </a:rPr>
                              <m:t>8</m:t>
                            </m:r>
                          </m:e>
                        </m:rad>
                      </m:num>
                      <m:den>
                        <m:r>
                          <a:rPr lang="es-CO" altLang="es-ES" sz="2200" i="1">
                            <a:latin typeface="Cambria Math" panose="02040503050406030204" pitchFamily="18" charset="0"/>
                            <a:ea typeface="Verdana" panose="020B0604030504040204" pitchFamily="34" charset="0"/>
                          </a:rPr>
                          <m:t>3 </m:t>
                        </m:r>
                        <m:r>
                          <a:rPr lang="es-CO" altLang="es-ES" sz="2200" i="1" dirty="0">
                            <a:latin typeface="Cambria Math" panose="02040503050406030204" pitchFamily="18" charset="0"/>
                            <a:ea typeface="Cambria Math" panose="02040503050406030204" pitchFamily="18" charset="0"/>
                          </a:rPr>
                          <m:t>∙2</m:t>
                        </m:r>
                      </m:den>
                    </m:f>
                  </m:oMath>
                </a14:m>
                <a:r>
                  <a:rPr lang="es-PR" altLang="es-ES" sz="2200" b="1" dirty="0">
                    <a:latin typeface="+mn-lt"/>
                  </a:rPr>
                  <a:t> </a:t>
                </a:r>
                <a14:m>
                  <m:oMath xmlns:m="http://schemas.openxmlformats.org/officeDocument/2006/math">
                    <m:r>
                      <a:rPr lang="es-PR" altLang="es-ES" sz="2200" b="1" i="1" dirty="0">
                        <a:latin typeface="Cambria Math" panose="02040503050406030204" pitchFamily="18" charset="0"/>
                      </a:rPr>
                      <m:t>=</m:t>
                    </m:r>
                  </m:oMath>
                </a14:m>
                <a:r>
                  <a:rPr lang="es-PR" altLang="es-ES" sz="2200" b="1" dirty="0">
                    <a:latin typeface="+mn-lt"/>
                  </a:rPr>
                  <a:t> </a:t>
                </a:r>
                <a14:m>
                  <m:oMath xmlns:m="http://schemas.openxmlformats.org/officeDocument/2006/math">
                    <m:f>
                      <m:fPr>
                        <m:ctrlPr>
                          <a:rPr lang="es-CO" altLang="es-ES" sz="2200" i="1">
                            <a:latin typeface="Cambria Math" panose="02040503050406030204" pitchFamily="18" charset="0"/>
                            <a:ea typeface="Verdana" panose="020B0604030504040204" pitchFamily="34" charset="0"/>
                          </a:rPr>
                        </m:ctrlPr>
                      </m:fPr>
                      <m:num>
                        <m:r>
                          <a:rPr lang="es-CO" altLang="es-ES" sz="2200" i="1">
                            <a:latin typeface="Cambria Math" panose="02040503050406030204" pitchFamily="18" charset="0"/>
                            <a:ea typeface="Verdana" panose="020B0604030504040204" pitchFamily="34" charset="0"/>
                          </a:rPr>
                          <m:t>7 </m:t>
                        </m:r>
                        <m:r>
                          <a:rPr lang="es-CO" altLang="es-ES" sz="2200" i="1" dirty="0">
                            <a:latin typeface="Cambria Math" panose="02040503050406030204" pitchFamily="18" charset="0"/>
                            <a:ea typeface="Cambria Math" panose="02040503050406030204" pitchFamily="18" charset="0"/>
                          </a:rPr>
                          <m:t>∙</m:t>
                        </m:r>
                        <m:rad>
                          <m:radPr>
                            <m:ctrlPr>
                              <a:rPr lang="es-CO" altLang="es-ES" sz="2200" i="1">
                                <a:latin typeface="Cambria Math" panose="02040503050406030204" pitchFamily="18" charset="0"/>
                                <a:ea typeface="Verdana" panose="020B0604030504040204" pitchFamily="34" charset="0"/>
                              </a:rPr>
                            </m:ctrlPr>
                          </m:radPr>
                          <m:deg>
                            <m:r>
                              <a:rPr lang="es-CO" altLang="es-ES" sz="2200" i="1">
                                <a:latin typeface="Cambria Math" panose="02040503050406030204" pitchFamily="18" charset="0"/>
                                <a:ea typeface="Verdana" panose="020B0604030504040204" pitchFamily="34" charset="0"/>
                              </a:rPr>
                              <m:t> 5</m:t>
                            </m:r>
                          </m:deg>
                          <m:e>
                            <m:r>
                              <a:rPr lang="es-CO" altLang="es-ES" sz="2200" i="1">
                                <a:latin typeface="Cambria Math" panose="02040503050406030204" pitchFamily="18" charset="0"/>
                                <a:ea typeface="Verdana" panose="020B0604030504040204" pitchFamily="34" charset="0"/>
                              </a:rPr>
                              <m:t>8</m:t>
                            </m:r>
                          </m:e>
                        </m:rad>
                      </m:num>
                      <m:den>
                        <m:r>
                          <a:rPr lang="es-CO" altLang="es-ES" sz="2200" i="1">
                            <a:latin typeface="Cambria Math" panose="02040503050406030204" pitchFamily="18" charset="0"/>
                            <a:ea typeface="Verdana" panose="020B0604030504040204" pitchFamily="34" charset="0"/>
                          </a:rPr>
                          <m:t>6</m:t>
                        </m:r>
                      </m:den>
                    </m:f>
                  </m:oMath>
                </a14:m>
                <a:endParaRPr lang="es-PR" altLang="es-ES" sz="2200" b="1" dirty="0">
                  <a:solidFill>
                    <a:srgbClr val="00B050"/>
                  </a:solidFill>
                  <a:latin typeface="+mn-lt"/>
                </a:endParaRPr>
              </a:p>
            </p:txBody>
          </p:sp>
        </mc:Choice>
        <mc:Fallback xmlns="">
          <p:sp>
            <p:nvSpPr>
              <p:cNvPr id="4" name="Rectangle 1">
                <a:extLst>
                  <a:ext uri="{FF2B5EF4-FFF2-40B4-BE49-F238E27FC236}">
                    <a16:creationId xmlns:a16="http://schemas.microsoft.com/office/drawing/2014/main" id="{01A8AF4C-DC30-4489-8D9E-F144CDDB0404}"/>
                  </a:ext>
                </a:extLst>
              </p:cNvPr>
              <p:cNvSpPr>
                <a:spLocks noGrp="1" noRot="1" noChangeAspect="1" noMove="1" noResize="1" noEditPoints="1" noAdjustHandles="1" noChangeArrowheads="1" noChangeShapeType="1" noTextEdit="1"/>
              </p:cNvSpPr>
              <p:nvPr>
                <p:ph idx="1"/>
              </p:nvPr>
            </p:nvSpPr>
            <p:spPr bwMode="auto">
              <a:xfrm>
                <a:off x="316123" y="1475962"/>
                <a:ext cx="8712942" cy="4545027"/>
              </a:xfrm>
              <a:prstGeom prst="rect">
                <a:avLst/>
              </a:prstGeom>
              <a:blipFill>
                <a:blip r:embed="rId6"/>
                <a:stretch>
                  <a:fillRect l="-1050" t="-804"/>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s-ES">
                    <a:noFill/>
                  </a:rPr>
                  <a:t> </a:t>
                </a:r>
              </a:p>
            </p:txBody>
          </p:sp>
        </mc:Fallback>
      </mc:AlternateContent>
      <p:sp>
        <p:nvSpPr>
          <p:cNvPr id="3" name="Rectangle 1">
            <a:extLst>
              <a:ext uri="{FF2B5EF4-FFF2-40B4-BE49-F238E27FC236}">
                <a16:creationId xmlns:a16="http://schemas.microsoft.com/office/drawing/2014/main" xmlns="" id="{F8679D5B-A356-408B-B245-CE6C0A15E949}"/>
              </a:ext>
            </a:extLst>
          </p:cNvPr>
          <p:cNvSpPr>
            <a:spLocks noChangeArrowheads="1"/>
          </p:cNvSpPr>
          <p:nvPr/>
        </p:nvSpPr>
        <p:spPr bwMode="auto">
          <a:xfrm>
            <a:off x="198783" y="1291296"/>
            <a:ext cx="2346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es-ES" altLang="es-ES" sz="975" b="1" dirty="0">
                <a:solidFill>
                  <a:srgbClr val="000000"/>
                </a:solidFill>
                <a:latin typeface="Times New Roman" panose="02020603050405020304" pitchFamily="18" charset="0"/>
                <a:cs typeface="Times New Roman" panose="02020603050405020304" pitchFamily="18" charset="0"/>
              </a:rPr>
              <a:t>   </a:t>
            </a:r>
            <a:endParaRPr lang="es-ES" altLang="es-ES" sz="2250" b="1" dirty="0">
              <a:solidFill>
                <a:srgbClr val="000000"/>
              </a:solidFill>
              <a:latin typeface="Times New Roman" panose="02020603050405020304" pitchFamily="18" charset="0"/>
              <a:cs typeface="Times New Roman" panose="02020603050405020304" pitchFamily="18" charset="0"/>
            </a:endParaRPr>
          </a:p>
          <a:p>
            <a:pPr defTabSz="685800" eaLnBrk="0" fontAlgn="base" hangingPunct="0">
              <a:spcBef>
                <a:spcPct val="0"/>
              </a:spcBef>
              <a:spcAft>
                <a:spcPct val="0"/>
              </a:spcAft>
            </a:pPr>
            <a:endParaRPr lang="es-ES" altLang="es-ES" sz="975" b="1" dirty="0">
              <a:solidFill>
                <a:srgbClr val="000000"/>
              </a:solidFill>
              <a:latin typeface="Times New Roman" panose="02020603050405020304" pitchFamily="18" charset="0"/>
              <a:cs typeface="Times New Roman" panose="02020603050405020304" pitchFamily="18" charset="0"/>
            </a:endParaRPr>
          </a:p>
        </p:txBody>
      </p:sp>
      <p:sp>
        <p:nvSpPr>
          <p:cNvPr id="5" name="Título 1">
            <a:extLst>
              <a:ext uri="{FF2B5EF4-FFF2-40B4-BE49-F238E27FC236}">
                <a16:creationId xmlns:a16="http://schemas.microsoft.com/office/drawing/2014/main" xmlns="" id="{E1726707-3F03-401F-ACD4-C2DD18719127}"/>
              </a:ext>
            </a:extLst>
          </p:cNvPr>
          <p:cNvSpPr txBox="1">
            <a:spLocks/>
          </p:cNvSpPr>
          <p:nvPr/>
        </p:nvSpPr>
        <p:spPr>
          <a:xfrm>
            <a:off x="316123" y="199111"/>
            <a:ext cx="7886700" cy="362612"/>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eaLnBrk="0" fontAlgn="base" hangingPunct="0">
              <a:spcAft>
                <a:spcPct val="0"/>
              </a:spcAft>
            </a:pPr>
            <a:r>
              <a:rPr lang="es-CO" altLang="es-ES" sz="2400" b="1" i="1" dirty="0">
                <a:solidFill>
                  <a:srgbClr val="FFC000"/>
                </a:solidFill>
                <a:latin typeface="+mn-lt"/>
                <a:ea typeface="Verdana" panose="020B0604030504040204" pitchFamily="34" charset="0"/>
                <a:cs typeface="+mn-cs"/>
              </a:rPr>
              <a:t>Racionalización</a:t>
            </a:r>
            <a:endParaRPr lang="es-ES" sz="2400" b="1" i="1" dirty="0">
              <a:solidFill>
                <a:srgbClr val="FFC000"/>
              </a:solidFill>
              <a:latin typeface="+mn-lt"/>
              <a:ea typeface="Verdana" panose="020B0604030504040204" pitchFamily="34" charset="0"/>
              <a:cs typeface="+mn-cs"/>
            </a:endParaRPr>
          </a:p>
        </p:txBody>
      </p:sp>
      <p:sp>
        <p:nvSpPr>
          <p:cNvPr id="6" name="Título 1">
            <a:extLst>
              <a:ext uri="{FF2B5EF4-FFF2-40B4-BE49-F238E27FC236}">
                <a16:creationId xmlns:a16="http://schemas.microsoft.com/office/drawing/2014/main" xmlns="" id="{E1726707-3F03-401F-ACD4-C2DD18719127}"/>
              </a:ext>
            </a:extLst>
          </p:cNvPr>
          <p:cNvSpPr txBox="1">
            <a:spLocks/>
          </p:cNvSpPr>
          <p:nvPr/>
        </p:nvSpPr>
        <p:spPr>
          <a:xfrm>
            <a:off x="322192" y="-115622"/>
            <a:ext cx="7886700" cy="388142"/>
          </a:xfrm>
          <a:prstGeom prst="rect">
            <a:avLst/>
          </a:prstGeom>
        </p:spPr>
        <p:txBody>
          <a:bodyPr vert="horz" lIns="91440" tIns="45720" rIns="91440" bIns="45720" rtlCol="0" anchor="ctr">
            <a:normAutofit fontScale="825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s-PR" altLang="es-ES" b="1" dirty="0" smtClean="0">
                <a:solidFill>
                  <a:srgbClr val="00B0F0"/>
                </a:solidFill>
              </a:rPr>
              <a:t>Operaciones entre radicales</a:t>
            </a:r>
            <a:endParaRPr lang="es-ES" dirty="0"/>
          </a:p>
        </p:txBody>
      </p:sp>
    </p:spTree>
    <p:extLst>
      <p:ext uri="{BB962C8B-B14F-4D97-AF65-F5344CB8AC3E}">
        <p14:creationId xmlns:p14="http://schemas.microsoft.com/office/powerpoint/2010/main" val="546692183"/>
      </p:ext>
    </p:extLst>
  </p:cSld>
  <p:clrMapOvr>
    <a:overrideClrMapping bg1="lt1" tx1="dk1" bg2="lt2" tx2="dk2" accent1="accent1" accent2="accent2" accent3="accent3" accent4="accent4" accent5="accent5" accent6="accent6" hlink="hlink" folHlink="folHlink"/>
  </p:clrMapOvr>
</p:sld>
</file>

<file path=ppt/slides/slide9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ítulo 1">
                <a:extLst>
                  <a:ext uri="{FF2B5EF4-FFF2-40B4-BE49-F238E27FC236}">
                    <a16:creationId xmlns:a16="http://schemas.microsoft.com/office/drawing/2014/main" xmlns="" id="{E1726707-3F03-401F-ACD4-C2DD18719127}"/>
                  </a:ext>
                </a:extLst>
              </p:cNvPr>
              <p:cNvSpPr>
                <a:spLocks noGrp="1"/>
              </p:cNvSpPr>
              <p:nvPr>
                <p:ph type="title"/>
              </p:nvPr>
            </p:nvSpPr>
            <p:spPr>
              <a:xfrm>
                <a:off x="431058" y="534225"/>
                <a:ext cx="7886700" cy="994172"/>
              </a:xfrm>
            </p:spPr>
            <p:txBody>
              <a:bodyPr>
                <a:normAutofit/>
              </a:bodyPr>
              <a:lstStyle/>
              <a:p>
                <a:r>
                  <a:rPr lang="es-CO" altLang="es-ES" sz="3200" b="1" dirty="0">
                    <a:solidFill>
                      <a:srgbClr val="00B0F0"/>
                    </a:solidFill>
                  </a:rPr>
                  <a:t>Racionalización del tipo    </a:t>
                </a:r>
                <a14:m>
                  <m:oMath xmlns:m="http://schemas.openxmlformats.org/officeDocument/2006/math">
                    <m:f>
                      <m:fPr>
                        <m:ctrlPr>
                          <a:rPr lang="es-CO" altLang="es-ES" sz="3200" i="1">
                            <a:solidFill>
                              <a:srgbClr val="FF0000"/>
                            </a:solidFill>
                            <a:latin typeface="Cambria Math" panose="02040503050406030204" pitchFamily="18" charset="0"/>
                            <a:ea typeface="Verdana" panose="020B0604030504040204" pitchFamily="34" charset="0"/>
                          </a:rPr>
                        </m:ctrlPr>
                      </m:fPr>
                      <m:num>
                        <m:r>
                          <a:rPr lang="es-CO" altLang="es-ES" sz="3200" i="1">
                            <a:solidFill>
                              <a:srgbClr val="FF0000"/>
                            </a:solidFill>
                            <a:latin typeface="Cambria Math" panose="02040503050406030204" pitchFamily="18" charset="0"/>
                            <a:ea typeface="Verdana" panose="020B0604030504040204" pitchFamily="34" charset="0"/>
                          </a:rPr>
                          <m:t>𝑎</m:t>
                        </m:r>
                      </m:num>
                      <m:den>
                        <m:rad>
                          <m:radPr>
                            <m:degHide m:val="on"/>
                            <m:ctrlPr>
                              <a:rPr lang="es-CO" altLang="es-ES" sz="3200" i="1">
                                <a:solidFill>
                                  <a:srgbClr val="FF0000"/>
                                </a:solidFill>
                                <a:latin typeface="Cambria Math" panose="02040503050406030204" pitchFamily="18" charset="0"/>
                                <a:ea typeface="Verdana" panose="020B0604030504040204" pitchFamily="34" charset="0"/>
                              </a:rPr>
                            </m:ctrlPr>
                          </m:radPr>
                          <m:deg/>
                          <m:e>
                            <m:r>
                              <a:rPr lang="es-CO" altLang="es-ES" sz="3200" i="1">
                                <a:solidFill>
                                  <a:srgbClr val="FF0000"/>
                                </a:solidFill>
                                <a:latin typeface="Cambria Math" panose="02040503050406030204" pitchFamily="18" charset="0"/>
                                <a:ea typeface="Verdana" panose="020B0604030504040204" pitchFamily="34" charset="0"/>
                              </a:rPr>
                              <m:t>𝑏</m:t>
                            </m:r>
                          </m:e>
                        </m:rad>
                        <m:r>
                          <a:rPr lang="es-CO" altLang="es-ES" sz="3200" i="1">
                            <a:solidFill>
                              <a:srgbClr val="FF0000"/>
                            </a:solidFill>
                            <a:latin typeface="Cambria Math" panose="02040503050406030204" pitchFamily="18" charset="0"/>
                            <a:ea typeface="Verdana" panose="020B0604030504040204" pitchFamily="34" charset="0"/>
                          </a:rPr>
                          <m:t>+</m:t>
                        </m:r>
                        <m:rad>
                          <m:radPr>
                            <m:degHide m:val="on"/>
                            <m:ctrlPr>
                              <a:rPr lang="es-CO" altLang="es-ES" sz="3200" i="1">
                                <a:solidFill>
                                  <a:srgbClr val="FF0000"/>
                                </a:solidFill>
                                <a:latin typeface="Cambria Math" panose="02040503050406030204" pitchFamily="18" charset="0"/>
                                <a:ea typeface="Verdana" panose="020B0604030504040204" pitchFamily="34" charset="0"/>
                              </a:rPr>
                            </m:ctrlPr>
                          </m:radPr>
                          <m:deg/>
                          <m:e>
                            <m:r>
                              <a:rPr lang="es-CO" altLang="es-ES" sz="3200" i="1">
                                <a:solidFill>
                                  <a:srgbClr val="FF0000"/>
                                </a:solidFill>
                                <a:latin typeface="Cambria Math" panose="02040503050406030204" pitchFamily="18" charset="0"/>
                                <a:ea typeface="Verdana" panose="020B0604030504040204" pitchFamily="34" charset="0"/>
                              </a:rPr>
                              <m:t>𝑐</m:t>
                            </m:r>
                          </m:e>
                        </m:rad>
                      </m:den>
                    </m:f>
                  </m:oMath>
                </a14:m>
                <a:r>
                  <a:rPr lang="es-ES" sz="3200" dirty="0">
                    <a:solidFill>
                      <a:srgbClr val="FF0000"/>
                    </a:solidFill>
                  </a:rPr>
                  <a:t> </a:t>
                </a:r>
                <a:endParaRPr lang="es-ES" sz="3200" dirty="0"/>
              </a:p>
            </p:txBody>
          </p:sp>
        </mc:Choice>
        <mc:Fallback xmlns="">
          <p:sp>
            <p:nvSpPr>
              <p:cNvPr id="2" name="Título 1">
                <a:extLst>
                  <a:ext uri="{FF2B5EF4-FFF2-40B4-BE49-F238E27FC236}">
                    <a16:creationId xmlns="" xmlns:a16="http://schemas.microsoft.com/office/drawing/2014/main" xmlns:a14="http://schemas.microsoft.com/office/drawing/2010/main" id="{E1726707-3F03-401F-ACD4-C2DD18719127}"/>
                  </a:ext>
                </a:extLst>
              </p:cNvPr>
              <p:cNvSpPr>
                <a:spLocks noGrp="1" noRot="1" noChangeAspect="1" noMove="1" noResize="1" noEditPoints="1" noAdjustHandles="1" noChangeArrowheads="1" noChangeShapeType="1" noTextEdit="1"/>
              </p:cNvSpPr>
              <p:nvPr>
                <p:ph type="title"/>
              </p:nvPr>
            </p:nvSpPr>
            <p:spPr>
              <a:xfrm>
                <a:off x="431058" y="534225"/>
                <a:ext cx="7886700" cy="994172"/>
              </a:xfrm>
              <a:blipFill rotWithShape="0">
                <a:blip r:embed="rId3"/>
                <a:stretch>
                  <a:fillRect l="-2011"/>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4" name="Rectangle 1">
                <a:extLst>
                  <a:ext uri="{FF2B5EF4-FFF2-40B4-BE49-F238E27FC236}">
                    <a16:creationId xmlns:a16="http://schemas.microsoft.com/office/drawing/2014/main" xmlns="" id="{01A8AF4C-DC30-4489-8D9E-F144CDDB0404}"/>
                  </a:ext>
                </a:extLst>
              </p:cNvPr>
              <p:cNvSpPr>
                <a:spLocks noGrp="1" noChangeArrowheads="1"/>
              </p:cNvSpPr>
              <p:nvPr>
                <p:ph idx="1"/>
              </p:nvPr>
            </p:nvSpPr>
            <p:spPr bwMode="auto">
              <a:xfrm>
                <a:off x="431058" y="1481421"/>
                <a:ext cx="8189844" cy="4854406"/>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s-CO" sz="2200" b="1" dirty="0">
                    <a:solidFill>
                      <a:srgbClr val="FF0000"/>
                    </a:solidFill>
                    <a:latin typeface="+mn-lt"/>
                    <a:ea typeface="Verdana" panose="020B0604030504040204" pitchFamily="34" charset="0"/>
                  </a:rPr>
                  <a:t>Binomio conjugado: </a:t>
                </a:r>
                <a:r>
                  <a:rPr lang="es-CO" sz="2200" dirty="0">
                    <a:latin typeface="+mn-lt"/>
                    <a:ea typeface="Verdana" panose="020B0604030504040204" pitchFamily="34" charset="0"/>
                  </a:rPr>
                  <a:t>El conjugado de un binomio es igual al binomio con el signo central cambiado</a:t>
                </a:r>
              </a:p>
              <a:p>
                <a:endParaRPr lang="es-CO" altLang="es-ES" sz="2200" b="1" dirty="0">
                  <a:solidFill>
                    <a:srgbClr val="00B050"/>
                  </a:solidFill>
                  <a:latin typeface="+mn-lt"/>
                  <a:ea typeface="Verdana" panose="020B0604030504040204" pitchFamily="34" charset="0"/>
                </a:endParaRPr>
              </a:p>
              <a:p>
                <a:r>
                  <a:rPr lang="es-PR" altLang="es-ES" sz="2200" b="1" dirty="0">
                    <a:solidFill>
                      <a:srgbClr val="00B050"/>
                    </a:solidFill>
                    <a:latin typeface="+mn-lt"/>
                  </a:rPr>
                  <a:t>Ejemplo</a:t>
                </a:r>
              </a:p>
              <a:p>
                <a:pPr marL="0" indent="0" algn="ctr">
                  <a:lnSpc>
                    <a:spcPct val="100000"/>
                  </a:lnSpc>
                  <a:spcBef>
                    <a:spcPct val="50000"/>
                  </a:spcBef>
                  <a:buNone/>
                </a:pPr>
                <a:r>
                  <a:rPr lang="es-PR" altLang="es-ES" sz="2200" dirty="0">
                    <a:solidFill>
                      <a:srgbClr val="FFC000"/>
                    </a:solidFill>
                    <a:latin typeface="+mn-lt"/>
                  </a:rPr>
                  <a:t>Conjugado</a:t>
                </a:r>
              </a:p>
              <a:p>
                <a:pPr marL="0" indent="0">
                  <a:lnSpc>
                    <a:spcPct val="100000"/>
                  </a:lnSpc>
                  <a:spcBef>
                    <a:spcPct val="50000"/>
                  </a:spcBef>
                  <a:buNone/>
                </a:pPr>
                <a14:m>
                  <m:oMathPara xmlns:m="http://schemas.openxmlformats.org/officeDocument/2006/math">
                    <m:oMathParaPr>
                      <m:jc m:val="centerGroup"/>
                    </m:oMathParaPr>
                    <m:oMath xmlns:m="http://schemas.openxmlformats.org/officeDocument/2006/math">
                      <m:r>
                        <a:rPr lang="es-CO" altLang="es-ES" sz="2200" b="1" i="1">
                          <a:solidFill>
                            <a:srgbClr val="00B050"/>
                          </a:solidFill>
                          <a:latin typeface="Cambria Math" panose="02040503050406030204" pitchFamily="18" charset="0"/>
                        </a:rPr>
                        <m:t>𝒂</m:t>
                      </m:r>
                      <m:r>
                        <a:rPr lang="es-CO" altLang="es-ES" sz="2200" b="1" i="1">
                          <a:solidFill>
                            <a:srgbClr val="00B050"/>
                          </a:solidFill>
                          <a:latin typeface="Cambria Math" panose="02040503050406030204" pitchFamily="18" charset="0"/>
                        </a:rPr>
                        <m:t>+</m:t>
                      </m:r>
                      <m:r>
                        <a:rPr lang="es-CO" altLang="es-ES" sz="2200" b="1" i="1">
                          <a:solidFill>
                            <a:srgbClr val="00B050"/>
                          </a:solidFill>
                          <a:latin typeface="Cambria Math" panose="02040503050406030204" pitchFamily="18" charset="0"/>
                        </a:rPr>
                        <m:t>𝒃</m:t>
                      </m:r>
                      <m:r>
                        <a:rPr lang="es-CO" altLang="es-ES" sz="2200" b="1" i="1">
                          <a:solidFill>
                            <a:srgbClr val="00B050"/>
                          </a:solidFill>
                          <a:latin typeface="Cambria Math" panose="02040503050406030204" pitchFamily="18" charset="0"/>
                        </a:rPr>
                        <m:t>                                    </m:t>
                      </m:r>
                      <m:r>
                        <a:rPr lang="es-CO" altLang="es-ES" sz="2200" b="1" i="1">
                          <a:solidFill>
                            <a:srgbClr val="00B050"/>
                          </a:solidFill>
                          <a:latin typeface="Cambria Math" panose="02040503050406030204" pitchFamily="18" charset="0"/>
                        </a:rPr>
                        <m:t>𝒂</m:t>
                      </m:r>
                      <m:r>
                        <a:rPr lang="es-CO" altLang="es-ES" sz="2200" b="1" i="1">
                          <a:solidFill>
                            <a:srgbClr val="00B050"/>
                          </a:solidFill>
                          <a:latin typeface="Cambria Math" panose="02040503050406030204" pitchFamily="18" charset="0"/>
                        </a:rPr>
                        <m:t>−</m:t>
                      </m:r>
                      <m:r>
                        <a:rPr lang="es-CO" altLang="es-ES" sz="2200" b="1" i="1">
                          <a:solidFill>
                            <a:srgbClr val="00B050"/>
                          </a:solidFill>
                          <a:latin typeface="Cambria Math" panose="02040503050406030204" pitchFamily="18" charset="0"/>
                        </a:rPr>
                        <m:t>𝒃</m:t>
                      </m:r>
                      <m:r>
                        <a:rPr lang="es-CO" altLang="es-ES" sz="2200" b="1" i="1">
                          <a:solidFill>
                            <a:srgbClr val="00B050"/>
                          </a:solidFill>
                          <a:latin typeface="Cambria Math" panose="02040503050406030204" pitchFamily="18" charset="0"/>
                        </a:rPr>
                        <m:t> </m:t>
                      </m:r>
                    </m:oMath>
                  </m:oMathPara>
                </a14:m>
                <a:endParaRPr lang="es-PR" altLang="es-ES" sz="2200" b="1" dirty="0">
                  <a:solidFill>
                    <a:srgbClr val="00B050"/>
                  </a:solidFill>
                  <a:latin typeface="+mn-lt"/>
                </a:endParaRPr>
              </a:p>
              <a:p>
                <a:pPr marL="0" indent="0">
                  <a:lnSpc>
                    <a:spcPct val="100000"/>
                  </a:lnSpc>
                  <a:spcBef>
                    <a:spcPct val="50000"/>
                  </a:spcBef>
                  <a:buNone/>
                </a:pPr>
                <a14:m>
                  <m:oMathPara xmlns:m="http://schemas.openxmlformats.org/officeDocument/2006/math">
                    <m:oMathParaPr>
                      <m:jc m:val="centerGroup"/>
                    </m:oMathParaPr>
                    <m:oMath xmlns:m="http://schemas.openxmlformats.org/officeDocument/2006/math">
                      <m:r>
                        <a:rPr lang="es-CO" altLang="es-ES" sz="2200" b="1" i="1">
                          <a:solidFill>
                            <a:srgbClr val="00B050"/>
                          </a:solidFill>
                          <a:latin typeface="Cambria Math" panose="02040503050406030204" pitchFamily="18" charset="0"/>
                        </a:rPr>
                        <m:t>𝒂</m:t>
                      </m:r>
                      <m:r>
                        <a:rPr lang="es-CO" altLang="es-ES" sz="2200" b="1" i="1">
                          <a:solidFill>
                            <a:srgbClr val="00B050"/>
                          </a:solidFill>
                          <a:latin typeface="Cambria Math" panose="02040503050406030204" pitchFamily="18" charset="0"/>
                        </a:rPr>
                        <m:t>−</m:t>
                      </m:r>
                      <m:r>
                        <a:rPr lang="es-CO" altLang="es-ES" sz="2200" b="1" i="1">
                          <a:solidFill>
                            <a:srgbClr val="00B050"/>
                          </a:solidFill>
                          <a:latin typeface="Cambria Math" panose="02040503050406030204" pitchFamily="18" charset="0"/>
                        </a:rPr>
                        <m:t>𝒃</m:t>
                      </m:r>
                      <m:r>
                        <a:rPr lang="es-CO" altLang="es-ES" sz="2200" b="1" i="1">
                          <a:solidFill>
                            <a:srgbClr val="00B050"/>
                          </a:solidFill>
                          <a:latin typeface="Cambria Math" panose="02040503050406030204" pitchFamily="18" charset="0"/>
                        </a:rPr>
                        <m:t>                                    </m:t>
                      </m:r>
                      <m:r>
                        <a:rPr lang="es-CO" altLang="es-ES" sz="2200" b="1" i="1">
                          <a:solidFill>
                            <a:srgbClr val="00B050"/>
                          </a:solidFill>
                          <a:latin typeface="Cambria Math" panose="02040503050406030204" pitchFamily="18" charset="0"/>
                        </a:rPr>
                        <m:t>𝒂</m:t>
                      </m:r>
                      <m:r>
                        <a:rPr lang="es-CO" altLang="es-ES" sz="2200" b="1" i="1">
                          <a:solidFill>
                            <a:srgbClr val="00B050"/>
                          </a:solidFill>
                          <a:latin typeface="Cambria Math" panose="02040503050406030204" pitchFamily="18" charset="0"/>
                        </a:rPr>
                        <m:t>+</m:t>
                      </m:r>
                      <m:r>
                        <a:rPr lang="es-CO" altLang="es-ES" sz="2200" b="1" i="1">
                          <a:solidFill>
                            <a:srgbClr val="00B050"/>
                          </a:solidFill>
                          <a:latin typeface="Cambria Math" panose="02040503050406030204" pitchFamily="18" charset="0"/>
                        </a:rPr>
                        <m:t>𝒃</m:t>
                      </m:r>
                      <m:r>
                        <a:rPr lang="es-CO" altLang="es-ES" sz="2200" b="1" i="1">
                          <a:solidFill>
                            <a:srgbClr val="00B050"/>
                          </a:solidFill>
                          <a:latin typeface="Cambria Math" panose="02040503050406030204" pitchFamily="18" charset="0"/>
                        </a:rPr>
                        <m:t> </m:t>
                      </m:r>
                    </m:oMath>
                  </m:oMathPara>
                </a14:m>
                <a:endParaRPr lang="es-PR" altLang="es-ES" sz="2200" b="1" dirty="0">
                  <a:solidFill>
                    <a:srgbClr val="00B050"/>
                  </a:solidFill>
                  <a:latin typeface="+mn-lt"/>
                </a:endParaRPr>
              </a:p>
              <a:p>
                <a:pPr marL="0" indent="0">
                  <a:lnSpc>
                    <a:spcPct val="100000"/>
                  </a:lnSpc>
                  <a:spcBef>
                    <a:spcPct val="50000"/>
                  </a:spcBef>
                  <a:buNone/>
                </a:pPr>
                <a14:m>
                  <m:oMathPara xmlns:m="http://schemas.openxmlformats.org/officeDocument/2006/math">
                    <m:oMathParaPr>
                      <m:jc m:val="centerGroup"/>
                    </m:oMathParaPr>
                    <m:oMath xmlns:m="http://schemas.openxmlformats.org/officeDocument/2006/math">
                      <m:r>
                        <a:rPr lang="es-CO" altLang="es-ES" sz="2200" b="1" i="1">
                          <a:solidFill>
                            <a:srgbClr val="00B050"/>
                          </a:solidFill>
                          <a:latin typeface="Cambria Math" panose="02040503050406030204" pitchFamily="18" charset="0"/>
                        </a:rPr>
                        <m:t>−</m:t>
                      </m:r>
                      <m:r>
                        <a:rPr lang="es-CO" altLang="es-ES" sz="2200" b="1" i="1">
                          <a:solidFill>
                            <a:srgbClr val="00B050"/>
                          </a:solidFill>
                          <a:latin typeface="Cambria Math" panose="02040503050406030204" pitchFamily="18" charset="0"/>
                        </a:rPr>
                        <m:t>𝒂</m:t>
                      </m:r>
                      <m:r>
                        <a:rPr lang="es-CO" altLang="es-ES" sz="2200" b="1" i="1">
                          <a:solidFill>
                            <a:srgbClr val="00B050"/>
                          </a:solidFill>
                          <a:latin typeface="Cambria Math" panose="02040503050406030204" pitchFamily="18" charset="0"/>
                        </a:rPr>
                        <m:t>+</m:t>
                      </m:r>
                      <m:r>
                        <a:rPr lang="es-CO" altLang="es-ES" sz="2200" b="1" i="1">
                          <a:solidFill>
                            <a:srgbClr val="00B050"/>
                          </a:solidFill>
                          <a:latin typeface="Cambria Math" panose="02040503050406030204" pitchFamily="18" charset="0"/>
                        </a:rPr>
                        <m:t>𝒃</m:t>
                      </m:r>
                      <m:r>
                        <a:rPr lang="es-CO" altLang="es-ES" sz="2200" b="1" i="1">
                          <a:solidFill>
                            <a:srgbClr val="00B050"/>
                          </a:solidFill>
                          <a:latin typeface="Cambria Math" panose="02040503050406030204" pitchFamily="18" charset="0"/>
                        </a:rPr>
                        <m:t>                                 −</m:t>
                      </m:r>
                      <m:r>
                        <a:rPr lang="es-CO" altLang="es-ES" sz="2200" b="1" i="1">
                          <a:solidFill>
                            <a:srgbClr val="00B050"/>
                          </a:solidFill>
                          <a:latin typeface="Cambria Math" panose="02040503050406030204" pitchFamily="18" charset="0"/>
                        </a:rPr>
                        <m:t>𝒂</m:t>
                      </m:r>
                      <m:r>
                        <a:rPr lang="es-CO" altLang="es-ES" sz="2200" b="1" i="1">
                          <a:solidFill>
                            <a:srgbClr val="00B050"/>
                          </a:solidFill>
                          <a:latin typeface="Cambria Math" panose="02040503050406030204" pitchFamily="18" charset="0"/>
                        </a:rPr>
                        <m:t>−</m:t>
                      </m:r>
                      <m:r>
                        <a:rPr lang="es-CO" altLang="es-ES" sz="2200" b="1" i="1">
                          <a:solidFill>
                            <a:srgbClr val="00B050"/>
                          </a:solidFill>
                          <a:latin typeface="Cambria Math" panose="02040503050406030204" pitchFamily="18" charset="0"/>
                        </a:rPr>
                        <m:t>𝒃</m:t>
                      </m:r>
                      <m:r>
                        <a:rPr lang="es-CO" altLang="es-ES" sz="2200" b="1" i="1">
                          <a:solidFill>
                            <a:srgbClr val="00B050"/>
                          </a:solidFill>
                          <a:latin typeface="Cambria Math" panose="02040503050406030204" pitchFamily="18" charset="0"/>
                        </a:rPr>
                        <m:t> </m:t>
                      </m:r>
                    </m:oMath>
                  </m:oMathPara>
                </a14:m>
                <a:endParaRPr lang="es-PR" altLang="es-ES" sz="2200" b="1" dirty="0">
                  <a:solidFill>
                    <a:srgbClr val="00B050"/>
                  </a:solidFill>
                  <a:latin typeface="+mn-lt"/>
                </a:endParaRPr>
              </a:p>
              <a:p>
                <a:pPr marL="0" indent="0">
                  <a:lnSpc>
                    <a:spcPct val="100000"/>
                  </a:lnSpc>
                  <a:spcBef>
                    <a:spcPct val="50000"/>
                  </a:spcBef>
                  <a:buNone/>
                </a:pPr>
                <a14:m>
                  <m:oMathPara xmlns:m="http://schemas.openxmlformats.org/officeDocument/2006/math">
                    <m:oMathParaPr>
                      <m:jc m:val="centerGroup"/>
                    </m:oMathParaPr>
                    <m:oMath xmlns:m="http://schemas.openxmlformats.org/officeDocument/2006/math">
                      <m:r>
                        <a:rPr lang="es-CO" altLang="es-ES" sz="2200" b="1" i="1">
                          <a:solidFill>
                            <a:srgbClr val="00B050"/>
                          </a:solidFill>
                          <a:latin typeface="Cambria Math" panose="02040503050406030204" pitchFamily="18" charset="0"/>
                        </a:rPr>
                        <m:t>−</m:t>
                      </m:r>
                      <m:r>
                        <a:rPr lang="es-CO" altLang="es-ES" sz="2200" b="1" i="1">
                          <a:solidFill>
                            <a:srgbClr val="00B050"/>
                          </a:solidFill>
                          <a:latin typeface="Cambria Math" panose="02040503050406030204" pitchFamily="18" charset="0"/>
                        </a:rPr>
                        <m:t>𝒂</m:t>
                      </m:r>
                      <m:r>
                        <a:rPr lang="es-CO" altLang="es-ES" sz="2200" b="1" i="1">
                          <a:solidFill>
                            <a:srgbClr val="00B050"/>
                          </a:solidFill>
                          <a:latin typeface="Cambria Math" panose="02040503050406030204" pitchFamily="18" charset="0"/>
                        </a:rPr>
                        <m:t>−</m:t>
                      </m:r>
                      <m:r>
                        <a:rPr lang="es-CO" altLang="es-ES" sz="2200" b="1" i="1">
                          <a:solidFill>
                            <a:srgbClr val="00B050"/>
                          </a:solidFill>
                          <a:latin typeface="Cambria Math" panose="02040503050406030204" pitchFamily="18" charset="0"/>
                        </a:rPr>
                        <m:t>𝒃</m:t>
                      </m:r>
                      <m:r>
                        <a:rPr lang="es-CO" altLang="es-ES" sz="2200" b="1" i="1">
                          <a:solidFill>
                            <a:srgbClr val="00B050"/>
                          </a:solidFill>
                          <a:latin typeface="Cambria Math" panose="02040503050406030204" pitchFamily="18" charset="0"/>
                        </a:rPr>
                        <m:t>                                  −</m:t>
                      </m:r>
                      <m:r>
                        <a:rPr lang="es-CO" altLang="es-ES" sz="2200" b="1" i="1">
                          <a:solidFill>
                            <a:srgbClr val="00B050"/>
                          </a:solidFill>
                          <a:latin typeface="Cambria Math" panose="02040503050406030204" pitchFamily="18" charset="0"/>
                        </a:rPr>
                        <m:t>𝒂</m:t>
                      </m:r>
                      <m:r>
                        <a:rPr lang="es-CO" altLang="es-ES" sz="2200" b="1" i="1">
                          <a:solidFill>
                            <a:srgbClr val="00B050"/>
                          </a:solidFill>
                          <a:latin typeface="Cambria Math" panose="02040503050406030204" pitchFamily="18" charset="0"/>
                        </a:rPr>
                        <m:t>+</m:t>
                      </m:r>
                      <m:r>
                        <a:rPr lang="es-CO" altLang="es-ES" sz="2200" b="1" i="1">
                          <a:solidFill>
                            <a:srgbClr val="00B050"/>
                          </a:solidFill>
                          <a:latin typeface="Cambria Math" panose="02040503050406030204" pitchFamily="18" charset="0"/>
                        </a:rPr>
                        <m:t>𝒃</m:t>
                      </m:r>
                      <m:r>
                        <a:rPr lang="es-CO" altLang="es-ES" sz="2200" b="1" i="1">
                          <a:solidFill>
                            <a:srgbClr val="00B050"/>
                          </a:solidFill>
                          <a:latin typeface="Cambria Math" panose="02040503050406030204" pitchFamily="18" charset="0"/>
                        </a:rPr>
                        <m:t> </m:t>
                      </m:r>
                    </m:oMath>
                  </m:oMathPara>
                </a14:m>
                <a:endParaRPr lang="es-PR" altLang="es-ES" sz="2200" b="1" dirty="0">
                  <a:solidFill>
                    <a:srgbClr val="00B050"/>
                  </a:solidFill>
                  <a:latin typeface="+mn-lt"/>
                </a:endParaRPr>
              </a:p>
              <a:p>
                <a:pPr>
                  <a:lnSpc>
                    <a:spcPct val="100000"/>
                  </a:lnSpc>
                  <a:spcBef>
                    <a:spcPct val="50000"/>
                  </a:spcBef>
                </a:pPr>
                <a:r>
                  <a:rPr lang="es-CO" altLang="es-ES" sz="2200" dirty="0">
                    <a:latin typeface="+mn-lt"/>
                  </a:rPr>
                  <a:t>Se debe tener en cuenta el producto notable; </a:t>
                </a:r>
                <a:r>
                  <a:rPr lang="es-CO" altLang="es-ES" sz="2200" i="1" dirty="0">
                    <a:latin typeface="+mn-lt"/>
                  </a:rPr>
                  <a:t>el producto de la suma por la diferencia de un binomio,</a:t>
                </a:r>
                <a:r>
                  <a:rPr lang="es-CO" altLang="es-ES" sz="2200" dirty="0">
                    <a:latin typeface="+mn-lt"/>
                  </a:rPr>
                  <a:t> el cual es igual a una </a:t>
                </a:r>
                <a:r>
                  <a:rPr lang="es-CO" altLang="es-ES" sz="2200" i="1" dirty="0">
                    <a:latin typeface="+mn-lt"/>
                  </a:rPr>
                  <a:t>diferencia de cuadrados perfectos</a:t>
                </a:r>
                <a:r>
                  <a:rPr lang="es-CO" altLang="es-ES" sz="2200" dirty="0">
                    <a:latin typeface="+mn-lt"/>
                  </a:rPr>
                  <a:t>.</a:t>
                </a:r>
              </a:p>
              <a:p>
                <a:pPr algn="ctr">
                  <a:lnSpc>
                    <a:spcPct val="100000"/>
                  </a:lnSpc>
                  <a:spcBef>
                    <a:spcPct val="50000"/>
                  </a:spcBef>
                </a:pPr>
                <a14:m>
                  <m:oMath xmlns:m="http://schemas.openxmlformats.org/officeDocument/2006/math">
                    <m:r>
                      <a:rPr lang="es-CO" altLang="es-ES" sz="2200" b="1" i="1">
                        <a:solidFill>
                          <a:srgbClr val="00B050"/>
                        </a:solidFill>
                        <a:latin typeface="Cambria Math" panose="02040503050406030204" pitchFamily="18" charset="0"/>
                      </a:rPr>
                      <m:t>(</m:t>
                    </m:r>
                    <m:r>
                      <a:rPr lang="es-CO" altLang="es-ES" sz="2200" b="1" i="1">
                        <a:solidFill>
                          <a:srgbClr val="00B050"/>
                        </a:solidFill>
                        <a:latin typeface="Cambria Math" panose="02040503050406030204" pitchFamily="18" charset="0"/>
                      </a:rPr>
                      <m:t>𝒂</m:t>
                    </m:r>
                    <m:r>
                      <a:rPr lang="es-CO" altLang="es-ES" sz="2200" b="1" i="1">
                        <a:solidFill>
                          <a:srgbClr val="00B050"/>
                        </a:solidFill>
                        <a:latin typeface="Cambria Math" panose="02040503050406030204" pitchFamily="18" charset="0"/>
                      </a:rPr>
                      <m:t>+</m:t>
                    </m:r>
                    <m:r>
                      <a:rPr lang="es-CO" altLang="es-ES" sz="2200" b="1" i="1">
                        <a:solidFill>
                          <a:srgbClr val="00B050"/>
                        </a:solidFill>
                        <a:latin typeface="Cambria Math" panose="02040503050406030204" pitchFamily="18" charset="0"/>
                      </a:rPr>
                      <m:t>𝒃</m:t>
                    </m:r>
                    <m:r>
                      <a:rPr lang="es-CO" altLang="es-ES" sz="2200" b="1" i="1">
                        <a:solidFill>
                          <a:srgbClr val="00B050"/>
                        </a:solidFill>
                        <a:latin typeface="Cambria Math" panose="02040503050406030204" pitchFamily="18" charset="0"/>
                      </a:rPr>
                      <m:t>)</m:t>
                    </m:r>
                  </m:oMath>
                </a14:m>
                <a:r>
                  <a:rPr lang="es-CO" altLang="es-ES" sz="2200" b="1" dirty="0">
                    <a:solidFill>
                      <a:srgbClr val="00B050"/>
                    </a:solidFill>
                    <a:latin typeface="+mn-lt"/>
                  </a:rPr>
                  <a:t> </a:t>
                </a:r>
                <a14:m>
                  <m:oMath xmlns:m="http://schemas.openxmlformats.org/officeDocument/2006/math">
                    <m:r>
                      <a:rPr lang="es-CO" altLang="es-ES" sz="2200" b="1" i="1">
                        <a:solidFill>
                          <a:srgbClr val="00B050"/>
                        </a:solidFill>
                        <a:latin typeface="Cambria Math" panose="02040503050406030204" pitchFamily="18" charset="0"/>
                      </a:rPr>
                      <m:t>(</m:t>
                    </m:r>
                    <m:r>
                      <a:rPr lang="es-CO" altLang="es-ES" sz="2200" b="1" i="1">
                        <a:solidFill>
                          <a:srgbClr val="00B050"/>
                        </a:solidFill>
                        <a:latin typeface="Cambria Math" panose="02040503050406030204" pitchFamily="18" charset="0"/>
                      </a:rPr>
                      <m:t>𝒂</m:t>
                    </m:r>
                    <m:r>
                      <a:rPr lang="es-CO" altLang="es-ES" sz="2200" b="1" i="1">
                        <a:solidFill>
                          <a:srgbClr val="00B050"/>
                        </a:solidFill>
                        <a:latin typeface="Cambria Math" panose="02040503050406030204" pitchFamily="18" charset="0"/>
                      </a:rPr>
                      <m:t>−</m:t>
                    </m:r>
                    <m:r>
                      <a:rPr lang="es-CO" altLang="es-ES" sz="2200" b="1" i="1">
                        <a:solidFill>
                          <a:srgbClr val="00B050"/>
                        </a:solidFill>
                        <a:latin typeface="Cambria Math" panose="02040503050406030204" pitchFamily="18" charset="0"/>
                      </a:rPr>
                      <m:t>𝒃</m:t>
                    </m:r>
                    <m:r>
                      <a:rPr lang="es-CO" altLang="es-ES" sz="2200" b="1" i="1">
                        <a:solidFill>
                          <a:srgbClr val="00B050"/>
                        </a:solidFill>
                        <a:latin typeface="Cambria Math" panose="02040503050406030204" pitchFamily="18" charset="0"/>
                      </a:rPr>
                      <m:t>)</m:t>
                    </m:r>
                  </m:oMath>
                </a14:m>
                <a:r>
                  <a:rPr lang="es-CO" altLang="es-ES" sz="2200" b="1" dirty="0">
                    <a:solidFill>
                      <a:srgbClr val="00B050"/>
                    </a:solidFill>
                    <a:latin typeface="+mn-lt"/>
                  </a:rPr>
                  <a:t> </a:t>
                </a:r>
                <a14:m>
                  <m:oMath xmlns:m="http://schemas.openxmlformats.org/officeDocument/2006/math">
                    <m:r>
                      <a:rPr lang="es-CO" altLang="es-ES" sz="2200" b="1" i="1" dirty="0">
                        <a:solidFill>
                          <a:srgbClr val="00B050"/>
                        </a:solidFill>
                        <a:latin typeface="Cambria Math" panose="02040503050406030204" pitchFamily="18" charset="0"/>
                      </a:rPr>
                      <m:t>=</m:t>
                    </m:r>
                    <m:sSup>
                      <m:sSupPr>
                        <m:ctrlPr>
                          <a:rPr lang="es-CO" altLang="es-ES" sz="2200" b="1" i="1" dirty="0">
                            <a:solidFill>
                              <a:srgbClr val="00B050"/>
                            </a:solidFill>
                            <a:latin typeface="Cambria Math" panose="02040503050406030204" pitchFamily="18" charset="0"/>
                          </a:rPr>
                        </m:ctrlPr>
                      </m:sSupPr>
                      <m:e>
                        <m:r>
                          <a:rPr lang="es-CO" altLang="es-ES" sz="2200" b="1" i="1" dirty="0">
                            <a:solidFill>
                              <a:srgbClr val="00B050"/>
                            </a:solidFill>
                            <a:latin typeface="Cambria Math" panose="02040503050406030204" pitchFamily="18" charset="0"/>
                          </a:rPr>
                          <m:t>𝒂</m:t>
                        </m:r>
                      </m:e>
                      <m:sup>
                        <m:r>
                          <a:rPr lang="es-CO" altLang="es-ES" sz="2200" b="1" i="1" dirty="0">
                            <a:solidFill>
                              <a:srgbClr val="00B050"/>
                            </a:solidFill>
                            <a:latin typeface="Cambria Math" panose="02040503050406030204" pitchFamily="18" charset="0"/>
                          </a:rPr>
                          <m:t>𝟐</m:t>
                        </m:r>
                      </m:sup>
                    </m:sSup>
                    <m:r>
                      <a:rPr lang="es-CO" altLang="es-ES" sz="2200" b="1" i="1">
                        <a:solidFill>
                          <a:srgbClr val="00B050"/>
                        </a:solidFill>
                        <a:latin typeface="Cambria Math" panose="02040503050406030204" pitchFamily="18" charset="0"/>
                      </a:rPr>
                      <m:t>−</m:t>
                    </m:r>
                    <m:sSup>
                      <m:sSupPr>
                        <m:ctrlPr>
                          <a:rPr lang="es-CO" altLang="es-ES" sz="2200" b="1" i="1">
                            <a:solidFill>
                              <a:srgbClr val="00B050"/>
                            </a:solidFill>
                            <a:latin typeface="Cambria Math" panose="02040503050406030204" pitchFamily="18" charset="0"/>
                          </a:rPr>
                        </m:ctrlPr>
                      </m:sSupPr>
                      <m:e>
                        <m:r>
                          <a:rPr lang="es-CO" altLang="es-ES" sz="2200" b="1" i="1">
                            <a:solidFill>
                              <a:srgbClr val="00B050"/>
                            </a:solidFill>
                            <a:latin typeface="Cambria Math" panose="02040503050406030204" pitchFamily="18" charset="0"/>
                          </a:rPr>
                          <m:t>𝒃</m:t>
                        </m:r>
                      </m:e>
                      <m:sup>
                        <m:r>
                          <a:rPr lang="es-CO" altLang="es-ES" sz="2200" b="1" i="1">
                            <a:solidFill>
                              <a:srgbClr val="00B050"/>
                            </a:solidFill>
                            <a:latin typeface="Cambria Math" panose="02040503050406030204" pitchFamily="18" charset="0"/>
                          </a:rPr>
                          <m:t>𝟐</m:t>
                        </m:r>
                      </m:sup>
                    </m:sSup>
                  </m:oMath>
                </a14:m>
                <a:endParaRPr lang="es-PR" altLang="es-ES" sz="2200" b="1" dirty="0">
                  <a:solidFill>
                    <a:srgbClr val="00B050"/>
                  </a:solidFill>
                  <a:latin typeface="+mn-lt"/>
                </a:endParaRPr>
              </a:p>
            </p:txBody>
          </p:sp>
        </mc:Choice>
        <mc:Fallback xmlns="">
          <p:sp>
            <p:nvSpPr>
              <p:cNvPr id="4" name="Rectangle 1">
                <a:extLst>
                  <a:ext uri="{FF2B5EF4-FFF2-40B4-BE49-F238E27FC236}">
                    <a16:creationId xmlns:a16="http://schemas.microsoft.com/office/drawing/2014/main" id="{01A8AF4C-DC30-4489-8D9E-F144CDDB0404}"/>
                  </a:ext>
                </a:extLst>
              </p:cNvPr>
              <p:cNvSpPr>
                <a:spLocks noGrp="1" noRot="1" noChangeAspect="1" noMove="1" noResize="1" noEditPoints="1" noAdjustHandles="1" noChangeArrowheads="1" noChangeShapeType="1" noTextEdit="1"/>
              </p:cNvSpPr>
              <p:nvPr>
                <p:ph idx="1"/>
              </p:nvPr>
            </p:nvSpPr>
            <p:spPr bwMode="auto">
              <a:xfrm>
                <a:off x="431058" y="1481421"/>
                <a:ext cx="8189844" cy="4854406"/>
              </a:xfrm>
              <a:prstGeom prst="rect">
                <a:avLst/>
              </a:prstGeom>
              <a:blipFill>
                <a:blip r:embed="rId6"/>
                <a:stretch>
                  <a:fillRect l="-1191" t="-1382" r="-521" b="-2010"/>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s-ES">
                    <a:noFill/>
                  </a:rPr>
                  <a:t> </a:t>
                </a:r>
              </a:p>
            </p:txBody>
          </p:sp>
        </mc:Fallback>
      </mc:AlternateContent>
      <p:sp>
        <p:nvSpPr>
          <p:cNvPr id="3" name="Rectangle 1">
            <a:extLst>
              <a:ext uri="{FF2B5EF4-FFF2-40B4-BE49-F238E27FC236}">
                <a16:creationId xmlns:a16="http://schemas.microsoft.com/office/drawing/2014/main" xmlns="" id="{F8679D5B-A356-408B-B245-CE6C0A15E949}"/>
              </a:ext>
            </a:extLst>
          </p:cNvPr>
          <p:cNvSpPr>
            <a:spLocks noChangeArrowheads="1"/>
          </p:cNvSpPr>
          <p:nvPr/>
        </p:nvSpPr>
        <p:spPr bwMode="auto">
          <a:xfrm>
            <a:off x="198783" y="1291296"/>
            <a:ext cx="2346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es-ES" altLang="es-ES" sz="975" b="1" dirty="0">
                <a:solidFill>
                  <a:srgbClr val="000000"/>
                </a:solidFill>
                <a:latin typeface="Times New Roman" panose="02020603050405020304" pitchFamily="18" charset="0"/>
                <a:cs typeface="Times New Roman" panose="02020603050405020304" pitchFamily="18" charset="0"/>
              </a:rPr>
              <a:t>   </a:t>
            </a:r>
            <a:endParaRPr lang="es-ES" altLang="es-ES" sz="2250" b="1" dirty="0">
              <a:solidFill>
                <a:srgbClr val="000000"/>
              </a:solidFill>
              <a:latin typeface="Times New Roman" panose="02020603050405020304" pitchFamily="18" charset="0"/>
              <a:cs typeface="Times New Roman" panose="02020603050405020304" pitchFamily="18" charset="0"/>
            </a:endParaRPr>
          </a:p>
          <a:p>
            <a:pPr defTabSz="685800" eaLnBrk="0" fontAlgn="base" hangingPunct="0">
              <a:spcBef>
                <a:spcPct val="0"/>
              </a:spcBef>
              <a:spcAft>
                <a:spcPct val="0"/>
              </a:spcAft>
            </a:pPr>
            <a:endParaRPr lang="es-ES" altLang="es-ES" sz="975" b="1" dirty="0">
              <a:solidFill>
                <a:srgbClr val="000000"/>
              </a:solidFill>
              <a:latin typeface="Times New Roman" panose="02020603050405020304" pitchFamily="18" charset="0"/>
              <a:cs typeface="Times New Roman" panose="02020603050405020304" pitchFamily="18" charset="0"/>
            </a:endParaRPr>
          </a:p>
        </p:txBody>
      </p:sp>
      <p:cxnSp>
        <p:nvCxnSpPr>
          <p:cNvPr id="6" name="Conector recto de flecha 5">
            <a:extLst>
              <a:ext uri="{FF2B5EF4-FFF2-40B4-BE49-F238E27FC236}">
                <a16:creationId xmlns:a16="http://schemas.microsoft.com/office/drawing/2014/main" xmlns="" id="{435BE3B0-8C8F-4989-89A2-6F8394CB4BE2}"/>
              </a:ext>
            </a:extLst>
          </p:cNvPr>
          <p:cNvCxnSpPr/>
          <p:nvPr/>
        </p:nvCxnSpPr>
        <p:spPr>
          <a:xfrm>
            <a:off x="3944544" y="3447196"/>
            <a:ext cx="104360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Conector recto de flecha 8">
            <a:extLst>
              <a:ext uri="{FF2B5EF4-FFF2-40B4-BE49-F238E27FC236}">
                <a16:creationId xmlns:a16="http://schemas.microsoft.com/office/drawing/2014/main" xmlns="" id="{105AF1E3-7425-4B79-9B2B-D146998FC872}"/>
              </a:ext>
            </a:extLst>
          </p:cNvPr>
          <p:cNvCxnSpPr/>
          <p:nvPr/>
        </p:nvCxnSpPr>
        <p:spPr>
          <a:xfrm>
            <a:off x="3944543" y="4417027"/>
            <a:ext cx="104360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Conector recto de flecha 9">
            <a:extLst>
              <a:ext uri="{FF2B5EF4-FFF2-40B4-BE49-F238E27FC236}">
                <a16:creationId xmlns:a16="http://schemas.microsoft.com/office/drawing/2014/main" xmlns="" id="{B3B75575-8359-4D4A-BF3F-64CC9FE05E30}"/>
              </a:ext>
            </a:extLst>
          </p:cNvPr>
          <p:cNvCxnSpPr/>
          <p:nvPr/>
        </p:nvCxnSpPr>
        <p:spPr>
          <a:xfrm>
            <a:off x="3944545" y="4084982"/>
            <a:ext cx="104360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Conector recto de flecha 10">
            <a:extLst>
              <a:ext uri="{FF2B5EF4-FFF2-40B4-BE49-F238E27FC236}">
                <a16:creationId xmlns:a16="http://schemas.microsoft.com/office/drawing/2014/main" xmlns="" id="{8516B45F-C21A-469C-B9E8-394F1863BEEF}"/>
              </a:ext>
            </a:extLst>
          </p:cNvPr>
          <p:cNvCxnSpPr/>
          <p:nvPr/>
        </p:nvCxnSpPr>
        <p:spPr>
          <a:xfrm>
            <a:off x="3959455" y="3748808"/>
            <a:ext cx="104360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ítulo 1">
            <a:extLst>
              <a:ext uri="{FF2B5EF4-FFF2-40B4-BE49-F238E27FC236}">
                <a16:creationId xmlns:a16="http://schemas.microsoft.com/office/drawing/2014/main" xmlns="" id="{E1726707-3F03-401F-ACD4-C2DD18719127}"/>
              </a:ext>
            </a:extLst>
          </p:cNvPr>
          <p:cNvSpPr txBox="1">
            <a:spLocks/>
          </p:cNvSpPr>
          <p:nvPr/>
        </p:nvSpPr>
        <p:spPr>
          <a:xfrm>
            <a:off x="316123" y="199111"/>
            <a:ext cx="7886700" cy="362612"/>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eaLnBrk="0" fontAlgn="base" hangingPunct="0">
              <a:spcAft>
                <a:spcPct val="0"/>
              </a:spcAft>
            </a:pPr>
            <a:r>
              <a:rPr lang="es-CO" altLang="es-ES" sz="2400" b="1" i="1" dirty="0">
                <a:solidFill>
                  <a:srgbClr val="FFC000"/>
                </a:solidFill>
                <a:latin typeface="+mn-lt"/>
                <a:ea typeface="Verdana" panose="020B0604030504040204" pitchFamily="34" charset="0"/>
                <a:cs typeface="+mn-cs"/>
              </a:rPr>
              <a:t>Racionalización</a:t>
            </a:r>
            <a:endParaRPr lang="es-ES" sz="2400" b="1" i="1" dirty="0">
              <a:solidFill>
                <a:srgbClr val="FFC000"/>
              </a:solidFill>
              <a:latin typeface="+mn-lt"/>
              <a:ea typeface="Verdana" panose="020B0604030504040204" pitchFamily="34" charset="0"/>
              <a:cs typeface="+mn-cs"/>
            </a:endParaRPr>
          </a:p>
        </p:txBody>
      </p:sp>
      <p:sp>
        <p:nvSpPr>
          <p:cNvPr id="13" name="Título 1">
            <a:extLst>
              <a:ext uri="{FF2B5EF4-FFF2-40B4-BE49-F238E27FC236}">
                <a16:creationId xmlns:a16="http://schemas.microsoft.com/office/drawing/2014/main" xmlns="" id="{E1726707-3F03-401F-ACD4-C2DD18719127}"/>
              </a:ext>
            </a:extLst>
          </p:cNvPr>
          <p:cNvSpPr txBox="1">
            <a:spLocks/>
          </p:cNvSpPr>
          <p:nvPr/>
        </p:nvSpPr>
        <p:spPr>
          <a:xfrm>
            <a:off x="322192" y="-115622"/>
            <a:ext cx="7886700" cy="388142"/>
          </a:xfrm>
          <a:prstGeom prst="rect">
            <a:avLst/>
          </a:prstGeom>
        </p:spPr>
        <p:txBody>
          <a:bodyPr vert="horz" lIns="91440" tIns="45720" rIns="91440" bIns="45720" rtlCol="0" anchor="ctr">
            <a:normAutofit fontScale="825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s-PR" altLang="es-ES" b="1" dirty="0" smtClean="0">
                <a:solidFill>
                  <a:srgbClr val="00B0F0"/>
                </a:solidFill>
              </a:rPr>
              <a:t>Operaciones entre radicales</a:t>
            </a:r>
            <a:endParaRPr lang="es-ES" dirty="0"/>
          </a:p>
        </p:txBody>
      </p:sp>
    </p:spTree>
    <p:extLst>
      <p:ext uri="{BB962C8B-B14F-4D97-AF65-F5344CB8AC3E}">
        <p14:creationId xmlns:p14="http://schemas.microsoft.com/office/powerpoint/2010/main" val="1726124695"/>
      </p:ext>
    </p:extLst>
  </p:cSld>
  <p:clrMapOvr>
    <a:overrideClrMapping bg1="lt1" tx1="dk1" bg2="lt2" tx2="dk2" accent1="accent1" accent2="accent2" accent3="accent3" accent4="accent4" accent5="accent5" accent6="accent6" hlink="hlink" folHlink="folHlink"/>
  </p:clrMapOvr>
</p:sld>
</file>

<file path=ppt/slides/slide9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ítulo 1">
                <a:extLst>
                  <a:ext uri="{FF2B5EF4-FFF2-40B4-BE49-F238E27FC236}">
                    <a16:creationId xmlns:a16="http://schemas.microsoft.com/office/drawing/2014/main" xmlns="" id="{E1726707-3F03-401F-ACD4-C2DD18719127}"/>
                  </a:ext>
                </a:extLst>
              </p:cNvPr>
              <p:cNvSpPr>
                <a:spLocks noGrp="1"/>
              </p:cNvSpPr>
              <p:nvPr>
                <p:ph type="title"/>
              </p:nvPr>
            </p:nvSpPr>
            <p:spPr>
              <a:xfrm>
                <a:off x="316123" y="647936"/>
                <a:ext cx="7886700" cy="994172"/>
              </a:xfrm>
            </p:spPr>
            <p:txBody>
              <a:bodyPr>
                <a:normAutofit/>
              </a:bodyPr>
              <a:lstStyle/>
              <a:p>
                <a:r>
                  <a:rPr lang="es-CO" altLang="es-ES" sz="3200" b="1" dirty="0">
                    <a:solidFill>
                      <a:srgbClr val="00B0F0"/>
                    </a:solidFill>
                  </a:rPr>
                  <a:t>Racionalización del tipo    </a:t>
                </a:r>
                <a14:m>
                  <m:oMath xmlns:m="http://schemas.openxmlformats.org/officeDocument/2006/math">
                    <m:f>
                      <m:fPr>
                        <m:ctrlPr>
                          <a:rPr lang="es-CO" altLang="es-ES" sz="3200" i="1">
                            <a:solidFill>
                              <a:srgbClr val="FF0000"/>
                            </a:solidFill>
                            <a:latin typeface="Cambria Math" panose="02040503050406030204" pitchFamily="18" charset="0"/>
                            <a:ea typeface="Verdana" panose="020B0604030504040204" pitchFamily="34" charset="0"/>
                          </a:rPr>
                        </m:ctrlPr>
                      </m:fPr>
                      <m:num>
                        <m:r>
                          <a:rPr lang="es-CO" altLang="es-ES" sz="3200" i="1">
                            <a:solidFill>
                              <a:srgbClr val="FF0000"/>
                            </a:solidFill>
                            <a:latin typeface="Cambria Math" panose="02040503050406030204" pitchFamily="18" charset="0"/>
                            <a:ea typeface="Verdana" panose="020B0604030504040204" pitchFamily="34" charset="0"/>
                          </a:rPr>
                          <m:t>𝑎</m:t>
                        </m:r>
                      </m:num>
                      <m:den>
                        <m:rad>
                          <m:radPr>
                            <m:degHide m:val="on"/>
                            <m:ctrlPr>
                              <a:rPr lang="es-CO" altLang="es-ES" sz="3200" i="1">
                                <a:solidFill>
                                  <a:srgbClr val="FF0000"/>
                                </a:solidFill>
                                <a:latin typeface="Cambria Math" panose="02040503050406030204" pitchFamily="18" charset="0"/>
                                <a:ea typeface="Verdana" panose="020B0604030504040204" pitchFamily="34" charset="0"/>
                              </a:rPr>
                            </m:ctrlPr>
                          </m:radPr>
                          <m:deg/>
                          <m:e>
                            <m:r>
                              <a:rPr lang="es-CO" altLang="es-ES" sz="3200" i="1">
                                <a:solidFill>
                                  <a:srgbClr val="FF0000"/>
                                </a:solidFill>
                                <a:latin typeface="Cambria Math" panose="02040503050406030204" pitchFamily="18" charset="0"/>
                                <a:ea typeface="Verdana" panose="020B0604030504040204" pitchFamily="34" charset="0"/>
                              </a:rPr>
                              <m:t>𝑏</m:t>
                            </m:r>
                          </m:e>
                        </m:rad>
                        <m:r>
                          <a:rPr lang="es-CO" altLang="es-ES" sz="3200" i="1">
                            <a:solidFill>
                              <a:srgbClr val="FF0000"/>
                            </a:solidFill>
                            <a:latin typeface="Cambria Math" panose="02040503050406030204" pitchFamily="18" charset="0"/>
                            <a:ea typeface="Verdana" panose="020B0604030504040204" pitchFamily="34" charset="0"/>
                          </a:rPr>
                          <m:t>+</m:t>
                        </m:r>
                        <m:rad>
                          <m:radPr>
                            <m:degHide m:val="on"/>
                            <m:ctrlPr>
                              <a:rPr lang="es-CO" altLang="es-ES" sz="3200" i="1">
                                <a:solidFill>
                                  <a:srgbClr val="FF0000"/>
                                </a:solidFill>
                                <a:latin typeface="Cambria Math" panose="02040503050406030204" pitchFamily="18" charset="0"/>
                                <a:ea typeface="Verdana" panose="020B0604030504040204" pitchFamily="34" charset="0"/>
                              </a:rPr>
                            </m:ctrlPr>
                          </m:radPr>
                          <m:deg/>
                          <m:e>
                            <m:r>
                              <a:rPr lang="es-CO" altLang="es-ES" sz="3200" i="1">
                                <a:solidFill>
                                  <a:srgbClr val="FF0000"/>
                                </a:solidFill>
                                <a:latin typeface="Cambria Math" panose="02040503050406030204" pitchFamily="18" charset="0"/>
                                <a:ea typeface="Verdana" panose="020B0604030504040204" pitchFamily="34" charset="0"/>
                              </a:rPr>
                              <m:t>𝑐</m:t>
                            </m:r>
                          </m:e>
                        </m:rad>
                      </m:den>
                    </m:f>
                  </m:oMath>
                </a14:m>
                <a:r>
                  <a:rPr lang="es-ES" sz="3200" dirty="0">
                    <a:solidFill>
                      <a:srgbClr val="FF0000"/>
                    </a:solidFill>
                  </a:rPr>
                  <a:t> </a:t>
                </a:r>
                <a:endParaRPr lang="es-ES" sz="3200" dirty="0"/>
              </a:p>
            </p:txBody>
          </p:sp>
        </mc:Choice>
        <mc:Fallback xmlns="">
          <p:sp>
            <p:nvSpPr>
              <p:cNvPr id="2" name="Título 1">
                <a:extLst>
                  <a:ext uri="{FF2B5EF4-FFF2-40B4-BE49-F238E27FC236}">
                    <a16:creationId xmlns="" xmlns:a16="http://schemas.microsoft.com/office/drawing/2014/main" xmlns:a14="http://schemas.microsoft.com/office/drawing/2010/main" id="{E1726707-3F03-401F-ACD4-C2DD18719127}"/>
                  </a:ext>
                </a:extLst>
              </p:cNvPr>
              <p:cNvSpPr>
                <a:spLocks noGrp="1" noRot="1" noChangeAspect="1" noMove="1" noResize="1" noEditPoints="1" noAdjustHandles="1" noChangeArrowheads="1" noChangeShapeType="1" noTextEdit="1"/>
              </p:cNvSpPr>
              <p:nvPr>
                <p:ph type="title"/>
              </p:nvPr>
            </p:nvSpPr>
            <p:spPr>
              <a:xfrm>
                <a:off x="316123" y="647936"/>
                <a:ext cx="7886700" cy="994172"/>
              </a:xfrm>
              <a:blipFill rotWithShape="0">
                <a:blip r:embed="rId3"/>
                <a:stretch>
                  <a:fillRect l="-2009"/>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4" name="Rectangle 1">
                <a:extLst>
                  <a:ext uri="{FF2B5EF4-FFF2-40B4-BE49-F238E27FC236}">
                    <a16:creationId xmlns:a16="http://schemas.microsoft.com/office/drawing/2014/main" xmlns="" id="{01A8AF4C-DC30-4489-8D9E-F144CDDB0404}"/>
                  </a:ext>
                </a:extLst>
              </p:cNvPr>
              <p:cNvSpPr>
                <a:spLocks noGrp="1" noChangeArrowheads="1"/>
              </p:cNvSpPr>
              <p:nvPr>
                <p:ph idx="1"/>
              </p:nvPr>
            </p:nvSpPr>
            <p:spPr bwMode="auto">
              <a:xfrm>
                <a:off x="316123" y="1475962"/>
                <a:ext cx="8666922" cy="4345613"/>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s-CO" sz="2200" dirty="0">
                    <a:latin typeface="+mn-lt"/>
                    <a:ea typeface="Verdana" panose="020B0604030504040204" pitchFamily="34" charset="0"/>
                  </a:rPr>
                  <a:t>Se multiplica el numerador y denominador por el conjugado del denominador. </a:t>
                </a:r>
              </a:p>
              <a:p>
                <a:endParaRPr lang="es-CO" sz="2200" dirty="0">
                  <a:latin typeface="+mn-lt"/>
                  <a:ea typeface="Verdana" panose="020B0604030504040204" pitchFamily="34" charset="0"/>
                </a:endParaRPr>
              </a:p>
              <a:p>
                <a:endParaRPr lang="es-CO" altLang="es-ES" sz="2200" b="1" dirty="0">
                  <a:solidFill>
                    <a:srgbClr val="00B050"/>
                  </a:solidFill>
                  <a:latin typeface="+mn-lt"/>
                  <a:ea typeface="Verdana" panose="020B0604030504040204" pitchFamily="34" charset="0"/>
                </a:endParaRPr>
              </a:p>
              <a:p>
                <a:r>
                  <a:rPr lang="es-PR" altLang="es-ES" sz="2200" b="1" dirty="0">
                    <a:solidFill>
                      <a:srgbClr val="00B050"/>
                    </a:solidFill>
                    <a:latin typeface="+mn-lt"/>
                  </a:rPr>
                  <a:t>Ejemplos</a:t>
                </a:r>
              </a:p>
              <a:p>
                <a:endParaRPr lang="es-PR" altLang="es-ES" sz="2200" b="1" dirty="0">
                  <a:solidFill>
                    <a:srgbClr val="00B050"/>
                  </a:solidFill>
                  <a:latin typeface="+mn-lt"/>
                </a:endParaRPr>
              </a:p>
              <a:p>
                <a:pPr algn="ctr"/>
                <a14:m>
                  <m:oMath xmlns:m="http://schemas.openxmlformats.org/officeDocument/2006/math">
                    <m:f>
                      <m:fPr>
                        <m:ctrlPr>
                          <a:rPr lang="es-PR" altLang="es-ES" sz="2200" i="1">
                            <a:latin typeface="Cambria Math" panose="02040503050406030204" pitchFamily="18" charset="0"/>
                          </a:rPr>
                        </m:ctrlPr>
                      </m:fPr>
                      <m:num>
                        <m:r>
                          <a:rPr lang="es-CO" altLang="es-ES" sz="2200" i="1">
                            <a:latin typeface="Cambria Math" panose="02040503050406030204" pitchFamily="18" charset="0"/>
                          </a:rPr>
                          <m:t>5</m:t>
                        </m:r>
                      </m:num>
                      <m:den>
                        <m:rad>
                          <m:radPr>
                            <m:degHide m:val="on"/>
                            <m:ctrlPr>
                              <a:rPr lang="es-PR" altLang="es-ES" sz="2200" i="1">
                                <a:latin typeface="Cambria Math" panose="02040503050406030204" pitchFamily="18" charset="0"/>
                              </a:rPr>
                            </m:ctrlPr>
                          </m:radPr>
                          <m:deg/>
                          <m:e>
                            <m:r>
                              <a:rPr lang="es-CO" altLang="es-ES" sz="2200" i="1">
                                <a:latin typeface="Cambria Math" panose="02040503050406030204" pitchFamily="18" charset="0"/>
                              </a:rPr>
                              <m:t>5</m:t>
                            </m:r>
                          </m:e>
                        </m:rad>
                        <m:r>
                          <a:rPr lang="es-CO" altLang="es-ES" sz="2200" i="1">
                            <a:latin typeface="Cambria Math" panose="02040503050406030204" pitchFamily="18" charset="0"/>
                          </a:rPr>
                          <m:t>+</m:t>
                        </m:r>
                        <m:rad>
                          <m:radPr>
                            <m:degHide m:val="on"/>
                            <m:ctrlPr>
                              <a:rPr lang="es-CO" altLang="es-ES" sz="2200" i="1">
                                <a:latin typeface="Cambria Math" panose="02040503050406030204" pitchFamily="18" charset="0"/>
                              </a:rPr>
                            </m:ctrlPr>
                          </m:radPr>
                          <m:deg/>
                          <m:e>
                            <m:r>
                              <a:rPr lang="es-CO" altLang="es-ES" sz="2200" i="1">
                                <a:latin typeface="Cambria Math" panose="02040503050406030204" pitchFamily="18" charset="0"/>
                              </a:rPr>
                              <m:t>3</m:t>
                            </m:r>
                          </m:e>
                        </m:rad>
                      </m:den>
                    </m:f>
                    <m:r>
                      <a:rPr lang="es-PR" altLang="es-ES" sz="2200" i="1" dirty="0">
                        <a:latin typeface="Cambria Math" panose="02040503050406030204" pitchFamily="18" charset="0"/>
                      </a:rPr>
                      <m:t>=</m:t>
                    </m:r>
                  </m:oMath>
                </a14:m>
                <a:r>
                  <a:rPr lang="es-PR" altLang="es-ES" sz="2200" dirty="0">
                    <a:latin typeface="+mn-lt"/>
                  </a:rPr>
                  <a:t> </a:t>
                </a:r>
                <a14:m>
                  <m:oMath xmlns:m="http://schemas.openxmlformats.org/officeDocument/2006/math">
                    <m:f>
                      <m:fPr>
                        <m:ctrlPr>
                          <a:rPr lang="es-PR" altLang="es-ES" sz="2200" i="1">
                            <a:latin typeface="Cambria Math" panose="02040503050406030204" pitchFamily="18" charset="0"/>
                          </a:rPr>
                        </m:ctrlPr>
                      </m:fPr>
                      <m:num>
                        <m:r>
                          <a:rPr lang="es-CO" altLang="es-ES" sz="2200" i="1">
                            <a:latin typeface="Cambria Math" panose="02040503050406030204" pitchFamily="18" charset="0"/>
                          </a:rPr>
                          <m:t>5</m:t>
                        </m:r>
                      </m:num>
                      <m:den>
                        <m:rad>
                          <m:radPr>
                            <m:degHide m:val="on"/>
                            <m:ctrlPr>
                              <a:rPr lang="es-PR" altLang="es-ES" sz="2200" i="1">
                                <a:latin typeface="Cambria Math" panose="02040503050406030204" pitchFamily="18" charset="0"/>
                              </a:rPr>
                            </m:ctrlPr>
                          </m:radPr>
                          <m:deg/>
                          <m:e>
                            <m:r>
                              <a:rPr lang="es-CO" altLang="es-ES" sz="2200" i="1">
                                <a:latin typeface="Cambria Math" panose="02040503050406030204" pitchFamily="18" charset="0"/>
                              </a:rPr>
                              <m:t>5</m:t>
                            </m:r>
                          </m:e>
                        </m:rad>
                        <m:r>
                          <a:rPr lang="es-CO" altLang="es-ES" sz="2200" i="1">
                            <a:latin typeface="Cambria Math" panose="02040503050406030204" pitchFamily="18" charset="0"/>
                          </a:rPr>
                          <m:t>+</m:t>
                        </m:r>
                        <m:rad>
                          <m:radPr>
                            <m:degHide m:val="on"/>
                            <m:ctrlPr>
                              <a:rPr lang="es-CO" altLang="es-ES" sz="2200" i="1">
                                <a:latin typeface="Cambria Math" panose="02040503050406030204" pitchFamily="18" charset="0"/>
                              </a:rPr>
                            </m:ctrlPr>
                          </m:radPr>
                          <m:deg/>
                          <m:e>
                            <m:r>
                              <a:rPr lang="es-CO" altLang="es-ES" sz="2200" i="1">
                                <a:latin typeface="Cambria Math" panose="02040503050406030204" pitchFamily="18" charset="0"/>
                              </a:rPr>
                              <m:t>3</m:t>
                            </m:r>
                          </m:e>
                        </m:rad>
                      </m:den>
                    </m:f>
                    <m:d>
                      <m:dPr>
                        <m:ctrlPr>
                          <a:rPr lang="es-CO" altLang="es-ES" sz="2200" i="1">
                            <a:solidFill>
                              <a:srgbClr val="00B050"/>
                            </a:solidFill>
                            <a:latin typeface="Cambria Math" panose="02040503050406030204" pitchFamily="18" charset="0"/>
                          </a:rPr>
                        </m:ctrlPr>
                      </m:dPr>
                      <m:e>
                        <m:f>
                          <m:fPr>
                            <m:ctrlPr>
                              <a:rPr lang="es-CO" altLang="es-ES" sz="2200" i="1">
                                <a:solidFill>
                                  <a:srgbClr val="00B050"/>
                                </a:solidFill>
                                <a:latin typeface="Cambria Math" panose="02040503050406030204" pitchFamily="18" charset="0"/>
                              </a:rPr>
                            </m:ctrlPr>
                          </m:fPr>
                          <m:num>
                            <m:rad>
                              <m:radPr>
                                <m:degHide m:val="on"/>
                                <m:ctrlPr>
                                  <a:rPr lang="es-PR" altLang="es-ES" sz="2200" i="1">
                                    <a:solidFill>
                                      <a:srgbClr val="00B050"/>
                                    </a:solidFill>
                                    <a:latin typeface="Cambria Math" panose="02040503050406030204" pitchFamily="18" charset="0"/>
                                  </a:rPr>
                                </m:ctrlPr>
                              </m:radPr>
                              <m:deg/>
                              <m:e>
                                <m:r>
                                  <a:rPr lang="es-CO" altLang="es-ES" sz="2200" i="1">
                                    <a:solidFill>
                                      <a:srgbClr val="00B050"/>
                                    </a:solidFill>
                                    <a:latin typeface="Cambria Math" panose="02040503050406030204" pitchFamily="18" charset="0"/>
                                  </a:rPr>
                                  <m:t>5</m:t>
                                </m:r>
                              </m:e>
                            </m:rad>
                            <m:r>
                              <a:rPr lang="es-CO" altLang="es-ES" sz="2200" i="1">
                                <a:solidFill>
                                  <a:srgbClr val="00B050"/>
                                </a:solidFill>
                                <a:latin typeface="Cambria Math" panose="02040503050406030204" pitchFamily="18" charset="0"/>
                              </a:rPr>
                              <m:t>−</m:t>
                            </m:r>
                            <m:rad>
                              <m:radPr>
                                <m:degHide m:val="on"/>
                                <m:ctrlPr>
                                  <a:rPr lang="es-CO" altLang="es-ES" sz="2200" i="1">
                                    <a:solidFill>
                                      <a:srgbClr val="00B050"/>
                                    </a:solidFill>
                                    <a:latin typeface="Cambria Math" panose="02040503050406030204" pitchFamily="18" charset="0"/>
                                  </a:rPr>
                                </m:ctrlPr>
                              </m:radPr>
                              <m:deg/>
                              <m:e>
                                <m:r>
                                  <a:rPr lang="es-CO" altLang="es-ES" sz="2200" i="1">
                                    <a:solidFill>
                                      <a:srgbClr val="00B050"/>
                                    </a:solidFill>
                                    <a:latin typeface="Cambria Math" panose="02040503050406030204" pitchFamily="18" charset="0"/>
                                  </a:rPr>
                                  <m:t>3</m:t>
                                </m:r>
                              </m:e>
                            </m:rad>
                          </m:num>
                          <m:den>
                            <m:rad>
                              <m:radPr>
                                <m:degHide m:val="on"/>
                                <m:ctrlPr>
                                  <a:rPr lang="es-PR" altLang="es-ES" sz="2200" i="1">
                                    <a:solidFill>
                                      <a:srgbClr val="00B050"/>
                                    </a:solidFill>
                                    <a:latin typeface="Cambria Math" panose="02040503050406030204" pitchFamily="18" charset="0"/>
                                  </a:rPr>
                                </m:ctrlPr>
                              </m:radPr>
                              <m:deg/>
                              <m:e>
                                <m:r>
                                  <a:rPr lang="es-CO" altLang="es-ES" sz="2200" i="1">
                                    <a:solidFill>
                                      <a:srgbClr val="00B050"/>
                                    </a:solidFill>
                                    <a:latin typeface="Cambria Math" panose="02040503050406030204" pitchFamily="18" charset="0"/>
                                  </a:rPr>
                                  <m:t>5</m:t>
                                </m:r>
                              </m:e>
                            </m:rad>
                            <m:r>
                              <a:rPr lang="es-CO" altLang="es-ES" sz="2200" i="1">
                                <a:solidFill>
                                  <a:srgbClr val="00B050"/>
                                </a:solidFill>
                                <a:latin typeface="Cambria Math" panose="02040503050406030204" pitchFamily="18" charset="0"/>
                              </a:rPr>
                              <m:t>−</m:t>
                            </m:r>
                            <m:rad>
                              <m:radPr>
                                <m:degHide m:val="on"/>
                                <m:ctrlPr>
                                  <a:rPr lang="es-CO" altLang="es-ES" sz="2200" i="1">
                                    <a:solidFill>
                                      <a:srgbClr val="00B050"/>
                                    </a:solidFill>
                                    <a:latin typeface="Cambria Math" panose="02040503050406030204" pitchFamily="18" charset="0"/>
                                  </a:rPr>
                                </m:ctrlPr>
                              </m:radPr>
                              <m:deg/>
                              <m:e>
                                <m:r>
                                  <a:rPr lang="es-CO" altLang="es-ES" sz="2200" i="1">
                                    <a:solidFill>
                                      <a:srgbClr val="00B050"/>
                                    </a:solidFill>
                                    <a:latin typeface="Cambria Math" panose="02040503050406030204" pitchFamily="18" charset="0"/>
                                  </a:rPr>
                                  <m:t>3</m:t>
                                </m:r>
                              </m:e>
                            </m:rad>
                          </m:den>
                        </m:f>
                      </m:e>
                    </m:d>
                  </m:oMath>
                </a14:m>
                <a:r>
                  <a:rPr lang="es-PR" altLang="es-ES" sz="2200" dirty="0">
                    <a:latin typeface="+mn-lt"/>
                  </a:rPr>
                  <a:t> </a:t>
                </a:r>
                <a14:m>
                  <m:oMath xmlns:m="http://schemas.openxmlformats.org/officeDocument/2006/math">
                    <m:r>
                      <a:rPr lang="es-CO" altLang="es-ES" sz="2200">
                        <a:latin typeface="Cambria Math" panose="02040503050406030204" pitchFamily="18" charset="0"/>
                      </a:rPr>
                      <m:t>=</m:t>
                    </m:r>
                    <m:f>
                      <m:fPr>
                        <m:ctrlPr>
                          <a:rPr lang="es-PR" altLang="es-ES" sz="2200" i="1">
                            <a:latin typeface="Cambria Math" panose="02040503050406030204" pitchFamily="18" charset="0"/>
                          </a:rPr>
                        </m:ctrlPr>
                      </m:fPr>
                      <m:num>
                        <m:r>
                          <a:rPr lang="es-CO" altLang="es-ES" sz="2200" i="1">
                            <a:latin typeface="Cambria Math" panose="02040503050406030204" pitchFamily="18" charset="0"/>
                          </a:rPr>
                          <m:t>5</m:t>
                        </m:r>
                        <m:d>
                          <m:dPr>
                            <m:ctrlPr>
                              <a:rPr lang="es-CO" altLang="es-ES" sz="2200" i="1">
                                <a:latin typeface="Cambria Math" panose="02040503050406030204" pitchFamily="18" charset="0"/>
                              </a:rPr>
                            </m:ctrlPr>
                          </m:dPr>
                          <m:e>
                            <m:rad>
                              <m:radPr>
                                <m:degHide m:val="on"/>
                                <m:ctrlPr>
                                  <a:rPr lang="es-PR" altLang="es-ES" sz="2200" i="1">
                                    <a:latin typeface="Cambria Math" panose="02040503050406030204" pitchFamily="18" charset="0"/>
                                  </a:rPr>
                                </m:ctrlPr>
                              </m:radPr>
                              <m:deg/>
                              <m:e>
                                <m:r>
                                  <a:rPr lang="es-CO" altLang="es-ES" sz="2200" i="1">
                                    <a:latin typeface="Cambria Math" panose="02040503050406030204" pitchFamily="18" charset="0"/>
                                  </a:rPr>
                                  <m:t>5</m:t>
                                </m:r>
                              </m:e>
                            </m:rad>
                            <m:r>
                              <a:rPr lang="es-CO" altLang="es-ES" sz="2200" i="1">
                                <a:latin typeface="Cambria Math" panose="02040503050406030204" pitchFamily="18" charset="0"/>
                              </a:rPr>
                              <m:t>−</m:t>
                            </m:r>
                            <m:rad>
                              <m:radPr>
                                <m:degHide m:val="on"/>
                                <m:ctrlPr>
                                  <a:rPr lang="es-CO" altLang="es-ES" sz="2200" i="1">
                                    <a:latin typeface="Cambria Math" panose="02040503050406030204" pitchFamily="18" charset="0"/>
                                  </a:rPr>
                                </m:ctrlPr>
                              </m:radPr>
                              <m:deg/>
                              <m:e>
                                <m:r>
                                  <a:rPr lang="es-CO" altLang="es-ES" sz="2200" i="1">
                                    <a:latin typeface="Cambria Math" panose="02040503050406030204" pitchFamily="18" charset="0"/>
                                  </a:rPr>
                                  <m:t>3</m:t>
                                </m:r>
                              </m:e>
                            </m:rad>
                          </m:e>
                        </m:d>
                      </m:num>
                      <m:den>
                        <m:sSup>
                          <m:sSupPr>
                            <m:ctrlPr>
                              <a:rPr lang="es-CO" altLang="es-ES" sz="2200" i="1">
                                <a:latin typeface="Cambria Math" panose="02040503050406030204" pitchFamily="18" charset="0"/>
                              </a:rPr>
                            </m:ctrlPr>
                          </m:sSupPr>
                          <m:e>
                            <m:d>
                              <m:dPr>
                                <m:ctrlPr>
                                  <a:rPr lang="es-CO" altLang="es-ES" sz="2200" i="1">
                                    <a:latin typeface="Cambria Math" panose="02040503050406030204" pitchFamily="18" charset="0"/>
                                  </a:rPr>
                                </m:ctrlPr>
                              </m:dPr>
                              <m:e>
                                <m:rad>
                                  <m:radPr>
                                    <m:degHide m:val="on"/>
                                    <m:ctrlPr>
                                      <a:rPr lang="es-PR" altLang="es-ES" sz="2200" i="1">
                                        <a:latin typeface="Cambria Math" panose="02040503050406030204" pitchFamily="18" charset="0"/>
                                      </a:rPr>
                                    </m:ctrlPr>
                                  </m:radPr>
                                  <m:deg/>
                                  <m:e>
                                    <m:r>
                                      <a:rPr lang="es-CO" altLang="es-ES" sz="2200" i="1">
                                        <a:latin typeface="Cambria Math" panose="02040503050406030204" pitchFamily="18" charset="0"/>
                                      </a:rPr>
                                      <m:t>5</m:t>
                                    </m:r>
                                  </m:e>
                                </m:rad>
                              </m:e>
                            </m:d>
                          </m:e>
                          <m:sup>
                            <m:r>
                              <a:rPr lang="es-CO" altLang="es-ES" sz="2200" i="1">
                                <a:latin typeface="Cambria Math" panose="02040503050406030204" pitchFamily="18" charset="0"/>
                              </a:rPr>
                              <m:t>2</m:t>
                            </m:r>
                          </m:sup>
                        </m:sSup>
                        <m:r>
                          <a:rPr lang="es-CO" altLang="es-ES" sz="2200" i="1">
                            <a:latin typeface="Cambria Math" panose="02040503050406030204" pitchFamily="18" charset="0"/>
                          </a:rPr>
                          <m:t>−</m:t>
                        </m:r>
                        <m:sSup>
                          <m:sSupPr>
                            <m:ctrlPr>
                              <a:rPr lang="es-CO" altLang="es-ES" sz="2200" i="1">
                                <a:latin typeface="Cambria Math" panose="02040503050406030204" pitchFamily="18" charset="0"/>
                              </a:rPr>
                            </m:ctrlPr>
                          </m:sSupPr>
                          <m:e>
                            <m:d>
                              <m:dPr>
                                <m:ctrlPr>
                                  <a:rPr lang="es-CO" altLang="es-ES" sz="2200" i="1">
                                    <a:latin typeface="Cambria Math" panose="02040503050406030204" pitchFamily="18" charset="0"/>
                                  </a:rPr>
                                </m:ctrlPr>
                              </m:dPr>
                              <m:e>
                                <m:rad>
                                  <m:radPr>
                                    <m:degHide m:val="on"/>
                                    <m:ctrlPr>
                                      <a:rPr lang="es-CO" altLang="es-ES" sz="2200" i="1">
                                        <a:latin typeface="Cambria Math" panose="02040503050406030204" pitchFamily="18" charset="0"/>
                                      </a:rPr>
                                    </m:ctrlPr>
                                  </m:radPr>
                                  <m:deg/>
                                  <m:e>
                                    <m:r>
                                      <a:rPr lang="es-CO" altLang="es-ES" sz="2200" i="1">
                                        <a:latin typeface="Cambria Math" panose="02040503050406030204" pitchFamily="18" charset="0"/>
                                      </a:rPr>
                                      <m:t>3</m:t>
                                    </m:r>
                                  </m:e>
                                </m:rad>
                              </m:e>
                            </m:d>
                          </m:e>
                          <m:sup>
                            <m:r>
                              <a:rPr lang="es-CO" altLang="es-ES" sz="2200" i="1">
                                <a:latin typeface="Cambria Math" panose="02040503050406030204" pitchFamily="18" charset="0"/>
                              </a:rPr>
                              <m:t>2</m:t>
                            </m:r>
                          </m:sup>
                        </m:sSup>
                      </m:den>
                    </m:f>
                  </m:oMath>
                </a14:m>
                <a:r>
                  <a:rPr lang="es-CO" altLang="es-ES" sz="2200" dirty="0">
                    <a:latin typeface="+mn-lt"/>
                  </a:rPr>
                  <a:t> </a:t>
                </a:r>
                <a14:m>
                  <m:oMath xmlns:m="http://schemas.openxmlformats.org/officeDocument/2006/math">
                    <m:r>
                      <a:rPr lang="es-CO" altLang="es-ES" sz="2200">
                        <a:latin typeface="Cambria Math" panose="02040503050406030204" pitchFamily="18" charset="0"/>
                      </a:rPr>
                      <m:t>=</m:t>
                    </m:r>
                    <m:f>
                      <m:fPr>
                        <m:ctrlPr>
                          <a:rPr lang="es-PR" altLang="es-ES" sz="2200" i="1">
                            <a:latin typeface="Cambria Math" panose="02040503050406030204" pitchFamily="18" charset="0"/>
                          </a:rPr>
                        </m:ctrlPr>
                      </m:fPr>
                      <m:num>
                        <m:r>
                          <a:rPr lang="es-CO" altLang="es-ES" sz="2200" i="1">
                            <a:latin typeface="Cambria Math" panose="02040503050406030204" pitchFamily="18" charset="0"/>
                          </a:rPr>
                          <m:t>5</m:t>
                        </m:r>
                        <m:d>
                          <m:dPr>
                            <m:ctrlPr>
                              <a:rPr lang="es-CO" altLang="es-ES" sz="2200" i="1">
                                <a:latin typeface="Cambria Math" panose="02040503050406030204" pitchFamily="18" charset="0"/>
                              </a:rPr>
                            </m:ctrlPr>
                          </m:dPr>
                          <m:e>
                            <m:rad>
                              <m:radPr>
                                <m:degHide m:val="on"/>
                                <m:ctrlPr>
                                  <a:rPr lang="es-PR" altLang="es-ES" sz="2200" i="1">
                                    <a:latin typeface="Cambria Math" panose="02040503050406030204" pitchFamily="18" charset="0"/>
                                  </a:rPr>
                                </m:ctrlPr>
                              </m:radPr>
                              <m:deg/>
                              <m:e>
                                <m:r>
                                  <a:rPr lang="es-CO" altLang="es-ES" sz="2200" i="1">
                                    <a:latin typeface="Cambria Math" panose="02040503050406030204" pitchFamily="18" charset="0"/>
                                  </a:rPr>
                                  <m:t>5</m:t>
                                </m:r>
                              </m:e>
                            </m:rad>
                            <m:r>
                              <a:rPr lang="es-CO" altLang="es-ES" sz="2200" i="1">
                                <a:latin typeface="Cambria Math" panose="02040503050406030204" pitchFamily="18" charset="0"/>
                              </a:rPr>
                              <m:t>−</m:t>
                            </m:r>
                            <m:rad>
                              <m:radPr>
                                <m:degHide m:val="on"/>
                                <m:ctrlPr>
                                  <a:rPr lang="es-CO" altLang="es-ES" sz="2200" i="1">
                                    <a:latin typeface="Cambria Math" panose="02040503050406030204" pitchFamily="18" charset="0"/>
                                  </a:rPr>
                                </m:ctrlPr>
                              </m:radPr>
                              <m:deg/>
                              <m:e>
                                <m:r>
                                  <a:rPr lang="es-CO" altLang="es-ES" sz="2200" i="1">
                                    <a:latin typeface="Cambria Math" panose="02040503050406030204" pitchFamily="18" charset="0"/>
                                  </a:rPr>
                                  <m:t>3</m:t>
                                </m:r>
                              </m:e>
                            </m:rad>
                          </m:e>
                        </m:d>
                      </m:num>
                      <m:den>
                        <m:r>
                          <a:rPr lang="es-CO" altLang="es-ES" sz="2200" i="1">
                            <a:latin typeface="Cambria Math" panose="02040503050406030204" pitchFamily="18" charset="0"/>
                          </a:rPr>
                          <m:t>5−3</m:t>
                        </m:r>
                      </m:den>
                    </m:f>
                  </m:oMath>
                </a14:m>
                <a:r>
                  <a:rPr lang="es-CO" altLang="es-ES" sz="2200" dirty="0">
                    <a:latin typeface="+mn-lt"/>
                  </a:rPr>
                  <a:t> </a:t>
                </a:r>
                <a14:m>
                  <m:oMath xmlns:m="http://schemas.openxmlformats.org/officeDocument/2006/math">
                    <m:r>
                      <a:rPr lang="es-CO" altLang="es-ES" sz="2200">
                        <a:latin typeface="Cambria Math" panose="02040503050406030204" pitchFamily="18" charset="0"/>
                      </a:rPr>
                      <m:t>=</m:t>
                    </m:r>
                    <m:f>
                      <m:fPr>
                        <m:ctrlPr>
                          <a:rPr lang="es-PR" altLang="es-ES" sz="2200" i="1">
                            <a:latin typeface="Cambria Math" panose="02040503050406030204" pitchFamily="18" charset="0"/>
                          </a:rPr>
                        </m:ctrlPr>
                      </m:fPr>
                      <m:num>
                        <m:r>
                          <a:rPr lang="es-CO" altLang="es-ES" sz="2200" i="1">
                            <a:latin typeface="Cambria Math" panose="02040503050406030204" pitchFamily="18" charset="0"/>
                          </a:rPr>
                          <m:t>5</m:t>
                        </m:r>
                        <m:d>
                          <m:dPr>
                            <m:ctrlPr>
                              <a:rPr lang="es-CO" altLang="es-ES" sz="2200" i="1">
                                <a:latin typeface="Cambria Math" panose="02040503050406030204" pitchFamily="18" charset="0"/>
                              </a:rPr>
                            </m:ctrlPr>
                          </m:dPr>
                          <m:e>
                            <m:rad>
                              <m:radPr>
                                <m:degHide m:val="on"/>
                                <m:ctrlPr>
                                  <a:rPr lang="es-PR" altLang="es-ES" sz="2200" i="1">
                                    <a:latin typeface="Cambria Math" panose="02040503050406030204" pitchFamily="18" charset="0"/>
                                  </a:rPr>
                                </m:ctrlPr>
                              </m:radPr>
                              <m:deg/>
                              <m:e>
                                <m:r>
                                  <a:rPr lang="es-CO" altLang="es-ES" sz="2200" i="1">
                                    <a:latin typeface="Cambria Math" panose="02040503050406030204" pitchFamily="18" charset="0"/>
                                  </a:rPr>
                                  <m:t>5</m:t>
                                </m:r>
                              </m:e>
                            </m:rad>
                            <m:r>
                              <a:rPr lang="es-CO" altLang="es-ES" sz="2200" i="1">
                                <a:latin typeface="Cambria Math" panose="02040503050406030204" pitchFamily="18" charset="0"/>
                              </a:rPr>
                              <m:t>−</m:t>
                            </m:r>
                            <m:rad>
                              <m:radPr>
                                <m:degHide m:val="on"/>
                                <m:ctrlPr>
                                  <a:rPr lang="es-CO" altLang="es-ES" sz="2200" i="1">
                                    <a:latin typeface="Cambria Math" panose="02040503050406030204" pitchFamily="18" charset="0"/>
                                  </a:rPr>
                                </m:ctrlPr>
                              </m:radPr>
                              <m:deg/>
                              <m:e>
                                <m:r>
                                  <a:rPr lang="es-CO" altLang="es-ES" sz="2200" i="1">
                                    <a:latin typeface="Cambria Math" panose="02040503050406030204" pitchFamily="18" charset="0"/>
                                  </a:rPr>
                                  <m:t>3</m:t>
                                </m:r>
                              </m:e>
                            </m:rad>
                          </m:e>
                        </m:d>
                      </m:num>
                      <m:den>
                        <m:r>
                          <a:rPr lang="es-CO" altLang="es-ES" sz="2200" i="1">
                            <a:latin typeface="Cambria Math" panose="02040503050406030204" pitchFamily="18" charset="0"/>
                          </a:rPr>
                          <m:t>2</m:t>
                        </m:r>
                      </m:den>
                    </m:f>
                  </m:oMath>
                </a14:m>
                <a:endParaRPr lang="es-PR" altLang="es-ES" sz="2200" i="1" dirty="0">
                  <a:latin typeface="+mn-lt"/>
                </a:endParaRPr>
              </a:p>
              <a:p>
                <a:pPr algn="ctr"/>
                <a:endParaRPr lang="es-PR" altLang="es-ES" sz="2200" i="1" dirty="0">
                  <a:latin typeface="+mn-lt"/>
                </a:endParaRPr>
              </a:p>
              <a:p>
                <a:pPr algn="ctr"/>
                <a:endParaRPr lang="es-PR" altLang="es-ES" sz="2200" i="1" dirty="0">
                  <a:latin typeface="+mn-lt"/>
                </a:endParaRPr>
              </a:p>
              <a:p>
                <a:pPr algn="ctr"/>
                <a14:m>
                  <m:oMath xmlns:m="http://schemas.openxmlformats.org/officeDocument/2006/math">
                    <m:f>
                      <m:fPr>
                        <m:ctrlPr>
                          <a:rPr lang="es-PR" altLang="es-ES" sz="2200" i="1">
                            <a:latin typeface="Cambria Math" panose="02040503050406030204" pitchFamily="18" charset="0"/>
                          </a:rPr>
                        </m:ctrlPr>
                      </m:fPr>
                      <m:num>
                        <m:r>
                          <a:rPr lang="es-CO" altLang="es-ES" sz="2200" i="1">
                            <a:latin typeface="Cambria Math" panose="02040503050406030204" pitchFamily="18" charset="0"/>
                          </a:rPr>
                          <m:t>2</m:t>
                        </m:r>
                        <m:rad>
                          <m:radPr>
                            <m:degHide m:val="on"/>
                            <m:ctrlPr>
                              <a:rPr lang="es-PR" altLang="es-ES" sz="2200" i="1">
                                <a:latin typeface="Cambria Math" panose="02040503050406030204" pitchFamily="18" charset="0"/>
                              </a:rPr>
                            </m:ctrlPr>
                          </m:radPr>
                          <m:deg/>
                          <m:e>
                            <m:r>
                              <a:rPr lang="es-CO" altLang="es-ES" sz="2200" i="1">
                                <a:latin typeface="Cambria Math" panose="02040503050406030204" pitchFamily="18" charset="0"/>
                              </a:rPr>
                              <m:t>2</m:t>
                            </m:r>
                          </m:e>
                        </m:rad>
                      </m:num>
                      <m:den>
                        <m:r>
                          <a:rPr lang="es-CO" altLang="es-ES" sz="2200" i="1">
                            <a:latin typeface="Cambria Math" panose="02040503050406030204" pitchFamily="18" charset="0"/>
                          </a:rPr>
                          <m:t>5−2</m:t>
                        </m:r>
                        <m:rad>
                          <m:radPr>
                            <m:degHide m:val="on"/>
                            <m:ctrlPr>
                              <a:rPr lang="es-CO" altLang="es-ES" sz="2200" i="1">
                                <a:latin typeface="Cambria Math" panose="02040503050406030204" pitchFamily="18" charset="0"/>
                              </a:rPr>
                            </m:ctrlPr>
                          </m:radPr>
                          <m:deg/>
                          <m:e>
                            <m:r>
                              <a:rPr lang="es-CO" altLang="es-ES" sz="2200" i="1">
                                <a:latin typeface="Cambria Math" panose="02040503050406030204" pitchFamily="18" charset="0"/>
                              </a:rPr>
                              <m:t>6</m:t>
                            </m:r>
                          </m:e>
                        </m:rad>
                      </m:den>
                    </m:f>
                    <m:r>
                      <a:rPr lang="es-PR" altLang="es-ES" sz="2200" i="1" dirty="0">
                        <a:latin typeface="Cambria Math" panose="02040503050406030204" pitchFamily="18" charset="0"/>
                      </a:rPr>
                      <m:t>=</m:t>
                    </m:r>
                    <m:f>
                      <m:fPr>
                        <m:ctrlPr>
                          <a:rPr lang="es-PR" altLang="es-ES" sz="2200" i="1">
                            <a:latin typeface="Cambria Math" panose="02040503050406030204" pitchFamily="18" charset="0"/>
                          </a:rPr>
                        </m:ctrlPr>
                      </m:fPr>
                      <m:num>
                        <m:r>
                          <a:rPr lang="es-CO" altLang="es-ES" sz="2200" i="1">
                            <a:latin typeface="Cambria Math" panose="02040503050406030204" pitchFamily="18" charset="0"/>
                          </a:rPr>
                          <m:t>2</m:t>
                        </m:r>
                        <m:rad>
                          <m:radPr>
                            <m:degHide m:val="on"/>
                            <m:ctrlPr>
                              <a:rPr lang="es-PR" altLang="es-ES" sz="2200" i="1">
                                <a:latin typeface="Cambria Math" panose="02040503050406030204" pitchFamily="18" charset="0"/>
                              </a:rPr>
                            </m:ctrlPr>
                          </m:radPr>
                          <m:deg/>
                          <m:e>
                            <m:r>
                              <a:rPr lang="es-CO" altLang="es-ES" sz="2200" i="1">
                                <a:latin typeface="Cambria Math" panose="02040503050406030204" pitchFamily="18" charset="0"/>
                              </a:rPr>
                              <m:t>2</m:t>
                            </m:r>
                          </m:e>
                        </m:rad>
                      </m:num>
                      <m:den>
                        <m:r>
                          <a:rPr lang="es-CO" altLang="es-ES" sz="2200" i="1">
                            <a:latin typeface="Cambria Math" panose="02040503050406030204" pitchFamily="18" charset="0"/>
                          </a:rPr>
                          <m:t>5−2</m:t>
                        </m:r>
                        <m:rad>
                          <m:radPr>
                            <m:degHide m:val="on"/>
                            <m:ctrlPr>
                              <a:rPr lang="es-CO" altLang="es-ES" sz="2200" i="1">
                                <a:latin typeface="Cambria Math" panose="02040503050406030204" pitchFamily="18" charset="0"/>
                              </a:rPr>
                            </m:ctrlPr>
                          </m:radPr>
                          <m:deg/>
                          <m:e>
                            <m:r>
                              <a:rPr lang="es-CO" altLang="es-ES" sz="2200" i="1">
                                <a:latin typeface="Cambria Math" panose="02040503050406030204" pitchFamily="18" charset="0"/>
                              </a:rPr>
                              <m:t>6</m:t>
                            </m:r>
                          </m:e>
                        </m:rad>
                      </m:den>
                    </m:f>
                    <m:d>
                      <m:dPr>
                        <m:ctrlPr>
                          <a:rPr lang="es-CO" altLang="es-ES" sz="2200" i="1">
                            <a:solidFill>
                              <a:srgbClr val="00B050"/>
                            </a:solidFill>
                            <a:latin typeface="Cambria Math" panose="02040503050406030204" pitchFamily="18" charset="0"/>
                          </a:rPr>
                        </m:ctrlPr>
                      </m:dPr>
                      <m:e>
                        <m:f>
                          <m:fPr>
                            <m:ctrlPr>
                              <a:rPr lang="es-CO" altLang="es-ES" sz="2200" i="1">
                                <a:solidFill>
                                  <a:srgbClr val="00B050"/>
                                </a:solidFill>
                                <a:latin typeface="Cambria Math" panose="02040503050406030204" pitchFamily="18" charset="0"/>
                              </a:rPr>
                            </m:ctrlPr>
                          </m:fPr>
                          <m:num>
                            <m:r>
                              <a:rPr lang="es-CO" altLang="es-ES" sz="2200" i="1">
                                <a:solidFill>
                                  <a:srgbClr val="00B050"/>
                                </a:solidFill>
                                <a:latin typeface="Cambria Math" panose="02040503050406030204" pitchFamily="18" charset="0"/>
                              </a:rPr>
                              <m:t>5+2</m:t>
                            </m:r>
                            <m:rad>
                              <m:radPr>
                                <m:degHide m:val="on"/>
                                <m:ctrlPr>
                                  <a:rPr lang="es-CO" altLang="es-ES" sz="2200" i="1">
                                    <a:solidFill>
                                      <a:srgbClr val="00B050"/>
                                    </a:solidFill>
                                    <a:latin typeface="Cambria Math" panose="02040503050406030204" pitchFamily="18" charset="0"/>
                                  </a:rPr>
                                </m:ctrlPr>
                              </m:radPr>
                              <m:deg/>
                              <m:e>
                                <m:r>
                                  <a:rPr lang="es-CO" altLang="es-ES" sz="2200" i="1">
                                    <a:solidFill>
                                      <a:srgbClr val="00B050"/>
                                    </a:solidFill>
                                    <a:latin typeface="Cambria Math" panose="02040503050406030204" pitchFamily="18" charset="0"/>
                                  </a:rPr>
                                  <m:t>6</m:t>
                                </m:r>
                              </m:e>
                            </m:rad>
                          </m:num>
                          <m:den>
                            <m:r>
                              <a:rPr lang="es-CO" altLang="es-ES" sz="2200" i="1">
                                <a:solidFill>
                                  <a:srgbClr val="00B050"/>
                                </a:solidFill>
                                <a:latin typeface="Cambria Math" panose="02040503050406030204" pitchFamily="18" charset="0"/>
                              </a:rPr>
                              <m:t>5+2</m:t>
                            </m:r>
                            <m:rad>
                              <m:radPr>
                                <m:degHide m:val="on"/>
                                <m:ctrlPr>
                                  <a:rPr lang="es-CO" altLang="es-ES" sz="2200" i="1">
                                    <a:solidFill>
                                      <a:srgbClr val="00B050"/>
                                    </a:solidFill>
                                    <a:latin typeface="Cambria Math" panose="02040503050406030204" pitchFamily="18" charset="0"/>
                                  </a:rPr>
                                </m:ctrlPr>
                              </m:radPr>
                              <m:deg/>
                              <m:e>
                                <m:r>
                                  <a:rPr lang="es-CO" altLang="es-ES" sz="2200" i="1">
                                    <a:solidFill>
                                      <a:srgbClr val="00B050"/>
                                    </a:solidFill>
                                    <a:latin typeface="Cambria Math" panose="02040503050406030204" pitchFamily="18" charset="0"/>
                                  </a:rPr>
                                  <m:t>6</m:t>
                                </m:r>
                              </m:e>
                            </m:rad>
                          </m:den>
                        </m:f>
                      </m:e>
                    </m:d>
                  </m:oMath>
                </a14:m>
                <a:r>
                  <a:rPr lang="es-PR" altLang="es-ES" sz="2200" dirty="0">
                    <a:latin typeface="+mn-lt"/>
                  </a:rPr>
                  <a:t> </a:t>
                </a:r>
                <a14:m>
                  <m:oMath xmlns:m="http://schemas.openxmlformats.org/officeDocument/2006/math">
                    <m:r>
                      <a:rPr lang="es-CO" altLang="es-ES" sz="2200">
                        <a:latin typeface="Cambria Math" panose="02040503050406030204" pitchFamily="18" charset="0"/>
                      </a:rPr>
                      <m:t>=</m:t>
                    </m:r>
                    <m:f>
                      <m:fPr>
                        <m:ctrlPr>
                          <a:rPr lang="es-PR" altLang="es-ES" sz="2200" i="1">
                            <a:latin typeface="Cambria Math" panose="02040503050406030204" pitchFamily="18" charset="0"/>
                          </a:rPr>
                        </m:ctrlPr>
                      </m:fPr>
                      <m:num>
                        <m:r>
                          <a:rPr lang="es-CO" altLang="es-ES" sz="2200" i="1">
                            <a:latin typeface="Cambria Math" panose="02040503050406030204" pitchFamily="18" charset="0"/>
                          </a:rPr>
                          <m:t>10</m:t>
                        </m:r>
                        <m:rad>
                          <m:radPr>
                            <m:degHide m:val="on"/>
                            <m:ctrlPr>
                              <a:rPr lang="es-PR" altLang="es-ES" sz="2200" i="1">
                                <a:latin typeface="Cambria Math" panose="02040503050406030204" pitchFamily="18" charset="0"/>
                              </a:rPr>
                            </m:ctrlPr>
                          </m:radPr>
                          <m:deg/>
                          <m:e>
                            <m:r>
                              <a:rPr lang="es-CO" altLang="es-ES" sz="2200" i="1">
                                <a:latin typeface="Cambria Math" panose="02040503050406030204" pitchFamily="18" charset="0"/>
                              </a:rPr>
                              <m:t>2</m:t>
                            </m:r>
                          </m:e>
                        </m:rad>
                        <m:r>
                          <a:rPr lang="es-CO" altLang="es-ES" sz="2200" i="1">
                            <a:latin typeface="Cambria Math" panose="02040503050406030204" pitchFamily="18" charset="0"/>
                          </a:rPr>
                          <m:t>+4</m:t>
                        </m:r>
                        <m:rad>
                          <m:radPr>
                            <m:degHide m:val="on"/>
                            <m:ctrlPr>
                              <a:rPr lang="es-PR" altLang="es-ES" sz="2200" i="1">
                                <a:latin typeface="Cambria Math" panose="02040503050406030204" pitchFamily="18" charset="0"/>
                              </a:rPr>
                            </m:ctrlPr>
                          </m:radPr>
                          <m:deg/>
                          <m:e>
                            <m:r>
                              <a:rPr lang="es-CO" altLang="es-ES" sz="2200" i="1">
                                <a:latin typeface="Cambria Math" panose="02040503050406030204" pitchFamily="18" charset="0"/>
                              </a:rPr>
                              <m:t>12</m:t>
                            </m:r>
                          </m:e>
                        </m:rad>
                      </m:num>
                      <m:den>
                        <m:sSup>
                          <m:sSupPr>
                            <m:ctrlPr>
                              <a:rPr lang="es-CO" altLang="es-ES" sz="2200" i="1">
                                <a:latin typeface="Cambria Math" panose="02040503050406030204" pitchFamily="18" charset="0"/>
                              </a:rPr>
                            </m:ctrlPr>
                          </m:sSupPr>
                          <m:e>
                            <m:d>
                              <m:dPr>
                                <m:ctrlPr>
                                  <a:rPr lang="es-CO" altLang="es-ES" sz="2200" i="1">
                                    <a:latin typeface="Cambria Math" panose="02040503050406030204" pitchFamily="18" charset="0"/>
                                  </a:rPr>
                                </m:ctrlPr>
                              </m:dPr>
                              <m:e>
                                <m:r>
                                  <a:rPr lang="es-CO" altLang="es-ES" sz="2200" i="1">
                                    <a:latin typeface="Cambria Math" panose="02040503050406030204" pitchFamily="18" charset="0"/>
                                  </a:rPr>
                                  <m:t>5</m:t>
                                </m:r>
                              </m:e>
                            </m:d>
                          </m:e>
                          <m:sup>
                            <m:r>
                              <a:rPr lang="es-CO" altLang="es-ES" sz="2200" i="1">
                                <a:latin typeface="Cambria Math" panose="02040503050406030204" pitchFamily="18" charset="0"/>
                              </a:rPr>
                              <m:t>2</m:t>
                            </m:r>
                          </m:sup>
                        </m:sSup>
                        <m:r>
                          <a:rPr lang="es-CO" altLang="es-ES" sz="2200" i="1">
                            <a:latin typeface="Cambria Math" panose="02040503050406030204" pitchFamily="18" charset="0"/>
                          </a:rPr>
                          <m:t>−</m:t>
                        </m:r>
                        <m:sSup>
                          <m:sSupPr>
                            <m:ctrlPr>
                              <a:rPr lang="es-CO" altLang="es-ES" sz="2200" i="1">
                                <a:latin typeface="Cambria Math" panose="02040503050406030204" pitchFamily="18" charset="0"/>
                              </a:rPr>
                            </m:ctrlPr>
                          </m:sSupPr>
                          <m:e>
                            <m:d>
                              <m:dPr>
                                <m:ctrlPr>
                                  <a:rPr lang="es-CO" altLang="es-ES" sz="2200" i="1">
                                    <a:latin typeface="Cambria Math" panose="02040503050406030204" pitchFamily="18" charset="0"/>
                                  </a:rPr>
                                </m:ctrlPr>
                              </m:dPr>
                              <m:e>
                                <m:r>
                                  <a:rPr lang="es-CO" altLang="es-ES" sz="2200" i="1">
                                    <a:latin typeface="Cambria Math" panose="02040503050406030204" pitchFamily="18" charset="0"/>
                                  </a:rPr>
                                  <m:t>2</m:t>
                                </m:r>
                                <m:rad>
                                  <m:radPr>
                                    <m:degHide m:val="on"/>
                                    <m:ctrlPr>
                                      <a:rPr lang="es-CO" altLang="es-ES" sz="2200" i="1">
                                        <a:latin typeface="Cambria Math" panose="02040503050406030204" pitchFamily="18" charset="0"/>
                                      </a:rPr>
                                    </m:ctrlPr>
                                  </m:radPr>
                                  <m:deg/>
                                  <m:e>
                                    <m:r>
                                      <a:rPr lang="es-CO" altLang="es-ES" sz="2200" i="1">
                                        <a:latin typeface="Cambria Math" panose="02040503050406030204" pitchFamily="18" charset="0"/>
                                      </a:rPr>
                                      <m:t>6</m:t>
                                    </m:r>
                                  </m:e>
                                </m:rad>
                              </m:e>
                            </m:d>
                          </m:e>
                          <m:sup>
                            <m:r>
                              <a:rPr lang="es-CO" altLang="es-ES" sz="2200" i="1">
                                <a:latin typeface="Cambria Math" panose="02040503050406030204" pitchFamily="18" charset="0"/>
                              </a:rPr>
                              <m:t>2</m:t>
                            </m:r>
                          </m:sup>
                        </m:sSup>
                      </m:den>
                    </m:f>
                  </m:oMath>
                </a14:m>
                <a:r>
                  <a:rPr lang="es-CO" altLang="es-ES" sz="2200" dirty="0">
                    <a:latin typeface="+mn-lt"/>
                  </a:rPr>
                  <a:t> </a:t>
                </a:r>
                <a14:m>
                  <m:oMath xmlns:m="http://schemas.openxmlformats.org/officeDocument/2006/math">
                    <m:r>
                      <a:rPr lang="es-CO" altLang="es-ES" sz="2200">
                        <a:latin typeface="Cambria Math" panose="02040503050406030204" pitchFamily="18" charset="0"/>
                      </a:rPr>
                      <m:t>=</m:t>
                    </m:r>
                    <m:r>
                      <a:rPr lang="es-CO" altLang="es-ES" sz="2200" i="1">
                        <a:latin typeface="Cambria Math" panose="02040503050406030204" pitchFamily="18" charset="0"/>
                      </a:rPr>
                      <m:t>10</m:t>
                    </m:r>
                    <m:rad>
                      <m:radPr>
                        <m:degHide m:val="on"/>
                        <m:ctrlPr>
                          <a:rPr lang="es-PR" altLang="es-ES" sz="2200" i="1">
                            <a:latin typeface="Cambria Math" panose="02040503050406030204" pitchFamily="18" charset="0"/>
                          </a:rPr>
                        </m:ctrlPr>
                      </m:radPr>
                      <m:deg/>
                      <m:e>
                        <m:r>
                          <a:rPr lang="es-CO" altLang="es-ES" sz="2200" i="1">
                            <a:latin typeface="Cambria Math" panose="02040503050406030204" pitchFamily="18" charset="0"/>
                          </a:rPr>
                          <m:t>2</m:t>
                        </m:r>
                      </m:e>
                    </m:rad>
                    <m:r>
                      <a:rPr lang="es-CO" altLang="es-ES" sz="2200" i="1">
                        <a:latin typeface="Cambria Math" panose="02040503050406030204" pitchFamily="18" charset="0"/>
                      </a:rPr>
                      <m:t>+8</m:t>
                    </m:r>
                    <m:rad>
                      <m:radPr>
                        <m:degHide m:val="on"/>
                        <m:ctrlPr>
                          <a:rPr lang="es-PR" altLang="es-ES" sz="2200" i="1">
                            <a:latin typeface="Cambria Math" panose="02040503050406030204" pitchFamily="18" charset="0"/>
                          </a:rPr>
                        </m:ctrlPr>
                      </m:radPr>
                      <m:deg/>
                      <m:e>
                        <m:r>
                          <a:rPr lang="es-CO" altLang="es-ES" sz="2200" i="1">
                            <a:latin typeface="Cambria Math" panose="02040503050406030204" pitchFamily="18" charset="0"/>
                          </a:rPr>
                          <m:t>3</m:t>
                        </m:r>
                      </m:e>
                    </m:rad>
                    <m:r>
                      <a:rPr lang="es-CO" altLang="es-ES" sz="2200">
                        <a:latin typeface="Cambria Math" panose="02040503050406030204" pitchFamily="18" charset="0"/>
                      </a:rPr>
                      <m:t>=</m:t>
                    </m:r>
                  </m:oMath>
                </a14:m>
                <a:r>
                  <a:rPr lang="es-CO" altLang="es-ES" sz="2200" dirty="0">
                    <a:latin typeface="+mn-lt"/>
                  </a:rPr>
                  <a:t> </a:t>
                </a:r>
                <a14:m>
                  <m:oMath xmlns:m="http://schemas.openxmlformats.org/officeDocument/2006/math">
                    <m:r>
                      <a:rPr lang="es-CO" altLang="es-ES" sz="2200" i="1">
                        <a:latin typeface="Cambria Math" panose="02040503050406030204" pitchFamily="18" charset="0"/>
                      </a:rPr>
                      <m:t>2</m:t>
                    </m:r>
                    <m:d>
                      <m:dPr>
                        <m:ctrlPr>
                          <a:rPr lang="es-CO" altLang="es-ES" sz="2200" i="1">
                            <a:latin typeface="Cambria Math" panose="02040503050406030204" pitchFamily="18" charset="0"/>
                          </a:rPr>
                        </m:ctrlPr>
                      </m:dPr>
                      <m:e>
                        <m:r>
                          <a:rPr lang="es-CO" altLang="es-ES" sz="2200" i="1">
                            <a:latin typeface="Cambria Math" panose="02040503050406030204" pitchFamily="18" charset="0"/>
                          </a:rPr>
                          <m:t>5</m:t>
                        </m:r>
                        <m:rad>
                          <m:radPr>
                            <m:degHide m:val="on"/>
                            <m:ctrlPr>
                              <a:rPr lang="es-PR" altLang="es-ES" sz="2200" i="1">
                                <a:latin typeface="Cambria Math" panose="02040503050406030204" pitchFamily="18" charset="0"/>
                              </a:rPr>
                            </m:ctrlPr>
                          </m:radPr>
                          <m:deg/>
                          <m:e>
                            <m:r>
                              <a:rPr lang="es-CO" altLang="es-ES" sz="2200" i="1">
                                <a:latin typeface="Cambria Math" panose="02040503050406030204" pitchFamily="18" charset="0"/>
                              </a:rPr>
                              <m:t>2</m:t>
                            </m:r>
                          </m:e>
                        </m:rad>
                        <m:r>
                          <a:rPr lang="es-CO" altLang="es-ES" sz="2200" i="1">
                            <a:latin typeface="Cambria Math" panose="02040503050406030204" pitchFamily="18" charset="0"/>
                          </a:rPr>
                          <m:t>+4</m:t>
                        </m:r>
                        <m:rad>
                          <m:radPr>
                            <m:degHide m:val="on"/>
                            <m:ctrlPr>
                              <a:rPr lang="es-PR" altLang="es-ES" sz="2200" i="1">
                                <a:latin typeface="Cambria Math" panose="02040503050406030204" pitchFamily="18" charset="0"/>
                              </a:rPr>
                            </m:ctrlPr>
                          </m:radPr>
                          <m:deg/>
                          <m:e>
                            <m:r>
                              <a:rPr lang="es-CO" altLang="es-ES" sz="2200" i="1">
                                <a:latin typeface="Cambria Math" panose="02040503050406030204" pitchFamily="18" charset="0"/>
                              </a:rPr>
                              <m:t>3</m:t>
                            </m:r>
                          </m:e>
                        </m:rad>
                      </m:e>
                    </m:d>
                  </m:oMath>
                </a14:m>
                <a:endParaRPr lang="es-PR" altLang="es-ES" sz="2200" i="1" dirty="0">
                  <a:latin typeface="+mn-lt"/>
                </a:endParaRPr>
              </a:p>
              <a:p>
                <a:endParaRPr lang="es-PR" altLang="es-ES" sz="2200" b="1" dirty="0">
                  <a:solidFill>
                    <a:srgbClr val="00B050"/>
                  </a:solidFill>
                  <a:latin typeface="+mn-lt"/>
                </a:endParaRPr>
              </a:p>
              <a:p>
                <a:endParaRPr lang="es-PR" altLang="es-ES" sz="2200" b="1" dirty="0">
                  <a:solidFill>
                    <a:srgbClr val="00B050"/>
                  </a:solidFill>
                  <a:latin typeface="+mn-lt"/>
                </a:endParaRPr>
              </a:p>
            </p:txBody>
          </p:sp>
        </mc:Choice>
        <mc:Fallback xmlns="">
          <p:sp>
            <p:nvSpPr>
              <p:cNvPr id="4" name="Rectangle 1">
                <a:extLst>
                  <a:ext uri="{FF2B5EF4-FFF2-40B4-BE49-F238E27FC236}">
                    <a16:creationId xmlns:a16="http://schemas.microsoft.com/office/drawing/2014/main" id="{01A8AF4C-DC30-4489-8D9E-F144CDDB0404}"/>
                  </a:ext>
                </a:extLst>
              </p:cNvPr>
              <p:cNvSpPr>
                <a:spLocks noGrp="1" noRot="1" noChangeAspect="1" noMove="1" noResize="1" noEditPoints="1" noAdjustHandles="1" noChangeArrowheads="1" noChangeShapeType="1" noTextEdit="1"/>
              </p:cNvSpPr>
              <p:nvPr>
                <p:ph idx="1"/>
              </p:nvPr>
            </p:nvSpPr>
            <p:spPr bwMode="auto">
              <a:xfrm>
                <a:off x="316123" y="1475962"/>
                <a:ext cx="8666922" cy="4345613"/>
              </a:xfrm>
              <a:prstGeom prst="rect">
                <a:avLst/>
              </a:prstGeom>
              <a:blipFill>
                <a:blip r:embed="rId6"/>
                <a:stretch>
                  <a:fillRect l="-1055" t="-1543"/>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s-ES">
                    <a:noFill/>
                  </a:rPr>
                  <a:t> </a:t>
                </a:r>
              </a:p>
            </p:txBody>
          </p:sp>
        </mc:Fallback>
      </mc:AlternateContent>
      <p:sp>
        <p:nvSpPr>
          <p:cNvPr id="3" name="Rectangle 1">
            <a:extLst>
              <a:ext uri="{FF2B5EF4-FFF2-40B4-BE49-F238E27FC236}">
                <a16:creationId xmlns:a16="http://schemas.microsoft.com/office/drawing/2014/main" xmlns="" id="{F8679D5B-A356-408B-B245-CE6C0A15E949}"/>
              </a:ext>
            </a:extLst>
          </p:cNvPr>
          <p:cNvSpPr>
            <a:spLocks noChangeArrowheads="1"/>
          </p:cNvSpPr>
          <p:nvPr/>
        </p:nvSpPr>
        <p:spPr bwMode="auto">
          <a:xfrm>
            <a:off x="198783" y="1291296"/>
            <a:ext cx="2346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es-ES" altLang="es-ES" sz="975" b="1" dirty="0">
                <a:solidFill>
                  <a:srgbClr val="000000"/>
                </a:solidFill>
                <a:latin typeface="Times New Roman" panose="02020603050405020304" pitchFamily="18" charset="0"/>
                <a:cs typeface="Times New Roman" panose="02020603050405020304" pitchFamily="18" charset="0"/>
              </a:rPr>
              <a:t>   </a:t>
            </a:r>
            <a:endParaRPr lang="es-ES" altLang="es-ES" sz="2250" b="1" dirty="0">
              <a:solidFill>
                <a:srgbClr val="000000"/>
              </a:solidFill>
              <a:latin typeface="Times New Roman" panose="02020603050405020304" pitchFamily="18" charset="0"/>
              <a:cs typeface="Times New Roman" panose="02020603050405020304" pitchFamily="18" charset="0"/>
            </a:endParaRPr>
          </a:p>
          <a:p>
            <a:pPr defTabSz="685800" eaLnBrk="0" fontAlgn="base" hangingPunct="0">
              <a:spcBef>
                <a:spcPct val="0"/>
              </a:spcBef>
              <a:spcAft>
                <a:spcPct val="0"/>
              </a:spcAft>
            </a:pPr>
            <a:endParaRPr lang="es-ES" altLang="es-ES" sz="975" b="1" dirty="0">
              <a:solidFill>
                <a:srgbClr val="000000"/>
              </a:solidFill>
              <a:latin typeface="Times New Roman" panose="02020603050405020304" pitchFamily="18" charset="0"/>
              <a:cs typeface="Times New Roman" panose="02020603050405020304" pitchFamily="18" charset="0"/>
            </a:endParaRPr>
          </a:p>
        </p:txBody>
      </p:sp>
      <p:sp>
        <p:nvSpPr>
          <p:cNvPr id="5" name="Título 1">
            <a:extLst>
              <a:ext uri="{FF2B5EF4-FFF2-40B4-BE49-F238E27FC236}">
                <a16:creationId xmlns:a16="http://schemas.microsoft.com/office/drawing/2014/main" xmlns="" id="{E1726707-3F03-401F-ACD4-C2DD18719127}"/>
              </a:ext>
            </a:extLst>
          </p:cNvPr>
          <p:cNvSpPr txBox="1">
            <a:spLocks/>
          </p:cNvSpPr>
          <p:nvPr/>
        </p:nvSpPr>
        <p:spPr>
          <a:xfrm>
            <a:off x="316123" y="199111"/>
            <a:ext cx="7886700" cy="362612"/>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eaLnBrk="0" fontAlgn="base" hangingPunct="0">
              <a:spcAft>
                <a:spcPct val="0"/>
              </a:spcAft>
            </a:pPr>
            <a:r>
              <a:rPr lang="es-CO" altLang="es-ES" sz="2400" b="1" i="1" dirty="0">
                <a:solidFill>
                  <a:srgbClr val="FFC000"/>
                </a:solidFill>
                <a:latin typeface="+mn-lt"/>
                <a:ea typeface="Verdana" panose="020B0604030504040204" pitchFamily="34" charset="0"/>
                <a:cs typeface="+mn-cs"/>
              </a:rPr>
              <a:t>Racionalización</a:t>
            </a:r>
            <a:endParaRPr lang="es-ES" sz="2400" b="1" i="1" dirty="0">
              <a:solidFill>
                <a:srgbClr val="FFC000"/>
              </a:solidFill>
              <a:latin typeface="+mn-lt"/>
              <a:ea typeface="Verdana" panose="020B0604030504040204" pitchFamily="34" charset="0"/>
              <a:cs typeface="+mn-cs"/>
            </a:endParaRPr>
          </a:p>
        </p:txBody>
      </p:sp>
      <p:sp>
        <p:nvSpPr>
          <p:cNvPr id="6" name="Título 1">
            <a:extLst>
              <a:ext uri="{FF2B5EF4-FFF2-40B4-BE49-F238E27FC236}">
                <a16:creationId xmlns:a16="http://schemas.microsoft.com/office/drawing/2014/main" xmlns="" id="{E1726707-3F03-401F-ACD4-C2DD18719127}"/>
              </a:ext>
            </a:extLst>
          </p:cNvPr>
          <p:cNvSpPr txBox="1">
            <a:spLocks/>
          </p:cNvSpPr>
          <p:nvPr/>
        </p:nvSpPr>
        <p:spPr>
          <a:xfrm>
            <a:off x="322192" y="-115622"/>
            <a:ext cx="7886700" cy="388142"/>
          </a:xfrm>
          <a:prstGeom prst="rect">
            <a:avLst/>
          </a:prstGeom>
        </p:spPr>
        <p:txBody>
          <a:bodyPr vert="horz" lIns="91440" tIns="45720" rIns="91440" bIns="45720" rtlCol="0" anchor="ctr">
            <a:normAutofit fontScale="825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s-PR" altLang="es-ES" b="1" dirty="0" smtClean="0">
                <a:solidFill>
                  <a:srgbClr val="00B0F0"/>
                </a:solidFill>
              </a:rPr>
              <a:t>Operaciones entre radicales</a:t>
            </a:r>
            <a:endParaRPr lang="es-ES" dirty="0"/>
          </a:p>
        </p:txBody>
      </p:sp>
    </p:spTree>
    <p:extLst>
      <p:ext uri="{BB962C8B-B14F-4D97-AF65-F5344CB8AC3E}">
        <p14:creationId xmlns:p14="http://schemas.microsoft.com/office/powerpoint/2010/main" val="4193363886"/>
      </p:ext>
    </p:extLst>
  </p:cSld>
  <p:clrMapOvr>
    <a:overrideClrMapping bg1="lt1" tx1="dk1" bg2="lt2" tx2="dk2" accent1="accent1" accent2="accent2" accent3="accent3" accent4="accent4" accent5="accent5" accent6="accent6" hlink="hlink" folHlink="folHlink"/>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33" name="Tabla 32"/>
              <p:cNvGraphicFramePr>
                <a:graphicFrameLocks noGrp="1"/>
              </p:cNvGraphicFramePr>
              <p:nvPr>
                <p:extLst>
                  <p:ext uri="{D42A27DB-BD31-4B8C-83A1-F6EECF244321}">
                    <p14:modId xmlns:p14="http://schemas.microsoft.com/office/powerpoint/2010/main" val="4025258502"/>
                  </p:ext>
                </p:extLst>
              </p:nvPr>
            </p:nvGraphicFramePr>
            <p:xfrm>
              <a:off x="1604795" y="1176521"/>
              <a:ext cx="5257408" cy="4764427"/>
            </p:xfrm>
            <a:graphic>
              <a:graphicData uri="http://schemas.openxmlformats.org/drawingml/2006/table">
                <a:tbl>
                  <a:tblPr firstRow="1" bandRow="1">
                    <a:tableStyleId>{5940675A-B579-460E-94D1-54222C63F5DA}</a:tableStyleId>
                  </a:tblPr>
                  <a:tblGrid>
                    <a:gridCol w="2628704"/>
                    <a:gridCol w="2628704"/>
                  </a:tblGrid>
                  <a:tr h="568395">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s-CO" altLang="es-ES" sz="1400" i="1" smtClean="0">
                                        <a:latin typeface="Cambria Math" panose="02040503050406030204" pitchFamily="18" charset="0"/>
                                        <a:ea typeface="Verdana" panose="020B0604030504040204" pitchFamily="34" charset="0"/>
                                      </a:rPr>
                                    </m:ctrlPr>
                                  </m:fPr>
                                  <m:num>
                                    <m:r>
                                      <a:rPr lang="es-CO" altLang="es-ES" sz="1400" i="1">
                                        <a:latin typeface="Cambria Math" panose="02040503050406030204" pitchFamily="18" charset="0"/>
                                        <a:ea typeface="Verdana" panose="020B0604030504040204" pitchFamily="34" charset="0"/>
                                      </a:rPr>
                                      <m:t>2</m:t>
                                    </m:r>
                                  </m:num>
                                  <m:den>
                                    <m:r>
                                      <a:rPr lang="es-CO" altLang="es-ES" sz="1400" i="1">
                                        <a:latin typeface="Cambria Math" panose="02040503050406030204" pitchFamily="18" charset="0"/>
                                        <a:ea typeface="Verdana" panose="020B0604030504040204" pitchFamily="34" charset="0"/>
                                      </a:rPr>
                                      <m:t>3 </m:t>
                                    </m:r>
                                    <m:rad>
                                      <m:radPr>
                                        <m:degHide m:val="on"/>
                                        <m:ctrlPr>
                                          <a:rPr lang="es-CO" altLang="es-ES" sz="1400" i="1">
                                            <a:latin typeface="Cambria Math" panose="02040503050406030204" pitchFamily="18" charset="0"/>
                                            <a:ea typeface="Verdana" panose="020B0604030504040204" pitchFamily="34" charset="0"/>
                                          </a:rPr>
                                        </m:ctrlPr>
                                      </m:radPr>
                                      <m:deg/>
                                      <m:e>
                                        <m:r>
                                          <a:rPr lang="es-CO" altLang="es-ES" sz="1400" i="1">
                                            <a:latin typeface="Cambria Math" panose="02040503050406030204" pitchFamily="18" charset="0"/>
                                            <a:ea typeface="Verdana" panose="020B0604030504040204" pitchFamily="34" charset="0"/>
                                          </a:rPr>
                                          <m:t>2</m:t>
                                        </m:r>
                                      </m:e>
                                    </m:rad>
                                  </m:den>
                                </m:f>
                              </m:oMath>
                            </m:oMathPara>
                          </a14:m>
                          <a:endParaRPr lang="es-CO" dirty="0"/>
                        </a:p>
                      </a:txBody>
                      <a:tcPr anchor="ctr"/>
                    </a:tc>
                    <a:tc>
                      <a:txBody>
                        <a:bodyPr/>
                        <a:lstStyle/>
                        <a:p>
                          <a:endParaRPr lang="es-CO" dirty="0"/>
                        </a:p>
                      </a:txBody>
                      <a:tcPr anchor="ctr"/>
                    </a:tc>
                  </a:tr>
                  <a:tr h="623601">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ad>
                                  <m:radPr>
                                    <m:degHide m:val="on"/>
                                    <m:ctrlPr>
                                      <a:rPr lang="es-CO" altLang="es-ES" sz="1400" i="1" dirty="0" smtClean="0">
                                        <a:latin typeface="Cambria Math" panose="02040503050406030204" pitchFamily="18" charset="0"/>
                                      </a:rPr>
                                    </m:ctrlPr>
                                  </m:radPr>
                                  <m:deg/>
                                  <m:e>
                                    <m:r>
                                      <a:rPr lang="es-CO" altLang="es-ES" sz="1400" i="1" dirty="0">
                                        <a:latin typeface="Cambria Math" panose="02040503050406030204" pitchFamily="18" charset="0"/>
                                      </a:rPr>
                                      <m:t>720 </m:t>
                                    </m:r>
                                  </m:e>
                                </m:rad>
                              </m:oMath>
                            </m:oMathPara>
                          </a14:m>
                          <a:endParaRPr lang="es-CO" dirty="0"/>
                        </a:p>
                      </a:txBody>
                      <a:tcPr anchor="ctr"/>
                    </a:tc>
                    <a:tc>
                      <a:txBody>
                        <a:bodyPr/>
                        <a:lstStyle/>
                        <a:p>
                          <a:endParaRPr lang="es-CO" dirty="0"/>
                        </a:p>
                      </a:txBody>
                      <a:tcPr anchor="ctr"/>
                    </a:tc>
                  </a:tr>
                  <a:tr h="623455">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 xmlns:m="http://schemas.openxmlformats.org/officeDocument/2006/math">
                              <m:rad>
                                <m:radPr>
                                  <m:degHide m:val="on"/>
                                  <m:ctrlPr>
                                    <a:rPr lang="es-CO" altLang="es-ES" sz="1200" i="1" dirty="0" smtClean="0">
                                      <a:latin typeface="Cambria Math" panose="02040503050406030204" pitchFamily="18" charset="0"/>
                                    </a:rPr>
                                  </m:ctrlPr>
                                </m:radPr>
                                <m:deg/>
                                <m:e>
                                  <m:r>
                                    <a:rPr lang="es-CO" altLang="es-ES" sz="1200" b="0" i="1" dirty="0" smtClean="0">
                                      <a:latin typeface="Cambria Math" panose="02040503050406030204" pitchFamily="18" charset="0"/>
                                    </a:rPr>
                                    <m:t>8</m:t>
                                  </m:r>
                                  <m:r>
                                    <a:rPr lang="es-CO" altLang="es-ES" sz="1200" i="1" dirty="0">
                                      <a:latin typeface="Cambria Math" panose="02040503050406030204" pitchFamily="18" charset="0"/>
                                    </a:rPr>
                                    <m:t>0 </m:t>
                                  </m:r>
                                </m:e>
                              </m:rad>
                            </m:oMath>
                          </a14:m>
                          <a:r>
                            <a:rPr lang="es-CO" dirty="0" smtClean="0"/>
                            <a:t>+</a:t>
                          </a:r>
                          <a14:m>
                            <m:oMath xmlns:m="http://schemas.openxmlformats.org/officeDocument/2006/math">
                              <m:rad>
                                <m:radPr>
                                  <m:degHide m:val="on"/>
                                  <m:ctrlPr>
                                    <a:rPr lang="es-CO" altLang="es-ES" sz="1200" i="1" dirty="0" smtClean="0">
                                      <a:latin typeface="Cambria Math" panose="02040503050406030204" pitchFamily="18" charset="0"/>
                                    </a:rPr>
                                  </m:ctrlPr>
                                </m:radPr>
                                <m:deg/>
                                <m:e>
                                  <m:r>
                                    <a:rPr lang="es-CO" altLang="es-ES" sz="1200" b="0" i="1" dirty="0" smtClean="0">
                                      <a:latin typeface="Cambria Math" panose="02040503050406030204" pitchFamily="18" charset="0"/>
                                    </a:rPr>
                                    <m:t>45</m:t>
                                  </m:r>
                                  <m:r>
                                    <a:rPr lang="es-CO" altLang="es-ES" sz="1200" i="1" dirty="0">
                                      <a:latin typeface="Cambria Math" panose="02040503050406030204" pitchFamily="18" charset="0"/>
                                    </a:rPr>
                                    <m:t> </m:t>
                                  </m:r>
                                </m:e>
                              </m:rad>
                            </m:oMath>
                          </a14:m>
                          <a:r>
                            <a:rPr lang="es-CO" dirty="0" smtClean="0"/>
                            <a:t>+</a:t>
                          </a:r>
                          <a14:m>
                            <m:oMath xmlns:m="http://schemas.openxmlformats.org/officeDocument/2006/math">
                              <m:rad>
                                <m:radPr>
                                  <m:ctrlPr>
                                    <a:rPr lang="es-CO" altLang="es-ES" sz="1200" i="1" smtClean="0">
                                      <a:solidFill>
                                        <a:schemeClr val="tx1"/>
                                      </a:solidFill>
                                      <a:latin typeface="Cambria Math" panose="02040503050406030204" pitchFamily="18" charset="0"/>
                                      <a:ea typeface="Verdana" panose="020B0604030504040204" pitchFamily="34" charset="0"/>
                                    </a:rPr>
                                  </m:ctrlPr>
                                </m:radPr>
                                <m:deg>
                                  <m:r>
                                    <m:rPr>
                                      <m:brk m:alnAt="7"/>
                                    </m:rPr>
                                    <a:rPr lang="es-CO" altLang="es-ES" sz="1200" b="0" i="1" smtClean="0">
                                      <a:solidFill>
                                        <a:schemeClr val="tx1"/>
                                      </a:solidFill>
                                      <a:latin typeface="Cambria Math" panose="02040503050406030204" pitchFamily="18" charset="0"/>
                                      <a:ea typeface="Verdana" panose="020B0604030504040204" pitchFamily="34" charset="0"/>
                                    </a:rPr>
                                    <m:t>3</m:t>
                                  </m:r>
                                </m:deg>
                                <m:e>
                                  <m:r>
                                    <a:rPr lang="es-CO" altLang="es-ES" sz="1200" b="0" i="1" smtClean="0">
                                      <a:solidFill>
                                        <a:schemeClr val="tx1"/>
                                      </a:solidFill>
                                      <a:latin typeface="Cambria Math" panose="02040503050406030204" pitchFamily="18" charset="0"/>
                                      <a:ea typeface="Verdana" panose="020B0604030504040204" pitchFamily="34" charset="0"/>
                                    </a:rPr>
                                    <m:t>8000</m:t>
                                  </m:r>
                                </m:e>
                              </m:rad>
                            </m:oMath>
                          </a14:m>
                          <a:endParaRPr lang="es-CO" dirty="0"/>
                        </a:p>
                      </a:txBody>
                      <a:tcPr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s-CO" sz="1400" dirty="0"/>
                        </a:p>
                      </a:txBody>
                      <a:tcPr anchor="ctr"/>
                    </a:tc>
                  </a:tr>
                  <a:tr h="885507">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s-CO" dirty="0"/>
                        </a:p>
                      </a:txBody>
                      <a:tcPr anchor="ctr"/>
                    </a:tc>
                    <a:tc>
                      <a:txBody>
                        <a:bodyPr/>
                        <a:lstStyle/>
                        <a:p>
                          <a:pPr algn="ctr"/>
                          <a:endParaRPr lang="es-CO" sz="1400" dirty="0"/>
                        </a:p>
                      </a:txBody>
                      <a:tcPr anchor="ctr"/>
                    </a:tc>
                  </a:tr>
                  <a:tr h="873939">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s-CO"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s-CO" sz="1400" dirty="0"/>
                        </a:p>
                      </a:txBody>
                      <a:tcPr anchor="ctr"/>
                    </a:tc>
                  </a:tr>
                  <a:tr h="118953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s-CO" dirty="0"/>
                        </a:p>
                      </a:txBody>
                      <a:tcPr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s-CO" sz="1400" dirty="0"/>
                        </a:p>
                      </a:txBody>
                      <a:tcPr anchor="ctr"/>
                    </a:tc>
                  </a:tr>
                </a:tbl>
              </a:graphicData>
            </a:graphic>
          </p:graphicFrame>
        </mc:Choice>
        <mc:Fallback xmlns="">
          <p:graphicFrame>
            <p:nvGraphicFramePr>
              <p:cNvPr id="33" name="Tabla 32"/>
              <p:cNvGraphicFramePr>
                <a:graphicFrameLocks noGrp="1"/>
              </p:cNvGraphicFramePr>
              <p:nvPr>
                <p:extLst>
                  <p:ext uri="{D42A27DB-BD31-4B8C-83A1-F6EECF244321}">
                    <p14:modId xmlns:p14="http://schemas.microsoft.com/office/powerpoint/2010/main" val="4025258502"/>
                  </p:ext>
                </p:extLst>
              </p:nvPr>
            </p:nvGraphicFramePr>
            <p:xfrm>
              <a:off x="1604795" y="1176521"/>
              <a:ext cx="5257408" cy="4764427"/>
            </p:xfrm>
            <a:graphic>
              <a:graphicData uri="http://schemas.openxmlformats.org/drawingml/2006/table">
                <a:tbl>
                  <a:tblPr firstRow="1" bandRow="1">
                    <a:tableStyleId>{5940675A-B579-460E-94D1-54222C63F5DA}</a:tableStyleId>
                  </a:tblPr>
                  <a:tblGrid>
                    <a:gridCol w="2628704"/>
                    <a:gridCol w="2628704"/>
                  </a:tblGrid>
                  <a:tr h="568395">
                    <a:tc>
                      <a:txBody>
                        <a:bodyPr/>
                        <a:lstStyle/>
                        <a:p>
                          <a:endParaRPr lang="es-CO"/>
                        </a:p>
                      </a:txBody>
                      <a:tcPr anchor="ctr">
                        <a:blipFill rotWithShape="0">
                          <a:blip r:embed="rId2"/>
                          <a:stretch>
                            <a:fillRect l="-231" t="-1075" r="-100231" b="-744086"/>
                          </a:stretch>
                        </a:blipFill>
                      </a:tcPr>
                    </a:tc>
                    <a:tc>
                      <a:txBody>
                        <a:bodyPr/>
                        <a:lstStyle/>
                        <a:p>
                          <a:endParaRPr lang="es-CO" dirty="0"/>
                        </a:p>
                      </a:txBody>
                      <a:tcPr anchor="ctr"/>
                    </a:tc>
                  </a:tr>
                  <a:tr h="623601">
                    <a:tc>
                      <a:txBody>
                        <a:bodyPr/>
                        <a:lstStyle/>
                        <a:p>
                          <a:endParaRPr lang="es-CO"/>
                        </a:p>
                      </a:txBody>
                      <a:tcPr anchor="ctr">
                        <a:blipFill rotWithShape="0">
                          <a:blip r:embed="rId2"/>
                          <a:stretch>
                            <a:fillRect l="-231" t="-91262" r="-100231" b="-571845"/>
                          </a:stretch>
                        </a:blipFill>
                      </a:tcPr>
                    </a:tc>
                    <a:tc>
                      <a:txBody>
                        <a:bodyPr/>
                        <a:lstStyle/>
                        <a:p>
                          <a:pPr/>
                          <a:endParaRPr lang="es-CO" dirty="0"/>
                        </a:p>
                      </a:txBody>
                      <a:tcPr anchor="ctr"/>
                    </a:tc>
                  </a:tr>
                  <a:tr h="623455">
                    <a:tc>
                      <a:txBody>
                        <a:bodyPr/>
                        <a:lstStyle/>
                        <a:p>
                          <a:endParaRPr lang="es-CO"/>
                        </a:p>
                      </a:txBody>
                      <a:tcPr anchor="ctr">
                        <a:blipFill rotWithShape="0">
                          <a:blip r:embed="rId2"/>
                          <a:stretch>
                            <a:fillRect l="-231" t="-193137" r="-100231" b="-477451"/>
                          </a:stretch>
                        </a:blip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s-CO" sz="1400" dirty="0"/>
                        </a:p>
                      </a:txBody>
                      <a:tcPr anchor="ctr"/>
                    </a:tc>
                  </a:tr>
                  <a:tr h="885507">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s-CO" dirty="0"/>
                        </a:p>
                      </a:txBody>
                      <a:tcPr anchor="ctr"/>
                    </a:tc>
                    <a:tc>
                      <a:txBody>
                        <a:bodyPr/>
                        <a:lstStyle/>
                        <a:p>
                          <a:pPr algn="ctr"/>
                          <a:endParaRPr lang="es-CO" sz="1400" dirty="0"/>
                        </a:p>
                      </a:txBody>
                      <a:tcPr anchor="ctr"/>
                    </a:tc>
                  </a:tr>
                  <a:tr h="873939">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s-CO"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s-CO" sz="1400" dirty="0"/>
                        </a:p>
                      </a:txBody>
                      <a:tcPr anchor="ctr"/>
                    </a:tc>
                  </a:tr>
                  <a:tr h="118953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s-CO" dirty="0"/>
                        </a:p>
                      </a:txBody>
                      <a:tcPr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s-CO" sz="1400" dirty="0"/>
                        </a:p>
                      </a:txBody>
                      <a:tcPr anchor="ctr"/>
                    </a:tc>
                  </a:tr>
                </a:tbl>
              </a:graphicData>
            </a:graphic>
          </p:graphicFrame>
        </mc:Fallback>
      </mc:AlternateContent>
      <p:sp>
        <p:nvSpPr>
          <p:cNvPr id="4" name="Rectangle 1">
            <a:extLst>
              <a:ext uri="{FF2B5EF4-FFF2-40B4-BE49-F238E27FC236}">
                <a16:creationId xmlns:mc="http://schemas.openxmlformats.org/markup-compatibility/2006" xmlns:a14="http://schemas.microsoft.com/office/drawing/2010/main" xmlns:a16="http://schemas.microsoft.com/office/drawing/2014/main" xmlns="" id="{01A8AF4C-DC30-4489-8D9E-F144CDDB0404}"/>
              </a:ext>
            </a:extLst>
          </p:cNvPr>
          <p:cNvSpPr>
            <a:spLocks noGrp="1" noChangeArrowheads="1"/>
          </p:cNvSpPr>
          <p:nvPr>
            <p:ph idx="1"/>
          </p:nvPr>
        </p:nvSpPr>
        <p:spPr bwMode="auto">
          <a:xfrm>
            <a:off x="463823" y="738384"/>
            <a:ext cx="8636937" cy="678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es-CO" altLang="es-ES" sz="2200" dirty="0" smtClean="0">
              <a:latin typeface="Verdana" panose="020B0604030504040204" pitchFamily="34" charset="0"/>
            </a:endParaRPr>
          </a:p>
          <a:p>
            <a:pPr marL="0" indent="0" algn="just">
              <a:buNone/>
            </a:pPr>
            <a:endParaRPr lang="es-PR" altLang="es-ES" sz="2200" dirty="0">
              <a:latin typeface="Verdana" panose="020B0604030504040204" pitchFamily="34" charset="0"/>
            </a:endParaRPr>
          </a:p>
        </p:txBody>
      </p:sp>
      <p:sp>
        <p:nvSpPr>
          <p:cNvPr id="16" name="Título 1"/>
          <p:cNvSpPr txBox="1">
            <a:spLocks/>
          </p:cNvSpPr>
          <p:nvPr/>
        </p:nvSpPr>
        <p:spPr>
          <a:xfrm>
            <a:off x="193120" y="135358"/>
            <a:ext cx="6858000" cy="880051"/>
          </a:xfrm>
          <a:prstGeom prst="rect">
            <a:avLst/>
          </a:prstGeom>
          <a:effectLst>
            <a:outerShdw blurRad="152400" dist="317500" dir="5400000" sx="90000" sy="-19000" rotWithShape="0">
              <a:prstClr val="black">
                <a:alpha val="15000"/>
              </a:prstClr>
            </a:outerShdw>
          </a:effectLst>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s-ES" sz="2800" b="1" dirty="0" smtClean="0">
                <a:solidFill>
                  <a:srgbClr val="0070C0"/>
                </a:solidFill>
                <a:latin typeface="+mn-lt"/>
              </a:rPr>
              <a:t>EJERCICIOS INTERACTIVOS</a:t>
            </a:r>
            <a:br>
              <a:rPr lang="es-ES" sz="2800" b="1" dirty="0" smtClean="0">
                <a:solidFill>
                  <a:srgbClr val="0070C0"/>
                </a:solidFill>
                <a:latin typeface="+mn-lt"/>
              </a:rPr>
            </a:br>
            <a:endParaRPr lang="es-CO" sz="2800" b="1" dirty="0">
              <a:solidFill>
                <a:srgbClr val="0070C0"/>
              </a:solidFill>
              <a:latin typeface="+mn-lt"/>
            </a:endParaRPr>
          </a:p>
        </p:txBody>
      </p:sp>
      <p:sp>
        <p:nvSpPr>
          <p:cNvPr id="14" name="CuadroTexto 13"/>
          <p:cNvSpPr txBox="1"/>
          <p:nvPr/>
        </p:nvSpPr>
        <p:spPr>
          <a:xfrm>
            <a:off x="1516079" y="680759"/>
            <a:ext cx="2794098" cy="369332"/>
          </a:xfrm>
          <a:prstGeom prst="rect">
            <a:avLst/>
          </a:prstGeom>
          <a:noFill/>
        </p:spPr>
        <p:txBody>
          <a:bodyPr wrap="none" rtlCol="0">
            <a:spAutoFit/>
          </a:bodyPr>
          <a:lstStyle/>
          <a:p>
            <a:r>
              <a:rPr lang="es-CO" dirty="0" smtClean="0"/>
              <a:t>Completa la siguiente tabla:</a:t>
            </a:r>
            <a:endParaRPr lang="es-CO" dirty="0"/>
          </a:p>
        </p:txBody>
      </p:sp>
      <p:pic>
        <p:nvPicPr>
          <p:cNvPr id="15" name="Imagen 14"/>
          <p:cNvPicPr>
            <a:picLocks noChangeAspect="1"/>
          </p:cNvPicPr>
          <p:nvPr/>
        </p:nvPicPr>
        <p:blipFill>
          <a:blip r:embed="rId3"/>
          <a:stretch>
            <a:fillRect/>
          </a:stretch>
        </p:blipFill>
        <p:spPr>
          <a:xfrm>
            <a:off x="2205918" y="3030121"/>
            <a:ext cx="1333500" cy="790575"/>
          </a:xfrm>
          <a:prstGeom prst="rect">
            <a:avLst/>
          </a:prstGeom>
        </p:spPr>
      </p:pic>
      <p:pic>
        <p:nvPicPr>
          <p:cNvPr id="17" name="Imagen 16"/>
          <p:cNvPicPr>
            <a:picLocks noChangeAspect="1"/>
          </p:cNvPicPr>
          <p:nvPr/>
        </p:nvPicPr>
        <p:blipFill>
          <a:blip r:embed="rId4"/>
          <a:stretch>
            <a:fillRect/>
          </a:stretch>
        </p:blipFill>
        <p:spPr>
          <a:xfrm>
            <a:off x="2234493" y="3981808"/>
            <a:ext cx="1276350" cy="647700"/>
          </a:xfrm>
          <a:prstGeom prst="rect">
            <a:avLst/>
          </a:prstGeom>
        </p:spPr>
      </p:pic>
      <p:pic>
        <p:nvPicPr>
          <p:cNvPr id="18" name="Imagen 17"/>
          <p:cNvPicPr>
            <a:picLocks noChangeAspect="1"/>
          </p:cNvPicPr>
          <p:nvPr/>
        </p:nvPicPr>
        <p:blipFill>
          <a:blip r:embed="rId5"/>
          <a:stretch>
            <a:fillRect/>
          </a:stretch>
        </p:blipFill>
        <p:spPr>
          <a:xfrm>
            <a:off x="2340784" y="4842504"/>
            <a:ext cx="925695" cy="885447"/>
          </a:xfrm>
          <a:prstGeom prst="rect">
            <a:avLst/>
          </a:prstGeom>
        </p:spPr>
      </p:pic>
    </p:spTree>
    <p:extLst>
      <p:ext uri="{BB962C8B-B14F-4D97-AF65-F5344CB8AC3E}">
        <p14:creationId xmlns:p14="http://schemas.microsoft.com/office/powerpoint/2010/main" val="646621235"/>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3775</TotalTime>
  <Words>4382</Words>
  <Application>Microsoft Office PowerPoint</Application>
  <PresentationFormat>Carta (216 x 279 mm)</PresentationFormat>
  <Paragraphs>1267</Paragraphs>
  <Slides>101</Slides>
  <Notes>0</Notes>
  <HiddenSlides>0</HiddenSlides>
  <MMClips>0</MMClips>
  <ScaleCrop>false</ScaleCrop>
  <HeadingPairs>
    <vt:vector size="6" baseType="variant">
      <vt:variant>
        <vt:lpstr>Fuentes usadas</vt:lpstr>
      </vt:variant>
      <vt:variant>
        <vt:i4>15</vt:i4>
      </vt:variant>
      <vt:variant>
        <vt:lpstr>Tema</vt:lpstr>
      </vt:variant>
      <vt:variant>
        <vt:i4>3</vt:i4>
      </vt:variant>
      <vt:variant>
        <vt:lpstr>Títulos de diapositiva</vt:lpstr>
      </vt:variant>
      <vt:variant>
        <vt:i4>101</vt:i4>
      </vt:variant>
    </vt:vector>
  </HeadingPairs>
  <TitlesOfParts>
    <vt:vector size="119" baseType="lpstr">
      <vt:lpstr>Angeline Vintage</vt:lpstr>
      <vt:lpstr>Arial</vt:lpstr>
      <vt:lpstr>Bahnschrift Condensed</vt:lpstr>
      <vt:lpstr>Bahnschrift Light Condensed</vt:lpstr>
      <vt:lpstr>Calibri</vt:lpstr>
      <vt:lpstr>Calibri Light</vt:lpstr>
      <vt:lpstr>Cambria Math</vt:lpstr>
      <vt:lpstr>Cooper Black</vt:lpstr>
      <vt:lpstr>Kristen ITC</vt:lpstr>
      <vt:lpstr>Lucida Calligraphy</vt:lpstr>
      <vt:lpstr>Symbol</vt:lpstr>
      <vt:lpstr>Tahoma</vt:lpstr>
      <vt:lpstr>Times New Roman</vt:lpstr>
      <vt:lpstr>Verdana</vt:lpstr>
      <vt:lpstr>Wingdings</vt:lpstr>
      <vt:lpstr>Tema de Office</vt:lpstr>
      <vt:lpstr>1_Tema de Office</vt:lpstr>
      <vt:lpstr>2_Tema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Números reales</vt:lpstr>
      <vt:lpstr>Números reales </vt:lpstr>
      <vt:lpstr>Presentación de PowerPoint</vt:lpstr>
      <vt:lpstr>Sistemas numéricos que conforman los números reales (naturales, enteros, racionales irracionales) </vt:lpstr>
      <vt:lpstr>NÚMEROS NATURALES</vt:lpstr>
      <vt:lpstr>NÚMEROS ENTEROS</vt:lpstr>
      <vt:lpstr>NÚMEROS RACIONALES</vt:lpstr>
      <vt:lpstr>NÚMEROS IRRACIONALES</vt:lpstr>
      <vt:lpstr>EXPANSIÓN DECIMAL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Actividad Interactiva</vt:lpstr>
      <vt:lpstr>OPERACIONES CON FRACCIONES</vt:lpstr>
      <vt:lpstr>Términos de una fracción</vt:lpstr>
      <vt:lpstr>Las fracciones se leen teniendo en cuenta lo siguiente:</vt:lpstr>
      <vt:lpstr>Suma y resta de fracciones del mismo denominador</vt:lpstr>
      <vt:lpstr>Reducción de fracciones a común denominador por el método de los productos cruzados</vt:lpstr>
      <vt:lpstr>Reducción de fracciones a común denominador por el método del mínimo común múltiplo</vt:lpstr>
      <vt:lpstr>Suma y resta de fracciones de distinto denominador</vt:lpstr>
      <vt:lpstr>Multiplicación de fracciones</vt:lpstr>
      <vt:lpstr>División de fracciones</vt:lpstr>
      <vt:lpstr>Ejercicio</vt:lpstr>
      <vt:lpstr>Retroalimentación </vt:lpstr>
      <vt:lpstr>Recta real y relación de orden </vt:lpstr>
      <vt:lpstr>Presentación de PowerPoint</vt:lpstr>
      <vt:lpstr>Presentación de PowerPoint</vt:lpstr>
      <vt:lpstr>Presentación de PowerPoint</vt:lpstr>
      <vt:lpstr>Presentación de PowerPoint</vt:lpstr>
      <vt:lpstr>Relación de orden en el conjunto de los números reales</vt:lpstr>
      <vt:lpstr>Relación de orden en el conjunto de los números reales </vt:lpstr>
      <vt:lpstr> Por ejemplo: </vt:lpstr>
      <vt:lpstr>EJERCICIOS INTERACTIVOS </vt:lpstr>
      <vt:lpstr>RETROALIMENTACIÓN EJERCICIOS INTERACTIVOS </vt:lpstr>
      <vt:lpstr>Valor Absoluto y Distancia</vt:lpstr>
      <vt:lpstr>Presentación de PowerPoint</vt:lpstr>
      <vt:lpstr>Propiedades del Valor Absoluto</vt:lpstr>
      <vt:lpstr>Valor Absoluto y Distancia</vt:lpstr>
      <vt:lpstr>Presentación de PowerPoint</vt:lpstr>
      <vt:lpstr>intervalos en recta numérica</vt:lpstr>
      <vt:lpstr> Intervalos </vt:lpstr>
      <vt:lpstr>Tipo de intervalos </vt:lpstr>
      <vt:lpstr>Intervalo cerrado </vt:lpstr>
      <vt:lpstr>Intervalo abierto </vt:lpstr>
      <vt:lpstr>Intervalo semiabierto a derecha (o semicerrado a izquierda) </vt:lpstr>
      <vt:lpstr>Intervalo semiabierto a izquierda (o semicerrado a derecha)</vt:lpstr>
      <vt:lpstr>Intervalo infinito cerrado por la izquierda.</vt:lpstr>
      <vt:lpstr>Intervalo infinito cerrado por la derecha.</vt:lpstr>
      <vt:lpstr>Intervalo infinito abierto por la izquierda.</vt:lpstr>
      <vt:lpstr>Intervalo infinito abierto por la derecha.</vt:lpstr>
      <vt:lpstr>Presentación de PowerPoint</vt:lpstr>
      <vt:lpstr>Presentación de PowerPoint</vt:lpstr>
      <vt:lpstr>Operaciones con intervalos</vt:lpstr>
      <vt:lpstr>Operaciones con intervalos</vt:lpstr>
      <vt:lpstr>Operaciones con intervalos</vt:lpstr>
      <vt:lpstr>Operaciones con intervalos</vt:lpstr>
      <vt:lpstr>Complementa con el siguiente video</vt:lpstr>
      <vt:lpstr>Presentación de PowerPoint</vt:lpstr>
      <vt:lpstr>Presentación de PowerPoint</vt:lpstr>
      <vt:lpstr>POTENCIACIÓN. SE DESARROLLAN LOS TEMAS    2.1.1  Exponentes enteros (negativos y positivos)  2.1.2 Leyes de los exponentes                                                           2.1.3 Simplificación de expresiones con exponentes (ejemplos)    EN EL VIDEO: https://www.youtube.com/watch?v=K4CP0jHIpY4&amp;feature=youtu.be    </vt:lpstr>
      <vt:lpstr>Notación Científica</vt:lpstr>
      <vt:lpstr>Presentación de PowerPoint</vt:lpstr>
      <vt:lpstr>Presentación de PowerPoint</vt:lpstr>
      <vt:lpstr>Presentación de PowerPoint</vt:lpstr>
      <vt:lpstr>EJEMPLO DE APLICACIÓN</vt:lpstr>
      <vt:lpstr>¡Practica!</vt:lpstr>
      <vt:lpstr>RADICACIÓN</vt:lpstr>
      <vt:lpstr>RADICACIÓN </vt:lpstr>
      <vt:lpstr>Definición </vt:lpstr>
      <vt:lpstr>Definición </vt:lpstr>
      <vt:lpstr>Propiedades </vt:lpstr>
      <vt:lpstr>Propiedades </vt:lpstr>
      <vt:lpstr>Propiedades </vt:lpstr>
      <vt:lpstr>Propiedades </vt:lpstr>
      <vt:lpstr>Sumas o restas en el radicando</vt:lpstr>
      <vt:lpstr>Radicales semejantes (equivalentes)</vt:lpstr>
      <vt:lpstr>Sumar o restar entre radicales semejantes </vt:lpstr>
      <vt:lpstr>Simplificación de radicales</vt:lpstr>
      <vt:lpstr>Suma y resta de radicales</vt:lpstr>
      <vt:lpstr>Operaciones combinadas</vt:lpstr>
      <vt:lpstr>Presentación de PowerPoint</vt:lpstr>
      <vt:lpstr>Racionalización del tipo a/(b √c)</vt:lpstr>
      <vt:lpstr>Racionalización del tipo     a/(  b √(n&amp;c^m ))</vt:lpstr>
      <vt:lpstr>Racionalización del tipo    a/(√b+√c) </vt:lpstr>
      <vt:lpstr>Racionalización del tipo    a/(√b+√c) </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alfredomarin</dc:creator>
  <cp:lastModifiedBy>sain robayo</cp:lastModifiedBy>
  <cp:revision>263</cp:revision>
  <dcterms:created xsi:type="dcterms:W3CDTF">2015-08-21T20:51:22Z</dcterms:created>
  <dcterms:modified xsi:type="dcterms:W3CDTF">2019-04-10T00:10:50Z</dcterms:modified>
</cp:coreProperties>
</file>