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65" r:id="rId1"/>
  </p:sldMasterIdLst>
  <p:sldIdLst>
    <p:sldId id="257" r:id="rId2"/>
    <p:sldId id="284" r:id="rId3"/>
    <p:sldId id="285" r:id="rId4"/>
    <p:sldId id="286" r:id="rId5"/>
    <p:sldId id="258" r:id="rId6"/>
    <p:sldId id="287" r:id="rId7"/>
    <p:sldId id="261" r:id="rId8"/>
    <p:sldId id="262" r:id="rId9"/>
    <p:sldId id="263" r:id="rId10"/>
    <p:sldId id="288" r:id="rId11"/>
    <p:sldId id="265" r:id="rId12"/>
    <p:sldId id="266" r:id="rId13"/>
    <p:sldId id="289" r:id="rId14"/>
    <p:sldId id="290" r:id="rId15"/>
    <p:sldId id="291" r:id="rId16"/>
    <p:sldId id="292" r:id="rId17"/>
    <p:sldId id="269" r:id="rId18"/>
    <p:sldId id="268" r:id="rId19"/>
    <p:sldId id="273" r:id="rId20"/>
    <p:sldId id="270" r:id="rId21"/>
    <p:sldId id="271" r:id="rId22"/>
    <p:sldId id="272" r:id="rId23"/>
    <p:sldId id="274" r:id="rId24"/>
    <p:sldId id="275" r:id="rId25"/>
    <p:sldId id="276" r:id="rId26"/>
    <p:sldId id="277" r:id="rId27"/>
    <p:sldId id="278" r:id="rId28"/>
    <p:sldId id="283" r:id="rId29"/>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FF62"/>
    <a:srgbClr val="FFDB74"/>
    <a:srgbClr val="FFE2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13" autoAdjust="0"/>
    <p:restoredTop sz="94660"/>
  </p:normalViewPr>
  <p:slideViewPr>
    <p:cSldViewPr snapToGrid="0" snapToObjects="1">
      <p:cViewPr varScale="1">
        <p:scale>
          <a:sx n="117" d="100"/>
          <a:sy n="117" d="100"/>
        </p:scale>
        <p:origin x="-129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055FF6D4-D4D7-426A-98F7-170A3668379E}" type="datetime1">
              <a:rPr lang="en-US" smtClean="0"/>
              <a:pPr/>
              <a:t>14/02/16</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5FD889E0-CAB2-4699-909D-B9A88D47ACBE}" type="slidenum">
              <a:rPr lang="en-US" smtClean="0"/>
              <a:t>‹Nr.›</a:t>
            </a:fld>
            <a:endParaRPr lang="en-US"/>
          </a:p>
        </p:txBody>
      </p:sp>
    </p:spTree>
    <p:extLst>
      <p:ext uri="{BB962C8B-B14F-4D97-AF65-F5344CB8AC3E}">
        <p14:creationId xmlns:p14="http://schemas.microsoft.com/office/powerpoint/2010/main" val="3814152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91255180-6349-C544-9E54-948B1554B14F}" type="datetimeFigureOut">
              <a:rPr lang="es-ES" smtClean="0"/>
              <a:t>14/02/16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1D56B3D-7258-AE4A-9654-D879F67228F6}" type="slidenum">
              <a:rPr lang="es-ES" smtClean="0"/>
              <a:t>‹Nr.›</a:t>
            </a:fld>
            <a:endParaRPr lang="es-ES"/>
          </a:p>
        </p:txBody>
      </p:sp>
    </p:spTree>
    <p:extLst>
      <p:ext uri="{BB962C8B-B14F-4D97-AF65-F5344CB8AC3E}">
        <p14:creationId xmlns:p14="http://schemas.microsoft.com/office/powerpoint/2010/main" val="1154123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91255180-6349-C544-9E54-948B1554B14F}" type="datetimeFigureOut">
              <a:rPr lang="es-ES" smtClean="0"/>
              <a:t>14/02/16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1D56B3D-7258-AE4A-9654-D879F67228F6}" type="slidenum">
              <a:rPr lang="es-ES" smtClean="0"/>
              <a:t>‹Nr.›</a:t>
            </a:fld>
            <a:endParaRPr lang="es-ES"/>
          </a:p>
        </p:txBody>
      </p:sp>
    </p:spTree>
    <p:extLst>
      <p:ext uri="{BB962C8B-B14F-4D97-AF65-F5344CB8AC3E}">
        <p14:creationId xmlns:p14="http://schemas.microsoft.com/office/powerpoint/2010/main" val="2413333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91255180-6349-C544-9E54-948B1554B14F}" type="datetimeFigureOut">
              <a:rPr lang="es-ES" smtClean="0"/>
              <a:t>14/02/16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1D56B3D-7258-AE4A-9654-D879F67228F6}" type="slidenum">
              <a:rPr lang="es-ES" smtClean="0"/>
              <a:t>‹Nr.›</a:t>
            </a:fld>
            <a:endParaRPr lang="es-ES"/>
          </a:p>
        </p:txBody>
      </p:sp>
    </p:spTree>
    <p:extLst>
      <p:ext uri="{BB962C8B-B14F-4D97-AF65-F5344CB8AC3E}">
        <p14:creationId xmlns:p14="http://schemas.microsoft.com/office/powerpoint/2010/main" val="3127452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42295D47-465E-4A05-802B-049480555B6D}" type="datetime1">
              <a:rPr lang="en-US" smtClean="0"/>
              <a:pPr/>
              <a:t>14/02/16</a:t>
            </a:fld>
            <a:endParaRPr lang="en-US"/>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1AD20DFC-E2D5-4BD6-B744-D8DEEAB5F7C2}" type="slidenum">
              <a:rPr lang="en-US" smtClean="0"/>
              <a:pPr/>
              <a:t>‹Nr.›</a:t>
            </a:fld>
            <a:endParaRPr lang="en-US" dirty="0"/>
          </a:p>
        </p:txBody>
      </p:sp>
    </p:spTree>
    <p:extLst>
      <p:ext uri="{BB962C8B-B14F-4D97-AF65-F5344CB8AC3E}">
        <p14:creationId xmlns:p14="http://schemas.microsoft.com/office/powerpoint/2010/main" val="2583037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91255180-6349-C544-9E54-948B1554B14F}" type="datetimeFigureOut">
              <a:rPr lang="es-ES" smtClean="0"/>
              <a:t>14/02/16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1D56B3D-7258-AE4A-9654-D879F67228F6}" type="slidenum">
              <a:rPr lang="es-ES" smtClean="0"/>
              <a:t>‹Nr.›</a:t>
            </a:fld>
            <a:endParaRPr lang="es-ES"/>
          </a:p>
        </p:txBody>
      </p:sp>
    </p:spTree>
    <p:extLst>
      <p:ext uri="{BB962C8B-B14F-4D97-AF65-F5344CB8AC3E}">
        <p14:creationId xmlns:p14="http://schemas.microsoft.com/office/powerpoint/2010/main" val="2045276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91255180-6349-C544-9E54-948B1554B14F}" type="datetimeFigureOut">
              <a:rPr lang="es-ES" smtClean="0"/>
              <a:t>14/02/16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1D56B3D-7258-AE4A-9654-D879F67228F6}" type="slidenum">
              <a:rPr lang="es-ES" smtClean="0"/>
              <a:t>‹Nr.›</a:t>
            </a:fld>
            <a:endParaRPr lang="es-ES"/>
          </a:p>
        </p:txBody>
      </p:sp>
    </p:spTree>
    <p:extLst>
      <p:ext uri="{BB962C8B-B14F-4D97-AF65-F5344CB8AC3E}">
        <p14:creationId xmlns:p14="http://schemas.microsoft.com/office/powerpoint/2010/main" val="1151712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91255180-6349-C544-9E54-948B1554B14F}" type="datetimeFigureOut">
              <a:rPr lang="es-ES" smtClean="0"/>
              <a:t>14/02/16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1D56B3D-7258-AE4A-9654-D879F67228F6}" type="slidenum">
              <a:rPr lang="es-ES" smtClean="0"/>
              <a:t>‹Nr.›</a:t>
            </a:fld>
            <a:endParaRPr lang="es-ES"/>
          </a:p>
        </p:txBody>
      </p:sp>
    </p:spTree>
    <p:extLst>
      <p:ext uri="{BB962C8B-B14F-4D97-AF65-F5344CB8AC3E}">
        <p14:creationId xmlns:p14="http://schemas.microsoft.com/office/powerpoint/2010/main" val="3728813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1255180-6349-C544-9E54-948B1554B14F}" type="datetimeFigureOut">
              <a:rPr lang="es-ES" smtClean="0"/>
              <a:t>14/02/16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1D56B3D-7258-AE4A-9654-D879F67228F6}" type="slidenum">
              <a:rPr lang="es-ES" smtClean="0"/>
              <a:t>‹Nr.›</a:t>
            </a:fld>
            <a:endParaRPr lang="es-ES"/>
          </a:p>
        </p:txBody>
      </p:sp>
    </p:spTree>
    <p:extLst>
      <p:ext uri="{BB962C8B-B14F-4D97-AF65-F5344CB8AC3E}">
        <p14:creationId xmlns:p14="http://schemas.microsoft.com/office/powerpoint/2010/main" val="2817923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91255180-6349-C544-9E54-948B1554B14F}" type="datetimeFigureOut">
              <a:rPr lang="es-ES" smtClean="0"/>
              <a:t>14/02/16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DBAE4E6-4D12-4A48-9B6B-6FA0B79BEE93}" type="slidenum">
              <a:rPr lang="en-US" smtClean="0"/>
              <a:t>‹Nr.›</a:t>
            </a:fld>
            <a:endParaRPr lang="en-US"/>
          </a:p>
        </p:txBody>
      </p:sp>
    </p:spTree>
    <p:extLst>
      <p:ext uri="{BB962C8B-B14F-4D97-AF65-F5344CB8AC3E}">
        <p14:creationId xmlns:p14="http://schemas.microsoft.com/office/powerpoint/2010/main" val="340617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91255180-6349-C544-9E54-948B1554B14F}" type="datetimeFigureOut">
              <a:rPr lang="es-ES" smtClean="0"/>
              <a:t>14/02/16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1D56B3D-7258-AE4A-9654-D879F67228F6}" type="slidenum">
              <a:rPr lang="es-ES" smtClean="0"/>
              <a:t>‹Nr.›</a:t>
            </a:fld>
            <a:endParaRPr lang="es-ES"/>
          </a:p>
        </p:txBody>
      </p:sp>
    </p:spTree>
    <p:extLst>
      <p:ext uri="{BB962C8B-B14F-4D97-AF65-F5344CB8AC3E}">
        <p14:creationId xmlns:p14="http://schemas.microsoft.com/office/powerpoint/2010/main" val="39435340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55180-6349-C544-9E54-948B1554B14F}" type="datetimeFigureOut">
              <a:rPr lang="es-ES" smtClean="0"/>
              <a:t>14/02/16</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D56B3D-7258-AE4A-9654-D879F67228F6}" type="slidenum">
              <a:rPr lang="es-ES" smtClean="0"/>
              <a:t>‹Nr.›</a:t>
            </a:fld>
            <a:endParaRPr lang="es-ES"/>
          </a:p>
        </p:txBody>
      </p:sp>
    </p:spTree>
    <p:extLst>
      <p:ext uri="{BB962C8B-B14F-4D97-AF65-F5344CB8AC3E}">
        <p14:creationId xmlns:p14="http://schemas.microsoft.com/office/powerpoint/2010/main" val="3157575795"/>
      </p:ext>
    </p:extLst>
  </p:cSld>
  <p:clrMap bg1="lt1" tx1="dk1" bg2="lt2" tx2="dk2" accent1="accent1" accent2="accent2" accent3="accent3" accent4="accent4" accent5="accent5" accent6="accent6" hlink="hlink" folHlink="folHlink"/>
  <p:sldLayoutIdLst>
    <p:sldLayoutId id="2147484166" r:id="rId1"/>
    <p:sldLayoutId id="2147484167" r:id="rId2"/>
    <p:sldLayoutId id="2147484168" r:id="rId3"/>
    <p:sldLayoutId id="2147484169" r:id="rId4"/>
    <p:sldLayoutId id="2147484170" r:id="rId5"/>
    <p:sldLayoutId id="2147484171" r:id="rId6"/>
    <p:sldLayoutId id="2147484172" r:id="rId7"/>
    <p:sldLayoutId id="2147484173" r:id="rId8"/>
    <p:sldLayoutId id="2147484174" r:id="rId9"/>
    <p:sldLayoutId id="2147484175" r:id="rId10"/>
    <p:sldLayoutId id="214748417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jpeg"/><Relationship Id="rId3"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jpeg"/><Relationship Id="rId1" Type="http://schemas.openxmlformats.org/officeDocument/2006/relationships/slideLayout" Target="../slideLayouts/slideLayout8.xml"/><Relationship Id="rId2"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image" Target="../media/image17.png"/><Relationship Id="rId6" Type="http://schemas.openxmlformats.org/officeDocument/2006/relationships/image" Target="../media/image18.png"/><Relationship Id="rId1" Type="http://schemas.openxmlformats.org/officeDocument/2006/relationships/slideLayout" Target="../slideLayouts/slideLayout8.xml"/><Relationship Id="rId2"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jpeg"/><Relationship Id="rId3" Type="http://schemas.openxmlformats.org/officeDocument/2006/relationships/image" Target="../media/image2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3.png"/><Relationship Id="rId3"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5.png"/><Relationship Id="rId3"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1.png"/><Relationship Id="rId3"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ctrTitle"/>
          </p:nvPr>
        </p:nvSpPr>
        <p:spPr/>
        <p:txBody>
          <a:bodyPr>
            <a:normAutofit/>
          </a:bodyPr>
          <a:lstStyle/>
          <a:p>
            <a:r>
              <a:rPr lang="es-ES_tradnl" sz="2000" b="1" dirty="0"/>
              <a:t>Evaluación de la resistencia </a:t>
            </a:r>
            <a:r>
              <a:rPr lang="pt-PT" sz="2000" b="1" dirty="0"/>
              <a:t>a Ceftriaxona, Amikacina y Oxacilina </a:t>
            </a:r>
            <a:r>
              <a:rPr lang="pt-PT" sz="2000" b="1" dirty="0" err="1" smtClean="0"/>
              <a:t>en</a:t>
            </a:r>
            <a:r>
              <a:rPr lang="pt-PT" sz="2000" b="1" dirty="0" smtClean="0"/>
              <a:t> </a:t>
            </a:r>
            <a:r>
              <a:rPr lang="it-IT" sz="2000" b="1" i="1" dirty="0" smtClean="0"/>
              <a:t>Escherichia </a:t>
            </a:r>
            <a:r>
              <a:rPr lang="it-IT" sz="2000" b="1" i="1" dirty="0"/>
              <a:t>coli</a:t>
            </a:r>
            <a:r>
              <a:rPr lang="it-IT" sz="2000" b="1" dirty="0"/>
              <a:t> </a:t>
            </a:r>
            <a:r>
              <a:rPr lang="pt-PT" sz="2000" b="1" dirty="0"/>
              <a:t>presente </a:t>
            </a:r>
            <a:r>
              <a:rPr lang="es-ES_tradnl" sz="2000" b="1" dirty="0"/>
              <a:t>en vertimientos de agua residual del Hospital de Suba II Nivel E.S.E en Bogotá</a:t>
            </a:r>
            <a:r>
              <a:rPr lang="es-ES_tradnl" sz="2000" dirty="0"/>
              <a:t/>
            </a:r>
            <a:br>
              <a:rPr lang="es-ES_tradnl" sz="2000" dirty="0"/>
            </a:br>
            <a:endParaRPr lang="es-ES" sz="2000" dirty="0"/>
          </a:p>
        </p:txBody>
      </p:sp>
      <p:sp>
        <p:nvSpPr>
          <p:cNvPr id="6" name="Subtítulo 5"/>
          <p:cNvSpPr>
            <a:spLocks noGrp="1"/>
          </p:cNvSpPr>
          <p:nvPr>
            <p:ph type="subTitle" idx="1"/>
          </p:nvPr>
        </p:nvSpPr>
        <p:spPr/>
        <p:txBody>
          <a:bodyPr>
            <a:normAutofit/>
          </a:bodyPr>
          <a:lstStyle/>
          <a:p>
            <a:r>
              <a:rPr lang="es-ES" sz="2000" dirty="0" err="1" smtClean="0"/>
              <a:t>Tesistas</a:t>
            </a:r>
            <a:r>
              <a:rPr lang="es-ES" sz="2000" dirty="0" smtClean="0"/>
              <a:t>: </a:t>
            </a:r>
            <a:r>
              <a:rPr lang="es-ES" sz="2000" dirty="0" smtClean="0"/>
              <a:t>Diana Katherine Bolaños Gómez</a:t>
            </a:r>
            <a:br>
              <a:rPr lang="es-ES" sz="2000" dirty="0" smtClean="0"/>
            </a:br>
            <a:r>
              <a:rPr lang="es-ES" sz="2000" dirty="0" smtClean="0"/>
              <a:t>           Luis Sebastián Mora Guzmán</a:t>
            </a:r>
          </a:p>
          <a:p>
            <a:r>
              <a:rPr lang="es-ES" sz="2000" dirty="0" smtClean="0"/>
              <a:t>Director: </a:t>
            </a:r>
            <a:r>
              <a:rPr lang="es-ES" sz="2000" dirty="0" smtClean="0"/>
              <a:t>Ingeniero Johan </a:t>
            </a:r>
            <a:r>
              <a:rPr lang="es-ES" sz="2000" dirty="0" smtClean="0"/>
              <a:t>Alexander Álvarez Berrio</a:t>
            </a:r>
            <a:endParaRPr lang="es-ES" sz="2000" dirty="0"/>
          </a:p>
        </p:txBody>
      </p:sp>
      <p:pic>
        <p:nvPicPr>
          <p:cNvPr id="7" name="Imagen 6"/>
          <p:cNvPicPr>
            <a:picLocks noChangeAspect="1"/>
          </p:cNvPicPr>
          <p:nvPr/>
        </p:nvPicPr>
        <p:blipFill rotWithShape="1">
          <a:blip r:embed="rId2"/>
          <a:srcRect l="6028" t="25762" r="5479" b="39450"/>
          <a:stretch/>
        </p:blipFill>
        <p:spPr>
          <a:xfrm>
            <a:off x="783167" y="1143000"/>
            <a:ext cx="4618500" cy="672041"/>
          </a:xfrm>
          <a:prstGeom prst="rect">
            <a:avLst/>
          </a:prstGeom>
        </p:spPr>
      </p:pic>
      <p:pic>
        <p:nvPicPr>
          <p:cNvPr id="8" name="Imagen 7"/>
          <p:cNvPicPr>
            <a:picLocks noChangeAspect="1"/>
          </p:cNvPicPr>
          <p:nvPr/>
        </p:nvPicPr>
        <p:blipFill>
          <a:blip r:embed="rId3"/>
          <a:stretch>
            <a:fillRect/>
          </a:stretch>
        </p:blipFill>
        <p:spPr>
          <a:xfrm>
            <a:off x="6254748" y="1045633"/>
            <a:ext cx="1926167" cy="964302"/>
          </a:xfrm>
          <a:prstGeom prst="rect">
            <a:avLst/>
          </a:prstGeom>
        </p:spPr>
      </p:pic>
    </p:spTree>
    <p:extLst>
      <p:ext uri="{BB962C8B-B14F-4D97-AF65-F5344CB8AC3E}">
        <p14:creationId xmlns:p14="http://schemas.microsoft.com/office/powerpoint/2010/main" val="209701379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599081"/>
            <a:ext cx="6030383" cy="2597085"/>
          </a:xfrm>
        </p:spPr>
        <p:txBody>
          <a:bodyPr>
            <a:normAutofit/>
          </a:bodyPr>
          <a:lstStyle/>
          <a:p>
            <a:pPr marL="514350" indent="-514350">
              <a:buFont typeface="+mj-lt"/>
              <a:buAutoNum type="arabicPeriod"/>
            </a:pPr>
            <a:r>
              <a:rPr lang="es-ES_tradnl" sz="2000" dirty="0"/>
              <a:t>Revisión  y  análisis  de la  información   secundaria   </a:t>
            </a:r>
            <a:r>
              <a:rPr lang="es-ES_tradnl" sz="2000" dirty="0" smtClean="0"/>
              <a:t>existente</a:t>
            </a:r>
          </a:p>
          <a:p>
            <a:pPr>
              <a:buFont typeface="Wingdings" pitchFamily="2" charset="2"/>
              <a:buChar char="Ø"/>
            </a:pPr>
            <a:r>
              <a:rPr lang="es-ES_tradnl" sz="2000" dirty="0" smtClean="0"/>
              <a:t>Bases de datos </a:t>
            </a:r>
          </a:p>
          <a:p>
            <a:pPr>
              <a:buFont typeface="Wingdings" pitchFamily="2" charset="2"/>
              <a:buChar char="Ø"/>
            </a:pPr>
            <a:r>
              <a:rPr lang="es-ES_tradnl" sz="2000" dirty="0" smtClean="0"/>
              <a:t>Visitas técnicas </a:t>
            </a:r>
          </a:p>
          <a:p>
            <a:pPr>
              <a:buFont typeface="Wingdings" pitchFamily="2" charset="2"/>
              <a:buChar char="Ø"/>
            </a:pPr>
            <a:endParaRPr lang="es-ES" sz="2000" dirty="0" smtClean="0"/>
          </a:p>
          <a:p>
            <a:pPr marL="514350" indent="-514350">
              <a:buFont typeface="+mj-lt"/>
              <a:buAutoNum type="arabicPeriod" startAt="2"/>
            </a:pPr>
            <a:r>
              <a:rPr lang="es-ES" sz="2000" dirty="0" smtClean="0"/>
              <a:t>Toma de muestras</a:t>
            </a:r>
            <a:endParaRPr lang="es-ES" sz="2000" dirty="0"/>
          </a:p>
        </p:txBody>
      </p:sp>
      <p:sp>
        <p:nvSpPr>
          <p:cNvPr id="9" name="Título 5"/>
          <p:cNvSpPr txBox="1">
            <a:spLocks/>
          </p:cNvSpPr>
          <p:nvPr/>
        </p:nvSpPr>
        <p:spPr>
          <a:xfrm>
            <a:off x="541868" y="1435101"/>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03034"/>
            <a:ext cx="1618282" cy="493133"/>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16" name="Imagen 15" descr="F:\Tesis\fotos\Nueva carpeta (2)\20151001_100855.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4677" y="2865338"/>
            <a:ext cx="2515091" cy="1954320"/>
          </a:xfrm>
          <a:prstGeom prst="rect">
            <a:avLst/>
          </a:prstGeom>
          <a:noFill/>
          <a:ln>
            <a:solidFill>
              <a:srgbClr val="000000"/>
            </a:solidFill>
          </a:ln>
        </p:spPr>
      </p:pic>
      <p:pic>
        <p:nvPicPr>
          <p:cNvPr id="17" name="Imagen 16" descr="F:\Tesis\fotos\Nueva carpeta (2)\20151001_10064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2828" y="3875619"/>
            <a:ext cx="2481577" cy="1968185"/>
          </a:xfrm>
          <a:prstGeom prst="rect">
            <a:avLst/>
          </a:prstGeom>
          <a:noFill/>
          <a:ln>
            <a:solidFill>
              <a:srgbClr val="000000"/>
            </a:solidFill>
          </a:ln>
        </p:spPr>
      </p:pic>
      <p:sp>
        <p:nvSpPr>
          <p:cNvPr id="2" name="CuadroTexto 1"/>
          <p:cNvSpPr txBox="1"/>
          <p:nvPr/>
        </p:nvSpPr>
        <p:spPr>
          <a:xfrm>
            <a:off x="3121888" y="4993215"/>
            <a:ext cx="2109538" cy="646331"/>
          </a:xfrm>
          <a:prstGeom prst="rect">
            <a:avLst/>
          </a:prstGeom>
          <a:noFill/>
        </p:spPr>
        <p:txBody>
          <a:bodyPr wrap="square" rtlCol="0">
            <a:spAutoFit/>
          </a:bodyPr>
          <a:lstStyle/>
          <a:p>
            <a:pPr algn="ctr"/>
            <a:r>
              <a:rPr lang="es-ES" dirty="0" smtClean="0"/>
              <a:t>Tanque de homogenización</a:t>
            </a:r>
            <a:endParaRPr lang="es-ES" dirty="0"/>
          </a:p>
        </p:txBody>
      </p:sp>
      <p:sp>
        <p:nvSpPr>
          <p:cNvPr id="18" name="CuadroTexto 17"/>
          <p:cNvSpPr txBox="1"/>
          <p:nvPr/>
        </p:nvSpPr>
        <p:spPr>
          <a:xfrm>
            <a:off x="6059926" y="5922974"/>
            <a:ext cx="2424479" cy="369332"/>
          </a:xfrm>
          <a:prstGeom prst="rect">
            <a:avLst/>
          </a:prstGeom>
          <a:noFill/>
        </p:spPr>
        <p:txBody>
          <a:bodyPr wrap="square" rtlCol="0">
            <a:spAutoFit/>
          </a:bodyPr>
          <a:lstStyle/>
          <a:p>
            <a:pPr algn="ctr"/>
            <a:r>
              <a:rPr lang="es-ES" dirty="0" smtClean="0"/>
              <a:t>Caja de inspección</a:t>
            </a:r>
            <a:endParaRPr lang="es-ES" dirty="0"/>
          </a:p>
        </p:txBody>
      </p:sp>
    </p:spTree>
    <p:extLst>
      <p:ext uri="{BB962C8B-B14F-4D97-AF65-F5344CB8AC3E}">
        <p14:creationId xmlns:p14="http://schemas.microsoft.com/office/powerpoint/2010/main" val="1486889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273050"/>
            <a:ext cx="6030383" cy="5853113"/>
          </a:xfrm>
        </p:spPr>
        <p:txBody>
          <a:bodyPr/>
          <a:lstStyle/>
          <a:p>
            <a:pPr marL="514350" indent="-514350">
              <a:buFont typeface="+mj-lt"/>
              <a:buAutoNum type="arabicPeriod" startAt="3"/>
            </a:pPr>
            <a:r>
              <a:rPr lang="es-ES" sz="2400" dirty="0" smtClean="0"/>
              <a:t>Presencia Bacteriana</a:t>
            </a:r>
          </a:p>
          <a:p>
            <a:pPr marL="514350" indent="-514350">
              <a:buFont typeface="+mj-lt"/>
              <a:buAutoNum type="arabicPeriod" startAt="3"/>
            </a:pPr>
            <a:endParaRPr lang="es-ES" dirty="0"/>
          </a:p>
          <a:p>
            <a:pPr marL="514350" indent="-514350">
              <a:buFont typeface="+mj-lt"/>
              <a:buAutoNum type="arabicPeriod" startAt="3"/>
            </a:pPr>
            <a:endParaRPr lang="es-ES" dirty="0" smtClean="0"/>
          </a:p>
          <a:p>
            <a:pPr marL="0" indent="0">
              <a:buNone/>
            </a:pPr>
            <a:endParaRPr lang="es-ES" dirty="0" smtClean="0"/>
          </a:p>
          <a:p>
            <a:pPr marL="0" indent="0">
              <a:buNone/>
            </a:pPr>
            <a:endParaRPr lang="es-ES" dirty="0" smtClean="0"/>
          </a:p>
          <a:p>
            <a:pPr marL="514350" indent="-514350">
              <a:buFont typeface="+mj-lt"/>
              <a:buAutoNum type="arabicPeriod" startAt="3"/>
            </a:pPr>
            <a:r>
              <a:rPr lang="es-ES" sz="2400" dirty="0" smtClean="0"/>
              <a:t>Dilución Seriada</a:t>
            </a:r>
            <a:endParaRPr lang="es-ES" sz="2400" dirty="0"/>
          </a:p>
        </p:txBody>
      </p:sp>
      <p:sp>
        <p:nvSpPr>
          <p:cNvPr id="9" name="Título 5"/>
          <p:cNvSpPr txBox="1">
            <a:spLocks/>
          </p:cNvSpPr>
          <p:nvPr/>
        </p:nvSpPr>
        <p:spPr>
          <a:xfrm>
            <a:off x="541868" y="1435101"/>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70468"/>
            <a:ext cx="1618282" cy="525699"/>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16" name="Imagen 15" descr="F:\Tesis\fotos\Tesis\20151006_105223.jpg"/>
          <p:cNvPicPr/>
          <p:nvPr/>
        </p:nvPicPr>
        <p:blipFill>
          <a:blip r:embed="rId2" cstate="print">
            <a:extLst>
              <a:ext uri="{28A0092B-C50C-407E-A947-70E740481C1C}">
                <a14:useLocalDpi xmlns:a14="http://schemas.microsoft.com/office/drawing/2010/main" val="0"/>
              </a:ext>
            </a:extLst>
          </a:blip>
          <a:srcRect l="23931" t="37557" r="30584" b="21493"/>
          <a:stretch>
            <a:fillRect/>
          </a:stretch>
        </p:blipFill>
        <p:spPr bwMode="auto">
          <a:xfrm>
            <a:off x="6103468" y="1173531"/>
            <a:ext cx="2362200" cy="1600200"/>
          </a:xfrm>
          <a:prstGeom prst="rect">
            <a:avLst/>
          </a:prstGeom>
          <a:noFill/>
          <a:ln w="9525">
            <a:solidFill>
              <a:srgbClr val="000000"/>
            </a:solidFill>
            <a:miter lim="800000"/>
            <a:headEnd/>
            <a:tailEnd/>
          </a:ln>
        </p:spPr>
      </p:pic>
      <p:sp>
        <p:nvSpPr>
          <p:cNvPr id="2" name="CuadroTexto 1"/>
          <p:cNvSpPr txBox="1"/>
          <p:nvPr/>
        </p:nvSpPr>
        <p:spPr>
          <a:xfrm>
            <a:off x="3405293" y="1604299"/>
            <a:ext cx="2428857" cy="369332"/>
          </a:xfrm>
          <a:prstGeom prst="rect">
            <a:avLst/>
          </a:prstGeom>
          <a:noFill/>
        </p:spPr>
        <p:txBody>
          <a:bodyPr wrap="none" rtlCol="0">
            <a:spAutoFit/>
          </a:bodyPr>
          <a:lstStyle/>
          <a:p>
            <a:r>
              <a:rPr lang="es-ES" dirty="0" smtClean="0"/>
              <a:t>Confirmación LSB+MUG</a:t>
            </a:r>
          </a:p>
        </p:txBody>
      </p:sp>
      <p:pic>
        <p:nvPicPr>
          <p:cNvPr id="17" name="Imagen 16"/>
          <p:cNvPicPr/>
          <p:nvPr/>
        </p:nvPicPr>
        <p:blipFill>
          <a:blip r:embed="rId3" cstate="print"/>
          <a:srcRect l="49725" t="33795" r="27582" b="37950"/>
          <a:stretch>
            <a:fillRect/>
          </a:stretch>
        </p:blipFill>
        <p:spPr bwMode="auto">
          <a:xfrm>
            <a:off x="3570922" y="4233330"/>
            <a:ext cx="2002155" cy="1478915"/>
          </a:xfrm>
          <a:prstGeom prst="rect">
            <a:avLst/>
          </a:prstGeom>
          <a:noFill/>
          <a:ln w="9525">
            <a:solidFill>
              <a:srgbClr val="000000"/>
            </a:solidFill>
            <a:miter lim="800000"/>
            <a:headEnd/>
            <a:tailEnd/>
          </a:ln>
        </p:spPr>
      </p:pic>
      <p:pic>
        <p:nvPicPr>
          <p:cNvPr id="18" name="Imagen 17" descr="F:\Tesis\fotos\Tesis\20151006_115546.jpg"/>
          <p:cNvPicPr/>
          <p:nvPr/>
        </p:nvPicPr>
        <p:blipFill>
          <a:blip r:embed="rId4">
            <a:extLst>
              <a:ext uri="{28A0092B-C50C-407E-A947-70E740481C1C}">
                <a14:useLocalDpi xmlns:a14="http://schemas.microsoft.com/office/drawing/2010/main" val="0"/>
              </a:ext>
            </a:extLst>
          </a:blip>
          <a:srcRect/>
          <a:stretch>
            <a:fillRect/>
          </a:stretch>
        </p:blipFill>
        <p:spPr bwMode="auto">
          <a:xfrm>
            <a:off x="6540862" y="4203151"/>
            <a:ext cx="1574716" cy="1698438"/>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624417"/>
            <a:ext cx="6030383" cy="433916"/>
          </a:xfrm>
        </p:spPr>
        <p:txBody>
          <a:bodyPr>
            <a:normAutofit lnSpcReduction="10000"/>
          </a:bodyPr>
          <a:lstStyle/>
          <a:p>
            <a:pPr marL="514350" indent="-514350">
              <a:buFont typeface="+mj-lt"/>
              <a:buAutoNum type="arabicPeriod" startAt="5"/>
            </a:pPr>
            <a:r>
              <a:rPr lang="es-ES" sz="2400" dirty="0" smtClean="0"/>
              <a:t>Aislamiento de </a:t>
            </a:r>
            <a:r>
              <a:rPr lang="es-ES" sz="2400" i="1" dirty="0" smtClean="0"/>
              <a:t>E. coli</a:t>
            </a:r>
            <a:endParaRPr lang="es-ES" sz="2400" i="1" dirty="0"/>
          </a:p>
        </p:txBody>
      </p:sp>
      <p:sp>
        <p:nvSpPr>
          <p:cNvPr id="9" name="Título 5"/>
          <p:cNvSpPr txBox="1">
            <a:spLocks/>
          </p:cNvSpPr>
          <p:nvPr/>
        </p:nvSpPr>
        <p:spPr>
          <a:xfrm>
            <a:off x="541868" y="1435101"/>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81323"/>
            <a:ext cx="1618282" cy="514844"/>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16" name="Imagen 15"/>
          <p:cNvPicPr/>
          <p:nvPr/>
        </p:nvPicPr>
        <p:blipFill>
          <a:blip r:embed="rId2"/>
          <a:srcRect l="28997" t="39058" r="37109" b="16621"/>
          <a:stretch>
            <a:fillRect/>
          </a:stretch>
        </p:blipFill>
        <p:spPr bwMode="auto">
          <a:xfrm>
            <a:off x="4120788" y="1185333"/>
            <a:ext cx="2026285" cy="1657350"/>
          </a:xfrm>
          <a:prstGeom prst="rect">
            <a:avLst/>
          </a:prstGeom>
          <a:noFill/>
          <a:ln w="9525">
            <a:solidFill>
              <a:srgbClr val="000000"/>
            </a:solidFill>
            <a:miter lim="800000"/>
            <a:headEnd/>
            <a:tailEnd/>
          </a:ln>
        </p:spPr>
      </p:pic>
      <p:pic>
        <p:nvPicPr>
          <p:cNvPr id="17" name="Imagen 16" descr="F:\Tesis\fotos\Tesis\IMG-20151018-WA0074.jpg"/>
          <p:cNvPicPr/>
          <p:nvPr/>
        </p:nvPicPr>
        <p:blipFill>
          <a:blip r:embed="rId3">
            <a:extLst>
              <a:ext uri="{28A0092B-C50C-407E-A947-70E740481C1C}">
                <a14:useLocalDpi xmlns:a14="http://schemas.microsoft.com/office/drawing/2010/main" val="0"/>
              </a:ext>
            </a:extLst>
          </a:blip>
          <a:srcRect l="5800" r="9498"/>
          <a:stretch>
            <a:fillRect/>
          </a:stretch>
        </p:blipFill>
        <p:spPr bwMode="auto">
          <a:xfrm>
            <a:off x="3185579" y="3196167"/>
            <a:ext cx="1557107" cy="1388530"/>
          </a:xfrm>
          <a:prstGeom prst="rect">
            <a:avLst/>
          </a:prstGeom>
          <a:noFill/>
          <a:ln w="9525">
            <a:solidFill>
              <a:srgbClr val="000000"/>
            </a:solidFill>
            <a:miter lim="800000"/>
            <a:headEnd/>
            <a:tailEnd/>
          </a:ln>
        </p:spPr>
      </p:pic>
      <p:pic>
        <p:nvPicPr>
          <p:cNvPr id="18" name="Imagen 17" descr="F:\Tesis\fotos\Tesis\IMG-20151018-WA0077.jpg"/>
          <p:cNvPicPr/>
          <p:nvPr/>
        </p:nvPicPr>
        <p:blipFill rotWithShape="1">
          <a:blip r:embed="rId4">
            <a:extLst>
              <a:ext uri="{28A0092B-C50C-407E-A947-70E740481C1C}">
                <a14:useLocalDpi xmlns:a14="http://schemas.microsoft.com/office/drawing/2010/main" val="0"/>
              </a:ext>
            </a:extLst>
          </a:blip>
          <a:srcRect t="13793" b="7108"/>
          <a:stretch/>
        </p:blipFill>
        <p:spPr bwMode="auto">
          <a:xfrm>
            <a:off x="3235638" y="4819613"/>
            <a:ext cx="1507048" cy="1306550"/>
          </a:xfrm>
          <a:prstGeom prst="rect">
            <a:avLst/>
          </a:prstGeom>
          <a:noFill/>
          <a:ln>
            <a:solidFill>
              <a:srgbClr val="000000"/>
            </a:solidFill>
          </a:ln>
          <a:extLst>
            <a:ext uri="{53640926-AAD7-44d8-BBD7-CCE9431645EC}">
              <a14:shadowObscured xmlns:a14="http://schemas.microsoft.com/office/drawing/2010/main"/>
            </a:ext>
          </a:extLst>
        </p:spPr>
      </p:pic>
      <p:cxnSp>
        <p:nvCxnSpPr>
          <p:cNvPr id="5" name="Conector recto de flecha 4"/>
          <p:cNvCxnSpPr/>
          <p:nvPr/>
        </p:nvCxnSpPr>
        <p:spPr>
          <a:xfrm>
            <a:off x="5113122" y="5484152"/>
            <a:ext cx="1033951" cy="112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8" name="Imagen 7"/>
          <p:cNvPicPr>
            <a:picLocks noChangeAspect="1"/>
          </p:cNvPicPr>
          <p:nvPr/>
        </p:nvPicPr>
        <p:blipFill>
          <a:blip r:embed="rId5"/>
          <a:stretch>
            <a:fillRect/>
          </a:stretch>
        </p:blipFill>
        <p:spPr>
          <a:xfrm>
            <a:off x="6552098" y="3196167"/>
            <a:ext cx="1449271" cy="1463981"/>
          </a:xfrm>
          <a:prstGeom prst="rect">
            <a:avLst/>
          </a:prstGeom>
          <a:ln>
            <a:solidFill>
              <a:srgbClr val="000000"/>
            </a:solidFill>
          </a:ln>
        </p:spPr>
      </p:pic>
      <p:pic>
        <p:nvPicPr>
          <p:cNvPr id="19" name="Imagen 18"/>
          <p:cNvPicPr>
            <a:picLocks noChangeAspect="1"/>
          </p:cNvPicPr>
          <p:nvPr/>
        </p:nvPicPr>
        <p:blipFill>
          <a:blip r:embed="rId6"/>
          <a:stretch>
            <a:fillRect/>
          </a:stretch>
        </p:blipFill>
        <p:spPr>
          <a:xfrm>
            <a:off x="6357092" y="4873501"/>
            <a:ext cx="1862120" cy="1198774"/>
          </a:xfrm>
          <a:prstGeom prst="rect">
            <a:avLst/>
          </a:prstGeom>
          <a:ln>
            <a:solidFill>
              <a:srgbClr val="000000"/>
            </a:solidFill>
          </a:ln>
        </p:spPr>
      </p:pic>
      <p:cxnSp>
        <p:nvCxnSpPr>
          <p:cNvPr id="20" name="Conector recto de flecha 19"/>
          <p:cNvCxnSpPr/>
          <p:nvPr/>
        </p:nvCxnSpPr>
        <p:spPr>
          <a:xfrm>
            <a:off x="5113122" y="3875619"/>
            <a:ext cx="1033951" cy="112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CuadroTexto 20"/>
          <p:cNvSpPr txBox="1"/>
          <p:nvPr/>
        </p:nvSpPr>
        <p:spPr>
          <a:xfrm>
            <a:off x="5352817" y="3894734"/>
            <a:ext cx="794255" cy="646331"/>
          </a:xfrm>
          <a:prstGeom prst="rect">
            <a:avLst/>
          </a:prstGeom>
          <a:noFill/>
        </p:spPr>
        <p:txBody>
          <a:bodyPr wrap="square" rtlCol="0">
            <a:spAutoFit/>
          </a:bodyPr>
          <a:lstStyle/>
          <a:p>
            <a:pPr algn="ctr"/>
            <a:r>
              <a:rPr lang="es-ES" dirty="0" smtClean="0"/>
              <a:t>Antes PTAR</a:t>
            </a:r>
            <a:endParaRPr lang="es-ES" dirty="0"/>
          </a:p>
        </p:txBody>
      </p:sp>
      <p:sp>
        <p:nvSpPr>
          <p:cNvPr id="22" name="CuadroTexto 21"/>
          <p:cNvSpPr txBox="1"/>
          <p:nvPr/>
        </p:nvSpPr>
        <p:spPr>
          <a:xfrm>
            <a:off x="5225946" y="5546681"/>
            <a:ext cx="1045189" cy="646331"/>
          </a:xfrm>
          <a:prstGeom prst="rect">
            <a:avLst/>
          </a:prstGeom>
          <a:noFill/>
        </p:spPr>
        <p:txBody>
          <a:bodyPr wrap="square" rtlCol="0">
            <a:spAutoFit/>
          </a:bodyPr>
          <a:lstStyle/>
          <a:p>
            <a:pPr algn="ctr"/>
            <a:r>
              <a:rPr lang="es-ES" dirty="0" smtClean="0"/>
              <a:t>Después PTAR</a:t>
            </a:r>
            <a:endParaRPr lang="es-ES"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07427"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779340"/>
            <a:ext cx="6030383" cy="557985"/>
          </a:xfrm>
        </p:spPr>
        <p:txBody>
          <a:bodyPr>
            <a:normAutofit/>
          </a:bodyPr>
          <a:lstStyle/>
          <a:p>
            <a:pPr marL="514350" indent="-514350">
              <a:buFont typeface="+mj-lt"/>
              <a:buAutoNum type="arabicPeriod" startAt="6"/>
            </a:pPr>
            <a:r>
              <a:rPr lang="es-ES" sz="2400" dirty="0" smtClean="0"/>
              <a:t>Suspensión del inóculo</a:t>
            </a:r>
            <a:endParaRPr lang="es-ES" sz="2400" dirty="0"/>
          </a:p>
        </p:txBody>
      </p:sp>
      <p:sp>
        <p:nvSpPr>
          <p:cNvPr id="9" name="Título 5"/>
          <p:cNvSpPr txBox="1">
            <a:spLocks/>
          </p:cNvSpPr>
          <p:nvPr/>
        </p:nvSpPr>
        <p:spPr>
          <a:xfrm>
            <a:off x="541868" y="1435101"/>
            <a:ext cx="1607427"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13890"/>
            <a:ext cx="1607427" cy="48227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07427"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17" name="16 Imagen" descr="F:\Tesis\fotos\Tesis\20151013_121055.jpg"/>
          <p:cNvPicPr/>
          <p:nvPr/>
        </p:nvPicPr>
        <p:blipFill rotWithShape="1">
          <a:blip r:embed="rId2">
            <a:extLst>
              <a:ext uri="{28A0092B-C50C-407E-A947-70E740481C1C}">
                <a14:useLocalDpi xmlns:a14="http://schemas.microsoft.com/office/drawing/2010/main" val="0"/>
              </a:ext>
            </a:extLst>
          </a:blip>
          <a:srcRect l="5365" t="-492" r="5107" b="492"/>
          <a:stretch/>
        </p:blipFill>
        <p:spPr bwMode="auto">
          <a:xfrm>
            <a:off x="5327561" y="3875619"/>
            <a:ext cx="2687457" cy="2056332"/>
          </a:xfrm>
          <a:prstGeom prst="rect">
            <a:avLst/>
          </a:prstGeom>
          <a:noFill/>
          <a:ln>
            <a:solidFill>
              <a:srgbClr val="000000"/>
            </a:solidFill>
          </a:ln>
          <a:extLst>
            <a:ext uri="{53640926-AAD7-44d8-BBD7-CCE9431645EC}">
              <a14:shadowObscured xmlns:a14="http://schemas.microsoft.com/office/drawing/2010/main"/>
            </a:ext>
          </a:extLst>
        </p:spPr>
      </p:pic>
      <p:sp>
        <p:nvSpPr>
          <p:cNvPr id="18" name="17 CuadroTexto"/>
          <p:cNvSpPr txBox="1"/>
          <p:nvPr/>
        </p:nvSpPr>
        <p:spPr>
          <a:xfrm>
            <a:off x="2743199" y="4670049"/>
            <a:ext cx="3928091" cy="646331"/>
          </a:xfrm>
          <a:prstGeom prst="rect">
            <a:avLst/>
          </a:prstGeom>
          <a:noFill/>
        </p:spPr>
        <p:txBody>
          <a:bodyPr wrap="square" rtlCol="0">
            <a:spAutoFit/>
          </a:bodyPr>
          <a:lstStyle/>
          <a:p>
            <a:r>
              <a:rPr lang="es-CO" dirty="0" smtClean="0"/>
              <a:t>Turbidez de </a:t>
            </a:r>
            <a:r>
              <a:rPr lang="es-CO" dirty="0" smtClean="0"/>
              <a:t>McFarland</a:t>
            </a:r>
            <a:endParaRPr lang="es-CO" dirty="0" smtClean="0"/>
          </a:p>
          <a:p>
            <a:endParaRPr lang="es-CO" dirty="0"/>
          </a:p>
        </p:txBody>
      </p:sp>
      <p:pic>
        <p:nvPicPr>
          <p:cNvPr id="19" name="18 Imagen" descr="F:\Tesis\fotos\Tesis\20151013_121557.jpg"/>
          <p:cNvPicPr/>
          <p:nvPr/>
        </p:nvPicPr>
        <p:blipFill>
          <a:blip r:embed="rId3">
            <a:extLst>
              <a:ext uri="{28A0092B-C50C-407E-A947-70E740481C1C}">
                <a14:useLocalDpi xmlns:a14="http://schemas.microsoft.com/office/drawing/2010/main" val="0"/>
              </a:ext>
            </a:extLst>
          </a:blip>
          <a:srcRect b="18880"/>
          <a:stretch>
            <a:fillRect/>
          </a:stretch>
        </p:blipFill>
        <p:spPr bwMode="auto">
          <a:xfrm>
            <a:off x="2743199" y="1435101"/>
            <a:ext cx="2517913" cy="2089151"/>
          </a:xfrm>
          <a:prstGeom prst="rect">
            <a:avLst/>
          </a:prstGeom>
          <a:noFill/>
          <a:ln w="9525">
            <a:solidFill>
              <a:srgbClr val="000000"/>
            </a:solidFill>
            <a:miter lim="800000"/>
            <a:headEnd/>
            <a:tailEnd/>
          </a:ln>
        </p:spPr>
      </p:pic>
      <p:sp>
        <p:nvSpPr>
          <p:cNvPr id="20" name="19 CuadroTexto"/>
          <p:cNvSpPr txBox="1"/>
          <p:nvPr/>
        </p:nvSpPr>
        <p:spPr>
          <a:xfrm>
            <a:off x="5552661" y="1961322"/>
            <a:ext cx="2809461" cy="369332"/>
          </a:xfrm>
          <a:prstGeom prst="rect">
            <a:avLst/>
          </a:prstGeom>
          <a:noFill/>
        </p:spPr>
        <p:txBody>
          <a:bodyPr wrap="square" rtlCol="0">
            <a:spAutoFit/>
          </a:bodyPr>
          <a:lstStyle/>
          <a:p>
            <a:r>
              <a:rPr lang="es-CO" dirty="0" smtClean="0"/>
              <a:t>Suspensión del inóculo </a:t>
            </a:r>
            <a:endParaRPr lang="es-CO" dirty="0"/>
          </a:p>
        </p:txBody>
      </p:sp>
    </p:spTree>
    <p:extLst>
      <p:ext uri="{BB962C8B-B14F-4D97-AF65-F5344CB8AC3E}">
        <p14:creationId xmlns:p14="http://schemas.microsoft.com/office/powerpoint/2010/main" val="948683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59657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345635" y="567722"/>
            <a:ext cx="6573078" cy="867379"/>
          </a:xfrm>
        </p:spPr>
        <p:txBody>
          <a:bodyPr>
            <a:normAutofit/>
          </a:bodyPr>
          <a:lstStyle/>
          <a:p>
            <a:pPr marL="514350" indent="-514350" algn="just">
              <a:buFont typeface="+mj-lt"/>
              <a:buAutoNum type="arabicPeriod" startAt="7"/>
            </a:pPr>
            <a:r>
              <a:rPr lang="es-ES" sz="2400" dirty="0" smtClean="0"/>
              <a:t>Preparación </a:t>
            </a:r>
            <a:r>
              <a:rPr lang="es-ES" sz="2400" dirty="0" smtClean="0"/>
              <a:t>del antibiótico y concentraciones </a:t>
            </a:r>
            <a:endParaRPr lang="es-ES" sz="2400" dirty="0"/>
          </a:p>
        </p:txBody>
      </p:sp>
      <p:sp>
        <p:nvSpPr>
          <p:cNvPr id="9" name="Título 5"/>
          <p:cNvSpPr txBox="1">
            <a:spLocks/>
          </p:cNvSpPr>
          <p:nvPr/>
        </p:nvSpPr>
        <p:spPr>
          <a:xfrm>
            <a:off x="541868" y="1435101"/>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13890"/>
            <a:ext cx="1596572" cy="48227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59657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2" name="CuadroTexto 1"/>
          <p:cNvSpPr txBox="1"/>
          <p:nvPr/>
        </p:nvSpPr>
        <p:spPr>
          <a:xfrm>
            <a:off x="2441277" y="3661367"/>
            <a:ext cx="6303867" cy="923330"/>
          </a:xfrm>
          <a:prstGeom prst="rect">
            <a:avLst/>
          </a:prstGeom>
          <a:noFill/>
        </p:spPr>
        <p:txBody>
          <a:bodyPr wrap="none" rtlCol="0">
            <a:spAutoFit/>
          </a:bodyPr>
          <a:lstStyle/>
          <a:p>
            <a:r>
              <a:rPr lang="es-ES" b="1" dirty="0" smtClean="0"/>
              <a:t>CLSI </a:t>
            </a:r>
          </a:p>
          <a:p>
            <a:r>
              <a:rPr lang="es-ES" dirty="0" smtClean="0"/>
              <a:t>M-100 Estándares de desempeño para pruebas de susceptibilidad </a:t>
            </a:r>
          </a:p>
          <a:p>
            <a:r>
              <a:rPr lang="es-ES" dirty="0"/>
              <a:t>a</a:t>
            </a:r>
            <a:r>
              <a:rPr lang="es-ES" dirty="0" smtClean="0"/>
              <a:t>ntimicrobiana. </a:t>
            </a:r>
            <a:endParaRPr lang="es-ES" dirty="0"/>
          </a:p>
        </p:txBody>
      </p:sp>
      <p:graphicFrame>
        <p:nvGraphicFramePr>
          <p:cNvPr id="4" name="Tabla 3"/>
          <p:cNvGraphicFramePr>
            <a:graphicFrameLocks noGrp="1"/>
          </p:cNvGraphicFramePr>
          <p:nvPr>
            <p:extLst>
              <p:ext uri="{D42A27DB-BD31-4B8C-83A1-F6EECF244321}">
                <p14:modId xmlns:p14="http://schemas.microsoft.com/office/powerpoint/2010/main" val="2106816122"/>
              </p:ext>
            </p:extLst>
          </p:nvPr>
        </p:nvGraphicFramePr>
        <p:xfrm>
          <a:off x="3752549" y="4760477"/>
          <a:ext cx="3845967" cy="1483360"/>
        </p:xfrm>
        <a:graphic>
          <a:graphicData uri="http://schemas.openxmlformats.org/drawingml/2006/table">
            <a:tbl>
              <a:tblPr firstRow="1" bandRow="1">
                <a:tableStyleId>{08FB837D-C827-4EFA-A057-4D05807E0F7C}</a:tableStyleId>
              </a:tblPr>
              <a:tblGrid>
                <a:gridCol w="1902918"/>
                <a:gridCol w="1943049"/>
              </a:tblGrid>
              <a:tr h="370840">
                <a:tc>
                  <a:txBody>
                    <a:bodyPr/>
                    <a:lstStyle/>
                    <a:p>
                      <a:pPr algn="ctr"/>
                      <a:r>
                        <a:rPr lang="es-ES" dirty="0" smtClean="0">
                          <a:solidFill>
                            <a:srgbClr val="000000"/>
                          </a:solidFill>
                        </a:rPr>
                        <a:t>Antibióticos</a:t>
                      </a:r>
                      <a:r>
                        <a:rPr lang="es-ES" baseline="0" dirty="0" smtClean="0">
                          <a:solidFill>
                            <a:srgbClr val="000000"/>
                          </a:solidFill>
                        </a:rPr>
                        <a:t> </a:t>
                      </a:r>
                      <a:endParaRPr lang="es-ES" dirty="0">
                        <a:solidFill>
                          <a:srgbClr val="000000"/>
                        </a:solidFill>
                      </a:endParaRPr>
                    </a:p>
                  </a:txBody>
                  <a:tcPr/>
                </a:tc>
                <a:tc>
                  <a:txBody>
                    <a:bodyPr/>
                    <a:lstStyle/>
                    <a:p>
                      <a:pPr algn="ctr"/>
                      <a:r>
                        <a:rPr lang="es-ES" dirty="0" smtClean="0">
                          <a:solidFill>
                            <a:srgbClr val="000000"/>
                          </a:solidFill>
                        </a:rPr>
                        <a:t>CIM</a:t>
                      </a:r>
                      <a:endParaRPr lang="es-ES" dirty="0">
                        <a:solidFill>
                          <a:srgbClr val="000000"/>
                        </a:solidFill>
                      </a:endParaRPr>
                    </a:p>
                  </a:txBody>
                  <a:tcPr/>
                </a:tc>
              </a:tr>
              <a:tr h="370840">
                <a:tc>
                  <a:txBody>
                    <a:bodyPr/>
                    <a:lstStyle/>
                    <a:p>
                      <a:r>
                        <a:rPr lang="es-ES" dirty="0" smtClean="0"/>
                        <a:t>Amikacina</a:t>
                      </a:r>
                      <a:endParaRPr lang="es-ES" dirty="0"/>
                    </a:p>
                  </a:txBody>
                  <a:tcPr/>
                </a:tc>
                <a:tc>
                  <a:txBody>
                    <a:bodyPr/>
                    <a:lstStyle/>
                    <a:p>
                      <a:pPr algn="ctr"/>
                      <a:r>
                        <a:rPr lang="es-ES_tradnl" sz="1800" kern="1200" dirty="0" smtClean="0">
                          <a:solidFill>
                            <a:schemeClr val="dk1"/>
                          </a:solidFill>
                          <a:effectLst/>
                          <a:latin typeface="+mn-lt"/>
                          <a:ea typeface="+mn-ea"/>
                          <a:cs typeface="+mn-cs"/>
                        </a:rPr>
                        <a:t>25 </a:t>
                      </a:r>
                      <a:r>
                        <a:rPr lang="es-ES_tradnl" sz="1800" kern="1200" dirty="0" smtClean="0">
                          <a:solidFill>
                            <a:schemeClr val="dk1"/>
                          </a:solidFill>
                          <a:effectLst/>
                          <a:latin typeface="+mn-lt"/>
                          <a:ea typeface="+mn-ea"/>
                          <a:cs typeface="+mn-cs"/>
                          <a:sym typeface="Symbol"/>
                        </a:rPr>
                        <a:t></a:t>
                      </a:r>
                      <a:r>
                        <a:rPr lang="es-ES_tradnl" sz="1800" kern="1200" dirty="0" smtClean="0">
                          <a:solidFill>
                            <a:schemeClr val="dk1"/>
                          </a:solidFill>
                          <a:effectLst/>
                          <a:latin typeface="+mn-lt"/>
                          <a:ea typeface="+mn-ea"/>
                          <a:cs typeface="+mn-cs"/>
                        </a:rPr>
                        <a:t>g/ml</a:t>
                      </a:r>
                      <a:r>
                        <a:rPr lang="es-ES_tradnl" dirty="0" smtClean="0">
                          <a:effectLst/>
                        </a:rPr>
                        <a:t> </a:t>
                      </a:r>
                      <a:endParaRPr lang="es-ES" dirty="0"/>
                    </a:p>
                  </a:txBody>
                  <a:tcPr/>
                </a:tc>
              </a:tr>
              <a:tr h="370840">
                <a:tc>
                  <a:txBody>
                    <a:bodyPr/>
                    <a:lstStyle/>
                    <a:p>
                      <a:r>
                        <a:rPr lang="es-ES" dirty="0" smtClean="0"/>
                        <a:t>Ceftriaxona</a:t>
                      </a:r>
                      <a:endParaRPr lang="es-ES" dirty="0"/>
                    </a:p>
                  </a:txBody>
                  <a:tcPr/>
                </a:tc>
                <a:tc>
                  <a:txBody>
                    <a:bodyPr/>
                    <a:lstStyle/>
                    <a:p>
                      <a:pPr algn="ctr"/>
                      <a:r>
                        <a:rPr lang="es-ES_tradnl" sz="1800" kern="1200" dirty="0" smtClean="0">
                          <a:solidFill>
                            <a:schemeClr val="dk1"/>
                          </a:solidFill>
                          <a:effectLst/>
                          <a:latin typeface="+mn-lt"/>
                          <a:ea typeface="+mn-ea"/>
                          <a:cs typeface="+mn-cs"/>
                        </a:rPr>
                        <a:t>33 </a:t>
                      </a:r>
                      <a:r>
                        <a:rPr lang="es-ES_tradnl" sz="1800" kern="1200" dirty="0" smtClean="0">
                          <a:solidFill>
                            <a:schemeClr val="dk1"/>
                          </a:solidFill>
                          <a:effectLst/>
                          <a:latin typeface="+mn-lt"/>
                          <a:ea typeface="+mn-ea"/>
                          <a:cs typeface="+mn-cs"/>
                          <a:sym typeface="Symbol"/>
                        </a:rPr>
                        <a:t></a:t>
                      </a:r>
                      <a:r>
                        <a:rPr lang="es-ES_tradnl" sz="1800" kern="1200" dirty="0" smtClean="0">
                          <a:solidFill>
                            <a:schemeClr val="dk1"/>
                          </a:solidFill>
                          <a:effectLst/>
                          <a:latin typeface="+mn-lt"/>
                          <a:ea typeface="+mn-ea"/>
                          <a:cs typeface="+mn-cs"/>
                        </a:rPr>
                        <a:t>g/ml)</a:t>
                      </a:r>
                      <a:r>
                        <a:rPr lang="es-ES_tradnl" dirty="0" smtClean="0">
                          <a:effectLst/>
                        </a:rPr>
                        <a:t> </a:t>
                      </a:r>
                      <a:endParaRPr lang="es-ES" dirty="0"/>
                    </a:p>
                  </a:txBody>
                  <a:tcPr/>
                </a:tc>
              </a:tr>
              <a:tr h="370840">
                <a:tc>
                  <a:txBody>
                    <a:bodyPr/>
                    <a:lstStyle/>
                    <a:p>
                      <a:r>
                        <a:rPr lang="es-ES" dirty="0" smtClean="0"/>
                        <a:t>Oxacilina</a:t>
                      </a:r>
                      <a:endParaRPr lang="es-ES" dirty="0"/>
                    </a:p>
                  </a:txBody>
                  <a:tcPr/>
                </a:tc>
                <a:tc>
                  <a:txBody>
                    <a:bodyPr/>
                    <a:lstStyle/>
                    <a:p>
                      <a:pPr algn="ctr"/>
                      <a:r>
                        <a:rPr lang="es-ES_tradnl" sz="1800" kern="1200" dirty="0" smtClean="0">
                          <a:solidFill>
                            <a:schemeClr val="dk1"/>
                          </a:solidFill>
                          <a:effectLst/>
                          <a:latin typeface="+mn-lt"/>
                          <a:ea typeface="+mn-ea"/>
                          <a:cs typeface="+mn-cs"/>
                        </a:rPr>
                        <a:t>3 </a:t>
                      </a:r>
                      <a:r>
                        <a:rPr lang="es-ES_tradnl" sz="1800" kern="1200" dirty="0" smtClean="0">
                          <a:solidFill>
                            <a:schemeClr val="dk1"/>
                          </a:solidFill>
                          <a:effectLst/>
                          <a:latin typeface="+mn-lt"/>
                          <a:ea typeface="+mn-ea"/>
                          <a:cs typeface="+mn-cs"/>
                          <a:sym typeface="Symbol"/>
                        </a:rPr>
                        <a:t></a:t>
                      </a:r>
                      <a:r>
                        <a:rPr lang="es-ES_tradnl" sz="1800" kern="1200" dirty="0" smtClean="0">
                          <a:solidFill>
                            <a:schemeClr val="dk1"/>
                          </a:solidFill>
                          <a:effectLst/>
                          <a:latin typeface="+mn-lt"/>
                          <a:ea typeface="+mn-ea"/>
                          <a:cs typeface="+mn-cs"/>
                        </a:rPr>
                        <a:t>g/ml)</a:t>
                      </a:r>
                      <a:r>
                        <a:rPr lang="es-ES_tradnl" dirty="0" smtClean="0">
                          <a:effectLst/>
                        </a:rPr>
                        <a:t> </a:t>
                      </a:r>
                      <a:endParaRPr lang="es-ES" dirty="0"/>
                    </a:p>
                  </a:txBody>
                  <a:tcPr/>
                </a:tc>
              </a:tr>
            </a:tbl>
          </a:graphicData>
        </a:graphic>
      </p:graphicFrame>
      <p:graphicFrame>
        <p:nvGraphicFramePr>
          <p:cNvPr id="17" name="3 Tabla"/>
          <p:cNvGraphicFramePr>
            <a:graphicFrameLocks noGrp="1"/>
          </p:cNvGraphicFramePr>
          <p:nvPr>
            <p:extLst>
              <p:ext uri="{D42A27DB-BD31-4B8C-83A1-F6EECF244321}">
                <p14:modId xmlns:p14="http://schemas.microsoft.com/office/powerpoint/2010/main" val="4005956476"/>
              </p:ext>
            </p:extLst>
          </p:nvPr>
        </p:nvGraphicFramePr>
        <p:xfrm>
          <a:off x="2530171" y="1370547"/>
          <a:ext cx="1920389" cy="2136684"/>
        </p:xfrm>
        <a:graphic>
          <a:graphicData uri="http://schemas.openxmlformats.org/drawingml/2006/table">
            <a:tbl>
              <a:tblPr firstRow="1" bandRow="1">
                <a:tableStyleId>{5C22544A-7EE6-4342-B048-85BDC9FD1C3A}</a:tableStyleId>
              </a:tblPr>
              <a:tblGrid>
                <a:gridCol w="632599"/>
                <a:gridCol w="1287790"/>
              </a:tblGrid>
              <a:tr h="300027">
                <a:tc gridSpan="2">
                  <a:txBody>
                    <a:bodyPr/>
                    <a:lstStyle/>
                    <a:p>
                      <a:pPr algn="ctr"/>
                      <a:r>
                        <a:rPr lang="es-CO" sz="1400" dirty="0" smtClean="0">
                          <a:solidFill>
                            <a:schemeClr val="tx1"/>
                          </a:solidFill>
                          <a:latin typeface="Arial" pitchFamily="34" charset="0"/>
                          <a:cs typeface="Arial" pitchFamily="34" charset="0"/>
                        </a:rPr>
                        <a:t>Amikacina</a:t>
                      </a:r>
                      <a:endParaRPr lang="es-CO" sz="1400" dirty="0">
                        <a:solidFill>
                          <a:schemeClr val="tx1"/>
                        </a:solidFill>
                        <a:latin typeface="Arial" pitchFamily="34" charset="0"/>
                        <a:cs typeface="Arial" pitchFamily="34" charset="0"/>
                      </a:endParaRPr>
                    </a:p>
                  </a:txBody>
                  <a:tcPr/>
                </a:tc>
                <a:tc hMerge="1">
                  <a:txBody>
                    <a:bodyPr/>
                    <a:lstStyle/>
                    <a:p>
                      <a:endParaRPr lang="es-CO" dirty="0"/>
                    </a:p>
                  </a:txBody>
                  <a:tcPr/>
                </a:tc>
              </a:tr>
              <a:tr h="307885">
                <a:tc>
                  <a:txBody>
                    <a:bodyPr/>
                    <a:lstStyle/>
                    <a:p>
                      <a:pPr algn="ctr"/>
                      <a:r>
                        <a:rPr lang="es-CO" sz="1400" dirty="0" smtClean="0">
                          <a:latin typeface="Arial" pitchFamily="34" charset="0"/>
                          <a:cs typeface="Arial" pitchFamily="34" charset="0"/>
                        </a:rPr>
                        <a:t>Dilu.</a:t>
                      </a:r>
                      <a:endParaRPr lang="es-CO" sz="1400" dirty="0">
                        <a:latin typeface="Arial" pitchFamily="34" charset="0"/>
                        <a:cs typeface="Arial" pitchFamily="34" charset="0"/>
                      </a:endParaRPr>
                    </a:p>
                  </a:txBody>
                  <a:tcPr/>
                </a:tc>
                <a:tc>
                  <a:txBody>
                    <a:bodyPr/>
                    <a:lstStyle/>
                    <a:p>
                      <a:pPr algn="ctr"/>
                      <a:r>
                        <a:rPr lang="es-CO" sz="1400" dirty="0" smtClean="0">
                          <a:latin typeface="Arial" pitchFamily="34" charset="0"/>
                          <a:cs typeface="Arial" pitchFamily="34" charset="0"/>
                        </a:rPr>
                        <a:t>Conce.</a:t>
                      </a:r>
                      <a:r>
                        <a:rPr lang="es-CO" sz="1400" baseline="0" dirty="0" smtClean="0">
                          <a:latin typeface="Arial" pitchFamily="34" charset="0"/>
                          <a:cs typeface="Arial" pitchFamily="34" charset="0"/>
                        </a:rPr>
                        <a:t> </a:t>
                      </a:r>
                      <a:r>
                        <a:rPr lang="es-CO" sz="1400" baseline="0" dirty="0" smtClean="0">
                          <a:latin typeface="Arial" pitchFamily="34" charset="0"/>
                          <a:cs typeface="Arial" pitchFamily="34" charset="0"/>
                        </a:rPr>
                        <a:t>(</a:t>
                      </a:r>
                      <a:r>
                        <a:rPr lang="es-CO" sz="1400" kern="1200" dirty="0" smtClean="0">
                          <a:solidFill>
                            <a:schemeClr val="dk1"/>
                          </a:solidFill>
                          <a:latin typeface="Arial" pitchFamily="34" charset="0"/>
                          <a:ea typeface="+mn-ea"/>
                          <a:cs typeface="Arial" pitchFamily="34" charset="0"/>
                          <a:sym typeface="Symbol"/>
                        </a:rPr>
                        <a:t></a:t>
                      </a:r>
                      <a:r>
                        <a:rPr lang="es-CO" sz="1400" kern="1200" dirty="0" smtClean="0">
                          <a:solidFill>
                            <a:schemeClr val="dk1"/>
                          </a:solidFill>
                          <a:latin typeface="Arial" pitchFamily="34" charset="0"/>
                          <a:ea typeface="+mn-ea"/>
                          <a:cs typeface="Arial" pitchFamily="34" charset="0"/>
                        </a:rPr>
                        <a:t>g)</a:t>
                      </a:r>
                      <a:endParaRPr lang="es-CO" sz="1400" dirty="0">
                        <a:latin typeface="Arial" pitchFamily="34" charset="0"/>
                        <a:cs typeface="Arial" pitchFamily="34" charset="0"/>
                      </a:endParaRPr>
                    </a:p>
                  </a:txBody>
                  <a:tcPr/>
                </a:tc>
              </a:tr>
              <a:tr h="277091">
                <a:tc>
                  <a:txBody>
                    <a:bodyPr/>
                    <a:lstStyle/>
                    <a:p>
                      <a:pPr algn="ctr">
                        <a:lnSpc>
                          <a:spcPct val="115000"/>
                        </a:lnSpc>
                        <a:spcAft>
                          <a:spcPts val="1000"/>
                        </a:spcAft>
                      </a:pPr>
                      <a:r>
                        <a:rPr lang="es-CO" sz="1400" dirty="0">
                          <a:latin typeface="Arial"/>
                          <a:ea typeface="Calibri"/>
                          <a:cs typeface="Times New Roman"/>
                        </a:rPr>
                        <a:t>10</a:t>
                      </a:r>
                      <a:r>
                        <a:rPr lang="es-CO" sz="1400" baseline="30000" dirty="0">
                          <a:latin typeface="Arial"/>
                          <a:ea typeface="Calibri"/>
                          <a:cs typeface="Times New Roman"/>
                        </a:rPr>
                        <a:t>-1</a:t>
                      </a:r>
                      <a:endParaRPr lang="es-CO" sz="1400" dirty="0">
                        <a:latin typeface="Calibri"/>
                        <a:ea typeface="Calibri"/>
                        <a:cs typeface="Times New Roman"/>
                      </a:endParaRPr>
                    </a:p>
                  </a:txBody>
                  <a:tcPr marL="68580" marR="68580" marT="0" marB="0"/>
                </a:tc>
                <a:tc>
                  <a:txBody>
                    <a:bodyPr/>
                    <a:lstStyle/>
                    <a:p>
                      <a:pPr algn="ctr"/>
                      <a:r>
                        <a:rPr lang="es-CO" sz="1400" dirty="0" smtClean="0">
                          <a:latin typeface="Arial" pitchFamily="34" charset="0"/>
                          <a:cs typeface="Arial" pitchFamily="34" charset="0"/>
                        </a:rPr>
                        <a:t>25.000</a:t>
                      </a:r>
                      <a:endParaRPr lang="es-CO" sz="1400" dirty="0">
                        <a:latin typeface="Arial" pitchFamily="34" charset="0"/>
                        <a:cs typeface="Arial" pitchFamily="34" charset="0"/>
                      </a:endParaRPr>
                    </a:p>
                  </a:txBody>
                  <a:tcPr/>
                </a:tc>
              </a:tr>
              <a:tr h="277091">
                <a:tc>
                  <a:txBody>
                    <a:bodyPr/>
                    <a:lstStyle/>
                    <a:p>
                      <a:pPr algn="ctr">
                        <a:lnSpc>
                          <a:spcPct val="115000"/>
                        </a:lnSpc>
                        <a:spcAft>
                          <a:spcPts val="1000"/>
                        </a:spcAft>
                      </a:pPr>
                      <a:r>
                        <a:rPr lang="es-CO" sz="1400" dirty="0">
                          <a:latin typeface="Arial"/>
                          <a:ea typeface="Calibri"/>
                          <a:cs typeface="Times New Roman"/>
                        </a:rPr>
                        <a:t>10</a:t>
                      </a:r>
                      <a:r>
                        <a:rPr lang="es-CO" sz="1400" baseline="30000" dirty="0">
                          <a:latin typeface="Arial"/>
                          <a:ea typeface="Calibri"/>
                          <a:cs typeface="Times New Roman"/>
                        </a:rPr>
                        <a:t>-2</a:t>
                      </a:r>
                      <a:endParaRPr lang="es-CO" sz="1400" dirty="0">
                        <a:latin typeface="Calibri"/>
                        <a:ea typeface="Calibri"/>
                        <a:cs typeface="Times New Roman"/>
                      </a:endParaRPr>
                    </a:p>
                  </a:txBody>
                  <a:tcPr marL="68580" marR="68580" marT="0" marB="0"/>
                </a:tc>
                <a:tc>
                  <a:txBody>
                    <a:bodyPr/>
                    <a:lstStyle/>
                    <a:p>
                      <a:pPr algn="ctr"/>
                      <a:r>
                        <a:rPr lang="es-CO" sz="1400" dirty="0" smtClean="0">
                          <a:latin typeface="Arial" pitchFamily="34" charset="0"/>
                          <a:cs typeface="Arial" pitchFamily="34" charset="0"/>
                        </a:rPr>
                        <a:t>2.500</a:t>
                      </a:r>
                      <a:endParaRPr lang="es-CO" sz="1400" dirty="0">
                        <a:latin typeface="Arial" pitchFamily="34" charset="0"/>
                        <a:cs typeface="Arial" pitchFamily="34" charset="0"/>
                      </a:endParaRPr>
                    </a:p>
                  </a:txBody>
                  <a:tcPr/>
                </a:tc>
              </a:tr>
              <a:tr h="277091">
                <a:tc>
                  <a:txBody>
                    <a:bodyPr/>
                    <a:lstStyle/>
                    <a:p>
                      <a:pPr algn="ctr">
                        <a:lnSpc>
                          <a:spcPct val="115000"/>
                        </a:lnSpc>
                        <a:spcAft>
                          <a:spcPts val="1000"/>
                        </a:spcAft>
                      </a:pPr>
                      <a:r>
                        <a:rPr lang="es-CO" sz="1400">
                          <a:latin typeface="Arial"/>
                          <a:ea typeface="Calibri"/>
                          <a:cs typeface="Times New Roman"/>
                        </a:rPr>
                        <a:t>10</a:t>
                      </a:r>
                      <a:r>
                        <a:rPr lang="es-CO" sz="1400" baseline="30000">
                          <a:latin typeface="Arial"/>
                          <a:ea typeface="Calibri"/>
                          <a:cs typeface="Times New Roman"/>
                        </a:rPr>
                        <a:t>-3</a:t>
                      </a:r>
                      <a:endParaRPr lang="es-CO" sz="1400">
                        <a:latin typeface="Calibri"/>
                        <a:ea typeface="Calibri"/>
                        <a:cs typeface="Times New Roman"/>
                      </a:endParaRPr>
                    </a:p>
                  </a:txBody>
                  <a:tcPr marL="68580" marR="68580" marT="0" marB="0"/>
                </a:tc>
                <a:tc>
                  <a:txBody>
                    <a:bodyPr/>
                    <a:lstStyle/>
                    <a:p>
                      <a:pPr algn="ctr"/>
                      <a:r>
                        <a:rPr lang="es-CO" sz="1400" dirty="0" smtClean="0">
                          <a:latin typeface="Arial" pitchFamily="34" charset="0"/>
                          <a:cs typeface="Arial" pitchFamily="34" charset="0"/>
                        </a:rPr>
                        <a:t>250</a:t>
                      </a:r>
                      <a:endParaRPr lang="es-CO" sz="1400" dirty="0">
                        <a:latin typeface="Arial" pitchFamily="34" charset="0"/>
                        <a:cs typeface="Arial" pitchFamily="34" charset="0"/>
                      </a:endParaRPr>
                    </a:p>
                  </a:txBody>
                  <a:tcPr/>
                </a:tc>
              </a:tr>
              <a:tr h="277091">
                <a:tc>
                  <a:txBody>
                    <a:bodyPr/>
                    <a:lstStyle/>
                    <a:p>
                      <a:pPr algn="ctr">
                        <a:lnSpc>
                          <a:spcPct val="115000"/>
                        </a:lnSpc>
                        <a:spcAft>
                          <a:spcPts val="1000"/>
                        </a:spcAft>
                      </a:pPr>
                      <a:r>
                        <a:rPr lang="es-CO" sz="1400" dirty="0">
                          <a:latin typeface="Arial"/>
                          <a:ea typeface="Calibri"/>
                          <a:cs typeface="Times New Roman"/>
                        </a:rPr>
                        <a:t>10</a:t>
                      </a:r>
                      <a:r>
                        <a:rPr lang="es-CO" sz="1400" baseline="30000" dirty="0">
                          <a:latin typeface="Arial"/>
                          <a:ea typeface="Calibri"/>
                          <a:cs typeface="Times New Roman"/>
                        </a:rPr>
                        <a:t>-4</a:t>
                      </a:r>
                      <a:endParaRPr lang="es-CO" sz="1400" dirty="0">
                        <a:latin typeface="Calibri"/>
                        <a:ea typeface="Calibri"/>
                        <a:cs typeface="Times New Roman"/>
                      </a:endParaRPr>
                    </a:p>
                  </a:txBody>
                  <a:tcPr marL="68580" marR="68580" marT="0" marB="0"/>
                </a:tc>
                <a:tc>
                  <a:txBody>
                    <a:bodyPr/>
                    <a:lstStyle/>
                    <a:p>
                      <a:pPr algn="ctr"/>
                      <a:r>
                        <a:rPr lang="es-CO" sz="1400" dirty="0" smtClean="0">
                          <a:latin typeface="Arial" pitchFamily="34" charset="0"/>
                          <a:cs typeface="Arial" pitchFamily="34" charset="0"/>
                        </a:rPr>
                        <a:t>25</a:t>
                      </a:r>
                      <a:endParaRPr lang="es-CO" sz="1400" dirty="0">
                        <a:latin typeface="Arial" pitchFamily="34" charset="0"/>
                        <a:cs typeface="Arial" pitchFamily="34" charset="0"/>
                      </a:endParaRPr>
                    </a:p>
                  </a:txBody>
                  <a:tcPr/>
                </a:tc>
              </a:tr>
              <a:tr h="277091">
                <a:tc>
                  <a:txBody>
                    <a:bodyPr/>
                    <a:lstStyle/>
                    <a:p>
                      <a:pPr algn="ctr">
                        <a:lnSpc>
                          <a:spcPct val="115000"/>
                        </a:lnSpc>
                        <a:spcAft>
                          <a:spcPts val="1000"/>
                        </a:spcAft>
                      </a:pPr>
                      <a:r>
                        <a:rPr lang="es-CO" sz="1400" dirty="0">
                          <a:latin typeface="Arial"/>
                          <a:ea typeface="Calibri"/>
                          <a:cs typeface="Times New Roman"/>
                        </a:rPr>
                        <a:t>10</a:t>
                      </a:r>
                      <a:r>
                        <a:rPr lang="es-CO" sz="1400" baseline="30000" dirty="0">
                          <a:latin typeface="Arial"/>
                          <a:ea typeface="Calibri"/>
                          <a:cs typeface="Times New Roman"/>
                        </a:rPr>
                        <a:t>-5</a:t>
                      </a:r>
                      <a:endParaRPr lang="es-CO" sz="1400" dirty="0">
                        <a:latin typeface="Calibri"/>
                        <a:ea typeface="Calibri"/>
                        <a:cs typeface="Times New Roman"/>
                      </a:endParaRPr>
                    </a:p>
                  </a:txBody>
                  <a:tcPr marL="68580" marR="68580" marT="0" marB="0"/>
                </a:tc>
                <a:tc>
                  <a:txBody>
                    <a:bodyPr/>
                    <a:lstStyle/>
                    <a:p>
                      <a:pPr algn="ctr"/>
                      <a:r>
                        <a:rPr lang="es-CO" sz="1400" dirty="0" smtClean="0">
                          <a:latin typeface="Arial" pitchFamily="34" charset="0"/>
                          <a:cs typeface="Arial" pitchFamily="34" charset="0"/>
                        </a:rPr>
                        <a:t>2</a:t>
                      </a:r>
                      <a:endParaRPr lang="es-CO" sz="1400" dirty="0">
                        <a:latin typeface="Arial" pitchFamily="34" charset="0"/>
                        <a:cs typeface="Arial" pitchFamily="34" charset="0"/>
                      </a:endParaRPr>
                    </a:p>
                  </a:txBody>
                  <a:tcPr/>
                </a:tc>
              </a:tr>
            </a:tbl>
          </a:graphicData>
        </a:graphic>
      </p:graphicFrame>
      <p:graphicFrame>
        <p:nvGraphicFramePr>
          <p:cNvPr id="18" name="4 Tabla"/>
          <p:cNvGraphicFramePr>
            <a:graphicFrameLocks noGrp="1"/>
          </p:cNvGraphicFramePr>
          <p:nvPr>
            <p:extLst>
              <p:ext uri="{D42A27DB-BD31-4B8C-83A1-F6EECF244321}">
                <p14:modId xmlns:p14="http://schemas.microsoft.com/office/powerpoint/2010/main" val="1984717221"/>
              </p:ext>
            </p:extLst>
          </p:nvPr>
        </p:nvGraphicFramePr>
        <p:xfrm>
          <a:off x="4624239" y="1353609"/>
          <a:ext cx="1955763" cy="2156957"/>
        </p:xfrm>
        <a:graphic>
          <a:graphicData uri="http://schemas.openxmlformats.org/drawingml/2006/table">
            <a:tbl>
              <a:tblPr firstRow="1" bandRow="1">
                <a:tableStyleId>{7DF18680-E054-41AD-8BC1-D1AEF772440D}</a:tableStyleId>
              </a:tblPr>
              <a:tblGrid>
                <a:gridCol w="644251"/>
                <a:gridCol w="1311512"/>
              </a:tblGrid>
              <a:tr h="297568">
                <a:tc gridSpan="2">
                  <a:txBody>
                    <a:bodyPr/>
                    <a:lstStyle/>
                    <a:p>
                      <a:pPr algn="ctr"/>
                      <a:r>
                        <a:rPr lang="es-CO" sz="1400" dirty="0" smtClean="0">
                          <a:solidFill>
                            <a:schemeClr val="tx1"/>
                          </a:solidFill>
                          <a:latin typeface="Arial" pitchFamily="34" charset="0"/>
                          <a:cs typeface="Arial" pitchFamily="34" charset="0"/>
                        </a:rPr>
                        <a:t>Ceftriaxona</a:t>
                      </a:r>
                      <a:endParaRPr lang="es-CO" sz="1400" dirty="0">
                        <a:solidFill>
                          <a:schemeClr val="tx1"/>
                        </a:solidFill>
                        <a:latin typeface="Arial" pitchFamily="34" charset="0"/>
                        <a:cs typeface="Arial" pitchFamily="34" charset="0"/>
                      </a:endParaRPr>
                    </a:p>
                  </a:txBody>
                  <a:tcPr/>
                </a:tc>
                <a:tc hMerge="1">
                  <a:txBody>
                    <a:bodyPr/>
                    <a:lstStyle/>
                    <a:p>
                      <a:endParaRPr lang="es-CO" dirty="0"/>
                    </a:p>
                  </a:txBody>
                  <a:tcPr/>
                </a:tc>
              </a:tr>
              <a:tr h="328158">
                <a:tc>
                  <a:txBody>
                    <a:bodyPr/>
                    <a:lstStyle/>
                    <a:p>
                      <a:pPr algn="ctr"/>
                      <a:r>
                        <a:rPr lang="es-CO" sz="1400" dirty="0" smtClean="0">
                          <a:solidFill>
                            <a:schemeClr val="tx1"/>
                          </a:solidFill>
                          <a:latin typeface="Arial" pitchFamily="34" charset="0"/>
                          <a:cs typeface="Arial" pitchFamily="34" charset="0"/>
                        </a:rPr>
                        <a:t>Dilu.</a:t>
                      </a:r>
                      <a:endParaRPr lang="es-CO" sz="1400" dirty="0">
                        <a:solidFill>
                          <a:schemeClr val="tx1"/>
                        </a:solidFill>
                        <a:latin typeface="Arial" pitchFamily="34" charset="0"/>
                        <a:cs typeface="Arial" pitchFamily="34" charset="0"/>
                      </a:endParaRPr>
                    </a:p>
                  </a:txBody>
                  <a:tcPr/>
                </a:tc>
                <a:tc>
                  <a:txBody>
                    <a:bodyPr/>
                    <a:lstStyle/>
                    <a:p>
                      <a:pPr algn="ctr"/>
                      <a:r>
                        <a:rPr lang="es-CO" sz="1400" dirty="0" smtClean="0">
                          <a:solidFill>
                            <a:schemeClr val="tx1"/>
                          </a:solidFill>
                          <a:latin typeface="Arial" pitchFamily="34" charset="0"/>
                          <a:cs typeface="Arial" pitchFamily="34" charset="0"/>
                        </a:rPr>
                        <a:t>Conce.</a:t>
                      </a:r>
                      <a:r>
                        <a:rPr lang="es-CO" sz="1400" baseline="0" dirty="0" smtClean="0">
                          <a:solidFill>
                            <a:schemeClr val="tx1"/>
                          </a:solidFill>
                          <a:latin typeface="Arial" pitchFamily="34" charset="0"/>
                          <a:cs typeface="Arial" pitchFamily="34" charset="0"/>
                        </a:rPr>
                        <a:t> </a:t>
                      </a:r>
                      <a:r>
                        <a:rPr lang="es-CO" sz="1400" baseline="0" dirty="0" smtClean="0">
                          <a:solidFill>
                            <a:schemeClr val="tx1"/>
                          </a:solidFill>
                          <a:latin typeface="Arial" pitchFamily="34" charset="0"/>
                          <a:cs typeface="Arial" pitchFamily="34" charset="0"/>
                        </a:rPr>
                        <a:t>(</a:t>
                      </a:r>
                      <a:r>
                        <a:rPr lang="es-CO" sz="1400" kern="1200" dirty="0" smtClean="0">
                          <a:solidFill>
                            <a:schemeClr val="tx1"/>
                          </a:solidFill>
                          <a:latin typeface="Arial" pitchFamily="34" charset="0"/>
                          <a:cs typeface="Arial" pitchFamily="34" charset="0"/>
                          <a:sym typeface="Symbol"/>
                        </a:rPr>
                        <a:t></a:t>
                      </a:r>
                      <a:r>
                        <a:rPr lang="es-CO" sz="1400" kern="1200" dirty="0" smtClean="0">
                          <a:solidFill>
                            <a:schemeClr val="tx1"/>
                          </a:solidFill>
                          <a:latin typeface="Arial" pitchFamily="34" charset="0"/>
                          <a:cs typeface="Arial" pitchFamily="34" charset="0"/>
                        </a:rPr>
                        <a:t>g)</a:t>
                      </a:r>
                      <a:endParaRPr lang="es-CO" sz="1400" dirty="0">
                        <a:solidFill>
                          <a:schemeClr val="tx1"/>
                        </a:solidFill>
                        <a:latin typeface="Arial" pitchFamily="34" charset="0"/>
                        <a:cs typeface="Arial" pitchFamily="34" charset="0"/>
                      </a:endParaRPr>
                    </a:p>
                  </a:txBody>
                  <a:tcPr/>
                </a:tc>
              </a:tr>
              <a:tr h="297568">
                <a:tc>
                  <a:txBody>
                    <a:bodyPr/>
                    <a:lstStyle/>
                    <a:p>
                      <a:pPr algn="ctr">
                        <a:lnSpc>
                          <a:spcPct val="115000"/>
                        </a:lnSpc>
                        <a:spcAft>
                          <a:spcPts val="1000"/>
                        </a:spcAft>
                      </a:pPr>
                      <a:r>
                        <a:rPr lang="es-CO" sz="1400" dirty="0">
                          <a:solidFill>
                            <a:schemeClr val="tx1"/>
                          </a:solidFill>
                          <a:latin typeface="Arial" pitchFamily="34" charset="0"/>
                          <a:cs typeface="Arial" pitchFamily="34" charset="0"/>
                        </a:rPr>
                        <a:t>10</a:t>
                      </a:r>
                      <a:r>
                        <a:rPr lang="es-CO" sz="1400" baseline="30000" dirty="0">
                          <a:solidFill>
                            <a:schemeClr val="tx1"/>
                          </a:solidFill>
                          <a:latin typeface="Arial" pitchFamily="34" charset="0"/>
                          <a:cs typeface="Arial" pitchFamily="34" charset="0"/>
                        </a:rPr>
                        <a:t>-1</a:t>
                      </a:r>
                      <a:endParaRPr lang="es-CO" sz="1400" dirty="0">
                        <a:solidFill>
                          <a:schemeClr val="tx1"/>
                        </a:solidFill>
                        <a:latin typeface="Arial" pitchFamily="34" charset="0"/>
                        <a:ea typeface="Calibri"/>
                        <a:cs typeface="Arial" pitchFamily="34" charset="0"/>
                      </a:endParaRPr>
                    </a:p>
                  </a:txBody>
                  <a:tcPr marL="68580" marR="68580" marT="0" marB="0"/>
                </a:tc>
                <a:tc>
                  <a:txBody>
                    <a:bodyPr/>
                    <a:lstStyle/>
                    <a:p>
                      <a:pPr algn="ctr"/>
                      <a:r>
                        <a:rPr lang="es-CO" sz="1400" dirty="0" smtClean="0">
                          <a:solidFill>
                            <a:schemeClr val="tx1"/>
                          </a:solidFill>
                          <a:latin typeface="Arial" pitchFamily="34" charset="0"/>
                          <a:cs typeface="Arial" pitchFamily="34" charset="0"/>
                        </a:rPr>
                        <a:t>33.300</a:t>
                      </a:r>
                      <a:endParaRPr lang="es-CO" sz="1400" dirty="0">
                        <a:solidFill>
                          <a:schemeClr val="tx1"/>
                        </a:solidFill>
                        <a:latin typeface="Arial" pitchFamily="34" charset="0"/>
                        <a:cs typeface="Arial" pitchFamily="34" charset="0"/>
                      </a:endParaRPr>
                    </a:p>
                  </a:txBody>
                  <a:tcPr/>
                </a:tc>
              </a:tr>
              <a:tr h="297568">
                <a:tc>
                  <a:txBody>
                    <a:bodyPr/>
                    <a:lstStyle/>
                    <a:p>
                      <a:pPr algn="ctr">
                        <a:lnSpc>
                          <a:spcPct val="115000"/>
                        </a:lnSpc>
                        <a:spcAft>
                          <a:spcPts val="1000"/>
                        </a:spcAft>
                      </a:pPr>
                      <a:r>
                        <a:rPr lang="es-CO" sz="1400" dirty="0">
                          <a:solidFill>
                            <a:schemeClr val="tx1"/>
                          </a:solidFill>
                          <a:latin typeface="Arial" pitchFamily="34" charset="0"/>
                          <a:cs typeface="Arial" pitchFamily="34" charset="0"/>
                        </a:rPr>
                        <a:t>10</a:t>
                      </a:r>
                      <a:r>
                        <a:rPr lang="es-CO" sz="1400" baseline="30000" dirty="0">
                          <a:solidFill>
                            <a:schemeClr val="tx1"/>
                          </a:solidFill>
                          <a:latin typeface="Arial" pitchFamily="34" charset="0"/>
                          <a:cs typeface="Arial" pitchFamily="34" charset="0"/>
                        </a:rPr>
                        <a:t>-2</a:t>
                      </a:r>
                      <a:endParaRPr lang="es-CO" sz="1400" dirty="0">
                        <a:solidFill>
                          <a:schemeClr val="tx1"/>
                        </a:solidFill>
                        <a:latin typeface="Arial" pitchFamily="34" charset="0"/>
                        <a:ea typeface="Calibri"/>
                        <a:cs typeface="Arial" pitchFamily="34" charset="0"/>
                      </a:endParaRPr>
                    </a:p>
                  </a:txBody>
                  <a:tcPr marL="68580" marR="68580" marT="0" marB="0"/>
                </a:tc>
                <a:tc>
                  <a:txBody>
                    <a:bodyPr/>
                    <a:lstStyle/>
                    <a:p>
                      <a:pPr algn="ctr"/>
                      <a:r>
                        <a:rPr lang="es-CO" sz="1400" dirty="0" smtClean="0">
                          <a:solidFill>
                            <a:schemeClr val="tx1"/>
                          </a:solidFill>
                          <a:latin typeface="Arial" pitchFamily="34" charset="0"/>
                          <a:cs typeface="Arial" pitchFamily="34" charset="0"/>
                        </a:rPr>
                        <a:t>3.330</a:t>
                      </a:r>
                      <a:endParaRPr lang="es-CO" sz="1400" dirty="0">
                        <a:solidFill>
                          <a:schemeClr val="tx1"/>
                        </a:solidFill>
                        <a:latin typeface="Arial" pitchFamily="34" charset="0"/>
                        <a:cs typeface="Arial" pitchFamily="34" charset="0"/>
                      </a:endParaRPr>
                    </a:p>
                  </a:txBody>
                  <a:tcPr/>
                </a:tc>
              </a:tr>
              <a:tr h="297568">
                <a:tc>
                  <a:txBody>
                    <a:bodyPr/>
                    <a:lstStyle/>
                    <a:p>
                      <a:pPr algn="ctr">
                        <a:lnSpc>
                          <a:spcPct val="115000"/>
                        </a:lnSpc>
                        <a:spcAft>
                          <a:spcPts val="1000"/>
                        </a:spcAft>
                      </a:pPr>
                      <a:r>
                        <a:rPr lang="es-CO" sz="1400" dirty="0">
                          <a:solidFill>
                            <a:schemeClr val="tx1"/>
                          </a:solidFill>
                          <a:latin typeface="Arial" pitchFamily="34" charset="0"/>
                          <a:cs typeface="Arial" pitchFamily="34" charset="0"/>
                        </a:rPr>
                        <a:t>10</a:t>
                      </a:r>
                      <a:r>
                        <a:rPr lang="es-CO" sz="1400" baseline="30000" dirty="0">
                          <a:solidFill>
                            <a:schemeClr val="tx1"/>
                          </a:solidFill>
                          <a:latin typeface="Arial" pitchFamily="34" charset="0"/>
                          <a:cs typeface="Arial" pitchFamily="34" charset="0"/>
                        </a:rPr>
                        <a:t>-3</a:t>
                      </a:r>
                      <a:endParaRPr lang="es-CO" sz="1400" dirty="0">
                        <a:solidFill>
                          <a:schemeClr val="tx1"/>
                        </a:solidFill>
                        <a:latin typeface="Arial" pitchFamily="34" charset="0"/>
                        <a:ea typeface="Calibri"/>
                        <a:cs typeface="Arial" pitchFamily="34" charset="0"/>
                      </a:endParaRPr>
                    </a:p>
                  </a:txBody>
                  <a:tcPr marL="68580" marR="68580" marT="0" marB="0"/>
                </a:tc>
                <a:tc>
                  <a:txBody>
                    <a:bodyPr/>
                    <a:lstStyle/>
                    <a:p>
                      <a:pPr algn="ctr"/>
                      <a:r>
                        <a:rPr lang="es-CO" sz="1400" dirty="0" smtClean="0">
                          <a:solidFill>
                            <a:schemeClr val="tx1"/>
                          </a:solidFill>
                          <a:latin typeface="Arial" pitchFamily="34" charset="0"/>
                          <a:cs typeface="Arial" pitchFamily="34" charset="0"/>
                        </a:rPr>
                        <a:t>333</a:t>
                      </a:r>
                      <a:endParaRPr lang="es-CO" sz="1400" dirty="0">
                        <a:solidFill>
                          <a:schemeClr val="tx1"/>
                        </a:solidFill>
                        <a:latin typeface="Arial" pitchFamily="34" charset="0"/>
                        <a:cs typeface="Arial" pitchFamily="34" charset="0"/>
                      </a:endParaRPr>
                    </a:p>
                  </a:txBody>
                  <a:tcPr/>
                </a:tc>
              </a:tr>
              <a:tr h="297568">
                <a:tc>
                  <a:txBody>
                    <a:bodyPr/>
                    <a:lstStyle/>
                    <a:p>
                      <a:pPr algn="ctr">
                        <a:lnSpc>
                          <a:spcPct val="115000"/>
                        </a:lnSpc>
                        <a:spcAft>
                          <a:spcPts val="1000"/>
                        </a:spcAft>
                      </a:pPr>
                      <a:r>
                        <a:rPr lang="es-CO" sz="1400">
                          <a:solidFill>
                            <a:schemeClr val="tx1"/>
                          </a:solidFill>
                          <a:latin typeface="Arial" pitchFamily="34" charset="0"/>
                          <a:cs typeface="Arial" pitchFamily="34" charset="0"/>
                        </a:rPr>
                        <a:t>10</a:t>
                      </a:r>
                      <a:r>
                        <a:rPr lang="es-CO" sz="1400" baseline="30000">
                          <a:solidFill>
                            <a:schemeClr val="tx1"/>
                          </a:solidFill>
                          <a:latin typeface="Arial" pitchFamily="34" charset="0"/>
                          <a:cs typeface="Arial" pitchFamily="34" charset="0"/>
                        </a:rPr>
                        <a:t>-4</a:t>
                      </a:r>
                      <a:endParaRPr lang="es-CO" sz="1400">
                        <a:solidFill>
                          <a:schemeClr val="tx1"/>
                        </a:solidFill>
                        <a:latin typeface="Arial" pitchFamily="34" charset="0"/>
                        <a:ea typeface="Calibri"/>
                        <a:cs typeface="Arial" pitchFamily="34" charset="0"/>
                      </a:endParaRPr>
                    </a:p>
                  </a:txBody>
                  <a:tcPr marL="68580" marR="68580" marT="0" marB="0"/>
                </a:tc>
                <a:tc>
                  <a:txBody>
                    <a:bodyPr/>
                    <a:lstStyle/>
                    <a:p>
                      <a:pPr algn="ctr"/>
                      <a:r>
                        <a:rPr lang="es-CO" sz="1400" dirty="0" smtClean="0">
                          <a:solidFill>
                            <a:schemeClr val="tx1"/>
                          </a:solidFill>
                          <a:latin typeface="Arial" pitchFamily="34" charset="0"/>
                          <a:cs typeface="Arial" pitchFamily="34" charset="0"/>
                        </a:rPr>
                        <a:t>33</a:t>
                      </a:r>
                      <a:endParaRPr lang="es-CO" sz="1400" dirty="0">
                        <a:solidFill>
                          <a:schemeClr val="tx1"/>
                        </a:solidFill>
                        <a:latin typeface="Arial" pitchFamily="34" charset="0"/>
                        <a:cs typeface="Arial" pitchFamily="34" charset="0"/>
                      </a:endParaRPr>
                    </a:p>
                  </a:txBody>
                  <a:tcPr/>
                </a:tc>
              </a:tr>
              <a:tr h="297568">
                <a:tc>
                  <a:txBody>
                    <a:bodyPr/>
                    <a:lstStyle/>
                    <a:p>
                      <a:pPr algn="ctr">
                        <a:lnSpc>
                          <a:spcPct val="115000"/>
                        </a:lnSpc>
                        <a:spcAft>
                          <a:spcPts val="1000"/>
                        </a:spcAft>
                      </a:pPr>
                      <a:r>
                        <a:rPr lang="es-CO" sz="1400" dirty="0">
                          <a:solidFill>
                            <a:schemeClr val="tx1"/>
                          </a:solidFill>
                          <a:latin typeface="Arial" pitchFamily="34" charset="0"/>
                          <a:cs typeface="Arial" pitchFamily="34" charset="0"/>
                        </a:rPr>
                        <a:t>10</a:t>
                      </a:r>
                      <a:r>
                        <a:rPr lang="es-CO" sz="1400" baseline="30000" dirty="0">
                          <a:solidFill>
                            <a:schemeClr val="tx1"/>
                          </a:solidFill>
                          <a:latin typeface="Arial" pitchFamily="34" charset="0"/>
                          <a:cs typeface="Arial" pitchFamily="34" charset="0"/>
                        </a:rPr>
                        <a:t>-5</a:t>
                      </a:r>
                      <a:endParaRPr lang="es-CO" sz="1400" dirty="0">
                        <a:solidFill>
                          <a:schemeClr val="tx1"/>
                        </a:solidFill>
                        <a:latin typeface="Arial" pitchFamily="34" charset="0"/>
                        <a:ea typeface="Calibri"/>
                        <a:cs typeface="Arial" pitchFamily="34" charset="0"/>
                      </a:endParaRPr>
                    </a:p>
                  </a:txBody>
                  <a:tcPr marL="68580" marR="68580" marT="0" marB="0"/>
                </a:tc>
                <a:tc>
                  <a:txBody>
                    <a:bodyPr/>
                    <a:lstStyle/>
                    <a:p>
                      <a:pPr algn="ctr"/>
                      <a:r>
                        <a:rPr lang="es-CO" sz="1400" dirty="0" smtClean="0">
                          <a:solidFill>
                            <a:schemeClr val="tx1"/>
                          </a:solidFill>
                          <a:latin typeface="Arial" pitchFamily="34" charset="0"/>
                          <a:cs typeface="Arial" pitchFamily="34" charset="0"/>
                        </a:rPr>
                        <a:t>3</a:t>
                      </a:r>
                      <a:endParaRPr lang="es-CO" sz="1400" dirty="0">
                        <a:solidFill>
                          <a:schemeClr val="tx1"/>
                        </a:solidFill>
                        <a:latin typeface="Arial" pitchFamily="34" charset="0"/>
                        <a:cs typeface="Arial" pitchFamily="34" charset="0"/>
                      </a:endParaRPr>
                    </a:p>
                  </a:txBody>
                  <a:tcPr/>
                </a:tc>
              </a:tr>
            </a:tbl>
          </a:graphicData>
        </a:graphic>
      </p:graphicFrame>
      <p:graphicFrame>
        <p:nvGraphicFramePr>
          <p:cNvPr id="19" name="5 Tabla"/>
          <p:cNvGraphicFramePr>
            <a:graphicFrameLocks noGrp="1"/>
          </p:cNvGraphicFramePr>
          <p:nvPr>
            <p:extLst>
              <p:ext uri="{D42A27DB-BD31-4B8C-83A1-F6EECF244321}">
                <p14:modId xmlns:p14="http://schemas.microsoft.com/office/powerpoint/2010/main" val="245827293"/>
              </p:ext>
            </p:extLst>
          </p:nvPr>
        </p:nvGraphicFramePr>
        <p:xfrm>
          <a:off x="6834739" y="1341316"/>
          <a:ext cx="1910405" cy="2133599"/>
        </p:xfrm>
        <a:graphic>
          <a:graphicData uri="http://schemas.openxmlformats.org/drawingml/2006/table">
            <a:tbl>
              <a:tblPr firstRow="1" bandRow="1">
                <a:tableStyleId>{00A15C55-8517-42AA-B614-E9B94910E393}</a:tableStyleId>
              </a:tblPr>
              <a:tblGrid>
                <a:gridCol w="629310"/>
                <a:gridCol w="1281095"/>
              </a:tblGrid>
              <a:tr h="247689">
                <a:tc gridSpan="2">
                  <a:txBody>
                    <a:bodyPr/>
                    <a:lstStyle/>
                    <a:p>
                      <a:pPr algn="ctr"/>
                      <a:r>
                        <a:rPr lang="es-CO" sz="1400" dirty="0" smtClean="0">
                          <a:solidFill>
                            <a:schemeClr val="tx1"/>
                          </a:solidFill>
                          <a:latin typeface="Arial" pitchFamily="34" charset="0"/>
                          <a:cs typeface="Arial" pitchFamily="34" charset="0"/>
                        </a:rPr>
                        <a:t>Oxacilina</a:t>
                      </a:r>
                      <a:endParaRPr lang="es-CO" sz="1400" dirty="0">
                        <a:solidFill>
                          <a:schemeClr val="tx1"/>
                        </a:solidFill>
                        <a:latin typeface="Arial" pitchFamily="34" charset="0"/>
                        <a:cs typeface="Arial" pitchFamily="34" charset="0"/>
                      </a:endParaRPr>
                    </a:p>
                  </a:txBody>
                  <a:tcPr/>
                </a:tc>
                <a:tc hMerge="1">
                  <a:txBody>
                    <a:bodyPr/>
                    <a:lstStyle/>
                    <a:p>
                      <a:endParaRPr lang="es-CO" dirty="0"/>
                    </a:p>
                  </a:txBody>
                  <a:tcPr/>
                </a:tc>
              </a:tr>
              <a:tr h="247689">
                <a:tc>
                  <a:txBody>
                    <a:bodyPr/>
                    <a:lstStyle/>
                    <a:p>
                      <a:pPr algn="ctr"/>
                      <a:r>
                        <a:rPr lang="es-CO" sz="1400" dirty="0" smtClean="0">
                          <a:latin typeface="Arial" pitchFamily="34" charset="0"/>
                          <a:cs typeface="Arial" pitchFamily="34" charset="0"/>
                        </a:rPr>
                        <a:t>Dilu.</a:t>
                      </a:r>
                      <a:r>
                        <a:rPr lang="es-CO" sz="1400" baseline="0" dirty="0" smtClean="0">
                          <a:latin typeface="Arial" pitchFamily="34" charset="0"/>
                          <a:cs typeface="Arial" pitchFamily="34" charset="0"/>
                        </a:rPr>
                        <a:t> </a:t>
                      </a:r>
                      <a:endParaRPr lang="es-CO" sz="1400" dirty="0">
                        <a:latin typeface="Arial" pitchFamily="34" charset="0"/>
                        <a:cs typeface="Arial" pitchFamily="34" charset="0"/>
                      </a:endParaRPr>
                    </a:p>
                  </a:txBody>
                  <a:tcPr/>
                </a:tc>
                <a:tc>
                  <a:txBody>
                    <a:bodyPr/>
                    <a:lstStyle/>
                    <a:p>
                      <a:pPr algn="ctr"/>
                      <a:r>
                        <a:rPr lang="es-CO" sz="1400" dirty="0" smtClean="0">
                          <a:latin typeface="Arial" pitchFamily="34" charset="0"/>
                          <a:cs typeface="Arial" pitchFamily="34" charset="0"/>
                        </a:rPr>
                        <a:t>Conce.</a:t>
                      </a:r>
                      <a:r>
                        <a:rPr lang="es-CO" sz="1400" baseline="0" dirty="0" smtClean="0">
                          <a:latin typeface="Arial" pitchFamily="34" charset="0"/>
                          <a:cs typeface="Arial" pitchFamily="34" charset="0"/>
                        </a:rPr>
                        <a:t> (</a:t>
                      </a:r>
                      <a:r>
                        <a:rPr lang="es-CO" sz="1400" kern="1200" dirty="0" smtClean="0">
                          <a:latin typeface="Arial" pitchFamily="34" charset="0"/>
                          <a:cs typeface="Arial" pitchFamily="34" charset="0"/>
                          <a:sym typeface="Symbol"/>
                        </a:rPr>
                        <a:t></a:t>
                      </a:r>
                      <a:r>
                        <a:rPr lang="es-CO" sz="1400" kern="1200" dirty="0" smtClean="0">
                          <a:latin typeface="Arial" pitchFamily="34" charset="0"/>
                          <a:cs typeface="Arial" pitchFamily="34" charset="0"/>
                        </a:rPr>
                        <a:t>g)</a:t>
                      </a:r>
                      <a:endParaRPr lang="es-CO" sz="1400" dirty="0">
                        <a:latin typeface="Arial" pitchFamily="34" charset="0"/>
                        <a:cs typeface="Arial" pitchFamily="34" charset="0"/>
                      </a:endParaRPr>
                    </a:p>
                  </a:txBody>
                  <a:tcPr/>
                </a:tc>
              </a:tr>
              <a:tr h="247689">
                <a:tc>
                  <a:txBody>
                    <a:bodyPr/>
                    <a:lstStyle/>
                    <a:p>
                      <a:pPr algn="ctr">
                        <a:lnSpc>
                          <a:spcPct val="115000"/>
                        </a:lnSpc>
                        <a:spcAft>
                          <a:spcPts val="1000"/>
                        </a:spcAft>
                      </a:pPr>
                      <a:r>
                        <a:rPr lang="es-CO" sz="1400" dirty="0">
                          <a:latin typeface="Arial" pitchFamily="34" charset="0"/>
                          <a:cs typeface="Arial" pitchFamily="34" charset="0"/>
                        </a:rPr>
                        <a:t>10</a:t>
                      </a:r>
                      <a:r>
                        <a:rPr lang="es-CO" sz="1400" baseline="30000" dirty="0">
                          <a:latin typeface="Arial" pitchFamily="34" charset="0"/>
                          <a:cs typeface="Arial" pitchFamily="34" charset="0"/>
                        </a:rPr>
                        <a:t>-1</a:t>
                      </a:r>
                      <a:endParaRPr lang="es-CO" sz="1400" dirty="0">
                        <a:latin typeface="Arial" pitchFamily="34" charset="0"/>
                        <a:ea typeface="Calibri"/>
                        <a:cs typeface="Arial" pitchFamily="34" charset="0"/>
                      </a:endParaRPr>
                    </a:p>
                  </a:txBody>
                  <a:tcPr marL="68580" marR="68580" marT="0" marB="0"/>
                </a:tc>
                <a:tc>
                  <a:txBody>
                    <a:bodyPr/>
                    <a:lstStyle/>
                    <a:p>
                      <a:pPr algn="ctr"/>
                      <a:r>
                        <a:rPr lang="es-CO" sz="1400" dirty="0" smtClean="0">
                          <a:latin typeface="Arial" pitchFamily="34" charset="0"/>
                          <a:cs typeface="Arial" pitchFamily="34" charset="0"/>
                        </a:rPr>
                        <a:t>33.300</a:t>
                      </a:r>
                      <a:endParaRPr lang="es-CO" sz="1400" dirty="0">
                        <a:latin typeface="Arial" pitchFamily="34" charset="0"/>
                        <a:cs typeface="Arial" pitchFamily="34" charset="0"/>
                      </a:endParaRPr>
                    </a:p>
                  </a:txBody>
                  <a:tcPr/>
                </a:tc>
              </a:tr>
              <a:tr h="247689">
                <a:tc>
                  <a:txBody>
                    <a:bodyPr/>
                    <a:lstStyle/>
                    <a:p>
                      <a:pPr algn="ctr">
                        <a:lnSpc>
                          <a:spcPct val="115000"/>
                        </a:lnSpc>
                        <a:spcAft>
                          <a:spcPts val="1000"/>
                        </a:spcAft>
                      </a:pPr>
                      <a:r>
                        <a:rPr lang="es-CO" sz="1400">
                          <a:latin typeface="Arial" pitchFamily="34" charset="0"/>
                          <a:cs typeface="Arial" pitchFamily="34" charset="0"/>
                        </a:rPr>
                        <a:t>10</a:t>
                      </a:r>
                      <a:r>
                        <a:rPr lang="es-CO" sz="1400" baseline="30000">
                          <a:latin typeface="Arial" pitchFamily="34" charset="0"/>
                          <a:cs typeface="Arial" pitchFamily="34" charset="0"/>
                        </a:rPr>
                        <a:t>-2</a:t>
                      </a:r>
                      <a:endParaRPr lang="es-CO" sz="1400">
                        <a:latin typeface="Arial" pitchFamily="34" charset="0"/>
                        <a:ea typeface="Calibri"/>
                        <a:cs typeface="Arial" pitchFamily="34" charset="0"/>
                      </a:endParaRPr>
                    </a:p>
                  </a:txBody>
                  <a:tcPr marL="68580" marR="68580" marT="0" marB="0"/>
                </a:tc>
                <a:tc>
                  <a:txBody>
                    <a:bodyPr/>
                    <a:lstStyle/>
                    <a:p>
                      <a:pPr algn="ctr"/>
                      <a:r>
                        <a:rPr lang="es-CO" sz="1400" dirty="0" smtClean="0">
                          <a:latin typeface="Arial" pitchFamily="34" charset="0"/>
                          <a:cs typeface="Arial" pitchFamily="34" charset="0"/>
                        </a:rPr>
                        <a:t>3.330</a:t>
                      </a:r>
                      <a:endParaRPr lang="es-CO" sz="1400" dirty="0">
                        <a:latin typeface="Arial" pitchFamily="34" charset="0"/>
                        <a:cs typeface="Arial" pitchFamily="34" charset="0"/>
                      </a:endParaRPr>
                    </a:p>
                  </a:txBody>
                  <a:tcPr/>
                </a:tc>
              </a:tr>
              <a:tr h="247689">
                <a:tc>
                  <a:txBody>
                    <a:bodyPr/>
                    <a:lstStyle/>
                    <a:p>
                      <a:pPr algn="ctr">
                        <a:lnSpc>
                          <a:spcPct val="115000"/>
                        </a:lnSpc>
                        <a:spcAft>
                          <a:spcPts val="1000"/>
                        </a:spcAft>
                      </a:pPr>
                      <a:r>
                        <a:rPr lang="es-CO" sz="1400">
                          <a:latin typeface="Arial" pitchFamily="34" charset="0"/>
                          <a:cs typeface="Arial" pitchFamily="34" charset="0"/>
                        </a:rPr>
                        <a:t>10</a:t>
                      </a:r>
                      <a:r>
                        <a:rPr lang="es-CO" sz="1400" baseline="30000">
                          <a:latin typeface="Arial" pitchFamily="34" charset="0"/>
                          <a:cs typeface="Arial" pitchFamily="34" charset="0"/>
                        </a:rPr>
                        <a:t>-3</a:t>
                      </a:r>
                      <a:endParaRPr lang="es-CO" sz="1400">
                        <a:latin typeface="Arial" pitchFamily="34" charset="0"/>
                        <a:ea typeface="Calibri"/>
                        <a:cs typeface="Arial" pitchFamily="34" charset="0"/>
                      </a:endParaRPr>
                    </a:p>
                  </a:txBody>
                  <a:tcPr marL="68580" marR="68580" marT="0" marB="0"/>
                </a:tc>
                <a:tc>
                  <a:txBody>
                    <a:bodyPr/>
                    <a:lstStyle/>
                    <a:p>
                      <a:pPr algn="ctr"/>
                      <a:r>
                        <a:rPr lang="es-CO" sz="1400" dirty="0" smtClean="0">
                          <a:latin typeface="Arial" pitchFamily="34" charset="0"/>
                          <a:cs typeface="Arial" pitchFamily="34" charset="0"/>
                        </a:rPr>
                        <a:t>333</a:t>
                      </a:r>
                      <a:endParaRPr lang="es-CO" sz="1400" dirty="0">
                        <a:latin typeface="Arial" pitchFamily="34" charset="0"/>
                        <a:cs typeface="Arial" pitchFamily="34" charset="0"/>
                      </a:endParaRPr>
                    </a:p>
                  </a:txBody>
                  <a:tcPr/>
                </a:tc>
              </a:tr>
              <a:tr h="247689">
                <a:tc>
                  <a:txBody>
                    <a:bodyPr/>
                    <a:lstStyle/>
                    <a:p>
                      <a:pPr algn="ctr">
                        <a:lnSpc>
                          <a:spcPct val="115000"/>
                        </a:lnSpc>
                        <a:spcAft>
                          <a:spcPts val="1000"/>
                        </a:spcAft>
                      </a:pPr>
                      <a:r>
                        <a:rPr lang="es-CO" sz="1400">
                          <a:latin typeface="Arial" pitchFamily="34" charset="0"/>
                          <a:cs typeface="Arial" pitchFamily="34" charset="0"/>
                        </a:rPr>
                        <a:t>10</a:t>
                      </a:r>
                      <a:r>
                        <a:rPr lang="es-CO" sz="1400" baseline="30000">
                          <a:latin typeface="Arial" pitchFamily="34" charset="0"/>
                          <a:cs typeface="Arial" pitchFamily="34" charset="0"/>
                        </a:rPr>
                        <a:t>-4</a:t>
                      </a:r>
                      <a:endParaRPr lang="es-CO" sz="1400">
                        <a:latin typeface="Arial" pitchFamily="34" charset="0"/>
                        <a:ea typeface="Calibri"/>
                        <a:cs typeface="Arial" pitchFamily="34" charset="0"/>
                      </a:endParaRPr>
                    </a:p>
                  </a:txBody>
                  <a:tcPr marL="68580" marR="68580" marT="0" marB="0"/>
                </a:tc>
                <a:tc>
                  <a:txBody>
                    <a:bodyPr/>
                    <a:lstStyle/>
                    <a:p>
                      <a:pPr algn="ctr"/>
                      <a:r>
                        <a:rPr lang="es-CO" sz="1400" dirty="0" smtClean="0">
                          <a:latin typeface="Arial" pitchFamily="34" charset="0"/>
                          <a:cs typeface="Arial" pitchFamily="34" charset="0"/>
                        </a:rPr>
                        <a:t>33</a:t>
                      </a:r>
                      <a:endParaRPr lang="es-CO" sz="1400" dirty="0">
                        <a:latin typeface="Arial" pitchFamily="34" charset="0"/>
                        <a:cs typeface="Arial" pitchFamily="34" charset="0"/>
                      </a:endParaRPr>
                    </a:p>
                  </a:txBody>
                  <a:tcPr/>
                </a:tc>
              </a:tr>
              <a:tr h="247689">
                <a:tc>
                  <a:txBody>
                    <a:bodyPr/>
                    <a:lstStyle/>
                    <a:p>
                      <a:pPr algn="ctr">
                        <a:lnSpc>
                          <a:spcPct val="115000"/>
                        </a:lnSpc>
                        <a:spcAft>
                          <a:spcPts val="1000"/>
                        </a:spcAft>
                      </a:pPr>
                      <a:r>
                        <a:rPr lang="es-CO" sz="1400" dirty="0">
                          <a:latin typeface="Arial" pitchFamily="34" charset="0"/>
                          <a:cs typeface="Arial" pitchFamily="34" charset="0"/>
                        </a:rPr>
                        <a:t>10</a:t>
                      </a:r>
                      <a:r>
                        <a:rPr lang="es-CO" sz="1400" baseline="30000" dirty="0">
                          <a:latin typeface="Arial" pitchFamily="34" charset="0"/>
                          <a:cs typeface="Arial" pitchFamily="34" charset="0"/>
                        </a:rPr>
                        <a:t>-5</a:t>
                      </a:r>
                      <a:endParaRPr lang="es-CO" sz="1400" dirty="0">
                        <a:latin typeface="Arial" pitchFamily="34" charset="0"/>
                        <a:ea typeface="Calibri"/>
                        <a:cs typeface="Arial" pitchFamily="34" charset="0"/>
                      </a:endParaRPr>
                    </a:p>
                  </a:txBody>
                  <a:tcPr marL="68580" marR="68580" marT="0" marB="0"/>
                </a:tc>
                <a:tc>
                  <a:txBody>
                    <a:bodyPr/>
                    <a:lstStyle/>
                    <a:p>
                      <a:pPr algn="ctr"/>
                      <a:r>
                        <a:rPr lang="es-CO" sz="1400" dirty="0" smtClean="0">
                          <a:latin typeface="Arial" pitchFamily="34" charset="0"/>
                          <a:cs typeface="Arial" pitchFamily="34" charset="0"/>
                        </a:rPr>
                        <a:t>3</a:t>
                      </a:r>
                      <a:endParaRPr lang="es-CO" sz="1400" dirty="0">
                        <a:latin typeface="Arial" pitchFamily="34" charset="0"/>
                        <a:cs typeface="Arial" pitchFamily="34" charset="0"/>
                      </a:endParaRPr>
                    </a:p>
                  </a:txBody>
                  <a:tcPr/>
                </a:tc>
              </a:tr>
            </a:tbl>
          </a:graphicData>
        </a:graphic>
      </p:graphicFrame>
    </p:spTree>
    <p:extLst>
      <p:ext uri="{BB962C8B-B14F-4D97-AF65-F5344CB8AC3E}">
        <p14:creationId xmlns:p14="http://schemas.microsoft.com/office/powerpoint/2010/main" val="2163903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559882"/>
            <a:ext cx="6315305" cy="875219"/>
          </a:xfrm>
        </p:spPr>
        <p:txBody>
          <a:bodyPr>
            <a:noAutofit/>
          </a:bodyPr>
          <a:lstStyle/>
          <a:p>
            <a:pPr marL="514350" indent="-514350">
              <a:buFont typeface="+mj-lt"/>
              <a:buAutoNum type="arabicPeriod" startAt="8"/>
            </a:pPr>
            <a:r>
              <a:rPr lang="es-ES_tradnl" sz="2400" dirty="0" smtClean="0"/>
              <a:t>Método </a:t>
            </a:r>
            <a:r>
              <a:rPr lang="es-ES_tradnl" sz="2400" dirty="0" smtClean="0"/>
              <a:t>de difusión de discos según Kirby-Bauer</a:t>
            </a:r>
          </a:p>
          <a:p>
            <a:pPr marL="514350" indent="-514350">
              <a:buFont typeface="+mj-lt"/>
              <a:buAutoNum type="arabicPeriod" startAt="8"/>
            </a:pPr>
            <a:endParaRPr lang="es-ES" sz="2400" dirty="0"/>
          </a:p>
        </p:txBody>
      </p:sp>
      <p:sp>
        <p:nvSpPr>
          <p:cNvPr id="9" name="Título 5"/>
          <p:cNvSpPr txBox="1">
            <a:spLocks/>
          </p:cNvSpPr>
          <p:nvPr/>
        </p:nvSpPr>
        <p:spPr>
          <a:xfrm>
            <a:off x="541868" y="1435101"/>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13890"/>
            <a:ext cx="1618282" cy="48227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16" name="15 Imagen"/>
          <p:cNvPicPr/>
          <p:nvPr/>
        </p:nvPicPr>
        <p:blipFill rotWithShape="1">
          <a:blip r:embed="rId2" cstate="print"/>
          <a:srcRect l="13881" t="18604" r="17717" b="10547"/>
          <a:stretch/>
        </p:blipFill>
        <p:spPr bwMode="auto">
          <a:xfrm>
            <a:off x="2985131" y="1786468"/>
            <a:ext cx="5469932" cy="3694171"/>
          </a:xfrm>
          <a:prstGeom prst="rect">
            <a:avLst/>
          </a:prstGeom>
          <a:ln>
            <a:solidFill>
              <a:srgbClr val="00000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99702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559882"/>
            <a:ext cx="6315305" cy="875219"/>
          </a:xfrm>
        </p:spPr>
        <p:txBody>
          <a:bodyPr>
            <a:noAutofit/>
          </a:bodyPr>
          <a:lstStyle/>
          <a:p>
            <a:pPr marL="514350" indent="-514350">
              <a:buFont typeface="+mj-lt"/>
              <a:buAutoNum type="arabicPeriod" startAt="9"/>
            </a:pPr>
            <a:r>
              <a:rPr lang="es-ES_tradnl" sz="2400" dirty="0" smtClean="0"/>
              <a:t>Método </a:t>
            </a:r>
            <a:r>
              <a:rPr lang="es-ES_tradnl" sz="2400" dirty="0" smtClean="0"/>
              <a:t>de dilución</a:t>
            </a:r>
            <a:endParaRPr lang="es-ES" sz="2400" dirty="0"/>
          </a:p>
        </p:txBody>
      </p:sp>
      <p:sp>
        <p:nvSpPr>
          <p:cNvPr id="9" name="Título 5"/>
          <p:cNvSpPr txBox="1">
            <a:spLocks/>
          </p:cNvSpPr>
          <p:nvPr/>
        </p:nvSpPr>
        <p:spPr>
          <a:xfrm>
            <a:off x="541868" y="1435101"/>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13890"/>
            <a:ext cx="1618282" cy="48227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18" name="17 Imagen"/>
          <p:cNvPicPr/>
          <p:nvPr/>
        </p:nvPicPr>
        <p:blipFill rotWithShape="1">
          <a:blip r:embed="rId2" cstate="print"/>
          <a:srcRect l="9335" t="22640" r="5125" b="12457"/>
          <a:stretch/>
        </p:blipFill>
        <p:spPr bwMode="auto">
          <a:xfrm>
            <a:off x="2768032" y="1307995"/>
            <a:ext cx="5821564" cy="4326041"/>
          </a:xfrm>
          <a:prstGeom prst="rect">
            <a:avLst/>
          </a:prstGeom>
          <a:ln>
            <a:solidFill>
              <a:srgbClr val="00000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90994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59657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9" name="Título 5"/>
          <p:cNvSpPr txBox="1">
            <a:spLocks/>
          </p:cNvSpPr>
          <p:nvPr/>
        </p:nvSpPr>
        <p:spPr>
          <a:xfrm>
            <a:off x="541868" y="1435101"/>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92179"/>
            <a:ext cx="1596572" cy="503988"/>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16" name="Imagen 15"/>
          <p:cNvPicPr>
            <a:picLocks noChangeAspect="1"/>
          </p:cNvPicPr>
          <p:nvPr/>
        </p:nvPicPr>
        <p:blipFill rotWithShape="1">
          <a:blip r:embed="rId2"/>
          <a:srcRect l="10521" r="10643" b="9451"/>
          <a:stretch/>
        </p:blipFill>
        <p:spPr>
          <a:xfrm>
            <a:off x="3023679" y="2006269"/>
            <a:ext cx="5238542" cy="1956483"/>
          </a:xfrm>
          <a:prstGeom prst="rect">
            <a:avLst/>
          </a:prstGeom>
          <a:ln>
            <a:solidFill>
              <a:schemeClr val="tx1"/>
            </a:solidFill>
          </a:ln>
        </p:spPr>
      </p:pic>
      <p:sp>
        <p:nvSpPr>
          <p:cNvPr id="17" name="CuadroTexto 16"/>
          <p:cNvSpPr txBox="1"/>
          <p:nvPr/>
        </p:nvSpPr>
        <p:spPr>
          <a:xfrm>
            <a:off x="2727767" y="1058333"/>
            <a:ext cx="2731788" cy="461665"/>
          </a:xfrm>
          <a:prstGeom prst="rect">
            <a:avLst/>
          </a:prstGeom>
          <a:noFill/>
        </p:spPr>
        <p:txBody>
          <a:bodyPr wrap="none" rtlCol="0">
            <a:spAutoFit/>
          </a:bodyPr>
          <a:lstStyle/>
          <a:p>
            <a:pPr algn="ctr"/>
            <a:r>
              <a:rPr lang="es-ES" sz="2400" b="1" dirty="0" smtClean="0"/>
              <a:t>Método de Difusión</a:t>
            </a:r>
            <a:endParaRPr lang="es-ES" sz="2400" b="1" dirty="0"/>
          </a:p>
        </p:txBody>
      </p:sp>
      <p:pic>
        <p:nvPicPr>
          <p:cNvPr id="2" name="Imagen 1"/>
          <p:cNvPicPr>
            <a:picLocks noChangeAspect="1"/>
          </p:cNvPicPr>
          <p:nvPr/>
        </p:nvPicPr>
        <p:blipFill rotWithShape="1">
          <a:blip r:embed="rId3"/>
          <a:srcRect l="10730" r="10828" b="11286"/>
          <a:stretch/>
        </p:blipFill>
        <p:spPr>
          <a:xfrm>
            <a:off x="3023678" y="4429617"/>
            <a:ext cx="5238543" cy="1926470"/>
          </a:xfrm>
          <a:prstGeom prst="rect">
            <a:avLst/>
          </a:prstGeom>
          <a:ln>
            <a:solidFill>
              <a:srgbClr val="000000"/>
            </a:solidFill>
          </a:ln>
        </p:spPr>
      </p:pic>
      <p:sp>
        <p:nvSpPr>
          <p:cNvPr id="18" name="CuadroTexto 17"/>
          <p:cNvSpPr txBox="1"/>
          <p:nvPr/>
        </p:nvSpPr>
        <p:spPr>
          <a:xfrm>
            <a:off x="4978998" y="1595814"/>
            <a:ext cx="1502273" cy="369332"/>
          </a:xfrm>
          <a:prstGeom prst="rect">
            <a:avLst/>
          </a:prstGeom>
          <a:noFill/>
        </p:spPr>
        <p:txBody>
          <a:bodyPr wrap="square" rtlCol="0">
            <a:spAutoFit/>
          </a:bodyPr>
          <a:lstStyle/>
          <a:p>
            <a:pPr algn="ctr"/>
            <a:r>
              <a:rPr lang="es-ES" dirty="0" smtClean="0"/>
              <a:t>Antes PTAR</a:t>
            </a:r>
            <a:endParaRPr lang="es-ES" dirty="0"/>
          </a:p>
        </p:txBody>
      </p:sp>
      <p:sp>
        <p:nvSpPr>
          <p:cNvPr id="19" name="CuadroTexto 18"/>
          <p:cNvSpPr txBox="1"/>
          <p:nvPr/>
        </p:nvSpPr>
        <p:spPr>
          <a:xfrm>
            <a:off x="4787190" y="4060285"/>
            <a:ext cx="1854367" cy="369332"/>
          </a:xfrm>
          <a:prstGeom prst="rect">
            <a:avLst/>
          </a:prstGeom>
          <a:noFill/>
        </p:spPr>
        <p:txBody>
          <a:bodyPr wrap="square" rtlCol="0">
            <a:spAutoFit/>
          </a:bodyPr>
          <a:lstStyle/>
          <a:p>
            <a:pPr algn="ctr"/>
            <a:r>
              <a:rPr lang="es-ES" dirty="0" smtClean="0"/>
              <a:t>Después PTAR</a:t>
            </a:r>
            <a:endParaRPr lang="es-ES" dirty="0"/>
          </a:p>
        </p:txBody>
      </p:sp>
      <p:sp>
        <p:nvSpPr>
          <p:cNvPr id="20" name="Marcador de contenido 6"/>
          <p:cNvSpPr txBox="1">
            <a:spLocks/>
          </p:cNvSpPr>
          <p:nvPr/>
        </p:nvSpPr>
        <p:spPr>
          <a:xfrm>
            <a:off x="2482735" y="396613"/>
            <a:ext cx="6030383" cy="620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2800" b="1" dirty="0" smtClean="0"/>
              <a:t>APORTES DE LA TESIS</a:t>
            </a:r>
            <a:endParaRPr lang="es-ES" sz="2800" b="1"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07427"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9" name="Título 5"/>
          <p:cNvSpPr txBox="1">
            <a:spLocks/>
          </p:cNvSpPr>
          <p:nvPr/>
        </p:nvSpPr>
        <p:spPr>
          <a:xfrm>
            <a:off x="541868" y="1435101"/>
            <a:ext cx="1607427"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84026"/>
            <a:ext cx="1607427" cy="512141"/>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07427"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graphicFrame>
        <p:nvGraphicFramePr>
          <p:cNvPr id="16" name="3 Tabla"/>
          <p:cNvGraphicFramePr>
            <a:graphicFrameLocks noGrp="1"/>
          </p:cNvGraphicFramePr>
          <p:nvPr>
            <p:extLst>
              <p:ext uri="{D42A27DB-BD31-4B8C-83A1-F6EECF244321}">
                <p14:modId xmlns:p14="http://schemas.microsoft.com/office/powerpoint/2010/main" val="414615610"/>
              </p:ext>
            </p:extLst>
          </p:nvPr>
        </p:nvGraphicFramePr>
        <p:xfrm>
          <a:off x="2703785" y="1118761"/>
          <a:ext cx="5641773" cy="1695543"/>
        </p:xfrm>
        <a:graphic>
          <a:graphicData uri="http://schemas.openxmlformats.org/drawingml/2006/table">
            <a:tbl>
              <a:tblPr firstRow="1" bandRow="1">
                <a:tableStyleId>{69CF1AB2-1976-4502-BF36-3FF5EA218861}</a:tableStyleId>
              </a:tblPr>
              <a:tblGrid>
                <a:gridCol w="2067802"/>
                <a:gridCol w="1180029"/>
                <a:gridCol w="1186708"/>
                <a:gridCol w="1207234"/>
              </a:tblGrid>
              <a:tr h="326237">
                <a:tc rowSpan="2">
                  <a:txBody>
                    <a:bodyPr/>
                    <a:lstStyle/>
                    <a:p>
                      <a:pPr algn="ctr"/>
                      <a:endParaRPr lang="es-CO" sz="1600" dirty="0" smtClean="0"/>
                    </a:p>
                    <a:p>
                      <a:pPr algn="ctr"/>
                      <a:r>
                        <a:rPr lang="es-CO" sz="1600" dirty="0" smtClean="0"/>
                        <a:t>Antibiótico</a:t>
                      </a:r>
                      <a:endParaRPr lang="es-CO" sz="1600" dirty="0"/>
                    </a:p>
                  </a:txBody>
                  <a:tcPr/>
                </a:tc>
                <a:tc gridSpan="3">
                  <a:txBody>
                    <a:bodyPr/>
                    <a:lstStyle/>
                    <a:p>
                      <a:pPr algn="ctr"/>
                      <a:r>
                        <a:rPr lang="es-CO" sz="1600" dirty="0" smtClean="0"/>
                        <a:t>Diámetro</a:t>
                      </a:r>
                      <a:r>
                        <a:rPr lang="es-CO" sz="1600" baseline="0" dirty="0" smtClean="0"/>
                        <a:t> del h</a:t>
                      </a:r>
                      <a:r>
                        <a:rPr lang="es-CO" sz="1600" dirty="0" smtClean="0"/>
                        <a:t>alo</a:t>
                      </a:r>
                      <a:r>
                        <a:rPr lang="es-CO" sz="1600" baseline="0" dirty="0" smtClean="0"/>
                        <a:t> de inhibición (mm)</a:t>
                      </a:r>
                      <a:endParaRPr lang="es-CO" sz="1600" dirty="0"/>
                    </a:p>
                  </a:txBody>
                  <a:tcPr/>
                </a:tc>
                <a:tc hMerge="1">
                  <a:txBody>
                    <a:bodyPr/>
                    <a:lstStyle/>
                    <a:p>
                      <a:endParaRPr lang="es-CO" dirty="0"/>
                    </a:p>
                  </a:txBody>
                  <a:tcPr/>
                </a:tc>
                <a:tc hMerge="1">
                  <a:txBody>
                    <a:bodyPr/>
                    <a:lstStyle/>
                    <a:p>
                      <a:endParaRPr lang="es-CO" dirty="0"/>
                    </a:p>
                  </a:txBody>
                  <a:tcPr/>
                </a:tc>
              </a:tr>
              <a:tr h="326237">
                <a:tc vMerge="1">
                  <a:txBody>
                    <a:bodyPr/>
                    <a:lstStyle/>
                    <a:p>
                      <a:endParaRPr lang="es-CO" dirty="0"/>
                    </a:p>
                  </a:txBody>
                  <a:tcPr/>
                </a:tc>
                <a:tc>
                  <a:txBody>
                    <a:bodyPr/>
                    <a:lstStyle/>
                    <a:p>
                      <a:pPr algn="ctr"/>
                      <a:r>
                        <a:rPr lang="es-CO" sz="1600" dirty="0" smtClean="0"/>
                        <a:t>Resistente</a:t>
                      </a:r>
                      <a:endParaRPr lang="es-CO" sz="1600" dirty="0"/>
                    </a:p>
                  </a:txBody>
                  <a:tcPr/>
                </a:tc>
                <a:tc>
                  <a:txBody>
                    <a:bodyPr/>
                    <a:lstStyle/>
                    <a:p>
                      <a:pPr algn="ctr"/>
                      <a:r>
                        <a:rPr lang="es-CO" sz="1600" dirty="0" smtClean="0"/>
                        <a:t>Intermedio</a:t>
                      </a:r>
                      <a:endParaRPr lang="es-CO" sz="1600" dirty="0"/>
                    </a:p>
                  </a:txBody>
                  <a:tcPr/>
                </a:tc>
                <a:tc>
                  <a:txBody>
                    <a:bodyPr/>
                    <a:lstStyle/>
                    <a:p>
                      <a:pPr algn="ctr"/>
                      <a:r>
                        <a:rPr lang="es-CO" sz="1600" dirty="0" smtClean="0"/>
                        <a:t>Susceptible </a:t>
                      </a:r>
                      <a:endParaRPr lang="es-CO" sz="1600" dirty="0"/>
                    </a:p>
                  </a:txBody>
                  <a:tcPr/>
                </a:tc>
              </a:tr>
              <a:tr h="326237">
                <a:tc>
                  <a:txBody>
                    <a:bodyPr/>
                    <a:lstStyle/>
                    <a:p>
                      <a:pPr algn="ctr"/>
                      <a:r>
                        <a:rPr lang="es-CO" sz="1600" dirty="0" smtClean="0"/>
                        <a:t>Amikacina (</a:t>
                      </a:r>
                      <a:r>
                        <a:rPr lang="es-ES_tradnl" sz="1600" kern="1200" dirty="0" smtClean="0">
                          <a:solidFill>
                            <a:schemeClr val="dk1"/>
                          </a:solidFill>
                          <a:latin typeface="+mn-lt"/>
                          <a:ea typeface="+mn-ea"/>
                          <a:cs typeface="+mn-cs"/>
                        </a:rPr>
                        <a:t>25</a:t>
                      </a:r>
                      <a:r>
                        <a:rPr lang="es-ES_tradnl" sz="1600" kern="1200" dirty="0" smtClean="0">
                          <a:solidFill>
                            <a:schemeClr val="dk1"/>
                          </a:solidFill>
                          <a:latin typeface="+mn-lt"/>
                          <a:ea typeface="+mn-ea"/>
                          <a:cs typeface="+mn-cs"/>
                          <a:sym typeface="Symbol"/>
                        </a:rPr>
                        <a:t>g</a:t>
                      </a:r>
                      <a:r>
                        <a:rPr lang="es-ES_tradnl" sz="1600" kern="1200" dirty="0" smtClean="0">
                          <a:solidFill>
                            <a:schemeClr val="dk1"/>
                          </a:solidFill>
                          <a:latin typeface="+mn-lt"/>
                          <a:ea typeface="+mn-ea"/>
                          <a:cs typeface="+mn-cs"/>
                        </a:rPr>
                        <a:t>/</a:t>
                      </a:r>
                      <a:r>
                        <a:rPr lang="es-ES_tradnl" sz="1600" kern="1200" dirty="0" smtClean="0">
                          <a:solidFill>
                            <a:schemeClr val="dk1"/>
                          </a:solidFill>
                          <a:latin typeface="+mn-lt"/>
                          <a:ea typeface="+mn-ea"/>
                          <a:cs typeface="+mn-cs"/>
                        </a:rPr>
                        <a:t>ml)</a:t>
                      </a:r>
                      <a:endParaRPr lang="es-CO" sz="1600" dirty="0"/>
                    </a:p>
                  </a:txBody>
                  <a:tcPr/>
                </a:tc>
                <a:tc>
                  <a:txBody>
                    <a:bodyPr/>
                    <a:lstStyle/>
                    <a:p>
                      <a:pPr algn="ctr"/>
                      <a:r>
                        <a:rPr lang="es-CO" sz="1600" dirty="0" smtClean="0">
                          <a:sym typeface="Symbol"/>
                        </a:rPr>
                        <a:t>14</a:t>
                      </a:r>
                      <a:endParaRPr lang="es-CO" sz="1600" dirty="0"/>
                    </a:p>
                  </a:txBody>
                  <a:tcPr/>
                </a:tc>
                <a:tc>
                  <a:txBody>
                    <a:bodyPr/>
                    <a:lstStyle/>
                    <a:p>
                      <a:pPr algn="ctr"/>
                      <a:r>
                        <a:rPr lang="es-CO" sz="1600" dirty="0" smtClean="0"/>
                        <a:t>15 - 16</a:t>
                      </a:r>
                      <a:endParaRPr lang="es-CO"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dirty="0" smtClean="0">
                          <a:sym typeface="Symbol"/>
                        </a:rPr>
                        <a:t>17</a:t>
                      </a:r>
                      <a:endParaRPr lang="es-CO" sz="1600" dirty="0" smtClean="0"/>
                    </a:p>
                  </a:txBody>
                  <a:tcPr/>
                </a:tc>
              </a:tr>
              <a:tr h="354423">
                <a:tc>
                  <a:txBody>
                    <a:bodyPr/>
                    <a:lstStyle/>
                    <a:p>
                      <a:pPr algn="ctr"/>
                      <a:r>
                        <a:rPr lang="es-CO" sz="1600" dirty="0" smtClean="0"/>
                        <a:t>Ceftriaxona (</a:t>
                      </a:r>
                      <a:r>
                        <a:rPr lang="es-ES_tradnl" sz="1600" kern="1200" dirty="0" smtClean="0">
                          <a:solidFill>
                            <a:schemeClr val="dk1"/>
                          </a:solidFill>
                          <a:latin typeface="+mn-lt"/>
                          <a:ea typeface="+mn-ea"/>
                          <a:cs typeface="+mn-cs"/>
                        </a:rPr>
                        <a:t>33</a:t>
                      </a:r>
                      <a:r>
                        <a:rPr lang="es-ES_tradnl" sz="1600" kern="1200" dirty="0" smtClean="0">
                          <a:solidFill>
                            <a:schemeClr val="dk1"/>
                          </a:solidFill>
                          <a:latin typeface="+mn-lt"/>
                          <a:ea typeface="+mn-ea"/>
                          <a:cs typeface="+mn-cs"/>
                          <a:sym typeface="Symbol"/>
                        </a:rPr>
                        <a:t>g</a:t>
                      </a:r>
                      <a:r>
                        <a:rPr lang="es-ES_tradnl" sz="1600" kern="1200" dirty="0" smtClean="0">
                          <a:solidFill>
                            <a:schemeClr val="dk1"/>
                          </a:solidFill>
                          <a:latin typeface="+mn-lt"/>
                          <a:ea typeface="+mn-ea"/>
                          <a:cs typeface="+mn-cs"/>
                        </a:rPr>
                        <a:t>/</a:t>
                      </a:r>
                      <a:r>
                        <a:rPr lang="es-ES_tradnl" sz="1600" kern="1200" dirty="0" smtClean="0">
                          <a:solidFill>
                            <a:schemeClr val="dk1"/>
                          </a:solidFill>
                          <a:latin typeface="+mn-lt"/>
                          <a:ea typeface="+mn-ea"/>
                          <a:cs typeface="+mn-cs"/>
                        </a:rPr>
                        <a:t>ml)</a:t>
                      </a:r>
                      <a:endParaRPr lang="es-CO"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dirty="0" smtClean="0">
                          <a:sym typeface="Symbol"/>
                        </a:rPr>
                        <a:t>13</a:t>
                      </a:r>
                      <a:endParaRPr lang="es-CO" sz="1600" dirty="0" smtClean="0"/>
                    </a:p>
                  </a:txBody>
                  <a:tcPr/>
                </a:tc>
                <a:tc>
                  <a:txBody>
                    <a:bodyPr/>
                    <a:lstStyle/>
                    <a:p>
                      <a:pPr algn="ctr"/>
                      <a:r>
                        <a:rPr lang="es-CO" sz="1600" dirty="0" smtClean="0"/>
                        <a:t>14 - 20</a:t>
                      </a:r>
                      <a:endParaRPr lang="es-CO"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dirty="0" smtClean="0">
                          <a:sym typeface="Symbol"/>
                        </a:rPr>
                        <a:t>21</a:t>
                      </a:r>
                      <a:endParaRPr lang="es-CO" sz="1600" dirty="0" smtClean="0"/>
                    </a:p>
                  </a:txBody>
                  <a:tcPr/>
                </a:tc>
              </a:tr>
              <a:tr h="326237">
                <a:tc>
                  <a:txBody>
                    <a:bodyPr/>
                    <a:lstStyle/>
                    <a:p>
                      <a:pPr algn="ctr"/>
                      <a:r>
                        <a:rPr lang="es-CO" sz="1600" dirty="0" smtClean="0"/>
                        <a:t>Oxacilina (3</a:t>
                      </a:r>
                      <a:r>
                        <a:rPr lang="es-ES_tradnl" sz="1600" kern="1200" dirty="0" smtClean="0">
                          <a:solidFill>
                            <a:schemeClr val="dk1"/>
                          </a:solidFill>
                          <a:latin typeface="+mn-lt"/>
                          <a:ea typeface="+mn-ea"/>
                          <a:cs typeface="+mn-cs"/>
                          <a:sym typeface="Symbol"/>
                        </a:rPr>
                        <a:t>g</a:t>
                      </a:r>
                      <a:r>
                        <a:rPr lang="es-ES_tradnl" sz="1600" kern="1200" dirty="0" smtClean="0">
                          <a:solidFill>
                            <a:schemeClr val="dk1"/>
                          </a:solidFill>
                          <a:latin typeface="+mn-lt"/>
                          <a:ea typeface="+mn-ea"/>
                          <a:cs typeface="+mn-cs"/>
                        </a:rPr>
                        <a:t>/</a:t>
                      </a:r>
                      <a:r>
                        <a:rPr lang="es-ES_tradnl" sz="1600" kern="1200" dirty="0" smtClean="0">
                          <a:solidFill>
                            <a:schemeClr val="dk1"/>
                          </a:solidFill>
                          <a:latin typeface="+mn-lt"/>
                          <a:ea typeface="+mn-ea"/>
                          <a:cs typeface="+mn-cs"/>
                        </a:rPr>
                        <a:t>ml)</a:t>
                      </a:r>
                      <a:endParaRPr lang="es-CO"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dirty="0" smtClean="0">
                          <a:sym typeface="Symbol"/>
                        </a:rPr>
                        <a:t>10</a:t>
                      </a:r>
                      <a:endParaRPr lang="es-CO" sz="1600" dirty="0" smtClean="0"/>
                    </a:p>
                  </a:txBody>
                  <a:tcPr/>
                </a:tc>
                <a:tc>
                  <a:txBody>
                    <a:bodyPr/>
                    <a:lstStyle/>
                    <a:p>
                      <a:pPr algn="ctr"/>
                      <a:r>
                        <a:rPr lang="es-CO" sz="1600" dirty="0" smtClean="0"/>
                        <a:t>11</a:t>
                      </a:r>
                      <a:r>
                        <a:rPr lang="es-CO" sz="1600" baseline="0" dirty="0" smtClean="0"/>
                        <a:t> - 12</a:t>
                      </a:r>
                      <a:endParaRPr lang="es-CO"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dirty="0" smtClean="0">
                          <a:sym typeface="Symbol"/>
                        </a:rPr>
                        <a:t>13</a:t>
                      </a:r>
                      <a:endParaRPr lang="es-CO" sz="1600" dirty="0" smtClean="0"/>
                    </a:p>
                  </a:txBody>
                  <a:tcPr/>
                </a:tc>
              </a:tr>
            </a:tbl>
          </a:graphicData>
        </a:graphic>
      </p:graphicFrame>
      <p:sp>
        <p:nvSpPr>
          <p:cNvPr id="2" name="CuadroTexto 1"/>
          <p:cNvSpPr txBox="1"/>
          <p:nvPr/>
        </p:nvSpPr>
        <p:spPr>
          <a:xfrm>
            <a:off x="2611027" y="718651"/>
            <a:ext cx="2307267" cy="400110"/>
          </a:xfrm>
          <a:prstGeom prst="rect">
            <a:avLst/>
          </a:prstGeom>
          <a:noFill/>
        </p:spPr>
        <p:txBody>
          <a:bodyPr wrap="none" rtlCol="0">
            <a:spAutoFit/>
          </a:bodyPr>
          <a:lstStyle/>
          <a:p>
            <a:pPr algn="ctr"/>
            <a:r>
              <a:rPr lang="es-ES" sz="2000" b="1" dirty="0" smtClean="0"/>
              <a:t>Método de Difusión</a:t>
            </a:r>
            <a:endParaRPr lang="es-ES" sz="2000" b="1" dirty="0"/>
          </a:p>
        </p:txBody>
      </p:sp>
      <p:pic>
        <p:nvPicPr>
          <p:cNvPr id="4" name="Imagen 3"/>
          <p:cNvPicPr>
            <a:picLocks noChangeAspect="1"/>
          </p:cNvPicPr>
          <p:nvPr/>
        </p:nvPicPr>
        <p:blipFill rotWithShape="1">
          <a:blip r:embed="rId2"/>
          <a:srcRect l="20243" r="20486" b="9173"/>
          <a:stretch/>
        </p:blipFill>
        <p:spPr>
          <a:xfrm>
            <a:off x="2703785" y="3317515"/>
            <a:ext cx="3379822" cy="1511076"/>
          </a:xfrm>
          <a:prstGeom prst="rect">
            <a:avLst/>
          </a:prstGeom>
        </p:spPr>
      </p:pic>
      <p:pic>
        <p:nvPicPr>
          <p:cNvPr id="5" name="Imagen 4"/>
          <p:cNvPicPr>
            <a:picLocks noChangeAspect="1"/>
          </p:cNvPicPr>
          <p:nvPr/>
        </p:nvPicPr>
        <p:blipFill rotWithShape="1">
          <a:blip r:embed="rId3"/>
          <a:srcRect l="20243" r="20486" b="10525"/>
          <a:stretch/>
        </p:blipFill>
        <p:spPr>
          <a:xfrm>
            <a:off x="5150271" y="4993215"/>
            <a:ext cx="3379822" cy="1488600"/>
          </a:xfrm>
          <a:prstGeom prst="rect">
            <a:avLst/>
          </a:prstGeom>
        </p:spPr>
      </p:pic>
      <p:sp>
        <p:nvSpPr>
          <p:cNvPr id="17" name="CuadroTexto 16"/>
          <p:cNvSpPr txBox="1"/>
          <p:nvPr/>
        </p:nvSpPr>
        <p:spPr>
          <a:xfrm>
            <a:off x="6180944" y="3628302"/>
            <a:ext cx="794255" cy="646331"/>
          </a:xfrm>
          <a:prstGeom prst="rect">
            <a:avLst/>
          </a:prstGeom>
          <a:noFill/>
        </p:spPr>
        <p:txBody>
          <a:bodyPr wrap="square" rtlCol="0">
            <a:spAutoFit/>
          </a:bodyPr>
          <a:lstStyle/>
          <a:p>
            <a:pPr algn="ctr"/>
            <a:r>
              <a:rPr lang="es-ES" dirty="0" smtClean="0"/>
              <a:t>Antes PTAR</a:t>
            </a:r>
            <a:endParaRPr lang="es-ES" dirty="0"/>
          </a:p>
        </p:txBody>
      </p:sp>
      <p:sp>
        <p:nvSpPr>
          <p:cNvPr id="18" name="CuadroTexto 17"/>
          <p:cNvSpPr txBox="1"/>
          <p:nvPr/>
        </p:nvSpPr>
        <p:spPr>
          <a:xfrm>
            <a:off x="3873105" y="5433107"/>
            <a:ext cx="1045189" cy="646331"/>
          </a:xfrm>
          <a:prstGeom prst="rect">
            <a:avLst/>
          </a:prstGeom>
          <a:noFill/>
        </p:spPr>
        <p:txBody>
          <a:bodyPr wrap="square" rtlCol="0">
            <a:spAutoFit/>
          </a:bodyPr>
          <a:lstStyle/>
          <a:p>
            <a:pPr algn="ctr"/>
            <a:r>
              <a:rPr lang="es-ES" dirty="0" smtClean="0"/>
              <a:t>Después PTAR</a:t>
            </a:r>
            <a:endParaRPr lang="es-ES"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9" name="Título 5"/>
          <p:cNvSpPr txBox="1">
            <a:spLocks/>
          </p:cNvSpPr>
          <p:nvPr/>
        </p:nvSpPr>
        <p:spPr>
          <a:xfrm>
            <a:off x="541868" y="1435101"/>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03034"/>
            <a:ext cx="1618282" cy="493133"/>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2" name="Imagen 1"/>
          <p:cNvPicPr>
            <a:picLocks noChangeAspect="1"/>
          </p:cNvPicPr>
          <p:nvPr/>
        </p:nvPicPr>
        <p:blipFill rotWithShape="1">
          <a:blip r:embed="rId2"/>
          <a:srcRect l="7561" t="5282" r="1992" b="6148"/>
          <a:stretch/>
        </p:blipFill>
        <p:spPr>
          <a:xfrm>
            <a:off x="3096935" y="1255968"/>
            <a:ext cx="5065314" cy="3558662"/>
          </a:xfrm>
          <a:prstGeom prst="rect">
            <a:avLst/>
          </a:prstGeom>
          <a:ln>
            <a:solidFill>
              <a:srgbClr val="000000"/>
            </a:solidFill>
          </a:ln>
        </p:spPr>
      </p:pic>
      <p:sp>
        <p:nvSpPr>
          <p:cNvPr id="16" name="CuadroTexto 15"/>
          <p:cNvSpPr txBox="1"/>
          <p:nvPr/>
        </p:nvSpPr>
        <p:spPr>
          <a:xfrm>
            <a:off x="4186576" y="683290"/>
            <a:ext cx="3029796" cy="461665"/>
          </a:xfrm>
          <a:prstGeom prst="rect">
            <a:avLst/>
          </a:prstGeom>
          <a:noFill/>
        </p:spPr>
        <p:txBody>
          <a:bodyPr wrap="none" rtlCol="0">
            <a:spAutoFit/>
          </a:bodyPr>
          <a:lstStyle/>
          <a:p>
            <a:pPr algn="ctr"/>
            <a:r>
              <a:rPr lang="es-ES" sz="2400" b="1" dirty="0" smtClean="0"/>
              <a:t>Software </a:t>
            </a:r>
            <a:r>
              <a:rPr lang="es-ES" sz="2400" b="1" dirty="0" err="1" smtClean="0"/>
              <a:t>BioNumerics</a:t>
            </a:r>
            <a:endParaRPr lang="es-ES" sz="2400" b="1" dirty="0"/>
          </a:p>
        </p:txBody>
      </p:sp>
      <p:sp>
        <p:nvSpPr>
          <p:cNvPr id="3" name="CuadroTexto 2"/>
          <p:cNvSpPr txBox="1"/>
          <p:nvPr/>
        </p:nvSpPr>
        <p:spPr>
          <a:xfrm>
            <a:off x="3096935" y="4993215"/>
            <a:ext cx="4244919" cy="923330"/>
          </a:xfrm>
          <a:prstGeom prst="rect">
            <a:avLst/>
          </a:prstGeom>
          <a:noFill/>
        </p:spPr>
        <p:txBody>
          <a:bodyPr wrap="square" rtlCol="0">
            <a:spAutoFit/>
          </a:bodyPr>
          <a:lstStyle/>
          <a:p>
            <a:pPr marL="285750" indent="-285750">
              <a:buFont typeface="Wingdings" charset="2"/>
              <a:buChar char="Ø"/>
            </a:pPr>
            <a:r>
              <a:rPr lang="es-ES" dirty="0" smtClean="0"/>
              <a:t>Categorías SIR.</a:t>
            </a:r>
          </a:p>
          <a:p>
            <a:pPr marL="285750" indent="-285750">
              <a:buFont typeface="Wingdings" charset="2"/>
              <a:buChar char="Ø"/>
            </a:pPr>
            <a:r>
              <a:rPr lang="es-ES" dirty="0" smtClean="0"/>
              <a:t>Resistencia a Oxacilina es adquirida.</a:t>
            </a:r>
          </a:p>
          <a:p>
            <a:pPr marL="285750" indent="-285750">
              <a:buFont typeface="Wingdings" charset="2"/>
              <a:buChar char="Ø"/>
            </a:pPr>
            <a:r>
              <a:rPr lang="es-ES" dirty="0" smtClean="0"/>
              <a:t>Desinfecci</a:t>
            </a:r>
            <a:r>
              <a:rPr lang="es-ES" dirty="0" smtClean="0"/>
              <a:t>ón.</a:t>
            </a:r>
            <a:endParaRPr lang="es-ES"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08992" y="1577009"/>
            <a:ext cx="8229600" cy="4671518"/>
          </a:xfrm>
        </p:spPr>
        <p:txBody>
          <a:bodyPr>
            <a:normAutofit/>
          </a:bodyPr>
          <a:lstStyle/>
          <a:p>
            <a:pPr>
              <a:buFont typeface="Wingdings" pitchFamily="2" charset="2"/>
              <a:buChar char="Ø"/>
            </a:pPr>
            <a:r>
              <a:rPr lang="es-ES" sz="2400" dirty="0" smtClean="0"/>
              <a:t>Introducción</a:t>
            </a:r>
          </a:p>
          <a:p>
            <a:pPr>
              <a:buFont typeface="Wingdings" pitchFamily="2" charset="2"/>
              <a:buChar char="Ø"/>
            </a:pPr>
            <a:r>
              <a:rPr lang="es-ES" sz="2400" dirty="0" smtClean="0"/>
              <a:t>Objetivos</a:t>
            </a:r>
          </a:p>
          <a:p>
            <a:pPr>
              <a:buFont typeface="Wingdings" pitchFamily="2" charset="2"/>
              <a:buChar char="Ø"/>
            </a:pPr>
            <a:r>
              <a:rPr lang="es-ES" sz="2400" dirty="0" smtClean="0"/>
              <a:t>Metodología</a:t>
            </a:r>
          </a:p>
          <a:p>
            <a:pPr>
              <a:buFont typeface="Wingdings" pitchFamily="2" charset="2"/>
              <a:buChar char="Ø"/>
            </a:pPr>
            <a:r>
              <a:rPr lang="es-ES" sz="2400" dirty="0" smtClean="0"/>
              <a:t>Aportes de la tesis</a:t>
            </a:r>
          </a:p>
          <a:p>
            <a:pPr>
              <a:buFont typeface="Wingdings" pitchFamily="2" charset="2"/>
              <a:buChar char="Ø"/>
            </a:pPr>
            <a:r>
              <a:rPr lang="es-ES" sz="2400" dirty="0" smtClean="0"/>
              <a:t>Conclusiones</a:t>
            </a:r>
          </a:p>
          <a:p>
            <a:pPr>
              <a:buFont typeface="Wingdings" pitchFamily="2" charset="2"/>
              <a:buChar char="Ø"/>
            </a:pPr>
            <a:r>
              <a:rPr lang="es-ES" sz="2400" dirty="0" smtClean="0"/>
              <a:t>Recomendaciones</a:t>
            </a:r>
          </a:p>
          <a:p>
            <a:pPr>
              <a:buFont typeface="Wingdings" pitchFamily="2" charset="2"/>
              <a:buChar char="Ø"/>
            </a:pPr>
            <a:r>
              <a:rPr lang="es-ES" sz="2400" dirty="0" smtClean="0"/>
              <a:t>Trabajos futuros</a:t>
            </a:r>
          </a:p>
          <a:p>
            <a:pPr>
              <a:buFont typeface="Wingdings" pitchFamily="2" charset="2"/>
              <a:buChar char="Ø"/>
            </a:pPr>
            <a:r>
              <a:rPr lang="es-ES" sz="2400" dirty="0" smtClean="0"/>
              <a:t>Agradecimientos</a:t>
            </a:r>
            <a:endParaRPr lang="es-ES" sz="2400" dirty="0"/>
          </a:p>
        </p:txBody>
      </p:sp>
      <p:sp>
        <p:nvSpPr>
          <p:cNvPr id="5" name="Marcador de contenido 6"/>
          <p:cNvSpPr txBox="1">
            <a:spLocks/>
          </p:cNvSpPr>
          <p:nvPr/>
        </p:nvSpPr>
        <p:spPr>
          <a:xfrm>
            <a:off x="1451509" y="583402"/>
            <a:ext cx="6030383" cy="620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2800" b="1" dirty="0" smtClean="0"/>
              <a:t>CONTENIDO</a:t>
            </a:r>
            <a:endParaRPr lang="es-ES" sz="2800" b="1" dirty="0"/>
          </a:p>
        </p:txBody>
      </p:sp>
      <p:pic>
        <p:nvPicPr>
          <p:cNvPr id="26628" name="Picture 4" descr="https://fbcdn-sphotos-c-a.akamaihd.net/hphotos-ak-xaf1/v/t34.0-12/804703_10206038305219800_1631509127_n.jpg?oh=52a8cbeb16a352e482d0398922b4e777&amp;oe=56C33588&amp;__gda__=1455703230_a4d95419c800c3845b47d7791020c36b"/>
          <p:cNvPicPr>
            <a:picLocks noChangeAspect="1" noChangeArrowheads="1"/>
          </p:cNvPicPr>
          <p:nvPr/>
        </p:nvPicPr>
        <p:blipFill rotWithShape="1">
          <a:blip r:embed="rId2"/>
          <a:srcRect l="8530" t="162" r="8567"/>
          <a:stretch/>
        </p:blipFill>
        <p:spPr bwMode="auto">
          <a:xfrm rot="5400000">
            <a:off x="4424390" y="1718052"/>
            <a:ext cx="3597905" cy="3249679"/>
          </a:xfrm>
          <a:prstGeom prst="roundRect">
            <a:avLst>
              <a:gd name="adj" fmla="val 8594"/>
            </a:avLst>
          </a:prstGeom>
          <a:solidFill>
            <a:srgbClr val="FFFFFF">
              <a:shade val="85000"/>
            </a:srgbClr>
          </a:solidFill>
          <a:ln>
            <a:solidFill>
              <a:srgbClr val="000000"/>
            </a:solidFill>
          </a:ln>
          <a:effectLst>
            <a:reflection blurRad="12700" stA="38000" endPos="28000" dist="5000" dir="5400000" sy="-100000" algn="bl" rotWithShape="0"/>
          </a:effectLst>
        </p:spPr>
      </p:pic>
    </p:spTree>
    <p:extLst>
      <p:ext uri="{BB962C8B-B14F-4D97-AF65-F5344CB8AC3E}">
        <p14:creationId xmlns:p14="http://schemas.microsoft.com/office/powerpoint/2010/main" val="370702655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59657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9" name="Título 5"/>
          <p:cNvSpPr txBox="1">
            <a:spLocks/>
          </p:cNvSpPr>
          <p:nvPr/>
        </p:nvSpPr>
        <p:spPr>
          <a:xfrm>
            <a:off x="541868" y="1435101"/>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59612"/>
            <a:ext cx="1596572" cy="536555"/>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16" name="CuadroTexto 15"/>
          <p:cNvSpPr txBox="1"/>
          <p:nvPr/>
        </p:nvSpPr>
        <p:spPr>
          <a:xfrm>
            <a:off x="4422123" y="342112"/>
            <a:ext cx="2716008" cy="461665"/>
          </a:xfrm>
          <a:prstGeom prst="rect">
            <a:avLst/>
          </a:prstGeom>
          <a:noFill/>
        </p:spPr>
        <p:txBody>
          <a:bodyPr wrap="none" rtlCol="0">
            <a:spAutoFit/>
          </a:bodyPr>
          <a:lstStyle/>
          <a:p>
            <a:pPr algn="ctr"/>
            <a:r>
              <a:rPr lang="es-ES" sz="2400" b="1" dirty="0" smtClean="0"/>
              <a:t>Método de Dilución</a:t>
            </a:r>
            <a:endParaRPr lang="es-ES" sz="2400" b="1" dirty="0"/>
          </a:p>
        </p:txBody>
      </p:sp>
      <p:pic>
        <p:nvPicPr>
          <p:cNvPr id="2" name="Imagen 1"/>
          <p:cNvPicPr>
            <a:picLocks noChangeAspect="1"/>
          </p:cNvPicPr>
          <p:nvPr/>
        </p:nvPicPr>
        <p:blipFill rotWithShape="1">
          <a:blip r:embed="rId2"/>
          <a:srcRect l="11217" r="11251" b="5127"/>
          <a:stretch/>
        </p:blipFill>
        <p:spPr>
          <a:xfrm>
            <a:off x="2305170" y="803777"/>
            <a:ext cx="6422268" cy="5459880"/>
          </a:xfrm>
          <a:prstGeom prst="rect">
            <a:avLst/>
          </a:prstGeom>
        </p:spPr>
      </p:pic>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59657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9" name="Título 5"/>
          <p:cNvSpPr txBox="1">
            <a:spLocks/>
          </p:cNvSpPr>
          <p:nvPr/>
        </p:nvSpPr>
        <p:spPr>
          <a:xfrm>
            <a:off x="541868" y="1435101"/>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70468"/>
            <a:ext cx="1596572" cy="525699"/>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8" name="Imagen 7"/>
          <p:cNvPicPr>
            <a:picLocks noChangeAspect="1"/>
          </p:cNvPicPr>
          <p:nvPr/>
        </p:nvPicPr>
        <p:blipFill rotWithShape="1">
          <a:blip r:embed="rId2"/>
          <a:srcRect r="2726" b="7617"/>
          <a:stretch/>
        </p:blipFill>
        <p:spPr>
          <a:xfrm>
            <a:off x="2819361" y="2137833"/>
            <a:ext cx="5868071" cy="2264393"/>
          </a:xfrm>
          <a:prstGeom prst="rect">
            <a:avLst/>
          </a:prstGeom>
          <a:ln>
            <a:solidFill>
              <a:srgbClr val="000000"/>
            </a:solidFill>
          </a:ln>
        </p:spPr>
      </p:pic>
      <p:sp>
        <p:nvSpPr>
          <p:cNvPr id="16" name="CuadroTexto 15"/>
          <p:cNvSpPr txBox="1"/>
          <p:nvPr/>
        </p:nvSpPr>
        <p:spPr>
          <a:xfrm>
            <a:off x="3454096" y="683290"/>
            <a:ext cx="4494740" cy="461665"/>
          </a:xfrm>
          <a:prstGeom prst="rect">
            <a:avLst/>
          </a:prstGeom>
          <a:noFill/>
        </p:spPr>
        <p:txBody>
          <a:bodyPr wrap="none" rtlCol="0">
            <a:spAutoFit/>
          </a:bodyPr>
          <a:lstStyle/>
          <a:p>
            <a:pPr algn="ctr"/>
            <a:r>
              <a:rPr lang="es-ES" sz="2400" b="1" dirty="0" smtClean="0"/>
              <a:t>Concentración Mínima Inhibitoria</a:t>
            </a:r>
            <a:endParaRPr lang="es-ES" sz="2400" b="1"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59657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9" name="Título 5"/>
          <p:cNvSpPr txBox="1">
            <a:spLocks/>
          </p:cNvSpPr>
          <p:nvPr/>
        </p:nvSpPr>
        <p:spPr>
          <a:xfrm>
            <a:off x="541868" y="1435101"/>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92179"/>
            <a:ext cx="1596572" cy="503988"/>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596572" cy="351367"/>
          </a:xfrm>
          <a:prstGeom prst="rect">
            <a:avLst/>
          </a:prstGeom>
          <a:solidFill>
            <a:schemeClr val="accent3">
              <a:lumMod val="60000"/>
              <a:lumOff val="40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2" name="Imagen 1"/>
          <p:cNvPicPr>
            <a:picLocks noChangeAspect="1"/>
          </p:cNvPicPr>
          <p:nvPr/>
        </p:nvPicPr>
        <p:blipFill rotWithShape="1">
          <a:blip r:embed="rId2"/>
          <a:srcRect l="15855" r="16150" b="5151"/>
          <a:stretch/>
        </p:blipFill>
        <p:spPr>
          <a:xfrm>
            <a:off x="2825227" y="1143116"/>
            <a:ext cx="5793220" cy="4491232"/>
          </a:xfrm>
          <a:prstGeom prst="rect">
            <a:avLst/>
          </a:prstGeom>
          <a:ln>
            <a:solidFill>
              <a:schemeClr val="tx1"/>
            </a:solidFill>
          </a:ln>
        </p:spPr>
      </p:pic>
      <p:sp>
        <p:nvSpPr>
          <p:cNvPr id="16" name="CuadroTexto 15"/>
          <p:cNvSpPr txBox="1"/>
          <p:nvPr/>
        </p:nvSpPr>
        <p:spPr>
          <a:xfrm>
            <a:off x="4037573" y="476133"/>
            <a:ext cx="3056546" cy="461665"/>
          </a:xfrm>
          <a:prstGeom prst="rect">
            <a:avLst/>
          </a:prstGeom>
          <a:noFill/>
        </p:spPr>
        <p:txBody>
          <a:bodyPr wrap="none" rtlCol="0">
            <a:spAutoFit/>
          </a:bodyPr>
          <a:lstStyle/>
          <a:p>
            <a:pPr algn="ctr"/>
            <a:r>
              <a:rPr lang="es-ES" sz="2400" b="1" dirty="0" smtClean="0"/>
              <a:t>Comparación Turbidez</a:t>
            </a:r>
            <a:endParaRPr lang="es-ES" sz="2400" b="1" dirty="0"/>
          </a:p>
        </p:txBody>
      </p:sp>
      <p:sp>
        <p:nvSpPr>
          <p:cNvPr id="3" name="CuadroTexto 2"/>
          <p:cNvSpPr txBox="1"/>
          <p:nvPr/>
        </p:nvSpPr>
        <p:spPr>
          <a:xfrm>
            <a:off x="2825228" y="5634348"/>
            <a:ext cx="5793220" cy="923330"/>
          </a:xfrm>
          <a:prstGeom prst="rect">
            <a:avLst/>
          </a:prstGeom>
          <a:noFill/>
        </p:spPr>
        <p:txBody>
          <a:bodyPr wrap="square" rtlCol="0">
            <a:spAutoFit/>
          </a:bodyPr>
          <a:lstStyle/>
          <a:p>
            <a:pPr marL="285750" indent="-285750" algn="just">
              <a:buFont typeface="Wingdings" charset="2"/>
              <a:buChar char="Ø"/>
            </a:pPr>
            <a:r>
              <a:rPr lang="es-ES" dirty="0" smtClean="0"/>
              <a:t>Crecimiento bacteriano.</a:t>
            </a:r>
          </a:p>
          <a:p>
            <a:pPr marL="285750" indent="-285750" algn="just">
              <a:buFont typeface="Wingdings" charset="2"/>
              <a:buChar char="Ø"/>
            </a:pPr>
            <a:r>
              <a:rPr lang="es-ES" dirty="0" smtClean="0"/>
              <a:t>Ambiente propicio para coliformes e indicadores de contaminaci</a:t>
            </a:r>
            <a:r>
              <a:rPr lang="es-ES" dirty="0" smtClean="0"/>
              <a:t>ón fecal</a:t>
            </a:r>
            <a:r>
              <a:rPr lang="es-ES" dirty="0" smtClean="0"/>
              <a:t>.</a:t>
            </a:r>
            <a:endParaRPr lang="es-ES"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482735" y="1291812"/>
            <a:ext cx="6353254" cy="5025398"/>
          </a:xfrm>
        </p:spPr>
        <p:txBody>
          <a:bodyPr>
            <a:noAutofit/>
          </a:bodyPr>
          <a:lstStyle/>
          <a:p>
            <a:pPr algn="just">
              <a:buFont typeface="Wingdings" charset="2"/>
              <a:buChar char="Ø"/>
            </a:pPr>
            <a:r>
              <a:rPr lang="es-CO" sz="1600" dirty="0"/>
              <a:t>Se establece que la </a:t>
            </a:r>
            <a:r>
              <a:rPr lang="es-CO" sz="1600" i="1" dirty="0"/>
              <a:t>E.coli </a:t>
            </a:r>
            <a:r>
              <a:rPr lang="es-CO" sz="1600" dirty="0"/>
              <a:t>aislada de las muestras de agua tomadas antes y después de la planta de tratamiento presenta una resistencia a los antibióticos de estudio. </a:t>
            </a:r>
            <a:endParaRPr lang="es-CO" sz="1600" dirty="0" smtClean="0"/>
          </a:p>
          <a:p>
            <a:pPr marL="0" indent="0" algn="just">
              <a:buNone/>
            </a:pPr>
            <a:endParaRPr lang="es-ES_tradnl" sz="1600" dirty="0"/>
          </a:p>
          <a:p>
            <a:pPr algn="just">
              <a:buFont typeface="Wingdings" charset="2"/>
              <a:buChar char="Ø"/>
            </a:pPr>
            <a:r>
              <a:rPr lang="es-CO" sz="1600" dirty="0"/>
              <a:t>Se confirmó la presencia de </a:t>
            </a:r>
            <a:r>
              <a:rPr lang="es-CO" sz="1600" i="1" dirty="0"/>
              <a:t>E. coli</a:t>
            </a:r>
            <a:r>
              <a:rPr lang="es-CO" sz="1600" dirty="0"/>
              <a:t> en las muestras de agua antes y después del sistema de tratamiento de agua residual por medio de un cultivo selectivo, tinción de Gram e identificación microscopica. </a:t>
            </a:r>
            <a:endParaRPr lang="es-CO" sz="1600" dirty="0" smtClean="0"/>
          </a:p>
          <a:p>
            <a:pPr algn="just">
              <a:buFont typeface="Wingdings" charset="2"/>
              <a:buChar char="Ø"/>
            </a:pPr>
            <a:endParaRPr lang="es-ES_tradnl" sz="1600" dirty="0"/>
          </a:p>
          <a:p>
            <a:pPr algn="just">
              <a:buFont typeface="Wingdings" charset="2"/>
              <a:buChar char="Ø"/>
            </a:pPr>
            <a:r>
              <a:rPr lang="es-CO" sz="1600" dirty="0"/>
              <a:t>Se concluye que la resistencia a los antibióticos esta en el rango de intermedio a resistente; en el caso de la Amikacina y Ceftriaxona se identificó una resistencia del 100%. En la Amikacina se obtuvo una concentración mínima inhibitoria de 250 </a:t>
            </a:r>
            <a:r>
              <a:rPr lang="es-CO" sz="1600" dirty="0">
                <a:sym typeface="Symbol"/>
              </a:rPr>
              <a:t></a:t>
            </a:r>
            <a:r>
              <a:rPr lang="es-CO" sz="1600" dirty="0"/>
              <a:t>g/ml antes y después de la planta de aguas residuales; la Ceftriaxona presentó una concentración mínima inhibitoria de 33 </a:t>
            </a:r>
            <a:r>
              <a:rPr lang="es-CO" sz="1600" dirty="0">
                <a:sym typeface="Symbol"/>
              </a:rPr>
              <a:t></a:t>
            </a:r>
            <a:r>
              <a:rPr lang="es-CO" sz="1600" dirty="0"/>
              <a:t>g/ml y 333 </a:t>
            </a:r>
            <a:r>
              <a:rPr lang="es-CO" sz="1600" dirty="0">
                <a:sym typeface="Symbol"/>
              </a:rPr>
              <a:t></a:t>
            </a:r>
            <a:r>
              <a:rPr lang="es-CO" sz="1600" dirty="0"/>
              <a:t>g/ml respectivamente. Así mismo, para la Oxacilina el 100% es catalogada como intermedio antes del sistema de tratamiento de agua residual y resistente después de pasar por la planta para la </a:t>
            </a:r>
            <a:r>
              <a:rPr lang="es-CO" sz="1600" i="1" dirty="0"/>
              <a:t>E. coli</a:t>
            </a:r>
            <a:r>
              <a:rPr lang="es-CO" sz="1600" dirty="0"/>
              <a:t> aislada de las muestras de agua residual. </a:t>
            </a:r>
            <a:endParaRPr lang="es-ES_tradnl" sz="1600" dirty="0"/>
          </a:p>
          <a:p>
            <a:pPr>
              <a:buFont typeface="Wingdings" charset="2"/>
              <a:buChar char="Ø"/>
            </a:pPr>
            <a:endParaRPr lang="es-ES" sz="1600" dirty="0"/>
          </a:p>
        </p:txBody>
      </p:sp>
      <p:sp>
        <p:nvSpPr>
          <p:cNvPr id="9" name="Título 5"/>
          <p:cNvSpPr txBox="1">
            <a:spLocks/>
          </p:cNvSpPr>
          <p:nvPr/>
        </p:nvSpPr>
        <p:spPr>
          <a:xfrm>
            <a:off x="541868" y="1435101"/>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92179"/>
            <a:ext cx="1618282" cy="503988"/>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16" name="Marcador de contenido 6"/>
          <p:cNvSpPr txBox="1">
            <a:spLocks/>
          </p:cNvSpPr>
          <p:nvPr/>
        </p:nvSpPr>
        <p:spPr>
          <a:xfrm>
            <a:off x="2482735" y="465152"/>
            <a:ext cx="6030383" cy="620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2800" b="1" dirty="0" smtClean="0"/>
              <a:t>CONCLUSIONES</a:t>
            </a:r>
            <a:endParaRPr lang="es-ES" sz="2800" b="1"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596572" cy="351367"/>
          </a:xfrm>
          <a:solidFill>
            <a:schemeClr val="accent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464091" y="706966"/>
            <a:ext cx="6222710" cy="5509945"/>
          </a:xfrm>
        </p:spPr>
        <p:txBody>
          <a:bodyPr>
            <a:normAutofit/>
          </a:bodyPr>
          <a:lstStyle/>
          <a:p>
            <a:pPr algn="just">
              <a:buFont typeface="Wingdings" charset="2"/>
              <a:buChar char="Ø"/>
            </a:pPr>
            <a:r>
              <a:rPr lang="es-CO" sz="1800" dirty="0" smtClean="0"/>
              <a:t>La resistencia a la Oxacilina es adquirida luego de pasar por el sistema de tratamiento de aguas residuales, ya que el diámetro de los halos de inhibición es menor, cambiando de categoría, de intermedio a resistente. Por el contrario para la Amikacina y Ceftriaxona la resistencia se presenta antes y después del tratamiento.</a:t>
            </a:r>
          </a:p>
          <a:p>
            <a:pPr algn="just">
              <a:buFont typeface="Wingdings" charset="2"/>
              <a:buChar char="Ø"/>
            </a:pPr>
            <a:endParaRPr lang="es-CO" sz="1800" dirty="0" smtClean="0"/>
          </a:p>
          <a:p>
            <a:pPr algn="just">
              <a:buFont typeface="Wingdings" charset="2"/>
              <a:buChar char="Ø"/>
            </a:pPr>
            <a:r>
              <a:rPr lang="es-CO" sz="1800" dirty="0" smtClean="0"/>
              <a:t>El impacto más significativo radica en la descarga de aguas residuales hospitalarias con alta carga bacteriana generando la aparición y el incremento de resistencia debido a que algunos microorganismos poseen genes y al estar en contacto con aquellos que no, pueden propagarse.</a:t>
            </a:r>
          </a:p>
          <a:p>
            <a:pPr algn="just">
              <a:buFont typeface="Wingdings" charset="2"/>
              <a:buChar char="Ø"/>
            </a:pPr>
            <a:endParaRPr lang="es-ES_tradnl" sz="1800" dirty="0" smtClean="0"/>
          </a:p>
          <a:p>
            <a:pPr algn="just">
              <a:buFont typeface="Wingdings" charset="2"/>
              <a:buChar char="Ø"/>
            </a:pPr>
            <a:r>
              <a:rPr lang="es-CO" sz="1800" dirty="0" smtClean="0"/>
              <a:t>La planta de tratamiento del Hospital de Suba no cuenta con un proceso de desinfección antes del vertimiento de agua residual al alcantarillado, lo cual está generando la proliferación bacteriana en el vertimiento ya que el tanque espesador de lodos es su proceso inmediatamente anterior.</a:t>
            </a:r>
            <a:endParaRPr lang="es-ES_tradnl" sz="1800" dirty="0" smtClean="0"/>
          </a:p>
          <a:p>
            <a:pPr>
              <a:buFont typeface="Wingdings" charset="2"/>
              <a:buChar char="Ø"/>
            </a:pPr>
            <a:endParaRPr lang="es-ES" sz="1800" dirty="0"/>
          </a:p>
        </p:txBody>
      </p:sp>
      <p:sp>
        <p:nvSpPr>
          <p:cNvPr id="9" name="Título 5"/>
          <p:cNvSpPr txBox="1">
            <a:spLocks/>
          </p:cNvSpPr>
          <p:nvPr/>
        </p:nvSpPr>
        <p:spPr>
          <a:xfrm>
            <a:off x="541868" y="1435101"/>
            <a:ext cx="1596572" cy="351367"/>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92179"/>
            <a:ext cx="1596572" cy="503988"/>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596572" cy="351367"/>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59657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482735" y="1058332"/>
            <a:ext cx="6364109" cy="1894380"/>
          </a:xfrm>
        </p:spPr>
        <p:txBody>
          <a:bodyPr>
            <a:noAutofit/>
          </a:bodyPr>
          <a:lstStyle/>
          <a:p>
            <a:pPr algn="just">
              <a:buFont typeface="Wingdings" charset="2"/>
              <a:buChar char="Ø"/>
            </a:pPr>
            <a:r>
              <a:rPr lang="es-ES_tradnl" sz="2000" dirty="0"/>
              <a:t>G</a:t>
            </a:r>
            <a:r>
              <a:rPr lang="es-ES_tradnl" sz="2000" dirty="0" smtClean="0"/>
              <a:t>eneración </a:t>
            </a:r>
            <a:r>
              <a:rPr lang="es-ES_tradnl" sz="2000" dirty="0"/>
              <a:t>de acciones </a:t>
            </a:r>
            <a:r>
              <a:rPr lang="es-ES_tradnl" sz="2000" dirty="0" smtClean="0"/>
              <a:t>individuales.</a:t>
            </a:r>
            <a:endParaRPr lang="es-ES_tradnl" sz="2000" dirty="0" smtClean="0"/>
          </a:p>
          <a:p>
            <a:pPr algn="just">
              <a:buFont typeface="Wingdings" charset="2"/>
              <a:buChar char="Ø"/>
            </a:pPr>
            <a:r>
              <a:rPr lang="es-CO" sz="2000" dirty="0"/>
              <a:t>I</a:t>
            </a:r>
            <a:r>
              <a:rPr lang="es-CO" sz="2000" dirty="0" smtClean="0"/>
              <a:t>mplementación </a:t>
            </a:r>
            <a:r>
              <a:rPr lang="es-CO" sz="2000" dirty="0"/>
              <a:t>de procesos de </a:t>
            </a:r>
            <a:r>
              <a:rPr lang="es-CO" sz="2000" dirty="0" smtClean="0"/>
              <a:t>desinfección.</a:t>
            </a:r>
            <a:endParaRPr lang="es-ES_tradnl" sz="2000" dirty="0" smtClean="0"/>
          </a:p>
          <a:p>
            <a:pPr algn="just">
              <a:buFont typeface="Wingdings" charset="2"/>
              <a:buChar char="Ø"/>
            </a:pPr>
            <a:r>
              <a:rPr lang="es-CO" sz="2000" dirty="0"/>
              <a:t>B</a:t>
            </a:r>
            <a:r>
              <a:rPr lang="es-CO" sz="2000" dirty="0" smtClean="0"/>
              <a:t>ioreactores </a:t>
            </a:r>
            <a:r>
              <a:rPr lang="es-CO" sz="2000" dirty="0"/>
              <a:t>de membrana (MBR), la </a:t>
            </a:r>
            <a:r>
              <a:rPr lang="es-CO" sz="2000" dirty="0" smtClean="0"/>
              <a:t>nanofiltración-ultrafiltración </a:t>
            </a:r>
            <a:r>
              <a:rPr lang="es-CO" sz="2000" dirty="0"/>
              <a:t>y la ósmosis </a:t>
            </a:r>
            <a:r>
              <a:rPr lang="es-CO" sz="2000" dirty="0" smtClean="0"/>
              <a:t>inversa. (</a:t>
            </a:r>
            <a:r>
              <a:rPr lang="es-ES_tradnl" sz="2000" dirty="0" err="1" smtClean="0"/>
              <a:t>Damià</a:t>
            </a:r>
            <a:r>
              <a:rPr lang="es-ES_tradnl" sz="2000" dirty="0" smtClean="0"/>
              <a:t> </a:t>
            </a:r>
            <a:r>
              <a:rPr lang="es-ES_tradnl" sz="2000" dirty="0"/>
              <a:t>Barceló and María </a:t>
            </a:r>
            <a:r>
              <a:rPr lang="es-ES_tradnl" sz="2000" dirty="0" smtClean="0"/>
              <a:t>López, 2007)</a:t>
            </a:r>
            <a:endParaRPr lang="es-ES" sz="2000" dirty="0"/>
          </a:p>
          <a:p>
            <a:pPr algn="just">
              <a:buFont typeface="Wingdings" charset="2"/>
              <a:buChar char="Ø"/>
            </a:pPr>
            <a:endParaRPr lang="es-ES_tradnl" sz="2000" dirty="0"/>
          </a:p>
          <a:p>
            <a:pPr algn="just">
              <a:buFont typeface="Wingdings" charset="2"/>
              <a:buChar char="Ø"/>
            </a:pPr>
            <a:endParaRPr lang="es-ES" sz="2000" dirty="0"/>
          </a:p>
        </p:txBody>
      </p:sp>
      <p:sp>
        <p:nvSpPr>
          <p:cNvPr id="9" name="Título 5"/>
          <p:cNvSpPr txBox="1">
            <a:spLocks/>
          </p:cNvSpPr>
          <p:nvPr/>
        </p:nvSpPr>
        <p:spPr>
          <a:xfrm>
            <a:off x="541868" y="1435101"/>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03034"/>
            <a:ext cx="1618282" cy="493133"/>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16" name="Marcador de contenido 6"/>
          <p:cNvSpPr txBox="1">
            <a:spLocks/>
          </p:cNvSpPr>
          <p:nvPr/>
        </p:nvSpPr>
        <p:spPr>
          <a:xfrm>
            <a:off x="2482735" y="396613"/>
            <a:ext cx="6030383" cy="620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2800" b="1" dirty="0" smtClean="0"/>
              <a:t>RECOMENDACIONES</a:t>
            </a:r>
            <a:endParaRPr lang="es-ES" sz="2800" b="1" dirty="0"/>
          </a:p>
        </p:txBody>
      </p:sp>
      <p:pic>
        <p:nvPicPr>
          <p:cNvPr id="5" name="Imagen 4"/>
          <p:cNvPicPr>
            <a:picLocks noChangeAspect="1"/>
          </p:cNvPicPr>
          <p:nvPr/>
        </p:nvPicPr>
        <p:blipFill>
          <a:blip r:embed="rId2"/>
          <a:stretch>
            <a:fillRect/>
          </a:stretch>
        </p:blipFill>
        <p:spPr>
          <a:xfrm>
            <a:off x="2865726" y="3577412"/>
            <a:ext cx="2516533" cy="2014569"/>
          </a:xfrm>
          <a:prstGeom prst="rect">
            <a:avLst/>
          </a:prstGeom>
          <a:ln>
            <a:solidFill>
              <a:srgbClr val="000000"/>
            </a:solidFill>
          </a:ln>
        </p:spPr>
      </p:pic>
      <p:pic>
        <p:nvPicPr>
          <p:cNvPr id="8" name="Imagen 7"/>
          <p:cNvPicPr>
            <a:picLocks noChangeAspect="1"/>
          </p:cNvPicPr>
          <p:nvPr/>
        </p:nvPicPr>
        <p:blipFill>
          <a:blip r:embed="rId3"/>
          <a:stretch>
            <a:fillRect/>
          </a:stretch>
        </p:blipFill>
        <p:spPr>
          <a:xfrm>
            <a:off x="6077752" y="3524252"/>
            <a:ext cx="2242589" cy="2349379"/>
          </a:xfrm>
          <a:prstGeom prst="rect">
            <a:avLst/>
          </a:prstGeom>
          <a:ln>
            <a:solidFill>
              <a:srgbClr val="000000"/>
            </a:solidFill>
          </a:ln>
        </p:spPr>
      </p:pic>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07427"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482735" y="1155709"/>
            <a:ext cx="6204065" cy="2155237"/>
          </a:xfrm>
        </p:spPr>
        <p:txBody>
          <a:bodyPr>
            <a:normAutofit/>
          </a:bodyPr>
          <a:lstStyle/>
          <a:p>
            <a:pPr algn="just">
              <a:buFont typeface="Wingdings" charset="2"/>
              <a:buChar char="Ø"/>
            </a:pPr>
            <a:r>
              <a:rPr lang="es-ES_tradnl" sz="2000" dirty="0">
                <a:solidFill>
                  <a:srgbClr val="000000"/>
                </a:solidFill>
              </a:rPr>
              <a:t>E</a:t>
            </a:r>
            <a:r>
              <a:rPr lang="es-ES_tradnl" sz="2000" dirty="0" smtClean="0">
                <a:solidFill>
                  <a:srgbClr val="000000"/>
                </a:solidFill>
              </a:rPr>
              <a:t>jecutar un análisis operacional del sistema de tratamiento de agua </a:t>
            </a:r>
            <a:r>
              <a:rPr lang="es-ES_tradnl" sz="2000" dirty="0" smtClean="0">
                <a:solidFill>
                  <a:srgbClr val="000000"/>
                </a:solidFill>
              </a:rPr>
              <a:t>residual</a:t>
            </a:r>
            <a:r>
              <a:rPr lang="es-ES_tradnl" sz="2000" dirty="0">
                <a:solidFill>
                  <a:srgbClr val="000000"/>
                </a:solidFill>
              </a:rPr>
              <a:t>.</a:t>
            </a:r>
            <a:endParaRPr lang="es-ES_tradnl" sz="2000" dirty="0" smtClean="0">
              <a:solidFill>
                <a:srgbClr val="000000"/>
              </a:solidFill>
            </a:endParaRPr>
          </a:p>
          <a:p>
            <a:pPr algn="just">
              <a:buFont typeface="Wingdings" charset="2"/>
              <a:buChar char="Ø"/>
            </a:pPr>
            <a:r>
              <a:rPr lang="es-ES_tradnl" sz="2000" dirty="0" smtClean="0">
                <a:solidFill>
                  <a:srgbClr val="000000"/>
                </a:solidFill>
              </a:rPr>
              <a:t>Realizar un proyecto de identificación de resistencia de </a:t>
            </a:r>
            <a:r>
              <a:rPr lang="es-ES_tradnl" sz="2000" i="1" dirty="0" smtClean="0">
                <a:solidFill>
                  <a:srgbClr val="000000"/>
                </a:solidFill>
              </a:rPr>
              <a:t>E. coli</a:t>
            </a:r>
            <a:r>
              <a:rPr lang="es-ES_tradnl" sz="2000" dirty="0" smtClean="0">
                <a:solidFill>
                  <a:srgbClr val="000000"/>
                </a:solidFill>
              </a:rPr>
              <a:t> con una gama más amplia de </a:t>
            </a:r>
            <a:r>
              <a:rPr lang="es-ES_tradnl" sz="2000" dirty="0" smtClean="0">
                <a:solidFill>
                  <a:srgbClr val="000000"/>
                </a:solidFill>
              </a:rPr>
              <a:t>antibióticos.</a:t>
            </a:r>
          </a:p>
          <a:p>
            <a:pPr algn="just">
              <a:buFont typeface="Wingdings" charset="2"/>
              <a:buChar char="Ø"/>
            </a:pPr>
            <a:r>
              <a:rPr lang="es-ES_tradnl" sz="2000" dirty="0" smtClean="0">
                <a:solidFill>
                  <a:srgbClr val="000000"/>
                </a:solidFill>
              </a:rPr>
              <a:t>Determinar </a:t>
            </a:r>
            <a:r>
              <a:rPr lang="es-ES_tradnl" sz="2000" dirty="0" smtClean="0">
                <a:solidFill>
                  <a:srgbClr val="000000"/>
                </a:solidFill>
              </a:rPr>
              <a:t>trazas de antibióticos en aguas </a:t>
            </a:r>
            <a:r>
              <a:rPr lang="es-ES_tradnl" sz="2000" dirty="0" smtClean="0">
                <a:solidFill>
                  <a:srgbClr val="000000"/>
                </a:solidFill>
              </a:rPr>
              <a:t>residuales.</a:t>
            </a:r>
            <a:endParaRPr lang="es-ES_tradnl" sz="2000" dirty="0" smtClean="0">
              <a:solidFill>
                <a:srgbClr val="000000"/>
              </a:solidFill>
            </a:endParaRPr>
          </a:p>
          <a:p>
            <a:pPr>
              <a:buFont typeface="Wingdings" charset="2"/>
              <a:buChar char="Ø"/>
            </a:pPr>
            <a:endParaRPr lang="es-ES" sz="2000" dirty="0"/>
          </a:p>
        </p:txBody>
      </p:sp>
      <p:sp>
        <p:nvSpPr>
          <p:cNvPr id="9" name="Título 5"/>
          <p:cNvSpPr txBox="1">
            <a:spLocks/>
          </p:cNvSpPr>
          <p:nvPr/>
        </p:nvSpPr>
        <p:spPr>
          <a:xfrm>
            <a:off x="541868" y="1435101"/>
            <a:ext cx="1607427"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81323"/>
            <a:ext cx="1607427" cy="514844"/>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07427" cy="351367"/>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07427"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07427"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07427"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16" name="Marcador de contenido 6"/>
          <p:cNvSpPr txBox="1">
            <a:spLocks/>
          </p:cNvSpPr>
          <p:nvPr/>
        </p:nvSpPr>
        <p:spPr>
          <a:xfrm>
            <a:off x="2482735" y="396613"/>
            <a:ext cx="6030383" cy="620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2800" b="1" dirty="0" smtClean="0"/>
              <a:t>TRABAJOS FUTUROS</a:t>
            </a:r>
            <a:endParaRPr lang="es-ES" sz="2800" b="1" dirty="0"/>
          </a:p>
        </p:txBody>
      </p:sp>
      <p:pic>
        <p:nvPicPr>
          <p:cNvPr id="2" name="Imagen 1"/>
          <p:cNvPicPr>
            <a:picLocks noChangeAspect="1"/>
          </p:cNvPicPr>
          <p:nvPr/>
        </p:nvPicPr>
        <p:blipFill>
          <a:blip r:embed="rId2"/>
          <a:stretch>
            <a:fillRect/>
          </a:stretch>
        </p:blipFill>
        <p:spPr>
          <a:xfrm>
            <a:off x="3668999" y="3524252"/>
            <a:ext cx="4044324" cy="2268613"/>
          </a:xfrm>
          <a:prstGeom prst="rect">
            <a:avLst/>
          </a:prstGeom>
          <a:ln>
            <a:solidFill>
              <a:srgbClr val="000000"/>
            </a:solidFill>
          </a:ln>
        </p:spPr>
      </p:pic>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482735" y="1120269"/>
            <a:ext cx="6407529" cy="4987371"/>
          </a:xfrm>
        </p:spPr>
        <p:txBody>
          <a:bodyPr>
            <a:normAutofit/>
          </a:bodyPr>
          <a:lstStyle/>
          <a:p>
            <a:pPr marL="0" indent="0" algn="just">
              <a:buNone/>
            </a:pPr>
            <a:r>
              <a:rPr lang="pt-PT" sz="1600" dirty="0" err="1"/>
              <a:t>Le</a:t>
            </a:r>
            <a:r>
              <a:rPr lang="pt-PT" sz="1600" dirty="0"/>
              <a:t> agradecemos a </a:t>
            </a:r>
            <a:r>
              <a:rPr lang="pt-PT" sz="1600" dirty="0" err="1"/>
              <a:t>Dios</a:t>
            </a:r>
            <a:r>
              <a:rPr lang="pt-PT" sz="1600" dirty="0"/>
              <a:t> por </a:t>
            </a:r>
            <a:r>
              <a:rPr lang="pt-PT" sz="1600" dirty="0" err="1"/>
              <a:t>habernos</a:t>
            </a:r>
            <a:r>
              <a:rPr lang="pt-PT" sz="1600" dirty="0"/>
              <a:t> </a:t>
            </a:r>
            <a:r>
              <a:rPr lang="pt-PT" sz="1600" dirty="0" err="1"/>
              <a:t>acompañado</a:t>
            </a:r>
            <a:r>
              <a:rPr lang="pt-PT" sz="1600" dirty="0"/>
              <a:t> y guiado a </a:t>
            </a:r>
            <a:r>
              <a:rPr lang="pt-PT" sz="1600" dirty="0" err="1"/>
              <a:t>lo</a:t>
            </a:r>
            <a:r>
              <a:rPr lang="pt-PT" sz="1600" dirty="0"/>
              <a:t> largo de </a:t>
            </a:r>
            <a:r>
              <a:rPr lang="pt-PT" sz="1600" dirty="0" err="1"/>
              <a:t>la</a:t>
            </a:r>
            <a:r>
              <a:rPr lang="pt-PT" sz="1600" dirty="0"/>
              <a:t> </a:t>
            </a:r>
            <a:r>
              <a:rPr lang="pt-PT" sz="1600" dirty="0" err="1"/>
              <a:t>carrera</a:t>
            </a:r>
            <a:r>
              <a:rPr lang="pt-PT" sz="1600" dirty="0"/>
              <a:t>, por </a:t>
            </a:r>
            <a:r>
              <a:rPr lang="pt-PT" sz="1600" dirty="0" err="1"/>
              <a:t>brindarnos</a:t>
            </a:r>
            <a:r>
              <a:rPr lang="pt-PT" sz="1600" dirty="0"/>
              <a:t> una vida </a:t>
            </a:r>
            <a:r>
              <a:rPr lang="pt-PT" sz="1600" dirty="0" err="1"/>
              <a:t>llena</a:t>
            </a:r>
            <a:r>
              <a:rPr lang="pt-PT" sz="1600" dirty="0"/>
              <a:t> de </a:t>
            </a:r>
            <a:r>
              <a:rPr lang="pt-PT" sz="1600" dirty="0" err="1"/>
              <a:t>aprendizaje</a:t>
            </a:r>
            <a:r>
              <a:rPr lang="pt-PT" sz="1600" dirty="0"/>
              <a:t> y </a:t>
            </a:r>
            <a:r>
              <a:rPr lang="pt-PT" sz="1600" dirty="0" err="1"/>
              <a:t>felicidad</a:t>
            </a:r>
            <a:r>
              <a:rPr lang="pt-PT" sz="1600" dirty="0" smtClean="0"/>
              <a:t>.</a:t>
            </a:r>
            <a:endParaRPr lang="es-ES_tradnl" sz="1600" dirty="0"/>
          </a:p>
          <a:p>
            <a:pPr marL="0" indent="0" algn="just">
              <a:buNone/>
            </a:pPr>
            <a:r>
              <a:rPr lang="pt-PT" sz="1600" dirty="0" err="1"/>
              <a:t>Le</a:t>
            </a:r>
            <a:r>
              <a:rPr lang="pt-PT" sz="1600" dirty="0"/>
              <a:t> damos </a:t>
            </a:r>
            <a:r>
              <a:rPr lang="pt-PT" sz="1600" dirty="0" err="1"/>
              <a:t>gracias</a:t>
            </a:r>
            <a:r>
              <a:rPr lang="pt-PT" sz="1600" dirty="0"/>
              <a:t> a </a:t>
            </a:r>
            <a:r>
              <a:rPr lang="pt-PT" sz="1600" dirty="0" err="1"/>
              <a:t>nuestros</a:t>
            </a:r>
            <a:r>
              <a:rPr lang="pt-PT" sz="1600" dirty="0"/>
              <a:t> padres por </a:t>
            </a:r>
            <a:r>
              <a:rPr lang="pt-PT" sz="1600" dirty="0" err="1"/>
              <a:t>apoyarnos</a:t>
            </a:r>
            <a:r>
              <a:rPr lang="pt-PT" sz="1600" dirty="0"/>
              <a:t> </a:t>
            </a:r>
            <a:r>
              <a:rPr lang="pt-PT" sz="1600" dirty="0" err="1"/>
              <a:t>en</a:t>
            </a:r>
            <a:r>
              <a:rPr lang="pt-PT" sz="1600" dirty="0"/>
              <a:t> todo momento, por </a:t>
            </a:r>
            <a:r>
              <a:rPr lang="pt-PT" sz="1600" dirty="0" err="1"/>
              <a:t>los</a:t>
            </a:r>
            <a:r>
              <a:rPr lang="pt-PT" sz="1600" dirty="0"/>
              <a:t> valores que nos </a:t>
            </a:r>
            <a:r>
              <a:rPr lang="pt-PT" sz="1600" dirty="0" err="1"/>
              <a:t>inculcaron</a:t>
            </a:r>
            <a:r>
              <a:rPr lang="pt-PT" sz="1600" dirty="0"/>
              <a:t> y por </a:t>
            </a:r>
            <a:r>
              <a:rPr lang="pt-PT" sz="1600" dirty="0" err="1"/>
              <a:t>habernos</a:t>
            </a:r>
            <a:r>
              <a:rPr lang="pt-PT" sz="1600" dirty="0"/>
              <a:t> dado </a:t>
            </a:r>
            <a:r>
              <a:rPr lang="pt-PT" sz="1600" dirty="0" err="1"/>
              <a:t>la</a:t>
            </a:r>
            <a:r>
              <a:rPr lang="pt-PT" sz="1600" dirty="0"/>
              <a:t> </a:t>
            </a:r>
            <a:r>
              <a:rPr lang="pt-PT" sz="1600" dirty="0" err="1"/>
              <a:t>oportunidad</a:t>
            </a:r>
            <a:r>
              <a:rPr lang="pt-PT" sz="1600" dirty="0"/>
              <a:t> de una excelente </a:t>
            </a:r>
            <a:r>
              <a:rPr lang="pt-PT" sz="1600" dirty="0" err="1"/>
              <a:t>educación</a:t>
            </a:r>
            <a:r>
              <a:rPr lang="pt-PT" sz="1600" dirty="0"/>
              <a:t> </a:t>
            </a:r>
            <a:r>
              <a:rPr lang="pt-PT" sz="1600" dirty="0" err="1"/>
              <a:t>en</a:t>
            </a:r>
            <a:r>
              <a:rPr lang="pt-PT" sz="1600" dirty="0"/>
              <a:t> el transcurso de </a:t>
            </a:r>
            <a:r>
              <a:rPr lang="pt-PT" sz="1600" dirty="0" err="1"/>
              <a:t>nuestras</a:t>
            </a:r>
            <a:r>
              <a:rPr lang="pt-PT" sz="1600" dirty="0"/>
              <a:t> vidas</a:t>
            </a:r>
            <a:r>
              <a:rPr lang="pt-PT" sz="1600" dirty="0" smtClean="0"/>
              <a:t>.</a:t>
            </a:r>
            <a:endParaRPr lang="es-ES_tradnl" sz="1600" dirty="0"/>
          </a:p>
          <a:p>
            <a:pPr marL="0" indent="0" algn="just">
              <a:buNone/>
            </a:pPr>
            <a:r>
              <a:rPr lang="es-ES_tradnl" sz="1600" dirty="0"/>
              <a:t>A nuestros maestros y amigos, quienes sin su ayuda nunca hubiéramos podido hacer esta tesis. A todos ellos se lo agradecemos desde el fondo de nuestra alma. </a:t>
            </a:r>
          </a:p>
          <a:p>
            <a:pPr marL="0" indent="0" algn="just">
              <a:buNone/>
            </a:pPr>
            <a:r>
              <a:rPr lang="pt-PT" sz="1600" dirty="0"/>
              <a:t>A </a:t>
            </a:r>
            <a:r>
              <a:rPr lang="pt-PT" sz="1600" dirty="0" err="1"/>
              <a:t>nuestro</a:t>
            </a:r>
            <a:r>
              <a:rPr lang="pt-PT" sz="1600" dirty="0"/>
              <a:t> </a:t>
            </a:r>
            <a:r>
              <a:rPr lang="pt-PT" sz="1600" dirty="0" err="1"/>
              <a:t>director</a:t>
            </a:r>
            <a:r>
              <a:rPr lang="pt-PT" sz="1600" dirty="0"/>
              <a:t> de </a:t>
            </a:r>
            <a:r>
              <a:rPr lang="pt-PT" sz="1600" dirty="0" err="1"/>
              <a:t>tesis</a:t>
            </a:r>
            <a:r>
              <a:rPr lang="pt-PT" sz="1600" dirty="0"/>
              <a:t>, </a:t>
            </a:r>
            <a:r>
              <a:rPr lang="pt-PT" sz="1600" dirty="0" err="1"/>
              <a:t>Ing</a:t>
            </a:r>
            <a:r>
              <a:rPr lang="pt-PT" sz="1600" dirty="0"/>
              <a:t>. </a:t>
            </a:r>
            <a:r>
              <a:rPr lang="pt-PT" sz="1600" dirty="0" err="1"/>
              <a:t>Johan</a:t>
            </a:r>
            <a:r>
              <a:rPr lang="pt-PT" sz="1600" dirty="0"/>
              <a:t> </a:t>
            </a:r>
            <a:r>
              <a:rPr lang="pt-PT" sz="1600" dirty="0" err="1" smtClean="0"/>
              <a:t>Álvarez</a:t>
            </a:r>
            <a:r>
              <a:rPr lang="pt-PT" sz="1600" dirty="0" smtClean="0"/>
              <a:t> </a:t>
            </a:r>
            <a:r>
              <a:rPr lang="pt-PT" sz="1600" dirty="0"/>
              <a:t>por </a:t>
            </a:r>
            <a:r>
              <a:rPr lang="pt-PT" sz="1600" dirty="0" err="1"/>
              <a:t>su</a:t>
            </a:r>
            <a:r>
              <a:rPr lang="pt-PT" sz="1600" dirty="0"/>
              <a:t> </a:t>
            </a:r>
            <a:r>
              <a:rPr lang="pt-PT" sz="1600" dirty="0" err="1"/>
              <a:t>esfuerzo</a:t>
            </a:r>
            <a:r>
              <a:rPr lang="pt-PT" sz="1600" dirty="0"/>
              <a:t> y </a:t>
            </a:r>
            <a:r>
              <a:rPr lang="pt-PT" sz="1600" dirty="0" err="1"/>
              <a:t>dedicación</a:t>
            </a:r>
            <a:r>
              <a:rPr lang="pt-PT" sz="1600" dirty="0"/>
              <a:t>, </a:t>
            </a:r>
            <a:r>
              <a:rPr lang="pt-PT" sz="1600" dirty="0" err="1"/>
              <a:t>quien</a:t>
            </a:r>
            <a:r>
              <a:rPr lang="pt-PT" sz="1600" dirty="0"/>
              <a:t> </a:t>
            </a:r>
            <a:r>
              <a:rPr lang="pt-PT" sz="1600" dirty="0" err="1"/>
              <a:t>con</a:t>
            </a:r>
            <a:r>
              <a:rPr lang="pt-PT" sz="1600" dirty="0"/>
              <a:t> sus </a:t>
            </a:r>
            <a:r>
              <a:rPr lang="pt-PT" sz="1600" dirty="0" err="1"/>
              <a:t>conocimientos</a:t>
            </a:r>
            <a:r>
              <a:rPr lang="pt-PT" sz="1600" dirty="0"/>
              <a:t>, </a:t>
            </a:r>
            <a:r>
              <a:rPr lang="pt-PT" sz="1600" dirty="0" err="1"/>
              <a:t>su</a:t>
            </a:r>
            <a:r>
              <a:rPr lang="pt-PT" sz="1600" dirty="0"/>
              <a:t> </a:t>
            </a:r>
            <a:r>
              <a:rPr lang="pt-PT" sz="1600" dirty="0" err="1"/>
              <a:t>paciencia</a:t>
            </a:r>
            <a:r>
              <a:rPr lang="pt-PT" sz="1600" dirty="0"/>
              <a:t> y </a:t>
            </a:r>
            <a:r>
              <a:rPr lang="pt-PT" sz="1600" dirty="0" err="1"/>
              <a:t>su</a:t>
            </a:r>
            <a:r>
              <a:rPr lang="pt-PT" sz="1600" dirty="0"/>
              <a:t> </a:t>
            </a:r>
            <a:r>
              <a:rPr lang="pt-PT" sz="1600" dirty="0" err="1"/>
              <a:t>motivación</a:t>
            </a:r>
            <a:r>
              <a:rPr lang="pt-PT" sz="1600" dirty="0"/>
              <a:t> </a:t>
            </a:r>
            <a:r>
              <a:rPr lang="pt-PT" sz="1600" dirty="0" err="1"/>
              <a:t>ha</a:t>
            </a:r>
            <a:r>
              <a:rPr lang="pt-PT" sz="1600" dirty="0"/>
              <a:t> logrado </a:t>
            </a:r>
            <a:r>
              <a:rPr lang="pt-PT" sz="1600" dirty="0" err="1"/>
              <a:t>en</a:t>
            </a:r>
            <a:r>
              <a:rPr lang="pt-PT" sz="1600" dirty="0"/>
              <a:t> </a:t>
            </a:r>
            <a:r>
              <a:rPr lang="pt-PT" sz="1600" dirty="0" err="1"/>
              <a:t>nosotros</a:t>
            </a:r>
            <a:r>
              <a:rPr lang="pt-PT" sz="1600" dirty="0"/>
              <a:t> que podamos culminar </a:t>
            </a:r>
            <a:r>
              <a:rPr lang="pt-PT" sz="1600" dirty="0" err="1"/>
              <a:t>nuestros</a:t>
            </a:r>
            <a:r>
              <a:rPr lang="pt-PT" sz="1600" dirty="0"/>
              <a:t> </a:t>
            </a:r>
            <a:r>
              <a:rPr lang="pt-PT" sz="1600" dirty="0" err="1"/>
              <a:t>estudios</a:t>
            </a:r>
            <a:r>
              <a:rPr lang="pt-PT" sz="1600" dirty="0"/>
              <a:t> </a:t>
            </a:r>
            <a:r>
              <a:rPr lang="pt-PT" sz="1600" dirty="0" err="1"/>
              <a:t>con</a:t>
            </a:r>
            <a:r>
              <a:rPr lang="pt-PT" sz="1600" dirty="0"/>
              <a:t> </a:t>
            </a:r>
            <a:r>
              <a:rPr lang="pt-PT" sz="1600" dirty="0" err="1"/>
              <a:t>éxito</a:t>
            </a:r>
            <a:r>
              <a:rPr lang="pt-PT" sz="1600" dirty="0"/>
              <a:t>.</a:t>
            </a:r>
            <a:endParaRPr lang="es-ES_tradnl" sz="1600" dirty="0"/>
          </a:p>
          <a:p>
            <a:pPr marL="0" indent="0" algn="just">
              <a:buNone/>
            </a:pPr>
            <a:r>
              <a:rPr lang="pt-PT" sz="1600" dirty="0" err="1"/>
              <a:t>Le</a:t>
            </a:r>
            <a:r>
              <a:rPr lang="pt-PT" sz="1600" dirty="0"/>
              <a:t> agradecemos el </a:t>
            </a:r>
            <a:r>
              <a:rPr lang="pt-PT" sz="1600" dirty="0" err="1"/>
              <a:t>apoyo</a:t>
            </a:r>
            <a:r>
              <a:rPr lang="pt-PT" sz="1600" dirty="0"/>
              <a:t> y </a:t>
            </a:r>
            <a:r>
              <a:rPr lang="pt-PT" sz="1600" dirty="0" err="1"/>
              <a:t>tiempo</a:t>
            </a:r>
            <a:r>
              <a:rPr lang="pt-PT" sz="1600" dirty="0"/>
              <a:t> </a:t>
            </a:r>
            <a:r>
              <a:rPr lang="pt-PT" sz="1600" dirty="0" err="1"/>
              <a:t>al</a:t>
            </a:r>
            <a:r>
              <a:rPr lang="pt-PT" sz="1600" dirty="0"/>
              <a:t> docente Rafael </a:t>
            </a:r>
            <a:r>
              <a:rPr lang="pt-PT" sz="1600" dirty="0" err="1"/>
              <a:t>Barragán</a:t>
            </a:r>
            <a:r>
              <a:rPr lang="pt-PT" sz="1600" dirty="0"/>
              <a:t> por </a:t>
            </a:r>
            <a:r>
              <a:rPr lang="pt-PT" sz="1600" dirty="0" err="1"/>
              <a:t>haber</a:t>
            </a:r>
            <a:r>
              <a:rPr lang="pt-PT" sz="1600" dirty="0"/>
              <a:t> compartido </a:t>
            </a:r>
            <a:r>
              <a:rPr lang="pt-PT" sz="1600" dirty="0" err="1"/>
              <a:t>su</a:t>
            </a:r>
            <a:r>
              <a:rPr lang="pt-PT" sz="1600" dirty="0"/>
              <a:t> </a:t>
            </a:r>
            <a:r>
              <a:rPr lang="pt-PT" sz="1600" dirty="0" err="1"/>
              <a:t>sabiduria</a:t>
            </a:r>
            <a:r>
              <a:rPr lang="pt-PT" sz="1600" dirty="0"/>
              <a:t>, experiencia y por </a:t>
            </a:r>
            <a:r>
              <a:rPr lang="pt-PT" sz="1600" dirty="0" err="1"/>
              <a:t>habernos</a:t>
            </a:r>
            <a:r>
              <a:rPr lang="pt-PT" sz="1600" dirty="0"/>
              <a:t> inculcado </a:t>
            </a:r>
            <a:r>
              <a:rPr lang="pt-PT" sz="1600" dirty="0" err="1"/>
              <a:t>su</a:t>
            </a:r>
            <a:r>
              <a:rPr lang="pt-PT" sz="1600" dirty="0"/>
              <a:t> </a:t>
            </a:r>
            <a:r>
              <a:rPr lang="pt-PT" sz="1600" dirty="0" err="1"/>
              <a:t>confianza</a:t>
            </a:r>
            <a:r>
              <a:rPr lang="pt-PT" sz="1600" dirty="0"/>
              <a:t> para </a:t>
            </a:r>
            <a:r>
              <a:rPr lang="pt-PT" sz="1600" dirty="0" err="1"/>
              <a:t>la</a:t>
            </a:r>
            <a:r>
              <a:rPr lang="pt-PT" sz="1600" dirty="0"/>
              <a:t> </a:t>
            </a:r>
            <a:r>
              <a:rPr lang="pt-PT" sz="1600" dirty="0" err="1"/>
              <a:t>realización</a:t>
            </a:r>
            <a:r>
              <a:rPr lang="pt-PT" sz="1600" dirty="0"/>
              <a:t> de este </a:t>
            </a:r>
            <a:r>
              <a:rPr lang="pt-PT" sz="1600" dirty="0" err="1"/>
              <a:t>proyecto</a:t>
            </a:r>
            <a:r>
              <a:rPr lang="pt-PT" sz="1600" dirty="0"/>
              <a:t>.</a:t>
            </a:r>
            <a:endParaRPr lang="es-ES_tradnl" sz="1600" dirty="0"/>
          </a:p>
          <a:p>
            <a:pPr marL="0" indent="0" algn="just">
              <a:buNone/>
            </a:pPr>
            <a:r>
              <a:rPr lang="pt-PT" sz="1600" dirty="0" err="1"/>
              <a:t>Un</a:t>
            </a:r>
            <a:r>
              <a:rPr lang="pt-PT" sz="1600" dirty="0"/>
              <a:t> sincero agradecimento a </a:t>
            </a:r>
            <a:r>
              <a:rPr lang="pt-PT" sz="1600" dirty="0" err="1"/>
              <a:t>la</a:t>
            </a:r>
            <a:r>
              <a:rPr lang="pt-PT" sz="1600" dirty="0"/>
              <a:t> </a:t>
            </a:r>
            <a:r>
              <a:rPr lang="pt-PT" sz="1600" dirty="0" err="1"/>
              <a:t>Ing</a:t>
            </a:r>
            <a:r>
              <a:rPr lang="pt-PT" sz="1600" dirty="0"/>
              <a:t>. </a:t>
            </a:r>
            <a:r>
              <a:rPr lang="pt-PT" sz="1600" dirty="0" err="1"/>
              <a:t>Angelica</a:t>
            </a:r>
            <a:r>
              <a:rPr lang="pt-PT" sz="1600" dirty="0"/>
              <a:t> </a:t>
            </a:r>
            <a:r>
              <a:rPr lang="pt-PT" sz="1600" dirty="0" err="1"/>
              <a:t>Bernal</a:t>
            </a:r>
            <a:r>
              <a:rPr lang="pt-PT" sz="1600" dirty="0"/>
              <a:t> por </a:t>
            </a:r>
            <a:r>
              <a:rPr lang="pt-PT" sz="1600" dirty="0" err="1"/>
              <a:t>habernos</a:t>
            </a:r>
            <a:r>
              <a:rPr lang="pt-PT" sz="1600" dirty="0"/>
              <a:t> brindado </a:t>
            </a:r>
            <a:r>
              <a:rPr lang="pt-PT" sz="1600" dirty="0" err="1"/>
              <a:t>la</a:t>
            </a:r>
            <a:r>
              <a:rPr lang="pt-PT" sz="1600" dirty="0"/>
              <a:t> </a:t>
            </a:r>
            <a:r>
              <a:rPr lang="pt-PT" sz="1600" dirty="0" err="1"/>
              <a:t>oportunidad</a:t>
            </a:r>
            <a:r>
              <a:rPr lang="pt-PT" sz="1600" dirty="0"/>
              <a:t> de </a:t>
            </a:r>
            <a:r>
              <a:rPr lang="pt-PT" sz="1600" dirty="0" err="1"/>
              <a:t>desarrollar</a:t>
            </a:r>
            <a:r>
              <a:rPr lang="pt-PT" sz="1600" dirty="0"/>
              <a:t> </a:t>
            </a:r>
            <a:r>
              <a:rPr lang="pt-PT" sz="1600" dirty="0" err="1"/>
              <a:t>nuestra</a:t>
            </a:r>
            <a:r>
              <a:rPr lang="pt-PT" sz="1600" dirty="0"/>
              <a:t> </a:t>
            </a:r>
            <a:r>
              <a:rPr lang="pt-PT" sz="1600" dirty="0" err="1"/>
              <a:t>tesis</a:t>
            </a:r>
            <a:r>
              <a:rPr lang="pt-PT" sz="1600" dirty="0"/>
              <a:t> </a:t>
            </a:r>
            <a:r>
              <a:rPr lang="pt-PT" sz="1600" dirty="0" err="1"/>
              <a:t>profesional</a:t>
            </a:r>
            <a:r>
              <a:rPr lang="pt-PT" sz="1600" dirty="0"/>
              <a:t> </a:t>
            </a:r>
            <a:r>
              <a:rPr lang="pt-PT" sz="1600" dirty="0" err="1"/>
              <a:t>en</a:t>
            </a:r>
            <a:r>
              <a:rPr lang="pt-PT" sz="1600" dirty="0"/>
              <a:t> el Hospital de Suba y por todo el </a:t>
            </a:r>
            <a:r>
              <a:rPr lang="pt-PT" sz="1600" dirty="0" err="1"/>
              <a:t>apoyo</a:t>
            </a:r>
            <a:r>
              <a:rPr lang="pt-PT" sz="1600" dirty="0"/>
              <a:t> y facilidades que nos </a:t>
            </a:r>
            <a:r>
              <a:rPr lang="pt-PT" sz="1600" dirty="0" err="1"/>
              <a:t>fueron</a:t>
            </a:r>
            <a:r>
              <a:rPr lang="pt-PT" sz="1600" dirty="0"/>
              <a:t> </a:t>
            </a:r>
            <a:r>
              <a:rPr lang="pt-PT" sz="1600" dirty="0" err="1"/>
              <a:t>otorgadas</a:t>
            </a:r>
            <a:r>
              <a:rPr lang="pt-PT" sz="1600" dirty="0"/>
              <a:t>.</a:t>
            </a:r>
            <a:endParaRPr lang="es-ES_tradnl" sz="1600" dirty="0"/>
          </a:p>
          <a:p>
            <a:pPr marL="0" indent="0" algn="just">
              <a:buNone/>
            </a:pPr>
            <a:endParaRPr lang="es-ES" sz="1600" dirty="0"/>
          </a:p>
        </p:txBody>
      </p:sp>
      <p:sp>
        <p:nvSpPr>
          <p:cNvPr id="9" name="Título 5"/>
          <p:cNvSpPr txBox="1">
            <a:spLocks/>
          </p:cNvSpPr>
          <p:nvPr/>
        </p:nvSpPr>
        <p:spPr>
          <a:xfrm>
            <a:off x="541868" y="1435101"/>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03034"/>
            <a:ext cx="1618282" cy="493133"/>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16" name="Marcador de contenido 6"/>
          <p:cNvSpPr txBox="1">
            <a:spLocks/>
          </p:cNvSpPr>
          <p:nvPr/>
        </p:nvSpPr>
        <p:spPr>
          <a:xfrm>
            <a:off x="2482735" y="396613"/>
            <a:ext cx="6030383" cy="620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2800" b="1" dirty="0" smtClean="0"/>
              <a:t>AGRADECIMIENTOS</a:t>
            </a:r>
            <a:endParaRPr lang="es-ES" sz="2800" b="1"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EEFF62"/>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9" name="Título 5"/>
          <p:cNvSpPr txBox="1">
            <a:spLocks/>
          </p:cNvSpPr>
          <p:nvPr/>
        </p:nvSpPr>
        <p:spPr>
          <a:xfrm>
            <a:off x="541868" y="1435101"/>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03034"/>
            <a:ext cx="1618282" cy="493133"/>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2" name="Marcador de contenido 1"/>
          <p:cNvSpPr>
            <a:spLocks noGrp="1"/>
          </p:cNvSpPr>
          <p:nvPr>
            <p:ph idx="1"/>
          </p:nvPr>
        </p:nvSpPr>
        <p:spPr>
          <a:xfrm>
            <a:off x="3086573" y="972066"/>
            <a:ext cx="5111750" cy="1377669"/>
          </a:xfrm>
        </p:spPr>
        <p:txBody>
          <a:bodyPr>
            <a:noAutofit/>
          </a:bodyPr>
          <a:lstStyle/>
          <a:p>
            <a:pPr marL="0" indent="0" algn="ctr">
              <a:buNone/>
            </a:pPr>
            <a:r>
              <a:rPr lang="es-ES" sz="7200" dirty="0" smtClean="0"/>
              <a:t>GRACIAS</a:t>
            </a:r>
            <a:endParaRPr lang="es-ES" sz="7200" dirty="0"/>
          </a:p>
        </p:txBody>
      </p:sp>
      <p:pic>
        <p:nvPicPr>
          <p:cNvPr id="3" name="Imagen 2"/>
          <p:cNvPicPr>
            <a:picLocks noChangeAspect="1"/>
          </p:cNvPicPr>
          <p:nvPr/>
        </p:nvPicPr>
        <p:blipFill>
          <a:blip r:embed="rId2"/>
          <a:stretch>
            <a:fillRect/>
          </a:stretch>
        </p:blipFill>
        <p:spPr>
          <a:xfrm>
            <a:off x="3774212" y="2880988"/>
            <a:ext cx="3797300" cy="2133600"/>
          </a:xfrm>
          <a:prstGeom prst="rect">
            <a:avLst/>
          </a:prstGeom>
          <a:ln>
            <a:solidFill>
              <a:srgbClr val="000000"/>
            </a:solidFill>
          </a:ln>
        </p:spPr>
      </p:pic>
    </p:spTree>
    <p:extLst>
      <p:ext uri="{BB962C8B-B14F-4D97-AF65-F5344CB8AC3E}">
        <p14:creationId xmlns:p14="http://schemas.microsoft.com/office/powerpoint/2010/main" val="3463677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EEFF62"/>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482735" y="1090901"/>
            <a:ext cx="6123383" cy="3142430"/>
          </a:xfrm>
        </p:spPr>
        <p:txBody>
          <a:bodyPr>
            <a:normAutofit/>
          </a:bodyPr>
          <a:lstStyle/>
          <a:p>
            <a:pPr marL="0" indent="0">
              <a:buNone/>
            </a:pPr>
            <a:r>
              <a:rPr lang="es-ES" sz="2400" b="1" dirty="0"/>
              <a:t>R</a:t>
            </a:r>
            <a:r>
              <a:rPr lang="es-ES" sz="2400" b="1" dirty="0" smtClean="0"/>
              <a:t>esistencia </a:t>
            </a:r>
            <a:r>
              <a:rPr lang="es-ES" sz="2400" b="1" dirty="0" smtClean="0"/>
              <a:t>Bacteriana</a:t>
            </a:r>
          </a:p>
          <a:p>
            <a:pPr marL="0" indent="0">
              <a:buNone/>
            </a:pPr>
            <a:endParaRPr lang="es-ES" sz="2400" b="1" dirty="0" smtClean="0"/>
          </a:p>
          <a:p>
            <a:pPr>
              <a:buFont typeface="Wingdings" charset="2"/>
              <a:buChar char="Ø"/>
            </a:pPr>
            <a:r>
              <a:rPr lang="es-ES" sz="2400" dirty="0" smtClean="0"/>
              <a:t>Problemática de salud p</a:t>
            </a:r>
            <a:r>
              <a:rPr lang="es-ES" sz="2400" dirty="0" smtClean="0"/>
              <a:t>ú</a:t>
            </a:r>
            <a:r>
              <a:rPr lang="es-ES" sz="2400" dirty="0" smtClean="0"/>
              <a:t>blica.</a:t>
            </a:r>
            <a:endParaRPr lang="es-ES" sz="2400" dirty="0" smtClean="0"/>
          </a:p>
          <a:p>
            <a:pPr marL="0" indent="0" algn="just">
              <a:buFont typeface="Wingdings" pitchFamily="2" charset="2"/>
              <a:buChar char="Ø"/>
            </a:pPr>
            <a:r>
              <a:rPr lang="es-ES" sz="2400" dirty="0" smtClean="0"/>
              <a:t> Uso </a:t>
            </a:r>
            <a:r>
              <a:rPr lang="es-ES" sz="2400" dirty="0" smtClean="0"/>
              <a:t>indiscriminado de antibióticos</a:t>
            </a:r>
            <a:r>
              <a:rPr lang="es-ES" sz="2400" dirty="0" smtClean="0"/>
              <a:t>.</a:t>
            </a:r>
          </a:p>
          <a:p>
            <a:pPr marL="0" indent="0" algn="just">
              <a:buFont typeface="Wingdings" pitchFamily="2" charset="2"/>
              <a:buChar char="Ø"/>
            </a:pPr>
            <a:r>
              <a:rPr lang="es-ES" sz="2400" dirty="0" smtClean="0"/>
              <a:t>Programas de vigilancia y control de desarrollo.</a:t>
            </a:r>
            <a:endParaRPr lang="es-ES" sz="2400" dirty="0" smtClean="0"/>
          </a:p>
          <a:p>
            <a:pPr marL="0" indent="0">
              <a:buFont typeface="Wingdings" pitchFamily="2" charset="2"/>
              <a:buChar char="Ø"/>
            </a:pPr>
            <a:endParaRPr lang="es-ES" sz="2400" b="1" dirty="0"/>
          </a:p>
        </p:txBody>
      </p:sp>
      <p:sp>
        <p:nvSpPr>
          <p:cNvPr id="9" name="Título 5"/>
          <p:cNvSpPr txBox="1">
            <a:spLocks/>
          </p:cNvSpPr>
          <p:nvPr/>
        </p:nvSpPr>
        <p:spPr>
          <a:xfrm>
            <a:off x="541868" y="1435101"/>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68168"/>
            <a:ext cx="1618282" cy="460566"/>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spcBef>
                <a:spcPts val="600"/>
              </a:spcBef>
            </a:pPr>
            <a:r>
              <a:rPr lang="es-ES" sz="1500" dirty="0" smtClean="0"/>
              <a:t>Aportes</a:t>
            </a:r>
            <a:r>
              <a:rPr lang="es-ES" sz="1600" dirty="0" smtClean="0"/>
              <a:t> de la </a:t>
            </a:r>
            <a:r>
              <a:rPr lang="es-ES" sz="1500" dirty="0" smtClean="0"/>
              <a:t>tesis</a:t>
            </a:r>
            <a:r>
              <a:rPr lang="es-ES" sz="1600" dirty="0" smtClean="0"/>
              <a:t> </a:t>
            </a:r>
            <a:endParaRPr lang="es-ES" sz="1600" dirty="0"/>
          </a:p>
        </p:txBody>
      </p:sp>
      <p:sp>
        <p:nvSpPr>
          <p:cNvPr id="11" name="Título 5"/>
          <p:cNvSpPr txBox="1">
            <a:spLocks/>
          </p:cNvSpPr>
          <p:nvPr/>
        </p:nvSpPr>
        <p:spPr>
          <a:xfrm>
            <a:off x="541868" y="213783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700" dirty="0" smtClean="0"/>
              <a:t>Recomendaciones</a:t>
            </a:r>
            <a:r>
              <a:rPr lang="es-ES" sz="1600" dirty="0" smtClean="0"/>
              <a:t> </a:t>
            </a:r>
            <a:endParaRPr lang="es-ES" sz="1600" dirty="0"/>
          </a:p>
        </p:txBody>
      </p:sp>
      <p:sp>
        <p:nvSpPr>
          <p:cNvPr id="14" name="Título 5"/>
          <p:cNvSpPr txBox="1">
            <a:spLocks/>
          </p:cNvSpPr>
          <p:nvPr/>
        </p:nvSpPr>
        <p:spPr>
          <a:xfrm>
            <a:off x="541868" y="3524252"/>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16" name="Marcador de contenido 6"/>
          <p:cNvSpPr txBox="1">
            <a:spLocks/>
          </p:cNvSpPr>
          <p:nvPr/>
        </p:nvSpPr>
        <p:spPr>
          <a:xfrm>
            <a:off x="2482735" y="396613"/>
            <a:ext cx="6030383" cy="620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2800" b="1" dirty="0" smtClean="0"/>
              <a:t>INTRODUCCIÓN</a:t>
            </a:r>
            <a:endParaRPr lang="es-ES" sz="2800" b="1" dirty="0"/>
          </a:p>
        </p:txBody>
      </p:sp>
      <p:pic>
        <p:nvPicPr>
          <p:cNvPr id="2" name="Imagen 1"/>
          <p:cNvPicPr>
            <a:picLocks noChangeAspect="1"/>
          </p:cNvPicPr>
          <p:nvPr/>
        </p:nvPicPr>
        <p:blipFill rotWithShape="1">
          <a:blip r:embed="rId2"/>
          <a:srcRect l="8356" t="3786" r="5937" b="29530"/>
          <a:stretch/>
        </p:blipFill>
        <p:spPr>
          <a:xfrm>
            <a:off x="3653367" y="3812325"/>
            <a:ext cx="3083718" cy="2361779"/>
          </a:xfrm>
          <a:prstGeom prst="rect">
            <a:avLst/>
          </a:prstGeom>
          <a:ln>
            <a:solidFill>
              <a:schemeClr val="tx1"/>
            </a:solidFill>
          </a:ln>
        </p:spPr>
      </p:pic>
    </p:spTree>
    <p:extLst>
      <p:ext uri="{BB962C8B-B14F-4D97-AF65-F5344CB8AC3E}">
        <p14:creationId xmlns:p14="http://schemas.microsoft.com/office/powerpoint/2010/main" val="2812447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596572" cy="351367"/>
          </a:xfrm>
          <a:solidFill>
            <a:srgbClr val="EEFF62"/>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706966"/>
            <a:ext cx="6030383" cy="433916"/>
          </a:xfrm>
        </p:spPr>
        <p:txBody>
          <a:bodyPr>
            <a:noAutofit/>
          </a:bodyPr>
          <a:lstStyle/>
          <a:p>
            <a:pPr marL="0" indent="0" algn="ctr">
              <a:buNone/>
            </a:pPr>
            <a:r>
              <a:rPr lang="es-ES" sz="2600" b="1" i="1" dirty="0" err="1" smtClean="0"/>
              <a:t>Escherichia</a:t>
            </a:r>
            <a:r>
              <a:rPr lang="es-ES" sz="2600" b="1" i="1" dirty="0" smtClean="0"/>
              <a:t> coli</a:t>
            </a:r>
            <a:endParaRPr lang="es-ES" sz="2600" b="1" i="1" dirty="0"/>
          </a:p>
        </p:txBody>
      </p:sp>
      <p:sp>
        <p:nvSpPr>
          <p:cNvPr id="9" name="Título 5"/>
          <p:cNvSpPr txBox="1">
            <a:spLocks/>
          </p:cNvSpPr>
          <p:nvPr/>
        </p:nvSpPr>
        <p:spPr>
          <a:xfrm>
            <a:off x="541868" y="1435101"/>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44982"/>
            <a:ext cx="1596572" cy="468263"/>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400" dirty="0" smtClean="0"/>
              <a:t>Agradecimientos </a:t>
            </a:r>
            <a:endParaRPr lang="es-ES" sz="1400" dirty="0"/>
          </a:p>
        </p:txBody>
      </p:sp>
      <p:sp>
        <p:nvSpPr>
          <p:cNvPr id="3" name="CuadroTexto 2"/>
          <p:cNvSpPr txBox="1"/>
          <p:nvPr/>
        </p:nvSpPr>
        <p:spPr>
          <a:xfrm>
            <a:off x="642485" y="6369250"/>
            <a:ext cx="8044315" cy="261610"/>
          </a:xfrm>
          <a:prstGeom prst="rect">
            <a:avLst/>
          </a:prstGeom>
          <a:noFill/>
        </p:spPr>
        <p:txBody>
          <a:bodyPr wrap="none" rtlCol="0">
            <a:spAutoFit/>
          </a:bodyPr>
          <a:lstStyle/>
          <a:p>
            <a:r>
              <a:rPr lang="es-ES" sz="1100" dirty="0" smtClean="0"/>
              <a:t>Fuente: http://</a:t>
            </a:r>
            <a:r>
              <a:rPr lang="es-ES" sz="1100" dirty="0" err="1" smtClean="0"/>
              <a:t>ecodiario.eleconomista.es</a:t>
            </a:r>
            <a:r>
              <a:rPr lang="es-ES" sz="1100" dirty="0" smtClean="0"/>
              <a:t>/ciencia/noticias/6008977/08/14/La-flora-intestinal-influye-en-la-respuesta-inmune-al-</a:t>
            </a:r>
            <a:r>
              <a:rPr lang="es-ES" sz="1100" dirty="0" err="1" smtClean="0"/>
              <a:t>VIH.html</a:t>
            </a:r>
            <a:r>
              <a:rPr lang="es-ES" sz="1100" dirty="0" smtClean="0"/>
              <a:t> </a:t>
            </a:r>
            <a:endParaRPr lang="es-ES" sz="1100" dirty="0"/>
          </a:p>
        </p:txBody>
      </p:sp>
      <p:pic>
        <p:nvPicPr>
          <p:cNvPr id="4" name="Imagen 3"/>
          <p:cNvPicPr>
            <a:picLocks noChangeAspect="1"/>
          </p:cNvPicPr>
          <p:nvPr/>
        </p:nvPicPr>
        <p:blipFill>
          <a:blip r:embed="rId2"/>
          <a:stretch>
            <a:fillRect/>
          </a:stretch>
        </p:blipFill>
        <p:spPr>
          <a:xfrm>
            <a:off x="3413139" y="1435101"/>
            <a:ext cx="4223125" cy="2446862"/>
          </a:xfrm>
          <a:prstGeom prst="rect">
            <a:avLst/>
          </a:prstGeom>
          <a:ln>
            <a:solidFill>
              <a:srgbClr val="000000"/>
            </a:solidFill>
          </a:ln>
        </p:spPr>
      </p:pic>
      <p:sp>
        <p:nvSpPr>
          <p:cNvPr id="16" name="15 CuadroTexto"/>
          <p:cNvSpPr txBox="1"/>
          <p:nvPr/>
        </p:nvSpPr>
        <p:spPr>
          <a:xfrm>
            <a:off x="2398643" y="4023719"/>
            <a:ext cx="5989983" cy="1938992"/>
          </a:xfrm>
          <a:prstGeom prst="rect">
            <a:avLst/>
          </a:prstGeom>
          <a:noFill/>
          <a:ln>
            <a:noFill/>
          </a:ln>
        </p:spPr>
        <p:txBody>
          <a:bodyPr wrap="square" rtlCol="0">
            <a:spAutoFit/>
          </a:bodyPr>
          <a:lstStyle/>
          <a:p>
            <a:r>
              <a:rPr lang="es-CO" sz="2000" dirty="0" smtClean="0"/>
              <a:t>Mecanismos de resistencia:</a:t>
            </a:r>
          </a:p>
          <a:p>
            <a:endParaRPr lang="es-CO" sz="2000" dirty="0" smtClean="0"/>
          </a:p>
          <a:p>
            <a:pPr>
              <a:buFont typeface="Wingdings" pitchFamily="2" charset="2"/>
              <a:buChar char="Ø"/>
            </a:pPr>
            <a:r>
              <a:rPr lang="es-CO" sz="2000" dirty="0" smtClean="0"/>
              <a:t>Producción de enzimas inactivadoras.</a:t>
            </a:r>
          </a:p>
          <a:p>
            <a:pPr>
              <a:buFont typeface="Wingdings" pitchFamily="2" charset="2"/>
              <a:buChar char="Ø"/>
            </a:pPr>
            <a:r>
              <a:rPr lang="es-CO" sz="2000" dirty="0" smtClean="0"/>
              <a:t>Alteración de los sitios de acción del </a:t>
            </a:r>
            <a:r>
              <a:rPr lang="es-CO" sz="2000" dirty="0" smtClean="0"/>
              <a:t>antibiótico.</a:t>
            </a:r>
            <a:endParaRPr lang="es-CO" sz="2000" dirty="0" smtClean="0"/>
          </a:p>
          <a:p>
            <a:pPr>
              <a:buFont typeface="Wingdings" pitchFamily="2" charset="2"/>
              <a:buChar char="Ø"/>
            </a:pPr>
            <a:r>
              <a:rPr lang="es-CO" sz="2000" dirty="0" smtClean="0"/>
              <a:t>Disminución de la concentración del antibiótico. </a:t>
            </a:r>
          </a:p>
          <a:p>
            <a:pPr>
              <a:buFont typeface="Wingdings" pitchFamily="2" charset="2"/>
              <a:buChar char="Ø"/>
            </a:pPr>
            <a:endParaRPr lang="es-CO" sz="2000" dirty="0"/>
          </a:p>
        </p:txBody>
      </p:sp>
    </p:spTree>
    <p:extLst>
      <p:ext uri="{BB962C8B-B14F-4D97-AF65-F5344CB8AC3E}">
        <p14:creationId xmlns:p14="http://schemas.microsoft.com/office/powerpoint/2010/main" val="3369602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07427" cy="351367"/>
          </a:xfrm>
          <a:solidFill>
            <a:srgbClr val="EEFF62"/>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526141" y="706966"/>
            <a:ext cx="6030383" cy="433916"/>
          </a:xfrm>
        </p:spPr>
        <p:txBody>
          <a:bodyPr>
            <a:normAutofit lnSpcReduction="10000"/>
          </a:bodyPr>
          <a:lstStyle/>
          <a:p>
            <a:pPr marL="0" indent="0" algn="ctr">
              <a:buNone/>
            </a:pPr>
            <a:r>
              <a:rPr lang="es-ES" sz="2400" b="1" dirty="0"/>
              <a:t>A</a:t>
            </a:r>
            <a:r>
              <a:rPr lang="es-ES" sz="2400" b="1" dirty="0" smtClean="0"/>
              <a:t>ntibióticos</a:t>
            </a:r>
            <a:endParaRPr lang="es-ES" sz="2400" b="1" dirty="0"/>
          </a:p>
        </p:txBody>
      </p:sp>
      <p:sp>
        <p:nvSpPr>
          <p:cNvPr id="9" name="Título 5"/>
          <p:cNvSpPr txBox="1">
            <a:spLocks/>
          </p:cNvSpPr>
          <p:nvPr/>
        </p:nvSpPr>
        <p:spPr>
          <a:xfrm>
            <a:off x="541868" y="1435101"/>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13890"/>
            <a:ext cx="1607427" cy="48227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pic>
        <p:nvPicPr>
          <p:cNvPr id="16" name="Imagen 15" descr="F:\Tesis\fotos\Tesis\20151013_111629.jpg"/>
          <p:cNvPicPr/>
          <p:nvPr/>
        </p:nvPicPr>
        <p:blipFill>
          <a:blip r:embed="rId2"/>
          <a:srcRect l="16278" t="24187" r="18631" b="29519"/>
          <a:stretch>
            <a:fillRect/>
          </a:stretch>
        </p:blipFill>
        <p:spPr bwMode="auto">
          <a:xfrm>
            <a:off x="4048923" y="1355193"/>
            <a:ext cx="3337687" cy="2878137"/>
          </a:xfrm>
          <a:prstGeom prst="rect">
            <a:avLst/>
          </a:prstGeom>
          <a:noFill/>
          <a:ln w="9525">
            <a:solidFill>
              <a:srgbClr val="000000"/>
            </a:solidFill>
            <a:miter lim="800000"/>
            <a:headEnd/>
            <a:tailEnd/>
          </a:ln>
        </p:spPr>
      </p:pic>
      <p:graphicFrame>
        <p:nvGraphicFramePr>
          <p:cNvPr id="2" name="Tabla 1"/>
          <p:cNvGraphicFramePr>
            <a:graphicFrameLocks noGrp="1"/>
          </p:cNvGraphicFramePr>
          <p:nvPr>
            <p:extLst>
              <p:ext uri="{D42A27DB-BD31-4B8C-83A1-F6EECF244321}">
                <p14:modId xmlns:p14="http://schemas.microsoft.com/office/powerpoint/2010/main" val="611442414"/>
              </p:ext>
            </p:extLst>
          </p:nvPr>
        </p:nvGraphicFramePr>
        <p:xfrm>
          <a:off x="2989690" y="4411072"/>
          <a:ext cx="5566834" cy="1483360"/>
        </p:xfrm>
        <a:graphic>
          <a:graphicData uri="http://schemas.openxmlformats.org/drawingml/2006/table">
            <a:tbl>
              <a:tblPr firstRow="1" bandRow="1">
                <a:tableStyleId>{F5AB1C69-6EDB-4FF4-983F-18BD219EF322}</a:tableStyleId>
              </a:tblPr>
              <a:tblGrid>
                <a:gridCol w="2783417"/>
                <a:gridCol w="2783417"/>
              </a:tblGrid>
              <a:tr h="370840">
                <a:tc>
                  <a:txBody>
                    <a:bodyPr/>
                    <a:lstStyle/>
                    <a:p>
                      <a:pPr algn="ctr"/>
                      <a:r>
                        <a:rPr lang="es-ES" dirty="0" smtClean="0"/>
                        <a:t>Antibiótico</a:t>
                      </a:r>
                      <a:endParaRPr lang="es-ES" dirty="0"/>
                    </a:p>
                  </a:txBody>
                  <a:tcPr/>
                </a:tc>
                <a:tc>
                  <a:txBody>
                    <a:bodyPr/>
                    <a:lstStyle/>
                    <a:p>
                      <a:pPr algn="ctr"/>
                      <a:r>
                        <a:rPr lang="es-ES" dirty="0" smtClean="0"/>
                        <a:t>Porcentaje de Excreción</a:t>
                      </a:r>
                      <a:endParaRPr lang="es-ES" dirty="0"/>
                    </a:p>
                  </a:txBody>
                  <a:tcPr/>
                </a:tc>
              </a:tr>
              <a:tr h="370840">
                <a:tc>
                  <a:txBody>
                    <a:bodyPr/>
                    <a:lstStyle/>
                    <a:p>
                      <a:pPr algn="ctr"/>
                      <a:r>
                        <a:rPr lang="es-ES" dirty="0" smtClean="0"/>
                        <a:t>Amikacina</a:t>
                      </a:r>
                      <a:endParaRPr lang="es-ES" dirty="0"/>
                    </a:p>
                  </a:txBody>
                  <a:tcPr/>
                </a:tc>
                <a:tc>
                  <a:txBody>
                    <a:bodyPr/>
                    <a:lstStyle/>
                    <a:p>
                      <a:pPr algn="ctr"/>
                      <a:r>
                        <a:rPr lang="es-ES" dirty="0" smtClean="0"/>
                        <a:t>94%</a:t>
                      </a:r>
                      <a:endParaRPr lang="es-ES" dirty="0"/>
                    </a:p>
                  </a:txBody>
                  <a:tcPr/>
                </a:tc>
              </a:tr>
              <a:tr h="370840">
                <a:tc>
                  <a:txBody>
                    <a:bodyPr/>
                    <a:lstStyle/>
                    <a:p>
                      <a:pPr algn="ctr"/>
                      <a:r>
                        <a:rPr lang="es-ES" dirty="0" smtClean="0"/>
                        <a:t>Ceftriaxona</a:t>
                      </a:r>
                      <a:endParaRPr lang="es-ES" dirty="0"/>
                    </a:p>
                  </a:txBody>
                  <a:tcPr/>
                </a:tc>
                <a:tc>
                  <a:txBody>
                    <a:bodyPr/>
                    <a:lstStyle/>
                    <a:p>
                      <a:pPr algn="ctr"/>
                      <a:r>
                        <a:rPr lang="es-ES" dirty="0" smtClean="0"/>
                        <a:t>33% - 67%</a:t>
                      </a:r>
                      <a:endParaRPr lang="es-ES" dirty="0"/>
                    </a:p>
                  </a:txBody>
                  <a:tcPr/>
                </a:tc>
              </a:tr>
              <a:tr h="370840">
                <a:tc>
                  <a:txBody>
                    <a:bodyPr/>
                    <a:lstStyle/>
                    <a:p>
                      <a:pPr algn="ctr"/>
                      <a:r>
                        <a:rPr lang="es-ES" dirty="0" smtClean="0"/>
                        <a:t>Oxacilina</a:t>
                      </a:r>
                      <a:r>
                        <a:rPr lang="es-ES" baseline="0" dirty="0" smtClean="0"/>
                        <a:t> </a:t>
                      </a:r>
                      <a:endParaRPr lang="es-ES" dirty="0"/>
                    </a:p>
                  </a:txBody>
                  <a:tcPr/>
                </a:tc>
                <a:tc>
                  <a:txBody>
                    <a:bodyPr/>
                    <a:lstStyle/>
                    <a:p>
                      <a:pPr algn="ctr"/>
                      <a:r>
                        <a:rPr lang="es-ES" dirty="0" smtClean="0"/>
                        <a:t>40%</a:t>
                      </a:r>
                      <a:endParaRPr lang="es-ES" dirty="0"/>
                    </a:p>
                  </a:txBody>
                  <a:tcPr/>
                </a:tc>
              </a:tr>
            </a:tbl>
          </a:graphicData>
        </a:graphic>
      </p:graphicFrame>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45 Imagen"/>
          <p:cNvPicPr/>
          <p:nvPr/>
        </p:nvPicPr>
        <p:blipFill>
          <a:blip r:embed="rId2">
            <a:alphaModFix amt="50000"/>
            <a:extLst>
              <a:ext uri="{28A0092B-C50C-407E-A947-70E740481C1C}">
                <a14:useLocalDpi xmlns:a14="http://schemas.microsoft.com/office/drawing/2010/main" val="0"/>
              </a:ext>
            </a:extLst>
          </a:blip>
          <a:stretch>
            <a:fillRect/>
          </a:stretch>
        </p:blipFill>
        <p:spPr>
          <a:xfrm>
            <a:off x="2349382" y="1208241"/>
            <a:ext cx="6568417" cy="5073496"/>
          </a:xfrm>
          <a:prstGeom prst="rect">
            <a:avLst/>
          </a:prstGeom>
        </p:spPr>
      </p:pic>
      <p:sp>
        <p:nvSpPr>
          <p:cNvPr id="6" name="Título 5"/>
          <p:cNvSpPr>
            <a:spLocks noGrp="1"/>
          </p:cNvSpPr>
          <p:nvPr>
            <p:ph type="title"/>
          </p:nvPr>
        </p:nvSpPr>
        <p:spPr>
          <a:xfrm>
            <a:off x="541868" y="706966"/>
            <a:ext cx="1607427" cy="351367"/>
          </a:xfrm>
          <a:solidFill>
            <a:srgbClr val="EEFF62"/>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552042"/>
            <a:ext cx="6030383" cy="557985"/>
          </a:xfrm>
        </p:spPr>
        <p:txBody>
          <a:bodyPr>
            <a:normAutofit/>
          </a:bodyPr>
          <a:lstStyle/>
          <a:p>
            <a:pPr marL="0" indent="0" algn="ctr">
              <a:buNone/>
            </a:pPr>
            <a:r>
              <a:rPr lang="es-ES" sz="2800" b="1" dirty="0"/>
              <a:t>H</a:t>
            </a:r>
            <a:r>
              <a:rPr lang="es-ES" sz="2800" b="1" dirty="0" smtClean="0"/>
              <a:t>ospital de Suba</a:t>
            </a:r>
            <a:endParaRPr lang="es-ES" sz="2800" b="1" dirty="0"/>
          </a:p>
        </p:txBody>
      </p:sp>
      <p:sp>
        <p:nvSpPr>
          <p:cNvPr id="9" name="Título 5"/>
          <p:cNvSpPr txBox="1">
            <a:spLocks/>
          </p:cNvSpPr>
          <p:nvPr/>
        </p:nvSpPr>
        <p:spPr>
          <a:xfrm>
            <a:off x="541868" y="1435101"/>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37877"/>
            <a:ext cx="1607427" cy="458290"/>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cxnSp>
        <p:nvCxnSpPr>
          <p:cNvPr id="3" name="Conector recto de flecha 2"/>
          <p:cNvCxnSpPr/>
          <p:nvPr/>
        </p:nvCxnSpPr>
        <p:spPr>
          <a:xfrm>
            <a:off x="3940288" y="1786468"/>
            <a:ext cx="48169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8" name="17 CuadroTexto"/>
          <p:cNvSpPr txBox="1"/>
          <p:nvPr/>
        </p:nvSpPr>
        <p:spPr>
          <a:xfrm>
            <a:off x="2641575" y="1435101"/>
            <a:ext cx="1298713"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Estructura de entrada</a:t>
            </a:r>
            <a:endParaRPr lang="es-CO" b="1" dirty="0"/>
          </a:p>
        </p:txBody>
      </p:sp>
      <p:sp>
        <p:nvSpPr>
          <p:cNvPr id="19" name="18 CuadroTexto"/>
          <p:cNvSpPr txBox="1"/>
          <p:nvPr/>
        </p:nvSpPr>
        <p:spPr>
          <a:xfrm>
            <a:off x="4421983" y="1435101"/>
            <a:ext cx="1298713"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Caja de aforo </a:t>
            </a:r>
            <a:endParaRPr lang="es-CO" b="1" dirty="0"/>
          </a:p>
        </p:txBody>
      </p:sp>
      <p:sp>
        <p:nvSpPr>
          <p:cNvPr id="21" name="20 CuadroTexto"/>
          <p:cNvSpPr txBox="1"/>
          <p:nvPr/>
        </p:nvSpPr>
        <p:spPr>
          <a:xfrm>
            <a:off x="6202391" y="1435101"/>
            <a:ext cx="1298713"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Trampa de grasa </a:t>
            </a:r>
            <a:endParaRPr lang="es-CO" b="1" dirty="0"/>
          </a:p>
        </p:txBody>
      </p:sp>
      <p:cxnSp>
        <p:nvCxnSpPr>
          <p:cNvPr id="22" name="Conector recto de flecha 2"/>
          <p:cNvCxnSpPr/>
          <p:nvPr/>
        </p:nvCxnSpPr>
        <p:spPr>
          <a:xfrm>
            <a:off x="5720696" y="1786468"/>
            <a:ext cx="48169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5" name="34 CuadroTexto"/>
          <p:cNvSpPr txBox="1"/>
          <p:nvPr/>
        </p:nvSpPr>
        <p:spPr>
          <a:xfrm>
            <a:off x="6844915" y="2747431"/>
            <a:ext cx="1848678" cy="646331"/>
          </a:xfrm>
          <a:prstGeom prst="rect">
            <a:avLst/>
          </a:prstGeom>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Tanque de homogenización</a:t>
            </a:r>
            <a:endParaRPr lang="es-CO" b="1" dirty="0"/>
          </a:p>
        </p:txBody>
      </p:sp>
      <p:cxnSp>
        <p:nvCxnSpPr>
          <p:cNvPr id="38" name="37 Forma"/>
          <p:cNvCxnSpPr>
            <a:stCxn id="21" idx="3"/>
          </p:cNvCxnSpPr>
          <p:nvPr/>
        </p:nvCxnSpPr>
        <p:spPr>
          <a:xfrm>
            <a:off x="7501104" y="1758267"/>
            <a:ext cx="460423" cy="979610"/>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9" name="38 CuadroTexto"/>
          <p:cNvSpPr txBox="1"/>
          <p:nvPr/>
        </p:nvSpPr>
        <p:spPr>
          <a:xfrm>
            <a:off x="4659879" y="2755784"/>
            <a:ext cx="1703341"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Tanque de ajuste de pH</a:t>
            </a:r>
            <a:endParaRPr lang="es-CO" b="1" dirty="0"/>
          </a:p>
        </p:txBody>
      </p:sp>
      <p:cxnSp>
        <p:nvCxnSpPr>
          <p:cNvPr id="42" name="41 Conector recto de flecha"/>
          <p:cNvCxnSpPr/>
          <p:nvPr/>
        </p:nvCxnSpPr>
        <p:spPr>
          <a:xfrm flipH="1">
            <a:off x="6363220" y="3078950"/>
            <a:ext cx="48169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42 Conector recto de flecha"/>
          <p:cNvCxnSpPr/>
          <p:nvPr/>
        </p:nvCxnSpPr>
        <p:spPr>
          <a:xfrm flipH="1">
            <a:off x="4163342" y="3078950"/>
            <a:ext cx="48169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4" name="43 CuadroTexto"/>
          <p:cNvSpPr txBox="1"/>
          <p:nvPr/>
        </p:nvSpPr>
        <p:spPr>
          <a:xfrm>
            <a:off x="2641575" y="2772508"/>
            <a:ext cx="1521767"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Tanque</a:t>
            </a:r>
          </a:p>
          <a:p>
            <a:pPr algn="ctr"/>
            <a:r>
              <a:rPr lang="es-CO" b="1" dirty="0" smtClean="0"/>
              <a:t>floculador </a:t>
            </a:r>
            <a:endParaRPr lang="es-CO" b="1" dirty="0"/>
          </a:p>
        </p:txBody>
      </p:sp>
      <p:sp>
        <p:nvSpPr>
          <p:cNvPr id="45" name="44 CuadroTexto"/>
          <p:cNvSpPr txBox="1"/>
          <p:nvPr/>
        </p:nvSpPr>
        <p:spPr>
          <a:xfrm>
            <a:off x="2559483" y="3830420"/>
            <a:ext cx="1621652"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Tanque</a:t>
            </a:r>
          </a:p>
          <a:p>
            <a:pPr algn="ctr"/>
            <a:r>
              <a:rPr lang="es-CO" b="1" dirty="0" smtClean="0"/>
              <a:t>sedimentador </a:t>
            </a:r>
            <a:endParaRPr lang="es-CO" b="1" dirty="0"/>
          </a:p>
        </p:txBody>
      </p:sp>
      <p:sp>
        <p:nvSpPr>
          <p:cNvPr id="47" name="46 CuadroTexto"/>
          <p:cNvSpPr txBox="1"/>
          <p:nvPr/>
        </p:nvSpPr>
        <p:spPr>
          <a:xfrm>
            <a:off x="7050295" y="3816433"/>
            <a:ext cx="1842052" cy="923330"/>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Tanque espesador de lodos </a:t>
            </a:r>
            <a:endParaRPr lang="es-CO" b="1" dirty="0"/>
          </a:p>
        </p:txBody>
      </p:sp>
      <p:sp>
        <p:nvSpPr>
          <p:cNvPr id="48" name="47 CuadroTexto"/>
          <p:cNvSpPr txBox="1"/>
          <p:nvPr/>
        </p:nvSpPr>
        <p:spPr>
          <a:xfrm>
            <a:off x="7311397" y="5152306"/>
            <a:ext cx="1384479"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Prensa de lodos </a:t>
            </a:r>
            <a:endParaRPr lang="es-CO" b="1" dirty="0"/>
          </a:p>
        </p:txBody>
      </p:sp>
      <p:cxnSp>
        <p:nvCxnSpPr>
          <p:cNvPr id="50" name="49 Conector recto de flecha"/>
          <p:cNvCxnSpPr/>
          <p:nvPr/>
        </p:nvCxnSpPr>
        <p:spPr>
          <a:xfrm>
            <a:off x="3442175" y="3418839"/>
            <a:ext cx="0" cy="3908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3" name="52 CuadroTexto"/>
          <p:cNvSpPr txBox="1"/>
          <p:nvPr/>
        </p:nvSpPr>
        <p:spPr>
          <a:xfrm>
            <a:off x="4659879" y="3830420"/>
            <a:ext cx="1934174"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Filtro de arena y carbón activado </a:t>
            </a:r>
            <a:endParaRPr lang="es-CO" b="1" dirty="0"/>
          </a:p>
        </p:txBody>
      </p:sp>
      <p:cxnSp>
        <p:nvCxnSpPr>
          <p:cNvPr id="54" name="Conector recto de flecha 2"/>
          <p:cNvCxnSpPr/>
          <p:nvPr/>
        </p:nvCxnSpPr>
        <p:spPr>
          <a:xfrm>
            <a:off x="4181135" y="4153586"/>
            <a:ext cx="48169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55" name="Conector recto de flecha 2"/>
          <p:cNvCxnSpPr/>
          <p:nvPr/>
        </p:nvCxnSpPr>
        <p:spPr>
          <a:xfrm>
            <a:off x="6568600" y="4155244"/>
            <a:ext cx="48169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8" name="57 CuadroTexto"/>
          <p:cNvSpPr txBox="1"/>
          <p:nvPr/>
        </p:nvSpPr>
        <p:spPr>
          <a:xfrm>
            <a:off x="5283856" y="5155132"/>
            <a:ext cx="1536323"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CO" b="1" dirty="0" smtClean="0"/>
              <a:t>Tanque eyector </a:t>
            </a:r>
            <a:endParaRPr lang="es-CO" b="1" dirty="0"/>
          </a:p>
        </p:txBody>
      </p:sp>
      <p:cxnSp>
        <p:nvCxnSpPr>
          <p:cNvPr id="59" name="58 Conector recto de flecha"/>
          <p:cNvCxnSpPr/>
          <p:nvPr/>
        </p:nvCxnSpPr>
        <p:spPr>
          <a:xfrm>
            <a:off x="7977177" y="4739763"/>
            <a:ext cx="0" cy="3908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0" name="59 Conector recto de flecha"/>
          <p:cNvCxnSpPr/>
          <p:nvPr/>
        </p:nvCxnSpPr>
        <p:spPr>
          <a:xfrm flipH="1">
            <a:off x="6809447" y="5478298"/>
            <a:ext cx="48169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0083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1828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2307773"/>
            <a:ext cx="6030383" cy="1385555"/>
          </a:xfrm>
        </p:spPr>
        <p:txBody>
          <a:bodyPr>
            <a:normAutofit/>
          </a:bodyPr>
          <a:lstStyle/>
          <a:p>
            <a:pPr marL="0" indent="0" algn="just">
              <a:buNone/>
            </a:pPr>
            <a:r>
              <a:rPr lang="es-ES_tradnl" sz="2000" dirty="0"/>
              <a:t>Evaluar la resistencia bacteriana de la </a:t>
            </a:r>
            <a:r>
              <a:rPr lang="it-IT" sz="2000" i="1" dirty="0"/>
              <a:t>Escherichia coli</a:t>
            </a:r>
            <a:r>
              <a:rPr lang="pt-PT" sz="2000" dirty="0"/>
              <a:t> a antibi</a:t>
            </a:r>
            <a:r>
              <a:rPr lang="es-ES_tradnl" sz="2000" dirty="0" err="1"/>
              <a:t>óticos</a:t>
            </a:r>
            <a:r>
              <a:rPr lang="es-ES_tradnl" sz="2000" dirty="0"/>
              <a:t> presente en vertimientos de agua residual del Hospital de Suba II Nivel E.S.E en Bogotá</a:t>
            </a:r>
            <a:r>
              <a:rPr lang="pt-PT" sz="2000" dirty="0"/>
              <a:t>.	</a:t>
            </a:r>
            <a:endParaRPr lang="es-ES_tradnl" sz="2000" dirty="0"/>
          </a:p>
          <a:p>
            <a:pPr algn="just"/>
            <a:endParaRPr lang="es-ES" sz="2000" dirty="0"/>
          </a:p>
        </p:txBody>
      </p:sp>
      <p:sp>
        <p:nvSpPr>
          <p:cNvPr id="9" name="Título 5"/>
          <p:cNvSpPr txBox="1">
            <a:spLocks/>
          </p:cNvSpPr>
          <p:nvPr/>
        </p:nvSpPr>
        <p:spPr>
          <a:xfrm>
            <a:off x="541868" y="1435101"/>
            <a:ext cx="161828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92179"/>
            <a:ext cx="1618282" cy="503988"/>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1828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16" name="CuadroTexto 15"/>
          <p:cNvSpPr txBox="1"/>
          <p:nvPr/>
        </p:nvSpPr>
        <p:spPr>
          <a:xfrm>
            <a:off x="2760353" y="1478948"/>
            <a:ext cx="2348845" cy="461665"/>
          </a:xfrm>
          <a:prstGeom prst="rect">
            <a:avLst/>
          </a:prstGeom>
          <a:noFill/>
        </p:spPr>
        <p:txBody>
          <a:bodyPr wrap="none" rtlCol="0">
            <a:spAutoFit/>
          </a:bodyPr>
          <a:lstStyle/>
          <a:p>
            <a:pPr algn="ctr"/>
            <a:r>
              <a:rPr lang="es-ES" sz="2400" b="1" dirty="0" smtClean="0"/>
              <a:t>Objetivo General</a:t>
            </a:r>
            <a:endParaRPr lang="es-ES" sz="2400" b="1" dirty="0"/>
          </a:p>
        </p:txBody>
      </p:sp>
      <p:sp>
        <p:nvSpPr>
          <p:cNvPr id="17" name="Marcador de contenido 6"/>
          <p:cNvSpPr txBox="1">
            <a:spLocks/>
          </p:cNvSpPr>
          <p:nvPr/>
        </p:nvSpPr>
        <p:spPr>
          <a:xfrm>
            <a:off x="2569575" y="444679"/>
            <a:ext cx="6030383" cy="620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2800" b="1" dirty="0" smtClean="0"/>
              <a:t>OBJETIVOS</a:t>
            </a:r>
            <a:endParaRPr lang="es-ES" sz="2800" b="1" dirty="0"/>
          </a:p>
        </p:txBody>
      </p:sp>
      <p:pic>
        <p:nvPicPr>
          <p:cNvPr id="2" name="Imagen 1"/>
          <p:cNvPicPr>
            <a:picLocks noChangeAspect="1"/>
          </p:cNvPicPr>
          <p:nvPr/>
        </p:nvPicPr>
        <p:blipFill>
          <a:blip r:embed="rId2"/>
          <a:stretch>
            <a:fillRect/>
          </a:stretch>
        </p:blipFill>
        <p:spPr>
          <a:xfrm>
            <a:off x="4362339" y="3693328"/>
            <a:ext cx="1991802" cy="1940613"/>
          </a:xfrm>
          <a:prstGeom prst="rect">
            <a:avLst/>
          </a:prstGeom>
          <a:ln>
            <a:solidFill>
              <a:srgbClr val="000000"/>
            </a:solidFill>
          </a:ln>
        </p:spPr>
      </p:pic>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607427"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656417" y="1306925"/>
            <a:ext cx="6030383" cy="4450255"/>
          </a:xfrm>
        </p:spPr>
        <p:txBody>
          <a:bodyPr>
            <a:normAutofit/>
          </a:bodyPr>
          <a:lstStyle/>
          <a:p>
            <a:pPr lvl="0" algn="just">
              <a:buFont typeface="Wingdings" charset="2"/>
              <a:buChar char="Ø"/>
            </a:pPr>
            <a:r>
              <a:rPr lang="es-ES_tradnl" sz="2000" dirty="0"/>
              <a:t>Determinar la presencia de </a:t>
            </a:r>
            <a:r>
              <a:rPr lang="es-ES_tradnl" sz="2000" i="1" dirty="0"/>
              <a:t>E. coli </a:t>
            </a:r>
            <a:r>
              <a:rPr lang="es-ES_tradnl" sz="2000" dirty="0"/>
              <a:t>en vertimientos de agua residual proveniente de los servicios hospitalarios mediante el aislamiento de la bacteria implementando siembra por agotamiento y obteniendo un cultivo puro. </a:t>
            </a:r>
          </a:p>
          <a:p>
            <a:pPr lvl="0" algn="just">
              <a:buFont typeface="Wingdings" charset="2"/>
              <a:buChar char="Ø"/>
            </a:pPr>
            <a:r>
              <a:rPr lang="es-ES_tradnl" sz="2000" dirty="0"/>
              <a:t>Identificar el perfil de resistencia de la </a:t>
            </a:r>
            <a:r>
              <a:rPr lang="es-ES_tradnl" sz="2000" i="1" dirty="0" err="1"/>
              <a:t>Escherichia</a:t>
            </a:r>
            <a:r>
              <a:rPr lang="es-ES_tradnl" sz="2000" i="1" dirty="0"/>
              <a:t> coli</a:t>
            </a:r>
            <a:r>
              <a:rPr lang="es-ES_tradnl" sz="2000" dirty="0"/>
              <a:t> en vertimientos de agua residual frente a los antibióticos de uso común en el Hospital de Suba II Nivel E.S.E</a:t>
            </a:r>
            <a:r>
              <a:rPr lang="es-ES_tradnl" sz="2000" dirty="0" smtClean="0"/>
              <a:t>.</a:t>
            </a:r>
            <a:endParaRPr lang="es-ES_tradnl" sz="2000" dirty="0"/>
          </a:p>
          <a:p>
            <a:pPr lvl="0" algn="just">
              <a:buFont typeface="Wingdings" charset="2"/>
              <a:buChar char="Ø"/>
            </a:pPr>
            <a:r>
              <a:rPr lang="es-ES_tradnl" sz="2000" dirty="0"/>
              <a:t>Establecer las implicaciones en el medio ambiente y salud que genera la presencia de </a:t>
            </a:r>
            <a:r>
              <a:rPr lang="es-ES_tradnl" sz="2000" i="1" dirty="0" err="1"/>
              <a:t>Escherichia</a:t>
            </a:r>
            <a:r>
              <a:rPr lang="es-ES_tradnl" sz="2000" i="1" dirty="0"/>
              <a:t> coli</a:t>
            </a:r>
            <a:r>
              <a:rPr lang="es-ES_tradnl" sz="2000" dirty="0"/>
              <a:t> genéticamente resistente en vertimientos de agua residual hospitalarios.</a:t>
            </a:r>
          </a:p>
          <a:p>
            <a:pPr algn="just">
              <a:buFont typeface="Wingdings" charset="2"/>
              <a:buChar char="Ø"/>
            </a:pPr>
            <a:endParaRPr lang="es-ES" sz="2000" dirty="0"/>
          </a:p>
        </p:txBody>
      </p:sp>
      <p:sp>
        <p:nvSpPr>
          <p:cNvPr id="9" name="Título 5"/>
          <p:cNvSpPr txBox="1">
            <a:spLocks/>
          </p:cNvSpPr>
          <p:nvPr/>
        </p:nvSpPr>
        <p:spPr>
          <a:xfrm>
            <a:off x="541868" y="1435101"/>
            <a:ext cx="1607427"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692179"/>
            <a:ext cx="1607427" cy="503988"/>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607427"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16" name="CuadroTexto 15"/>
          <p:cNvSpPr txBox="1"/>
          <p:nvPr/>
        </p:nvSpPr>
        <p:spPr>
          <a:xfrm>
            <a:off x="4350069" y="483235"/>
            <a:ext cx="2860128" cy="461665"/>
          </a:xfrm>
          <a:prstGeom prst="rect">
            <a:avLst/>
          </a:prstGeom>
          <a:noFill/>
        </p:spPr>
        <p:txBody>
          <a:bodyPr wrap="none" rtlCol="0">
            <a:spAutoFit/>
          </a:bodyPr>
          <a:lstStyle/>
          <a:p>
            <a:pPr algn="ctr"/>
            <a:r>
              <a:rPr lang="es-ES" sz="2400" b="1" dirty="0" smtClean="0"/>
              <a:t>Objetivos Específicos</a:t>
            </a:r>
            <a:endParaRPr lang="es-ES" sz="2400" b="1"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541868" y="706966"/>
            <a:ext cx="1596572" cy="351367"/>
          </a:xfrm>
          <a:solidFill>
            <a:srgbClr val="F79646"/>
          </a:solidFill>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s-ES" sz="1800" dirty="0" smtClean="0"/>
              <a:t>Introducción</a:t>
            </a:r>
            <a:r>
              <a:rPr lang="es-ES" dirty="0" smtClean="0"/>
              <a:t> </a:t>
            </a:r>
            <a:endParaRPr lang="es-ES" dirty="0"/>
          </a:p>
        </p:txBody>
      </p:sp>
      <p:sp>
        <p:nvSpPr>
          <p:cNvPr id="7" name="Marcador de contenido 6"/>
          <p:cNvSpPr>
            <a:spLocks noGrp="1"/>
          </p:cNvSpPr>
          <p:nvPr>
            <p:ph idx="1"/>
          </p:nvPr>
        </p:nvSpPr>
        <p:spPr>
          <a:xfrm>
            <a:off x="2579784" y="1058333"/>
            <a:ext cx="6030383" cy="5853113"/>
          </a:xfrm>
        </p:spPr>
        <p:txBody>
          <a:bodyPr>
            <a:normAutofit/>
          </a:bodyPr>
          <a:lstStyle/>
          <a:p>
            <a:pPr marL="0" indent="0" algn="just">
              <a:buNone/>
            </a:pPr>
            <a:r>
              <a:rPr lang="es-CO" sz="2000" dirty="0"/>
              <a:t>Para la evaluación de la presencia de resistencia bacteriana en el agua residual del Hospital de </a:t>
            </a:r>
            <a:r>
              <a:rPr lang="es-CO" sz="2000" dirty="0" smtClean="0"/>
              <a:t>Suba se realizaron las siguientes etapas: </a:t>
            </a:r>
          </a:p>
          <a:p>
            <a:pPr marL="0" indent="0" algn="just">
              <a:buNone/>
            </a:pPr>
            <a:endParaRPr lang="es-CO" sz="2000" dirty="0" smtClean="0"/>
          </a:p>
          <a:p>
            <a:pPr marL="457200" indent="-457200">
              <a:buFont typeface="+mj-lt"/>
              <a:buAutoNum type="arabicPeriod"/>
            </a:pPr>
            <a:r>
              <a:rPr lang="es-ES_tradnl" sz="2000" dirty="0" smtClean="0"/>
              <a:t>Revisión  </a:t>
            </a:r>
            <a:r>
              <a:rPr lang="es-ES_tradnl" sz="2000" dirty="0"/>
              <a:t>y  análisis  de la  información   </a:t>
            </a:r>
            <a:r>
              <a:rPr lang="es-ES_tradnl" sz="2000" dirty="0" smtClean="0"/>
              <a:t>secundaria   </a:t>
            </a:r>
            <a:r>
              <a:rPr lang="es-ES_tradnl" sz="2000" dirty="0"/>
              <a:t>existente	</a:t>
            </a:r>
          </a:p>
          <a:p>
            <a:pPr marL="457200" indent="-457200">
              <a:buFont typeface="+mj-lt"/>
              <a:buAutoNum type="arabicPeriod"/>
            </a:pPr>
            <a:r>
              <a:rPr lang="es-ES_tradnl" sz="2000" dirty="0" smtClean="0"/>
              <a:t>Toma </a:t>
            </a:r>
            <a:r>
              <a:rPr lang="es-ES_tradnl" sz="2000" dirty="0"/>
              <a:t>de muestras	</a:t>
            </a:r>
          </a:p>
          <a:p>
            <a:pPr marL="457200" indent="-457200">
              <a:buFont typeface="+mj-lt"/>
              <a:buAutoNum type="arabicPeriod"/>
            </a:pPr>
            <a:r>
              <a:rPr lang="es-ES_tradnl" sz="2000" dirty="0" smtClean="0"/>
              <a:t>Presencia </a:t>
            </a:r>
            <a:r>
              <a:rPr lang="es-ES_tradnl" sz="2000" dirty="0"/>
              <a:t>bacteriana	</a:t>
            </a:r>
          </a:p>
          <a:p>
            <a:pPr marL="457200" indent="-457200">
              <a:buFont typeface="+mj-lt"/>
              <a:buAutoNum type="arabicPeriod"/>
            </a:pPr>
            <a:r>
              <a:rPr lang="es-ES_tradnl" sz="2000" dirty="0" smtClean="0"/>
              <a:t>Dilución </a:t>
            </a:r>
            <a:r>
              <a:rPr lang="es-ES_tradnl" sz="2000" dirty="0"/>
              <a:t>seriada	</a:t>
            </a:r>
          </a:p>
          <a:p>
            <a:pPr marL="457200" indent="-457200">
              <a:buFont typeface="+mj-lt"/>
              <a:buAutoNum type="arabicPeriod"/>
            </a:pPr>
            <a:r>
              <a:rPr lang="es-ES_tradnl" sz="2000" dirty="0" smtClean="0"/>
              <a:t>Aislamiento </a:t>
            </a:r>
            <a:r>
              <a:rPr lang="es-ES_tradnl" sz="2000" dirty="0"/>
              <a:t>de </a:t>
            </a:r>
            <a:r>
              <a:rPr lang="es-ES_tradnl" sz="2000" i="1" dirty="0"/>
              <a:t>E. coli	</a:t>
            </a:r>
          </a:p>
          <a:p>
            <a:pPr marL="457200" indent="-457200">
              <a:buFont typeface="+mj-lt"/>
              <a:buAutoNum type="arabicPeriod"/>
            </a:pPr>
            <a:r>
              <a:rPr lang="es-ES_tradnl" sz="2000" dirty="0" smtClean="0"/>
              <a:t>Suspensión </a:t>
            </a:r>
            <a:r>
              <a:rPr lang="es-ES_tradnl" sz="2000" dirty="0"/>
              <a:t>del inóculo	</a:t>
            </a:r>
          </a:p>
          <a:p>
            <a:pPr marL="457200" indent="-457200">
              <a:buFont typeface="+mj-lt"/>
              <a:buAutoNum type="arabicPeriod"/>
            </a:pPr>
            <a:r>
              <a:rPr lang="es-ES_tradnl" sz="2000" dirty="0" smtClean="0"/>
              <a:t>Preparación </a:t>
            </a:r>
            <a:r>
              <a:rPr lang="es-ES_tradnl" sz="2000" dirty="0"/>
              <a:t>de antibióticos y concentraciones	</a:t>
            </a:r>
          </a:p>
          <a:p>
            <a:pPr marL="457200" indent="-457200">
              <a:buFont typeface="+mj-lt"/>
              <a:buAutoNum type="arabicPeriod"/>
            </a:pPr>
            <a:r>
              <a:rPr lang="es-ES_tradnl" sz="2000" dirty="0" smtClean="0"/>
              <a:t>Método </a:t>
            </a:r>
            <a:r>
              <a:rPr lang="es-ES_tradnl" sz="2000" dirty="0"/>
              <a:t>de difusión de discos según Kirby-</a:t>
            </a:r>
            <a:r>
              <a:rPr lang="es-ES_tradnl" sz="2000" dirty="0" smtClean="0"/>
              <a:t>Bauer</a:t>
            </a:r>
          </a:p>
          <a:p>
            <a:pPr marL="457200" indent="-457200">
              <a:buFont typeface="+mj-lt"/>
              <a:buAutoNum type="arabicPeriod"/>
            </a:pPr>
            <a:r>
              <a:rPr lang="es-ES_tradnl" sz="2000" dirty="0" smtClean="0"/>
              <a:t>Método de dilución</a:t>
            </a:r>
            <a:r>
              <a:rPr lang="es-ES_tradnl" sz="2000" b="1" dirty="0"/>
              <a:t>	</a:t>
            </a:r>
          </a:p>
          <a:p>
            <a:pPr marL="457200" indent="-457200" algn="just">
              <a:buFont typeface="+mj-lt"/>
              <a:buAutoNum type="arabicPeriod"/>
            </a:pPr>
            <a:endParaRPr lang="es-ES" sz="2000" dirty="0"/>
          </a:p>
        </p:txBody>
      </p:sp>
      <p:sp>
        <p:nvSpPr>
          <p:cNvPr id="9" name="Título 5"/>
          <p:cNvSpPr txBox="1">
            <a:spLocks/>
          </p:cNvSpPr>
          <p:nvPr/>
        </p:nvSpPr>
        <p:spPr>
          <a:xfrm>
            <a:off x="541868" y="1435101"/>
            <a:ext cx="1596572" cy="351367"/>
          </a:xfrm>
          <a:prstGeom prst="rect">
            <a:avLst/>
          </a:prstGeom>
          <a:solidFill>
            <a:srgbClr val="F79646"/>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Objetivos</a:t>
            </a:r>
            <a:r>
              <a:rPr lang="es-ES" dirty="0" smtClean="0"/>
              <a:t>  </a:t>
            </a:r>
            <a:endParaRPr lang="es-ES" dirty="0"/>
          </a:p>
        </p:txBody>
      </p:sp>
      <p:sp>
        <p:nvSpPr>
          <p:cNvPr id="10" name="Título 5"/>
          <p:cNvSpPr txBox="1">
            <a:spLocks/>
          </p:cNvSpPr>
          <p:nvPr/>
        </p:nvSpPr>
        <p:spPr>
          <a:xfrm>
            <a:off x="541868" y="2703034"/>
            <a:ext cx="1596572" cy="493133"/>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Aportes de la tesis </a:t>
            </a:r>
            <a:endParaRPr lang="es-ES" sz="1600" dirty="0"/>
          </a:p>
        </p:txBody>
      </p:sp>
      <p:sp>
        <p:nvSpPr>
          <p:cNvPr id="11" name="Título 5"/>
          <p:cNvSpPr txBox="1">
            <a:spLocks/>
          </p:cNvSpPr>
          <p:nvPr/>
        </p:nvSpPr>
        <p:spPr>
          <a:xfrm>
            <a:off x="541868" y="2137833"/>
            <a:ext cx="1596572" cy="351367"/>
          </a:xfrm>
          <a:prstGeom prst="rect">
            <a:avLst/>
          </a:prstGeom>
          <a:solidFill>
            <a:srgbClr val="EEFF62"/>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lnSpcReduction="1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800" dirty="0" smtClean="0"/>
              <a:t>Metodología</a:t>
            </a:r>
            <a:r>
              <a:rPr lang="es-ES" dirty="0" smtClean="0"/>
              <a:t> </a:t>
            </a:r>
            <a:endParaRPr lang="es-ES" dirty="0"/>
          </a:p>
        </p:txBody>
      </p:sp>
      <p:sp>
        <p:nvSpPr>
          <p:cNvPr id="12" name="Título 5"/>
          <p:cNvSpPr txBox="1">
            <a:spLocks/>
          </p:cNvSpPr>
          <p:nvPr/>
        </p:nvSpPr>
        <p:spPr>
          <a:xfrm>
            <a:off x="541868" y="4993215"/>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Trabajos futuros </a:t>
            </a:r>
            <a:endParaRPr lang="es-ES" sz="1600" dirty="0"/>
          </a:p>
        </p:txBody>
      </p:sp>
      <p:sp>
        <p:nvSpPr>
          <p:cNvPr id="13" name="Título 5"/>
          <p:cNvSpPr txBox="1">
            <a:spLocks/>
          </p:cNvSpPr>
          <p:nvPr/>
        </p:nvSpPr>
        <p:spPr>
          <a:xfrm>
            <a:off x="541868" y="4233330"/>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Recomendaciones </a:t>
            </a:r>
            <a:endParaRPr lang="es-ES" sz="1600" dirty="0"/>
          </a:p>
        </p:txBody>
      </p:sp>
      <p:sp>
        <p:nvSpPr>
          <p:cNvPr id="14" name="Título 5"/>
          <p:cNvSpPr txBox="1">
            <a:spLocks/>
          </p:cNvSpPr>
          <p:nvPr/>
        </p:nvSpPr>
        <p:spPr>
          <a:xfrm>
            <a:off x="541868" y="3524252"/>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75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Conclusiones </a:t>
            </a:r>
            <a:endParaRPr lang="es-ES" sz="1600" dirty="0"/>
          </a:p>
        </p:txBody>
      </p:sp>
      <p:sp>
        <p:nvSpPr>
          <p:cNvPr id="15" name="Título 5"/>
          <p:cNvSpPr txBox="1">
            <a:spLocks/>
          </p:cNvSpPr>
          <p:nvPr/>
        </p:nvSpPr>
        <p:spPr>
          <a:xfrm>
            <a:off x="541868" y="5756273"/>
            <a:ext cx="1596572" cy="351367"/>
          </a:xfrm>
          <a:prstGeom prst="rect">
            <a:avLst/>
          </a:prstGeom>
          <a:solidFill>
            <a:srgbClr val="C3D69B"/>
          </a:solidFill>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fontScale="90000"/>
          </a:bodyPr>
          <a:lstStyle>
            <a:lvl1pPr algn="l" defTabSz="457200" rtl="0" eaLnBrk="1" latinLnBrk="0" hangingPunct="1">
              <a:spcBef>
                <a:spcPct val="0"/>
              </a:spcBef>
              <a:buNone/>
              <a:defRPr sz="2000" b="1"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ES" sz="1600" dirty="0" smtClean="0"/>
              <a:t>Agradecimientos </a:t>
            </a:r>
            <a:endParaRPr lang="es-ES" sz="1600" dirty="0"/>
          </a:p>
        </p:txBody>
      </p:sp>
      <p:sp>
        <p:nvSpPr>
          <p:cNvPr id="16" name="Marcador de contenido 6"/>
          <p:cNvSpPr txBox="1">
            <a:spLocks/>
          </p:cNvSpPr>
          <p:nvPr/>
        </p:nvSpPr>
        <p:spPr>
          <a:xfrm>
            <a:off x="2482735" y="396613"/>
            <a:ext cx="6030383" cy="620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2800" b="1" dirty="0" smtClean="0"/>
              <a:t>METODOLOG</a:t>
            </a:r>
            <a:r>
              <a:rPr lang="es-ES" sz="2800" b="1" dirty="0" smtClean="0"/>
              <a:t>ÍA</a:t>
            </a:r>
            <a:endParaRPr lang="es-ES" sz="2800" b="1" dirty="0"/>
          </a:p>
        </p:txBody>
      </p:sp>
    </p:spTree>
    <p:extLst>
      <p:ext uri="{BB962C8B-B14F-4D97-AF65-F5344CB8AC3E}">
        <p14:creationId xmlns:p14="http://schemas.microsoft.com/office/powerpoint/2010/main" val="984893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3021</TotalTime>
  <Words>1560</Words>
  <Application>Microsoft Macintosh PowerPoint</Application>
  <PresentationFormat>Presentación en pantalla (4:3)</PresentationFormat>
  <Paragraphs>409</Paragraphs>
  <Slides>28</Slides>
  <Notes>0</Notes>
  <HiddenSlides>0</HiddenSlides>
  <MMClips>0</MMClips>
  <ScaleCrop>false</ScaleCrop>
  <HeadingPairs>
    <vt:vector size="4" baseType="variant">
      <vt:variant>
        <vt:lpstr>Tema</vt:lpstr>
      </vt:variant>
      <vt:variant>
        <vt:i4>1</vt:i4>
      </vt:variant>
      <vt:variant>
        <vt:lpstr>Títulos de diapositiva</vt:lpstr>
      </vt:variant>
      <vt:variant>
        <vt:i4>28</vt:i4>
      </vt:variant>
    </vt:vector>
  </HeadingPairs>
  <TitlesOfParts>
    <vt:vector size="29" baseType="lpstr">
      <vt:lpstr>Tema de Office</vt:lpstr>
      <vt:lpstr>Evaluación de la resistencia a Ceftriaxona, Amikacina y Oxacilina en Escherichia coli presente en vertimientos de agua residual del Hospital de Suba II Nivel E.S.E en Bogotá </vt:lpstr>
      <vt:lpstr>Presentación de PowerPoint</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lpstr>Introducción </vt:lpstr>
    </vt:vector>
  </TitlesOfParts>
  <Company>Universidad Santo Tomas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Introducción </dc:title>
  <dc:creator>Sebastián Mora</dc:creator>
  <cp:lastModifiedBy>Sebastián Mora</cp:lastModifiedBy>
  <cp:revision>55</cp:revision>
  <dcterms:created xsi:type="dcterms:W3CDTF">2016-02-12T05:28:10Z</dcterms:created>
  <dcterms:modified xsi:type="dcterms:W3CDTF">2016-02-16T16:19:50Z</dcterms:modified>
</cp:coreProperties>
</file>