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24"/>
  </p:notesMasterIdLst>
  <p:sldIdLst>
    <p:sldId id="256" r:id="rId2"/>
    <p:sldId id="260" r:id="rId3"/>
    <p:sldId id="261" r:id="rId4"/>
    <p:sldId id="257" r:id="rId5"/>
    <p:sldId id="258" r:id="rId6"/>
    <p:sldId id="263" r:id="rId7"/>
    <p:sldId id="267" r:id="rId8"/>
    <p:sldId id="266" r:id="rId9"/>
    <p:sldId id="264" r:id="rId10"/>
    <p:sldId id="268" r:id="rId11"/>
    <p:sldId id="269" r:id="rId12"/>
    <p:sldId id="270" r:id="rId13"/>
    <p:sldId id="271" r:id="rId14"/>
    <p:sldId id="276" r:id="rId15"/>
    <p:sldId id="277" r:id="rId16"/>
    <p:sldId id="278" r:id="rId17"/>
    <p:sldId id="265" r:id="rId18"/>
    <p:sldId id="272" r:id="rId19"/>
    <p:sldId id="273" r:id="rId20"/>
    <p:sldId id="274" r:id="rId21"/>
    <p:sldId id="275" r:id="rId22"/>
    <p:sldId id="259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FF"/>
    <a:srgbClr val="929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62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" y="2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%20-%20Lenovo\Downloads\BASE%20DE%20TRABAJO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%20-%20Lenovo\Downloads\BASE%20DE%20TRABAJO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excel%20graficos%20adicionale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excel%20graficos%20adicionale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excel%20graficos%20adicionale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excel%20graficos%20adicionale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excel%20graficos%20adicionale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excel%20graficos%20adicional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2962253153565877E-2"/>
          <c:y val="0.12606652353993755"/>
          <c:w val="0.80798303706564267"/>
          <c:h val="0.77510989236893824"/>
        </c:manualLayout>
      </c:layout>
      <c:pie3DChart>
        <c:varyColors val="1"/>
        <c:ser>
          <c:idx val="0"/>
          <c:order val="0"/>
          <c:tx>
            <c:strRef>
              <c:f>'[BASE DE TRABAJO.xlsx]gra final'!$B$1</c:f>
              <c:strCache>
                <c:ptCount val="1"/>
                <c:pt idx="0">
                  <c:v>Porcentaje</c:v>
                </c:pt>
              </c:strCache>
            </c:strRef>
          </c:tx>
          <c:dPt>
            <c:idx val="0"/>
            <c:bubble3D val="0"/>
            <c:spPr>
              <a:solidFill>
                <a:srgbClr val="FB2DF6"/>
              </a:solidFill>
            </c:spPr>
          </c:dPt>
          <c:dPt>
            <c:idx val="1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64,4 %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35,6 %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'[BASE DE TRABAJO.xlsx]gra final'!$A$2:$A$3</c:f>
              <c:strCache>
                <c:ptCount val="2"/>
                <c:pt idx="0">
                  <c:v>Femenino</c:v>
                </c:pt>
                <c:pt idx="1">
                  <c:v>Masculino</c:v>
                </c:pt>
              </c:strCache>
            </c:strRef>
          </c:cat>
          <c:val>
            <c:numRef>
              <c:f>'[BASE DE TRABAJO.xlsx]gra final'!$B$2:$B$3</c:f>
              <c:numCache>
                <c:formatCode>General</c:formatCode>
                <c:ptCount val="2"/>
                <c:pt idx="0">
                  <c:v>64.400000000000006</c:v>
                </c:pt>
                <c:pt idx="1">
                  <c:v>35.6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b"/>
      <c:layout>
        <c:manualLayout>
          <c:xMode val="edge"/>
          <c:yMode val="edge"/>
          <c:x val="0.14417357218993915"/>
          <c:y val="0.84104941030842784"/>
          <c:w val="0.72562637967197341"/>
          <c:h val="0.15895058969157241"/>
        </c:manualLayout>
      </c:layout>
      <c:overlay val="1"/>
      <c:spPr>
        <a:noFill/>
      </c:spPr>
    </c:legend>
    <c:plotVisOnly val="1"/>
    <c:dispBlanksAs val="zero"/>
    <c:showDLblsOverMax val="0"/>
  </c:chart>
  <c:txPr>
    <a:bodyPr/>
    <a:lstStyle/>
    <a:p>
      <a:pPr>
        <a:defRPr sz="1200"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pPr>
      <a:endParaRPr lang="es-CO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3D6CC1"/>
              </a:solidFill>
            </c:spPr>
          </c:dPt>
          <c:dPt>
            <c:idx val="1"/>
            <c:bubble3D val="0"/>
            <c:spPr>
              <a:solidFill>
                <a:srgbClr val="FFCC66"/>
              </a:solidFill>
            </c:spPr>
          </c:dPt>
          <c:dPt>
            <c:idx val="2"/>
            <c:bubble3D val="0"/>
            <c:spPr>
              <a:solidFill>
                <a:schemeClr val="accent2">
                  <a:lumMod val="50000"/>
                </a:schemeClr>
              </a:solidFill>
            </c:spPr>
          </c:dPt>
          <c:dPt>
            <c:idx val="3"/>
            <c:bubble3D val="0"/>
            <c:spPr>
              <a:solidFill>
                <a:srgbClr val="C08040"/>
              </a:solidFill>
            </c:spPr>
          </c:dPt>
          <c:dPt>
            <c:idx val="4"/>
            <c:bubble3D val="0"/>
            <c:spPr>
              <a:solidFill>
                <a:srgbClr val="53D2FF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2,2%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4,4%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6.3406605424321978E-3"/>
                  <c:y val="-0.14725174978127736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40</a:t>
                    </a:r>
                    <a:r>
                      <a:rPr lang="en-US" baseline="0"/>
                      <a:t> </a:t>
                    </a:r>
                    <a:r>
                      <a:rPr lang="en-US"/>
                      <a:t>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33,3%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'[BASE DE TRABAJO.xlsx]gra final'!$A$70:$A$74</c:f>
              <c:strCache>
                <c:ptCount val="5"/>
                <c:pt idx="0">
                  <c:v>Primaria</c:v>
                </c:pt>
                <c:pt idx="1">
                  <c:v>Bachillerato</c:v>
                </c:pt>
                <c:pt idx="2">
                  <c:v>Técnico</c:v>
                </c:pt>
                <c:pt idx="3">
                  <c:v>Pregrado</c:v>
                </c:pt>
                <c:pt idx="4">
                  <c:v>Posgrado</c:v>
                </c:pt>
              </c:strCache>
            </c:strRef>
          </c:cat>
          <c:val>
            <c:numRef>
              <c:f>'[BASE DE TRABAJO.xlsx]gra final'!$B$70:$B$74</c:f>
              <c:numCache>
                <c:formatCode>General</c:formatCode>
                <c:ptCount val="5"/>
                <c:pt idx="0">
                  <c:v>2.2000000000000002</c:v>
                </c:pt>
                <c:pt idx="1">
                  <c:v>4.4000000000000004</c:v>
                </c:pt>
                <c:pt idx="2">
                  <c:v>40</c:v>
                </c:pt>
                <c:pt idx="3">
                  <c:v>33.300000000000011</c:v>
                </c:pt>
                <c:pt idx="4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b"/>
      <c:layout/>
      <c:overlay val="0"/>
    </c:legend>
    <c:plotVisOnly val="1"/>
    <c:dispBlanksAs val="zero"/>
    <c:showDLblsOverMax val="0"/>
  </c:chart>
  <c:txPr>
    <a:bodyPr/>
    <a:lstStyle/>
    <a:p>
      <a:pPr>
        <a:defRPr sz="1200"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pPr>
      <a:endParaRPr lang="es-CO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Alto </a:t>
            </a:r>
            <a:r>
              <a:rPr lang="en-US" dirty="0" err="1" smtClean="0"/>
              <a:t>nivel</a:t>
            </a:r>
            <a:r>
              <a:rPr lang="en-US" dirty="0" smtClean="0"/>
              <a:t> de </a:t>
            </a:r>
            <a:r>
              <a:rPr lang="en-US" dirty="0" err="1" smtClean="0"/>
              <a:t>importancia</a:t>
            </a:r>
            <a:r>
              <a:rPr lang="en-US" dirty="0" smtClean="0"/>
              <a:t> 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3221003624546926E-2"/>
          <c:y val="0.13690697025374571"/>
          <c:w val="0.92090598050243722"/>
          <c:h val="0.7346250758211895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Hoja1!$B$3</c:f>
              <c:strCache>
                <c:ptCount val="1"/>
                <c:pt idx="0">
                  <c:v>Porcentaje </c:v>
                </c:pt>
              </c:strCache>
            </c:strRef>
          </c:tx>
          <c:spPr>
            <a:solidFill>
              <a:srgbClr val="6699FF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Hoja1!$C$4:$C$9</c:f>
              <c:strCache>
                <c:ptCount val="6"/>
                <c:pt idx="0">
                  <c:v>front cocazero </c:v>
                </c:pt>
                <c:pt idx="1">
                  <c:v>front leche sem </c:v>
                </c:pt>
                <c:pt idx="2">
                  <c:v>front leche desc</c:v>
                </c:pt>
                <c:pt idx="3">
                  <c:v>Info Coors light</c:v>
                </c:pt>
                <c:pt idx="4">
                  <c:v>popularidad de la marca</c:v>
                </c:pt>
                <c:pt idx="5">
                  <c:v>etiq te hatsu </c:v>
                </c:pt>
              </c:strCache>
            </c:strRef>
          </c:cat>
          <c:val>
            <c:numRef>
              <c:f>Hoja1!$B$4:$B$9</c:f>
              <c:numCache>
                <c:formatCode>General</c:formatCode>
                <c:ptCount val="6"/>
                <c:pt idx="0">
                  <c:v>79.489999999999995</c:v>
                </c:pt>
                <c:pt idx="1">
                  <c:v>69.23</c:v>
                </c:pt>
                <c:pt idx="2">
                  <c:v>66.67</c:v>
                </c:pt>
                <c:pt idx="3">
                  <c:v>38.46</c:v>
                </c:pt>
                <c:pt idx="4">
                  <c:v>33.33</c:v>
                </c:pt>
                <c:pt idx="5">
                  <c:v>33.33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-1857114064"/>
        <c:axId val="-1857111888"/>
        <c:axId val="0"/>
      </c:bar3DChart>
      <c:catAx>
        <c:axId val="-1857114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-1857111888"/>
        <c:crosses val="autoZero"/>
        <c:auto val="1"/>
        <c:lblAlgn val="ctr"/>
        <c:lblOffset val="100"/>
        <c:noMultiLvlLbl val="0"/>
      </c:catAx>
      <c:valAx>
        <c:axId val="-1857111888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-1857114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prstClr val="white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CO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Ninguna importancia 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Hoja1!$B$3</c:f>
              <c:strCache>
                <c:ptCount val="1"/>
                <c:pt idx="0">
                  <c:v>Porcentaje </c:v>
                </c:pt>
              </c:strCache>
            </c:strRef>
          </c:tx>
          <c:spPr>
            <a:solidFill>
              <a:srgbClr val="6699FF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Hoja1!$K$4:$K$8</c:f>
              <c:strCache>
                <c:ptCount val="5"/>
                <c:pt idx="0">
                  <c:v>info leche des </c:v>
                </c:pt>
                <c:pt idx="1">
                  <c:v>info leche sem</c:v>
                </c:pt>
                <c:pt idx="2">
                  <c:v>info Mr te </c:v>
                </c:pt>
                <c:pt idx="3">
                  <c:v>etiq Mr te</c:v>
                </c:pt>
                <c:pt idx="4">
                  <c:v>front coca zero </c:v>
                </c:pt>
              </c:strCache>
            </c:strRef>
          </c:cat>
          <c:val>
            <c:numRef>
              <c:f>Hoja1!$J$4:$J$8</c:f>
              <c:numCache>
                <c:formatCode>General</c:formatCode>
                <c:ptCount val="5"/>
                <c:pt idx="0">
                  <c:v>64.099999999999994</c:v>
                </c:pt>
                <c:pt idx="1">
                  <c:v>64.099999999999994</c:v>
                </c:pt>
                <c:pt idx="2">
                  <c:v>41.03</c:v>
                </c:pt>
                <c:pt idx="3">
                  <c:v>33.33</c:v>
                </c:pt>
                <c:pt idx="4">
                  <c:v>10.26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-1857104272"/>
        <c:axId val="-1857107536"/>
        <c:axId val="0"/>
      </c:bar3DChart>
      <c:catAx>
        <c:axId val="-1857104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-1857107536"/>
        <c:crosses val="autoZero"/>
        <c:auto val="1"/>
        <c:lblAlgn val="ctr"/>
        <c:lblOffset val="100"/>
        <c:noMultiLvlLbl val="0"/>
      </c:catAx>
      <c:valAx>
        <c:axId val="-185710753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-18571042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CO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Alto nivel de Importancia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Hoja1!$B$31</c:f>
              <c:strCache>
                <c:ptCount val="1"/>
                <c:pt idx="0">
                  <c:v>porcentaje </c:v>
                </c:pt>
              </c:strCache>
            </c:strRef>
          </c:tx>
          <c:spPr>
            <a:solidFill>
              <a:srgbClr val="6699FF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Hoja1!$C$32:$C$40</c:f>
              <c:strCache>
                <c:ptCount val="9"/>
                <c:pt idx="0">
                  <c:v>info leche des</c:v>
                </c:pt>
                <c:pt idx="1">
                  <c:v>info leche sem </c:v>
                </c:pt>
                <c:pt idx="2">
                  <c:v>porciones </c:v>
                </c:pt>
                <c:pt idx="3">
                  <c:v>Me bajan de peso </c:v>
                </c:pt>
                <c:pt idx="4">
                  <c:v>light en calorias </c:v>
                </c:pt>
                <c:pt idx="5">
                  <c:v>calorias </c:v>
                </c:pt>
                <c:pt idx="6">
                  <c:v>Etiq nutricional </c:v>
                </c:pt>
                <c:pt idx="7">
                  <c:v>Etiq trasera ingred</c:v>
                </c:pt>
                <c:pt idx="8">
                  <c:v>grasa total </c:v>
                </c:pt>
              </c:strCache>
            </c:strRef>
          </c:cat>
          <c:val>
            <c:numRef>
              <c:f>Hoja1!$B$32:$B$40</c:f>
              <c:numCache>
                <c:formatCode>General</c:formatCode>
                <c:ptCount val="9"/>
                <c:pt idx="0">
                  <c:v>100</c:v>
                </c:pt>
                <c:pt idx="1">
                  <c:v>75</c:v>
                </c:pt>
                <c:pt idx="2">
                  <c:v>75</c:v>
                </c:pt>
                <c:pt idx="3">
                  <c:v>75</c:v>
                </c:pt>
                <c:pt idx="4">
                  <c:v>60</c:v>
                </c:pt>
                <c:pt idx="5">
                  <c:v>42.86</c:v>
                </c:pt>
                <c:pt idx="6">
                  <c:v>37.5</c:v>
                </c:pt>
                <c:pt idx="7">
                  <c:v>33.33</c:v>
                </c:pt>
                <c:pt idx="8">
                  <c:v>33.33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-1857106992"/>
        <c:axId val="-1857118416"/>
        <c:axId val="0"/>
      </c:bar3DChart>
      <c:catAx>
        <c:axId val="-1857106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-1857118416"/>
        <c:crosses val="autoZero"/>
        <c:auto val="1"/>
        <c:lblAlgn val="ctr"/>
        <c:lblOffset val="100"/>
        <c:noMultiLvlLbl val="0"/>
      </c:catAx>
      <c:valAx>
        <c:axId val="-185711841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-18571069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CO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Ninguna Importancia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Hoja1!$M$31</c:f>
              <c:strCache>
                <c:ptCount val="1"/>
                <c:pt idx="0">
                  <c:v>Porcentaje </c:v>
                </c:pt>
              </c:strCache>
            </c:strRef>
          </c:tx>
          <c:spPr>
            <a:solidFill>
              <a:srgbClr val="6699FF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Hoja1!$N$33:$N$38</c:f>
              <c:strCache>
                <c:ptCount val="6"/>
                <c:pt idx="0">
                  <c:v>carbohidrato </c:v>
                </c:pt>
                <c:pt idx="1">
                  <c:v>Colesterol </c:v>
                </c:pt>
                <c:pt idx="2">
                  <c:v>Sodio</c:v>
                </c:pt>
                <c:pt idx="3">
                  <c:v>grasa saturada</c:v>
                </c:pt>
                <c:pt idx="4">
                  <c:v>fibra dietaria </c:v>
                </c:pt>
                <c:pt idx="5">
                  <c:v>front cocazero</c:v>
                </c:pt>
              </c:strCache>
            </c:strRef>
          </c:cat>
          <c:val>
            <c:numRef>
              <c:f>Hoja1!$M$33:$M$38</c:f>
              <c:numCache>
                <c:formatCode>General</c:formatCode>
                <c:ptCount val="6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75</c:v>
                </c:pt>
                <c:pt idx="4">
                  <c:v>66.67</c:v>
                </c:pt>
                <c:pt idx="5">
                  <c:v>37.5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-1857117872"/>
        <c:axId val="-1857117328"/>
        <c:axId val="0"/>
      </c:bar3DChart>
      <c:catAx>
        <c:axId val="-1857117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-1857117328"/>
        <c:crosses val="autoZero"/>
        <c:auto val="1"/>
        <c:lblAlgn val="ctr"/>
        <c:lblOffset val="100"/>
        <c:noMultiLvlLbl val="0"/>
      </c:catAx>
      <c:valAx>
        <c:axId val="-1857117328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-1857117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CO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Alto</a:t>
            </a:r>
            <a:r>
              <a:rPr lang="en-US" baseline="0"/>
              <a:t> nivel de</a:t>
            </a:r>
            <a:r>
              <a:rPr lang="en-US"/>
              <a:t> Importancia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Hoja1!$B$31</c:f>
              <c:strCache>
                <c:ptCount val="1"/>
                <c:pt idx="0">
                  <c:v>porcentaje </c:v>
                </c:pt>
              </c:strCache>
            </c:strRef>
          </c:tx>
          <c:spPr>
            <a:solidFill>
              <a:srgbClr val="6699FF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Hoja1!$C$46:$C$51</c:f>
              <c:strCache>
                <c:ptCount val="6"/>
                <c:pt idx="0">
                  <c:v>sodio </c:v>
                </c:pt>
                <c:pt idx="1">
                  <c:v>Grasa trans</c:v>
                </c:pt>
                <c:pt idx="2">
                  <c:v>colesterol </c:v>
                </c:pt>
                <c:pt idx="3">
                  <c:v>vitamina </c:v>
                </c:pt>
                <c:pt idx="4">
                  <c:v>que sea reconocido en el mercado </c:v>
                </c:pt>
                <c:pt idx="5">
                  <c:v>info coca cola light</c:v>
                </c:pt>
              </c:strCache>
            </c:strRef>
          </c:cat>
          <c:val>
            <c:numRef>
              <c:f>Hoja1!$B$46:$B$51</c:f>
              <c:numCache>
                <c:formatCode>General</c:formatCode>
                <c:ptCount val="6"/>
                <c:pt idx="0">
                  <c:v>100</c:v>
                </c:pt>
                <c:pt idx="1">
                  <c:v>100</c:v>
                </c:pt>
                <c:pt idx="2">
                  <c:v>66.67</c:v>
                </c:pt>
                <c:pt idx="3">
                  <c:v>66.67</c:v>
                </c:pt>
                <c:pt idx="4">
                  <c:v>50</c:v>
                </c:pt>
                <c:pt idx="5">
                  <c:v>42.86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-1857115696"/>
        <c:axId val="-1857105360"/>
        <c:axId val="0"/>
      </c:bar3DChart>
      <c:catAx>
        <c:axId val="-1857115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-1857105360"/>
        <c:crosses val="autoZero"/>
        <c:auto val="1"/>
        <c:lblAlgn val="ctr"/>
        <c:lblOffset val="100"/>
        <c:noMultiLvlLbl val="0"/>
      </c:catAx>
      <c:valAx>
        <c:axId val="-1857105360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-1857115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CO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Ninguna</a:t>
            </a:r>
            <a:r>
              <a:rPr lang="en-US" baseline="0"/>
              <a:t> </a:t>
            </a:r>
            <a:r>
              <a:rPr lang="en-US"/>
              <a:t>Importancia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Hoja1!$M$31</c:f>
              <c:strCache>
                <c:ptCount val="1"/>
                <c:pt idx="0">
                  <c:v>Porcentaje </c:v>
                </c:pt>
              </c:strCache>
            </c:strRef>
          </c:tx>
          <c:spPr>
            <a:solidFill>
              <a:srgbClr val="6699FF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Hoja1!$M$45:$M$51</c:f>
              <c:strCache>
                <c:ptCount val="7"/>
                <c:pt idx="0">
                  <c:v>grasa sat  </c:v>
                </c:pt>
                <c:pt idx="1">
                  <c:v>porciones </c:v>
                </c:pt>
                <c:pt idx="2">
                  <c:v>Etiq trasera </c:v>
                </c:pt>
                <c:pt idx="3">
                  <c:v>calorias </c:v>
                </c:pt>
                <c:pt idx="4">
                  <c:v>CT Grasa </c:v>
                </c:pt>
                <c:pt idx="5">
                  <c:v>front leche desc </c:v>
                </c:pt>
                <c:pt idx="6">
                  <c:v>VD</c:v>
                </c:pt>
              </c:strCache>
            </c:strRef>
          </c:cat>
          <c:val>
            <c:numRef>
              <c:f>Hoja1!$L$45:$L$51</c:f>
              <c:numCache>
                <c:formatCode>General</c:formatCode>
                <c:ptCount val="7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75</c:v>
                </c:pt>
                <c:pt idx="4">
                  <c:v>60</c:v>
                </c:pt>
                <c:pt idx="5">
                  <c:v>42.86</c:v>
                </c:pt>
                <c:pt idx="6">
                  <c:v>37.5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-1857111344"/>
        <c:axId val="-1800238256"/>
        <c:axId val="0"/>
      </c:bar3DChart>
      <c:catAx>
        <c:axId val="-1857111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-1800238256"/>
        <c:crosses val="autoZero"/>
        <c:auto val="1"/>
        <c:lblAlgn val="ctr"/>
        <c:lblOffset val="100"/>
        <c:noMultiLvlLbl val="0"/>
      </c:catAx>
      <c:valAx>
        <c:axId val="-180023825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-1857111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CO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CE2F3-9C5C-416D-9FCD-24EBB2D163FB}" type="datetimeFigureOut">
              <a:rPr lang="es-ES"/>
              <a:pPr/>
              <a:t>18/07/2016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4A97A-987F-4584-BF56-399E607A69C2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1051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4A97A-987F-4584-BF56-399E607A69C2}" type="slidenum">
              <a:rPr lang="es-ES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549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4A97A-987F-4584-BF56-399E607A69C2}" type="slidenum">
              <a:rPr lang="es-ES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6606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4A97A-987F-4584-BF56-399E607A69C2}" type="slidenum">
              <a:rPr lang="es-ES"/>
              <a:pPr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4751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3600" cap="none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400" cap="none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466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867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455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311462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8299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034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855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3913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786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7/18/2016</a:t>
            </a:fld>
            <a:endParaRPr lang="en-US" dirty="0"/>
          </a:p>
        </p:txBody>
      </p:sp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804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306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046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488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428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7/18/2016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723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51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831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296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8" name="7 Imagen" descr="logo usta.png"/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177421" y="5845431"/>
            <a:ext cx="812872" cy="801028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165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baseline="0">
          <a:solidFill>
            <a:schemeClr val="tx1"/>
          </a:solidFill>
          <a:effectLst/>
          <a:latin typeface="Lucida Sans Unicode" pitchFamily="34" charset="0"/>
          <a:ea typeface="+mj-ea"/>
          <a:cs typeface="Lucida Sans Unicode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Verdana" pitchFamily="34" charset="0"/>
          <a:ea typeface="Verdana" pitchFamily="34" charset="0"/>
          <a:cs typeface="Verdana" pitchFamily="34" charset="0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0181" y="-56058"/>
            <a:ext cx="600524" cy="8582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7875">
            <a:off x="2430714" y="-25106"/>
            <a:ext cx="1325751" cy="8285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65495">
            <a:off x="9787946" y="4727167"/>
            <a:ext cx="1949547" cy="11626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643188" y="4071937"/>
            <a:ext cx="7188323" cy="254584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s-CO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s-CO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s-CO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s-CO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s-CO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s-CO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s-CO" sz="2000" b="1" cap="non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Presentado por: </a:t>
            </a:r>
            <a:br>
              <a:rPr lang="es-CO" sz="2000" b="1" cap="non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s-CO" sz="2000" cap="non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Gisset Andrea Naranjo </a:t>
            </a:r>
            <a:r>
              <a:rPr lang="es-CO" sz="2000" cap="non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Barón</a:t>
            </a:r>
            <a:r>
              <a:rPr lang="es-CO" sz="2000" b="1" cap="non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s-CO" sz="2000" b="1" cap="non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s-CO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Directora</a:t>
            </a:r>
            <a:br>
              <a:rPr lang="es-CO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s-CO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Carolina Garzón Medina</a:t>
            </a:r>
            <a:r>
              <a:rPr lang="es-CO" sz="2000" cap="non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s-CO" sz="2000" cap="non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s-CO" sz="2000" cap="non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Universidad Santo Tomas </a:t>
            </a:r>
            <a:br>
              <a:rPr lang="es-CO" sz="2000" cap="non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s-CO" sz="2000" cap="non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División de Ciencias Económicas y Administrativas</a:t>
            </a:r>
            <a:br>
              <a:rPr lang="es-CO" sz="2000" cap="non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s-CO" sz="2000" cap="non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Faculta de Mercadeo</a:t>
            </a:r>
            <a:br>
              <a:rPr lang="es-CO" sz="2000" cap="non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s-CO" sz="2000" cap="non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2016</a:t>
            </a:r>
            <a:endParaRPr lang="es-E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74319" y="1443473"/>
            <a:ext cx="11917681" cy="2090057"/>
          </a:xfrm>
        </p:spPr>
        <p:txBody>
          <a:bodyPr>
            <a:noAutofit/>
          </a:bodyPr>
          <a:lstStyle/>
          <a:p>
            <a:r>
              <a:rPr lang="es-ES_tradnl" sz="2800" dirty="0" smtClean="0">
                <a:solidFill>
                  <a:schemeClr val="tx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Efecto que tiene el etiquetado nutricional en la decisión y elección frente a la compra y el consumo de bebidas light, en mujeres y hombres con edades entre 20 a 60 años de niveles socioeconómicos 2, 3, y 4 de un sector de Bogotá</a:t>
            </a:r>
            <a:endParaRPr lang="es-CO" sz="2800" dirty="0" smtClean="0">
              <a:solidFill>
                <a:schemeClr val="tx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endParaRPr lang="es-ES" sz="3200" dirty="0">
              <a:latin typeface="Lucida Sans Unicode" pitchFamily="34" charset="0"/>
              <a:cs typeface="Lucida Sans Unicod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92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sz="3200" dirty="0" smtClean="0"/>
              <a:t>resultados</a:t>
            </a:r>
            <a:endParaRPr lang="es-CO" sz="3200" dirty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7239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9906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0" y="7239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913775" y="2280049"/>
            <a:ext cx="107628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Ho: La decisión y elección de las bebidas light a partir del etiquetado nutricional se orientan desde factores intuitivos</a:t>
            </a:r>
          </a:p>
          <a:p>
            <a:pPr algn="ctr"/>
            <a:r>
              <a:rPr lang="es-CO" sz="1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Ha: La decisión y elección de bebidas light a partir del etiquetado nutricional se orienta por factores racionales</a:t>
            </a:r>
            <a:endParaRPr lang="es-CO" sz="1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pic>
        <p:nvPicPr>
          <p:cNvPr id="8211" name="Picture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50024" y="3709672"/>
            <a:ext cx="426004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12" name="Rectangle 20"/>
          <p:cNvSpPr>
            <a:spLocks noChangeArrowheads="1"/>
          </p:cNvSpPr>
          <p:nvPr/>
        </p:nvSpPr>
        <p:spPr bwMode="auto">
          <a:xfrm>
            <a:off x="3543299" y="2773947"/>
            <a:ext cx="121443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α = 0.1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13" name="Rectangle 21"/>
          <p:cNvSpPr>
            <a:spLocks noChangeArrowheads="1"/>
          </p:cNvSpPr>
          <p:nvPr/>
        </p:nvSpPr>
        <p:spPr bwMode="auto">
          <a:xfrm>
            <a:off x="1142999" y="3294847"/>
            <a:ext cx="5943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Además se determinan los puntos críticos, es decir la z de la tabla, la calificación es de 1,646. Se calcula el valor estadístico a partir de la información de la muestra de la encuesta realizada: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215" name="Rectangle 2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pic>
        <p:nvPicPr>
          <p:cNvPr id="8214" name="Picture 2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1613" y="4529138"/>
            <a:ext cx="1671638" cy="1225868"/>
          </a:xfrm>
          <a:prstGeom prst="rect">
            <a:avLst/>
          </a:prstGeom>
          <a:noFill/>
        </p:spPr>
      </p:pic>
      <p:sp>
        <p:nvSpPr>
          <p:cNvPr id="8216" name="Rectangle 24"/>
          <p:cNvSpPr>
            <a:spLocks noChangeArrowheads="1"/>
          </p:cNvSpPr>
          <p:nvPr/>
        </p:nvSpPr>
        <p:spPr bwMode="auto">
          <a:xfrm>
            <a:off x="0" y="12954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18" name="Rectangle 2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8219" name="Rectangle 27"/>
          <p:cNvSpPr>
            <a:spLocks noChangeArrowheads="1"/>
          </p:cNvSpPr>
          <p:nvPr/>
        </p:nvSpPr>
        <p:spPr bwMode="auto">
          <a:xfrm>
            <a:off x="457200" y="81915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21" name="Rectangle 29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pic>
        <p:nvPicPr>
          <p:cNvPr id="8220" name="Picture 2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85924" y="5829300"/>
            <a:ext cx="1428751" cy="571500"/>
          </a:xfrm>
          <a:prstGeom prst="rect">
            <a:avLst/>
          </a:prstGeom>
          <a:noFill/>
        </p:spPr>
      </p:pic>
      <p:sp>
        <p:nvSpPr>
          <p:cNvPr id="8222" name="Rectangle 30"/>
          <p:cNvSpPr>
            <a:spLocks noChangeArrowheads="1"/>
          </p:cNvSpPr>
          <p:nvPr/>
        </p:nvSpPr>
        <p:spPr bwMode="auto">
          <a:xfrm>
            <a:off x="457200" y="81915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3643312" y="4643122"/>
            <a:ext cx="3228975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Por lo tanto no rechazo la hipótesis nula ya que existe evidencia estadística que indica que con una confiabilidad del 90% más del 48,88% de las personas están influenciadas por factores intuitivos.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939" y="281354"/>
            <a:ext cx="2654783" cy="20292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619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676337" y="-1842577"/>
            <a:ext cx="4603448" cy="10654521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2673554" y="209263"/>
            <a:ext cx="84493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Clúster 1. Consumidores por Marca, popularidad y prestigio</a:t>
            </a:r>
            <a:br>
              <a:rPr lang="es-CO" dirty="0" smtClean="0"/>
            </a:br>
            <a:r>
              <a:rPr lang="es-CO" dirty="0" smtClean="0"/>
              <a:t>Clúster 2. Los consumidores light por su etiquetado </a:t>
            </a:r>
          </a:p>
          <a:p>
            <a:r>
              <a:rPr lang="es-CO" dirty="0" smtClean="0"/>
              <a:t>Clúster 3. Consumidores light observadores de propiedades nutricionales </a:t>
            </a:r>
            <a:endParaRPr lang="es-CO" dirty="0"/>
          </a:p>
        </p:txBody>
      </p:sp>
      <p:sp>
        <p:nvSpPr>
          <p:cNvPr id="4" name="CuadroTexto 3"/>
          <p:cNvSpPr txBox="1"/>
          <p:nvPr/>
        </p:nvSpPr>
        <p:spPr>
          <a:xfrm>
            <a:off x="4494935" y="5814116"/>
            <a:ext cx="33004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Fuente: Software SPAD</a:t>
            </a:r>
            <a:endParaRPr lang="es-CO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82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126" y="-57559"/>
            <a:ext cx="3412540" cy="13688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Marcador de contenido 5"/>
          <p:cNvSpPr>
            <a:spLocks noGrp="1"/>
          </p:cNvSpPr>
          <p:nvPr>
            <p:ph sz="quarter" idx="13"/>
          </p:nvPr>
        </p:nvSpPr>
        <p:spPr>
          <a:xfrm>
            <a:off x="1042110" y="6338376"/>
            <a:ext cx="11518858" cy="674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O" sz="1400" cap="none" dirty="0" smtClean="0"/>
              <a:t>Figura: Plano factorial de los dos factores elegidos para el análisis de tres clúster  y ubicación de los individuos</a:t>
            </a:r>
            <a:endParaRPr lang="es-CO" sz="1400" cap="none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7120" y="291133"/>
            <a:ext cx="5293895" cy="6005679"/>
          </a:xfrm>
          <a:prstGeom prst="rect">
            <a:avLst/>
          </a:prstGeom>
        </p:spPr>
      </p:pic>
      <p:sp>
        <p:nvSpPr>
          <p:cNvPr id="4" name="Rectangle 31"/>
          <p:cNvSpPr>
            <a:spLocks noChangeArrowheads="1"/>
          </p:cNvSpPr>
          <p:nvPr/>
        </p:nvSpPr>
        <p:spPr bwMode="auto">
          <a:xfrm>
            <a:off x="1361575" y="1985970"/>
            <a:ext cx="346407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Plano factorial donde se identifica como se agrupan</a:t>
            </a:r>
            <a:r>
              <a:rPr kumimoji="0" lang="es-ES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las personas con similitudes de sus características de acuerdo a los siguientes clúster: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1600" dirty="0" smtClean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ES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Consumidores por marca, su popularidad, estatus y prestigio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s-ES" sz="16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Consumidores light por su etiquetado nutricional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ES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Consumidores light dada las propiedades nutricionales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1400" baseline="0" dirty="0" smtClean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95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9729" y="648668"/>
            <a:ext cx="9567657" cy="5964377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243275" y="6334780"/>
            <a:ext cx="11332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Figura:</a:t>
            </a:r>
            <a:r>
              <a:rPr lang="es-CO" sz="1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Plano factorial de los casos encuestados y como se agrupan entre si (la cercanía en sus preferencias de consumo</a:t>
            </a:r>
            <a:r>
              <a:rPr lang="es-CO" sz="1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) </a:t>
            </a:r>
          </a:p>
          <a:p>
            <a:r>
              <a:rPr lang="es-CO" sz="1400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Fuente: </a:t>
            </a:r>
            <a:r>
              <a:rPr lang="es-CO" sz="1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Elaboración mediante software SPAD</a:t>
            </a:r>
            <a:endParaRPr lang="es-CO" sz="1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28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33524229"/>
              </p:ext>
            </p:extLst>
          </p:nvPr>
        </p:nvGraphicFramePr>
        <p:xfrm>
          <a:off x="109862" y="2133997"/>
          <a:ext cx="6684409" cy="32668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ítulo 2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>
            <a:normAutofit/>
          </a:bodyPr>
          <a:lstStyle/>
          <a:p>
            <a:r>
              <a:rPr lang="es-CO" sz="3200" dirty="0" smtClean="0"/>
              <a:t>resultados</a:t>
            </a:r>
            <a:endParaRPr lang="es-CO" sz="3200" dirty="0"/>
          </a:p>
        </p:txBody>
      </p:sp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val="1198871821"/>
              </p:ext>
            </p:extLst>
          </p:nvPr>
        </p:nvGraphicFramePr>
        <p:xfrm>
          <a:off x="6894284" y="2323551"/>
          <a:ext cx="5207145" cy="2923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6 Rectángulo"/>
          <p:cNvSpPr/>
          <p:nvPr/>
        </p:nvSpPr>
        <p:spPr>
          <a:xfrm>
            <a:off x="2177219" y="1686586"/>
            <a:ext cx="84235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s-ES" sz="16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Consumidores por marca, su popularidad, estatus y prestigio (Clúster 1)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209875" y="5558250"/>
            <a:ext cx="6179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Figura:</a:t>
            </a:r>
            <a:r>
              <a:rPr lang="es-CO" dirty="0" smtClean="0"/>
              <a:t> Elaboración propia datos obtenidos por software SPAD </a:t>
            </a:r>
            <a:endParaRPr lang="es-CO" dirty="0"/>
          </a:p>
        </p:txBody>
      </p:sp>
      <p:sp>
        <p:nvSpPr>
          <p:cNvPr id="8" name="CuadroTexto 7"/>
          <p:cNvSpPr txBox="1"/>
          <p:nvPr/>
        </p:nvSpPr>
        <p:spPr>
          <a:xfrm>
            <a:off x="6287365" y="5577322"/>
            <a:ext cx="5904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Figura:</a:t>
            </a:r>
            <a:r>
              <a:rPr lang="es-CO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Elaboración propia datos obtenidos por software SPAD </a:t>
            </a:r>
            <a:endParaRPr lang="es-CO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2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>
            <a:normAutofit/>
          </a:bodyPr>
          <a:lstStyle/>
          <a:p>
            <a:r>
              <a:rPr lang="es-CO" sz="3200" dirty="0" smtClean="0"/>
              <a:t>resultados</a:t>
            </a:r>
            <a:endParaRPr lang="es-CO" sz="3200" dirty="0"/>
          </a:p>
        </p:txBody>
      </p:sp>
      <p:sp>
        <p:nvSpPr>
          <p:cNvPr id="6" name="5 Rectángulo"/>
          <p:cNvSpPr/>
          <p:nvPr/>
        </p:nvSpPr>
        <p:spPr>
          <a:xfrm>
            <a:off x="1884218" y="1614970"/>
            <a:ext cx="84235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s-ES" sz="16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Consumidores por su etiquetado nutricional (Clúster 2)</a:t>
            </a:r>
          </a:p>
        </p:txBody>
      </p:sp>
      <p:graphicFrame>
        <p:nvGraphicFramePr>
          <p:cNvPr id="7" name="6 Gráfico"/>
          <p:cNvGraphicFramePr/>
          <p:nvPr>
            <p:extLst>
              <p:ext uri="{D42A27DB-BD31-4B8C-83A1-F6EECF244321}">
                <p14:modId xmlns:p14="http://schemas.microsoft.com/office/powerpoint/2010/main" val="1163061364"/>
              </p:ext>
            </p:extLst>
          </p:nvPr>
        </p:nvGraphicFramePr>
        <p:xfrm>
          <a:off x="50533" y="2214694"/>
          <a:ext cx="6224156" cy="3172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7 Gráfico"/>
          <p:cNvGraphicFramePr/>
          <p:nvPr>
            <p:extLst>
              <p:ext uri="{D42A27DB-BD31-4B8C-83A1-F6EECF244321}">
                <p14:modId xmlns:p14="http://schemas.microsoft.com/office/powerpoint/2010/main" val="3173222667"/>
              </p:ext>
            </p:extLst>
          </p:nvPr>
        </p:nvGraphicFramePr>
        <p:xfrm>
          <a:off x="6535572" y="2214694"/>
          <a:ext cx="5605896" cy="3099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190499" y="5556509"/>
            <a:ext cx="6179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Figura:</a:t>
            </a:r>
            <a:r>
              <a:rPr lang="es-CO" dirty="0" smtClean="0"/>
              <a:t> Elaboración propia datos obtenidos por software SPAD </a:t>
            </a:r>
            <a:endParaRPr lang="es-CO" dirty="0"/>
          </a:p>
        </p:txBody>
      </p:sp>
      <p:sp>
        <p:nvSpPr>
          <p:cNvPr id="10" name="CuadroTexto 9"/>
          <p:cNvSpPr txBox="1"/>
          <p:nvPr/>
        </p:nvSpPr>
        <p:spPr>
          <a:xfrm>
            <a:off x="6535572" y="5498030"/>
            <a:ext cx="5844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Figura:</a:t>
            </a:r>
            <a:r>
              <a:rPr lang="es-CO" dirty="0" smtClean="0"/>
              <a:t> Elaboración propia datos obtenidos por software SPAD 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2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>
            <a:normAutofit/>
          </a:bodyPr>
          <a:lstStyle/>
          <a:p>
            <a:r>
              <a:rPr lang="es-CO" sz="3200" dirty="0" smtClean="0"/>
              <a:t>resultados</a:t>
            </a:r>
            <a:endParaRPr lang="es-CO" sz="3200" dirty="0"/>
          </a:p>
        </p:txBody>
      </p:sp>
      <p:sp>
        <p:nvSpPr>
          <p:cNvPr id="3" name="2 Rectángulo"/>
          <p:cNvSpPr/>
          <p:nvPr/>
        </p:nvSpPr>
        <p:spPr>
          <a:xfrm>
            <a:off x="2189018" y="1755608"/>
            <a:ext cx="84235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s-ES" sz="16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Consumidores light dada las propiedades nutricionales (Clúster 3)</a:t>
            </a:r>
          </a:p>
        </p:txBody>
      </p:sp>
      <p:graphicFrame>
        <p:nvGraphicFramePr>
          <p:cNvPr id="4" name="3 Gráfico"/>
          <p:cNvGraphicFramePr/>
          <p:nvPr/>
        </p:nvGraphicFramePr>
        <p:xfrm>
          <a:off x="190499" y="2468274"/>
          <a:ext cx="6019801" cy="30575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val="2117976170"/>
              </p:ext>
            </p:extLst>
          </p:nvPr>
        </p:nvGraphicFramePr>
        <p:xfrm>
          <a:off x="6400800" y="2468274"/>
          <a:ext cx="5657849" cy="3057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190499" y="5594712"/>
            <a:ext cx="6179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Figura: Elaboración propia datos obtenidos por software SPAD </a:t>
            </a:r>
            <a:endParaRPr lang="es-CO" dirty="0"/>
          </a:p>
        </p:txBody>
      </p:sp>
      <p:sp>
        <p:nvSpPr>
          <p:cNvPr id="8" name="CuadroTexto 7"/>
          <p:cNvSpPr txBox="1"/>
          <p:nvPr/>
        </p:nvSpPr>
        <p:spPr>
          <a:xfrm>
            <a:off x="6210300" y="5594712"/>
            <a:ext cx="6179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Figura: Elaboración propia datos obtenidos por software SPAD 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quarter" idx="13"/>
          </p:nvPr>
        </p:nvSpPr>
        <p:spPr>
          <a:xfrm>
            <a:off x="913774" y="1925782"/>
            <a:ext cx="10363826" cy="386541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CO" sz="1800" cap="none" dirty="0" smtClean="0"/>
              <a:t>Cuando los padres incentivan a sus hijos a que generen su propio criterio estos se ven menos influenciados por los medios de comunicación. </a:t>
            </a:r>
          </a:p>
          <a:p>
            <a:pPr algn="just"/>
            <a:r>
              <a:rPr lang="es-CO" sz="1800" cap="none" dirty="0" smtClean="0"/>
              <a:t>La percepción de los hombres y mujeres de dicha muestra presentan que el consumo de bebidas light están orientadas a la popularidad que tienen los productos. </a:t>
            </a:r>
          </a:p>
          <a:p>
            <a:pPr algn="just"/>
            <a:r>
              <a:rPr lang="es-ES" sz="1800" cap="none" dirty="0" smtClean="0"/>
              <a:t>El etiquetado nutricional termina no siendo el decisor final de la </a:t>
            </a:r>
            <a:r>
              <a:rPr lang="es-ES" sz="1800" cap="none" dirty="0" smtClean="0"/>
              <a:t>compra ya que en un 86,66% del total de la muestra </a:t>
            </a:r>
            <a:r>
              <a:rPr lang="es-ES" sz="1800" cap="none" dirty="0" smtClean="0"/>
              <a:t>del cuasi-experimento, </a:t>
            </a:r>
            <a:r>
              <a:rPr lang="es-ES" sz="1800" cap="none" dirty="0" smtClean="0"/>
              <a:t>determinó que su </a:t>
            </a:r>
            <a:r>
              <a:rPr lang="es-ES" sz="1800" cap="none" dirty="0" smtClean="0"/>
              <a:t>elección </a:t>
            </a:r>
            <a:r>
              <a:rPr lang="es-ES" sz="1800" cap="none" dirty="0" smtClean="0"/>
              <a:t>es dada por elementos intuitivos y exógenos.</a:t>
            </a:r>
            <a:endParaRPr lang="es-ES" sz="1800" cap="none" dirty="0" smtClean="0"/>
          </a:p>
          <a:p>
            <a:pPr algn="just"/>
            <a:r>
              <a:rPr lang="es-ES" sz="1800" cap="none" dirty="0" smtClean="0"/>
              <a:t>La industria alimentaria es quien logra determinar en si los hábitos alimentarios de la población, por lo tanto es muy importante que los actores como la industria, los entes gubernamentales y el consumidor realicen tareas en conjunto para lograr una alimentación saludable.</a:t>
            </a:r>
          </a:p>
          <a:p>
            <a:pPr algn="just"/>
            <a:endParaRPr lang="es-CO" sz="1800" cap="none" dirty="0" smtClean="0"/>
          </a:p>
          <a:p>
            <a:endParaRPr lang="es-CO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APORTES DE LA DISCUSION Y CONCLUSIONES  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quarter" idx="13"/>
          </p:nvPr>
        </p:nvSpPr>
        <p:spPr>
          <a:xfrm>
            <a:off x="913774" y="2008909"/>
            <a:ext cx="10363826" cy="4156363"/>
          </a:xfrm>
        </p:spPr>
        <p:txBody>
          <a:bodyPr>
            <a:normAutofit fontScale="47500" lnSpcReduction="20000"/>
          </a:bodyPr>
          <a:lstStyle/>
          <a:p>
            <a:r>
              <a:rPr lang="es-CO" sz="2900" cap="none" dirty="0" err="1"/>
              <a:t>A</a:t>
            </a:r>
            <a:r>
              <a:rPr lang="es-CO" sz="2900" cap="none" dirty="0" err="1" smtClean="0"/>
              <a:t>riely</a:t>
            </a:r>
            <a:r>
              <a:rPr lang="es-CO" sz="2900" cap="none" dirty="0" smtClean="0"/>
              <a:t>, d. (2013). las trampas del deseo: como controlar los impulsos irracionales que nos llevan al error. </a:t>
            </a:r>
            <a:r>
              <a:rPr lang="es-CO" sz="2900" i="1" cap="none" dirty="0" smtClean="0"/>
              <a:t>revista latinoamericana de psicología</a:t>
            </a:r>
            <a:r>
              <a:rPr lang="es-CO" sz="2900" cap="none" dirty="0" smtClean="0"/>
              <a:t> , 149-151.</a:t>
            </a:r>
          </a:p>
          <a:p>
            <a:r>
              <a:rPr lang="es-CO" sz="2900" cap="none" dirty="0" err="1" smtClean="0"/>
              <a:t>Bauman</a:t>
            </a:r>
            <a:r>
              <a:rPr lang="es-CO" sz="2900" cap="none" dirty="0" smtClean="0"/>
              <a:t>, z. (2002). el estilo de vida light, hábitos y patrones de consumo . </a:t>
            </a:r>
            <a:r>
              <a:rPr lang="es-CO" sz="2900" i="1" cap="none" dirty="0" smtClean="0"/>
              <a:t>revista científica </a:t>
            </a:r>
            <a:r>
              <a:rPr lang="es-CO" sz="2900" i="1" cap="none" dirty="0" err="1" smtClean="0"/>
              <a:t>uces</a:t>
            </a:r>
            <a:r>
              <a:rPr lang="es-CO" sz="2900" i="1" cap="none" dirty="0" smtClean="0"/>
              <a:t> </a:t>
            </a:r>
            <a:r>
              <a:rPr lang="es-CO" sz="2900" cap="none" dirty="0" smtClean="0"/>
              <a:t>.</a:t>
            </a:r>
          </a:p>
          <a:p>
            <a:r>
              <a:rPr lang="es-CO" sz="2900" cap="none" dirty="0"/>
              <a:t>B</a:t>
            </a:r>
            <a:r>
              <a:rPr lang="es-CO" sz="2900" cap="none" dirty="0" smtClean="0"/>
              <a:t>erger, p., &amp; </a:t>
            </a:r>
            <a:r>
              <a:rPr lang="es-CO" sz="2900" cap="none" dirty="0" err="1" smtClean="0"/>
              <a:t>luckmann</a:t>
            </a:r>
            <a:r>
              <a:rPr lang="es-CO" sz="2900" cap="none" dirty="0" smtClean="0"/>
              <a:t>, t. (2003). </a:t>
            </a:r>
            <a:r>
              <a:rPr lang="es-CO" sz="2900" i="1" cap="none" dirty="0" smtClean="0"/>
              <a:t>la construcción social de la realidad.</a:t>
            </a:r>
            <a:r>
              <a:rPr lang="es-CO" sz="2900" cap="none" dirty="0" smtClean="0"/>
              <a:t> buenos aires: </a:t>
            </a:r>
            <a:r>
              <a:rPr lang="es-CO" sz="2900" cap="none" dirty="0" err="1" smtClean="0"/>
              <a:t>amorrortu</a:t>
            </a:r>
            <a:r>
              <a:rPr lang="es-CO" sz="2900" cap="none" dirty="0" smtClean="0"/>
              <a:t>.</a:t>
            </a:r>
          </a:p>
          <a:p>
            <a:r>
              <a:rPr lang="es-CO" sz="2900" cap="none" dirty="0"/>
              <a:t>B</a:t>
            </a:r>
            <a:r>
              <a:rPr lang="es-CO" sz="2900" cap="none" dirty="0" smtClean="0"/>
              <a:t>ravo, f. (2006). factores determinantes de las influencias familiares en el comportamiento de compra, un enfoque desde la perspectiva del joven adulto. </a:t>
            </a:r>
            <a:r>
              <a:rPr lang="es-CO" sz="2900" i="1" cap="none" dirty="0" smtClean="0"/>
              <a:t>investigaciones europeas de dirección y economía de la empresa</a:t>
            </a:r>
            <a:r>
              <a:rPr lang="es-CO" sz="2900" cap="none" dirty="0" smtClean="0"/>
              <a:t> , 91-105.</a:t>
            </a:r>
          </a:p>
          <a:p>
            <a:r>
              <a:rPr lang="es-CO" sz="2900" cap="none" dirty="0" err="1"/>
              <a:t>B</a:t>
            </a:r>
            <a:r>
              <a:rPr lang="es-CO" sz="2900" cap="none" dirty="0" err="1" smtClean="0"/>
              <a:t>ritos</a:t>
            </a:r>
            <a:r>
              <a:rPr lang="es-CO" sz="2900" cap="none" dirty="0" smtClean="0"/>
              <a:t>, s. (2006). alimentación económica en la familia. </a:t>
            </a:r>
            <a:r>
              <a:rPr lang="es-CO" sz="2900" i="1" cap="none" dirty="0" smtClean="0"/>
              <a:t>hacia una mejor compra de alimentos </a:t>
            </a:r>
            <a:r>
              <a:rPr lang="es-CO" sz="2900" cap="none" dirty="0" smtClean="0"/>
              <a:t>, 402-411.</a:t>
            </a:r>
          </a:p>
          <a:p>
            <a:r>
              <a:rPr lang="es-CO" sz="2900" cap="none" dirty="0"/>
              <a:t>C</a:t>
            </a:r>
            <a:r>
              <a:rPr lang="es-CO" sz="2900" cap="none" dirty="0" smtClean="0"/>
              <a:t>alvo, e., &amp; </a:t>
            </a:r>
            <a:r>
              <a:rPr lang="es-CO" sz="2900" cap="none" dirty="0" err="1" smtClean="0"/>
              <a:t>aguirre</a:t>
            </a:r>
            <a:r>
              <a:rPr lang="es-CO" sz="2900" cap="none" dirty="0" smtClean="0"/>
              <a:t>, p. (2005). </a:t>
            </a:r>
            <a:r>
              <a:rPr lang="es-CO" sz="2900" cap="none" dirty="0" err="1" smtClean="0"/>
              <a:t>risis</a:t>
            </a:r>
            <a:r>
              <a:rPr lang="es-CO" sz="2900" cap="none" dirty="0" smtClean="0"/>
              <a:t> de la seguridad alimentaria en la argentina y estado nutricional en la población vulnerable. </a:t>
            </a:r>
            <a:r>
              <a:rPr lang="es-CO" sz="2900" i="1" cap="none" dirty="0" smtClean="0"/>
              <a:t>archivos de la sociedad argentina de pediatría</a:t>
            </a:r>
            <a:r>
              <a:rPr lang="es-CO" sz="2900" cap="none" dirty="0" smtClean="0"/>
              <a:t> .</a:t>
            </a:r>
          </a:p>
          <a:p>
            <a:r>
              <a:rPr lang="es-CO" sz="2900" cap="none" dirty="0"/>
              <a:t>C</a:t>
            </a:r>
            <a:r>
              <a:rPr lang="es-CO" sz="2900" cap="none" dirty="0" smtClean="0"/>
              <a:t>arballo, a. (2012). la etiqueta nutricional, política de seguridad alimentaria. </a:t>
            </a:r>
            <a:r>
              <a:rPr lang="es-CO" sz="2900" i="1" cap="none" dirty="0" smtClean="0"/>
              <a:t>investigación y desarrollo</a:t>
            </a:r>
            <a:r>
              <a:rPr lang="es-CO" sz="2900" cap="none" dirty="0" smtClean="0"/>
              <a:t> , 168-189.</a:t>
            </a:r>
          </a:p>
          <a:p>
            <a:endParaRPr lang="es-CO" cap="none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Referencias bibliográficas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quarter" idx="13"/>
          </p:nvPr>
        </p:nvSpPr>
        <p:spPr>
          <a:xfrm>
            <a:off x="913774" y="1967346"/>
            <a:ext cx="10363826" cy="3823854"/>
          </a:xfrm>
        </p:spPr>
        <p:txBody>
          <a:bodyPr>
            <a:normAutofit fontScale="70000" lnSpcReduction="20000"/>
          </a:bodyPr>
          <a:lstStyle/>
          <a:p>
            <a:r>
              <a:rPr lang="es-CO" cap="none" dirty="0"/>
              <a:t>G</a:t>
            </a:r>
            <a:r>
              <a:rPr lang="es-CO" cap="none" dirty="0" smtClean="0"/>
              <a:t>arcía, n. (2004). de la vista nace la compra. </a:t>
            </a:r>
            <a:r>
              <a:rPr lang="es-CO" i="1" cap="none" dirty="0" smtClean="0"/>
              <a:t>marketing conquista y su mercado</a:t>
            </a:r>
            <a:r>
              <a:rPr lang="es-CO" cap="none" dirty="0" smtClean="0"/>
              <a:t> , 68-70.</a:t>
            </a:r>
          </a:p>
          <a:p>
            <a:r>
              <a:rPr lang="es-CO" cap="none" dirty="0" err="1"/>
              <a:t>G</a:t>
            </a:r>
            <a:r>
              <a:rPr lang="es-CO" cap="none" dirty="0" err="1" smtClean="0"/>
              <a:t>arine</a:t>
            </a:r>
            <a:r>
              <a:rPr lang="es-CO" cap="none" dirty="0" smtClean="0"/>
              <a:t>, i. (1999). </a:t>
            </a:r>
            <a:r>
              <a:rPr lang="es-CO" i="1" cap="none" dirty="0" smtClean="0"/>
              <a:t>antropología de la alimentación y cultura.</a:t>
            </a:r>
            <a:r>
              <a:rPr lang="es-CO" cap="none" dirty="0" smtClean="0"/>
              <a:t> </a:t>
            </a:r>
            <a:r>
              <a:rPr lang="es-CO" cap="none" dirty="0" err="1" smtClean="0"/>
              <a:t>españa</a:t>
            </a:r>
            <a:r>
              <a:rPr lang="es-CO" cap="none" dirty="0" smtClean="0"/>
              <a:t>: recoge los contenidos presentados a congreso internacional de alimentación y cultura.</a:t>
            </a:r>
          </a:p>
          <a:p>
            <a:r>
              <a:rPr lang="es-CO" cap="none" dirty="0" err="1"/>
              <a:t>G</a:t>
            </a:r>
            <a:r>
              <a:rPr lang="es-CO" cap="none" dirty="0" err="1" smtClean="0"/>
              <a:t>arine</a:t>
            </a:r>
            <a:r>
              <a:rPr lang="es-CO" cap="none" dirty="0" smtClean="0"/>
              <a:t>, i. (1978). </a:t>
            </a:r>
            <a:r>
              <a:rPr lang="es-CO" i="1" cap="none" dirty="0" smtClean="0"/>
              <a:t>el hombre y lo que come.</a:t>
            </a:r>
            <a:r>
              <a:rPr lang="es-CO" cap="none" dirty="0" smtClean="0"/>
              <a:t> </a:t>
            </a:r>
            <a:r>
              <a:rPr lang="es-CO" cap="none" dirty="0" err="1" smtClean="0"/>
              <a:t>paris</a:t>
            </a:r>
            <a:r>
              <a:rPr lang="es-CO" cap="none" dirty="0" smtClean="0"/>
              <a:t>: </a:t>
            </a:r>
            <a:r>
              <a:rPr lang="es-CO" cap="none" dirty="0" err="1" smtClean="0"/>
              <a:t>unesco</a:t>
            </a:r>
            <a:r>
              <a:rPr lang="es-CO" cap="none" dirty="0" smtClean="0"/>
              <a:t>.</a:t>
            </a:r>
          </a:p>
          <a:p>
            <a:r>
              <a:rPr lang="es-CO" cap="none" dirty="0"/>
              <a:t>G</a:t>
            </a:r>
            <a:r>
              <a:rPr lang="es-CO" cap="none" dirty="0" smtClean="0"/>
              <a:t>arrote, n. (2003). redes alimentarias y nutrición infantil. una reflexión acerca de la construcción de poder de las mujeres a través de las redes sociales y la protección nutricional de niños pequeños. </a:t>
            </a:r>
            <a:r>
              <a:rPr lang="es-CO" i="1" cap="none" dirty="0" smtClean="0"/>
              <a:t>cuadernos de antropología social</a:t>
            </a:r>
            <a:r>
              <a:rPr lang="es-CO" cap="none" dirty="0" smtClean="0"/>
              <a:t> , 117-137.</a:t>
            </a:r>
          </a:p>
          <a:p>
            <a:r>
              <a:rPr lang="es-CO" cap="none" dirty="0"/>
              <a:t>G</a:t>
            </a:r>
            <a:r>
              <a:rPr lang="es-CO" cap="none" dirty="0" smtClean="0"/>
              <a:t>arzón, c., &amp; </a:t>
            </a:r>
            <a:r>
              <a:rPr lang="es-CO" cap="none" dirty="0" err="1" smtClean="0"/>
              <a:t>barreto</a:t>
            </a:r>
            <a:r>
              <a:rPr lang="es-CO" cap="none" dirty="0" smtClean="0"/>
              <a:t>, i. (2013). practicas alimentarias y significados de alimentos light de familias de un sector urbano de </a:t>
            </a:r>
            <a:r>
              <a:rPr lang="es-CO" cap="none" dirty="0" err="1" smtClean="0"/>
              <a:t>bogotá</a:t>
            </a:r>
            <a:r>
              <a:rPr lang="es-CO" cap="none" dirty="0" smtClean="0"/>
              <a:t>. </a:t>
            </a:r>
            <a:r>
              <a:rPr lang="es-CO" i="1" cap="none" dirty="0" smtClean="0"/>
              <a:t>suma psicológica</a:t>
            </a:r>
            <a:r>
              <a:rPr lang="es-CO" cap="none" dirty="0" smtClean="0"/>
              <a:t> , 89-99.</a:t>
            </a:r>
          </a:p>
          <a:p>
            <a:r>
              <a:rPr lang="es-CO" cap="none" dirty="0" err="1"/>
              <a:t>G</a:t>
            </a:r>
            <a:r>
              <a:rPr lang="es-CO" cap="none" dirty="0" err="1" smtClean="0"/>
              <a:t>lissant</a:t>
            </a:r>
            <a:r>
              <a:rPr lang="es-CO" cap="none" dirty="0" smtClean="0"/>
              <a:t>, e. (1987). </a:t>
            </a:r>
            <a:r>
              <a:rPr lang="es-CO" i="1" cap="none" dirty="0" smtClean="0"/>
              <a:t>el hombre y lo que come .</a:t>
            </a:r>
            <a:r>
              <a:rPr lang="es-CO" cap="none" dirty="0" smtClean="0"/>
              <a:t> </a:t>
            </a:r>
            <a:r>
              <a:rPr lang="es-CO" cap="none" dirty="0" err="1" smtClean="0"/>
              <a:t>paris</a:t>
            </a:r>
            <a:r>
              <a:rPr lang="es-CO" cap="none" dirty="0" smtClean="0"/>
              <a:t> : </a:t>
            </a:r>
            <a:r>
              <a:rPr lang="es-CO" cap="none" dirty="0" err="1" smtClean="0"/>
              <a:t>unesco</a:t>
            </a:r>
            <a:r>
              <a:rPr lang="es-CO" cap="none" dirty="0" smtClean="0"/>
              <a:t>.</a:t>
            </a:r>
          </a:p>
          <a:p>
            <a:r>
              <a:rPr lang="es-CO" cap="none" dirty="0" smtClean="0"/>
              <a:t>hall, s. (1993). los nuevos tiempos. </a:t>
            </a:r>
            <a:r>
              <a:rPr lang="es-CO" i="1" cap="none" dirty="0" smtClean="0"/>
              <a:t>la mirada oblicua</a:t>
            </a:r>
            <a:r>
              <a:rPr lang="es-CO" cap="none" dirty="0" smtClean="0"/>
              <a:t> .</a:t>
            </a:r>
          </a:p>
          <a:p>
            <a:r>
              <a:rPr lang="es-CO" cap="none" dirty="0" err="1"/>
              <a:t>K</a:t>
            </a:r>
            <a:r>
              <a:rPr lang="es-CO" cap="none" dirty="0" err="1" smtClean="0"/>
              <a:t>ahneman</a:t>
            </a:r>
            <a:r>
              <a:rPr lang="es-CO" cap="none" dirty="0" smtClean="0"/>
              <a:t>, d., &amp; </a:t>
            </a:r>
            <a:r>
              <a:rPr lang="es-CO" cap="none" dirty="0" err="1" smtClean="0"/>
              <a:t>tversky</a:t>
            </a:r>
            <a:r>
              <a:rPr lang="es-CO" cap="none" dirty="0" smtClean="0"/>
              <a:t>, a. (1973). </a:t>
            </a:r>
            <a:r>
              <a:rPr lang="es-CO" cap="none" dirty="0" err="1" smtClean="0"/>
              <a:t>on</a:t>
            </a:r>
            <a:r>
              <a:rPr lang="es-CO" cap="none" dirty="0" smtClean="0"/>
              <a:t> </a:t>
            </a:r>
            <a:r>
              <a:rPr lang="es-CO" cap="none" dirty="0" err="1" smtClean="0"/>
              <a:t>the</a:t>
            </a:r>
            <a:r>
              <a:rPr lang="es-CO" cap="none" dirty="0" smtClean="0"/>
              <a:t> </a:t>
            </a:r>
            <a:r>
              <a:rPr lang="es-CO" cap="none" dirty="0" err="1" smtClean="0"/>
              <a:t>psychology</a:t>
            </a:r>
            <a:r>
              <a:rPr lang="es-CO" cap="none" dirty="0" smtClean="0"/>
              <a:t> of </a:t>
            </a:r>
            <a:r>
              <a:rPr lang="es-CO" cap="none" dirty="0" err="1" smtClean="0"/>
              <a:t>prediction</a:t>
            </a:r>
            <a:r>
              <a:rPr lang="es-CO" cap="none" dirty="0" smtClean="0"/>
              <a:t>. </a:t>
            </a:r>
            <a:r>
              <a:rPr lang="es-CO" i="1" cap="none" dirty="0" err="1" smtClean="0"/>
              <a:t>psychological</a:t>
            </a:r>
            <a:r>
              <a:rPr lang="es-CO" i="1" cap="none" dirty="0" smtClean="0"/>
              <a:t> </a:t>
            </a:r>
            <a:r>
              <a:rPr lang="es-CO" i="1" cap="none" dirty="0" err="1" smtClean="0"/>
              <a:t>review</a:t>
            </a:r>
            <a:r>
              <a:rPr lang="es-CO" cap="none" dirty="0" smtClean="0"/>
              <a:t> , 237-251.</a:t>
            </a:r>
          </a:p>
          <a:p>
            <a:endParaRPr lang="es-CO" cap="none" dirty="0" smtClean="0"/>
          </a:p>
          <a:p>
            <a:endParaRPr lang="es-CO" cap="none" dirty="0" smtClean="0"/>
          </a:p>
          <a:p>
            <a:endParaRPr lang="es-CO" cap="none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Referencias bibliográficas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0000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sz="3200" dirty="0" smtClean="0"/>
              <a:t>PREGUNTA PROBLEMA</a:t>
            </a:r>
            <a:endParaRPr lang="es-CO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4336473" y="1951455"/>
            <a:ext cx="6941127" cy="3424107"/>
          </a:xfrm>
        </p:spPr>
        <p:txBody>
          <a:bodyPr anchor="ctr">
            <a:normAutofit/>
          </a:bodyPr>
          <a:lstStyle/>
          <a:p>
            <a:pPr algn="just">
              <a:buNone/>
            </a:pPr>
            <a:r>
              <a:rPr lang="es-CO" sz="1800" cap="none" dirty="0" smtClean="0"/>
              <a:t> </a:t>
            </a:r>
            <a:r>
              <a:rPr lang="es-CO" cap="none" dirty="0" smtClean="0"/>
              <a:t>¿Cuál es el efecto que tiene el etiquetado nutricional en la decisión y elección frente a la compra y el consumo de bebidas light en mujeres y hombres entre 20 a 60 años de niveles socioeconómicos 2, 3 ,y 4 de un sector de Bogotá?</a:t>
            </a:r>
            <a:endParaRPr lang="es-CO" cap="none" dirty="0"/>
          </a:p>
        </p:txBody>
      </p:sp>
      <p:pic>
        <p:nvPicPr>
          <p:cNvPr id="16386" name="Picture 2" descr="http://avacablog.avacab-online.com/wp-content/uploads/2013/03/Duda.jpg"/>
          <p:cNvPicPr>
            <a:picLocks noChangeAspect="1" noChangeArrowheads="1"/>
          </p:cNvPicPr>
          <p:nvPr/>
        </p:nvPicPr>
        <p:blipFill>
          <a:blip r:embed="rId2">
            <a:lum bright="-33000" contrast="31000"/>
          </a:blip>
          <a:srcRect/>
          <a:stretch>
            <a:fillRect/>
          </a:stretch>
        </p:blipFill>
        <p:spPr bwMode="auto">
          <a:xfrm>
            <a:off x="612775" y="2164773"/>
            <a:ext cx="3335784" cy="30861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quarter" idx="13"/>
          </p:nvPr>
        </p:nvSpPr>
        <p:spPr>
          <a:xfrm>
            <a:off x="913774" y="1967346"/>
            <a:ext cx="10363826" cy="3823854"/>
          </a:xfrm>
        </p:spPr>
        <p:txBody>
          <a:bodyPr>
            <a:normAutofit fontScale="70000" lnSpcReduction="20000"/>
          </a:bodyPr>
          <a:lstStyle/>
          <a:p>
            <a:r>
              <a:rPr lang="es-CO" cap="none" dirty="0" err="1"/>
              <a:t>K</a:t>
            </a:r>
            <a:r>
              <a:rPr lang="es-CO" cap="none" dirty="0" err="1" smtClean="0"/>
              <a:t>ahneman</a:t>
            </a:r>
            <a:r>
              <a:rPr lang="es-CO" cap="none" dirty="0" smtClean="0"/>
              <a:t>, d., </a:t>
            </a:r>
            <a:r>
              <a:rPr lang="es-CO" cap="none" dirty="0" err="1" smtClean="0"/>
              <a:t>siovic</a:t>
            </a:r>
            <a:r>
              <a:rPr lang="es-CO" cap="none" dirty="0" smtClean="0"/>
              <a:t>, p., &amp; </a:t>
            </a:r>
            <a:r>
              <a:rPr lang="es-CO" cap="none" dirty="0" err="1" smtClean="0"/>
              <a:t>tversky</a:t>
            </a:r>
            <a:r>
              <a:rPr lang="es-CO" cap="none" dirty="0" smtClean="0"/>
              <a:t>, a. (1982). </a:t>
            </a:r>
            <a:r>
              <a:rPr lang="es-CO" cap="none" dirty="0" err="1" smtClean="0"/>
              <a:t>judgment</a:t>
            </a:r>
            <a:r>
              <a:rPr lang="es-CO" cap="none" dirty="0" smtClean="0"/>
              <a:t> </a:t>
            </a:r>
            <a:r>
              <a:rPr lang="es-CO" cap="none" dirty="0" err="1" smtClean="0"/>
              <a:t>under</a:t>
            </a:r>
            <a:r>
              <a:rPr lang="es-CO" cap="none" dirty="0" smtClean="0"/>
              <a:t> </a:t>
            </a:r>
            <a:r>
              <a:rPr lang="es-CO" cap="none" dirty="0" err="1" smtClean="0"/>
              <a:t>uncertainty</a:t>
            </a:r>
            <a:r>
              <a:rPr lang="es-CO" cap="none" dirty="0" smtClean="0"/>
              <a:t>. </a:t>
            </a:r>
            <a:r>
              <a:rPr lang="es-CO" i="1" cap="none" dirty="0" err="1" smtClean="0"/>
              <a:t>heuristics</a:t>
            </a:r>
            <a:r>
              <a:rPr lang="es-CO" i="1" cap="none" dirty="0" smtClean="0"/>
              <a:t> and </a:t>
            </a:r>
            <a:r>
              <a:rPr lang="es-CO" i="1" cap="none" dirty="0" err="1" smtClean="0"/>
              <a:t>biases</a:t>
            </a:r>
            <a:r>
              <a:rPr lang="es-CO" cap="none" dirty="0" smtClean="0"/>
              <a:t> .</a:t>
            </a:r>
          </a:p>
          <a:p>
            <a:r>
              <a:rPr lang="es-CO" cap="none" dirty="0" err="1"/>
              <a:t>K</a:t>
            </a:r>
            <a:r>
              <a:rPr lang="es-CO" cap="none" dirty="0" err="1" smtClean="0"/>
              <a:t>ohen</a:t>
            </a:r>
            <a:r>
              <a:rPr lang="es-CO" cap="none" dirty="0" smtClean="0"/>
              <a:t>, l., &amp; </a:t>
            </a:r>
            <a:r>
              <a:rPr lang="es-CO" cap="none" dirty="0" err="1" smtClean="0"/>
              <a:t>perez</a:t>
            </a:r>
            <a:r>
              <a:rPr lang="es-CO" cap="none" dirty="0" smtClean="0"/>
              <a:t> </a:t>
            </a:r>
            <a:r>
              <a:rPr lang="es-CO" cap="none" dirty="0" err="1" smtClean="0"/>
              <a:t>torrres</a:t>
            </a:r>
            <a:r>
              <a:rPr lang="es-CO" cap="none" dirty="0" smtClean="0"/>
              <a:t>, c. (2011). análisis de las encuetas sobre etiquetado nutricional realizadas en el hospital la paz de </a:t>
            </a:r>
            <a:r>
              <a:rPr lang="es-CO" cap="none" dirty="0" err="1" smtClean="0"/>
              <a:t>madrid</a:t>
            </a:r>
            <a:r>
              <a:rPr lang="es-CO" cap="none" dirty="0" smtClean="0"/>
              <a:t> durante la 9a edición del “día nacional de la nutrición (</a:t>
            </a:r>
            <a:r>
              <a:rPr lang="es-CO" cap="none" dirty="0" err="1" smtClean="0"/>
              <a:t>dnn</a:t>
            </a:r>
            <a:r>
              <a:rPr lang="es-CO" cap="none" dirty="0" smtClean="0"/>
              <a:t>) 2010”. </a:t>
            </a:r>
            <a:r>
              <a:rPr lang="es-CO" i="1" cap="none" dirty="0" smtClean="0"/>
              <a:t>revista </a:t>
            </a:r>
            <a:r>
              <a:rPr lang="es-CO" i="1" cap="none" dirty="0" err="1" smtClean="0"/>
              <a:t>nutricion</a:t>
            </a:r>
            <a:r>
              <a:rPr lang="es-CO" i="1" cap="none" dirty="0" smtClean="0"/>
              <a:t> hospitalaria factor de impacto</a:t>
            </a:r>
            <a:r>
              <a:rPr lang="es-CO" cap="none" dirty="0" smtClean="0"/>
              <a:t> , 97-106.</a:t>
            </a:r>
          </a:p>
          <a:p>
            <a:r>
              <a:rPr lang="es-CO" cap="none" dirty="0" err="1" smtClean="0"/>
              <a:t>Larrain</a:t>
            </a:r>
            <a:r>
              <a:rPr lang="es-CO" cap="none" dirty="0" smtClean="0"/>
              <a:t>, j. (2003). el concepto de identidad. </a:t>
            </a:r>
            <a:r>
              <a:rPr lang="es-CO" i="1" cap="none" dirty="0" err="1" smtClean="0"/>
              <a:t>famecos</a:t>
            </a:r>
            <a:r>
              <a:rPr lang="es-CO" cap="none" dirty="0" smtClean="0"/>
              <a:t> , 30-42.</a:t>
            </a:r>
          </a:p>
          <a:p>
            <a:r>
              <a:rPr lang="es-CO" cap="none" dirty="0"/>
              <a:t>L</a:t>
            </a:r>
            <a:r>
              <a:rPr lang="es-CO" cap="none" dirty="0" smtClean="0"/>
              <a:t>oria, v., </a:t>
            </a:r>
            <a:r>
              <a:rPr lang="es-CO" cap="none" dirty="0" err="1" smtClean="0"/>
              <a:t>pérez</a:t>
            </a:r>
            <a:r>
              <a:rPr lang="es-CO" cap="none" dirty="0" smtClean="0"/>
              <a:t>, a., </a:t>
            </a:r>
            <a:r>
              <a:rPr lang="es-CO" cap="none" dirty="0" err="1" smtClean="0"/>
              <a:t>fernández</a:t>
            </a:r>
            <a:r>
              <a:rPr lang="es-CO" cap="none" dirty="0" smtClean="0"/>
              <a:t>, c., </a:t>
            </a:r>
            <a:r>
              <a:rPr lang="es-CO" cap="none" dirty="0" err="1" smtClean="0"/>
              <a:t>villarino</a:t>
            </a:r>
            <a:r>
              <a:rPr lang="es-CO" cap="none" dirty="0" smtClean="0"/>
              <a:t> </a:t>
            </a:r>
            <a:r>
              <a:rPr lang="es-CO" cap="none" dirty="0" err="1" smtClean="0"/>
              <a:t>sanz</a:t>
            </a:r>
            <a:r>
              <a:rPr lang="es-CO" cap="none" dirty="0" smtClean="0"/>
              <a:t>, m., rodríguez </a:t>
            </a:r>
            <a:r>
              <a:rPr lang="es-CO" cap="none" dirty="0" err="1" smtClean="0"/>
              <a:t>durán</a:t>
            </a:r>
            <a:r>
              <a:rPr lang="es-CO" cap="none" dirty="0" smtClean="0"/>
              <a:t>, d., zurita rosa, l., y otros. (2011). análisis de las encuestas sobre etiquetado nutricional realizadas en el hospital la paz de </a:t>
            </a:r>
            <a:r>
              <a:rPr lang="es-CO" cap="none" dirty="0" err="1" smtClean="0"/>
              <a:t>madrid</a:t>
            </a:r>
            <a:r>
              <a:rPr lang="es-CO" cap="none" dirty="0" smtClean="0"/>
              <a:t> durante la 9ª edición del" día nacional de la nutrición (</a:t>
            </a:r>
            <a:r>
              <a:rPr lang="es-CO" cap="none" dirty="0" err="1" smtClean="0"/>
              <a:t>dnn</a:t>
            </a:r>
            <a:r>
              <a:rPr lang="es-CO" cap="none" dirty="0" smtClean="0"/>
              <a:t>) . </a:t>
            </a:r>
            <a:r>
              <a:rPr lang="es-CO" i="1" cap="none" dirty="0" smtClean="0"/>
              <a:t>nutrición hospitalaria</a:t>
            </a:r>
            <a:r>
              <a:rPr lang="es-CO" cap="none" dirty="0" smtClean="0"/>
              <a:t> , 97-106.</a:t>
            </a:r>
          </a:p>
          <a:p>
            <a:r>
              <a:rPr lang="es-CO" cap="none" dirty="0"/>
              <a:t>M</a:t>
            </a:r>
            <a:r>
              <a:rPr lang="es-CO" cap="none" dirty="0" smtClean="0"/>
              <a:t>artinez, j. (2015). alimentación saludable, la gran tendencia del consumo actual, siete claves orientada. </a:t>
            </a:r>
            <a:r>
              <a:rPr lang="es-CO" i="1" cap="none" dirty="0" smtClean="0"/>
              <a:t>consumidor y nuevos producto</a:t>
            </a:r>
            <a:r>
              <a:rPr lang="es-CO" cap="none" dirty="0" smtClean="0"/>
              <a:t> .</a:t>
            </a:r>
          </a:p>
          <a:p>
            <a:r>
              <a:rPr lang="es-CO" cap="none" dirty="0"/>
              <a:t>M</a:t>
            </a:r>
            <a:r>
              <a:rPr lang="es-CO" cap="none" dirty="0" smtClean="0"/>
              <a:t>c </a:t>
            </a:r>
            <a:r>
              <a:rPr lang="es-CO" cap="none" dirty="0" err="1" smtClean="0"/>
              <a:t>cormick</a:t>
            </a:r>
            <a:r>
              <a:rPr lang="es-CO" cap="none" dirty="0" smtClean="0"/>
              <a:t>, m., </a:t>
            </a:r>
            <a:r>
              <a:rPr lang="es-CO" cap="none" dirty="0" err="1" smtClean="0"/>
              <a:t>lacaze</a:t>
            </a:r>
            <a:r>
              <a:rPr lang="es-CO" cap="none" dirty="0" smtClean="0"/>
              <a:t>, m., &amp; </a:t>
            </a:r>
            <a:r>
              <a:rPr lang="es-CO" cap="none" dirty="0" err="1" smtClean="0"/>
              <a:t>pereyra</a:t>
            </a:r>
            <a:r>
              <a:rPr lang="es-CO" cap="none" dirty="0" smtClean="0"/>
              <a:t>, a. (2005). características de los hogares y hábitos alimentarios en buenos aires y sus alrededores. </a:t>
            </a:r>
            <a:r>
              <a:rPr lang="es-CO" i="1" cap="none" dirty="0" smtClean="0"/>
              <a:t>cuadernos del </a:t>
            </a:r>
            <a:r>
              <a:rPr lang="es-CO" i="1" cap="none" dirty="0" err="1" smtClean="0"/>
              <a:t>ceagro</a:t>
            </a:r>
            <a:r>
              <a:rPr lang="es-CO" cap="none" dirty="0" smtClean="0"/>
              <a:t> , 45-78.</a:t>
            </a:r>
          </a:p>
          <a:p>
            <a:r>
              <a:rPr lang="es-CO" cap="none" dirty="0" smtClean="0"/>
              <a:t>mead, m. (1987). </a:t>
            </a:r>
            <a:r>
              <a:rPr lang="es-CO" i="1" cap="none" dirty="0" smtClean="0"/>
              <a:t>el hombre y lo que come, alimentación y cultura .</a:t>
            </a:r>
            <a:r>
              <a:rPr lang="es-CO" cap="none" dirty="0" smtClean="0"/>
              <a:t> </a:t>
            </a:r>
            <a:r>
              <a:rPr lang="es-CO" cap="none" dirty="0" err="1" smtClean="0"/>
              <a:t>españa</a:t>
            </a:r>
            <a:r>
              <a:rPr lang="es-CO" cap="none" dirty="0" smtClean="0"/>
              <a:t> : el correo.</a:t>
            </a:r>
          </a:p>
          <a:p>
            <a:endParaRPr lang="es-CO" cap="none" dirty="0" smtClean="0"/>
          </a:p>
          <a:p>
            <a:endParaRPr lang="es-CO" cap="none" dirty="0" smtClean="0"/>
          </a:p>
          <a:p>
            <a:endParaRPr lang="es-CO" cap="none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Referencias bibliográficas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quarter" idx="13"/>
          </p:nvPr>
        </p:nvSpPr>
        <p:spPr>
          <a:xfrm>
            <a:off x="913774" y="1967346"/>
            <a:ext cx="10363826" cy="3823854"/>
          </a:xfrm>
        </p:spPr>
        <p:txBody>
          <a:bodyPr>
            <a:normAutofit fontScale="70000" lnSpcReduction="20000"/>
          </a:bodyPr>
          <a:lstStyle/>
          <a:p>
            <a:r>
              <a:rPr lang="es-CO" cap="none" dirty="0"/>
              <a:t>M</a:t>
            </a:r>
            <a:r>
              <a:rPr lang="es-CO" cap="none" dirty="0" smtClean="0"/>
              <a:t>inisterio de la protección social, m. (2005). recuperado el 16 de 09 de 2015, de https://www.invima.gov.co/resoluciones-en-alimentos/...005109.../download.html</a:t>
            </a:r>
          </a:p>
          <a:p>
            <a:r>
              <a:rPr lang="es-CO" cap="none" dirty="0"/>
              <a:t>O</a:t>
            </a:r>
            <a:r>
              <a:rPr lang="es-CO" cap="none" dirty="0" smtClean="0"/>
              <a:t>rganización mundial de la salud, o. (2015). </a:t>
            </a:r>
            <a:r>
              <a:rPr lang="es-CO" i="1" cap="none" dirty="0" smtClean="0"/>
              <a:t>obesidad y sobrepeso.</a:t>
            </a:r>
            <a:r>
              <a:rPr lang="es-CO" cap="none" dirty="0" smtClean="0"/>
              <a:t> organización mundial de la salud.</a:t>
            </a:r>
          </a:p>
          <a:p>
            <a:r>
              <a:rPr lang="es-CO" cap="none" dirty="0"/>
              <a:t>Q</a:t>
            </a:r>
            <a:r>
              <a:rPr lang="es-CO" cap="none" dirty="0" smtClean="0"/>
              <a:t>uiles, j. (2013). patrón de consumo e ingestas recomendadas de azúcar. </a:t>
            </a:r>
            <a:r>
              <a:rPr lang="es-CO" i="1" cap="none" dirty="0" smtClean="0"/>
              <a:t>nutrición hospitalaria</a:t>
            </a:r>
            <a:r>
              <a:rPr lang="es-CO" cap="none" dirty="0" smtClean="0"/>
              <a:t> , 32-39.</a:t>
            </a:r>
          </a:p>
          <a:p>
            <a:r>
              <a:rPr lang="es-CO" cap="none" dirty="0" err="1"/>
              <a:t>R</a:t>
            </a:r>
            <a:r>
              <a:rPr lang="es-CO" cap="none" dirty="0" err="1" smtClean="0"/>
              <a:t>avettino</a:t>
            </a:r>
            <a:r>
              <a:rPr lang="es-CO" cap="none" dirty="0" smtClean="0"/>
              <a:t>, d. (2008). el estilo de vida light. hábitos y patrones de consumo . </a:t>
            </a:r>
            <a:r>
              <a:rPr lang="es-CO" i="1" cap="none" dirty="0" smtClean="0"/>
              <a:t>revista científica de </a:t>
            </a:r>
            <a:r>
              <a:rPr lang="es-CO" i="1" cap="none" dirty="0" err="1" smtClean="0"/>
              <a:t>uces</a:t>
            </a:r>
            <a:r>
              <a:rPr lang="es-CO" cap="none" dirty="0" smtClean="0"/>
              <a:t> , 103-117.</a:t>
            </a:r>
          </a:p>
          <a:p>
            <a:r>
              <a:rPr lang="es-CO" cap="none" dirty="0"/>
              <a:t>R</a:t>
            </a:r>
            <a:r>
              <a:rPr lang="es-CO" cap="none" dirty="0" smtClean="0"/>
              <a:t>ojas, e. (2000). </a:t>
            </a:r>
            <a:r>
              <a:rPr lang="es-CO" i="1" cap="none" dirty="0" smtClean="0"/>
              <a:t>el hombre light, una vida sin valores.</a:t>
            </a:r>
            <a:r>
              <a:rPr lang="es-CO" cap="none" dirty="0" smtClean="0"/>
              <a:t> buenos aires: planeta bolsillo.</a:t>
            </a:r>
          </a:p>
          <a:p>
            <a:r>
              <a:rPr lang="es-CO" cap="none" dirty="0" err="1"/>
              <a:t>S</a:t>
            </a:r>
            <a:r>
              <a:rPr lang="es-CO" cap="none" dirty="0" err="1" smtClean="0"/>
              <a:t>oyoun</a:t>
            </a:r>
            <a:r>
              <a:rPr lang="es-CO" cap="none" dirty="0" smtClean="0"/>
              <a:t>, k., &amp; </a:t>
            </a:r>
            <a:r>
              <a:rPr lang="es-CO" cap="none" dirty="0" err="1" smtClean="0"/>
              <a:t>daeyeol</a:t>
            </a:r>
            <a:r>
              <a:rPr lang="es-CO" cap="none" dirty="0" smtClean="0"/>
              <a:t>, l. (2012). corteza prefrontal y toma de decisiones impulsiva. </a:t>
            </a:r>
            <a:r>
              <a:rPr lang="es-CO" i="1" cap="none" dirty="0" smtClean="0"/>
              <a:t>revista latinoamericana de psicología</a:t>
            </a:r>
            <a:r>
              <a:rPr lang="es-CO" cap="none" dirty="0" smtClean="0"/>
              <a:t> , 497-517.</a:t>
            </a:r>
          </a:p>
          <a:p>
            <a:r>
              <a:rPr lang="es-CO" cap="none" dirty="0" err="1"/>
              <a:t>Z</a:t>
            </a:r>
            <a:r>
              <a:rPr lang="es-CO" cap="none" dirty="0" err="1" smtClean="0"/>
              <a:t>acarias</a:t>
            </a:r>
            <a:r>
              <a:rPr lang="es-CO" cap="none" dirty="0" smtClean="0"/>
              <a:t>, i., &amp; olivares, s. (2001). etiquetado nutricional de los alimentos. </a:t>
            </a:r>
            <a:r>
              <a:rPr lang="es-CO" i="1" cap="none" dirty="0" smtClean="0"/>
              <a:t>instituto de nutrición y tecnología de los alimentos</a:t>
            </a:r>
            <a:r>
              <a:rPr lang="es-CO" cap="none" dirty="0" smtClean="0"/>
              <a:t> , 39-58..</a:t>
            </a:r>
          </a:p>
          <a:p>
            <a:endParaRPr lang="es-CO" cap="none" dirty="0" smtClean="0"/>
          </a:p>
          <a:p>
            <a:endParaRPr lang="es-CO" cap="none" dirty="0" smtClean="0"/>
          </a:p>
          <a:p>
            <a:endParaRPr lang="es-CO" cap="none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Referencias bibliográficas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3.bp.blogspot.com/-u5PwtiHwqFM/Uwt-NWXyaMI/AAAAAAAACGQ/8TDTUqzwvx4/s1600/1008695_527790203957939_400131220_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64" y="174160"/>
            <a:ext cx="9001124" cy="6552820"/>
          </a:xfrm>
          <a:prstGeom prst="rect">
            <a:avLst/>
          </a:prstGeom>
          <a:noFill/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290391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31" y="-100143"/>
            <a:ext cx="1207477" cy="9578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sz="3200" dirty="0" smtClean="0"/>
              <a:t>JUSTIFICACION Y APORTES </a:t>
            </a:r>
            <a:endParaRPr lang="es-CO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914400" y="2727700"/>
            <a:ext cx="10363826" cy="3424107"/>
          </a:xfrm>
        </p:spPr>
        <p:txBody>
          <a:bodyPr>
            <a:noAutofit/>
          </a:bodyPr>
          <a:lstStyle/>
          <a:p>
            <a:pPr algn="just"/>
            <a:r>
              <a:rPr lang="es-CO" sz="1800" cap="none" dirty="0" smtClean="0"/>
              <a:t>En </a:t>
            </a:r>
            <a:r>
              <a:rPr lang="es-CO" sz="1800" cap="none" dirty="0" smtClean="0"/>
              <a:t>la actualidad el consumo de bebidas light ha venido en aumento, por lo tanto </a:t>
            </a:r>
            <a:r>
              <a:rPr lang="es-CO" sz="1800" cap="none" dirty="0" smtClean="0"/>
              <a:t>la industria </a:t>
            </a:r>
            <a:r>
              <a:rPr lang="es-CO" sz="1800" cap="none" dirty="0" smtClean="0"/>
              <a:t>ha buscado dar respuesta a las necesidades del consumidor con este tipo bebidas, donde el etiquetado nutricional juega un papel muy importante para la adecuada y responsable decisión y elección de consumo. </a:t>
            </a:r>
          </a:p>
          <a:p>
            <a:pPr algn="just"/>
            <a:r>
              <a:rPr lang="es-CO" sz="1800" cap="none" dirty="0" smtClean="0"/>
              <a:t>Se </a:t>
            </a:r>
            <a:r>
              <a:rPr lang="es-CO" sz="1800" cap="none" dirty="0" smtClean="0"/>
              <a:t>busca contribuir de manera importante a la línea activa de investigación sobre el conocimiento profundo del consumidor y los mercados, por medio de la conceptualización sobre el consumo alimentario light como fenómeno emergente de consumo.</a:t>
            </a:r>
            <a:endParaRPr lang="es-CO" sz="1800" cap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2539" y="-295514"/>
            <a:ext cx="2600402" cy="3424237"/>
          </a:xfrm>
          <a:prstGeom prst="rect">
            <a:avLst/>
          </a:prstGeom>
          <a:solidFill>
            <a:srgbClr val="929292"/>
          </a:solidFill>
          <a:effectLst>
            <a:softEdge rad="635000"/>
          </a:effec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75" y="0"/>
            <a:ext cx="10364451" cy="1596177"/>
          </a:xfrm>
        </p:spPr>
        <p:txBody>
          <a:bodyPr>
            <a:normAutofit/>
          </a:bodyPr>
          <a:lstStyle/>
          <a:p>
            <a:r>
              <a:rPr lang="es-ES" sz="3200" dirty="0" smtClean="0"/>
              <a:t>OBJETIVOS </a:t>
            </a:r>
            <a:endParaRPr lang="es-ES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1373747" y="1416605"/>
            <a:ext cx="9904479" cy="217223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1800" b="1" cap="none" dirty="0" smtClean="0"/>
              <a:t> Objetivo general</a:t>
            </a:r>
            <a:endParaRPr lang="es-CO" sz="1800" cap="none" dirty="0" smtClean="0"/>
          </a:p>
          <a:p>
            <a:pPr algn="just"/>
            <a:r>
              <a:rPr lang="es-CO" sz="1800" cap="none" dirty="0" smtClean="0"/>
              <a:t>Determinar el efecto que tiene el etiquetado nutricional </a:t>
            </a:r>
            <a:r>
              <a:rPr lang="es-ES_tradnl" sz="1800" cap="none" dirty="0" smtClean="0"/>
              <a:t>en la </a:t>
            </a:r>
            <a:r>
              <a:rPr lang="es-CO" sz="1800" cap="none" dirty="0" smtClean="0"/>
              <a:t>decisión y elección frente a la compra y el consumo de bebidas light, en mujeres y hombres con edades entre 20 a 60 años, de niveles socioeconómicos 2, 3, y 4 de un sector de Bogotá, para desarrollar estrategias orientadas a la educación para el consumo alimentario saludable.</a:t>
            </a:r>
          </a:p>
          <a:p>
            <a:pPr algn="just">
              <a:buNone/>
            </a:pPr>
            <a:r>
              <a:rPr lang="es-CO" sz="1800" b="1" cap="none" dirty="0" smtClean="0"/>
              <a:t>Objetivos específicos</a:t>
            </a:r>
          </a:p>
          <a:p>
            <a:pPr algn="just"/>
            <a:r>
              <a:rPr lang="es-CO" sz="1800" cap="none" dirty="0"/>
              <a:t>C</a:t>
            </a:r>
            <a:r>
              <a:rPr lang="es-CO" sz="1800" cap="none" dirty="0" smtClean="0"/>
              <a:t>onocer los factores que determinan los procesos de decisión y elección frente a la compra y el consumo de bebidas light a partir del etiquetado nutricional.</a:t>
            </a:r>
          </a:p>
          <a:p>
            <a:pPr algn="just"/>
            <a:r>
              <a:rPr lang="es-CO" sz="1800" cap="none" dirty="0" smtClean="0"/>
              <a:t>Conocer la percepción de mujeres y hombres consumidores frente al consumo de bebidas light </a:t>
            </a:r>
          </a:p>
          <a:p>
            <a:pPr algn="just"/>
            <a:r>
              <a:rPr lang="es-CO" sz="1800" cap="none" dirty="0" smtClean="0"/>
              <a:t>Definir estrategias que en el marco de la educación para el consumo, orienten practicas de alimentación saludable de manera </a:t>
            </a:r>
            <a:r>
              <a:rPr lang="es-CO" sz="1800" cap="none" dirty="0" smtClean="0"/>
              <a:t>consciente </a:t>
            </a:r>
            <a:r>
              <a:rPr lang="es-CO" sz="1800" cap="none" dirty="0" smtClean="0"/>
              <a:t>responsable. </a:t>
            </a:r>
          </a:p>
          <a:p>
            <a:pPr algn="just"/>
            <a:endParaRPr lang="es-ES" sz="1800" cap="none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13238">
            <a:off x="10696984" y="6199800"/>
            <a:ext cx="1162483" cy="7749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2321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78690">
            <a:off x="1459333" y="-547394"/>
            <a:ext cx="1676664" cy="6974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45924"/>
            <a:ext cx="12192000" cy="512495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75" y="662164"/>
            <a:ext cx="10364451" cy="1596177"/>
          </a:xfrm>
        </p:spPr>
        <p:txBody>
          <a:bodyPr>
            <a:normAutofit/>
          </a:bodyPr>
          <a:lstStyle/>
          <a:p>
            <a:r>
              <a:rPr lang="es-ES" sz="3200" dirty="0" smtClean="0"/>
              <a:t>MARCO TEORICO </a:t>
            </a:r>
            <a:br>
              <a:rPr lang="es-ES" sz="3200" dirty="0" smtClean="0"/>
            </a:br>
            <a:endParaRPr lang="es-ES" sz="3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331" y="-205900"/>
            <a:ext cx="684932" cy="5479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859" y="609953"/>
            <a:ext cx="696254" cy="4922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41513">
            <a:off x="-62281" y="-107701"/>
            <a:ext cx="1644768" cy="8595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8754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119" y="678840"/>
            <a:ext cx="9686925" cy="5204432"/>
          </a:xfrm>
          <a:prstGeom prst="rect">
            <a:avLst/>
          </a:prstGeom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498119" y="252106"/>
            <a:ext cx="10364451" cy="1596177"/>
          </a:xfrm>
        </p:spPr>
        <p:txBody>
          <a:bodyPr>
            <a:normAutofit/>
          </a:bodyPr>
          <a:lstStyle/>
          <a:p>
            <a:r>
              <a:rPr lang="es-CO" sz="3200" dirty="0" smtClean="0"/>
              <a:t>METODOLOGIA</a:t>
            </a:r>
            <a:endParaRPr lang="es-CO" sz="32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8540" y="5954926"/>
            <a:ext cx="733208" cy="7332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92782">
            <a:off x="10894989" y="6216776"/>
            <a:ext cx="580113" cy="6860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2" y="-130474"/>
            <a:ext cx="1028700" cy="10287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81963231"/>
              </p:ext>
            </p:extLst>
          </p:nvPr>
        </p:nvGraphicFramePr>
        <p:xfrm>
          <a:off x="1001035" y="2214694"/>
          <a:ext cx="5523864" cy="27902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400"/>
                <a:gridCol w="1044003"/>
                <a:gridCol w="958324"/>
                <a:gridCol w="1165379"/>
                <a:gridCol w="1165379"/>
                <a:gridCol w="1165379"/>
              </a:tblGrid>
              <a:tr h="447815">
                <a:tc gridSpan="6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Porcentaje</a:t>
                      </a:r>
                      <a:r>
                        <a:rPr lang="es-CO" sz="1200" b="1" baseline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 participación por Género</a:t>
                      </a:r>
                      <a:endParaRPr lang="es-CO" sz="12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895630">
                <a:tc grid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Género</a:t>
                      </a:r>
                      <a:endParaRPr lang="es-CO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Frecuencia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Porcentaje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Porcentaje válido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Porcentaje acumulado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815">
                <a:tc rowSpan="3">
                  <a:txBody>
                    <a:bodyPr/>
                    <a:lstStyle/>
                    <a:p>
                      <a:pPr marR="381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Femenino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64,4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64,4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64,4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81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Masculino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18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sz="3200" dirty="0" smtClean="0"/>
              <a:t>Resultados </a:t>
            </a:r>
            <a:endParaRPr lang="es-CO" sz="3200" dirty="0"/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7274756"/>
              </p:ext>
            </p:extLst>
          </p:nvPr>
        </p:nvGraphicFramePr>
        <p:xfrm>
          <a:off x="7079047" y="2377908"/>
          <a:ext cx="4268451" cy="2377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ángulo 5"/>
          <p:cNvSpPr/>
          <p:nvPr/>
        </p:nvSpPr>
        <p:spPr>
          <a:xfrm>
            <a:off x="733660" y="5004955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es-CO" sz="14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Tabla: </a:t>
            </a:r>
            <a:r>
              <a:rPr lang="es-CO" sz="1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Genero de participantes encuestados</a:t>
            </a:r>
            <a:endParaRPr lang="es-CO" sz="1400" dirty="0">
              <a:solidFill>
                <a:srgbClr val="5B9BD5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O" sz="14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Fuente: </a:t>
            </a:r>
            <a:r>
              <a:rPr lang="es-CO" sz="1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Elaboración propia</a:t>
            </a:r>
            <a:endParaRPr lang="es-CO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6885125" y="4880264"/>
            <a:ext cx="482957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CO" sz="14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Figura:</a:t>
            </a:r>
            <a:r>
              <a:rPr lang="es-CO" sz="14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CO" sz="1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Porcentaje de sexo de los participantes encuestados</a:t>
            </a:r>
            <a:endParaRPr lang="es-CO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s-CO" sz="14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Fuente:</a:t>
            </a:r>
            <a:r>
              <a:rPr lang="es-CO" sz="1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Elaboración propia </a:t>
            </a:r>
            <a:endParaRPr lang="es-CO" sz="1400" dirty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995919" y="1991547"/>
            <a:ext cx="44694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Participación por Género en el cuasi-experimento</a:t>
            </a:r>
            <a:endParaRPr lang="es-CO" sz="12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58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012512926"/>
              </p:ext>
            </p:extLst>
          </p:nvPr>
        </p:nvGraphicFramePr>
        <p:xfrm>
          <a:off x="327736" y="2347611"/>
          <a:ext cx="5643573" cy="21292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400"/>
                <a:gridCol w="676891"/>
                <a:gridCol w="541196"/>
                <a:gridCol w="592428"/>
                <a:gridCol w="837126"/>
                <a:gridCol w="631065"/>
                <a:gridCol w="782640"/>
                <a:gridCol w="822536"/>
                <a:gridCol w="734291"/>
              </a:tblGrid>
              <a:tr h="456083">
                <a:tc gridSpan="9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NÚMERO</a:t>
                      </a:r>
                      <a:r>
                        <a:rPr lang="es-CO" sz="1200" b="1" baseline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 </a:t>
                      </a:r>
                      <a:r>
                        <a:rPr lang="es-CO" sz="12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PARTICIPANTES</a:t>
                      </a:r>
                      <a:r>
                        <a:rPr lang="es-CO" sz="1200" b="1" baseline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DEL CUASI-EXPERIMENTO </a:t>
                      </a:r>
                      <a:endParaRPr lang="es-CO" sz="12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808566">
                <a:tc grid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 </a:t>
                      </a:r>
                      <a:endParaRPr lang="es-C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Genero</a:t>
                      </a:r>
                      <a:endParaRPr lang="es-C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Edad</a:t>
                      </a:r>
                      <a:endParaRPr lang="es-C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Ocupación</a:t>
                      </a:r>
                      <a:endParaRPr lang="es-C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Tipo Familia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Escolaridad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Nivel de estrato socioeconómico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Ingresos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082"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 </a:t>
                      </a:r>
                      <a:endParaRPr lang="es-C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Válidos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45</a:t>
                      </a:r>
                      <a:endParaRPr lang="es-C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45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45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45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45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45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45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28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Perdidos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0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0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0</a:t>
                      </a:r>
                      <a:endParaRPr lang="es-C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0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0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0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0</a:t>
                      </a:r>
                      <a:endParaRPr lang="es-C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sz="3200" dirty="0" smtClean="0"/>
              <a:t>RESULTADOS </a:t>
            </a:r>
            <a:endParaRPr lang="es-CO" sz="3200" dirty="0"/>
          </a:p>
        </p:txBody>
      </p:sp>
      <p:sp>
        <p:nvSpPr>
          <p:cNvPr id="5" name="Rectángulo 4"/>
          <p:cNvSpPr/>
          <p:nvPr/>
        </p:nvSpPr>
        <p:spPr>
          <a:xfrm>
            <a:off x="-107324" y="4587726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es-CO" sz="14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Tabla: </a:t>
            </a:r>
            <a:r>
              <a:rPr lang="es-CO" sz="1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Número de personas encuestadas por variables sociodemográficas</a:t>
            </a:r>
            <a:endParaRPr lang="es-CO" sz="1400" b="1" dirty="0">
              <a:solidFill>
                <a:srgbClr val="5B9BD5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257175" algn="ctr">
              <a:spcAft>
                <a:spcPts val="0"/>
              </a:spcAft>
            </a:pPr>
            <a:r>
              <a:rPr lang="es-CO" sz="14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Fuente: </a:t>
            </a:r>
            <a:r>
              <a:rPr lang="es-CO" sz="1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es-CO" sz="14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laboración </a:t>
            </a:r>
            <a:r>
              <a:rPr lang="es-CO" sz="1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propia</a:t>
            </a:r>
            <a:r>
              <a:rPr lang="es-CO" sz="14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s-CO" sz="1400" dirty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574990"/>
              </p:ext>
            </p:extLst>
          </p:nvPr>
        </p:nvGraphicFramePr>
        <p:xfrm>
          <a:off x="6414656" y="2347610"/>
          <a:ext cx="4877423" cy="21165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756"/>
                <a:gridCol w="853747"/>
                <a:gridCol w="880879"/>
                <a:gridCol w="1037347"/>
                <a:gridCol w="1037347"/>
                <a:gridCol w="1037347"/>
              </a:tblGrid>
              <a:tr h="667537">
                <a:tc gridSpan="6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 </a:t>
                      </a:r>
                      <a:r>
                        <a:rPr lang="es-CO" sz="12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ESTRATO</a:t>
                      </a:r>
                      <a:endParaRPr lang="es-CO" sz="11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473620">
                <a:tc gridSpan="2">
                  <a:txBody>
                    <a:bodyPr/>
                    <a:lstStyle/>
                    <a:p>
                      <a:pPr algn="ctr"/>
                      <a:endParaRPr lang="es-CO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Frecuencia</a:t>
                      </a:r>
                      <a:endParaRPr lang="es-C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Porcentaje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Porcentaje válido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Porcentaje acumulado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7">
                <a:tc rowSpan="4">
                  <a:txBody>
                    <a:bodyPr/>
                    <a:lstStyle/>
                    <a:p>
                      <a:pPr marR="381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 </a:t>
                      </a:r>
                      <a:endParaRPr lang="es-C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2</a:t>
                      </a:r>
                      <a:endParaRPr lang="es-C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15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33,3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33,3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33,3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3</a:t>
                      </a:r>
                      <a:endParaRPr lang="es-C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15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33,3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33,3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66,7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4</a:t>
                      </a:r>
                      <a:endParaRPr lang="es-C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15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33,3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33,3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100,0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76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Total</a:t>
                      </a:r>
                      <a:endParaRPr lang="es-C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45</a:t>
                      </a:r>
                      <a:endParaRPr lang="es-C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100,0</a:t>
                      </a:r>
                      <a:endParaRPr lang="es-C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100,0</a:t>
                      </a:r>
                      <a:endParaRPr lang="es-C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 </a:t>
                      </a:r>
                      <a:endParaRPr lang="es-C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ángulo 6"/>
          <p:cNvSpPr/>
          <p:nvPr/>
        </p:nvSpPr>
        <p:spPr>
          <a:xfrm>
            <a:off x="5791512" y="4609776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es-CO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Tabla:</a:t>
            </a:r>
            <a:r>
              <a:rPr lang="es-CO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CO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Nivel socioeconómico de los participantes de la encuesta</a:t>
            </a:r>
            <a:endParaRPr lang="es-CO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Fuente:</a:t>
            </a:r>
            <a:r>
              <a:rPr lang="es-CO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Elaboración propia</a:t>
            </a:r>
            <a:endParaRPr lang="es-CO" sz="1400" b="1" dirty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79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sz="3200" dirty="0" smtClean="0"/>
              <a:t>RESULTADOS </a:t>
            </a:r>
            <a:endParaRPr lang="es-CO" sz="3200" dirty="0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3550952"/>
              </p:ext>
            </p:extLst>
          </p:nvPr>
        </p:nvGraphicFramePr>
        <p:xfrm>
          <a:off x="286562" y="2329616"/>
          <a:ext cx="5975439" cy="2743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400"/>
                <a:gridCol w="1132579"/>
                <a:gridCol w="1036419"/>
                <a:gridCol w="1260347"/>
                <a:gridCol w="1260347"/>
                <a:gridCol w="1260347"/>
              </a:tblGrid>
              <a:tr h="792813">
                <a:tc grid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1000"/>
                        </a:spcAft>
                      </a:pPr>
                      <a:r>
                        <a:rPr lang="es-CO" sz="120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Nivel de escolaridad</a:t>
                      </a:r>
                      <a:endParaRPr lang="es-CO" sz="1100" dirty="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Frecuencia</a:t>
                      </a:r>
                      <a:endParaRPr lang="es-CO" sz="1100" dirty="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Porcentaje</a:t>
                      </a:r>
                      <a:endParaRPr lang="es-CO" sz="1100" dirty="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Porcentaje válido</a:t>
                      </a:r>
                      <a:endParaRPr lang="es-CO" sz="110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Porcentaje acumulado</a:t>
                      </a:r>
                      <a:endParaRPr lang="es-CO" sz="1100" dirty="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660">
                <a:tc rowSpan="6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s-CO" sz="1100" dirty="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Primaria</a:t>
                      </a:r>
                      <a:endParaRPr lang="es-CO" sz="1100" dirty="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es-CO" sz="1100" dirty="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2,2</a:t>
                      </a:r>
                      <a:endParaRPr lang="es-CO" sz="110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2,2</a:t>
                      </a:r>
                      <a:endParaRPr lang="es-CO" sz="110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2,2</a:t>
                      </a:r>
                      <a:endParaRPr lang="es-CO" sz="110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33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Bachillerato</a:t>
                      </a:r>
                      <a:endParaRPr lang="es-CO" sz="1100" dirty="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  <a:endParaRPr lang="es-CO" sz="1100" dirty="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4,4</a:t>
                      </a:r>
                      <a:endParaRPr lang="es-CO" sz="1100" dirty="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4,4</a:t>
                      </a:r>
                      <a:endParaRPr lang="es-CO" sz="110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6,7</a:t>
                      </a:r>
                      <a:endParaRPr lang="es-CO" sz="110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66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Técnico</a:t>
                      </a:r>
                      <a:endParaRPr lang="es-CO" sz="110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</a:t>
                      </a:r>
                      <a:endParaRPr lang="es-CO" sz="110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40,0</a:t>
                      </a:r>
                      <a:endParaRPr lang="es-CO" sz="1100" dirty="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40,0</a:t>
                      </a:r>
                      <a:endParaRPr lang="es-CO" sz="110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46,7</a:t>
                      </a:r>
                      <a:endParaRPr lang="es-CO" sz="110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66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Pregrado</a:t>
                      </a:r>
                      <a:endParaRPr lang="es-CO" sz="110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</a:t>
                      </a:r>
                      <a:endParaRPr lang="es-CO" sz="110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33,3</a:t>
                      </a:r>
                      <a:endParaRPr lang="es-CO" sz="1100" dirty="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33,3</a:t>
                      </a:r>
                      <a:endParaRPr lang="es-CO" sz="110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80,0</a:t>
                      </a:r>
                      <a:endParaRPr lang="es-CO" sz="110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66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Posgrado</a:t>
                      </a:r>
                      <a:endParaRPr lang="es-CO" sz="110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  <a:endParaRPr lang="es-CO" sz="110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20,0</a:t>
                      </a:r>
                      <a:endParaRPr lang="es-CO" sz="1100" dirty="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20,0</a:t>
                      </a:r>
                      <a:endParaRPr lang="es-CO" sz="110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100,0</a:t>
                      </a:r>
                      <a:endParaRPr lang="es-CO" sz="110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41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Total</a:t>
                      </a:r>
                      <a:endParaRPr lang="es-CO" sz="1100" dirty="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</a:t>
                      </a:r>
                      <a:endParaRPr lang="es-CO" sz="1100" dirty="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100,0</a:t>
                      </a:r>
                      <a:endParaRPr lang="es-CO" sz="1100" dirty="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100,0</a:t>
                      </a:r>
                      <a:endParaRPr lang="es-CO" sz="1100" dirty="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s-CO" sz="1100" dirty="0">
                        <a:ln>
                          <a:noFill/>
                        </a:ln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6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7999245"/>
              </p:ext>
            </p:extLst>
          </p:nvPr>
        </p:nvGraphicFramePr>
        <p:xfrm>
          <a:off x="6638808" y="2791281"/>
          <a:ext cx="4416655" cy="2281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CuadroTexto 9"/>
          <p:cNvSpPr txBox="1"/>
          <p:nvPr/>
        </p:nvSpPr>
        <p:spPr>
          <a:xfrm>
            <a:off x="6638809" y="2329616"/>
            <a:ext cx="4688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Nivel de escolaridad de los encuestados en el cuasi- experimento </a:t>
            </a:r>
            <a:endParaRPr lang="es-CO" sz="12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29759" y="5187738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es-CO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Tabla: </a:t>
            </a:r>
            <a:r>
              <a:rPr lang="es-CO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Nivel de escolaridad del número total de encuestados</a:t>
            </a:r>
            <a:endParaRPr lang="es-CO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Fuente: </a:t>
            </a:r>
            <a:r>
              <a:rPr lang="es-CO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Elaboración propia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6096000" y="5187738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es-CO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Figura:</a:t>
            </a:r>
            <a:r>
              <a:rPr lang="es-CO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CO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Porcentaje del nivel de escolaridad del total de encuestados </a:t>
            </a:r>
          </a:p>
          <a:p>
            <a:pPr algn="ctr"/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Fuente:</a:t>
            </a:r>
            <a:r>
              <a:rPr lang="es-CO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Elaboración propia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1130" y="-318524"/>
            <a:ext cx="3340305" cy="18810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48540">
            <a:off x="10556259" y="6189519"/>
            <a:ext cx="1232868" cy="8184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0068" y="6080727"/>
            <a:ext cx="752301" cy="5466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ota">
  <a:themeElements>
    <a:clrScheme name="Gota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Gota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ota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TC104033925[[fn=Gota]]</Template>
  <TotalTime>1620</TotalTime>
  <Words>1777</Words>
  <Application>Microsoft Office PowerPoint</Application>
  <PresentationFormat>Panorámica</PresentationFormat>
  <Paragraphs>228</Paragraphs>
  <Slides>22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9" baseType="lpstr">
      <vt:lpstr>Arial</vt:lpstr>
      <vt:lpstr>Calibri</vt:lpstr>
      <vt:lpstr>Lucida Sans Unicode</vt:lpstr>
      <vt:lpstr>Times New Roman</vt:lpstr>
      <vt:lpstr>Tw Cen MT</vt:lpstr>
      <vt:lpstr>Verdana</vt:lpstr>
      <vt:lpstr>Gota</vt:lpstr>
      <vt:lpstr>   Presentado por:  Gisset Andrea Naranjo Barón Directora Carolina Garzón Medina  Universidad Santo Tomas  División de Ciencias Económicas y Administrativas Faculta de Mercadeo 2016</vt:lpstr>
      <vt:lpstr>PREGUNTA PROBLEMA</vt:lpstr>
      <vt:lpstr>JUSTIFICACION Y APORTES </vt:lpstr>
      <vt:lpstr>OBJETIVOS </vt:lpstr>
      <vt:lpstr>MARCO TEORICO  </vt:lpstr>
      <vt:lpstr>METODOLOGIA</vt:lpstr>
      <vt:lpstr>Resultados </vt:lpstr>
      <vt:lpstr>RESULTADOS </vt:lpstr>
      <vt:lpstr>RESULTADOS </vt:lpstr>
      <vt:lpstr>resultados</vt:lpstr>
      <vt:lpstr>Presentación de PowerPoint</vt:lpstr>
      <vt:lpstr>Presentación de PowerPoint</vt:lpstr>
      <vt:lpstr>Presentación de PowerPoint</vt:lpstr>
      <vt:lpstr>resultados</vt:lpstr>
      <vt:lpstr>resultados</vt:lpstr>
      <vt:lpstr>resultados</vt:lpstr>
      <vt:lpstr>APORTES DE LA DISCUSION Y CONCLUSIONES  </vt:lpstr>
      <vt:lpstr>Referencias bibliográficas</vt:lpstr>
      <vt:lpstr>Referencias bibliográficas</vt:lpstr>
      <vt:lpstr>Referencias bibliográficas</vt:lpstr>
      <vt:lpstr>Referencias bibliográficas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Chalalai Sarakor</dc:creator>
  <cp:lastModifiedBy>EvEliN naranjo baron</cp:lastModifiedBy>
  <cp:revision>127</cp:revision>
  <dcterms:created xsi:type="dcterms:W3CDTF">2013-07-30T10:57:00Z</dcterms:created>
  <dcterms:modified xsi:type="dcterms:W3CDTF">2016-07-18T23:36:56Z</dcterms:modified>
</cp:coreProperties>
</file>