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829" r:id="rId2"/>
  </p:sldMasterIdLst>
  <p:notesMasterIdLst>
    <p:notesMasterId r:id="rId41"/>
  </p:notesMasterIdLst>
  <p:sldIdLst>
    <p:sldId id="280" r:id="rId3"/>
    <p:sldId id="281" r:id="rId4"/>
    <p:sldId id="500" r:id="rId5"/>
    <p:sldId id="501" r:id="rId6"/>
    <p:sldId id="509" r:id="rId7"/>
    <p:sldId id="508" r:id="rId8"/>
    <p:sldId id="507" r:id="rId9"/>
    <p:sldId id="506" r:id="rId10"/>
    <p:sldId id="505" r:id="rId11"/>
    <p:sldId id="504" r:id="rId12"/>
    <p:sldId id="514" r:id="rId13"/>
    <p:sldId id="517" r:id="rId14"/>
    <p:sldId id="515" r:id="rId15"/>
    <p:sldId id="513" r:id="rId16"/>
    <p:sldId id="512" r:id="rId17"/>
    <p:sldId id="511" r:id="rId18"/>
    <p:sldId id="510" r:id="rId19"/>
    <p:sldId id="502" r:id="rId20"/>
    <p:sldId id="518" r:id="rId21"/>
    <p:sldId id="519" r:id="rId22"/>
    <p:sldId id="520" r:id="rId23"/>
    <p:sldId id="524" r:id="rId24"/>
    <p:sldId id="525" r:id="rId25"/>
    <p:sldId id="526" r:id="rId26"/>
    <p:sldId id="527" r:id="rId27"/>
    <p:sldId id="528" r:id="rId28"/>
    <p:sldId id="529" r:id="rId29"/>
    <p:sldId id="530" r:id="rId30"/>
    <p:sldId id="531" r:id="rId31"/>
    <p:sldId id="532" r:id="rId32"/>
    <p:sldId id="533" r:id="rId33"/>
    <p:sldId id="534" r:id="rId34"/>
    <p:sldId id="523" r:id="rId35"/>
    <p:sldId id="535" r:id="rId36"/>
    <p:sldId id="522" r:id="rId37"/>
    <p:sldId id="521" r:id="rId38"/>
    <p:sldId id="537" r:id="rId39"/>
    <p:sldId id="536" r:id="rId40"/>
  </p:sldIdLst>
  <p:sldSz cx="9144000" cy="6858000" type="screen4x3"/>
  <p:notesSz cx="6797675" cy="992663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FFCCFF"/>
    <a:srgbClr val="ECB82E"/>
    <a:srgbClr val="9F6FFF"/>
    <a:srgbClr val="99FF99"/>
    <a:srgbClr val="0067B4"/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Hoja%20de%20c&#225;lculo%20en%20ACREDITACI&#211;N%20INSTITUCIONAL%20agosto%206%20(Modo%20de%20compatibilidad)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grupos%20proyectos%20poblaci&#243;n%20gra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IDY-\Downloads\10_VF_2014_Informe%20Gestion_Semillero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V1_2014_Informe%20Gestion_Semilleros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IDY-\Downloads\10_VF_2014_Informe%20Gestion_Semilleros.xls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F:\ARCHM4DI\Desktop\ACREDITACION%20PRESENTACION%20GRAFICO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Categoría Grupos Colciencias</a:t>
            </a:r>
          </a:p>
          <a:p>
            <a:pPr>
              <a:defRPr sz="1400"/>
            </a:pP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USTA BUCARAMANGA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2"/>
            <c:bubble3D val="0"/>
            <c:spPr>
              <a:solidFill>
                <a:srgbClr val="8064A2">
                  <a:lumMod val="75000"/>
                </a:srgbClr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'[PRELIMINARES 693 GRUPOS SANTANDER 18 MARZO.xlsx]USTACOL'!$C$4:$F$4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'[PRELIMINARES 693 GRUPOS SANTANDER 18 MARZO.xlsx]USTACOL'!$C$7:$F$7</c:f>
              <c:numCache>
                <c:formatCode>General</c:formatCode>
                <c:ptCount val="4"/>
                <c:pt idx="0">
                  <c:v>1</c:v>
                </c:pt>
                <c:pt idx="1">
                  <c:v>7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  <c:txPr>
        <a:bodyPr/>
        <a:lstStyle/>
        <a:p>
          <a:pPr rtl="0">
            <a:defRPr sz="1600"/>
          </a:pPr>
          <a:endParaRPr lang="es-CO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SANTANDER- CATEGORÍAS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9439462576994759"/>
          <c:y val="0.27261301068429183"/>
          <c:w val="0.56985691993987186"/>
          <c:h val="0.64586281897544573"/>
        </c:manualLayout>
      </c:layout>
      <c:pieChart>
        <c:varyColors val="1"/>
        <c:ser>
          <c:idx val="0"/>
          <c:order val="0"/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9%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27%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39%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3%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'[PRELIMINARES 693 GRUPOS SANTANDER 18 MARZO.xlsx]preliminares Santander'!$C$4:$H$4</c:f>
              <c:strCache>
                <c:ptCount val="6"/>
                <c:pt idx="0">
                  <c:v>A1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  <c:pt idx="4">
                  <c:v>D</c:v>
                </c:pt>
                <c:pt idx="5">
                  <c:v>Reconocido</c:v>
                </c:pt>
              </c:strCache>
            </c:strRef>
          </c:cat>
          <c:val>
            <c:numRef>
              <c:f>'[PRELIMINARES 693 GRUPOS SANTANDER 18 MARZO.xlsx]preliminares Santander'!$C$17:$H$17</c:f>
              <c:numCache>
                <c:formatCode>General</c:formatCode>
                <c:ptCount val="6"/>
                <c:pt idx="0">
                  <c:v>19</c:v>
                </c:pt>
                <c:pt idx="1">
                  <c:v>10</c:v>
                </c:pt>
                <c:pt idx="2">
                  <c:v>45</c:v>
                </c:pt>
                <c:pt idx="3">
                  <c:v>66</c:v>
                </c:pt>
                <c:pt idx="4">
                  <c:v>44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  <c:txPr>
        <a:bodyPr/>
        <a:lstStyle/>
        <a:p>
          <a:pPr rtl="0">
            <a:defRPr sz="1600"/>
          </a:pPr>
          <a:endParaRPr lang="es-CO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s-CO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s-CO" sz="1200" dirty="0"/>
              <a:t>Presupuesto</a:t>
            </a:r>
            <a:r>
              <a:rPr lang="es-CO" sz="1200" baseline="0" dirty="0"/>
              <a:t> proyectos convocatorias </a:t>
            </a:r>
            <a:r>
              <a:rPr lang="es-CO" sz="1200" baseline="0" dirty="0" smtClean="0"/>
              <a:t>internas de investigación y semilleros </a:t>
            </a:r>
            <a:endParaRPr lang="es-CO" sz="1200" dirty="0"/>
          </a:p>
        </c:rich>
      </c:tx>
      <c:layout>
        <c:manualLayout>
          <c:xMode val="edge"/>
          <c:yMode val="edge"/>
          <c:x val="0.23391124664141974"/>
          <c:y val="4.673206702923882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86831094905244"/>
          <c:y val="3.2903575337601618E-2"/>
          <c:w val="0.77620291509155093"/>
          <c:h val="0.6372114050597231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'[Hoja de cálculo en ACREDITACIÓN INSTITUCIONAL agosto 6 (Modo de compatibilidad)]Hoja3'!$H$4:$H$11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'[Hoja de cálculo en ACREDITACIÓN INSTITUCIONAL agosto 6 (Modo de compatibilidad)]Hoja3'!$K$4:$K$11</c:f>
              <c:numCache>
                <c:formatCode>#,##0</c:formatCode>
                <c:ptCount val="8"/>
                <c:pt idx="0">
                  <c:v>186269496</c:v>
                </c:pt>
                <c:pt idx="1">
                  <c:v>182461858</c:v>
                </c:pt>
                <c:pt idx="2">
                  <c:v>237676038</c:v>
                </c:pt>
                <c:pt idx="3">
                  <c:v>504661008</c:v>
                </c:pt>
                <c:pt idx="4">
                  <c:v>582952503</c:v>
                </c:pt>
                <c:pt idx="5">
                  <c:v>631200053</c:v>
                </c:pt>
                <c:pt idx="6">
                  <c:v>538833460</c:v>
                </c:pt>
                <c:pt idx="7">
                  <c:v>753483600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646008"/>
        <c:axId val="333644048"/>
      </c:barChart>
      <c:catAx>
        <c:axId val="333646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3644048"/>
        <c:crosses val="autoZero"/>
        <c:auto val="1"/>
        <c:lblAlgn val="ctr"/>
        <c:lblOffset val="100"/>
        <c:noMultiLvlLbl val="0"/>
      </c:catAx>
      <c:valAx>
        <c:axId val="333644048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crossAx val="3336460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CO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PROYECTOS DE INVESTIGACIÓN  2010-2015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Hoja1!$C$3</c:f>
              <c:strCache>
                <c:ptCount val="1"/>
                <c:pt idx="0">
                  <c:v>No. PROYECTOS COFIANCIADOS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Hoja1!$B$4:$B$10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TOTAL</c:v>
                </c:pt>
              </c:strCache>
            </c:strRef>
          </c:cat>
          <c:val>
            <c:numRef>
              <c:f>Hoja1!$C$4:$C$10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11</c:v>
                </c:pt>
                <c:pt idx="5">
                  <c:v>17</c:v>
                </c:pt>
                <c:pt idx="6">
                  <c:v>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Hoja1!$D$3</c:f>
              <c:strCache>
                <c:ptCount val="1"/>
                <c:pt idx="0">
                  <c:v>TOTAL PROYECTOS/AÑO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Hoja1!$B$4:$B$10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TOTAL</c:v>
                </c:pt>
              </c:strCache>
            </c:strRef>
          </c:cat>
          <c:val>
            <c:numRef>
              <c:f>Hoja1!$D$4:$D$10</c:f>
              <c:numCache>
                <c:formatCode>General</c:formatCode>
                <c:ptCount val="7"/>
                <c:pt idx="0">
                  <c:v>22</c:v>
                </c:pt>
                <c:pt idx="1">
                  <c:v>25</c:v>
                </c:pt>
                <c:pt idx="2">
                  <c:v>24</c:v>
                </c:pt>
                <c:pt idx="3">
                  <c:v>30</c:v>
                </c:pt>
                <c:pt idx="4">
                  <c:v>25</c:v>
                </c:pt>
                <c:pt idx="5">
                  <c:v>36</c:v>
                </c:pt>
                <c:pt idx="6">
                  <c:v>162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3644832"/>
        <c:axId val="333645616"/>
      </c:lineChart>
      <c:catAx>
        <c:axId val="33364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5616"/>
        <c:crosses val="autoZero"/>
        <c:auto val="1"/>
        <c:lblAlgn val="ctr"/>
        <c:lblOffset val="100"/>
        <c:noMultiLvlLbl val="0"/>
      </c:catAx>
      <c:valAx>
        <c:axId val="333645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48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/>
              <a:t>Semilleros  y </a:t>
            </a:r>
            <a:r>
              <a:rPr lang="es-CO" sz="1400" b="1" dirty="0" smtClean="0"/>
              <a:t>jóvenes  </a:t>
            </a:r>
            <a:endParaRPr lang="es-CO" sz="1400" b="1" dirty="0"/>
          </a:p>
          <a:p>
            <a:pPr>
              <a:defRPr sz="1400" b="1"/>
            </a:pPr>
            <a:r>
              <a:rPr lang="es-CO" sz="1400" b="1" dirty="0"/>
              <a:t>investigadores </a:t>
            </a:r>
          </a:p>
          <a:p>
            <a:pPr>
              <a:defRPr sz="1400" b="1"/>
            </a:pPr>
            <a:r>
              <a:rPr lang="es-CO" sz="1400" b="1" dirty="0"/>
              <a:t>2008-2014</a:t>
            </a:r>
          </a:p>
        </c:rich>
      </c:tx>
      <c:layout>
        <c:manualLayout>
          <c:xMode val="edge"/>
          <c:yMode val="edge"/>
          <c:x val="4.5416961664285931E-2"/>
          <c:y val="0.359593197040261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32765029750792718"/>
          <c:y val="1.5099266837488544E-2"/>
          <c:w val="0.64478991688538934"/>
          <c:h val="0.71885871191576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'[10_VF_2014_Informe Gestion_Semilleros.xls]Semilleros y jov'!$A$3</c:f>
              <c:strCache>
                <c:ptCount val="1"/>
                <c:pt idx="0">
                  <c:v>No. de Semilleros Avalados por la USTA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'[10_VF_2014_Informe Gestion_Semilleros.xls]Semilleros y jov'!$B$2:$H$2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'[10_VF_2014_Informe Gestion_Semilleros.xls]Semilleros y jov'!$B$3:$H$3</c:f>
              <c:numCache>
                <c:formatCode>General</c:formatCode>
                <c:ptCount val="7"/>
                <c:pt idx="0">
                  <c:v>18</c:v>
                </c:pt>
                <c:pt idx="1">
                  <c:v>22</c:v>
                </c:pt>
                <c:pt idx="2">
                  <c:v>18</c:v>
                </c:pt>
                <c:pt idx="3">
                  <c:v>32</c:v>
                </c:pt>
                <c:pt idx="4">
                  <c:v>18</c:v>
                </c:pt>
                <c:pt idx="5">
                  <c:v>18</c:v>
                </c:pt>
                <c:pt idx="6">
                  <c:v>32</c:v>
                </c:pt>
              </c:numCache>
            </c:numRef>
          </c:val>
        </c:ser>
        <c:ser>
          <c:idx val="1"/>
          <c:order val="1"/>
          <c:tx>
            <c:strRef>
              <c:f>'[10_VF_2014_Informe Gestion_Semilleros.xls]Semilleros y jov'!$A$4</c:f>
              <c:strCache>
                <c:ptCount val="1"/>
                <c:pt idx="0">
                  <c:v>No. de estudiantes vinculados a los semilleros Avalados por USTA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'[10_VF_2014_Informe Gestion_Semilleros.xls]Semilleros y jov'!$B$2:$H$2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'[10_VF_2014_Informe Gestion_Semilleros.xls]Semilleros y jov'!$B$4:$H$4</c:f>
              <c:numCache>
                <c:formatCode>General</c:formatCode>
                <c:ptCount val="7"/>
                <c:pt idx="0">
                  <c:v>146</c:v>
                </c:pt>
                <c:pt idx="1">
                  <c:v>188</c:v>
                </c:pt>
                <c:pt idx="2">
                  <c:v>188</c:v>
                </c:pt>
                <c:pt idx="3">
                  <c:v>253</c:v>
                </c:pt>
                <c:pt idx="4">
                  <c:v>312</c:v>
                </c:pt>
                <c:pt idx="5">
                  <c:v>312</c:v>
                </c:pt>
                <c:pt idx="6">
                  <c:v>272</c:v>
                </c:pt>
              </c:numCache>
            </c:numRef>
          </c:val>
        </c:ser>
        <c:ser>
          <c:idx val="2"/>
          <c:order val="2"/>
          <c:tx>
            <c:strRef>
              <c:f>'[10_VF_2014_Informe Gestion_Semilleros.xls]Semilleros y jov'!$A$5</c:f>
              <c:strCache>
                <c:ptCount val="1"/>
                <c:pt idx="0">
                  <c:v>No. de Jóvenes Investigadores avalados por USTA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'[10_VF_2014_Informe Gestion_Semilleros.xls]Semilleros y jov'!$B$2:$H$2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'[10_VF_2014_Informe Gestion_Semilleros.xls]Semilleros y jov'!$B$5:$H$5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6</c:v>
                </c:pt>
                <c:pt idx="5">
                  <c:v>13</c:v>
                </c:pt>
                <c:pt idx="6">
                  <c:v>14</c:v>
                </c:pt>
              </c:numCache>
            </c:numRef>
          </c:val>
        </c:ser>
        <c:ser>
          <c:idx val="3"/>
          <c:order val="3"/>
          <c:tx>
            <c:strRef>
              <c:f>'[10_VF_2014_Informe Gestion_Semilleros.xls]Semilleros y jov'!$A$6</c:f>
              <c:strCache>
                <c:ptCount val="1"/>
                <c:pt idx="0">
                  <c:v>No. de Jóvenes Investigadores Financiados por COLCIENCIAS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'[10_VF_2014_Informe Gestion_Semilleros.xls]Semilleros y jov'!$B$2:$H$2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'[10_VF_2014_Informe Gestion_Semilleros.xls]Semilleros y jov'!$B$6:$H$6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3644440"/>
        <c:axId val="333649144"/>
      </c:barChart>
      <c:catAx>
        <c:axId val="333644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9144"/>
        <c:crosses val="autoZero"/>
        <c:auto val="1"/>
        <c:lblAlgn val="ctr"/>
        <c:lblOffset val="100"/>
        <c:noMultiLvlLbl val="0"/>
      </c:catAx>
      <c:valAx>
        <c:axId val="333649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4440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88029621297337"/>
          <c:y val="8.8765379016268256E-2"/>
          <c:w val="0.44095347456567929"/>
          <c:h val="0.8172161428975308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Proyectos!$I$31:$I$35</c:f>
              <c:strCache>
                <c:ptCount val="5"/>
                <c:pt idx="0">
                  <c:v>Proyectos fuera de Conv.</c:v>
                </c:pt>
                <c:pt idx="1">
                  <c:v>Proyectos I Conv.</c:v>
                </c:pt>
                <c:pt idx="2">
                  <c:v>Proyectos II Conv.</c:v>
                </c:pt>
                <c:pt idx="3">
                  <c:v>Proyectos III Conv.</c:v>
                </c:pt>
                <c:pt idx="4">
                  <c:v>Proyectos IV Conv. </c:v>
                </c:pt>
              </c:strCache>
            </c:strRef>
          </c:cat>
          <c:val>
            <c:numRef>
              <c:f>Proyectos!$J$31:$J$35</c:f>
              <c:numCache>
                <c:formatCode>General</c:formatCode>
                <c:ptCount val="5"/>
                <c:pt idx="0">
                  <c:v>43</c:v>
                </c:pt>
                <c:pt idx="1">
                  <c:v>9</c:v>
                </c:pt>
                <c:pt idx="2">
                  <c:v>12</c:v>
                </c:pt>
                <c:pt idx="3">
                  <c:v>34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805555555555555E-2"/>
          <c:y val="0.94625045576838884"/>
          <c:w val="0.89999992010831487"/>
          <c:h val="5.37495081376139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6394946016099224E-2"/>
          <c:y val="0.17097267791722454"/>
          <c:w val="0.74195027457922491"/>
          <c:h val="0.7475760295437491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'[10_VF_2014_Informe Gestion_Semilleros.xls]Premios'!$A$3</c:f>
              <c:strCache>
                <c:ptCount val="1"/>
                <c:pt idx="0">
                  <c:v>Premios o Reconocimientos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'[10_VF_2014_Informe Gestion_Semilleros.xls]Premios'!$B$2:$H$2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'[10_VF_2014_Informe Gestion_Semilleros.xls]Premios'!$B$3:$H$3</c:f>
              <c:numCache>
                <c:formatCode>General</c:formatCode>
                <c:ptCount val="7"/>
                <c:pt idx="0">
                  <c:v>12</c:v>
                </c:pt>
                <c:pt idx="1">
                  <c:v>9</c:v>
                </c:pt>
                <c:pt idx="2">
                  <c:v>9</c:v>
                </c:pt>
                <c:pt idx="3">
                  <c:v>11</c:v>
                </c:pt>
                <c:pt idx="4">
                  <c:v>19</c:v>
                </c:pt>
                <c:pt idx="5">
                  <c:v>14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3646400"/>
        <c:axId val="333642480"/>
        <c:axId val="0"/>
      </c:bar3DChart>
      <c:catAx>
        <c:axId val="33364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2480"/>
        <c:crosses val="autoZero"/>
        <c:auto val="1"/>
        <c:lblAlgn val="ctr"/>
        <c:lblOffset val="100"/>
        <c:noMultiLvlLbl val="0"/>
      </c:catAx>
      <c:valAx>
        <c:axId val="33364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364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754932910084353"/>
          <c:y val="7.2245456116202145E-2"/>
          <c:w val="0.30842335089890166"/>
          <c:h val="8.34660245248006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25023413703845E-2"/>
          <c:y val="9.7100269709048379E-2"/>
          <c:w val="0.95103578154425616"/>
          <c:h val="0.7443855095149173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8.1656805611163008E-2"/>
                  <c:y val="4.241039329345345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2166169906727765E-2"/>
                  <c:y val="-0.1500640909570836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6270941207268216E-2"/>
                  <c:y val="-0.240903846447153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4524074321218315E-2"/>
                  <c:y val="8.743960567937128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'PRODUCCIÓN GRUPOS'!$S$12:$S$15</c:f>
              <c:strCache>
                <c:ptCount val="4"/>
                <c:pt idx="0">
                  <c:v>NUEVO CONOCIMIENTO</c:v>
                </c:pt>
                <c:pt idx="1">
                  <c:v>DESARROLLO TECNOLÓGICO</c:v>
                </c:pt>
                <c:pt idx="2">
                  <c:v>APROPIACIÓN SOCIAL DEL CONOCIMIENTO</c:v>
                </c:pt>
                <c:pt idx="3">
                  <c:v>FORMACIÓN DEL RECURSO HUMANO</c:v>
                </c:pt>
              </c:strCache>
            </c:strRef>
          </c:cat>
          <c:val>
            <c:numRef>
              <c:f>'PRODUCCIÓN GRUPOS'!$T$12:$T$15</c:f>
              <c:numCache>
                <c:formatCode>General</c:formatCode>
                <c:ptCount val="4"/>
                <c:pt idx="0">
                  <c:v>365</c:v>
                </c:pt>
                <c:pt idx="1">
                  <c:v>95</c:v>
                </c:pt>
                <c:pt idx="2">
                  <c:v>480</c:v>
                </c:pt>
                <c:pt idx="3">
                  <c:v>350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FA995B-9255-45FC-9C39-E93CC6A85BF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FBBEA7E-D4F4-4D73-AECC-A86A2693BA8E}">
      <dgm:prSet phldrT="[Texto]" custT="1"/>
      <dgm:spPr/>
      <dgm:t>
        <a:bodyPr/>
        <a:lstStyle/>
        <a:p>
          <a:r>
            <a:rPr lang="es-CO" sz="1300" dirty="0" smtClean="0"/>
            <a:t>Líneas Investigación</a:t>
          </a:r>
          <a:endParaRPr lang="es-CO" sz="1300" dirty="0"/>
        </a:p>
      </dgm:t>
    </dgm:pt>
    <dgm:pt modelId="{DF91CB80-574A-477C-ADA2-42BCD3C2D46B}" type="sibTrans" cxnId="{1F25FEE8-9390-43D4-B764-6BA36473C830}">
      <dgm:prSet/>
      <dgm:spPr/>
      <dgm:t>
        <a:bodyPr/>
        <a:lstStyle/>
        <a:p>
          <a:endParaRPr lang="es-CO"/>
        </a:p>
      </dgm:t>
    </dgm:pt>
    <dgm:pt modelId="{3A9657E9-8311-4BD8-83F2-A6905F9F45D7}" type="parTrans" cxnId="{1F25FEE8-9390-43D4-B764-6BA36473C830}">
      <dgm:prSet/>
      <dgm:spPr/>
      <dgm:t>
        <a:bodyPr/>
        <a:lstStyle/>
        <a:p>
          <a:endParaRPr lang="es-CO"/>
        </a:p>
      </dgm:t>
    </dgm:pt>
    <dgm:pt modelId="{F4467373-960F-47EC-B974-2C24B89E83CE}">
      <dgm:prSet phldrT="[Texto]" custT="1"/>
      <dgm:spPr/>
      <dgm:t>
        <a:bodyPr/>
        <a:lstStyle/>
        <a:p>
          <a:r>
            <a:rPr lang="es-CO" sz="1050" dirty="0" smtClean="0"/>
            <a:t>Innovación y Desarrollo Tecnológico</a:t>
          </a:r>
          <a:endParaRPr lang="es-CO" sz="1050" dirty="0"/>
        </a:p>
      </dgm:t>
    </dgm:pt>
    <dgm:pt modelId="{92AEF850-4351-494B-8C99-C74DA78E0B04}" type="parTrans" cxnId="{C3151114-EE51-4648-AD07-B725B40B5E36}">
      <dgm:prSet/>
      <dgm:spPr/>
      <dgm:t>
        <a:bodyPr/>
        <a:lstStyle/>
        <a:p>
          <a:endParaRPr lang="es-CO"/>
        </a:p>
      </dgm:t>
    </dgm:pt>
    <dgm:pt modelId="{1402BD81-5AC7-4A1E-858E-232574B97F7C}" type="sibTrans" cxnId="{C3151114-EE51-4648-AD07-B725B40B5E36}">
      <dgm:prSet/>
      <dgm:spPr/>
      <dgm:t>
        <a:bodyPr/>
        <a:lstStyle/>
        <a:p>
          <a:endParaRPr lang="es-CO"/>
        </a:p>
      </dgm:t>
    </dgm:pt>
    <dgm:pt modelId="{60E3D109-D258-423F-A451-F9AD3344E266}">
      <dgm:prSet phldrT="[Texto]" custT="1"/>
      <dgm:spPr/>
      <dgm:t>
        <a:bodyPr/>
        <a:lstStyle/>
        <a:p>
          <a:r>
            <a:rPr lang="es-CO" sz="1050" dirty="0" smtClean="0"/>
            <a:t>Apropiación Social del Conocimiento</a:t>
          </a:r>
          <a:endParaRPr lang="es-CO" sz="1050" dirty="0"/>
        </a:p>
      </dgm:t>
    </dgm:pt>
    <dgm:pt modelId="{46C2D7F5-170B-42A6-BBAE-C0F02E4F00C9}" type="parTrans" cxnId="{62C1067E-737E-4B0E-82CF-1820DB2D1163}">
      <dgm:prSet/>
      <dgm:spPr/>
      <dgm:t>
        <a:bodyPr/>
        <a:lstStyle/>
        <a:p>
          <a:endParaRPr lang="es-CO"/>
        </a:p>
      </dgm:t>
    </dgm:pt>
    <dgm:pt modelId="{8FD88D8F-8B07-472F-873F-B1F8B8F64699}" type="sibTrans" cxnId="{62C1067E-737E-4B0E-82CF-1820DB2D1163}">
      <dgm:prSet/>
      <dgm:spPr/>
      <dgm:t>
        <a:bodyPr/>
        <a:lstStyle/>
        <a:p>
          <a:endParaRPr lang="es-CO"/>
        </a:p>
      </dgm:t>
    </dgm:pt>
    <dgm:pt modelId="{C56CC532-7E19-4C86-B966-ECC6ECC3790C}">
      <dgm:prSet phldrT="[Texto]" custT="1"/>
      <dgm:spPr/>
      <dgm:t>
        <a:bodyPr/>
        <a:lstStyle/>
        <a:p>
          <a:r>
            <a:rPr lang="es-CO" sz="1050" dirty="0" smtClean="0"/>
            <a:t>Formación Recurso humano</a:t>
          </a:r>
          <a:endParaRPr lang="es-CO" sz="1050" dirty="0"/>
        </a:p>
      </dgm:t>
    </dgm:pt>
    <dgm:pt modelId="{F3CDC355-E18F-4DC6-8D85-057CABD8773F}" type="parTrans" cxnId="{C571348C-2C0A-4450-BF04-AEB45AED26B8}">
      <dgm:prSet/>
      <dgm:spPr/>
      <dgm:t>
        <a:bodyPr/>
        <a:lstStyle/>
        <a:p>
          <a:endParaRPr lang="es-CO"/>
        </a:p>
      </dgm:t>
    </dgm:pt>
    <dgm:pt modelId="{7AA2E135-0A87-4E30-A01B-12545176D490}" type="sibTrans" cxnId="{C571348C-2C0A-4450-BF04-AEB45AED26B8}">
      <dgm:prSet/>
      <dgm:spPr/>
      <dgm:t>
        <a:bodyPr/>
        <a:lstStyle/>
        <a:p>
          <a:endParaRPr lang="es-CO"/>
        </a:p>
      </dgm:t>
    </dgm:pt>
    <dgm:pt modelId="{8B075851-232B-4C41-BB1B-E8B8E80631E8}">
      <dgm:prSet phldrT="[Texto]" custT="1"/>
      <dgm:spPr/>
      <dgm:t>
        <a:bodyPr/>
        <a:lstStyle/>
        <a:p>
          <a:r>
            <a:rPr lang="es-CO" sz="1100" dirty="0" smtClean="0"/>
            <a:t>Proyectos y producción resultados</a:t>
          </a:r>
          <a:endParaRPr lang="es-CO" sz="1100" dirty="0"/>
        </a:p>
      </dgm:t>
    </dgm:pt>
    <dgm:pt modelId="{52D2ECEC-F2B7-4723-8F0D-6D2BD964982F}" type="parTrans" cxnId="{2DCF4B97-E15D-47CB-8C97-401D0DDD229B}">
      <dgm:prSet/>
      <dgm:spPr/>
      <dgm:t>
        <a:bodyPr/>
        <a:lstStyle/>
        <a:p>
          <a:endParaRPr lang="es-CO"/>
        </a:p>
      </dgm:t>
    </dgm:pt>
    <dgm:pt modelId="{0830689E-2BE5-405E-8DCA-6C9B005D4812}" type="sibTrans" cxnId="{2DCF4B97-E15D-47CB-8C97-401D0DDD229B}">
      <dgm:prSet/>
      <dgm:spPr/>
      <dgm:t>
        <a:bodyPr/>
        <a:lstStyle/>
        <a:p>
          <a:endParaRPr lang="es-CO"/>
        </a:p>
      </dgm:t>
    </dgm:pt>
    <dgm:pt modelId="{B4561BB9-15D3-48CB-8A6A-CEBC26798957}">
      <dgm:prSet phldrT="[Texto]" custT="1"/>
      <dgm:spPr/>
      <dgm:t>
        <a:bodyPr/>
        <a:lstStyle/>
        <a:p>
          <a:r>
            <a:rPr lang="es-CO" sz="900" dirty="0" smtClean="0"/>
            <a:t> </a:t>
          </a:r>
          <a:r>
            <a:rPr lang="es-CO" sz="1050" dirty="0" smtClean="0"/>
            <a:t>Nuevo Conocimiento</a:t>
          </a:r>
          <a:endParaRPr lang="es-CO" sz="1050" dirty="0"/>
        </a:p>
      </dgm:t>
    </dgm:pt>
    <dgm:pt modelId="{3AE138E9-4F3B-4ABF-8FC4-0184F90FDC7A}" type="parTrans" cxnId="{5B45BFEC-7DD6-4BE2-84BB-598CD5B2BCE0}">
      <dgm:prSet/>
      <dgm:spPr/>
      <dgm:t>
        <a:bodyPr/>
        <a:lstStyle/>
        <a:p>
          <a:endParaRPr lang="es-CO"/>
        </a:p>
      </dgm:t>
    </dgm:pt>
    <dgm:pt modelId="{15A57DB9-D0D8-44D2-8FD4-0365744983F9}" type="sibTrans" cxnId="{5B45BFEC-7DD6-4BE2-84BB-598CD5B2BCE0}">
      <dgm:prSet/>
      <dgm:spPr/>
      <dgm:t>
        <a:bodyPr/>
        <a:lstStyle/>
        <a:p>
          <a:endParaRPr lang="es-CO"/>
        </a:p>
      </dgm:t>
    </dgm:pt>
    <dgm:pt modelId="{8680437B-06BE-4929-B358-F691A08769CE}" type="pres">
      <dgm:prSet presAssocID="{48FA995B-9255-45FC-9C39-E93CC6A85BF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B4B5849-F0F0-4EF3-BBAD-A08347D58A79}" type="pres">
      <dgm:prSet presAssocID="{FFBBEA7E-D4F4-4D73-AECC-A86A2693BA8E}" presName="root1" presStyleCnt="0"/>
      <dgm:spPr/>
    </dgm:pt>
    <dgm:pt modelId="{E4C9B5B5-86A7-4A16-96E7-9ABE5992FECB}" type="pres">
      <dgm:prSet presAssocID="{FFBBEA7E-D4F4-4D73-AECC-A86A2693BA8E}" presName="LevelOneTextNode" presStyleLbl="node0" presStyleIdx="0" presStyleCnt="1" custScaleX="117125" custScaleY="15865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4D40B1E-290A-4AD6-B6AE-CAF6BD6FFEE0}" type="pres">
      <dgm:prSet presAssocID="{FFBBEA7E-D4F4-4D73-AECC-A86A2693BA8E}" presName="level2hierChild" presStyleCnt="0"/>
      <dgm:spPr/>
    </dgm:pt>
    <dgm:pt modelId="{42FD2ADA-73F0-43D9-8759-54888550E84D}" type="pres">
      <dgm:prSet presAssocID="{52D2ECEC-F2B7-4723-8F0D-6D2BD964982F}" presName="conn2-1" presStyleLbl="parChTrans1D2" presStyleIdx="0" presStyleCnt="1"/>
      <dgm:spPr/>
      <dgm:t>
        <a:bodyPr/>
        <a:lstStyle/>
        <a:p>
          <a:endParaRPr lang="es-CO"/>
        </a:p>
      </dgm:t>
    </dgm:pt>
    <dgm:pt modelId="{382483CA-5EBD-47CF-A44F-53037612CBF0}" type="pres">
      <dgm:prSet presAssocID="{52D2ECEC-F2B7-4723-8F0D-6D2BD964982F}" presName="connTx" presStyleLbl="parChTrans1D2" presStyleIdx="0" presStyleCnt="1"/>
      <dgm:spPr/>
      <dgm:t>
        <a:bodyPr/>
        <a:lstStyle/>
        <a:p>
          <a:endParaRPr lang="es-CO"/>
        </a:p>
      </dgm:t>
    </dgm:pt>
    <dgm:pt modelId="{34A880F3-47F3-4E06-A4F5-56451CA48872}" type="pres">
      <dgm:prSet presAssocID="{8B075851-232B-4C41-BB1B-E8B8E80631E8}" presName="root2" presStyleCnt="0"/>
      <dgm:spPr/>
    </dgm:pt>
    <dgm:pt modelId="{35503335-A564-413F-9071-725B4D825840}" type="pres">
      <dgm:prSet presAssocID="{8B075851-232B-4C41-BB1B-E8B8E80631E8}" presName="LevelTwoTextNode" presStyleLbl="node2" presStyleIdx="0" presStyleCnt="1" custScaleY="165749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2F2DC328-AE13-4CEC-8B13-CCCC375E1ED3}" type="pres">
      <dgm:prSet presAssocID="{8B075851-232B-4C41-BB1B-E8B8E80631E8}" presName="level3hierChild" presStyleCnt="0"/>
      <dgm:spPr/>
    </dgm:pt>
    <dgm:pt modelId="{399C8E0A-8FCD-4C18-B5C1-1BBBBA76B680}" type="pres">
      <dgm:prSet presAssocID="{3AE138E9-4F3B-4ABF-8FC4-0184F90FDC7A}" presName="conn2-1" presStyleLbl="parChTrans1D3" presStyleIdx="0" presStyleCnt="4"/>
      <dgm:spPr/>
      <dgm:t>
        <a:bodyPr/>
        <a:lstStyle/>
        <a:p>
          <a:endParaRPr lang="es-CO"/>
        </a:p>
      </dgm:t>
    </dgm:pt>
    <dgm:pt modelId="{FCFE12A2-3D6C-42B1-8DF1-37327801BDAD}" type="pres">
      <dgm:prSet presAssocID="{3AE138E9-4F3B-4ABF-8FC4-0184F90FDC7A}" presName="connTx" presStyleLbl="parChTrans1D3" presStyleIdx="0" presStyleCnt="4"/>
      <dgm:spPr/>
      <dgm:t>
        <a:bodyPr/>
        <a:lstStyle/>
        <a:p>
          <a:endParaRPr lang="es-CO"/>
        </a:p>
      </dgm:t>
    </dgm:pt>
    <dgm:pt modelId="{782A6C8B-0847-4B5A-910C-278608AFBBD4}" type="pres">
      <dgm:prSet presAssocID="{B4561BB9-15D3-48CB-8A6A-CEBC26798957}" presName="root2" presStyleCnt="0"/>
      <dgm:spPr/>
    </dgm:pt>
    <dgm:pt modelId="{7EEF8497-2E1A-4F6C-82E2-CC54671089B9}" type="pres">
      <dgm:prSet presAssocID="{B4561BB9-15D3-48CB-8A6A-CEBC26798957}" presName="LevelTwoTextNode" presStyleLbl="node3" presStyleIdx="0" presStyleCnt="4" custScaleX="123679" custScaleY="117480" custLinFactNeighborX="4574" custLinFactNeighborY="3378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14087F89-AD73-400E-A6C3-19CAD9B71F5A}" type="pres">
      <dgm:prSet presAssocID="{B4561BB9-15D3-48CB-8A6A-CEBC26798957}" presName="level3hierChild" presStyleCnt="0"/>
      <dgm:spPr/>
    </dgm:pt>
    <dgm:pt modelId="{54BDC249-2642-418F-8EC5-73E9FD6D74E4}" type="pres">
      <dgm:prSet presAssocID="{92AEF850-4351-494B-8C99-C74DA78E0B04}" presName="conn2-1" presStyleLbl="parChTrans1D3" presStyleIdx="1" presStyleCnt="4"/>
      <dgm:spPr/>
      <dgm:t>
        <a:bodyPr/>
        <a:lstStyle/>
        <a:p>
          <a:endParaRPr lang="es-CO"/>
        </a:p>
      </dgm:t>
    </dgm:pt>
    <dgm:pt modelId="{BBEB3AA3-CFB8-43A7-BE29-240491F8EFE5}" type="pres">
      <dgm:prSet presAssocID="{92AEF850-4351-494B-8C99-C74DA78E0B04}" presName="connTx" presStyleLbl="parChTrans1D3" presStyleIdx="1" presStyleCnt="4"/>
      <dgm:spPr/>
      <dgm:t>
        <a:bodyPr/>
        <a:lstStyle/>
        <a:p>
          <a:endParaRPr lang="es-CO"/>
        </a:p>
      </dgm:t>
    </dgm:pt>
    <dgm:pt modelId="{75114BF7-CEA4-45B3-BB3B-E4E6FFDEEACB}" type="pres">
      <dgm:prSet presAssocID="{F4467373-960F-47EC-B974-2C24B89E83CE}" presName="root2" presStyleCnt="0"/>
      <dgm:spPr/>
    </dgm:pt>
    <dgm:pt modelId="{AF4C0A16-26BC-4C95-9637-67A4B27DC21B}" type="pres">
      <dgm:prSet presAssocID="{F4467373-960F-47EC-B974-2C24B89E83CE}" presName="LevelTwoTextNode" presStyleLbl="node3" presStyleIdx="1" presStyleCnt="4" custScaleY="150536" custLinFactY="43483" custLinFactNeighborX="3118" custLinFactNeighborY="10000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4C87F8E-BC34-4EE0-98D4-B278B0EAAA29}" type="pres">
      <dgm:prSet presAssocID="{F4467373-960F-47EC-B974-2C24B89E83CE}" presName="level3hierChild" presStyleCnt="0"/>
      <dgm:spPr/>
    </dgm:pt>
    <dgm:pt modelId="{3B0D725A-C3F4-41F6-96C1-F120D10C28B7}" type="pres">
      <dgm:prSet presAssocID="{F3CDC355-E18F-4DC6-8D85-057CABD8773F}" presName="conn2-1" presStyleLbl="parChTrans1D3" presStyleIdx="2" presStyleCnt="4"/>
      <dgm:spPr/>
      <dgm:t>
        <a:bodyPr/>
        <a:lstStyle/>
        <a:p>
          <a:endParaRPr lang="es-CO"/>
        </a:p>
      </dgm:t>
    </dgm:pt>
    <dgm:pt modelId="{BF86A614-E7B1-420C-BFBB-5436F6595850}" type="pres">
      <dgm:prSet presAssocID="{F3CDC355-E18F-4DC6-8D85-057CABD8773F}" presName="connTx" presStyleLbl="parChTrans1D3" presStyleIdx="2" presStyleCnt="4"/>
      <dgm:spPr/>
      <dgm:t>
        <a:bodyPr/>
        <a:lstStyle/>
        <a:p>
          <a:endParaRPr lang="es-CO"/>
        </a:p>
      </dgm:t>
    </dgm:pt>
    <dgm:pt modelId="{B76E875C-08A5-4486-B453-9115B95183AF}" type="pres">
      <dgm:prSet presAssocID="{C56CC532-7E19-4C86-B966-ECC6ECC3790C}" presName="root2" presStyleCnt="0"/>
      <dgm:spPr/>
    </dgm:pt>
    <dgm:pt modelId="{240464CA-B81C-49DC-B0B2-B25B7BA54441}" type="pres">
      <dgm:prSet presAssocID="{C56CC532-7E19-4C86-B966-ECC6ECC3790C}" presName="LevelTwoTextNode" presStyleLbl="node3" presStyleIdx="2" presStyleCnt="4" custScaleY="122819" custLinFactY="-61066" custLinFactNeighborX="506" custLinFactNeighborY="-10000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2DF54B34-8A84-4638-BC39-96475E998D24}" type="pres">
      <dgm:prSet presAssocID="{C56CC532-7E19-4C86-B966-ECC6ECC3790C}" presName="level3hierChild" presStyleCnt="0"/>
      <dgm:spPr/>
    </dgm:pt>
    <dgm:pt modelId="{861F4EBB-2997-462F-85C4-C0AC619F8879}" type="pres">
      <dgm:prSet presAssocID="{46C2D7F5-170B-42A6-BBAE-C0F02E4F00C9}" presName="conn2-1" presStyleLbl="parChTrans1D3" presStyleIdx="3" presStyleCnt="4"/>
      <dgm:spPr/>
      <dgm:t>
        <a:bodyPr/>
        <a:lstStyle/>
        <a:p>
          <a:endParaRPr lang="es-CO"/>
        </a:p>
      </dgm:t>
    </dgm:pt>
    <dgm:pt modelId="{3E8E4B91-F1D8-4D11-A590-AC30FFFFBCD2}" type="pres">
      <dgm:prSet presAssocID="{46C2D7F5-170B-42A6-BBAE-C0F02E4F00C9}" presName="connTx" presStyleLbl="parChTrans1D3" presStyleIdx="3" presStyleCnt="4"/>
      <dgm:spPr/>
      <dgm:t>
        <a:bodyPr/>
        <a:lstStyle/>
        <a:p>
          <a:endParaRPr lang="es-CO"/>
        </a:p>
      </dgm:t>
    </dgm:pt>
    <dgm:pt modelId="{1249B885-FB3F-41C1-B059-FFDE7EA6F47B}" type="pres">
      <dgm:prSet presAssocID="{60E3D109-D258-423F-A451-F9AD3344E266}" presName="root2" presStyleCnt="0"/>
      <dgm:spPr/>
    </dgm:pt>
    <dgm:pt modelId="{A9A7612A-95A8-4069-9A01-A4078F65142B}" type="pres">
      <dgm:prSet presAssocID="{60E3D109-D258-423F-A451-F9AD3344E266}" presName="LevelTwoTextNode" presStyleLbl="node3" presStyleIdx="3" presStyleCnt="4" custScaleX="118907" custScaleY="152161" custLinFactNeighborX="497" custLinFactNeighborY="26285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B94AF429-5F5D-43EA-8611-4EA752E13567}" type="pres">
      <dgm:prSet presAssocID="{60E3D109-D258-423F-A451-F9AD3344E266}" presName="level3hierChild" presStyleCnt="0"/>
      <dgm:spPr/>
    </dgm:pt>
  </dgm:ptLst>
  <dgm:cxnLst>
    <dgm:cxn modelId="{D94F1D83-D665-4C30-9C9B-201FFDF06064}" type="presOf" srcId="{92AEF850-4351-494B-8C99-C74DA78E0B04}" destId="{BBEB3AA3-CFB8-43A7-BE29-240491F8EFE5}" srcOrd="1" destOrd="0" presId="urn:microsoft.com/office/officeart/2005/8/layout/hierarchy2"/>
    <dgm:cxn modelId="{D430CE04-534C-4049-A8D1-B33897AFAB4A}" type="presOf" srcId="{46C2D7F5-170B-42A6-BBAE-C0F02E4F00C9}" destId="{861F4EBB-2997-462F-85C4-C0AC619F8879}" srcOrd="0" destOrd="0" presId="urn:microsoft.com/office/officeart/2005/8/layout/hierarchy2"/>
    <dgm:cxn modelId="{2DCF4B97-E15D-47CB-8C97-401D0DDD229B}" srcId="{FFBBEA7E-D4F4-4D73-AECC-A86A2693BA8E}" destId="{8B075851-232B-4C41-BB1B-E8B8E80631E8}" srcOrd="0" destOrd="0" parTransId="{52D2ECEC-F2B7-4723-8F0D-6D2BD964982F}" sibTransId="{0830689E-2BE5-405E-8DCA-6C9B005D4812}"/>
    <dgm:cxn modelId="{E684F864-242E-4910-8D0C-5072FB7199B8}" type="presOf" srcId="{F3CDC355-E18F-4DC6-8D85-057CABD8773F}" destId="{3B0D725A-C3F4-41F6-96C1-F120D10C28B7}" srcOrd="0" destOrd="0" presId="urn:microsoft.com/office/officeart/2005/8/layout/hierarchy2"/>
    <dgm:cxn modelId="{C571348C-2C0A-4450-BF04-AEB45AED26B8}" srcId="{8B075851-232B-4C41-BB1B-E8B8E80631E8}" destId="{C56CC532-7E19-4C86-B966-ECC6ECC3790C}" srcOrd="2" destOrd="0" parTransId="{F3CDC355-E18F-4DC6-8D85-057CABD8773F}" sibTransId="{7AA2E135-0A87-4E30-A01B-12545176D490}"/>
    <dgm:cxn modelId="{5B45BFEC-7DD6-4BE2-84BB-598CD5B2BCE0}" srcId="{8B075851-232B-4C41-BB1B-E8B8E80631E8}" destId="{B4561BB9-15D3-48CB-8A6A-CEBC26798957}" srcOrd="0" destOrd="0" parTransId="{3AE138E9-4F3B-4ABF-8FC4-0184F90FDC7A}" sibTransId="{15A57DB9-D0D8-44D2-8FD4-0365744983F9}"/>
    <dgm:cxn modelId="{536D0D04-84F6-40EA-BBFE-0C42EFEC93EE}" type="presOf" srcId="{F4467373-960F-47EC-B974-2C24B89E83CE}" destId="{AF4C0A16-26BC-4C95-9637-67A4B27DC21B}" srcOrd="0" destOrd="0" presId="urn:microsoft.com/office/officeart/2005/8/layout/hierarchy2"/>
    <dgm:cxn modelId="{6CBFD286-2EA9-42A0-8197-5413EF8AFFF7}" type="presOf" srcId="{C56CC532-7E19-4C86-B966-ECC6ECC3790C}" destId="{240464CA-B81C-49DC-B0B2-B25B7BA54441}" srcOrd="0" destOrd="0" presId="urn:microsoft.com/office/officeart/2005/8/layout/hierarchy2"/>
    <dgm:cxn modelId="{00D85390-ED0D-4889-B8EE-0335FD39F500}" type="presOf" srcId="{60E3D109-D258-423F-A451-F9AD3344E266}" destId="{A9A7612A-95A8-4069-9A01-A4078F65142B}" srcOrd="0" destOrd="0" presId="urn:microsoft.com/office/officeart/2005/8/layout/hierarchy2"/>
    <dgm:cxn modelId="{CE3786BF-AB98-4E6B-AC4B-B25B2151D84F}" type="presOf" srcId="{46C2D7F5-170B-42A6-BBAE-C0F02E4F00C9}" destId="{3E8E4B91-F1D8-4D11-A590-AC30FFFFBCD2}" srcOrd="1" destOrd="0" presId="urn:microsoft.com/office/officeart/2005/8/layout/hierarchy2"/>
    <dgm:cxn modelId="{F3831227-EC21-4A5F-B4DE-E876DFF7C60A}" type="presOf" srcId="{3AE138E9-4F3B-4ABF-8FC4-0184F90FDC7A}" destId="{FCFE12A2-3D6C-42B1-8DF1-37327801BDAD}" srcOrd="1" destOrd="0" presId="urn:microsoft.com/office/officeart/2005/8/layout/hierarchy2"/>
    <dgm:cxn modelId="{C6C1CFE7-D6F2-47BB-B7B1-29F1A23F2EB1}" type="presOf" srcId="{B4561BB9-15D3-48CB-8A6A-CEBC26798957}" destId="{7EEF8497-2E1A-4F6C-82E2-CC54671089B9}" srcOrd="0" destOrd="0" presId="urn:microsoft.com/office/officeart/2005/8/layout/hierarchy2"/>
    <dgm:cxn modelId="{86E0E922-793E-484E-9606-7980F4C35BF2}" type="presOf" srcId="{48FA995B-9255-45FC-9C39-E93CC6A85BFA}" destId="{8680437B-06BE-4929-B358-F691A08769CE}" srcOrd="0" destOrd="0" presId="urn:microsoft.com/office/officeart/2005/8/layout/hierarchy2"/>
    <dgm:cxn modelId="{B1D1B5B2-28DC-4A9B-AA93-66314D5F4153}" type="presOf" srcId="{8B075851-232B-4C41-BB1B-E8B8E80631E8}" destId="{35503335-A564-413F-9071-725B4D825840}" srcOrd="0" destOrd="0" presId="urn:microsoft.com/office/officeart/2005/8/layout/hierarchy2"/>
    <dgm:cxn modelId="{EED7F8CF-5912-4259-BB65-867D92CC05FA}" type="presOf" srcId="{92AEF850-4351-494B-8C99-C74DA78E0B04}" destId="{54BDC249-2642-418F-8EC5-73E9FD6D74E4}" srcOrd="0" destOrd="0" presId="urn:microsoft.com/office/officeart/2005/8/layout/hierarchy2"/>
    <dgm:cxn modelId="{62C1067E-737E-4B0E-82CF-1820DB2D1163}" srcId="{8B075851-232B-4C41-BB1B-E8B8E80631E8}" destId="{60E3D109-D258-423F-A451-F9AD3344E266}" srcOrd="3" destOrd="0" parTransId="{46C2D7F5-170B-42A6-BBAE-C0F02E4F00C9}" sibTransId="{8FD88D8F-8B07-472F-873F-B1F8B8F64699}"/>
    <dgm:cxn modelId="{DE6AE66C-6442-4BBE-902F-2CDDF816F888}" type="presOf" srcId="{3AE138E9-4F3B-4ABF-8FC4-0184F90FDC7A}" destId="{399C8E0A-8FCD-4C18-B5C1-1BBBBA76B680}" srcOrd="0" destOrd="0" presId="urn:microsoft.com/office/officeart/2005/8/layout/hierarchy2"/>
    <dgm:cxn modelId="{0E517BA4-C562-4327-AE9D-A10B80E017D1}" type="presOf" srcId="{52D2ECEC-F2B7-4723-8F0D-6D2BD964982F}" destId="{42FD2ADA-73F0-43D9-8759-54888550E84D}" srcOrd="0" destOrd="0" presId="urn:microsoft.com/office/officeart/2005/8/layout/hierarchy2"/>
    <dgm:cxn modelId="{ED00C464-A3DF-4919-8EAB-78A6F0309FBA}" type="presOf" srcId="{F3CDC355-E18F-4DC6-8D85-057CABD8773F}" destId="{BF86A614-E7B1-420C-BFBB-5436F6595850}" srcOrd="1" destOrd="0" presId="urn:microsoft.com/office/officeart/2005/8/layout/hierarchy2"/>
    <dgm:cxn modelId="{C3151114-EE51-4648-AD07-B725B40B5E36}" srcId="{8B075851-232B-4C41-BB1B-E8B8E80631E8}" destId="{F4467373-960F-47EC-B974-2C24B89E83CE}" srcOrd="1" destOrd="0" parTransId="{92AEF850-4351-494B-8C99-C74DA78E0B04}" sibTransId="{1402BD81-5AC7-4A1E-858E-232574B97F7C}"/>
    <dgm:cxn modelId="{BB26B775-102E-47DF-9C23-E011B260CCAF}" type="presOf" srcId="{FFBBEA7E-D4F4-4D73-AECC-A86A2693BA8E}" destId="{E4C9B5B5-86A7-4A16-96E7-9ABE5992FECB}" srcOrd="0" destOrd="0" presId="urn:microsoft.com/office/officeart/2005/8/layout/hierarchy2"/>
    <dgm:cxn modelId="{D6988F95-C89B-4B9A-A67F-7EFAD30A43C6}" type="presOf" srcId="{52D2ECEC-F2B7-4723-8F0D-6D2BD964982F}" destId="{382483CA-5EBD-47CF-A44F-53037612CBF0}" srcOrd="1" destOrd="0" presId="urn:microsoft.com/office/officeart/2005/8/layout/hierarchy2"/>
    <dgm:cxn modelId="{1F25FEE8-9390-43D4-B764-6BA36473C830}" srcId="{48FA995B-9255-45FC-9C39-E93CC6A85BFA}" destId="{FFBBEA7E-D4F4-4D73-AECC-A86A2693BA8E}" srcOrd="0" destOrd="0" parTransId="{3A9657E9-8311-4BD8-83F2-A6905F9F45D7}" sibTransId="{DF91CB80-574A-477C-ADA2-42BCD3C2D46B}"/>
    <dgm:cxn modelId="{7849CBF8-043C-4695-992F-9E9C733D1553}" type="presParOf" srcId="{8680437B-06BE-4929-B358-F691A08769CE}" destId="{5B4B5849-F0F0-4EF3-BBAD-A08347D58A79}" srcOrd="0" destOrd="0" presId="urn:microsoft.com/office/officeart/2005/8/layout/hierarchy2"/>
    <dgm:cxn modelId="{D8A1832F-C762-44E8-8504-9BFB5EAC632A}" type="presParOf" srcId="{5B4B5849-F0F0-4EF3-BBAD-A08347D58A79}" destId="{E4C9B5B5-86A7-4A16-96E7-9ABE5992FECB}" srcOrd="0" destOrd="0" presId="urn:microsoft.com/office/officeart/2005/8/layout/hierarchy2"/>
    <dgm:cxn modelId="{03F80C64-4A6C-4CF3-99E2-299AB8602992}" type="presParOf" srcId="{5B4B5849-F0F0-4EF3-BBAD-A08347D58A79}" destId="{A4D40B1E-290A-4AD6-B6AE-CAF6BD6FFEE0}" srcOrd="1" destOrd="0" presId="urn:microsoft.com/office/officeart/2005/8/layout/hierarchy2"/>
    <dgm:cxn modelId="{B82EEC56-5598-4818-A4C6-495A1C5BD111}" type="presParOf" srcId="{A4D40B1E-290A-4AD6-B6AE-CAF6BD6FFEE0}" destId="{42FD2ADA-73F0-43D9-8759-54888550E84D}" srcOrd="0" destOrd="0" presId="urn:microsoft.com/office/officeart/2005/8/layout/hierarchy2"/>
    <dgm:cxn modelId="{93E93CA5-8378-47BB-AF1B-F5CE686EEA72}" type="presParOf" srcId="{42FD2ADA-73F0-43D9-8759-54888550E84D}" destId="{382483CA-5EBD-47CF-A44F-53037612CBF0}" srcOrd="0" destOrd="0" presId="urn:microsoft.com/office/officeart/2005/8/layout/hierarchy2"/>
    <dgm:cxn modelId="{AE5A023F-7D89-45EC-938C-FBA7DEBADE09}" type="presParOf" srcId="{A4D40B1E-290A-4AD6-B6AE-CAF6BD6FFEE0}" destId="{34A880F3-47F3-4E06-A4F5-56451CA48872}" srcOrd="1" destOrd="0" presId="urn:microsoft.com/office/officeart/2005/8/layout/hierarchy2"/>
    <dgm:cxn modelId="{903C0B7A-CCEB-4EBF-AD5D-740CA66329D8}" type="presParOf" srcId="{34A880F3-47F3-4E06-A4F5-56451CA48872}" destId="{35503335-A564-413F-9071-725B4D825840}" srcOrd="0" destOrd="0" presId="urn:microsoft.com/office/officeart/2005/8/layout/hierarchy2"/>
    <dgm:cxn modelId="{26A90893-BA91-4559-86E7-EC1FA5C285D9}" type="presParOf" srcId="{34A880F3-47F3-4E06-A4F5-56451CA48872}" destId="{2F2DC328-AE13-4CEC-8B13-CCCC375E1ED3}" srcOrd="1" destOrd="0" presId="urn:microsoft.com/office/officeart/2005/8/layout/hierarchy2"/>
    <dgm:cxn modelId="{7737CB05-0849-405F-BD0C-6E149C127F76}" type="presParOf" srcId="{2F2DC328-AE13-4CEC-8B13-CCCC375E1ED3}" destId="{399C8E0A-8FCD-4C18-B5C1-1BBBBA76B680}" srcOrd="0" destOrd="0" presId="urn:microsoft.com/office/officeart/2005/8/layout/hierarchy2"/>
    <dgm:cxn modelId="{2557DB69-8DBA-457E-BC1A-F361221F1309}" type="presParOf" srcId="{399C8E0A-8FCD-4C18-B5C1-1BBBBA76B680}" destId="{FCFE12A2-3D6C-42B1-8DF1-37327801BDAD}" srcOrd="0" destOrd="0" presId="urn:microsoft.com/office/officeart/2005/8/layout/hierarchy2"/>
    <dgm:cxn modelId="{D71F5273-6492-4ECB-830F-6BA424C7D014}" type="presParOf" srcId="{2F2DC328-AE13-4CEC-8B13-CCCC375E1ED3}" destId="{782A6C8B-0847-4B5A-910C-278608AFBBD4}" srcOrd="1" destOrd="0" presId="urn:microsoft.com/office/officeart/2005/8/layout/hierarchy2"/>
    <dgm:cxn modelId="{4FECCEBF-21D5-4659-9BE8-DA1EF0744CCB}" type="presParOf" srcId="{782A6C8B-0847-4B5A-910C-278608AFBBD4}" destId="{7EEF8497-2E1A-4F6C-82E2-CC54671089B9}" srcOrd="0" destOrd="0" presId="urn:microsoft.com/office/officeart/2005/8/layout/hierarchy2"/>
    <dgm:cxn modelId="{CAAA3D07-854E-4219-852B-81E7ED27C612}" type="presParOf" srcId="{782A6C8B-0847-4B5A-910C-278608AFBBD4}" destId="{14087F89-AD73-400E-A6C3-19CAD9B71F5A}" srcOrd="1" destOrd="0" presId="urn:microsoft.com/office/officeart/2005/8/layout/hierarchy2"/>
    <dgm:cxn modelId="{5C0FE202-503D-449A-9A7D-8BA09C934276}" type="presParOf" srcId="{2F2DC328-AE13-4CEC-8B13-CCCC375E1ED3}" destId="{54BDC249-2642-418F-8EC5-73E9FD6D74E4}" srcOrd="2" destOrd="0" presId="urn:microsoft.com/office/officeart/2005/8/layout/hierarchy2"/>
    <dgm:cxn modelId="{1DC5F075-176E-4C54-BEAF-BDD38CAE535D}" type="presParOf" srcId="{54BDC249-2642-418F-8EC5-73E9FD6D74E4}" destId="{BBEB3AA3-CFB8-43A7-BE29-240491F8EFE5}" srcOrd="0" destOrd="0" presId="urn:microsoft.com/office/officeart/2005/8/layout/hierarchy2"/>
    <dgm:cxn modelId="{313EFFFA-6188-4142-9D09-5C83375EBECA}" type="presParOf" srcId="{2F2DC328-AE13-4CEC-8B13-CCCC375E1ED3}" destId="{75114BF7-CEA4-45B3-BB3B-E4E6FFDEEACB}" srcOrd="3" destOrd="0" presId="urn:microsoft.com/office/officeart/2005/8/layout/hierarchy2"/>
    <dgm:cxn modelId="{699D9788-E194-4748-9C6E-63FF28E2653A}" type="presParOf" srcId="{75114BF7-CEA4-45B3-BB3B-E4E6FFDEEACB}" destId="{AF4C0A16-26BC-4C95-9637-67A4B27DC21B}" srcOrd="0" destOrd="0" presId="urn:microsoft.com/office/officeart/2005/8/layout/hierarchy2"/>
    <dgm:cxn modelId="{AD842025-42B4-4D70-97F7-50D477506B7F}" type="presParOf" srcId="{75114BF7-CEA4-45B3-BB3B-E4E6FFDEEACB}" destId="{D4C87F8E-BC34-4EE0-98D4-B278B0EAAA29}" srcOrd="1" destOrd="0" presId="urn:microsoft.com/office/officeart/2005/8/layout/hierarchy2"/>
    <dgm:cxn modelId="{FFBC4C4B-40CD-4F86-84F7-97CFC3EDD735}" type="presParOf" srcId="{2F2DC328-AE13-4CEC-8B13-CCCC375E1ED3}" destId="{3B0D725A-C3F4-41F6-96C1-F120D10C28B7}" srcOrd="4" destOrd="0" presId="urn:microsoft.com/office/officeart/2005/8/layout/hierarchy2"/>
    <dgm:cxn modelId="{1AAA582F-66A7-4A71-BE37-9981175ADC4C}" type="presParOf" srcId="{3B0D725A-C3F4-41F6-96C1-F120D10C28B7}" destId="{BF86A614-E7B1-420C-BFBB-5436F6595850}" srcOrd="0" destOrd="0" presId="urn:microsoft.com/office/officeart/2005/8/layout/hierarchy2"/>
    <dgm:cxn modelId="{56187230-6E67-4011-A896-E0725D130945}" type="presParOf" srcId="{2F2DC328-AE13-4CEC-8B13-CCCC375E1ED3}" destId="{B76E875C-08A5-4486-B453-9115B95183AF}" srcOrd="5" destOrd="0" presId="urn:microsoft.com/office/officeart/2005/8/layout/hierarchy2"/>
    <dgm:cxn modelId="{6F842263-B9AB-48D6-8FB2-967493F06080}" type="presParOf" srcId="{B76E875C-08A5-4486-B453-9115B95183AF}" destId="{240464CA-B81C-49DC-B0B2-B25B7BA54441}" srcOrd="0" destOrd="0" presId="urn:microsoft.com/office/officeart/2005/8/layout/hierarchy2"/>
    <dgm:cxn modelId="{30F0116D-EEE5-4981-BF6F-2BD19AA87DFE}" type="presParOf" srcId="{B76E875C-08A5-4486-B453-9115B95183AF}" destId="{2DF54B34-8A84-4638-BC39-96475E998D24}" srcOrd="1" destOrd="0" presId="urn:microsoft.com/office/officeart/2005/8/layout/hierarchy2"/>
    <dgm:cxn modelId="{A44DEBB2-F7AF-4FA4-9173-E3CF5C4B6B13}" type="presParOf" srcId="{2F2DC328-AE13-4CEC-8B13-CCCC375E1ED3}" destId="{861F4EBB-2997-462F-85C4-C0AC619F8879}" srcOrd="6" destOrd="0" presId="urn:microsoft.com/office/officeart/2005/8/layout/hierarchy2"/>
    <dgm:cxn modelId="{BDCDC2EA-55C3-4B72-A9AE-A4B46AFDCE20}" type="presParOf" srcId="{861F4EBB-2997-462F-85C4-C0AC619F8879}" destId="{3E8E4B91-F1D8-4D11-A590-AC30FFFFBCD2}" srcOrd="0" destOrd="0" presId="urn:microsoft.com/office/officeart/2005/8/layout/hierarchy2"/>
    <dgm:cxn modelId="{C393F93B-8A9B-4A8E-A83C-1D4BBF6C43C6}" type="presParOf" srcId="{2F2DC328-AE13-4CEC-8B13-CCCC375E1ED3}" destId="{1249B885-FB3F-41C1-B059-FFDE7EA6F47B}" srcOrd="7" destOrd="0" presId="urn:microsoft.com/office/officeart/2005/8/layout/hierarchy2"/>
    <dgm:cxn modelId="{0D416D95-D87F-4D1C-864F-C7CD9607A176}" type="presParOf" srcId="{1249B885-FB3F-41C1-B059-FFDE7EA6F47B}" destId="{A9A7612A-95A8-4069-9A01-A4078F65142B}" srcOrd="0" destOrd="0" presId="urn:microsoft.com/office/officeart/2005/8/layout/hierarchy2"/>
    <dgm:cxn modelId="{6B61B837-4C7E-49D1-90D6-551763FA330D}" type="presParOf" srcId="{1249B885-FB3F-41C1-B059-FFDE7EA6F47B}" destId="{B94AF429-5F5D-43EA-8611-4EA752E1356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FA995B-9255-45FC-9C39-E93CC6A85BF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F8EDF6A-C569-4BD4-B8A2-E73B154FD2C5}">
      <dgm:prSet phldrT="[Texto]" custT="1"/>
      <dgm:spPr/>
      <dgm:t>
        <a:bodyPr/>
        <a:lstStyle/>
        <a:p>
          <a:r>
            <a:rPr lang="es-CO" sz="1000" dirty="0" smtClean="0"/>
            <a:t>Jóvenes</a:t>
          </a:r>
          <a:endParaRPr lang="es-CO" sz="1000" dirty="0"/>
        </a:p>
      </dgm:t>
    </dgm:pt>
    <dgm:pt modelId="{F18ACF7D-EFF1-4EC1-8773-4B36DA1B3298}" type="sibTrans" cxnId="{297F1DC2-910A-4C60-A9EC-BB643DCD0AB5}">
      <dgm:prSet/>
      <dgm:spPr/>
      <dgm:t>
        <a:bodyPr/>
        <a:lstStyle/>
        <a:p>
          <a:endParaRPr lang="es-CO"/>
        </a:p>
      </dgm:t>
    </dgm:pt>
    <dgm:pt modelId="{C2820650-7AD4-4C5B-BC07-B8949FC52813}" type="parTrans" cxnId="{297F1DC2-910A-4C60-A9EC-BB643DCD0AB5}">
      <dgm:prSet/>
      <dgm:spPr/>
      <dgm:t>
        <a:bodyPr/>
        <a:lstStyle/>
        <a:p>
          <a:endParaRPr lang="es-CO"/>
        </a:p>
      </dgm:t>
    </dgm:pt>
    <dgm:pt modelId="{FFBBEA7E-D4F4-4D73-AECC-A86A2693BA8E}">
      <dgm:prSet phldrT="[Texto]" custT="1"/>
      <dgm:spPr/>
      <dgm:t>
        <a:bodyPr/>
        <a:lstStyle/>
        <a:p>
          <a:r>
            <a:rPr lang="es-CO" sz="1000" dirty="0" smtClean="0"/>
            <a:t>Formación</a:t>
          </a:r>
          <a:r>
            <a:rPr lang="es-CO" sz="900" dirty="0" smtClean="0"/>
            <a:t> para la Investigación</a:t>
          </a:r>
          <a:endParaRPr lang="es-CO" sz="900" dirty="0"/>
        </a:p>
      </dgm:t>
    </dgm:pt>
    <dgm:pt modelId="{DF91CB80-574A-477C-ADA2-42BCD3C2D46B}" type="sibTrans" cxnId="{1F25FEE8-9390-43D4-B764-6BA36473C830}">
      <dgm:prSet/>
      <dgm:spPr/>
      <dgm:t>
        <a:bodyPr/>
        <a:lstStyle/>
        <a:p>
          <a:endParaRPr lang="es-CO"/>
        </a:p>
      </dgm:t>
    </dgm:pt>
    <dgm:pt modelId="{3A9657E9-8311-4BD8-83F2-A6905F9F45D7}" type="parTrans" cxnId="{1F25FEE8-9390-43D4-B764-6BA36473C830}">
      <dgm:prSet/>
      <dgm:spPr/>
      <dgm:t>
        <a:bodyPr/>
        <a:lstStyle/>
        <a:p>
          <a:endParaRPr lang="es-CO"/>
        </a:p>
      </dgm:t>
    </dgm:pt>
    <dgm:pt modelId="{F4467373-960F-47EC-B974-2C24B89E83CE}">
      <dgm:prSet phldrT="[Texto]" custT="1"/>
      <dgm:spPr/>
      <dgm:t>
        <a:bodyPr/>
        <a:lstStyle/>
        <a:p>
          <a:r>
            <a:rPr lang="es-CO" sz="1000" dirty="0" smtClean="0"/>
            <a:t>Semilleros</a:t>
          </a:r>
          <a:endParaRPr lang="es-CO" sz="1000" dirty="0"/>
        </a:p>
      </dgm:t>
    </dgm:pt>
    <dgm:pt modelId="{92AEF850-4351-494B-8C99-C74DA78E0B04}" type="parTrans" cxnId="{C3151114-EE51-4648-AD07-B725B40B5E36}">
      <dgm:prSet/>
      <dgm:spPr/>
      <dgm:t>
        <a:bodyPr/>
        <a:lstStyle/>
        <a:p>
          <a:endParaRPr lang="es-CO"/>
        </a:p>
      </dgm:t>
    </dgm:pt>
    <dgm:pt modelId="{1402BD81-5AC7-4A1E-858E-232574B97F7C}" type="sibTrans" cxnId="{C3151114-EE51-4648-AD07-B725B40B5E36}">
      <dgm:prSet/>
      <dgm:spPr/>
      <dgm:t>
        <a:bodyPr/>
        <a:lstStyle/>
        <a:p>
          <a:endParaRPr lang="es-CO"/>
        </a:p>
      </dgm:t>
    </dgm:pt>
    <dgm:pt modelId="{60E3D109-D258-423F-A451-F9AD3344E266}">
      <dgm:prSet phldrT="[Texto]" custT="1"/>
      <dgm:spPr/>
      <dgm:t>
        <a:bodyPr/>
        <a:lstStyle/>
        <a:p>
          <a:r>
            <a:rPr lang="es-CO" sz="1000" dirty="0" smtClean="0"/>
            <a:t>auxiliares de proyectos CTI</a:t>
          </a:r>
          <a:endParaRPr lang="es-CO" sz="1000" dirty="0"/>
        </a:p>
      </dgm:t>
    </dgm:pt>
    <dgm:pt modelId="{46C2D7F5-170B-42A6-BBAE-C0F02E4F00C9}" type="parTrans" cxnId="{62C1067E-737E-4B0E-82CF-1820DB2D1163}">
      <dgm:prSet/>
      <dgm:spPr/>
      <dgm:t>
        <a:bodyPr/>
        <a:lstStyle/>
        <a:p>
          <a:endParaRPr lang="es-CO"/>
        </a:p>
      </dgm:t>
    </dgm:pt>
    <dgm:pt modelId="{8FD88D8F-8B07-472F-873F-B1F8B8F64699}" type="sibTrans" cxnId="{62C1067E-737E-4B0E-82CF-1820DB2D1163}">
      <dgm:prSet/>
      <dgm:spPr/>
      <dgm:t>
        <a:bodyPr/>
        <a:lstStyle/>
        <a:p>
          <a:endParaRPr lang="es-CO"/>
        </a:p>
      </dgm:t>
    </dgm:pt>
    <dgm:pt modelId="{8680437B-06BE-4929-B358-F691A08769CE}" type="pres">
      <dgm:prSet presAssocID="{48FA995B-9255-45FC-9C39-E93CC6A85BF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B4B5849-F0F0-4EF3-BBAD-A08347D58A79}" type="pres">
      <dgm:prSet presAssocID="{FFBBEA7E-D4F4-4D73-AECC-A86A2693BA8E}" presName="root1" presStyleCnt="0"/>
      <dgm:spPr/>
    </dgm:pt>
    <dgm:pt modelId="{E4C9B5B5-86A7-4A16-96E7-9ABE5992FECB}" type="pres">
      <dgm:prSet presAssocID="{FFBBEA7E-D4F4-4D73-AECC-A86A2693BA8E}" presName="LevelOneTextNode" presStyleLbl="node0" presStyleIdx="0" presStyleCnt="1" custScaleY="19263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4D40B1E-290A-4AD6-B6AE-CAF6BD6FFEE0}" type="pres">
      <dgm:prSet presAssocID="{FFBBEA7E-D4F4-4D73-AECC-A86A2693BA8E}" presName="level2hierChild" presStyleCnt="0"/>
      <dgm:spPr/>
    </dgm:pt>
    <dgm:pt modelId="{C0AF0C1E-3B6F-48AB-A932-22BE3ACB8B34}" type="pres">
      <dgm:prSet presAssocID="{C2820650-7AD4-4C5B-BC07-B8949FC52813}" presName="conn2-1" presStyleLbl="parChTrans1D2" presStyleIdx="0" presStyleCnt="3"/>
      <dgm:spPr/>
      <dgm:t>
        <a:bodyPr/>
        <a:lstStyle/>
        <a:p>
          <a:endParaRPr lang="es-CO"/>
        </a:p>
      </dgm:t>
    </dgm:pt>
    <dgm:pt modelId="{A2FF4401-B67B-4F4B-873F-526E69DC4770}" type="pres">
      <dgm:prSet presAssocID="{C2820650-7AD4-4C5B-BC07-B8949FC52813}" presName="connTx" presStyleLbl="parChTrans1D2" presStyleIdx="0" presStyleCnt="3"/>
      <dgm:spPr/>
      <dgm:t>
        <a:bodyPr/>
        <a:lstStyle/>
        <a:p>
          <a:endParaRPr lang="es-CO"/>
        </a:p>
      </dgm:t>
    </dgm:pt>
    <dgm:pt modelId="{FD600698-8A95-4807-A0DA-9FEF635B5AE8}" type="pres">
      <dgm:prSet presAssocID="{EF8EDF6A-C569-4BD4-B8A2-E73B154FD2C5}" presName="root2" presStyleCnt="0"/>
      <dgm:spPr/>
    </dgm:pt>
    <dgm:pt modelId="{5B1D6C5B-37CC-429E-BB35-9E72B4ABC1FB}" type="pres">
      <dgm:prSet presAssocID="{EF8EDF6A-C569-4BD4-B8A2-E73B154FD2C5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0680032-5ACA-46D6-8D53-FF9684A5502D}" type="pres">
      <dgm:prSet presAssocID="{EF8EDF6A-C569-4BD4-B8A2-E73B154FD2C5}" presName="level3hierChild" presStyleCnt="0"/>
      <dgm:spPr/>
    </dgm:pt>
    <dgm:pt modelId="{54BDC249-2642-418F-8EC5-73E9FD6D74E4}" type="pres">
      <dgm:prSet presAssocID="{92AEF850-4351-494B-8C99-C74DA78E0B04}" presName="conn2-1" presStyleLbl="parChTrans1D2" presStyleIdx="1" presStyleCnt="3"/>
      <dgm:spPr/>
      <dgm:t>
        <a:bodyPr/>
        <a:lstStyle/>
        <a:p>
          <a:endParaRPr lang="es-CO"/>
        </a:p>
      </dgm:t>
    </dgm:pt>
    <dgm:pt modelId="{BBEB3AA3-CFB8-43A7-BE29-240491F8EFE5}" type="pres">
      <dgm:prSet presAssocID="{92AEF850-4351-494B-8C99-C74DA78E0B04}" presName="connTx" presStyleLbl="parChTrans1D2" presStyleIdx="1" presStyleCnt="3"/>
      <dgm:spPr/>
      <dgm:t>
        <a:bodyPr/>
        <a:lstStyle/>
        <a:p>
          <a:endParaRPr lang="es-CO"/>
        </a:p>
      </dgm:t>
    </dgm:pt>
    <dgm:pt modelId="{75114BF7-CEA4-45B3-BB3B-E4E6FFDEEACB}" type="pres">
      <dgm:prSet presAssocID="{F4467373-960F-47EC-B974-2C24B89E83CE}" presName="root2" presStyleCnt="0"/>
      <dgm:spPr/>
    </dgm:pt>
    <dgm:pt modelId="{AF4C0A16-26BC-4C95-9637-67A4B27DC21B}" type="pres">
      <dgm:prSet presAssocID="{F4467373-960F-47EC-B974-2C24B89E83CE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D4C87F8E-BC34-4EE0-98D4-B278B0EAAA29}" type="pres">
      <dgm:prSet presAssocID="{F4467373-960F-47EC-B974-2C24B89E83CE}" presName="level3hierChild" presStyleCnt="0"/>
      <dgm:spPr/>
    </dgm:pt>
    <dgm:pt modelId="{861F4EBB-2997-462F-85C4-C0AC619F8879}" type="pres">
      <dgm:prSet presAssocID="{46C2D7F5-170B-42A6-BBAE-C0F02E4F00C9}" presName="conn2-1" presStyleLbl="parChTrans1D2" presStyleIdx="2" presStyleCnt="3"/>
      <dgm:spPr/>
      <dgm:t>
        <a:bodyPr/>
        <a:lstStyle/>
        <a:p>
          <a:endParaRPr lang="es-CO"/>
        </a:p>
      </dgm:t>
    </dgm:pt>
    <dgm:pt modelId="{3E8E4B91-F1D8-4D11-A590-AC30FFFFBCD2}" type="pres">
      <dgm:prSet presAssocID="{46C2D7F5-170B-42A6-BBAE-C0F02E4F00C9}" presName="connTx" presStyleLbl="parChTrans1D2" presStyleIdx="2" presStyleCnt="3"/>
      <dgm:spPr/>
      <dgm:t>
        <a:bodyPr/>
        <a:lstStyle/>
        <a:p>
          <a:endParaRPr lang="es-CO"/>
        </a:p>
      </dgm:t>
    </dgm:pt>
    <dgm:pt modelId="{1249B885-FB3F-41C1-B059-FFDE7EA6F47B}" type="pres">
      <dgm:prSet presAssocID="{60E3D109-D258-423F-A451-F9AD3344E266}" presName="root2" presStyleCnt="0"/>
      <dgm:spPr/>
    </dgm:pt>
    <dgm:pt modelId="{A9A7612A-95A8-4069-9A01-A4078F65142B}" type="pres">
      <dgm:prSet presAssocID="{60E3D109-D258-423F-A451-F9AD3344E266}" presName="LevelTwoTextNode" presStyleLbl="node2" presStyleIdx="2" presStyleCnt="3" custScaleY="15191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B94AF429-5F5D-43EA-8611-4EA752E13567}" type="pres">
      <dgm:prSet presAssocID="{60E3D109-D258-423F-A451-F9AD3344E266}" presName="level3hierChild" presStyleCnt="0"/>
      <dgm:spPr/>
    </dgm:pt>
  </dgm:ptLst>
  <dgm:cxnLst>
    <dgm:cxn modelId="{5720ECDF-BFD2-43EC-AA49-9DB54142C8F4}" type="presOf" srcId="{46C2D7F5-170B-42A6-BBAE-C0F02E4F00C9}" destId="{3E8E4B91-F1D8-4D11-A590-AC30FFFFBCD2}" srcOrd="1" destOrd="0" presId="urn:microsoft.com/office/officeart/2005/8/layout/hierarchy2"/>
    <dgm:cxn modelId="{20870FB9-B0FB-4787-A03B-B91CAFF79D16}" type="presOf" srcId="{C2820650-7AD4-4C5B-BC07-B8949FC52813}" destId="{A2FF4401-B67B-4F4B-873F-526E69DC4770}" srcOrd="1" destOrd="0" presId="urn:microsoft.com/office/officeart/2005/8/layout/hierarchy2"/>
    <dgm:cxn modelId="{693D7497-0264-4475-A909-D6CCEC2D4DBA}" type="presOf" srcId="{60E3D109-D258-423F-A451-F9AD3344E266}" destId="{A9A7612A-95A8-4069-9A01-A4078F65142B}" srcOrd="0" destOrd="0" presId="urn:microsoft.com/office/officeart/2005/8/layout/hierarchy2"/>
    <dgm:cxn modelId="{1F25FEE8-9390-43D4-B764-6BA36473C830}" srcId="{48FA995B-9255-45FC-9C39-E93CC6A85BFA}" destId="{FFBBEA7E-D4F4-4D73-AECC-A86A2693BA8E}" srcOrd="0" destOrd="0" parTransId="{3A9657E9-8311-4BD8-83F2-A6905F9F45D7}" sibTransId="{DF91CB80-574A-477C-ADA2-42BCD3C2D46B}"/>
    <dgm:cxn modelId="{C3151114-EE51-4648-AD07-B725B40B5E36}" srcId="{FFBBEA7E-D4F4-4D73-AECC-A86A2693BA8E}" destId="{F4467373-960F-47EC-B974-2C24B89E83CE}" srcOrd="1" destOrd="0" parTransId="{92AEF850-4351-494B-8C99-C74DA78E0B04}" sibTransId="{1402BD81-5AC7-4A1E-858E-232574B97F7C}"/>
    <dgm:cxn modelId="{297F1DC2-910A-4C60-A9EC-BB643DCD0AB5}" srcId="{FFBBEA7E-D4F4-4D73-AECC-A86A2693BA8E}" destId="{EF8EDF6A-C569-4BD4-B8A2-E73B154FD2C5}" srcOrd="0" destOrd="0" parTransId="{C2820650-7AD4-4C5B-BC07-B8949FC52813}" sibTransId="{F18ACF7D-EFF1-4EC1-8773-4B36DA1B3298}"/>
    <dgm:cxn modelId="{62C1067E-737E-4B0E-82CF-1820DB2D1163}" srcId="{FFBBEA7E-D4F4-4D73-AECC-A86A2693BA8E}" destId="{60E3D109-D258-423F-A451-F9AD3344E266}" srcOrd="2" destOrd="0" parTransId="{46C2D7F5-170B-42A6-BBAE-C0F02E4F00C9}" sibTransId="{8FD88D8F-8B07-472F-873F-B1F8B8F64699}"/>
    <dgm:cxn modelId="{D313A544-DDFF-4126-A58B-76E41BFC3541}" type="presOf" srcId="{F4467373-960F-47EC-B974-2C24B89E83CE}" destId="{AF4C0A16-26BC-4C95-9637-67A4B27DC21B}" srcOrd="0" destOrd="0" presId="urn:microsoft.com/office/officeart/2005/8/layout/hierarchy2"/>
    <dgm:cxn modelId="{58F9F534-653E-45B9-B78A-62ECB81FEE44}" type="presOf" srcId="{46C2D7F5-170B-42A6-BBAE-C0F02E4F00C9}" destId="{861F4EBB-2997-462F-85C4-C0AC619F8879}" srcOrd="0" destOrd="0" presId="urn:microsoft.com/office/officeart/2005/8/layout/hierarchy2"/>
    <dgm:cxn modelId="{48E879B0-0356-4747-A126-641428AEB054}" type="presOf" srcId="{C2820650-7AD4-4C5B-BC07-B8949FC52813}" destId="{C0AF0C1E-3B6F-48AB-A932-22BE3ACB8B34}" srcOrd="0" destOrd="0" presId="urn:microsoft.com/office/officeart/2005/8/layout/hierarchy2"/>
    <dgm:cxn modelId="{6A27E970-304E-4CFB-B059-AA7F791F2A53}" type="presOf" srcId="{FFBBEA7E-D4F4-4D73-AECC-A86A2693BA8E}" destId="{E4C9B5B5-86A7-4A16-96E7-9ABE5992FECB}" srcOrd="0" destOrd="0" presId="urn:microsoft.com/office/officeart/2005/8/layout/hierarchy2"/>
    <dgm:cxn modelId="{8C1DAFB5-B584-4AA4-A903-4BB259A2849B}" type="presOf" srcId="{92AEF850-4351-494B-8C99-C74DA78E0B04}" destId="{54BDC249-2642-418F-8EC5-73E9FD6D74E4}" srcOrd="0" destOrd="0" presId="urn:microsoft.com/office/officeart/2005/8/layout/hierarchy2"/>
    <dgm:cxn modelId="{38B5E608-0209-4D99-B181-071154F17A70}" type="presOf" srcId="{92AEF850-4351-494B-8C99-C74DA78E0B04}" destId="{BBEB3AA3-CFB8-43A7-BE29-240491F8EFE5}" srcOrd="1" destOrd="0" presId="urn:microsoft.com/office/officeart/2005/8/layout/hierarchy2"/>
    <dgm:cxn modelId="{4C4FEDA1-7532-43AE-B852-584649D0A514}" type="presOf" srcId="{48FA995B-9255-45FC-9C39-E93CC6A85BFA}" destId="{8680437B-06BE-4929-B358-F691A08769CE}" srcOrd="0" destOrd="0" presId="urn:microsoft.com/office/officeart/2005/8/layout/hierarchy2"/>
    <dgm:cxn modelId="{08F8CA4C-289C-43F1-BEFA-3277199325D3}" type="presOf" srcId="{EF8EDF6A-C569-4BD4-B8A2-E73B154FD2C5}" destId="{5B1D6C5B-37CC-429E-BB35-9E72B4ABC1FB}" srcOrd="0" destOrd="0" presId="urn:microsoft.com/office/officeart/2005/8/layout/hierarchy2"/>
    <dgm:cxn modelId="{EE5B83D3-A881-43E0-95AA-F4E2A573BA74}" type="presParOf" srcId="{8680437B-06BE-4929-B358-F691A08769CE}" destId="{5B4B5849-F0F0-4EF3-BBAD-A08347D58A79}" srcOrd="0" destOrd="0" presId="urn:microsoft.com/office/officeart/2005/8/layout/hierarchy2"/>
    <dgm:cxn modelId="{3CEBE15D-561A-4C79-9E5B-91DAAD979A6C}" type="presParOf" srcId="{5B4B5849-F0F0-4EF3-BBAD-A08347D58A79}" destId="{E4C9B5B5-86A7-4A16-96E7-9ABE5992FECB}" srcOrd="0" destOrd="0" presId="urn:microsoft.com/office/officeart/2005/8/layout/hierarchy2"/>
    <dgm:cxn modelId="{4643F37D-E2AD-4F44-A8B8-629AC1E5D13D}" type="presParOf" srcId="{5B4B5849-F0F0-4EF3-BBAD-A08347D58A79}" destId="{A4D40B1E-290A-4AD6-B6AE-CAF6BD6FFEE0}" srcOrd="1" destOrd="0" presId="urn:microsoft.com/office/officeart/2005/8/layout/hierarchy2"/>
    <dgm:cxn modelId="{18F164D1-F4E6-4DCB-923A-D653C4AA8C3D}" type="presParOf" srcId="{A4D40B1E-290A-4AD6-B6AE-CAF6BD6FFEE0}" destId="{C0AF0C1E-3B6F-48AB-A932-22BE3ACB8B34}" srcOrd="0" destOrd="0" presId="urn:microsoft.com/office/officeart/2005/8/layout/hierarchy2"/>
    <dgm:cxn modelId="{4A12C54B-5784-4526-A286-FD07B5FAD1C5}" type="presParOf" srcId="{C0AF0C1E-3B6F-48AB-A932-22BE3ACB8B34}" destId="{A2FF4401-B67B-4F4B-873F-526E69DC4770}" srcOrd="0" destOrd="0" presId="urn:microsoft.com/office/officeart/2005/8/layout/hierarchy2"/>
    <dgm:cxn modelId="{158185EF-F438-4D8F-A5EE-38707A59BA92}" type="presParOf" srcId="{A4D40B1E-290A-4AD6-B6AE-CAF6BD6FFEE0}" destId="{FD600698-8A95-4807-A0DA-9FEF635B5AE8}" srcOrd="1" destOrd="0" presId="urn:microsoft.com/office/officeart/2005/8/layout/hierarchy2"/>
    <dgm:cxn modelId="{5BB00391-D41A-4061-B5B1-861FF3E3745C}" type="presParOf" srcId="{FD600698-8A95-4807-A0DA-9FEF635B5AE8}" destId="{5B1D6C5B-37CC-429E-BB35-9E72B4ABC1FB}" srcOrd="0" destOrd="0" presId="urn:microsoft.com/office/officeart/2005/8/layout/hierarchy2"/>
    <dgm:cxn modelId="{B64A2FBA-C1BF-4C82-B62A-838B3B834038}" type="presParOf" srcId="{FD600698-8A95-4807-A0DA-9FEF635B5AE8}" destId="{70680032-5ACA-46D6-8D53-FF9684A5502D}" srcOrd="1" destOrd="0" presId="urn:microsoft.com/office/officeart/2005/8/layout/hierarchy2"/>
    <dgm:cxn modelId="{E13690C6-286D-4D52-A290-C1526FF5B0C3}" type="presParOf" srcId="{A4D40B1E-290A-4AD6-B6AE-CAF6BD6FFEE0}" destId="{54BDC249-2642-418F-8EC5-73E9FD6D74E4}" srcOrd="2" destOrd="0" presId="urn:microsoft.com/office/officeart/2005/8/layout/hierarchy2"/>
    <dgm:cxn modelId="{83F46EB5-26DE-4844-A3BD-4A86308C59A6}" type="presParOf" srcId="{54BDC249-2642-418F-8EC5-73E9FD6D74E4}" destId="{BBEB3AA3-CFB8-43A7-BE29-240491F8EFE5}" srcOrd="0" destOrd="0" presId="urn:microsoft.com/office/officeart/2005/8/layout/hierarchy2"/>
    <dgm:cxn modelId="{C389DF1C-4EB0-4583-B7B1-398C1F013FC0}" type="presParOf" srcId="{A4D40B1E-290A-4AD6-B6AE-CAF6BD6FFEE0}" destId="{75114BF7-CEA4-45B3-BB3B-E4E6FFDEEACB}" srcOrd="3" destOrd="0" presId="urn:microsoft.com/office/officeart/2005/8/layout/hierarchy2"/>
    <dgm:cxn modelId="{0AF6204D-8896-4260-86A6-1B3C8CC76AC1}" type="presParOf" srcId="{75114BF7-CEA4-45B3-BB3B-E4E6FFDEEACB}" destId="{AF4C0A16-26BC-4C95-9637-67A4B27DC21B}" srcOrd="0" destOrd="0" presId="urn:microsoft.com/office/officeart/2005/8/layout/hierarchy2"/>
    <dgm:cxn modelId="{64BDA568-2111-4228-823D-8B1C197B9988}" type="presParOf" srcId="{75114BF7-CEA4-45B3-BB3B-E4E6FFDEEACB}" destId="{D4C87F8E-BC34-4EE0-98D4-B278B0EAAA29}" srcOrd="1" destOrd="0" presId="urn:microsoft.com/office/officeart/2005/8/layout/hierarchy2"/>
    <dgm:cxn modelId="{87500BC3-938D-47E7-A112-0558E71252EE}" type="presParOf" srcId="{A4D40B1E-290A-4AD6-B6AE-CAF6BD6FFEE0}" destId="{861F4EBB-2997-462F-85C4-C0AC619F8879}" srcOrd="4" destOrd="0" presId="urn:microsoft.com/office/officeart/2005/8/layout/hierarchy2"/>
    <dgm:cxn modelId="{6C8AB33B-A06F-41A6-AB87-2BAF85B6E2A0}" type="presParOf" srcId="{861F4EBB-2997-462F-85C4-C0AC619F8879}" destId="{3E8E4B91-F1D8-4D11-A590-AC30FFFFBCD2}" srcOrd="0" destOrd="0" presId="urn:microsoft.com/office/officeart/2005/8/layout/hierarchy2"/>
    <dgm:cxn modelId="{48EB50B8-8657-49F6-823E-6E426C243883}" type="presParOf" srcId="{A4D40B1E-290A-4AD6-B6AE-CAF6BD6FFEE0}" destId="{1249B885-FB3F-41C1-B059-FFDE7EA6F47B}" srcOrd="5" destOrd="0" presId="urn:microsoft.com/office/officeart/2005/8/layout/hierarchy2"/>
    <dgm:cxn modelId="{FD4F1174-85CF-40D2-A8F3-48C4999EDE74}" type="presParOf" srcId="{1249B885-FB3F-41C1-B059-FFDE7EA6F47B}" destId="{A9A7612A-95A8-4069-9A01-A4078F65142B}" srcOrd="0" destOrd="0" presId="urn:microsoft.com/office/officeart/2005/8/layout/hierarchy2"/>
    <dgm:cxn modelId="{57ED4D02-33FC-42AB-A22D-011DFA1E3624}" type="presParOf" srcId="{1249B885-FB3F-41C1-B059-FFDE7EA6F47B}" destId="{B94AF429-5F5D-43EA-8611-4EA752E1356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9B5B5-86A7-4A16-96E7-9ABE5992FECB}">
      <dsp:nvSpPr>
        <dsp:cNvPr id="0" name=""/>
        <dsp:cNvSpPr/>
      </dsp:nvSpPr>
      <dsp:spPr>
        <a:xfrm>
          <a:off x="3585" y="1746895"/>
          <a:ext cx="1012485" cy="6857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Líneas Investigación</a:t>
          </a:r>
          <a:endParaRPr lang="es-CO" sz="1300" kern="1200" dirty="0"/>
        </a:p>
      </dsp:txBody>
      <dsp:txXfrm>
        <a:off x="23670" y="1766980"/>
        <a:ext cx="972315" cy="645571"/>
      </dsp:txXfrm>
    </dsp:sp>
    <dsp:sp modelId="{42FD2ADA-73F0-43D9-8759-54888550E84D}">
      <dsp:nvSpPr>
        <dsp:cNvPr id="0" name=""/>
        <dsp:cNvSpPr/>
      </dsp:nvSpPr>
      <dsp:spPr>
        <a:xfrm>
          <a:off x="1016071" y="2080458"/>
          <a:ext cx="345779" cy="18614"/>
        </a:xfrm>
        <a:custGeom>
          <a:avLst/>
          <a:gdLst/>
          <a:ahLst/>
          <a:cxnLst/>
          <a:rect l="0" t="0" r="0" b="0"/>
          <a:pathLst>
            <a:path>
              <a:moveTo>
                <a:pt x="0" y="9307"/>
              </a:moveTo>
              <a:lnTo>
                <a:pt x="345779" y="93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180316" y="2081121"/>
        <a:ext cx="17288" cy="17288"/>
      </dsp:txXfrm>
    </dsp:sp>
    <dsp:sp modelId="{35503335-A564-413F-9071-725B4D825840}">
      <dsp:nvSpPr>
        <dsp:cNvPr id="0" name=""/>
        <dsp:cNvSpPr/>
      </dsp:nvSpPr>
      <dsp:spPr>
        <a:xfrm>
          <a:off x="1361850" y="1731562"/>
          <a:ext cx="864448" cy="716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Proyectos y producción resultados</a:t>
          </a:r>
          <a:endParaRPr lang="es-CO" sz="1100" kern="1200" dirty="0"/>
        </a:p>
      </dsp:txBody>
      <dsp:txXfrm>
        <a:off x="1382833" y="1752545"/>
        <a:ext cx="822482" cy="674441"/>
      </dsp:txXfrm>
    </dsp:sp>
    <dsp:sp modelId="{399C8E0A-8FCD-4C18-B5C1-1BBBBA76B680}">
      <dsp:nvSpPr>
        <dsp:cNvPr id="0" name=""/>
        <dsp:cNvSpPr/>
      </dsp:nvSpPr>
      <dsp:spPr>
        <a:xfrm rot="17353063">
          <a:off x="1870287" y="1579337"/>
          <a:ext cx="1061388" cy="18614"/>
        </a:xfrm>
        <a:custGeom>
          <a:avLst/>
          <a:gdLst/>
          <a:ahLst/>
          <a:cxnLst/>
          <a:rect l="0" t="0" r="0" b="0"/>
          <a:pathLst>
            <a:path>
              <a:moveTo>
                <a:pt x="0" y="9307"/>
              </a:moveTo>
              <a:lnTo>
                <a:pt x="1061388" y="93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374447" y="1562110"/>
        <a:ext cx="53069" cy="53069"/>
      </dsp:txXfrm>
    </dsp:sp>
    <dsp:sp modelId="{7EEF8497-2E1A-4F6C-82E2-CC54671089B9}">
      <dsp:nvSpPr>
        <dsp:cNvPr id="0" name=""/>
        <dsp:cNvSpPr/>
      </dsp:nvSpPr>
      <dsp:spPr>
        <a:xfrm>
          <a:off x="2575664" y="833635"/>
          <a:ext cx="1069141" cy="507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 smtClean="0"/>
            <a:t> </a:t>
          </a:r>
          <a:r>
            <a:rPr lang="es-CO" sz="1050" kern="1200" dirty="0" smtClean="0"/>
            <a:t>Nuevo Conocimiento</a:t>
          </a:r>
          <a:endParaRPr lang="es-CO" sz="1050" kern="1200" dirty="0"/>
        </a:p>
      </dsp:txBody>
      <dsp:txXfrm>
        <a:off x="2590536" y="848507"/>
        <a:ext cx="1039397" cy="478033"/>
      </dsp:txXfrm>
    </dsp:sp>
    <dsp:sp modelId="{54BDC249-2642-418F-8EC5-73E9FD6D74E4}">
      <dsp:nvSpPr>
        <dsp:cNvPr id="0" name=""/>
        <dsp:cNvSpPr/>
      </dsp:nvSpPr>
      <dsp:spPr>
        <a:xfrm rot="2014283">
          <a:off x="2188989" y="2204146"/>
          <a:ext cx="447352" cy="18614"/>
        </a:xfrm>
        <a:custGeom>
          <a:avLst/>
          <a:gdLst/>
          <a:ahLst/>
          <a:cxnLst/>
          <a:rect l="0" t="0" r="0" b="0"/>
          <a:pathLst>
            <a:path>
              <a:moveTo>
                <a:pt x="0" y="9307"/>
              </a:moveTo>
              <a:lnTo>
                <a:pt x="447352" y="93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401482" y="2202269"/>
        <a:ext cx="22367" cy="22367"/>
      </dsp:txXfrm>
    </dsp:sp>
    <dsp:sp modelId="{AF4C0A16-26BC-4C95-9637-67A4B27DC21B}">
      <dsp:nvSpPr>
        <dsp:cNvPr id="0" name=""/>
        <dsp:cNvSpPr/>
      </dsp:nvSpPr>
      <dsp:spPr>
        <a:xfrm>
          <a:off x="2599032" y="2011814"/>
          <a:ext cx="864448" cy="650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 smtClean="0"/>
            <a:t>Innovación y Desarrollo Tecnológico</a:t>
          </a:r>
          <a:endParaRPr lang="es-CO" sz="1050" kern="1200" dirty="0"/>
        </a:p>
      </dsp:txBody>
      <dsp:txXfrm>
        <a:off x="2618089" y="2030871"/>
        <a:ext cx="826334" cy="612539"/>
      </dsp:txXfrm>
    </dsp:sp>
    <dsp:sp modelId="{3B0D725A-C3F4-41F6-96C1-F120D10C28B7}">
      <dsp:nvSpPr>
        <dsp:cNvPr id="0" name=""/>
        <dsp:cNvSpPr/>
      </dsp:nvSpPr>
      <dsp:spPr>
        <a:xfrm rot="18616006">
          <a:off x="2130505" y="1873772"/>
          <a:ext cx="541742" cy="18614"/>
        </a:xfrm>
        <a:custGeom>
          <a:avLst/>
          <a:gdLst/>
          <a:ahLst/>
          <a:cxnLst/>
          <a:rect l="0" t="0" r="0" b="0"/>
          <a:pathLst>
            <a:path>
              <a:moveTo>
                <a:pt x="0" y="9307"/>
              </a:moveTo>
              <a:lnTo>
                <a:pt x="541742" y="93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387832" y="1869535"/>
        <a:ext cx="27087" cy="27087"/>
      </dsp:txXfrm>
    </dsp:sp>
    <dsp:sp modelId="{240464CA-B81C-49DC-B0B2-B25B7BA54441}">
      <dsp:nvSpPr>
        <dsp:cNvPr id="0" name=""/>
        <dsp:cNvSpPr/>
      </dsp:nvSpPr>
      <dsp:spPr>
        <a:xfrm>
          <a:off x="2576452" y="1410966"/>
          <a:ext cx="864448" cy="5308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 smtClean="0"/>
            <a:t>Formación Recurso humano</a:t>
          </a:r>
          <a:endParaRPr lang="es-CO" sz="1050" kern="1200" dirty="0"/>
        </a:p>
      </dsp:txBody>
      <dsp:txXfrm>
        <a:off x="2592000" y="1426514"/>
        <a:ext cx="833352" cy="499757"/>
      </dsp:txXfrm>
    </dsp:sp>
    <dsp:sp modelId="{861F4EBB-2997-462F-85C4-C0AC619F8879}">
      <dsp:nvSpPr>
        <dsp:cNvPr id="0" name=""/>
        <dsp:cNvSpPr/>
      </dsp:nvSpPr>
      <dsp:spPr>
        <a:xfrm rot="4299060">
          <a:off x="1845315" y="2608210"/>
          <a:ext cx="1112042" cy="18614"/>
        </a:xfrm>
        <a:custGeom>
          <a:avLst/>
          <a:gdLst/>
          <a:ahLst/>
          <a:cxnLst/>
          <a:rect l="0" t="0" r="0" b="0"/>
          <a:pathLst>
            <a:path>
              <a:moveTo>
                <a:pt x="0" y="9307"/>
              </a:moveTo>
              <a:lnTo>
                <a:pt x="1112042" y="93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373536" y="2589716"/>
        <a:ext cx="55602" cy="55602"/>
      </dsp:txXfrm>
    </dsp:sp>
    <dsp:sp modelId="{A9A7612A-95A8-4069-9A01-A4078F65142B}">
      <dsp:nvSpPr>
        <dsp:cNvPr id="0" name=""/>
        <dsp:cNvSpPr/>
      </dsp:nvSpPr>
      <dsp:spPr>
        <a:xfrm>
          <a:off x="2576375" y="2816430"/>
          <a:ext cx="1027890" cy="657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 smtClean="0"/>
            <a:t>Apropiación Social del Conocimiento</a:t>
          </a:r>
          <a:endParaRPr lang="es-CO" sz="1050" kern="1200" dirty="0"/>
        </a:p>
      </dsp:txBody>
      <dsp:txXfrm>
        <a:off x="2595638" y="2835693"/>
        <a:ext cx="989364" cy="619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9B5B5-86A7-4A16-96E7-9ABE5992FECB}">
      <dsp:nvSpPr>
        <dsp:cNvPr id="0" name=""/>
        <dsp:cNvSpPr/>
      </dsp:nvSpPr>
      <dsp:spPr>
        <a:xfrm>
          <a:off x="1989" y="1267008"/>
          <a:ext cx="924733" cy="890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Formación</a:t>
          </a:r>
          <a:r>
            <a:rPr lang="es-CO" sz="900" kern="1200" dirty="0" smtClean="0"/>
            <a:t> para la Investigación</a:t>
          </a:r>
          <a:endParaRPr lang="es-CO" sz="900" kern="1200" dirty="0"/>
        </a:p>
      </dsp:txBody>
      <dsp:txXfrm>
        <a:off x="28076" y="1293095"/>
        <a:ext cx="872559" cy="838502"/>
      </dsp:txXfrm>
    </dsp:sp>
    <dsp:sp modelId="{C0AF0C1E-3B6F-48AB-A932-22BE3ACB8B34}">
      <dsp:nvSpPr>
        <dsp:cNvPr id="0" name=""/>
        <dsp:cNvSpPr/>
      </dsp:nvSpPr>
      <dsp:spPr>
        <a:xfrm rot="17974627">
          <a:off x="736976" y="1374327"/>
          <a:ext cx="749387" cy="24301"/>
        </a:xfrm>
        <a:custGeom>
          <a:avLst/>
          <a:gdLst/>
          <a:ahLst/>
          <a:cxnLst/>
          <a:rect l="0" t="0" r="0" b="0"/>
          <a:pathLst>
            <a:path>
              <a:moveTo>
                <a:pt x="0" y="12150"/>
              </a:moveTo>
              <a:lnTo>
                <a:pt x="749387" y="121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092935" y="1367743"/>
        <a:ext cx="37469" cy="37469"/>
      </dsp:txXfrm>
    </dsp:sp>
    <dsp:sp modelId="{5B1D6C5B-37CC-429E-BB35-9E72B4ABC1FB}">
      <dsp:nvSpPr>
        <dsp:cNvPr id="0" name=""/>
        <dsp:cNvSpPr/>
      </dsp:nvSpPr>
      <dsp:spPr>
        <a:xfrm>
          <a:off x="1296617" y="829426"/>
          <a:ext cx="924733" cy="462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Jóvenes</a:t>
          </a:r>
          <a:endParaRPr lang="es-CO" sz="1000" kern="1200" dirty="0"/>
        </a:p>
      </dsp:txBody>
      <dsp:txXfrm>
        <a:off x="1310159" y="842968"/>
        <a:ext cx="897649" cy="435282"/>
      </dsp:txXfrm>
    </dsp:sp>
    <dsp:sp modelId="{54BDC249-2642-418F-8EC5-73E9FD6D74E4}">
      <dsp:nvSpPr>
        <dsp:cNvPr id="0" name=""/>
        <dsp:cNvSpPr/>
      </dsp:nvSpPr>
      <dsp:spPr>
        <a:xfrm rot="20521441">
          <a:off x="917232" y="1640188"/>
          <a:ext cx="388876" cy="24301"/>
        </a:xfrm>
        <a:custGeom>
          <a:avLst/>
          <a:gdLst/>
          <a:ahLst/>
          <a:cxnLst/>
          <a:rect l="0" t="0" r="0" b="0"/>
          <a:pathLst>
            <a:path>
              <a:moveTo>
                <a:pt x="0" y="12150"/>
              </a:moveTo>
              <a:lnTo>
                <a:pt x="388876" y="121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101948" y="1642617"/>
        <a:ext cx="19443" cy="19443"/>
      </dsp:txXfrm>
    </dsp:sp>
    <dsp:sp modelId="{AF4C0A16-26BC-4C95-9637-67A4B27DC21B}">
      <dsp:nvSpPr>
        <dsp:cNvPr id="0" name=""/>
        <dsp:cNvSpPr/>
      </dsp:nvSpPr>
      <dsp:spPr>
        <a:xfrm>
          <a:off x="1296617" y="1361148"/>
          <a:ext cx="924733" cy="462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Semilleros</a:t>
          </a:r>
          <a:endParaRPr lang="es-CO" sz="1000" kern="1200" dirty="0"/>
        </a:p>
      </dsp:txBody>
      <dsp:txXfrm>
        <a:off x="1310159" y="1374690"/>
        <a:ext cx="897649" cy="435282"/>
      </dsp:txXfrm>
    </dsp:sp>
    <dsp:sp modelId="{861F4EBB-2997-462F-85C4-C0AC619F8879}">
      <dsp:nvSpPr>
        <dsp:cNvPr id="0" name=""/>
        <dsp:cNvSpPr/>
      </dsp:nvSpPr>
      <dsp:spPr>
        <a:xfrm rot="3310531">
          <a:off x="787807" y="1966056"/>
          <a:ext cx="647726" cy="24301"/>
        </a:xfrm>
        <a:custGeom>
          <a:avLst/>
          <a:gdLst/>
          <a:ahLst/>
          <a:cxnLst/>
          <a:rect l="0" t="0" r="0" b="0"/>
          <a:pathLst>
            <a:path>
              <a:moveTo>
                <a:pt x="0" y="12150"/>
              </a:moveTo>
              <a:lnTo>
                <a:pt x="647726" y="121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1095477" y="1962014"/>
        <a:ext cx="32386" cy="32386"/>
      </dsp:txXfrm>
    </dsp:sp>
    <dsp:sp modelId="{A9A7612A-95A8-4069-9A01-A4078F65142B}">
      <dsp:nvSpPr>
        <dsp:cNvPr id="0" name=""/>
        <dsp:cNvSpPr/>
      </dsp:nvSpPr>
      <dsp:spPr>
        <a:xfrm>
          <a:off x="1296617" y="1892870"/>
          <a:ext cx="924733" cy="702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smtClean="0"/>
            <a:t>auxiliares de proyectos CTI</a:t>
          </a:r>
          <a:endParaRPr lang="es-CO" sz="1000" kern="1200" dirty="0"/>
        </a:p>
      </dsp:txBody>
      <dsp:txXfrm>
        <a:off x="1317189" y="1913442"/>
        <a:ext cx="883589" cy="661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0.80385</cdr:x>
      <cdr:y>0.58512</cdr:y>
    </cdr:from>
    <cdr:to>
      <cdr:x>1</cdr:x>
      <cdr:y>0.91131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5888913" y="1821927"/>
          <a:ext cx="1436972" cy="1015663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es-ES"/>
          </a:defPPr>
          <a:lvl1pPr algn="l" defTabSz="457200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1pPr>
          <a:lvl2pPr marL="457200" algn="l" defTabSz="457200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2pPr>
          <a:lvl3pPr marL="914400" algn="l" defTabSz="457200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3pPr>
          <a:lvl4pPr marL="1371600" algn="l" defTabSz="457200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4pPr>
          <a:lvl5pPr marL="1828800" algn="l" defTabSz="457200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+mn-cs"/>
            </a:defRPr>
          </a:lvl9pPr>
        </a:lstStyle>
        <a:p xmlns:a="http://schemas.openxmlformats.org/drawingml/2006/main">
          <a:pPr algn="ctr"/>
          <a:endParaRPr lang="es-CO" sz="1200" b="1" dirty="0" smtClean="0"/>
        </a:p>
        <a:p xmlns:a="http://schemas.openxmlformats.org/drawingml/2006/main">
          <a:pPr algn="ctr"/>
          <a:r>
            <a:rPr lang="es-CO" sz="1200" b="1" dirty="0" smtClean="0"/>
            <a:t>Institucional: 57</a:t>
          </a:r>
        </a:p>
        <a:p xmlns:a="http://schemas.openxmlformats.org/drawingml/2006/main">
          <a:pPr algn="ctr"/>
          <a:r>
            <a:rPr lang="es-CO" sz="1200" b="1" dirty="0" smtClean="0"/>
            <a:t>Nacional: 26</a:t>
          </a:r>
        </a:p>
        <a:p xmlns:a="http://schemas.openxmlformats.org/drawingml/2006/main">
          <a:pPr algn="ctr"/>
          <a:r>
            <a:rPr lang="es-CO" sz="1200" b="1" dirty="0" smtClean="0"/>
            <a:t>Internacional: 4</a:t>
          </a:r>
        </a:p>
        <a:p xmlns:a="http://schemas.openxmlformats.org/drawingml/2006/main">
          <a:endParaRPr lang="es-CO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64221-A1AA-4F9A-AB1C-9B5A26407EAA}" type="datetimeFigureOut">
              <a:rPr lang="es-CO" smtClean="0"/>
              <a:t>09/08/2015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BAF2F-EADE-442E-A9FD-D558B18763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7910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38720"/>
            <a:ext cx="8229600" cy="10371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2391409"/>
            <a:ext cx="4038600" cy="31920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2391409"/>
            <a:ext cx="4038600" cy="31920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648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5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3333F43-3E86-47E4-BFBB-2476D384E1C6}" type="datetime4">
              <a:rPr lang="en-US" smtClean="0"/>
              <a:pPr/>
              <a:t>August 9, 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7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2" descr="2. diapositivas acreditacion 2015ai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143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8016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2" descr="2. diapositivas acreditacion 2015ai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266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454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6576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1497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4703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23255A-ED46-4AE2-8BB8-ECDD20213EB7}" type="datetimeFigureOut">
              <a:rPr lang="es-ES" altLang="es-ES_tradnl" smtClean="0"/>
              <a:pPr>
                <a:defRPr/>
              </a:pPr>
              <a:t>09/08/2015</a:t>
            </a:fld>
            <a:endParaRPr lang="es-ES" alt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BC99-80DD-4159-A93E-5686F4CDC43A}" type="slidenum">
              <a:rPr lang="es-ES" altLang="es-ES_tradnl" smtClean="0"/>
              <a:pPr>
                <a:defRPr/>
              </a:pPr>
              <a:t>‹Nº›</a:t>
            </a:fld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12105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 descr="2. diapositivas acreditacion 2015ai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71438"/>
            <a:ext cx="9145588" cy="692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44EC2F59-70E8-4CF8-B727-060C11CA87DC}" type="datetimeFigureOut">
              <a:rPr lang="es-ES" altLang="es-ES_tradnl"/>
              <a:pPr>
                <a:defRPr/>
              </a:pPr>
              <a:t>09/08/2015</a:t>
            </a:fld>
            <a:endParaRPr lang="es-ES" alt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40D3809F-292C-43D4-9224-F9ECCADF7FB8}" type="slidenum">
              <a:rPr lang="es-ES" altLang="es-ES_tradnl"/>
              <a:pPr>
                <a:defRPr/>
              </a:pPr>
              <a:t>‹Nº›</a:t>
            </a:fld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7092218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0346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6271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792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2. diapositivas acreditacion 2015ai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0530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568232"/>
            <a:ext cx="6400800" cy="14023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258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2. diapositivas acreditacion 2015ai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931" y="2345597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1" cap="none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s-ES_tradnl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391654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608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41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74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  <a:cs typeface="Arial Black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692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49275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249275"/>
            <a:ext cx="5111750" cy="396644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2477729"/>
            <a:ext cx="3008313" cy="27379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DF23255A-ED46-4AE2-8BB8-ECDD20213EB7}" type="datetimeFigureOut">
              <a:rPr lang="es-ES" altLang="es-ES_tradnl"/>
              <a:pPr>
                <a:defRPr/>
              </a:pPr>
              <a:t>09/08/2015</a:t>
            </a:fld>
            <a:endParaRPr lang="es-ES" alt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146BC99-80DD-4159-A93E-5686F4CDC43A}" type="slidenum">
              <a:rPr lang="es-ES" altLang="es-ES_tradnl"/>
              <a:pPr>
                <a:defRPr/>
              </a:pPr>
              <a:t>‹Nº›</a:t>
            </a:fld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25584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7889" y="4800600"/>
            <a:ext cx="783883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07889" y="1686521"/>
            <a:ext cx="7838830" cy="30410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07889" y="5367338"/>
            <a:ext cx="7838830" cy="4209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5025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953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 descr="2. diapositivas acreditacion 2015ai-03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8" r:id="rId2"/>
    <p:sldLayoutId id="2147483789" r:id="rId3"/>
    <p:sldLayoutId id="2147483790" r:id="rId4"/>
    <p:sldLayoutId id="2147483783" r:id="rId5"/>
    <p:sldLayoutId id="2147483784" r:id="rId6"/>
    <p:sldLayoutId id="2147483791" r:id="rId7"/>
    <p:sldLayoutId id="2147483785" r:id="rId8"/>
    <p:sldLayoutId id="2147483786" r:id="rId9"/>
    <p:sldLayoutId id="2147483787" r:id="rId10"/>
    <p:sldLayoutId id="214748379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B6D8A-1178-4FAB-85EC-A68C78B72687}" type="datetimeFigureOut">
              <a:rPr lang="es-MX" smtClean="0"/>
              <a:t>09/08/2015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A22C4-E34C-4DA1-9519-9E359EFE3F2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1" descr="2. diapositivas acreditacion 2015ai-03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3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1.xls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2.xls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3.xml"/><Relationship Id="rId4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openxmlformats.org/officeDocument/2006/relationships/image" Target="../media/image43.jpe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47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png"/><Relationship Id="rId11" Type="http://schemas.openxmlformats.org/officeDocument/2006/relationships/image" Target="../media/image42.jpeg"/><Relationship Id="rId5" Type="http://schemas.openxmlformats.org/officeDocument/2006/relationships/image" Target="../media/image35.emf"/><Relationship Id="rId15" Type="http://schemas.openxmlformats.org/officeDocument/2006/relationships/image" Target="../media/image46.jpeg"/><Relationship Id="rId10" Type="http://schemas.openxmlformats.org/officeDocument/2006/relationships/image" Target="../media/image41.png"/><Relationship Id="rId4" Type="http://schemas.openxmlformats.org/officeDocument/2006/relationships/oleObject" Target="../embeddings/Hoja_de_c_lculo_de_Microsoft_Excel_97-20033.xls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26" Type="http://schemas.openxmlformats.org/officeDocument/2006/relationships/image" Target="../media/image83.png"/><Relationship Id="rId3" Type="http://schemas.openxmlformats.org/officeDocument/2006/relationships/image" Target="../media/image60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jpeg"/><Relationship Id="rId25" Type="http://schemas.openxmlformats.org/officeDocument/2006/relationships/image" Target="../media/image82.png"/><Relationship Id="rId2" Type="http://schemas.openxmlformats.org/officeDocument/2006/relationships/image" Target="../media/image59.jpe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29" Type="http://schemas.openxmlformats.org/officeDocument/2006/relationships/image" Target="../media/image8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24" Type="http://schemas.openxmlformats.org/officeDocument/2006/relationships/image" Target="../media/image81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28" Type="http://schemas.openxmlformats.org/officeDocument/2006/relationships/image" Target="../media/image85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61.jpe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Relationship Id="rId27" Type="http://schemas.openxmlformats.org/officeDocument/2006/relationships/image" Target="../media/image84.png"/><Relationship Id="rId30" Type="http://schemas.openxmlformats.org/officeDocument/2006/relationships/image" Target="../media/image2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3" Type="http://schemas.openxmlformats.org/officeDocument/2006/relationships/hyperlink" Target="http://www.unired.edu.co/index.php?option=com_content&amp;view=article&amp;id=10&amp;Itemid=106" TargetMode="External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hyperlink" Target="http://santandercompetitivo.org/secciones-7-s/plan-regional-de-competitividad-.htm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19.jpe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lantilla-acreditacion-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t="3659" r="838" b="-284"/>
          <a:stretch/>
        </p:blipFill>
        <p:spPr>
          <a:xfrm>
            <a:off x="0" y="957942"/>
            <a:ext cx="9144000" cy="591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2366758" y="1114249"/>
            <a:ext cx="43831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altLang="es-CO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Líneas estratégicas </a:t>
            </a:r>
            <a:r>
              <a:rPr lang="es-CO" altLang="es-CO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medulares</a:t>
            </a:r>
            <a:r>
              <a:rPr lang="es-CO" altLang="es-CO" sz="2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s-CO" altLang="es-CO" sz="2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691" y="1542187"/>
            <a:ext cx="4357194" cy="301290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985" y="4252322"/>
            <a:ext cx="5043564" cy="16510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6" y="1583131"/>
            <a:ext cx="4210203" cy="291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4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1125940" y="1282889"/>
            <a:ext cx="6892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I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nnovación, Productividad y Competitividad: </a:t>
            </a:r>
          </a:p>
          <a:p>
            <a:pPr algn="ctr"/>
            <a:r>
              <a:rPr lang="es-C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</a:t>
            </a:r>
            <a:r>
              <a:rPr lang="es-CO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ouis </a:t>
            </a:r>
            <a:r>
              <a:rPr lang="es-C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J</a:t>
            </a:r>
            <a:r>
              <a:rPr lang="es-CO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oseph </a:t>
            </a:r>
            <a:r>
              <a:rPr lang="es-CO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</a:t>
            </a:r>
            <a:r>
              <a:rPr lang="es-CO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ebret</a:t>
            </a: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endParaRPr lang="es-CO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03862" y="2979822"/>
            <a:ext cx="54659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Objetivo: </a:t>
            </a:r>
            <a:r>
              <a:rPr lang="es-CO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Aportar a la solución de problemas regionales y nacionales con sectores productivos y empresariales que permitan la modernización y el desarrollo económico con pertinencia social y ambiental, desde una perspectiva humanista</a:t>
            </a:r>
            <a:r>
              <a:rPr lang="es-CO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</a:t>
            </a:r>
            <a:endParaRPr lang="es-CO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78673" y="2838734"/>
            <a:ext cx="5895834" cy="176056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91628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60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031259"/>
              </p:ext>
            </p:extLst>
          </p:nvPr>
        </p:nvGraphicFramePr>
        <p:xfrm>
          <a:off x="285064" y="1621264"/>
          <a:ext cx="8572332" cy="4223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4674"/>
                <a:gridCol w="331644"/>
                <a:gridCol w="2890214"/>
                <a:gridCol w="157290"/>
                <a:gridCol w="2408510"/>
              </a:tblGrid>
              <a:tr h="270701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Procesamiento de señales e imágenes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rgbClr val="FFD3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Comunicaciones Aplicadas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Telemática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1886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Diseño Mecatrónico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rgbClr val="FFD3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Control y Automatización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Modelado, Simulación y Control productos y procesos industriales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0701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Emprendimiento  y Desarrollo Empresarial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rgbClr val="FFD3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Sistema de Calidad y Productividad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Química computacional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1886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Métodos, técnicas y aplicaciones de ciencias básicas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Nuevos materiales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Nuevos materiales y catálisis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1113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Caracterización estructural de nuevos materiales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Sistemas Dono-</a:t>
                      </a:r>
                      <a:r>
                        <a:rPr lang="es-CO" sz="1200" b="1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acceptor</a:t>
                      </a: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basados en </a:t>
                      </a:r>
                      <a:r>
                        <a:rPr lang="es-CO" sz="1200" b="1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nanomateriales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Ciencia aplicada, experimental y teórica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rgbClr val="FFD34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71886"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Integración económica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86" marB="25886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Productividad</a:t>
                      </a:r>
                      <a:r>
                        <a:rPr lang="es-ES" sz="12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y Competitividad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Marketing  agroalimentario 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54987">
                <a:tc gridSpan="5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Creación y  desarrollo  de  empresas competitivas en los sectores agropecuario y  agroindustrial del oriente colombiano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4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1792" marR="51792" marT="25898" marB="25898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51113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Internacionalización  de  sectores económicos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Auditoria y aseguramiento de la información financiera</a:t>
                      </a: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Tributación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51113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Materiales y técnicas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Administración deportiva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Organización y Actividad  empresarial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2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793" marR="51793" marT="25894" marB="25894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112292" y="1038408"/>
            <a:ext cx="6892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I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nnovación, productividad y competitividad</a:t>
            </a:r>
            <a:endParaRPr lang="es-CO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339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147665"/>
              </p:ext>
            </p:extLst>
          </p:nvPr>
        </p:nvGraphicFramePr>
        <p:xfrm>
          <a:off x="857286" y="3608436"/>
          <a:ext cx="7456723" cy="2042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296"/>
                <a:gridCol w="2292388"/>
                <a:gridCol w="2536039"/>
              </a:tblGrid>
              <a:tr h="63326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Química</a:t>
                      </a:r>
                      <a:r>
                        <a:rPr lang="es-CO" sz="12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biorgánica y productos naturales</a:t>
                      </a:r>
                      <a:endParaRPr lang="es-CO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Tecnologías Limpias</a:t>
                      </a:r>
                      <a:endParaRPr lang="es-CO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sz="1800" dirty="0"/>
                    </a:p>
                  </a:txBody>
                  <a:tcPr marL="91435" marR="91435" marT="45729" marB="45729">
                    <a:solidFill>
                      <a:srgbClr val="92D050"/>
                    </a:solidFill>
                  </a:tcPr>
                </a:tc>
              </a:tr>
              <a:tr h="6367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Biocombustibles</a:t>
                      </a:r>
                    </a:p>
                    <a:p>
                      <a:pPr algn="ctr"/>
                      <a:endParaRPr lang="es-CO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Desarrollo Sostenible de los Sistemas agropecuarios y agroindustriales</a:t>
                      </a:r>
                      <a:endParaRPr lang="es-CO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sz="12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45734" marB="45734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72078">
                <a:tc>
                  <a:txBody>
                    <a:bodyPr/>
                    <a:lstStyle/>
                    <a:p>
                      <a:pPr algn="ctr"/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Sistemas de información y economía ambiental</a:t>
                      </a:r>
                      <a:endParaRPr lang="es-CO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Planificación y gestión del territorio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ctr"/>
                      <a:endParaRPr lang="es-CO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Medio Ambiente Urbano y Calidad de Vida</a:t>
                      </a:r>
                      <a:endParaRPr lang="es-CO" sz="12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ctr"/>
                      <a:endParaRPr lang="es-CO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91435" marR="91435" marT="45723" marB="45723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989459" y="2328412"/>
            <a:ext cx="72230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Objetivo: </a:t>
            </a:r>
            <a:r>
              <a:rPr lang="es-CO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Aportar </a:t>
            </a: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en la solución de problemas ambientales y del entorno en aspectos tales como química verde, desarrollo de productos naturales, espacios territoriales sostenibles en contextos regionales y nacionales desde la perspectiva de la protección ambiental, el hábitat,  el desarrollo humano y el progreso social.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25940" y="1282889"/>
            <a:ext cx="6892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Medio Ambiente y Desarrollo: </a:t>
            </a:r>
          </a:p>
          <a:p>
            <a:pPr algn="ctr"/>
            <a:r>
              <a:rPr lang="es-CO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Alberto Magno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57283" y="2219227"/>
            <a:ext cx="7443077" cy="127459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6839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ECB82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982637" y="2475780"/>
            <a:ext cx="7223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Objetivo: Contribuir desde una perspectiva humanista a la comprensión y solución de problemáticas pertinentes al Estado social de derecho, la convivencia, los derechos humanos , la equidad y la política, en contextos nacionales y regionales que permitan  la transformación social, la construcción de la democracia, la búsqueda del bien común, la justicia social  y la paz.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125940" y="1163063"/>
            <a:ext cx="6892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Gobierno, Derechos Humanos. Políticas Públicas y Construcción de Ciudadanía: </a:t>
            </a:r>
          </a:p>
          <a:p>
            <a:pPr algn="ctr"/>
            <a:r>
              <a:rPr lang="es-CO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Tomás de Aquino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50461" y="2366595"/>
            <a:ext cx="7443077" cy="15475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graphicFrame>
        <p:nvGraphicFramePr>
          <p:cNvPr id="7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566922"/>
              </p:ext>
            </p:extLst>
          </p:nvPr>
        </p:nvGraphicFramePr>
        <p:xfrm>
          <a:off x="857283" y="3999504"/>
          <a:ext cx="7443077" cy="1786700"/>
        </p:xfrm>
        <a:graphic>
          <a:graphicData uri="http://schemas.openxmlformats.org/drawingml/2006/table">
            <a:tbl>
              <a:tblPr firstRow="1" bandRow="1"/>
              <a:tblGrid>
                <a:gridCol w="3263888"/>
                <a:gridCol w="4179189"/>
              </a:tblGrid>
              <a:tr h="4620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Neo-constitucionalismo </a:t>
                      </a:r>
                      <a:r>
                        <a:rPr lang="es-ES" sz="13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y Convivencia pacífica</a:t>
                      </a:r>
                      <a:endParaRPr lang="es-CO" sz="13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Gobierno y Administración del Estado Social de Derecho</a:t>
                      </a:r>
                      <a:endParaRPr lang="es-CO" sz="13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52132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Violencia social y Derecho</a:t>
                      </a:r>
                      <a:endParaRPr lang="es-CO" sz="13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Teoría y Política Económica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300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Pobreza y Exclusión social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Mercado Laboral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3006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Democracia </a:t>
                      </a: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y </a:t>
                      </a: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Ciudadanía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6636" marR="86636" marT="43283" marB="4328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20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9F6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714355" y="2181374"/>
            <a:ext cx="7640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Objetivo: </a:t>
            </a: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Contribuir, desde una perspectiva humanista a la solución de problemas  de salud pública,  prevención de las enfermedad y  estilos de vida saludable que permitan a la población colombiana  alcanzar mejores niveles de bienestar  y calidad de </a:t>
            </a:r>
            <a:r>
              <a:rPr lang="es-CO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vida.</a:t>
            </a:r>
            <a:endParaRPr lang="es-CO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0889" y="1185138"/>
            <a:ext cx="7802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Salud Pública: Promoción, Prevención y Estilos de Vida Saludable: </a:t>
            </a:r>
          </a:p>
          <a:p>
            <a:pPr algn="ctr"/>
            <a:r>
              <a:rPr lang="es-CO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Martín de Porres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75521" y="2067608"/>
            <a:ext cx="8118266" cy="10713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790400"/>
              </p:ext>
            </p:extLst>
          </p:nvPr>
        </p:nvGraphicFramePr>
        <p:xfrm>
          <a:off x="475521" y="3252751"/>
          <a:ext cx="8118267" cy="2540914"/>
        </p:xfrm>
        <a:graphic>
          <a:graphicData uri="http://schemas.openxmlformats.org/drawingml/2006/table">
            <a:tbl>
              <a:tblPr firstRow="1" bandRow="1"/>
              <a:tblGrid>
                <a:gridCol w="2029567"/>
                <a:gridCol w="2029567"/>
                <a:gridCol w="1417847"/>
                <a:gridCol w="2641286"/>
              </a:tblGrid>
              <a:tr h="59884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3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Evaluación de pruebas diagnósticas y ayudas pedagógicas 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3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Salud colectiva con énfasis en salud visual y ocular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3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Evaluación de las intervenciones con efecto en salud visual y ocular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1" marB="45711">
                    <a:solidFill>
                      <a:srgbClr val="92D050"/>
                    </a:solidFill>
                  </a:tcPr>
                </a:tc>
              </a:tr>
              <a:tr h="267091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Crecimiento y </a:t>
                      </a: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Desarrollo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45711" marB="45711" anchor="ctr"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3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itchFamily="34" charset="0"/>
                        </a:rPr>
                        <a:t>Salud ocupacional y riesgos profesionales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sz="1800" dirty="0"/>
                    </a:p>
                  </a:txBody>
                  <a:tcPr marL="91439" marR="91439" marT="45711" marB="45711">
                    <a:solidFill>
                      <a:srgbClr val="FFC000"/>
                    </a:solidFill>
                  </a:tcPr>
                </a:tc>
              </a:tr>
              <a:tr h="576941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Evaluación</a:t>
                      </a:r>
                      <a:r>
                        <a:rPr lang="es-CO" sz="13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 de tecnología diagnóstica</a:t>
                      </a:r>
                      <a:endParaRPr lang="es-CO" sz="13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45711" marB="457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Microbiología </a:t>
                      </a: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dental y biología molecular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CO" sz="1800" dirty="0">
                        <a:solidFill>
                          <a:srgbClr val="002060"/>
                        </a:solidFill>
                      </a:endParaRPr>
                    </a:p>
                  </a:txBody>
                  <a:tcPr marL="91439" marR="91439" marT="45712" marB="4571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20000"/>
                        <a:lumOff val="80000"/>
                      </a:srgbClr>
                    </a:solidFill>
                  </a:tcPr>
                </a:tc>
              </a:tr>
              <a:tr h="77589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Adulto Mayor </a:t>
                      </a: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Epidemiología</a:t>
                      </a:r>
                      <a:r>
                        <a:rPr lang="es-CO" sz="13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y </a:t>
                      </a: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salud pública bucal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Odontología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Expresiones motrices</a:t>
                      </a:r>
                    </a:p>
                    <a:p>
                      <a:pPr algn="ctr"/>
                      <a:endParaRPr lang="es-CO" sz="13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  <a:p>
                      <a:pPr algn="ctr"/>
                      <a:endParaRPr lang="es-CO" sz="1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39" marR="91439" marT="45715" marB="4571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6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1505924" y="2778894"/>
            <a:ext cx="61161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Objetivo: </a:t>
            </a:r>
            <a:r>
              <a:rPr lang="es-CO" sz="1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Contribuir, desde una perspectiva humanista y crítica a la comprensión de problemas sociales y culturales y a  la construcción y transformación de realidades que aporten al  desarrollo humano e integral de las personas y la sociedad.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70889" y="1185138"/>
            <a:ext cx="7802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Sociedad y Cultura: </a:t>
            </a:r>
          </a:p>
          <a:p>
            <a:pPr algn="ctr"/>
            <a:r>
              <a:rPr lang="es-CO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Enrique </a:t>
            </a:r>
            <a:r>
              <a:rPr lang="es-CO" sz="2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Lacordaire</a:t>
            </a:r>
            <a:endParaRPr lang="es-CO" sz="22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67090" y="2665128"/>
            <a:ext cx="6621315" cy="136096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1703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592288"/>
              </p:ext>
            </p:extLst>
          </p:nvPr>
        </p:nvGraphicFramePr>
        <p:xfrm>
          <a:off x="402611" y="2063821"/>
          <a:ext cx="8361363" cy="3406904"/>
        </p:xfrm>
        <a:graphic>
          <a:graphicData uri="http://schemas.openxmlformats.org/drawingml/2006/table">
            <a:tbl>
              <a:tblPr firstRow="1" bandRow="1"/>
              <a:tblGrid>
                <a:gridCol w="2943350"/>
                <a:gridCol w="1237331"/>
                <a:gridCol w="1096726"/>
                <a:gridCol w="993615"/>
                <a:gridCol w="2090341"/>
              </a:tblGrid>
              <a:tr h="67538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Historia, teoría y problemas de la Arquitectura y el urbanismo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Memoria y Patrimonio cultural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Proyectos  arquitectónicos  </a:t>
                      </a: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y </a:t>
                      </a:r>
                      <a:r>
                        <a:rPr lang="es-ES" sz="13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urbanos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61895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Responsabilidad</a:t>
                      </a:r>
                      <a:r>
                        <a:rPr lang="es-CO" sz="13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 social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Pedagogía Contable</a:t>
                      </a:r>
                      <a:endParaRPr lang="es-CO" sz="13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Prácticas profesionales reflexivas</a:t>
                      </a:r>
                      <a:endParaRPr lang="es-CO" sz="13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8431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Sujetos y </a:t>
                      </a: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procesos pedagógicos (2)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TIC</a:t>
                      </a:r>
                      <a:r>
                        <a:rPr lang="es-CO" sz="13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en educación a distancia y educación presencial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94130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Educación Ambiental y Desarrollo sostenible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9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350" marR="71350" marT="35676" marB="35676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Sociedad, Educación y Cultura</a:t>
                      </a:r>
                      <a:endParaRPr lang="es-CO" sz="13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668526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Políticas y Gestión curricular en Educación Superior</a:t>
                      </a:r>
                      <a:endParaRPr lang="es-CO" sz="13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9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350" marR="71350" marT="35676" marB="35676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Bienestar</a:t>
                      </a:r>
                      <a:r>
                        <a:rPr lang="es-CO" sz="13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y Desarrollo Humano</a:t>
                      </a:r>
                      <a:endParaRPr lang="es-CO" sz="13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630540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Mejoramiento y regulación académica y administrativa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Contaduría</a:t>
                      </a:r>
                      <a:r>
                        <a:rPr lang="es-CO" sz="13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pública y ejercicio profesional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350" marR="71350" marT="35676" marB="35676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Didácticas de las ciencias naturales y exactas </a:t>
                      </a:r>
                      <a:endParaRPr lang="es-CO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1351" marR="71351" marT="35667" marB="35667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60000"/>
                        <a:lumOff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70889" y="1253378"/>
            <a:ext cx="78022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Sociedad y Cultura</a:t>
            </a:r>
          </a:p>
        </p:txBody>
      </p:sp>
    </p:spTree>
    <p:extLst>
      <p:ext uri="{BB962C8B-B14F-4D97-AF65-F5344CB8AC3E}">
        <p14:creationId xmlns:p14="http://schemas.microsoft.com/office/powerpoint/2010/main" val="381794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1"/>
          <p:cNvSpPr txBox="1">
            <a:spLocks noChangeArrowheads="1"/>
          </p:cNvSpPr>
          <p:nvPr/>
        </p:nvSpPr>
        <p:spPr bwMode="auto">
          <a:xfrm>
            <a:off x="709684" y="1108038"/>
            <a:ext cx="774172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CO" altLang="es-CO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Líneas de investigación</a:t>
            </a:r>
          </a:p>
          <a:p>
            <a:pPr algn="ctr" eaLnBrk="1" hangingPunct="1"/>
            <a:r>
              <a:rPr lang="es-CO" altLang="es-CO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Expresión de las interrelaciones entre docencia, investigación y proyección social</a:t>
            </a:r>
            <a:endParaRPr lang="es-CO" altLang="es-CO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990296" y="2241107"/>
            <a:ext cx="1912966" cy="1468889"/>
            <a:chOff x="1612255" y="449"/>
            <a:chExt cx="2418383" cy="1761683"/>
          </a:xfrm>
        </p:grpSpPr>
        <p:sp>
          <p:nvSpPr>
            <p:cNvPr id="15" name="Flecha derecha 14"/>
            <p:cNvSpPr/>
            <p:nvPr/>
          </p:nvSpPr>
          <p:spPr>
            <a:xfrm>
              <a:off x="1612255" y="449"/>
              <a:ext cx="2418383" cy="1761683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chemeClr val="accent6">
                <a:lumMod val="75000"/>
                <a:alpha val="90000"/>
              </a:schemeClr>
            </a:solidFill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lecha derecha 4"/>
            <p:cNvSpPr/>
            <p:nvPr/>
          </p:nvSpPr>
          <p:spPr>
            <a:xfrm>
              <a:off x="1942570" y="220660"/>
              <a:ext cx="1757752" cy="13212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65" tIns="12065" rIns="12065" bIns="12065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CO" sz="1900" kern="1200" dirty="0">
                <a:solidFill>
                  <a:schemeClr val="bg1"/>
                </a:solidFill>
              </a:endParaRPr>
            </a:p>
            <a:p>
              <a:pPr marL="0" lvl="1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CO" sz="1600" b="1" kern="1200" dirty="0" smtClean="0">
                  <a:solidFill>
                    <a:schemeClr val="bg1"/>
                  </a:solidFill>
                </a:rPr>
                <a:t>Líneas de investigación</a:t>
              </a:r>
              <a:endParaRPr lang="es-CO" sz="16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87140" y="2241109"/>
            <a:ext cx="1580859" cy="1468889"/>
            <a:chOff x="0" y="451"/>
            <a:chExt cx="1612255" cy="1761683"/>
          </a:xfrm>
          <a:solidFill>
            <a:srgbClr val="00B050"/>
          </a:solidFill>
        </p:grpSpPr>
        <p:sp>
          <p:nvSpPr>
            <p:cNvPr id="13" name="Rectángulo redondeado 12"/>
            <p:cNvSpPr/>
            <p:nvPr/>
          </p:nvSpPr>
          <p:spPr>
            <a:xfrm>
              <a:off x="0" y="451"/>
              <a:ext cx="1612255" cy="176168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/>
            <p:cNvSpPr/>
            <p:nvPr/>
          </p:nvSpPr>
          <p:spPr>
            <a:xfrm>
              <a:off x="78704" y="79155"/>
              <a:ext cx="1454847" cy="16042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600" kern="1200" dirty="0" smtClean="0"/>
                <a:t>Formación para la investigación</a:t>
              </a:r>
              <a:endParaRPr lang="es-CO" sz="1600" kern="1200" dirty="0"/>
            </a:p>
          </p:txBody>
        </p:sp>
      </p:grpSp>
      <p:sp>
        <p:nvSpPr>
          <p:cNvPr id="11" name="Flecha derecha 10"/>
          <p:cNvSpPr/>
          <p:nvPr/>
        </p:nvSpPr>
        <p:spPr>
          <a:xfrm>
            <a:off x="1990296" y="3974241"/>
            <a:ext cx="1912966" cy="1468889"/>
          </a:xfrm>
          <a:prstGeom prst="rightArrow">
            <a:avLst>
              <a:gd name="adj1" fmla="val 75000"/>
              <a:gd name="adj2" fmla="val 5000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upo 7"/>
          <p:cNvGrpSpPr/>
          <p:nvPr/>
        </p:nvGrpSpPr>
        <p:grpSpPr>
          <a:xfrm>
            <a:off x="387140" y="3974241"/>
            <a:ext cx="1580859" cy="1468889"/>
            <a:chOff x="0" y="1938303"/>
            <a:chExt cx="1612255" cy="1761683"/>
          </a:xfrm>
          <a:solidFill>
            <a:srgbClr val="002060"/>
          </a:solidFill>
        </p:grpSpPr>
        <p:sp>
          <p:nvSpPr>
            <p:cNvPr id="9" name="Rectángulo redondeado 8"/>
            <p:cNvSpPr/>
            <p:nvPr/>
          </p:nvSpPr>
          <p:spPr>
            <a:xfrm>
              <a:off x="0" y="1938303"/>
              <a:ext cx="1612255" cy="176168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78704" y="2017007"/>
              <a:ext cx="1454847" cy="16042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600" kern="1200" dirty="0" smtClean="0"/>
                <a:t>Relación con el sector externo</a:t>
              </a:r>
              <a:endParaRPr lang="es-CO" sz="1600" kern="1200" dirty="0"/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2147190" y="4418465"/>
            <a:ext cx="13329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CO" sz="1600" b="1" dirty="0">
                <a:solidFill>
                  <a:schemeClr val="bg1"/>
                </a:solidFill>
              </a:rPr>
              <a:t>Líneas </a:t>
            </a:r>
            <a:r>
              <a:rPr lang="es-CO" sz="1600" b="1" dirty="0" smtClean="0">
                <a:solidFill>
                  <a:schemeClr val="bg1"/>
                </a:solidFill>
              </a:rPr>
              <a:t>de</a:t>
            </a:r>
          </a:p>
          <a:p>
            <a:pPr marL="0" lvl="1"/>
            <a:r>
              <a:rPr lang="es-CO" sz="1600" b="1" dirty="0" smtClean="0">
                <a:solidFill>
                  <a:schemeClr val="bg1"/>
                </a:solidFill>
              </a:rPr>
              <a:t>investigación</a:t>
            </a:r>
            <a:endParaRPr lang="es-CO" sz="1600" b="1" dirty="0">
              <a:solidFill>
                <a:schemeClr val="bg1"/>
              </a:solidFill>
            </a:endParaRPr>
          </a:p>
          <a:p>
            <a:endParaRPr lang="es-CO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5186135" y="1912308"/>
            <a:ext cx="3473394" cy="1233547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0" name="Grupo 19"/>
          <p:cNvGrpSpPr/>
          <p:nvPr/>
        </p:nvGrpSpPr>
        <p:grpSpPr>
          <a:xfrm>
            <a:off x="5217583" y="3182144"/>
            <a:ext cx="3473393" cy="367908"/>
            <a:chOff x="0" y="1704669"/>
            <a:chExt cx="2951017" cy="554094"/>
          </a:xfrm>
          <a:solidFill>
            <a:schemeClr val="accent6"/>
          </a:solidFill>
        </p:grpSpPr>
        <p:sp>
          <p:nvSpPr>
            <p:cNvPr id="21" name="Rectángulo redondeado 20"/>
            <p:cNvSpPr/>
            <p:nvPr/>
          </p:nvSpPr>
          <p:spPr>
            <a:xfrm>
              <a:off x="0" y="1704669"/>
              <a:ext cx="2951017" cy="554094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ángulo 21"/>
            <p:cNvSpPr/>
            <p:nvPr/>
          </p:nvSpPr>
          <p:spPr>
            <a:xfrm>
              <a:off x="27049" y="1731718"/>
              <a:ext cx="2896919" cy="499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kern="1200" dirty="0" smtClean="0"/>
                <a:t>Trabajos de grado</a:t>
              </a:r>
              <a:endParaRPr lang="es-CO" sz="1400" kern="1200" dirty="0"/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5217583" y="3579033"/>
            <a:ext cx="3473393" cy="352047"/>
            <a:chOff x="0" y="2366328"/>
            <a:chExt cx="2951017" cy="554094"/>
          </a:xfrm>
          <a:solidFill>
            <a:schemeClr val="accent6"/>
          </a:solidFill>
        </p:grpSpPr>
        <p:sp>
          <p:nvSpPr>
            <p:cNvPr id="24" name="Rectángulo redondeado 23"/>
            <p:cNvSpPr/>
            <p:nvPr/>
          </p:nvSpPr>
          <p:spPr>
            <a:xfrm>
              <a:off x="0" y="2366328"/>
              <a:ext cx="2951017" cy="554094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ángulo 24"/>
            <p:cNvSpPr/>
            <p:nvPr/>
          </p:nvSpPr>
          <p:spPr>
            <a:xfrm>
              <a:off x="27049" y="2393377"/>
              <a:ext cx="2896919" cy="499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kern="1200" dirty="0" smtClean="0"/>
                <a:t>Semilleros y Jóvenes investigadores </a:t>
              </a:r>
              <a:endParaRPr lang="es-CO" sz="1400" kern="1200" dirty="0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5249075" y="4072625"/>
            <a:ext cx="3473394" cy="622211"/>
            <a:chOff x="0" y="8826"/>
            <a:chExt cx="2788300" cy="1035004"/>
          </a:xfrm>
          <a:solidFill>
            <a:schemeClr val="accent1">
              <a:lumMod val="75000"/>
            </a:schemeClr>
          </a:solidFill>
        </p:grpSpPr>
        <p:sp>
          <p:nvSpPr>
            <p:cNvPr id="27" name="Rectángulo redondeado 26"/>
            <p:cNvSpPr/>
            <p:nvPr/>
          </p:nvSpPr>
          <p:spPr>
            <a:xfrm>
              <a:off x="0" y="8826"/>
              <a:ext cx="2788300" cy="1035004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ángulo 27"/>
            <p:cNvSpPr/>
            <p:nvPr/>
          </p:nvSpPr>
          <p:spPr>
            <a:xfrm>
              <a:off x="50525" y="59351"/>
              <a:ext cx="2687250" cy="933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kern="1200" dirty="0" smtClean="0"/>
                <a:t>Universidad – Empresa – Estado-Sociedad</a:t>
              </a:r>
              <a:endParaRPr lang="es-CO" sz="1400" kern="1200" dirty="0"/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5249075" y="4717476"/>
            <a:ext cx="3473393" cy="1035004"/>
            <a:chOff x="0" y="1048180"/>
            <a:chExt cx="2788300" cy="1035004"/>
          </a:xfrm>
          <a:solidFill>
            <a:schemeClr val="accent1">
              <a:lumMod val="75000"/>
            </a:schemeClr>
          </a:solidFill>
        </p:grpSpPr>
        <p:sp>
          <p:nvSpPr>
            <p:cNvPr id="30" name="Rectángulo redondeado 29"/>
            <p:cNvSpPr/>
            <p:nvPr/>
          </p:nvSpPr>
          <p:spPr>
            <a:xfrm>
              <a:off x="0" y="1048180"/>
              <a:ext cx="2788300" cy="1035004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ángulo 30"/>
            <p:cNvSpPr/>
            <p:nvPr/>
          </p:nvSpPr>
          <p:spPr>
            <a:xfrm>
              <a:off x="50525" y="1098705"/>
              <a:ext cx="2687250" cy="933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kern="1200" dirty="0" smtClean="0"/>
                <a:t>Apropiación social del conocimiento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kern="1200" dirty="0" smtClean="0"/>
                <a:t>(participación ciudadana, estrategias pedagógicas de fomento, difusión y circulación del conocimiento)</a:t>
              </a:r>
              <a:endParaRPr lang="es-CO" sz="1200" kern="1200" dirty="0"/>
            </a:p>
          </p:txBody>
        </p:sp>
      </p:grpSp>
      <p:sp>
        <p:nvSpPr>
          <p:cNvPr id="32" name="CuadroTexto 10"/>
          <p:cNvSpPr txBox="1">
            <a:spLocks noChangeArrowheads="1"/>
          </p:cNvSpPr>
          <p:nvPr/>
        </p:nvSpPr>
        <p:spPr bwMode="auto">
          <a:xfrm>
            <a:off x="3622356" y="2363941"/>
            <a:ext cx="1584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s-CO" altLang="es-CO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Enfoque </a:t>
            </a:r>
            <a:r>
              <a:rPr lang="es-CO" altLang="es-CO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problémico</a:t>
            </a:r>
            <a:endParaRPr lang="es-CO" altLang="es-CO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CuadroTexto 11"/>
          <p:cNvSpPr txBox="1">
            <a:spLocks noChangeArrowheads="1"/>
          </p:cNvSpPr>
          <p:nvPr/>
        </p:nvSpPr>
        <p:spPr bwMode="auto">
          <a:xfrm>
            <a:off x="3944506" y="3145855"/>
            <a:ext cx="11191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Currículo</a:t>
            </a:r>
          </a:p>
        </p:txBody>
      </p:sp>
      <p:sp>
        <p:nvSpPr>
          <p:cNvPr id="34" name="CuadroTexto 12"/>
          <p:cNvSpPr txBox="1">
            <a:spLocks noChangeArrowheads="1"/>
          </p:cNvSpPr>
          <p:nvPr/>
        </p:nvSpPr>
        <p:spPr bwMode="auto">
          <a:xfrm>
            <a:off x="3868305" y="4406432"/>
            <a:ext cx="1271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CO" altLang="es-CO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Proyección Social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5243774" y="1959191"/>
            <a:ext cx="3421012" cy="1202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11200">
              <a:lnSpc>
                <a:spcPct val="90000"/>
              </a:lnSpc>
              <a:spcAft>
                <a:spcPct val="35000"/>
              </a:spcAft>
            </a:pPr>
            <a:r>
              <a:rPr lang="es-CO" sz="1300" dirty="0">
                <a:solidFill>
                  <a:schemeClr val="bg1"/>
                </a:solidFill>
              </a:rPr>
              <a:t>Investigación en el aula </a:t>
            </a:r>
          </a:p>
          <a:p>
            <a:pPr lvl="0" algn="ctr" defTabSz="711200">
              <a:lnSpc>
                <a:spcPct val="90000"/>
              </a:lnSpc>
              <a:spcAft>
                <a:spcPct val="35000"/>
              </a:spcAft>
            </a:pPr>
            <a:r>
              <a:rPr lang="es-CO" sz="1300" dirty="0">
                <a:solidFill>
                  <a:schemeClr val="bg1"/>
                </a:solidFill>
              </a:rPr>
              <a:t>Estudio de caso</a:t>
            </a:r>
          </a:p>
          <a:p>
            <a:pPr lvl="0" algn="ctr" defTabSz="711200">
              <a:lnSpc>
                <a:spcPct val="90000"/>
              </a:lnSpc>
              <a:spcAft>
                <a:spcPct val="35000"/>
              </a:spcAft>
            </a:pPr>
            <a:r>
              <a:rPr lang="es-CO" sz="1300" dirty="0">
                <a:solidFill>
                  <a:schemeClr val="bg1"/>
                </a:solidFill>
              </a:rPr>
              <a:t>Proyecto Integrador</a:t>
            </a:r>
          </a:p>
          <a:p>
            <a:pPr lvl="0" algn="ctr" defTabSz="711200">
              <a:lnSpc>
                <a:spcPct val="90000"/>
              </a:lnSpc>
              <a:spcAft>
                <a:spcPct val="35000"/>
              </a:spcAft>
            </a:pPr>
            <a:r>
              <a:rPr lang="es-CO" sz="1300" dirty="0">
                <a:solidFill>
                  <a:schemeClr val="bg1"/>
                </a:solidFill>
              </a:rPr>
              <a:t>Sistema  Modular (trabajos de investigación modular formativa</a:t>
            </a:r>
            <a:r>
              <a:rPr lang="es-CO" sz="1300" dirty="0" smtClean="0">
                <a:solidFill>
                  <a:schemeClr val="bg1"/>
                </a:solidFill>
              </a:rPr>
              <a:t>)</a:t>
            </a:r>
            <a:endParaRPr lang="es-CO" sz="1300" dirty="0">
              <a:solidFill>
                <a:schemeClr val="bg1"/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0" y="5977719"/>
            <a:ext cx="9144000" cy="88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CuadroTexto 1"/>
          <p:cNvSpPr txBox="1">
            <a:spLocks noChangeArrowheads="1"/>
          </p:cNvSpPr>
          <p:nvPr/>
        </p:nvSpPr>
        <p:spPr bwMode="auto">
          <a:xfrm>
            <a:off x="464311" y="6152623"/>
            <a:ext cx="83312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acuerdo con el PEI, la investigación promueve la capacidad crítica de los miembros de la comunidad académica y considera la importancia de </a:t>
            </a:r>
            <a:r>
              <a:rPr lang="es-CO" altLang="es-CO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aprender a aprender durante toda la vida, </a:t>
            </a:r>
            <a:r>
              <a:rPr lang="es-CO" altLang="es-CO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cuanto el conocimiento es inagotable y la búsqueda de la verdad es inmanente a la universidad. Universidad Santo Tomás, Mesa Nacional de Investigación, USTA Colombia, documento marco de políticas de investigación, P.5.</a:t>
            </a:r>
          </a:p>
        </p:txBody>
      </p:sp>
    </p:spTree>
    <p:extLst>
      <p:ext uri="{BB962C8B-B14F-4D97-AF65-F5344CB8AC3E}">
        <p14:creationId xmlns:p14="http://schemas.microsoft.com/office/powerpoint/2010/main" val="346418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/>
          <p:cNvSpPr/>
          <p:nvPr/>
        </p:nvSpPr>
        <p:spPr>
          <a:xfrm>
            <a:off x="2417363" y="2703274"/>
            <a:ext cx="40855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b="1" dirty="0" smtClean="0">
                <a:solidFill>
                  <a:srgbClr val="595959"/>
                </a:solidFill>
              </a:rPr>
              <a:t>Grupos de</a:t>
            </a:r>
          </a:p>
          <a:p>
            <a:pPr algn="ctr"/>
            <a:r>
              <a:rPr lang="es-CO" sz="3600" dirty="0" smtClean="0">
                <a:solidFill>
                  <a:srgbClr val="595959"/>
                </a:solidFill>
              </a:rPr>
              <a:t>Investigación</a:t>
            </a:r>
            <a:endParaRPr lang="es-CO" sz="3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50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0" y="914400"/>
            <a:ext cx="9144000" cy="5007429"/>
            <a:chOff x="0" y="914400"/>
            <a:chExt cx="9144000" cy="5007429"/>
          </a:xfrm>
        </p:grpSpPr>
        <p:sp>
          <p:nvSpPr>
            <p:cNvPr id="2" name="Rectángulo 1"/>
            <p:cNvSpPr/>
            <p:nvPr/>
          </p:nvSpPr>
          <p:spPr>
            <a:xfrm>
              <a:off x="0" y="914400"/>
              <a:ext cx="9144000" cy="5007429"/>
            </a:xfrm>
            <a:prstGeom prst="rect">
              <a:avLst/>
            </a:prstGeom>
            <a:solidFill>
              <a:srgbClr val="0067B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4" name="Imagen 3" descr="plantilla-acreditacion-3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90" t="27443" r="14238" b="31541"/>
            <a:stretch/>
          </p:blipFill>
          <p:spPr>
            <a:xfrm>
              <a:off x="497831" y="1885406"/>
              <a:ext cx="8402329" cy="30654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921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805219" y="1473958"/>
            <a:ext cx="7410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Grupos de investigación :  </a:t>
            </a:r>
            <a:r>
              <a:rPr lang="es-CO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conjunto de personas que interactúan en espacios  de formación y construcción colectiva de conocimiento en torno a problemas que se abordan de manera sistemática y rigurosa para proponer soluciones, generando diferentes tipos de producción académica (Documento Marco Políticas de Investigación, USTA Col</a:t>
            </a:r>
            <a:r>
              <a:rPr lang="es-CO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</a:t>
            </a:r>
            <a:endParaRPr lang="es-CO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60410" y="1340899"/>
            <a:ext cx="7901202" cy="156607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grpSp>
        <p:nvGrpSpPr>
          <p:cNvPr id="5" name="39 Grupo"/>
          <p:cNvGrpSpPr>
            <a:grpSpLocks/>
          </p:cNvGrpSpPr>
          <p:nvPr/>
        </p:nvGrpSpPr>
        <p:grpSpPr bwMode="auto">
          <a:xfrm>
            <a:off x="560410" y="2248850"/>
            <a:ext cx="8295987" cy="4179532"/>
            <a:chOff x="1618788" y="2950763"/>
            <a:chExt cx="7202790" cy="2917548"/>
          </a:xfrm>
        </p:grpSpPr>
        <p:grpSp>
          <p:nvGrpSpPr>
            <p:cNvPr id="6" name="2 Grupo"/>
            <p:cNvGrpSpPr>
              <a:grpSpLocks/>
            </p:cNvGrpSpPr>
            <p:nvPr/>
          </p:nvGrpSpPr>
          <p:grpSpPr bwMode="auto">
            <a:xfrm>
              <a:off x="3595369" y="2950763"/>
              <a:ext cx="3164515" cy="2917548"/>
              <a:chOff x="3595369" y="2950763"/>
              <a:chExt cx="3164515" cy="2917548"/>
            </a:xfrm>
          </p:grpSpPr>
          <p:graphicFrame>
            <p:nvGraphicFramePr>
              <p:cNvPr id="21" name="Diagrama 100"/>
              <p:cNvGraphicFramePr/>
              <p:nvPr/>
            </p:nvGraphicFramePr>
            <p:xfrm>
              <a:off x="3595369" y="2950763"/>
              <a:ext cx="3164515" cy="291754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cxnSp>
            <p:nvCxnSpPr>
              <p:cNvPr id="22" name="Conector angular 119"/>
              <p:cNvCxnSpPr/>
              <p:nvPr/>
            </p:nvCxnSpPr>
            <p:spPr>
              <a:xfrm>
                <a:off x="3633875" y="3714040"/>
                <a:ext cx="1926875" cy="289230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38 Grupo"/>
            <p:cNvGrpSpPr>
              <a:grpSpLocks/>
            </p:cNvGrpSpPr>
            <p:nvPr/>
          </p:nvGrpSpPr>
          <p:grpSpPr bwMode="auto">
            <a:xfrm>
              <a:off x="1618788" y="3053242"/>
              <a:ext cx="7202790" cy="2390628"/>
              <a:chOff x="1618788" y="3053242"/>
              <a:chExt cx="7202790" cy="2390628"/>
            </a:xfrm>
          </p:grpSpPr>
          <p:cxnSp>
            <p:nvCxnSpPr>
              <p:cNvPr id="8" name="Conector recto de flecha 102"/>
              <p:cNvCxnSpPr/>
              <p:nvPr/>
            </p:nvCxnSpPr>
            <p:spPr>
              <a:xfrm>
                <a:off x="3487775" y="3752825"/>
                <a:ext cx="107508" cy="4997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de flecha 104"/>
              <p:cNvCxnSpPr>
                <a:endCxn id="21" idx="1"/>
              </p:cNvCxnSpPr>
              <p:nvPr/>
            </p:nvCxnSpPr>
            <p:spPr>
              <a:xfrm flipV="1">
                <a:off x="3400941" y="4409967"/>
                <a:ext cx="194342" cy="22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de flecha 106"/>
              <p:cNvCxnSpPr/>
              <p:nvPr/>
            </p:nvCxnSpPr>
            <p:spPr>
              <a:xfrm flipV="1">
                <a:off x="3400941" y="4634924"/>
                <a:ext cx="194342" cy="3302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ector angular 10"/>
              <p:cNvCxnSpPr/>
              <p:nvPr/>
            </p:nvCxnSpPr>
            <p:spPr>
              <a:xfrm>
                <a:off x="3848891" y="4800041"/>
                <a:ext cx="1806962" cy="429968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angular 129"/>
              <p:cNvCxnSpPr/>
              <p:nvPr/>
            </p:nvCxnSpPr>
            <p:spPr>
              <a:xfrm flipV="1">
                <a:off x="3848891" y="4800041"/>
                <a:ext cx="2060571" cy="216092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Diagrama 70"/>
              <p:cNvGraphicFramePr/>
              <p:nvPr/>
            </p:nvGraphicFramePr>
            <p:xfrm>
              <a:off x="6891216" y="3053242"/>
              <a:ext cx="1930362" cy="239062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sp>
            <p:nvSpPr>
              <p:cNvPr id="14" name="124 Forma libre"/>
              <p:cNvSpPr/>
              <p:nvPr/>
            </p:nvSpPr>
            <p:spPr>
              <a:xfrm>
                <a:off x="1618788" y="4358991"/>
                <a:ext cx="296336" cy="606166"/>
              </a:xfrm>
              <a:custGeom>
                <a:avLst/>
                <a:gdLst>
                  <a:gd name="connsiteX0" fmla="*/ 0 w 297637"/>
                  <a:gd name="connsiteY0" fmla="*/ 0 h 605935"/>
                  <a:gd name="connsiteX1" fmla="*/ 148818 w 297637"/>
                  <a:gd name="connsiteY1" fmla="*/ 0 h 605935"/>
                  <a:gd name="connsiteX2" fmla="*/ 148818 w 297637"/>
                  <a:gd name="connsiteY2" fmla="*/ 605935 h 605935"/>
                  <a:gd name="connsiteX3" fmla="*/ 297637 w 297637"/>
                  <a:gd name="connsiteY3" fmla="*/ 605935 h 60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637" h="605935">
                    <a:moveTo>
                      <a:pt x="0" y="0"/>
                    </a:moveTo>
                    <a:lnTo>
                      <a:pt x="148818" y="0"/>
                    </a:lnTo>
                    <a:lnTo>
                      <a:pt x="148818" y="605935"/>
                    </a:lnTo>
                    <a:lnTo>
                      <a:pt x="297637" y="605935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44641" tIns="286091" rIns="144642" bIns="286090" spcCol="1270" anchor="ctr"/>
              <a:lstStyle/>
              <a:p>
                <a:pPr algn="ctr" defTabSz="2222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es-CO" sz="500"/>
              </a:p>
            </p:txBody>
          </p:sp>
          <p:sp>
            <p:nvSpPr>
              <p:cNvPr id="15" name="125 Forma libre"/>
              <p:cNvSpPr/>
              <p:nvPr/>
            </p:nvSpPr>
            <p:spPr>
              <a:xfrm>
                <a:off x="1618788" y="4312449"/>
                <a:ext cx="294958" cy="91977"/>
              </a:xfrm>
              <a:custGeom>
                <a:avLst/>
                <a:gdLst>
                  <a:gd name="connsiteX0" fmla="*/ 0 w 296274"/>
                  <a:gd name="connsiteY0" fmla="*/ 45720 h 91440"/>
                  <a:gd name="connsiteX1" fmla="*/ 296274 w 29627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6274" h="91440">
                    <a:moveTo>
                      <a:pt x="0" y="45720"/>
                    </a:moveTo>
                    <a:lnTo>
                      <a:pt x="296274" y="4572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3430" tIns="38313" rIns="153431" bIns="38314" spcCol="1270" anchor="ctr"/>
              <a:lstStyle/>
              <a:p>
                <a:pPr algn="ctr" defTabSz="2222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es-CO" sz="500"/>
              </a:p>
            </p:txBody>
          </p:sp>
          <p:sp>
            <p:nvSpPr>
              <p:cNvPr id="16" name="126 Forma libre"/>
              <p:cNvSpPr/>
              <p:nvPr/>
            </p:nvSpPr>
            <p:spPr>
              <a:xfrm>
                <a:off x="1618788" y="3793828"/>
                <a:ext cx="294958" cy="565164"/>
              </a:xfrm>
              <a:custGeom>
                <a:avLst/>
                <a:gdLst>
                  <a:gd name="connsiteX0" fmla="*/ 0 w 296274"/>
                  <a:gd name="connsiteY0" fmla="*/ 564547 h 564547"/>
                  <a:gd name="connsiteX1" fmla="*/ 148137 w 296274"/>
                  <a:gd name="connsiteY1" fmla="*/ 564547 h 564547"/>
                  <a:gd name="connsiteX2" fmla="*/ 148137 w 296274"/>
                  <a:gd name="connsiteY2" fmla="*/ 0 h 564547"/>
                  <a:gd name="connsiteX3" fmla="*/ 296274 w 296274"/>
                  <a:gd name="connsiteY3" fmla="*/ 0 h 56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274" h="564547">
                    <a:moveTo>
                      <a:pt x="0" y="564547"/>
                    </a:moveTo>
                    <a:lnTo>
                      <a:pt x="148137" y="564547"/>
                    </a:lnTo>
                    <a:lnTo>
                      <a:pt x="148137" y="0"/>
                    </a:lnTo>
                    <a:lnTo>
                      <a:pt x="296274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44898" tIns="266335" rIns="144898" bIns="266334" spcCol="1270" anchor="ctr"/>
              <a:lstStyle/>
              <a:p>
                <a:pPr algn="ctr" defTabSz="2222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es-CO" sz="500"/>
              </a:p>
            </p:txBody>
          </p:sp>
          <p:sp>
            <p:nvSpPr>
              <p:cNvPr id="17" name="128 Forma libre"/>
              <p:cNvSpPr/>
              <p:nvPr/>
            </p:nvSpPr>
            <p:spPr>
              <a:xfrm>
                <a:off x="1913746" y="3569979"/>
                <a:ext cx="1481681" cy="451023"/>
              </a:xfrm>
              <a:custGeom>
                <a:avLst/>
                <a:gdLst>
                  <a:gd name="connsiteX0" fmla="*/ 0 w 1481373"/>
                  <a:gd name="connsiteY0" fmla="*/ 0 h 451638"/>
                  <a:gd name="connsiteX1" fmla="*/ 1481373 w 1481373"/>
                  <a:gd name="connsiteY1" fmla="*/ 0 h 451638"/>
                  <a:gd name="connsiteX2" fmla="*/ 1481373 w 1481373"/>
                  <a:gd name="connsiteY2" fmla="*/ 451638 h 451638"/>
                  <a:gd name="connsiteX3" fmla="*/ 0 w 1481373"/>
                  <a:gd name="connsiteY3" fmla="*/ 451638 h 451638"/>
                  <a:gd name="connsiteX4" fmla="*/ 0 w 1481373"/>
                  <a:gd name="connsiteY4" fmla="*/ 0 h 45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1373" h="451638">
                    <a:moveTo>
                      <a:pt x="0" y="0"/>
                    </a:moveTo>
                    <a:lnTo>
                      <a:pt x="1481373" y="0"/>
                    </a:lnTo>
                    <a:lnTo>
                      <a:pt x="1481373" y="451638"/>
                    </a:lnTo>
                    <a:lnTo>
                      <a:pt x="0" y="45163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8255" tIns="8255" rIns="8255" bIns="8255" spcCol="1270" anchor="ctr"/>
              <a:lstStyle/>
              <a:p>
                <a:pPr algn="ctr" defTabSz="5778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r>
                  <a:rPr lang="es-CO" sz="1300" dirty="0"/>
                  <a:t>investigación</a:t>
                </a:r>
              </a:p>
            </p:txBody>
          </p:sp>
          <p:sp>
            <p:nvSpPr>
              <p:cNvPr id="18" name="129 Forma libre"/>
              <p:cNvSpPr/>
              <p:nvPr/>
            </p:nvSpPr>
            <p:spPr>
              <a:xfrm>
                <a:off x="1913746" y="4132926"/>
                <a:ext cx="1481681" cy="451023"/>
              </a:xfrm>
              <a:custGeom>
                <a:avLst/>
                <a:gdLst>
                  <a:gd name="connsiteX0" fmla="*/ 0 w 1481373"/>
                  <a:gd name="connsiteY0" fmla="*/ 0 h 451638"/>
                  <a:gd name="connsiteX1" fmla="*/ 1481373 w 1481373"/>
                  <a:gd name="connsiteY1" fmla="*/ 0 h 451638"/>
                  <a:gd name="connsiteX2" fmla="*/ 1481373 w 1481373"/>
                  <a:gd name="connsiteY2" fmla="*/ 451638 h 451638"/>
                  <a:gd name="connsiteX3" fmla="*/ 0 w 1481373"/>
                  <a:gd name="connsiteY3" fmla="*/ 451638 h 451638"/>
                  <a:gd name="connsiteX4" fmla="*/ 0 w 1481373"/>
                  <a:gd name="connsiteY4" fmla="*/ 0 h 45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1373" h="451638">
                    <a:moveTo>
                      <a:pt x="0" y="0"/>
                    </a:moveTo>
                    <a:lnTo>
                      <a:pt x="1481373" y="0"/>
                    </a:lnTo>
                    <a:lnTo>
                      <a:pt x="1481373" y="451638"/>
                    </a:lnTo>
                    <a:lnTo>
                      <a:pt x="0" y="45163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8255" tIns="8255" rIns="8255" bIns="8255" spcCol="1270" anchor="ctr"/>
              <a:lstStyle/>
              <a:p>
                <a:pPr algn="ctr" defTabSz="5778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r>
                  <a:rPr lang="es-CO" sz="1300" dirty="0"/>
                  <a:t>docencia</a:t>
                </a:r>
              </a:p>
            </p:txBody>
          </p:sp>
          <p:sp>
            <p:nvSpPr>
              <p:cNvPr id="19" name="130 Forma libre"/>
              <p:cNvSpPr/>
              <p:nvPr/>
            </p:nvSpPr>
            <p:spPr>
              <a:xfrm>
                <a:off x="1915124" y="4740200"/>
                <a:ext cx="1481682" cy="449915"/>
              </a:xfrm>
              <a:custGeom>
                <a:avLst/>
                <a:gdLst>
                  <a:gd name="connsiteX0" fmla="*/ 0 w 1481373"/>
                  <a:gd name="connsiteY0" fmla="*/ 0 h 451638"/>
                  <a:gd name="connsiteX1" fmla="*/ 1481373 w 1481373"/>
                  <a:gd name="connsiteY1" fmla="*/ 0 h 451638"/>
                  <a:gd name="connsiteX2" fmla="*/ 1481373 w 1481373"/>
                  <a:gd name="connsiteY2" fmla="*/ 451638 h 451638"/>
                  <a:gd name="connsiteX3" fmla="*/ 0 w 1481373"/>
                  <a:gd name="connsiteY3" fmla="*/ 451638 h 451638"/>
                  <a:gd name="connsiteX4" fmla="*/ 0 w 1481373"/>
                  <a:gd name="connsiteY4" fmla="*/ 0 h 45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1373" h="451638">
                    <a:moveTo>
                      <a:pt x="0" y="0"/>
                    </a:moveTo>
                    <a:lnTo>
                      <a:pt x="1481373" y="0"/>
                    </a:lnTo>
                    <a:lnTo>
                      <a:pt x="1481373" y="451638"/>
                    </a:lnTo>
                    <a:lnTo>
                      <a:pt x="0" y="451638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8255" tIns="8255" rIns="8255" bIns="8255" spcCol="1270" anchor="ctr"/>
              <a:lstStyle/>
              <a:p>
                <a:pPr algn="ctr" defTabSz="5778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r>
                  <a:rPr lang="es-CO" sz="1300" dirty="0"/>
                  <a:t>Proyección social  </a:t>
                </a:r>
              </a:p>
            </p:txBody>
          </p:sp>
          <p:cxnSp>
            <p:nvCxnSpPr>
              <p:cNvPr id="20" name="Conector recto de flecha 152"/>
              <p:cNvCxnSpPr/>
              <p:nvPr/>
            </p:nvCxnSpPr>
            <p:spPr>
              <a:xfrm>
                <a:off x="6809498" y="4252608"/>
                <a:ext cx="4134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CuadroTexto 22"/>
          <p:cNvSpPr txBox="1"/>
          <p:nvPr/>
        </p:nvSpPr>
        <p:spPr>
          <a:xfrm>
            <a:off x="228623" y="3568559"/>
            <a:ext cx="331787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b="1" dirty="0">
                <a:solidFill>
                  <a:schemeClr val="tx2">
                    <a:lumMod val="50000"/>
                  </a:schemeClr>
                </a:solidFill>
              </a:rPr>
              <a:t>GRUPO</a:t>
            </a:r>
          </a:p>
        </p:txBody>
      </p:sp>
    </p:spTree>
    <p:extLst>
      <p:ext uri="{BB962C8B-B14F-4D97-AF65-F5344CB8AC3E}">
        <p14:creationId xmlns:p14="http://schemas.microsoft.com/office/powerpoint/2010/main" val="9186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27603"/>
              </p:ext>
            </p:extLst>
          </p:nvPr>
        </p:nvGraphicFramePr>
        <p:xfrm>
          <a:off x="0" y="1068670"/>
          <a:ext cx="9144000" cy="5729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519"/>
                <a:gridCol w="1862665"/>
                <a:gridCol w="1354669"/>
                <a:gridCol w="3217333"/>
                <a:gridCol w="1542814"/>
              </a:tblGrid>
              <a:tr h="3006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Número</a:t>
                      </a:r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Nombre de la Facultad</a:t>
                      </a:r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Código de Colciencias</a:t>
                      </a:r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Nombre del Grupo </a:t>
                      </a:r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RESULTADOS  CONV. No. 693 - COLCIENCIAS</a:t>
                      </a:r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5237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Odontología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COL0024599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SIB- Salud Integral Bucal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rgbClr val="FFFF66"/>
                    </a:solidFill>
                  </a:tcPr>
                </a:tc>
              </a:tr>
              <a:tr h="15237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Ingeniería de Telecomunicaciones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COL0047987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UNITEL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Arquitectura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COL0008889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Investigaciones de la Facultad de Arquitectura de la Universidad Santo Tomás Bucaramanga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1704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4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Mecatrónica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COL0044484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en Aplicaciones Mecatrónicas, GRAM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Química Ambiental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COL0085567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investigaciones Ambientales para el Desarrollo Sostenible - GIADS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Economía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COL0051872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Economía Social y Desarrollo Empresarial</a:t>
                      </a:r>
                      <a:br>
                        <a:rPr lang="es-CO" sz="1000" u="none" strike="noStrike">
                          <a:effectLst/>
                        </a:rPr>
                      </a:b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Odontología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COL0083319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Sistema </a:t>
                      </a:r>
                      <a:r>
                        <a:rPr lang="es-CO" sz="1000" u="none" strike="noStrike" dirty="0" err="1">
                          <a:effectLst/>
                        </a:rPr>
                        <a:t>Estomatognático</a:t>
                      </a:r>
                      <a:r>
                        <a:rPr lang="es-CO" sz="1000" u="none" strike="noStrike" dirty="0">
                          <a:effectLst/>
                        </a:rPr>
                        <a:t> y </a:t>
                      </a:r>
                      <a:r>
                        <a:rPr lang="es-CO" sz="1000" u="none" strike="noStrike" dirty="0" err="1">
                          <a:effectLst/>
                        </a:rPr>
                        <a:t>Morfofisiología</a:t>
                      </a:r>
                      <a:r>
                        <a:rPr lang="es-CO" sz="1000" u="none" strike="noStrike" dirty="0">
                          <a:effectLst/>
                        </a:rPr>
                        <a:t> </a:t>
                      </a:r>
                      <a:br>
                        <a:rPr lang="es-CO" sz="1000" u="none" strike="noStrike" dirty="0">
                          <a:effectLst/>
                        </a:rPr>
                      </a:b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Departamento de Humanidades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COL0109309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Investigación en Desarrollo Humano </a:t>
                      </a:r>
                      <a:br>
                        <a:rPr lang="es-CO" sz="1000" u="none" strike="noStrike" dirty="0">
                          <a:effectLst/>
                        </a:rPr>
                      </a:b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Química Ambiental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COL0119665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en Nuevos Materiales y Energías Alternativas - GINMEA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Administración Agropecuarias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COL0051077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en Administración de Empresas Agroindustriales USTAGRI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237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11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Cultura Física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COL0124469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 SER, CULTURA Y MOVIMIENTO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48872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Optometría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COL0043253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Interdisciplinario de Investigaciones Epidemiológicas en el Sistema Visual.GIESVI </a:t>
                      </a:r>
                      <a:br>
                        <a:rPr lang="es-CO" sz="1000" u="none" strike="noStrike">
                          <a:effectLst/>
                        </a:rPr>
                      </a:b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1704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Derecho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COL0084274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EN DERECHO PÚBLICO-USTA BGA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237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14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Derecho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COL0007542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Neoconstitucionalismo y Derecho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1704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Centro de Estudios en Educación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COL0091509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ESPIRAL- Grupo Interdisciplinario de Investigación Educativa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5828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Industrial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COL0114678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en Calidad y Productividad, CAyPRO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D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Negocios Internacionales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COL0123505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Grupo de Investigación para la Integración y Globalización de los Negocios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D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 dirty="0">
                          <a:effectLst/>
                        </a:rPr>
                        <a:t>18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Contaduría Pública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COL0120399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INVESTIGACION PARA EL DESARROLLO CONTABLE “INDERCON”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D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0621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>
                          <a:effectLst/>
                        </a:rPr>
                        <a:t>19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Ciencias Básicas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COL0153209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Grupo de Investigación en Ciencias Básicas y Aplicadas (GICIBAYA)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----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</a:tr>
              <a:tr h="15237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Departamento de Idiomas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COL0124539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ARGUS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----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000" u="none" strike="noStrike">
                          <a:effectLst/>
                        </a:rPr>
                        <a:t>21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Bienestar Universitario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GIBU01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HUMANIDAD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----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18" marR="4118" marT="411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20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530088"/>
              </p:ext>
            </p:extLst>
          </p:nvPr>
        </p:nvGraphicFramePr>
        <p:xfrm>
          <a:off x="163776" y="977696"/>
          <a:ext cx="8802806" cy="491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Gráfico" r:id="rId3" imgW="9449619" imgH="5919729" progId="Excel.Chart.8">
                  <p:embed/>
                </p:oleObj>
              </mc:Choice>
              <mc:Fallback>
                <p:oleObj name="Gráfico" r:id="rId3" imgW="9449619" imgH="591972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776" y="977696"/>
                        <a:ext cx="8802806" cy="491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466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13374"/>
              </p:ext>
            </p:extLst>
          </p:nvPr>
        </p:nvGraphicFramePr>
        <p:xfrm>
          <a:off x="4204419" y="1129508"/>
          <a:ext cx="4434147" cy="4165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9828650"/>
              </p:ext>
            </p:extLst>
          </p:nvPr>
        </p:nvGraphicFramePr>
        <p:xfrm>
          <a:off x="467591" y="1129508"/>
          <a:ext cx="4299481" cy="3793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963950" y="5079028"/>
            <a:ext cx="7216099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Convocatoria </a:t>
            </a:r>
            <a:r>
              <a:rPr lang="es-CO" altLang="es-CO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Colciencia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2014: Número grupos en Colombia categorizados y reconocidos: 3.979 grupos de investigación:  25%  del total presentados</a:t>
            </a:r>
          </a:p>
          <a:p>
            <a:pPr eaLnBrk="1" hangingPunct="1"/>
            <a:endParaRPr lang="es-CO" altLang="es-CO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Categorías en Colombia:  7% A1;  10% A;  22% B; 39% C; 19% D </a:t>
            </a:r>
          </a:p>
          <a:p>
            <a:pPr eaLnBrk="1" hangingPunct="1"/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(https://sites.google.com/a/colciencias.gov.co/estado-de-la-ciencia-2015/mapa)</a:t>
            </a:r>
          </a:p>
        </p:txBody>
      </p:sp>
    </p:spTree>
    <p:extLst>
      <p:ext uri="{BB962C8B-B14F-4D97-AF65-F5344CB8AC3E}">
        <p14:creationId xmlns:p14="http://schemas.microsoft.com/office/powerpoint/2010/main" val="417538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7453283"/>
              </p:ext>
            </p:extLst>
          </p:nvPr>
        </p:nvGraphicFramePr>
        <p:xfrm>
          <a:off x="1695450" y="1081088"/>
          <a:ext cx="7113588" cy="232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Hoja de cálculo" r:id="rId3" imgW="8601024" imgH="2638357" progId="Excel.Sheet.8">
                  <p:embed/>
                </p:oleObj>
              </mc:Choice>
              <mc:Fallback>
                <p:oleObj name="Hoja de cálculo" r:id="rId3" imgW="8601024" imgH="2638357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1081088"/>
                        <a:ext cx="7113588" cy="232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414661"/>
              </p:ext>
            </p:extLst>
          </p:nvPr>
        </p:nvGraphicFramePr>
        <p:xfrm>
          <a:off x="475801" y="3478758"/>
          <a:ext cx="7684733" cy="2717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046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4083229"/>
              </p:ext>
            </p:extLst>
          </p:nvPr>
        </p:nvGraphicFramePr>
        <p:xfrm>
          <a:off x="627797" y="1351128"/>
          <a:ext cx="7874758" cy="4230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333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6720387"/>
              </p:ext>
            </p:extLst>
          </p:nvPr>
        </p:nvGraphicFramePr>
        <p:xfrm>
          <a:off x="371948" y="1405718"/>
          <a:ext cx="8253438" cy="4039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892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300890"/>
              </p:ext>
            </p:extLst>
          </p:nvPr>
        </p:nvGraphicFramePr>
        <p:xfrm>
          <a:off x="163773" y="1160060"/>
          <a:ext cx="8761863" cy="4615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718412" y="1610436"/>
            <a:ext cx="29342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Participación proyectos </a:t>
            </a:r>
            <a:r>
              <a:rPr lang="es-CO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semilleros convocatorias internas</a:t>
            </a:r>
          </a:p>
        </p:txBody>
      </p:sp>
    </p:spTree>
    <p:extLst>
      <p:ext uri="{BB962C8B-B14F-4D97-AF65-F5344CB8AC3E}">
        <p14:creationId xmlns:p14="http://schemas.microsoft.com/office/powerpoint/2010/main" val="369247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1336210" y="1287270"/>
            <a:ext cx="6471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altLang="es-CO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Reconocimientos obtenidos por semilleros de investigación</a:t>
            </a:r>
          </a:p>
          <a:p>
            <a:pPr algn="ctr"/>
            <a:r>
              <a:rPr lang="es-CO" altLang="es-CO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2008-2014</a:t>
            </a:r>
            <a:endParaRPr lang="es-CO" altLang="es-CO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458685"/>
              </p:ext>
            </p:extLst>
          </p:nvPr>
        </p:nvGraphicFramePr>
        <p:xfrm>
          <a:off x="862772" y="2258426"/>
          <a:ext cx="7325885" cy="3113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4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79" y="1144918"/>
            <a:ext cx="4859270" cy="479185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511263" y="1610436"/>
            <a:ext cx="29813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Semilleros – Producción</a:t>
            </a:r>
          </a:p>
          <a:p>
            <a:pPr algn="ctr"/>
            <a:r>
              <a:rPr lang="es-CO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2010 - 2014</a:t>
            </a:r>
            <a:endParaRPr lang="es-CO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001960" y="3220872"/>
            <a:ext cx="1040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Artículos</a:t>
            </a:r>
          </a:p>
          <a:p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Ponencia</a:t>
            </a:r>
          </a:p>
          <a:p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Poster</a:t>
            </a:r>
          </a:p>
          <a:p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Otros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854793" y="3342801"/>
            <a:ext cx="135877" cy="1358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6871316" y="3631078"/>
            <a:ext cx="135877" cy="1358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6868198" y="3892059"/>
            <a:ext cx="135877" cy="1358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ángulo 9"/>
          <p:cNvSpPr/>
          <p:nvPr/>
        </p:nvSpPr>
        <p:spPr>
          <a:xfrm>
            <a:off x="6871673" y="4149806"/>
            <a:ext cx="135877" cy="1358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/>
          <p:cNvSpPr txBox="1"/>
          <p:nvPr/>
        </p:nvSpPr>
        <p:spPr>
          <a:xfrm>
            <a:off x="2756866" y="5027038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74%</a:t>
            </a:r>
            <a:endParaRPr lang="es-CO" sz="20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418476" y="1825879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10%</a:t>
            </a:r>
            <a:endParaRPr lang="es-CO" sz="20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802135" y="1825879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15%</a:t>
            </a:r>
            <a:endParaRPr lang="es-CO" sz="20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19382" y="1352741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/>
              <a:t>1</a:t>
            </a:r>
            <a:r>
              <a:rPr lang="es-CO" sz="2000" b="1" dirty="0" smtClean="0"/>
              <a:t>%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401283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/>
          <p:nvPr/>
        </p:nvSpPr>
        <p:spPr>
          <a:xfrm>
            <a:off x="2154817" y="2725688"/>
            <a:ext cx="5091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bg2">
                    <a:lumMod val="50000"/>
                  </a:schemeClr>
                </a:solidFill>
              </a:rPr>
              <a:t>SISTEMA</a:t>
            </a:r>
            <a:r>
              <a:rPr lang="es-CO" sz="3200" b="1" dirty="0" smtClean="0">
                <a:solidFill>
                  <a:schemeClr val="bg2">
                    <a:lumMod val="50000"/>
                  </a:schemeClr>
                </a:solidFill>
              </a:rPr>
              <a:t> DE INVESTIGACIÓN</a:t>
            </a:r>
            <a:endParaRPr lang="es-CO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186052" y="3168088"/>
            <a:ext cx="502727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400" dirty="0" smtClean="0">
                <a:solidFill>
                  <a:schemeClr val="bg2">
                    <a:lumMod val="50000"/>
                  </a:schemeClr>
                </a:solidFill>
              </a:rPr>
              <a:t>INSTITUCIONAL SECCIONAL</a:t>
            </a:r>
            <a:endParaRPr lang="es-CO" sz="3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 flipV="1">
            <a:off x="1924336" y="4179418"/>
            <a:ext cx="5321500" cy="21184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1924336" y="4124834"/>
            <a:ext cx="53215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1543483" y="2456597"/>
            <a:ext cx="6017378" cy="211540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454201" y="3676987"/>
            <a:ext cx="2246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BUCARAMANGA</a:t>
            </a:r>
            <a:endParaRPr lang="es-CO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5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/>
          <p:cNvSpPr/>
          <p:nvPr/>
        </p:nvSpPr>
        <p:spPr>
          <a:xfrm>
            <a:off x="2526547" y="2703274"/>
            <a:ext cx="40855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b="1" dirty="0" smtClean="0">
                <a:solidFill>
                  <a:srgbClr val="595959"/>
                </a:solidFill>
              </a:rPr>
              <a:t>Visibilidad de</a:t>
            </a:r>
          </a:p>
          <a:p>
            <a:pPr algn="ctr"/>
            <a:r>
              <a:rPr lang="es-CO" sz="3600" dirty="0">
                <a:solidFill>
                  <a:srgbClr val="595959"/>
                </a:solidFill>
              </a:rPr>
              <a:t>l</a:t>
            </a:r>
            <a:r>
              <a:rPr lang="es-CO" sz="3600" dirty="0" smtClean="0">
                <a:solidFill>
                  <a:srgbClr val="595959"/>
                </a:solidFill>
              </a:rPr>
              <a:t>a Investigación</a:t>
            </a:r>
            <a:endParaRPr lang="es-CO" sz="3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6 CuadroTexto"/>
          <p:cNvSpPr txBox="1"/>
          <p:nvPr/>
        </p:nvSpPr>
        <p:spPr>
          <a:xfrm>
            <a:off x="1836642" y="1189153"/>
            <a:ext cx="54707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Producción resultado investigación en sentido </a:t>
            </a:r>
            <a:r>
              <a:rPr lang="es-CO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estricto-Grupos de investigación 2009-20104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8206560"/>
              </p:ext>
            </p:extLst>
          </p:nvPr>
        </p:nvGraphicFramePr>
        <p:xfrm>
          <a:off x="958162" y="1665027"/>
          <a:ext cx="7227673" cy="3829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055893" y="2340854"/>
            <a:ext cx="1651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altLang="es-CO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1290 productos en 5 </a:t>
            </a:r>
            <a:r>
              <a:rPr lang="es-CO" alt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años</a:t>
            </a:r>
            <a:endParaRPr lang="es-CO" altLang="es-CO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256106" y="4119151"/>
            <a:ext cx="1451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Promedio 215 </a:t>
            </a:r>
            <a:endParaRPr lang="es-CO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productos/año</a:t>
            </a:r>
            <a:endParaRPr lang="es-CO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836642" y="5595582"/>
            <a:ext cx="5336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Fuente: Centro de Investigaciones, con base en </a:t>
            </a:r>
            <a:r>
              <a:rPr lang="es-CO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GrupLAC</a:t>
            </a:r>
            <a:r>
              <a:rPr lang="es-CO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-Colciencias, marzo </a:t>
            </a:r>
            <a:r>
              <a:rPr lang="es-CO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</a:t>
            </a:r>
            <a:endParaRPr lang="es-CO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04717" y="2534102"/>
            <a:ext cx="197892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s-CO" altLang="es-CO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Santander;</a:t>
            </a:r>
          </a:p>
          <a:p>
            <a:pPr eaLnBrk="1" hangingPunct="1"/>
            <a:r>
              <a:rPr lang="es-CO" altLang="es-CO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17 % NC</a:t>
            </a:r>
          </a:p>
          <a:p>
            <a:pPr eaLnBrk="1" hangingPunct="1"/>
            <a:r>
              <a:rPr lang="es-CO" altLang="es-CO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5% D. Tecnológico</a:t>
            </a:r>
          </a:p>
          <a:p>
            <a:pPr eaLnBrk="1" hangingPunct="1"/>
            <a:r>
              <a:rPr lang="es-CO" altLang="es-CO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32% Apropiación S.</a:t>
            </a:r>
          </a:p>
          <a:p>
            <a:pPr eaLnBrk="1" hangingPunct="1"/>
            <a:r>
              <a:rPr lang="es-CO" altLang="es-CO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46% Formación </a:t>
            </a:r>
            <a:r>
              <a:rPr lang="es-CO" altLang="es-CO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(https://sites.google.com/a/colciencias.gov.co/estado-de-la-ciencia-2015/mapa</a:t>
            </a:r>
            <a:r>
              <a:rPr lang="es-CO" altLang="es-CO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CO" altLang="es-CO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99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076" y="5220682"/>
            <a:ext cx="994230" cy="69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1409928" y="1280486"/>
            <a:ext cx="60843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altLang="es-CO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Revistas científicas indexadas </a:t>
            </a:r>
            <a:r>
              <a:rPr lang="es-CO" altLang="es-CO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publindex-colciencias</a:t>
            </a:r>
            <a:endParaRPr lang="es-CO" altLang="es-CO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Objec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035089"/>
              </p:ext>
            </p:extLst>
          </p:nvPr>
        </p:nvGraphicFramePr>
        <p:xfrm>
          <a:off x="1241285" y="1856095"/>
          <a:ext cx="6662437" cy="3466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Hoja de cálculo" r:id="rId4" imgW="6867655" imgH="4191157" progId="Excel.Sheet.8">
                  <p:embed/>
                </p:oleObj>
              </mc:Choice>
              <mc:Fallback>
                <p:oleObj name="Hoja de cálculo" r:id="rId4" imgW="6867655" imgH="4191157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285" y="1856095"/>
                        <a:ext cx="6662437" cy="34665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8" descr="http://revistas.ustatunja.edu.co/public/site/images/ciiam/logos-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495" y="5480370"/>
            <a:ext cx="1371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78" y="5455772"/>
            <a:ext cx="1460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OAJ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773" y="5486720"/>
            <a:ext cx="14176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revistas.ustatunja.edu.co/public/site/images/ciiam/latindex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3" y="5304959"/>
            <a:ext cx="13604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6" y="1560056"/>
            <a:ext cx="858608" cy="110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Volumen 3 N 7 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50" y="2781189"/>
            <a:ext cx="852596" cy="109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0" descr="http://www.ustabuca.edu.co/gpresenzia/gestion/usuarios/user10772/ustabmanga/files/img/vustabmanga2012052315154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55" y="3993905"/>
            <a:ext cx="851393" cy="109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iustitia6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610" y="1035060"/>
            <a:ext cx="922207" cy="126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http://www.ustabuca.edu.co/gpresenzia/gestion/usuarios/user10772/ustabmanga/files/img/vustabmanga353168020150617154957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941" y="2355733"/>
            <a:ext cx="915694" cy="114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v3_n2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587" y="3561280"/>
            <a:ext cx="943048" cy="113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Revistas libret 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587" y="4729111"/>
            <a:ext cx="950341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65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2068718" y="1336638"/>
            <a:ext cx="500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alt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Colección selecciones </a:t>
            </a:r>
            <a:r>
              <a:rPr lang="es-CO" altLang="es-C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investigación</a:t>
            </a:r>
            <a:endParaRPr lang="es-CO" altLang="es-CO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 descr="v3_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68" y="2205918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7061873" y="2204684"/>
            <a:ext cx="12176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Educación, Biografía y Derechos Humanos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8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Mayo de 2014</a:t>
            </a:r>
          </a:p>
        </p:txBody>
      </p:sp>
      <p:pic>
        <p:nvPicPr>
          <p:cNvPr id="6" name="Picture 4" descr="v3_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54" y="2175756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Rectángulo"/>
          <p:cNvSpPr>
            <a:spLocks noChangeArrowheads="1"/>
          </p:cNvSpPr>
          <p:nvPr/>
        </p:nvSpPr>
        <p:spPr bwMode="auto">
          <a:xfrm>
            <a:off x="2045167" y="2159880"/>
            <a:ext cx="11922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La práctica reflexiva en la Educación superior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7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Agosto de 2013</a:t>
            </a:r>
          </a:p>
        </p:txBody>
      </p:sp>
      <p:pic>
        <p:nvPicPr>
          <p:cNvPr id="8" name="Picture 6" descr="v3_n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147" y="2175756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3 Rectángulo"/>
          <p:cNvSpPr>
            <a:spLocks noChangeArrowheads="1"/>
          </p:cNvSpPr>
          <p:nvPr/>
        </p:nvSpPr>
        <p:spPr bwMode="auto">
          <a:xfrm>
            <a:off x="4520947" y="2175756"/>
            <a:ext cx="12430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Los </a:t>
            </a:r>
            <a:r>
              <a:rPr lang="es-CO" altLang="es-CO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capsaicinoides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presentes en el cultivo de ají como estimulante del sistema inmunológico en aves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6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Noviembre de 2013</a:t>
            </a:r>
          </a:p>
        </p:txBody>
      </p:sp>
      <p:pic>
        <p:nvPicPr>
          <p:cNvPr id="10" name="Picture 8" descr="v3_n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147" y="3961738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4 Rectángulo"/>
          <p:cNvSpPr>
            <a:spLocks noChangeArrowheads="1"/>
          </p:cNvSpPr>
          <p:nvPr/>
        </p:nvSpPr>
        <p:spPr bwMode="auto">
          <a:xfrm>
            <a:off x="4546696" y="3963326"/>
            <a:ext cx="9858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Saberes, prácticas</a:t>
            </a:r>
            <a:b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</a:b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y sentires pedagógicos de profesores universitarios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5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Agosto de 2013</a:t>
            </a:r>
            <a:endParaRPr lang="es-CO" altLang="es-CO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0" descr="v3_n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109" y="3961738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5 Rectángulo"/>
          <p:cNvSpPr>
            <a:spLocks noChangeArrowheads="1"/>
          </p:cNvSpPr>
          <p:nvPr/>
        </p:nvSpPr>
        <p:spPr bwMode="auto">
          <a:xfrm>
            <a:off x="7167658" y="3961738"/>
            <a:ext cx="121443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 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Las que somos ahora</a:t>
            </a:r>
          </a:p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4</a:t>
            </a:r>
          </a:p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Abril de 2012</a:t>
            </a:r>
          </a:p>
        </p:txBody>
      </p:sp>
      <p:pic>
        <p:nvPicPr>
          <p:cNvPr id="14" name="Picture 2" descr="C:\Users\julio\AppData\Local\Temp\Rar$DI02.187\carátula pensarciudania_peq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54" y="3915583"/>
            <a:ext cx="12192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 CuadroTexto"/>
          <p:cNvSpPr txBox="1">
            <a:spLocks noChangeArrowheads="1"/>
          </p:cNvSpPr>
          <p:nvPr/>
        </p:nvSpPr>
        <p:spPr bwMode="auto">
          <a:xfrm>
            <a:off x="2135379" y="3924232"/>
            <a:ext cx="8905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Pensar la Ciudadanía</a:t>
            </a:r>
          </a:p>
          <a:p>
            <a:r>
              <a:rPr lang="es-CO" alt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71643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" name="Picture 12" descr="v3_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34" y="2084014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6 Rectángulo"/>
          <p:cNvSpPr>
            <a:spLocks noChangeArrowheads="1"/>
          </p:cNvSpPr>
          <p:nvPr/>
        </p:nvSpPr>
        <p:spPr bwMode="auto">
          <a:xfrm>
            <a:off x="3511551" y="2087828"/>
            <a:ext cx="1270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 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Educación crítica y comunidades de aprendizaje para web</a:t>
            </a:r>
          </a:p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3</a:t>
            </a:r>
          </a:p>
          <a:p>
            <a:pPr eaLnBrk="1" hangingPunct="1"/>
            <a:r>
              <a:rPr lang="es-CO" altLang="es-CO" sz="9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Febrero de 2012</a:t>
            </a:r>
          </a:p>
        </p:txBody>
      </p:sp>
      <p:pic>
        <p:nvPicPr>
          <p:cNvPr id="6" name="Picture 14" descr="v3_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735" y="2101476"/>
            <a:ext cx="1123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7 Rectángulo"/>
          <p:cNvSpPr>
            <a:spLocks noChangeArrowheads="1"/>
          </p:cNvSpPr>
          <p:nvPr/>
        </p:nvSpPr>
        <p:spPr bwMode="auto">
          <a:xfrm>
            <a:off x="6028333" y="2071314"/>
            <a:ext cx="1042987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Educar 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con horizonte de sentido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Numero 2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Marzo de 2011</a:t>
            </a:r>
          </a:p>
          <a:p>
            <a:pPr eaLnBrk="1" hangingPunct="1"/>
            <a:endParaRPr lang="es-CO" altLang="es-CO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16" descr="v3_n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1" y="3910972"/>
            <a:ext cx="1196661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714854" y="3903564"/>
            <a:ext cx="1222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Libro: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Imaginarios de Ciudadanía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 Numero 1</a:t>
            </a:r>
          </a:p>
          <a:p>
            <a:pPr eaLnBrk="1" hangingPunct="1"/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Agosto de 2010</a:t>
            </a:r>
          </a:p>
        </p:txBody>
      </p:sp>
      <p:pic>
        <p:nvPicPr>
          <p:cNvPr id="10" name="22 Imag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541" y="3922085"/>
            <a:ext cx="1492250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23 Imagen" descr="v3_n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181" y="3910972"/>
            <a:ext cx="1398587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3 CuadroTexto"/>
          <p:cNvSpPr txBox="1">
            <a:spLocks noChangeArrowheads="1"/>
          </p:cNvSpPr>
          <p:nvPr/>
        </p:nvSpPr>
        <p:spPr bwMode="auto">
          <a:xfrm>
            <a:off x="7540625" y="3922085"/>
            <a:ext cx="127582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Impacto Laboral Del Incremento De La Productividad Basada En Cambios Tecnológicos Intensivos En Capital Y En Conocimiento</a:t>
            </a:r>
          </a:p>
          <a:p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Numero 1</a:t>
            </a:r>
          </a:p>
          <a:p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Año 2009</a:t>
            </a:r>
          </a:p>
          <a:p>
            <a:endParaRPr lang="es-CO" altLang="es-CO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4 Rectángulo"/>
          <p:cNvSpPr>
            <a:spLocks noChangeArrowheads="1"/>
          </p:cNvSpPr>
          <p:nvPr/>
        </p:nvSpPr>
        <p:spPr bwMode="auto">
          <a:xfrm>
            <a:off x="4331008" y="3907489"/>
            <a:ext cx="137375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Determinación De Los Impactos Por Externalidades Causados Por El Sistema De Transporte Masivo, En La Zona Central De Bucaramanga</a:t>
            </a:r>
          </a:p>
          <a:p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Edición: 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 1</a:t>
            </a:r>
          </a:p>
          <a:p>
            <a:r>
              <a:rPr lang="es-CO" altLang="es-CO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Edición:</a:t>
            </a:r>
            <a:r>
              <a:rPr lang="es-CO" altLang="es-CO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Año 2010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068718" y="1336638"/>
            <a:ext cx="500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alt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Colección selecciones </a:t>
            </a:r>
            <a:r>
              <a:rPr lang="es-CO" altLang="es-CO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investigación</a:t>
            </a:r>
            <a:endParaRPr lang="es-CO" altLang="es-CO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 descr="http://www.revistalabarra.com.co/guia/files/logo/3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62" y="3722042"/>
            <a:ext cx="1530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7080234" y="1878129"/>
            <a:ext cx="1596788" cy="4629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2831605" y="1878130"/>
            <a:ext cx="3514606" cy="4629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/>
          <p:cNvSpPr/>
          <p:nvPr/>
        </p:nvSpPr>
        <p:spPr>
          <a:xfrm>
            <a:off x="395782" y="1888099"/>
            <a:ext cx="1596788" cy="4629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1269242" y="1248348"/>
            <a:ext cx="684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Interacción investigación-proyección </a:t>
            </a:r>
            <a:r>
              <a:rPr lang="es-CO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social-internacionalización</a:t>
            </a:r>
            <a:endParaRPr lang="es-CO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7 CuadroTexto"/>
          <p:cNvSpPr txBox="1">
            <a:spLocks noChangeArrowheads="1"/>
          </p:cNvSpPr>
          <p:nvPr/>
        </p:nvSpPr>
        <p:spPr bwMode="auto">
          <a:xfrm>
            <a:off x="798083" y="1940818"/>
            <a:ext cx="791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b="1"/>
              <a:t>REDES</a:t>
            </a:r>
          </a:p>
        </p:txBody>
      </p:sp>
      <p:sp>
        <p:nvSpPr>
          <p:cNvPr id="5" name="8 CuadroTexto"/>
          <p:cNvSpPr txBox="1">
            <a:spLocks noChangeArrowheads="1"/>
          </p:cNvSpPr>
          <p:nvPr/>
        </p:nvSpPr>
        <p:spPr bwMode="auto">
          <a:xfrm>
            <a:off x="3005874" y="1940818"/>
            <a:ext cx="3181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b="1" dirty="0"/>
              <a:t>EMPRESAS Y ORGANIZACIONES</a:t>
            </a:r>
          </a:p>
        </p:txBody>
      </p:sp>
      <p:sp>
        <p:nvSpPr>
          <p:cNvPr id="6" name="9 CuadroTexto"/>
          <p:cNvSpPr txBox="1">
            <a:spLocks noChangeArrowheads="1"/>
          </p:cNvSpPr>
          <p:nvPr/>
        </p:nvSpPr>
        <p:spPr bwMode="auto">
          <a:xfrm>
            <a:off x="7409685" y="1941300"/>
            <a:ext cx="9378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b="1" dirty="0"/>
              <a:t>ESTADO</a:t>
            </a: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859" y="2526893"/>
            <a:ext cx="563239" cy="478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3" descr="http://1.bp.blogspot.com/-282amIrexgc/VWeHrKfNdMI/AAAAAAAACB4/-hPju13YQU8/s1600/RED%2BUNESCOVIS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4" y="2522495"/>
            <a:ext cx="1115254" cy="56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5" descr="http://1.bp.blogspot.com/-RA6lSb6ITTE/UZOeKHBDMBI/AAAAAAAAzj4/crSZkmFncYE/s320/image003-77684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70" y="3115149"/>
            <a:ext cx="612216" cy="71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405889" y="4930317"/>
            <a:ext cx="1727200" cy="8620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s-CO" altLang="es-CO" sz="1000" dirty="0">
                <a:solidFill>
                  <a:srgbClr val="002060"/>
                </a:solidFill>
              </a:rPr>
              <a:t>Red de Cooperación </a:t>
            </a:r>
            <a:r>
              <a:rPr lang="es-CO" altLang="es-CO" sz="1000" dirty="0" err="1">
                <a:solidFill>
                  <a:srgbClr val="002060"/>
                </a:solidFill>
              </a:rPr>
              <a:t>CRATerre</a:t>
            </a:r>
            <a:r>
              <a:rPr lang="es-CO" altLang="es-CO" sz="1000" dirty="0">
                <a:solidFill>
                  <a:srgbClr val="002060"/>
                </a:solidFill>
              </a:rPr>
              <a:t>,  Cátedra UNESCO de Arquitectura de tierra, culturas constructivas y desarrollo sostenible</a:t>
            </a:r>
          </a:p>
        </p:txBody>
      </p:sp>
      <p:pic>
        <p:nvPicPr>
          <p:cNvPr id="14" name="Picture 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05" y="4345790"/>
            <a:ext cx="899958" cy="50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5" y="3119489"/>
            <a:ext cx="1150708" cy="68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3" y="4527552"/>
            <a:ext cx="1266267" cy="24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4 Conector recto"/>
          <p:cNvCxnSpPr/>
          <p:nvPr/>
        </p:nvCxnSpPr>
        <p:spPr>
          <a:xfrm>
            <a:off x="2515951" y="1859680"/>
            <a:ext cx="8096" cy="389276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6 Rectángulo"/>
          <p:cNvSpPr>
            <a:spLocks noChangeArrowheads="1"/>
          </p:cNvSpPr>
          <p:nvPr/>
        </p:nvSpPr>
        <p:spPr bwMode="auto">
          <a:xfrm>
            <a:off x="159614" y="3926440"/>
            <a:ext cx="221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Arquitectonics</a:t>
            </a:r>
            <a:r>
              <a:rPr lang="es-CO" altLang="es-CO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Network</a:t>
            </a:r>
          </a:p>
        </p:txBody>
      </p:sp>
      <p:pic>
        <p:nvPicPr>
          <p:cNvPr id="20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733" y="2518874"/>
            <a:ext cx="75247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n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31" b="16315"/>
          <a:stretch>
            <a:fillRect/>
          </a:stretch>
        </p:blipFill>
        <p:spPr bwMode="auto">
          <a:xfrm>
            <a:off x="4065562" y="3217692"/>
            <a:ext cx="152241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506" y="4603780"/>
            <a:ext cx="120173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261" y="2473629"/>
            <a:ext cx="1833563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199" y="3333261"/>
            <a:ext cx="1376363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83" b="15163"/>
          <a:stretch>
            <a:fillRect/>
          </a:stretch>
        </p:blipFill>
        <p:spPr bwMode="auto">
          <a:xfrm>
            <a:off x="2686359" y="4047636"/>
            <a:ext cx="15430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32" y="3296696"/>
            <a:ext cx="8540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984" y="4688287"/>
            <a:ext cx="1076143" cy="495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 descr="http://www.revistaialimentos.com.co/uploads/images/noticias/2010/Julio/Cacaoteros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33" y="5254836"/>
            <a:ext cx="1128222" cy="49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http://agrprocesstech_lab.upbbga.edu.co/imagenes/logo_fedepanela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888" y="5110894"/>
            <a:ext cx="804307" cy="780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n 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208" y="2374262"/>
            <a:ext cx="947674" cy="94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 Rectángulo"/>
          <p:cNvSpPr>
            <a:spLocks noChangeArrowheads="1"/>
          </p:cNvSpPr>
          <p:nvPr/>
        </p:nvSpPr>
        <p:spPr bwMode="auto">
          <a:xfrm>
            <a:off x="2757988" y="4701089"/>
            <a:ext cx="1441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CO" altLang="es-CO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Unescovisión</a:t>
            </a:r>
            <a:endParaRPr lang="es-CO" alt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3" name="Picture 37" descr="https://pbs.twimg.com/profile_images/563016386662768640/e1w8PJ33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271" y="5121547"/>
            <a:ext cx="818938" cy="81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4 Conector recto"/>
          <p:cNvCxnSpPr/>
          <p:nvPr/>
        </p:nvCxnSpPr>
        <p:spPr>
          <a:xfrm>
            <a:off x="6639202" y="1916514"/>
            <a:ext cx="8096" cy="389276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929" y="2556860"/>
            <a:ext cx="617773" cy="61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80" y="2586567"/>
            <a:ext cx="13906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597" y="3119755"/>
            <a:ext cx="1135062" cy="2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71" b="27673"/>
          <a:stretch>
            <a:fillRect/>
          </a:stretch>
        </p:blipFill>
        <p:spPr bwMode="auto">
          <a:xfrm>
            <a:off x="8018958" y="3238269"/>
            <a:ext cx="905219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3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1"/>
          <a:stretch>
            <a:fillRect/>
          </a:stretch>
        </p:blipFill>
        <p:spPr bwMode="auto">
          <a:xfrm>
            <a:off x="6757053" y="3575300"/>
            <a:ext cx="1148126" cy="42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5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093" y="4115372"/>
            <a:ext cx="946219" cy="44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4" descr="http://www.bucaramanga.gov.co/images/imebu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407" y="4625446"/>
            <a:ext cx="947157" cy="44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6" descr="http://caracoli.cdmb.gov.co/cai/cai2/imagenes/logo/logo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80" y="4664467"/>
            <a:ext cx="673884" cy="45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8" descr="https://iuva.syc.com.co/cacheable/img/logo68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45" y="5232394"/>
            <a:ext cx="2345628" cy="57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4" descr="https://encrypted-tbn2.gstatic.com/images?q=tbn:ANd9GcQS8MyvC5rWJ5ww4VDRw_ql17BVWFr3MQC2IaLm_BUhIvE2PYiQ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058" y="3812318"/>
            <a:ext cx="892644" cy="52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63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716870"/>
              </p:ext>
            </p:extLst>
          </p:nvPr>
        </p:nvGraphicFramePr>
        <p:xfrm>
          <a:off x="465992" y="1340690"/>
          <a:ext cx="8173042" cy="341382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219783"/>
                <a:gridCol w="1607579"/>
                <a:gridCol w="2345680"/>
              </a:tblGrid>
              <a:tr h="523344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500" dirty="0" smtClean="0"/>
                        <a:t> </a:t>
                      </a:r>
                      <a:r>
                        <a:rPr lang="es-CO" sz="1500" b="1" dirty="0" smtClean="0"/>
                        <a:t>BONIFICACIÓN POR PRODUCTO DE NUEVO CONOCIMIENTO –</a:t>
                      </a:r>
                    </a:p>
                    <a:p>
                      <a:pPr algn="ctr"/>
                      <a:r>
                        <a:rPr lang="es-CO" sz="1500" dirty="0" smtClean="0"/>
                        <a:t> RESULTADO DE PROYECTO DE INVESTIGACIÓN-</a:t>
                      </a:r>
                      <a:endParaRPr lang="es-CO" sz="1500" b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86635" marR="86635" marT="43300" marB="43300"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413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Patente ó Modelos de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Utilidad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(35 puntos)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row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s-CO" sz="15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CO" sz="15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Para el segundo y tercer producto.</a:t>
                      </a:r>
                      <a:r>
                        <a:rPr lang="es-CO" sz="15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Por proyecto de investigación, </a:t>
                      </a:r>
                      <a:r>
                        <a:rPr lang="es-CO" sz="15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aumenta el valor</a:t>
                      </a:r>
                      <a:r>
                        <a:rPr lang="es-CO" sz="15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del punto alrededor del 30%</a:t>
                      </a:r>
                      <a:endParaRPr lang="es-CO" sz="15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</a:tr>
              <a:tr h="413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Libro resultado de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Investigación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(25 PUNTOS) 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4346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Capítulo de libro resultado de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investigación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(20 PUNTOS) 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293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Artículo Revista indexada A1 Ó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A2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(20 PUNTOS) </a:t>
                      </a:r>
                      <a:endParaRPr kumimoji="0" lang="es-CO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413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Artículo revista indexada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(15 PUNTOS) 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413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Artículo revista indexada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(10 PUNTOS) 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4346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s-CO" sz="150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Artículo Revista USTA-Seccional Bucaramanga- no </a:t>
                      </a:r>
                      <a:r>
                        <a:rPr lang="es-CO" sz="150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indexada</a:t>
                      </a:r>
                      <a:endParaRPr lang="es-CO" sz="15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024" marR="9024" marT="90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5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uLnTx/>
                          <a:uFillTx/>
                        </a:rPr>
                        <a:t>(7 PUNTOS)</a:t>
                      </a:r>
                      <a:endParaRPr lang="es-CO" sz="15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6635" marR="86635" marT="43300" marB="43300" anchor="ctr"/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66633" y="5049671"/>
            <a:ext cx="7410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Publicaciones</a:t>
            </a:r>
            <a:r>
              <a:rPr lang="es-ES" altLang="es-CO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horas laborales, congresos, pasantías, estancias, </a:t>
            </a:r>
            <a:r>
              <a:rPr lang="es-ES" altLang="es-CO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reconocimiento académico anual, puntos para escalafón </a:t>
            </a:r>
            <a:r>
              <a:rPr lang="es-ES" altLang="es-CO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docente</a:t>
            </a:r>
            <a:endParaRPr lang="es-CO" altLang="es-CO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51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4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576386"/>
              </p:ext>
            </p:extLst>
          </p:nvPr>
        </p:nvGraphicFramePr>
        <p:xfrm>
          <a:off x="329514" y="1702677"/>
          <a:ext cx="8364111" cy="3851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1130"/>
                <a:gridCol w="2041508"/>
                <a:gridCol w="1786320"/>
                <a:gridCol w="3005153"/>
              </a:tblGrid>
              <a:tr h="370967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EJE</a:t>
                      </a:r>
                      <a:endParaRPr lang="es-CO" sz="1800" dirty="0"/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PROGRAMA</a:t>
                      </a:r>
                      <a:endParaRPr lang="es-CO" sz="1800" dirty="0"/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ESTRATEGIA</a:t>
                      </a:r>
                      <a:endParaRPr lang="es-CO" sz="1800" dirty="0"/>
                    </a:p>
                  </a:txBody>
                  <a:tcPr marL="91449" marR="9144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MACROPROYECTO</a:t>
                      </a:r>
                      <a:endParaRPr lang="es-CO" sz="1800" dirty="0"/>
                    </a:p>
                  </a:txBody>
                  <a:tcPr marL="91449" marR="91449" marT="45726" marB="45726"/>
                </a:tc>
              </a:tr>
              <a:tr h="518338">
                <a:tc rowSpan="7"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USTA</a:t>
                      </a:r>
                      <a:r>
                        <a:rPr lang="es-CO" sz="14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Y SOCIEDAD</a:t>
                      </a:r>
                      <a:endParaRPr lang="es-CO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s-CO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INVESTIGACIÓN E INNOVACIÓN</a:t>
                      </a:r>
                      <a:endParaRPr lang="es-CO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Visibilidad</a:t>
                      </a:r>
                      <a:r>
                        <a:rPr lang="es-CO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 Impacto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Divulgación y circulación del conocimiento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8338"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Fortalecimiento de alianzas y redes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8338"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Fortalecimiento de producción científica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8338"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Fortalecimiento de la</a:t>
                      </a:r>
                      <a:r>
                        <a:rPr lang="es-CO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investigación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Fortalecimiento de grupos de investigación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2"/>
                    </a:solidFill>
                  </a:tcPr>
                </a:tc>
              </a:tr>
              <a:tr h="518338"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Consolidación de líneas de investigación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2"/>
                    </a:solidFill>
                  </a:tcPr>
                </a:tc>
              </a:tr>
              <a:tr h="518338"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Investigación</a:t>
                      </a:r>
                      <a:r>
                        <a:rPr lang="es-CO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-Currículo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Consolidación</a:t>
                      </a:r>
                      <a:r>
                        <a:rPr lang="es-CO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de semilleros y jóvenes investigadores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967">
                <a:tc v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Formación para la investigación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49" marR="91449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2351159" y="1187353"/>
            <a:ext cx="40747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altLang="es-CO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 de mejoramiento </a:t>
            </a:r>
            <a:r>
              <a:rPr lang="es-CO" altLang="es-CO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2015-2023</a:t>
            </a:r>
            <a:endParaRPr lang="es-CO" altLang="es-CO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0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3423531" y="2970045"/>
            <a:ext cx="20466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Gracias</a:t>
            </a:r>
            <a:endParaRPr lang="es-CO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988859" y="2784143"/>
            <a:ext cx="2811438" cy="12419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07949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2747800" y="2500787"/>
            <a:ext cx="36543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charset="0"/>
              <a:buAutoNum type="romanUcPeriod"/>
            </a:pP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 Sistema </a:t>
            </a: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de investigación </a:t>
            </a:r>
          </a:p>
          <a:p>
            <a:pPr>
              <a:buFont typeface="Calibri" charset="0"/>
              <a:buAutoNum type="romanUcPeriod"/>
            </a:pP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Líneas de </a:t>
            </a: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investigación</a:t>
            </a:r>
            <a:endParaRPr lang="es-CO" dirty="0">
              <a:solidFill>
                <a:srgbClr val="595959"/>
              </a:solidFill>
              <a:latin typeface="+mn-lt"/>
              <a:cs typeface="Arial" charset="0"/>
            </a:endParaRPr>
          </a:p>
          <a:p>
            <a:pPr>
              <a:buFont typeface="Calibri" charset="0"/>
              <a:buAutoNum type="romanUcPeriod"/>
            </a:pP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Grupos </a:t>
            </a: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investigación</a:t>
            </a:r>
            <a:endParaRPr lang="es-CO" dirty="0">
              <a:solidFill>
                <a:srgbClr val="595959"/>
              </a:solidFill>
              <a:latin typeface="+mn-lt"/>
              <a:cs typeface="Arial" charset="0"/>
            </a:endParaRPr>
          </a:p>
          <a:p>
            <a:pPr>
              <a:buFont typeface="Calibri" charset="0"/>
              <a:buAutoNum type="romanUcPeriod"/>
            </a:pP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Formación </a:t>
            </a: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investigación</a:t>
            </a:r>
            <a:endParaRPr lang="es-CO" dirty="0">
              <a:solidFill>
                <a:srgbClr val="595959"/>
              </a:solidFill>
              <a:latin typeface="+mn-lt"/>
              <a:cs typeface="Arial" charset="0"/>
            </a:endParaRPr>
          </a:p>
          <a:p>
            <a:pPr>
              <a:buFont typeface="Calibri" charset="0"/>
              <a:buAutoNum type="romanUcPeriod"/>
            </a:pP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Pertinencia, </a:t>
            </a: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incidencia </a:t>
            </a:r>
            <a:r>
              <a:rPr lang="es-CO" dirty="0">
                <a:solidFill>
                  <a:srgbClr val="595959"/>
                </a:solidFill>
                <a:latin typeface="+mn-lt"/>
                <a:cs typeface="Arial" charset="0"/>
              </a:rPr>
              <a:t>y </a:t>
            </a:r>
            <a:r>
              <a:rPr lang="es-CO" dirty="0" smtClean="0">
                <a:solidFill>
                  <a:srgbClr val="595959"/>
                </a:solidFill>
                <a:latin typeface="+mn-lt"/>
                <a:cs typeface="Arial" charset="0"/>
              </a:rPr>
              <a:t>visibilidad</a:t>
            </a:r>
            <a:endParaRPr lang="es-CO" dirty="0">
              <a:solidFill>
                <a:srgbClr val="595959"/>
              </a:solidFill>
              <a:latin typeface="+mn-lt"/>
              <a:cs typeface="Arial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711806" y="1462881"/>
            <a:ext cx="15870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600" dirty="0" smtClean="0">
                <a:solidFill>
                  <a:srgbClr val="595959"/>
                </a:solidFill>
              </a:rPr>
              <a:t>Contenido</a:t>
            </a:r>
            <a:endParaRPr lang="es-CO" sz="2600" dirty="0">
              <a:solidFill>
                <a:srgbClr val="595959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501286" y="2294133"/>
            <a:ext cx="4110740" cy="188338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pic>
        <p:nvPicPr>
          <p:cNvPr id="12" name="Picture 4" descr="F:\secgencal\Documents\Año 2011\F04 Formatos\Portadas\Estatuto organico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01889" y="1092357"/>
            <a:ext cx="1111963" cy="143991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5 Imagen" descr="F:\secgencal\Documents\Scanned Documents\Imagen (5).jpg"/>
          <p:cNvPicPr/>
          <p:nvPr/>
        </p:nvPicPr>
        <p:blipFill rotWithShape="1">
          <a:blip r:embed="rId3" cstate="print">
            <a:extLst/>
          </a:blip>
          <a:srcRect r="2392" b="7057"/>
          <a:stretch/>
        </p:blipFill>
        <p:spPr bwMode="auto">
          <a:xfrm>
            <a:off x="1464345" y="4320145"/>
            <a:ext cx="1223030" cy="149029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9 Imagen" descr="F:\secgencal\Documents\Scanned Documents\Imagen (2).jpg"/>
          <p:cNvPicPr/>
          <p:nvPr/>
        </p:nvPicPr>
        <p:blipFill rotWithShape="1">
          <a:blip r:embed="rId4" cstate="print">
            <a:extLst/>
          </a:blip>
          <a:srcRect l="798" t="1275" r="3189" b="8228"/>
          <a:stretch/>
        </p:blipFill>
        <p:spPr bwMode="auto">
          <a:xfrm>
            <a:off x="301889" y="2585538"/>
            <a:ext cx="1093977" cy="139016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2" descr="C:\Users\Claudia Latorre\AppData\Local\Microsoft\Windows\Temporary Internet Files\Content.IE5\KT2XNYTL\PORTADA MODELO PEDAGOGICO.png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12139" y="4024382"/>
            <a:ext cx="1097140" cy="179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6 Imagen" descr="F:\secgencal\Documents\Scanned Documents\Imagen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1" b="8565"/>
          <a:stretch>
            <a:fillRect/>
          </a:stretch>
        </p:blipFill>
        <p:spPr bwMode="auto">
          <a:xfrm>
            <a:off x="6227848" y="4309648"/>
            <a:ext cx="1250910" cy="150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7 Imagen" descr="F:\secgencal\Documents\Scanned Documents\Imagen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 b="6825"/>
          <a:stretch>
            <a:fillRect/>
          </a:stretch>
        </p:blipFill>
        <p:spPr bwMode="auto">
          <a:xfrm>
            <a:off x="7596799" y="1089978"/>
            <a:ext cx="1268307" cy="19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7596799" y="2289394"/>
            <a:ext cx="1268307" cy="17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3" descr="F:\secgencal\Documents\Archivo 2013\F23_Formatos\Portadas Institucionales\Reglamento estudiantil pregrad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29" y="4309648"/>
            <a:ext cx="1153049" cy="150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F:\secgencal\Documents\Archivo 2013\F23_Formatos\Portadas Institucionales\Reglamento estudiantil posgrad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67" y="4320144"/>
            <a:ext cx="1125594" cy="150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 descr="F:\USTA COL\img00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226" y="4309648"/>
            <a:ext cx="993333" cy="153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9" descr="D:\JULIO_NO_BORRAR\Downloads\PORTADA 1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798" y="4020876"/>
            <a:ext cx="1268308" cy="182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0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2417363" y="2941602"/>
            <a:ext cx="4085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000" b="1" dirty="0" smtClean="0">
                <a:solidFill>
                  <a:srgbClr val="595959"/>
                </a:solidFill>
              </a:rPr>
              <a:t>Sistema de Investigación </a:t>
            </a:r>
          </a:p>
          <a:p>
            <a:pPr algn="ctr"/>
            <a:r>
              <a:rPr lang="es-CO" sz="2400" dirty="0" smtClean="0">
                <a:solidFill>
                  <a:srgbClr val="595959"/>
                </a:solidFill>
              </a:rPr>
              <a:t>USTA - Seccional Bucaramanga</a:t>
            </a:r>
            <a:endParaRPr lang="es-CO" sz="2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7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Picture 2" descr="Resultado de imagen para sistema nacional de ciencia y tecnologí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26" y="3078296"/>
            <a:ext cx="741469" cy="71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ideasdenegocio.upbbga.edu.co/II-2009/images/Unired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516" y="2394521"/>
            <a:ext cx="564095" cy="56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33" y="3082191"/>
            <a:ext cx="754944" cy="69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1" y="3918822"/>
            <a:ext cx="1014232" cy="37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14" descr="https://encrypted-tbn2.gstatic.com/images?q=tbn:ANd9GcQS8MyvC5rWJ5ww4VDRw_ql17BVWFr3MQC2IaLm_BUhIvE2PYi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10" y="1914993"/>
            <a:ext cx="991310" cy="47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82" y="5029267"/>
            <a:ext cx="991310" cy="40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04" y="4392461"/>
            <a:ext cx="642724" cy="56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69" y="4374122"/>
            <a:ext cx="596615" cy="62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http://www.uts.edu.co/portal/images/noticias/otri-26-09-201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" y="2572956"/>
            <a:ext cx="858086" cy="37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546984" y="1076458"/>
            <a:ext cx="301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rgbClr val="595959"/>
                </a:solidFill>
              </a:rPr>
              <a:t>Sistema </a:t>
            </a:r>
            <a:r>
              <a:rPr lang="es-CO" sz="2400" dirty="0" smtClean="0">
                <a:solidFill>
                  <a:srgbClr val="595959"/>
                </a:solidFill>
              </a:rPr>
              <a:t>Investigación</a:t>
            </a:r>
            <a:endParaRPr lang="es-CO" sz="2400" dirty="0">
              <a:solidFill>
                <a:srgbClr val="595959"/>
              </a:solidFill>
            </a:endParaRPr>
          </a:p>
        </p:txBody>
      </p:sp>
      <p:pic>
        <p:nvPicPr>
          <p:cNvPr id="19" name="Imagen 18" descr="cuadro1-0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28" y="1348002"/>
            <a:ext cx="7213471" cy="472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/>
          <p:cNvSpPr txBox="1"/>
          <p:nvPr/>
        </p:nvSpPr>
        <p:spPr>
          <a:xfrm>
            <a:off x="5787248" y="1136070"/>
            <a:ext cx="3122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600" b="1" dirty="0">
                <a:solidFill>
                  <a:srgbClr val="595959"/>
                </a:solidFill>
                <a:latin typeface="+mn-lt"/>
              </a:rPr>
              <a:t>Estructura del Sistema: </a:t>
            </a:r>
          </a:p>
          <a:p>
            <a:pPr algn="r"/>
            <a:r>
              <a:rPr lang="es-CO" sz="1600" dirty="0">
                <a:solidFill>
                  <a:srgbClr val="595959"/>
                </a:solidFill>
                <a:latin typeface="+mn-lt"/>
              </a:rPr>
              <a:t>Unidades de Planeación, Dirección, </a:t>
            </a:r>
            <a:endParaRPr lang="es-CO" sz="1600" dirty="0" smtClean="0">
              <a:solidFill>
                <a:srgbClr val="595959"/>
              </a:solidFill>
              <a:latin typeface="+mn-lt"/>
            </a:endParaRPr>
          </a:p>
          <a:p>
            <a:pPr algn="r"/>
            <a:r>
              <a:rPr lang="es-CO" sz="1600" dirty="0" smtClean="0">
                <a:solidFill>
                  <a:srgbClr val="595959"/>
                </a:solidFill>
                <a:latin typeface="+mn-lt"/>
              </a:rPr>
              <a:t>Soporte </a:t>
            </a:r>
            <a:r>
              <a:rPr lang="es-CO" sz="1600" dirty="0">
                <a:solidFill>
                  <a:srgbClr val="595959"/>
                </a:solidFill>
                <a:latin typeface="+mn-lt"/>
              </a:rPr>
              <a:t>y </a:t>
            </a:r>
            <a:r>
              <a:rPr lang="es-CO" sz="1600" dirty="0" smtClean="0">
                <a:solidFill>
                  <a:srgbClr val="595959"/>
                </a:solidFill>
                <a:latin typeface="+mn-lt"/>
              </a:rPr>
              <a:t>Ejecución</a:t>
            </a:r>
            <a:endParaRPr lang="es-CO" sz="1600" dirty="0">
              <a:solidFill>
                <a:srgbClr val="595959"/>
              </a:solidFill>
              <a:latin typeface="+mn-lt"/>
            </a:endParaRPr>
          </a:p>
        </p:txBody>
      </p:sp>
      <p:pic>
        <p:nvPicPr>
          <p:cNvPr id="10" name="Imagen 9" descr="grafico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2" y="939931"/>
            <a:ext cx="9266279" cy="514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6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/>
          <p:cNvSpPr/>
          <p:nvPr/>
        </p:nvSpPr>
        <p:spPr>
          <a:xfrm>
            <a:off x="2417363" y="2941602"/>
            <a:ext cx="4085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000" b="1" dirty="0" smtClean="0">
                <a:solidFill>
                  <a:srgbClr val="595959"/>
                </a:solidFill>
              </a:rPr>
              <a:t>Líneas de Investigación </a:t>
            </a:r>
          </a:p>
          <a:p>
            <a:pPr algn="ctr"/>
            <a:r>
              <a:rPr lang="es-CO" sz="2400" dirty="0" smtClean="0">
                <a:solidFill>
                  <a:srgbClr val="595959"/>
                </a:solidFill>
              </a:rPr>
              <a:t>USTA - Seccional Bucaramanga</a:t>
            </a:r>
            <a:endParaRPr lang="es-CO" sz="2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6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4537979" y="1377377"/>
            <a:ext cx="3869042" cy="5196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634327" y="1377377"/>
            <a:ext cx="3711278" cy="5196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/>
          <p:cNvSpPr/>
          <p:nvPr/>
        </p:nvSpPr>
        <p:spPr>
          <a:xfrm>
            <a:off x="0" y="939931"/>
            <a:ext cx="9144000" cy="86652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759465" y="1437988"/>
            <a:ext cx="3517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s-CO" altLang="es-CO" sz="2000" b="1" dirty="0" smtClean="0">
                <a:solidFill>
                  <a:schemeClr val="bg1"/>
                </a:solidFill>
                <a:ea typeface="+mn-ea"/>
              </a:rPr>
              <a:t>Líneas Medulares</a:t>
            </a:r>
          </a:p>
        </p:txBody>
      </p:sp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4721155" y="1445617"/>
            <a:ext cx="3517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s-CO" altLang="es-CO" sz="2000" b="1" dirty="0" smtClean="0">
                <a:solidFill>
                  <a:schemeClr val="bg1"/>
                </a:solidFill>
                <a:ea typeface="+mn-ea"/>
              </a:rPr>
              <a:t>Líneas Activas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39695" y="2183642"/>
            <a:ext cx="3209227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altLang="es-CO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Es un </a:t>
            </a:r>
            <a:r>
              <a:rPr lang="es-CO" altLang="es-CO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conjunto de perspectivas</a:t>
            </a:r>
            <a:r>
              <a:rPr lang="es-CO" altLang="es-CO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, en un horizonte compartido de interés </a:t>
            </a:r>
            <a:r>
              <a:rPr lang="es-CO" altLang="es-CO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sobre un cuerpo de  problemas </a:t>
            </a:r>
            <a:r>
              <a:rPr lang="es-CO" altLang="es-CO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que genera nuevo conocimiento, resultado de  </a:t>
            </a:r>
            <a:r>
              <a:rPr lang="es-CO" altLang="es-CO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interacciones interdisciplinarias y </a:t>
            </a:r>
            <a:r>
              <a:rPr lang="es-CO" altLang="es-CO" sz="1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transdisciplinarias</a:t>
            </a:r>
            <a:r>
              <a:rPr lang="es-CO" altLang="es-CO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 </a:t>
            </a:r>
            <a:r>
              <a:rPr lang="es-CO" altLang="es-CO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y se consolida a través de </a:t>
            </a:r>
            <a:r>
              <a:rPr lang="es-CO" altLang="es-CO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programas de investigación de largo alcance.</a:t>
            </a:r>
          </a:p>
          <a:p>
            <a:pPr algn="just"/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849604" y="2183642"/>
            <a:ext cx="3339055" cy="291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E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Corresponden a la identificación de un </a:t>
            </a:r>
            <a:r>
              <a:rPr lang="es-ES" sz="1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conjunto de problemas </a:t>
            </a:r>
            <a:r>
              <a:rPr lang="es-E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interrelacionados que pueden surgir de </a:t>
            </a:r>
            <a:r>
              <a:rPr lang="es-ES" sz="1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campos disciplinarios </a:t>
            </a:r>
            <a:r>
              <a:rPr lang="es-E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 interdisciplinarios del conocimiento y que se desarrollan a través de </a:t>
            </a:r>
            <a:r>
              <a:rPr lang="es-ES" sz="1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planteamientos sostenidos de investigación </a:t>
            </a:r>
            <a:r>
              <a:rPr lang="es-E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que responden a las necesidades, demandas del contexto y se relacionan con </a:t>
            </a:r>
            <a:r>
              <a:rPr lang="es-ES" sz="1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los núcleos </a:t>
            </a:r>
            <a:r>
              <a:rPr lang="es-ES" sz="17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problémicos</a:t>
            </a:r>
            <a:r>
              <a:rPr lang="es-E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  <a:r>
              <a:rPr lang="es-ES" sz="1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de los programas académicos</a:t>
            </a:r>
            <a:r>
              <a:rPr lang="es-E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</a:t>
            </a:r>
            <a:endParaRPr lang="es-ES" sz="17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34327" y="2033736"/>
            <a:ext cx="3738574" cy="345266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37979" y="2033736"/>
            <a:ext cx="3869042" cy="345266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95173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1725</Words>
  <Application>Microsoft Office PowerPoint</Application>
  <PresentationFormat>Presentación en pantalla (4:3)</PresentationFormat>
  <Paragraphs>379</Paragraphs>
  <Slides>38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9" baseType="lpstr">
      <vt:lpstr>ＭＳ Ｐゴシック</vt:lpstr>
      <vt:lpstr>ＭＳ Ｐゴシック</vt:lpstr>
      <vt:lpstr>Arial</vt:lpstr>
      <vt:lpstr>Arial Black</vt:lpstr>
      <vt:lpstr>Calibri</vt:lpstr>
      <vt:lpstr>Calibri Light</vt:lpstr>
      <vt:lpstr>Times New Roman</vt:lpstr>
      <vt:lpstr>Tema de Office</vt:lpstr>
      <vt:lpstr>1_Tema de Office</vt:lpstr>
      <vt:lpstr>Hoja de cálculo</vt:lpstr>
      <vt:lpstr>Gráfico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Jhon Blanco Dg</cp:lastModifiedBy>
  <cp:revision>380</cp:revision>
  <cp:lastPrinted>2015-06-11T00:14:03Z</cp:lastPrinted>
  <dcterms:created xsi:type="dcterms:W3CDTF">2015-02-23T13:08:08Z</dcterms:created>
  <dcterms:modified xsi:type="dcterms:W3CDTF">2015-08-09T23:12:56Z</dcterms:modified>
</cp:coreProperties>
</file>