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3"/>
  </p:notesMasterIdLst>
  <p:sldIdLst>
    <p:sldId id="256" r:id="rId2"/>
    <p:sldId id="257" r:id="rId3"/>
    <p:sldId id="258" r:id="rId4"/>
    <p:sldId id="259" r:id="rId5"/>
    <p:sldId id="261" r:id="rId6"/>
    <p:sldId id="262" r:id="rId7"/>
    <p:sldId id="263" r:id="rId8"/>
    <p:sldId id="274" r:id="rId9"/>
    <p:sldId id="264" r:id="rId10"/>
    <p:sldId id="265" r:id="rId11"/>
    <p:sldId id="266" r:id="rId12"/>
    <p:sldId id="272" r:id="rId13"/>
    <p:sldId id="277" r:id="rId14"/>
    <p:sldId id="267" r:id="rId15"/>
    <p:sldId id="268" r:id="rId16"/>
    <p:sldId id="269" r:id="rId17"/>
    <p:sldId id="270" r:id="rId18"/>
    <p:sldId id="275" r:id="rId19"/>
    <p:sldId id="271" r:id="rId20"/>
    <p:sldId id="276" r:id="rId21"/>
    <p:sldId id="273"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7" d="100"/>
          <a:sy n="87" d="100"/>
        </p:scale>
        <p:origin x="52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C381C4-6B79-44C6-BA84-5ED8FA246244}" type="datetimeFigureOut">
              <a:rPr lang="es-CO" smtClean="0"/>
              <a:t>18/10/2016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5B5C3B-E6C9-465C-868A-3DD62486C564}" type="slidenum">
              <a:rPr lang="es-CO" smtClean="0"/>
              <a:t>‹Nº›</a:t>
            </a:fld>
            <a:endParaRPr lang="es-CO"/>
          </a:p>
        </p:txBody>
      </p:sp>
    </p:spTree>
    <p:extLst>
      <p:ext uri="{BB962C8B-B14F-4D97-AF65-F5344CB8AC3E}">
        <p14:creationId xmlns:p14="http://schemas.microsoft.com/office/powerpoint/2010/main" val="3492818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2A5B5C3B-E6C9-465C-868A-3DD62486C564}" type="slidenum">
              <a:rPr lang="es-CO" smtClean="0"/>
              <a:t>1</a:t>
            </a:fld>
            <a:endParaRPr lang="es-CO"/>
          </a:p>
        </p:txBody>
      </p:sp>
    </p:spTree>
    <p:extLst>
      <p:ext uri="{BB962C8B-B14F-4D97-AF65-F5344CB8AC3E}">
        <p14:creationId xmlns:p14="http://schemas.microsoft.com/office/powerpoint/2010/main" val="453296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10</a:t>
            </a:fld>
            <a:endParaRPr lang="es-CO"/>
          </a:p>
        </p:txBody>
      </p:sp>
    </p:spTree>
    <p:extLst>
      <p:ext uri="{BB962C8B-B14F-4D97-AF65-F5344CB8AC3E}">
        <p14:creationId xmlns:p14="http://schemas.microsoft.com/office/powerpoint/2010/main" val="2000915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11</a:t>
            </a:fld>
            <a:endParaRPr lang="es-CO"/>
          </a:p>
        </p:txBody>
      </p:sp>
    </p:spTree>
    <p:extLst>
      <p:ext uri="{BB962C8B-B14F-4D97-AF65-F5344CB8AC3E}">
        <p14:creationId xmlns:p14="http://schemas.microsoft.com/office/powerpoint/2010/main" val="3830342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12</a:t>
            </a:fld>
            <a:endParaRPr lang="es-CO"/>
          </a:p>
        </p:txBody>
      </p:sp>
    </p:spTree>
    <p:extLst>
      <p:ext uri="{BB962C8B-B14F-4D97-AF65-F5344CB8AC3E}">
        <p14:creationId xmlns:p14="http://schemas.microsoft.com/office/powerpoint/2010/main" val="2236200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14</a:t>
            </a:fld>
            <a:endParaRPr lang="es-CO"/>
          </a:p>
        </p:txBody>
      </p:sp>
    </p:spTree>
    <p:extLst>
      <p:ext uri="{BB962C8B-B14F-4D97-AF65-F5344CB8AC3E}">
        <p14:creationId xmlns:p14="http://schemas.microsoft.com/office/powerpoint/2010/main" val="1376175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15</a:t>
            </a:fld>
            <a:endParaRPr lang="es-CO"/>
          </a:p>
        </p:txBody>
      </p:sp>
    </p:spTree>
    <p:extLst>
      <p:ext uri="{BB962C8B-B14F-4D97-AF65-F5344CB8AC3E}">
        <p14:creationId xmlns:p14="http://schemas.microsoft.com/office/powerpoint/2010/main" val="1307434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16</a:t>
            </a:fld>
            <a:endParaRPr lang="es-CO"/>
          </a:p>
        </p:txBody>
      </p:sp>
    </p:spTree>
    <p:extLst>
      <p:ext uri="{BB962C8B-B14F-4D97-AF65-F5344CB8AC3E}">
        <p14:creationId xmlns:p14="http://schemas.microsoft.com/office/powerpoint/2010/main" val="388858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17</a:t>
            </a:fld>
            <a:endParaRPr lang="es-CO"/>
          </a:p>
        </p:txBody>
      </p:sp>
    </p:spTree>
    <p:extLst>
      <p:ext uri="{BB962C8B-B14F-4D97-AF65-F5344CB8AC3E}">
        <p14:creationId xmlns:p14="http://schemas.microsoft.com/office/powerpoint/2010/main" val="3271662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18</a:t>
            </a:fld>
            <a:endParaRPr lang="es-CO"/>
          </a:p>
        </p:txBody>
      </p:sp>
    </p:spTree>
    <p:extLst>
      <p:ext uri="{BB962C8B-B14F-4D97-AF65-F5344CB8AC3E}">
        <p14:creationId xmlns:p14="http://schemas.microsoft.com/office/powerpoint/2010/main" val="112165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19</a:t>
            </a:fld>
            <a:endParaRPr lang="es-CO"/>
          </a:p>
        </p:txBody>
      </p:sp>
    </p:spTree>
    <p:extLst>
      <p:ext uri="{BB962C8B-B14F-4D97-AF65-F5344CB8AC3E}">
        <p14:creationId xmlns:p14="http://schemas.microsoft.com/office/powerpoint/2010/main" val="27302473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20</a:t>
            </a:fld>
            <a:endParaRPr lang="es-CO"/>
          </a:p>
        </p:txBody>
      </p:sp>
    </p:spTree>
    <p:extLst>
      <p:ext uri="{BB962C8B-B14F-4D97-AF65-F5344CB8AC3E}">
        <p14:creationId xmlns:p14="http://schemas.microsoft.com/office/powerpoint/2010/main" val="3494323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2</a:t>
            </a:fld>
            <a:endParaRPr lang="es-CO"/>
          </a:p>
        </p:txBody>
      </p:sp>
    </p:spTree>
    <p:extLst>
      <p:ext uri="{BB962C8B-B14F-4D97-AF65-F5344CB8AC3E}">
        <p14:creationId xmlns:p14="http://schemas.microsoft.com/office/powerpoint/2010/main" val="2977924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21</a:t>
            </a:fld>
            <a:endParaRPr lang="es-CO"/>
          </a:p>
        </p:txBody>
      </p:sp>
    </p:spTree>
    <p:extLst>
      <p:ext uri="{BB962C8B-B14F-4D97-AF65-F5344CB8AC3E}">
        <p14:creationId xmlns:p14="http://schemas.microsoft.com/office/powerpoint/2010/main" val="1474654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2A5B5C3B-E6C9-465C-868A-3DD62486C564}" type="slidenum">
              <a:rPr lang="es-CO" smtClean="0"/>
              <a:t>3</a:t>
            </a:fld>
            <a:endParaRPr lang="es-CO"/>
          </a:p>
        </p:txBody>
      </p:sp>
    </p:spTree>
    <p:extLst>
      <p:ext uri="{BB962C8B-B14F-4D97-AF65-F5344CB8AC3E}">
        <p14:creationId xmlns:p14="http://schemas.microsoft.com/office/powerpoint/2010/main" val="3591581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4</a:t>
            </a:fld>
            <a:endParaRPr lang="es-CO"/>
          </a:p>
        </p:txBody>
      </p:sp>
    </p:spTree>
    <p:extLst>
      <p:ext uri="{BB962C8B-B14F-4D97-AF65-F5344CB8AC3E}">
        <p14:creationId xmlns:p14="http://schemas.microsoft.com/office/powerpoint/2010/main" val="3154661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5</a:t>
            </a:fld>
            <a:endParaRPr lang="es-CO"/>
          </a:p>
        </p:txBody>
      </p:sp>
    </p:spTree>
    <p:extLst>
      <p:ext uri="{BB962C8B-B14F-4D97-AF65-F5344CB8AC3E}">
        <p14:creationId xmlns:p14="http://schemas.microsoft.com/office/powerpoint/2010/main" val="1777519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6</a:t>
            </a:fld>
            <a:endParaRPr lang="es-CO"/>
          </a:p>
        </p:txBody>
      </p:sp>
    </p:spTree>
    <p:extLst>
      <p:ext uri="{BB962C8B-B14F-4D97-AF65-F5344CB8AC3E}">
        <p14:creationId xmlns:p14="http://schemas.microsoft.com/office/powerpoint/2010/main" val="27668897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7</a:t>
            </a:fld>
            <a:endParaRPr lang="es-CO"/>
          </a:p>
        </p:txBody>
      </p:sp>
    </p:spTree>
    <p:extLst>
      <p:ext uri="{BB962C8B-B14F-4D97-AF65-F5344CB8AC3E}">
        <p14:creationId xmlns:p14="http://schemas.microsoft.com/office/powerpoint/2010/main" val="1989554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8</a:t>
            </a:fld>
            <a:endParaRPr lang="es-CO"/>
          </a:p>
        </p:txBody>
      </p:sp>
    </p:spTree>
    <p:extLst>
      <p:ext uri="{BB962C8B-B14F-4D97-AF65-F5344CB8AC3E}">
        <p14:creationId xmlns:p14="http://schemas.microsoft.com/office/powerpoint/2010/main" val="3098921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10"/>
          </p:nvPr>
        </p:nvSpPr>
        <p:spPr/>
        <p:txBody>
          <a:bodyPr/>
          <a:lstStyle/>
          <a:p>
            <a:fld id="{2A5B5C3B-E6C9-465C-868A-3DD62486C564}" type="slidenum">
              <a:rPr lang="es-CO" smtClean="0"/>
              <a:t>9</a:t>
            </a:fld>
            <a:endParaRPr lang="es-CO"/>
          </a:p>
        </p:txBody>
      </p:sp>
    </p:spTree>
    <p:extLst>
      <p:ext uri="{BB962C8B-B14F-4D97-AF65-F5344CB8AC3E}">
        <p14:creationId xmlns:p14="http://schemas.microsoft.com/office/powerpoint/2010/main" val="6514969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s-ES"/>
              <a:t>Haga clic para modificar el estilo de título del patrón</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32EF712D-0D65-4BDA-95C3-2A4CF508090C}" type="datetimeFigureOut">
              <a:rPr lang="es-CO" smtClean="0"/>
              <a:t>18/10/2016</a:t>
            </a:fld>
            <a:endParaRPr lang="es-CO"/>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es-CO"/>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3FB60116-A85C-46C2-BA2B-6BA2D184EDD3}" type="slidenum">
              <a:rPr lang="es-CO" smtClean="0"/>
              <a:t>‹Nº›</a:t>
            </a:fld>
            <a:endParaRPr lang="es-CO"/>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62469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Date Placeholder 4"/>
          <p:cNvSpPr>
            <a:spLocks noGrp="1"/>
          </p:cNvSpPr>
          <p:nvPr>
            <p:ph type="dt" sz="half" idx="10"/>
          </p:nvPr>
        </p:nvSpPr>
        <p:spPr/>
        <p:txBody>
          <a:bodyPr/>
          <a:lstStyle/>
          <a:p>
            <a:fld id="{32EF712D-0D65-4BDA-95C3-2A4CF508090C}" type="datetimeFigureOut">
              <a:rPr lang="es-CO" smtClean="0"/>
              <a:t>18/10/2016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24165010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Date Placeholder 4"/>
          <p:cNvSpPr>
            <a:spLocks noGrp="1"/>
          </p:cNvSpPr>
          <p:nvPr>
            <p:ph type="dt" sz="half" idx="10"/>
          </p:nvPr>
        </p:nvSpPr>
        <p:spPr/>
        <p:txBody>
          <a:bodyPr/>
          <a:lstStyle/>
          <a:p>
            <a:fld id="{32EF712D-0D65-4BDA-95C3-2A4CF508090C}" type="datetimeFigureOut">
              <a:rPr lang="es-CO" smtClean="0"/>
              <a:t>18/10/2016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2509024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Date Placeholder 4"/>
          <p:cNvSpPr>
            <a:spLocks noGrp="1"/>
          </p:cNvSpPr>
          <p:nvPr>
            <p:ph type="dt" sz="half" idx="10"/>
          </p:nvPr>
        </p:nvSpPr>
        <p:spPr/>
        <p:txBody>
          <a:bodyPr/>
          <a:lstStyle/>
          <a:p>
            <a:fld id="{32EF712D-0D65-4BDA-95C3-2A4CF508090C}" type="datetimeFigureOut">
              <a:rPr lang="es-CO" smtClean="0"/>
              <a:t>18/10/2016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3FB60116-A85C-46C2-BA2B-6BA2D184EDD3}" type="slidenum">
              <a:rPr lang="es-CO" smtClean="0"/>
              <a:t>‹Nº›</a:t>
            </a:fld>
            <a:endParaRPr lang="es-CO"/>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9873179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Date Placeholder 4"/>
          <p:cNvSpPr>
            <a:spLocks noGrp="1"/>
          </p:cNvSpPr>
          <p:nvPr>
            <p:ph type="dt" sz="half" idx="10"/>
          </p:nvPr>
        </p:nvSpPr>
        <p:spPr/>
        <p:txBody>
          <a:bodyPr/>
          <a:lstStyle/>
          <a:p>
            <a:fld id="{32EF712D-0D65-4BDA-95C3-2A4CF508090C}" type="datetimeFigureOut">
              <a:rPr lang="es-CO" smtClean="0"/>
              <a:t>18/10/2016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4085720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s-ES"/>
              <a:t>Haga clic para modificar el estilo de título del patrón</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3" name="Date Placeholder 2"/>
          <p:cNvSpPr>
            <a:spLocks noGrp="1"/>
          </p:cNvSpPr>
          <p:nvPr>
            <p:ph type="dt" sz="half" idx="10"/>
          </p:nvPr>
        </p:nvSpPr>
        <p:spPr/>
        <p:txBody>
          <a:bodyPr/>
          <a:lstStyle/>
          <a:p>
            <a:fld id="{32EF712D-0D65-4BDA-95C3-2A4CF508090C}" type="datetimeFigureOut">
              <a:rPr lang="es-CO" smtClean="0"/>
              <a:t>18/10/2016</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971514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s-ES"/>
              <a:t>Haga clic para modificar el estilo de título del patrón</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3" name="Date Placeholder 2"/>
          <p:cNvSpPr>
            <a:spLocks noGrp="1"/>
          </p:cNvSpPr>
          <p:nvPr>
            <p:ph type="dt" sz="half" idx="10"/>
          </p:nvPr>
        </p:nvSpPr>
        <p:spPr/>
        <p:txBody>
          <a:bodyPr/>
          <a:lstStyle/>
          <a:p>
            <a:fld id="{32EF712D-0D65-4BDA-95C3-2A4CF508090C}" type="datetimeFigureOut">
              <a:rPr lang="es-CO" smtClean="0"/>
              <a:t>18/10/2016</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3141145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s-ES"/>
              <a:t>Haga clic para modificar el estilo de título del patrón</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32EF712D-0D65-4BDA-95C3-2A4CF508090C}" type="datetimeFigureOut">
              <a:rPr lang="es-CO" smtClean="0"/>
              <a:t>18/10/2016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2399903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s-ES"/>
              <a:t>Haga clic para modificar el estilo de título del patrón</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32EF712D-0D65-4BDA-95C3-2A4CF508090C}" type="datetimeFigureOut">
              <a:rPr lang="es-CO" smtClean="0"/>
              <a:t>18/10/2016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1390859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32EF712D-0D65-4BDA-95C3-2A4CF508090C}" type="datetimeFigureOut">
              <a:rPr lang="es-CO" smtClean="0"/>
              <a:t>18/10/2016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198221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32EF712D-0D65-4BDA-95C3-2A4CF508090C}" type="datetimeFigureOut">
              <a:rPr lang="es-CO" smtClean="0"/>
              <a:t>18/10/2016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3534434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32EF712D-0D65-4BDA-95C3-2A4CF508090C}" type="datetimeFigureOut">
              <a:rPr lang="es-CO" smtClean="0"/>
              <a:t>18/10/2016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1909647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12" name="Content Placeholder 3"/>
          <p:cNvSpPr>
            <a:spLocks noGrp="1"/>
          </p:cNvSpPr>
          <p:nvPr>
            <p:ph sz="quarter" idx="13"/>
          </p:nvPr>
        </p:nvSpPr>
        <p:spPr>
          <a:xfrm>
            <a:off x="685802" y="2861733"/>
            <a:ext cx="5088712" cy="2512852"/>
          </a:xfrm>
        </p:spPr>
        <p:txBody>
          <a:bodyPr ancho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13" name="Content Placeholder 5"/>
          <p:cNvSpPr>
            <a:spLocks noGrp="1"/>
          </p:cNvSpPr>
          <p:nvPr>
            <p:ph sz="quarter" idx="14"/>
          </p:nvPr>
        </p:nvSpPr>
        <p:spPr>
          <a:xfrm>
            <a:off x="5993969" y="2861733"/>
            <a:ext cx="5088713" cy="2512852"/>
          </a:xfrm>
        </p:spPr>
        <p:txBody>
          <a:bodyPr ancho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32EF712D-0D65-4BDA-95C3-2A4CF508090C}" type="datetimeFigureOut">
              <a:rPr lang="es-CO" smtClean="0"/>
              <a:t>18/10/2016</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933157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32EF712D-0D65-4BDA-95C3-2A4CF508090C}" type="datetimeFigureOut">
              <a:rPr lang="es-CO" smtClean="0"/>
              <a:t>18/10/2016</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3715674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EF712D-0D65-4BDA-95C3-2A4CF508090C}" type="datetimeFigureOut">
              <a:rPr lang="es-CO" smtClean="0"/>
              <a:t>18/10/2016</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2778567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s-ES"/>
              <a:t>Haga clic para modificar el estilo de título del patrón</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Date Placeholder 4"/>
          <p:cNvSpPr>
            <a:spLocks noGrp="1"/>
          </p:cNvSpPr>
          <p:nvPr>
            <p:ph type="dt" sz="half" idx="10"/>
          </p:nvPr>
        </p:nvSpPr>
        <p:spPr/>
        <p:txBody>
          <a:bodyPr/>
          <a:lstStyle/>
          <a:p>
            <a:fld id="{32EF712D-0D65-4BDA-95C3-2A4CF508090C}" type="datetimeFigureOut">
              <a:rPr lang="es-CO" smtClean="0"/>
              <a:t>18/10/2016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4174107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Date Placeholder 4"/>
          <p:cNvSpPr>
            <a:spLocks noGrp="1"/>
          </p:cNvSpPr>
          <p:nvPr>
            <p:ph type="dt" sz="half" idx="10"/>
          </p:nvPr>
        </p:nvSpPr>
        <p:spPr/>
        <p:txBody>
          <a:bodyPr/>
          <a:lstStyle/>
          <a:p>
            <a:fld id="{32EF712D-0D65-4BDA-95C3-2A4CF508090C}" type="datetimeFigureOut">
              <a:rPr lang="es-CO" smtClean="0"/>
              <a:t>18/10/2016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3FB60116-A85C-46C2-BA2B-6BA2D184EDD3}" type="slidenum">
              <a:rPr lang="es-CO" smtClean="0"/>
              <a:t>‹Nº›</a:t>
            </a:fld>
            <a:endParaRPr lang="es-CO"/>
          </a:p>
        </p:txBody>
      </p:sp>
    </p:spTree>
    <p:extLst>
      <p:ext uri="{BB962C8B-B14F-4D97-AF65-F5344CB8AC3E}">
        <p14:creationId xmlns:p14="http://schemas.microsoft.com/office/powerpoint/2010/main" val="4182082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32EF712D-0D65-4BDA-95C3-2A4CF508090C}" type="datetimeFigureOut">
              <a:rPr lang="es-CO" smtClean="0"/>
              <a:t>18/10/2016</a:t>
            </a:fld>
            <a:endParaRPr lang="es-CO"/>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es-CO"/>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3FB60116-A85C-46C2-BA2B-6BA2D184EDD3}" type="slidenum">
              <a:rPr lang="es-CO" smtClean="0"/>
              <a:t>‹Nº›</a:t>
            </a:fld>
            <a:endParaRPr lang="es-CO"/>
          </a:p>
        </p:txBody>
      </p:sp>
    </p:spTree>
    <p:extLst>
      <p:ext uri="{BB962C8B-B14F-4D97-AF65-F5344CB8AC3E}">
        <p14:creationId xmlns:p14="http://schemas.microsoft.com/office/powerpoint/2010/main" val="385792008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1420000">
            <a:off x="1806434" y="131140"/>
            <a:ext cx="8931249" cy="2766528"/>
          </a:xfrm>
        </p:spPr>
        <p:txBody>
          <a:bodyPr>
            <a:noAutofit/>
          </a:bodyPr>
          <a:lstStyle/>
          <a:p>
            <a:r>
              <a:rPr lang="es-CO" sz="4400" dirty="0"/>
              <a:t>PLANIFICACIÓN Y ESTRUCTURACIÓN DEL SISTEMA DE GESTIÓN DE CALIDAD BAJO LA NORMA ISO 9001:2015 EN LA EMPRESA BULK TRADING SA</a:t>
            </a:r>
          </a:p>
        </p:txBody>
      </p:sp>
      <p:sp>
        <p:nvSpPr>
          <p:cNvPr id="3" name="Subtítulo 2"/>
          <p:cNvSpPr>
            <a:spLocks noGrp="1"/>
          </p:cNvSpPr>
          <p:nvPr>
            <p:ph type="subTitle" idx="1"/>
          </p:nvPr>
        </p:nvSpPr>
        <p:spPr>
          <a:xfrm rot="21420000">
            <a:off x="1000418" y="3500184"/>
            <a:ext cx="9929723" cy="1218191"/>
          </a:xfrm>
        </p:spPr>
        <p:txBody>
          <a:bodyPr/>
          <a:lstStyle/>
          <a:p>
            <a:pPr>
              <a:lnSpc>
                <a:spcPct val="100000"/>
              </a:lnSpc>
            </a:pPr>
            <a:r>
              <a:rPr lang="es-CO" dirty="0"/>
              <a:t>Luis Fernando guio cuervo</a:t>
            </a:r>
          </a:p>
          <a:p>
            <a:pPr>
              <a:lnSpc>
                <a:spcPct val="100000"/>
              </a:lnSpc>
            </a:pPr>
            <a:r>
              <a:rPr lang="es-CO" dirty="0"/>
              <a:t>Universidad santo tomas tunja </a:t>
            </a:r>
          </a:p>
        </p:txBody>
      </p:sp>
    </p:spTree>
    <p:extLst>
      <p:ext uri="{BB962C8B-B14F-4D97-AF65-F5344CB8AC3E}">
        <p14:creationId xmlns:p14="http://schemas.microsoft.com/office/powerpoint/2010/main" val="2060954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quarter" idx="13"/>
          </p:nvPr>
        </p:nvSpPr>
        <p:spPr>
          <a:xfrm>
            <a:off x="4352925" y="1226240"/>
            <a:ext cx="6737107" cy="3412435"/>
          </a:xfrm>
        </p:spPr>
        <p:txBody>
          <a:bodyPr/>
          <a:lstStyle/>
          <a:p>
            <a:pPr marL="0" indent="0" algn="just">
              <a:buNone/>
            </a:pPr>
            <a:r>
              <a:rPr lang="es-CO" cap="none" dirty="0"/>
              <a:t>Para poder conocer el estado real de la empresa, empezamos por crear una serie de preguntas puntuales basadas en todos los numerales de la norma ISO 9001.</a:t>
            </a:r>
          </a:p>
        </p:txBody>
      </p:sp>
      <p:pic>
        <p:nvPicPr>
          <p:cNvPr id="4" name="Picture 6" descr="Resultado de imagen para diagnostic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1" y="1837765"/>
            <a:ext cx="2715092" cy="3258110"/>
          </a:xfrm>
          <a:prstGeom prst="rect">
            <a:avLst/>
          </a:prstGeom>
          <a:noFill/>
          <a:extLst>
            <a:ext uri="{909E8E84-426E-40DD-AFC4-6F175D3DCCD1}">
              <a14:hiddenFill xmlns:a14="http://schemas.microsoft.com/office/drawing/2010/main">
                <a:solidFill>
                  <a:srgbClr val="FFFFFF"/>
                </a:solidFill>
              </a14:hiddenFill>
            </a:ext>
          </a:extLst>
        </p:spPr>
      </p:pic>
      <p:sp>
        <p:nvSpPr>
          <p:cNvPr id="5" name="Marcador de contenido 2"/>
          <p:cNvSpPr txBox="1">
            <a:spLocks/>
          </p:cNvSpPr>
          <p:nvPr/>
        </p:nvSpPr>
        <p:spPr>
          <a:xfrm>
            <a:off x="447675" y="1303402"/>
            <a:ext cx="6737107" cy="3412435"/>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t>Se pudo observar en qué punto quedo la implementación de sistema de gestión de calidad que se intentó realizar anteriormente, en este se habían realizado caracterizaciones de algunos procesos de la empresa.</a:t>
            </a:r>
          </a:p>
        </p:txBody>
      </p:sp>
      <p:sp>
        <p:nvSpPr>
          <p:cNvPr id="6" name="Título 1"/>
          <p:cNvSpPr>
            <a:spLocks noGrp="1"/>
          </p:cNvSpPr>
          <p:nvPr>
            <p:ph type="title"/>
          </p:nvPr>
        </p:nvSpPr>
        <p:spPr>
          <a:xfrm>
            <a:off x="685801" y="685800"/>
            <a:ext cx="10396882" cy="1151965"/>
          </a:xfrm>
        </p:spPr>
        <p:txBody>
          <a:bodyPr/>
          <a:lstStyle/>
          <a:p>
            <a:pPr algn="ctr"/>
            <a:r>
              <a:rPr lang="es-CO" dirty="0"/>
              <a:t>Lista de </a:t>
            </a:r>
            <a:r>
              <a:rPr lang="es-CO" dirty="0" err="1"/>
              <a:t>checkeo</a:t>
            </a:r>
            <a:endParaRPr lang="es-CO" dirty="0"/>
          </a:p>
        </p:txBody>
      </p:sp>
    </p:spTree>
    <p:extLst>
      <p:ext uri="{BB962C8B-B14F-4D97-AF65-F5344CB8AC3E}">
        <p14:creationId xmlns:p14="http://schemas.microsoft.com/office/powerpoint/2010/main" val="1376303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1.875E-6 4.44444E-6 L 0.59492 -0.00139 " pathEditMode="relative" rAng="0" ptsTypes="AA">
                                      <p:cBhvr>
                                        <p:cTn id="11" dur="2000" fill="hold"/>
                                        <p:tgtEl>
                                          <p:spTgt spid="4"/>
                                        </p:tgtEl>
                                        <p:attrNameLst>
                                          <p:attrName>ppt_x</p:attrName>
                                          <p:attrName>ppt_y</p:attrName>
                                        </p:attrNameLst>
                                      </p:cBhvr>
                                      <p:rCtr x="29740" y="-69"/>
                                    </p:animMotion>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Planificación estratégica</a:t>
            </a:r>
          </a:p>
        </p:txBody>
      </p:sp>
      <p:sp>
        <p:nvSpPr>
          <p:cNvPr id="3" name="Marcador de contenido 2"/>
          <p:cNvSpPr>
            <a:spLocks noGrp="1"/>
          </p:cNvSpPr>
          <p:nvPr>
            <p:ph sz="quarter" idx="13"/>
          </p:nvPr>
        </p:nvSpPr>
        <p:spPr>
          <a:xfrm>
            <a:off x="687976" y="904576"/>
            <a:ext cx="10394707" cy="3311189"/>
          </a:xfrm>
        </p:spPr>
        <p:txBody>
          <a:bodyPr/>
          <a:lstStyle/>
          <a:p>
            <a:pPr marL="0" indent="0">
              <a:buNone/>
            </a:pPr>
            <a:r>
              <a:rPr lang="es-CO" cap="none" dirty="0">
                <a:effectLst>
                  <a:outerShdw blurRad="38100" dist="38100" dir="2700000" algn="tl">
                    <a:srgbClr val="000000">
                      <a:alpha val="43137"/>
                    </a:srgbClr>
                  </a:outerShdw>
                </a:effectLst>
              </a:rPr>
              <a:t>La empresa </a:t>
            </a:r>
            <a:r>
              <a:rPr lang="es-CO" cap="none" dirty="0" err="1">
                <a:effectLst>
                  <a:outerShdw blurRad="38100" dist="38100" dir="2700000" algn="tl">
                    <a:srgbClr val="000000">
                      <a:alpha val="43137"/>
                    </a:srgbClr>
                  </a:outerShdw>
                </a:effectLst>
              </a:rPr>
              <a:t>bulk</a:t>
            </a:r>
            <a:r>
              <a:rPr lang="es-CO" cap="none" dirty="0">
                <a:effectLst>
                  <a:outerShdw blurRad="38100" dist="38100" dir="2700000" algn="tl">
                    <a:srgbClr val="000000">
                      <a:alpha val="43137"/>
                    </a:srgbClr>
                  </a:outerShdw>
                </a:effectLst>
              </a:rPr>
              <a:t> trading SA es una multinacional encargada de la obtención y distribución de carbón mineral esta cuenta con su base principal de operaciones en lugano, suiza y su CEO es mr. Alberto </a:t>
            </a:r>
            <a:r>
              <a:rPr lang="es-CO" cap="none" dirty="0" err="1">
                <a:effectLst>
                  <a:outerShdw blurRad="38100" dist="38100" dir="2700000" algn="tl">
                    <a:srgbClr val="000000">
                      <a:alpha val="43137"/>
                    </a:srgbClr>
                  </a:outerShdw>
                </a:effectLst>
              </a:rPr>
              <a:t>ravano</a:t>
            </a:r>
            <a:r>
              <a:rPr lang="es-CO" cap="none" dirty="0">
                <a:effectLst>
                  <a:outerShdw blurRad="38100" dist="38100" dir="2700000" algn="tl">
                    <a:srgbClr val="000000">
                      <a:alpha val="43137"/>
                    </a:srgbClr>
                  </a:outerShdw>
                </a:effectLst>
              </a:rPr>
              <a:t> .</a:t>
            </a:r>
          </a:p>
        </p:txBody>
      </p:sp>
      <p:pic>
        <p:nvPicPr>
          <p:cNvPr id="7170" name="Picture 2" descr="Resultado de imagen para bulk trad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76" y="2940367"/>
            <a:ext cx="3924299" cy="2550795"/>
          </a:xfrm>
          <a:prstGeom prst="rect">
            <a:avLst/>
          </a:prstGeom>
          <a:noFill/>
          <a:extLst>
            <a:ext uri="{909E8E84-426E-40DD-AFC4-6F175D3DCCD1}">
              <a14:hiddenFill xmlns:a14="http://schemas.microsoft.com/office/drawing/2010/main">
                <a:solidFill>
                  <a:srgbClr val="FFFFFF"/>
                </a:solidFill>
              </a14:hiddenFill>
            </a:ext>
          </a:extLst>
        </p:spPr>
      </p:pic>
      <p:sp>
        <p:nvSpPr>
          <p:cNvPr id="5" name="Marcador de contenido 2"/>
          <p:cNvSpPr txBox="1">
            <a:spLocks/>
          </p:cNvSpPr>
          <p:nvPr/>
        </p:nvSpPr>
        <p:spPr>
          <a:xfrm>
            <a:off x="1488075" y="1923490"/>
            <a:ext cx="3882904" cy="3662568"/>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effectLst>
                  <a:outerShdw blurRad="38100" dist="38100" dir="2700000" algn="tl">
                    <a:srgbClr val="000000">
                      <a:alpha val="43137"/>
                    </a:srgbClr>
                  </a:outerShdw>
                </a:effectLst>
              </a:rPr>
              <a:t>Somos una empresa productora y comercializadora de carbón mineral con tecnología y un equipo humano calificado para el desarrollo de nuestros objetivos protegiendo el medio ambiente, cumpliendo con las leyes colombianas y generando a nivel social un impacto positivo en la región. </a:t>
            </a:r>
          </a:p>
        </p:txBody>
      </p:sp>
      <p:pic>
        <p:nvPicPr>
          <p:cNvPr id="7172" name="Picture 4" descr="Resultado de imagen para mision empres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2929" y="2376964"/>
            <a:ext cx="2476500" cy="2476500"/>
          </a:xfrm>
          <a:prstGeom prst="rect">
            <a:avLst/>
          </a:prstGeom>
          <a:noFill/>
          <a:extLst>
            <a:ext uri="{909E8E84-426E-40DD-AFC4-6F175D3DCCD1}">
              <a14:hiddenFill xmlns:a14="http://schemas.microsoft.com/office/drawing/2010/main">
                <a:solidFill>
                  <a:srgbClr val="FFFFFF"/>
                </a:solidFill>
              </a14:hiddenFill>
            </a:ext>
          </a:extLst>
        </p:spPr>
      </p:pic>
      <p:sp>
        <p:nvSpPr>
          <p:cNvPr id="7" name="Marcador de contenido 2"/>
          <p:cNvSpPr txBox="1">
            <a:spLocks/>
          </p:cNvSpPr>
          <p:nvPr/>
        </p:nvSpPr>
        <p:spPr>
          <a:xfrm>
            <a:off x="6829805" y="1655799"/>
            <a:ext cx="3882904" cy="3662568"/>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effectLst>
                  <a:outerShdw blurRad="38100" dist="38100" dir="2700000" algn="tl">
                    <a:srgbClr val="000000">
                      <a:alpha val="43137"/>
                    </a:srgbClr>
                  </a:outerShdw>
                </a:effectLst>
              </a:rPr>
              <a:t>Nos proyectamos a corto plazo ser la empresa de mayor competitividad a nivel regional, nacional e internacional; proporcionando reingeniería con calidad, servicio y apoyo a todos nuestros clientes finales. </a:t>
            </a:r>
          </a:p>
        </p:txBody>
      </p:sp>
      <p:pic>
        <p:nvPicPr>
          <p:cNvPr id="7174" name="Picture 6" descr="Resultado de imagen para vision empresa 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81752" y="2725102"/>
            <a:ext cx="2495550" cy="3152775"/>
          </a:xfrm>
          <a:prstGeom prst="rect">
            <a:avLst/>
          </a:prstGeom>
          <a:noFill/>
          <a:extLst>
            <a:ext uri="{909E8E84-426E-40DD-AFC4-6F175D3DCCD1}">
              <a14:hiddenFill xmlns:a14="http://schemas.microsoft.com/office/drawing/2010/main">
                <a:solidFill>
                  <a:srgbClr val="FFFFFF"/>
                </a:solidFill>
              </a14:hiddenFill>
            </a:ext>
          </a:extLst>
        </p:spPr>
      </p:pic>
      <p:sp>
        <p:nvSpPr>
          <p:cNvPr id="9" name="Título 1"/>
          <p:cNvSpPr txBox="1">
            <a:spLocks/>
          </p:cNvSpPr>
          <p:nvPr/>
        </p:nvSpPr>
        <p:spPr>
          <a:xfrm>
            <a:off x="-1310054" y="1702677"/>
            <a:ext cx="10396882" cy="11519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algn="ctr"/>
            <a:r>
              <a:rPr lang="es-CO" sz="4000" dirty="0"/>
              <a:t>visión</a:t>
            </a:r>
          </a:p>
        </p:txBody>
      </p:sp>
      <p:sp>
        <p:nvSpPr>
          <p:cNvPr id="10" name="Título 1"/>
          <p:cNvSpPr txBox="1">
            <a:spLocks/>
          </p:cNvSpPr>
          <p:nvPr/>
        </p:nvSpPr>
        <p:spPr>
          <a:xfrm>
            <a:off x="3336974" y="4503111"/>
            <a:ext cx="10396882" cy="11519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algn="ctr"/>
            <a:r>
              <a:rPr lang="es-CO" sz="4000" dirty="0"/>
              <a:t>MISION</a:t>
            </a:r>
          </a:p>
        </p:txBody>
      </p:sp>
    </p:spTree>
    <p:extLst>
      <p:ext uri="{BB962C8B-B14F-4D97-AF65-F5344CB8AC3E}">
        <p14:creationId xmlns:p14="http://schemas.microsoft.com/office/powerpoint/2010/main" val="3603543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7170"/>
                                        </p:tgtEl>
                                      </p:cBhvr>
                                    </p:animEffect>
                                    <p:set>
                                      <p:cBhvr>
                                        <p:cTn id="10" dur="1" fill="hold">
                                          <p:stCondLst>
                                            <p:cond delay="499"/>
                                          </p:stCondLst>
                                        </p:cTn>
                                        <p:tgtEl>
                                          <p:spTgt spid="717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7172"/>
                                        </p:tgtEl>
                                        <p:attrNameLst>
                                          <p:attrName>style.visibility</p:attrName>
                                        </p:attrNameLst>
                                      </p:cBhvr>
                                      <p:to>
                                        <p:strVal val="visible"/>
                                      </p:to>
                                    </p:set>
                                    <p:animEffect transition="in" filter="fade">
                                      <p:cBhvr>
                                        <p:cTn id="20" dur="1000"/>
                                        <p:tgtEl>
                                          <p:spTgt spid="7172"/>
                                        </p:tgtEl>
                                      </p:cBhvr>
                                    </p:animEffect>
                                    <p:anim calcmode="lin" valueType="num">
                                      <p:cBhvr>
                                        <p:cTn id="21" dur="1000" fill="hold"/>
                                        <p:tgtEl>
                                          <p:spTgt spid="7172"/>
                                        </p:tgtEl>
                                        <p:attrNameLst>
                                          <p:attrName>ppt_x</p:attrName>
                                        </p:attrNameLst>
                                      </p:cBhvr>
                                      <p:tavLst>
                                        <p:tav tm="0">
                                          <p:val>
                                            <p:strVal val="#ppt_x"/>
                                          </p:val>
                                        </p:tav>
                                        <p:tav tm="100000">
                                          <p:val>
                                            <p:strVal val="#ppt_x"/>
                                          </p:val>
                                        </p:tav>
                                      </p:tavLst>
                                    </p:anim>
                                    <p:anim calcmode="lin" valueType="num">
                                      <p:cBhvr>
                                        <p:cTn id="22" dur="1000" fill="hold"/>
                                        <p:tgtEl>
                                          <p:spTgt spid="717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grpId="1" nodeType="clickEffect">
                                  <p:stCondLst>
                                    <p:cond delay="0"/>
                                  </p:stCondLst>
                                  <p:childTnLst>
                                    <p:anim calcmode="lin" valueType="num">
                                      <p:cBhvr additive="base">
                                        <p:cTn id="31" dur="500"/>
                                        <p:tgtEl>
                                          <p:spTgt spid="5"/>
                                        </p:tgtEl>
                                        <p:attrNameLst>
                                          <p:attrName>ppt_x</p:attrName>
                                        </p:attrNameLst>
                                      </p:cBhvr>
                                      <p:tavLst>
                                        <p:tav tm="0">
                                          <p:val>
                                            <p:strVal val="ppt_x"/>
                                          </p:val>
                                        </p:tav>
                                        <p:tav tm="100000">
                                          <p:val>
                                            <p:strVal val="ppt_x"/>
                                          </p:val>
                                        </p:tav>
                                      </p:tavLst>
                                    </p:anim>
                                    <p:anim calcmode="lin" valueType="num">
                                      <p:cBhvr additive="base">
                                        <p:cTn id="32" dur="500"/>
                                        <p:tgtEl>
                                          <p:spTgt spid="5"/>
                                        </p:tgtEl>
                                        <p:attrNameLst>
                                          <p:attrName>ppt_y</p:attrName>
                                        </p:attrNameLst>
                                      </p:cBhvr>
                                      <p:tavLst>
                                        <p:tav tm="0">
                                          <p:val>
                                            <p:strVal val="ppt_y"/>
                                          </p:val>
                                        </p:tav>
                                        <p:tav tm="100000">
                                          <p:val>
                                            <p:strVal val="1+ppt_h/2"/>
                                          </p:val>
                                        </p:tav>
                                      </p:tavLst>
                                    </p:anim>
                                    <p:set>
                                      <p:cBhvr>
                                        <p:cTn id="33" dur="1" fill="hold">
                                          <p:stCondLst>
                                            <p:cond delay="499"/>
                                          </p:stCondLst>
                                        </p:cTn>
                                        <p:tgtEl>
                                          <p:spTgt spid="5"/>
                                        </p:tgtEl>
                                        <p:attrNameLst>
                                          <p:attrName>style.visibility</p:attrName>
                                        </p:attrNameLst>
                                      </p:cBhvr>
                                      <p:to>
                                        <p:strVal val="hidden"/>
                                      </p:to>
                                    </p:set>
                                  </p:childTnLst>
                                </p:cTn>
                              </p:par>
                              <p:par>
                                <p:cTn id="34" presetID="2" presetClass="exit" presetSubtype="4" fill="hold" grpId="1" nodeType="withEffect">
                                  <p:stCondLst>
                                    <p:cond delay="0"/>
                                  </p:stCondLst>
                                  <p:childTnLst>
                                    <p:anim calcmode="lin" valueType="num">
                                      <p:cBhvr additive="base">
                                        <p:cTn id="35" dur="500"/>
                                        <p:tgtEl>
                                          <p:spTgt spid="10"/>
                                        </p:tgtEl>
                                        <p:attrNameLst>
                                          <p:attrName>ppt_x</p:attrName>
                                        </p:attrNameLst>
                                      </p:cBhvr>
                                      <p:tavLst>
                                        <p:tav tm="0">
                                          <p:val>
                                            <p:strVal val="ppt_x"/>
                                          </p:val>
                                        </p:tav>
                                        <p:tav tm="100000">
                                          <p:val>
                                            <p:strVal val="ppt_x"/>
                                          </p:val>
                                        </p:tav>
                                      </p:tavLst>
                                    </p:anim>
                                    <p:anim calcmode="lin" valueType="num">
                                      <p:cBhvr additive="base">
                                        <p:cTn id="36" dur="500"/>
                                        <p:tgtEl>
                                          <p:spTgt spid="10"/>
                                        </p:tgtEl>
                                        <p:attrNameLst>
                                          <p:attrName>ppt_y</p:attrName>
                                        </p:attrNameLst>
                                      </p:cBhvr>
                                      <p:tavLst>
                                        <p:tav tm="0">
                                          <p:val>
                                            <p:strVal val="ppt_y"/>
                                          </p:val>
                                        </p:tav>
                                        <p:tav tm="100000">
                                          <p:val>
                                            <p:strVal val="1+ppt_h/2"/>
                                          </p:val>
                                        </p:tav>
                                      </p:tavLst>
                                    </p:anim>
                                    <p:set>
                                      <p:cBhvr>
                                        <p:cTn id="37" dur="1" fill="hold">
                                          <p:stCondLst>
                                            <p:cond delay="499"/>
                                          </p:stCondLst>
                                        </p:cTn>
                                        <p:tgtEl>
                                          <p:spTgt spid="10"/>
                                        </p:tgtEl>
                                        <p:attrNameLst>
                                          <p:attrName>style.visibility</p:attrName>
                                        </p:attrNameLst>
                                      </p:cBhvr>
                                      <p:to>
                                        <p:strVal val="hidden"/>
                                      </p:to>
                                    </p:set>
                                  </p:childTnLst>
                                </p:cTn>
                              </p:par>
                              <p:par>
                                <p:cTn id="38" presetID="2" presetClass="exit" presetSubtype="4" fill="hold" nodeType="withEffect">
                                  <p:stCondLst>
                                    <p:cond delay="0"/>
                                  </p:stCondLst>
                                  <p:childTnLst>
                                    <p:anim calcmode="lin" valueType="num">
                                      <p:cBhvr additive="base">
                                        <p:cTn id="39" dur="500"/>
                                        <p:tgtEl>
                                          <p:spTgt spid="7172"/>
                                        </p:tgtEl>
                                        <p:attrNameLst>
                                          <p:attrName>ppt_x</p:attrName>
                                        </p:attrNameLst>
                                      </p:cBhvr>
                                      <p:tavLst>
                                        <p:tav tm="0">
                                          <p:val>
                                            <p:strVal val="ppt_x"/>
                                          </p:val>
                                        </p:tav>
                                        <p:tav tm="100000">
                                          <p:val>
                                            <p:strVal val="ppt_x"/>
                                          </p:val>
                                        </p:tav>
                                      </p:tavLst>
                                    </p:anim>
                                    <p:anim calcmode="lin" valueType="num">
                                      <p:cBhvr additive="base">
                                        <p:cTn id="40" dur="500"/>
                                        <p:tgtEl>
                                          <p:spTgt spid="7172"/>
                                        </p:tgtEl>
                                        <p:attrNameLst>
                                          <p:attrName>ppt_y</p:attrName>
                                        </p:attrNameLst>
                                      </p:cBhvr>
                                      <p:tavLst>
                                        <p:tav tm="0">
                                          <p:val>
                                            <p:strVal val="ppt_y"/>
                                          </p:val>
                                        </p:tav>
                                        <p:tav tm="100000">
                                          <p:val>
                                            <p:strVal val="1+ppt_h/2"/>
                                          </p:val>
                                        </p:tav>
                                      </p:tavLst>
                                    </p:anim>
                                    <p:set>
                                      <p:cBhvr>
                                        <p:cTn id="41" dur="1" fill="hold">
                                          <p:stCondLst>
                                            <p:cond delay="499"/>
                                          </p:stCondLst>
                                        </p:cTn>
                                        <p:tgtEl>
                                          <p:spTgt spid="7172"/>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ppt_x"/>
                                          </p:val>
                                        </p:tav>
                                        <p:tav tm="100000">
                                          <p:val>
                                            <p:strVal val="#ppt_x"/>
                                          </p:val>
                                        </p:tav>
                                      </p:tavLst>
                                    </p:anim>
                                    <p:anim calcmode="lin" valueType="num">
                                      <p:cBhvr additive="base">
                                        <p:cTn id="52" dur="500" fill="hold"/>
                                        <p:tgtEl>
                                          <p:spTgt spid="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174"/>
                                        </p:tgtEl>
                                        <p:attrNameLst>
                                          <p:attrName>style.visibility</p:attrName>
                                        </p:attrNameLst>
                                      </p:cBhvr>
                                      <p:to>
                                        <p:strVal val="visible"/>
                                      </p:to>
                                    </p:set>
                                    <p:anim calcmode="lin" valueType="num">
                                      <p:cBhvr additive="base">
                                        <p:cTn id="55" dur="500" fill="hold"/>
                                        <p:tgtEl>
                                          <p:spTgt spid="7174"/>
                                        </p:tgtEl>
                                        <p:attrNameLst>
                                          <p:attrName>ppt_x</p:attrName>
                                        </p:attrNameLst>
                                      </p:cBhvr>
                                      <p:tavLst>
                                        <p:tav tm="0">
                                          <p:val>
                                            <p:strVal val="#ppt_x"/>
                                          </p:val>
                                        </p:tav>
                                        <p:tav tm="100000">
                                          <p:val>
                                            <p:strVal val="#ppt_x"/>
                                          </p:val>
                                        </p:tav>
                                      </p:tavLst>
                                    </p:anim>
                                    <p:anim calcmode="lin" valueType="num">
                                      <p:cBhvr additive="base">
                                        <p:cTn id="56"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5" grpId="1"/>
      <p:bldP spid="7" grpId="0"/>
      <p:bldP spid="9" grpId="0"/>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Planificación estratégica</a:t>
            </a:r>
          </a:p>
        </p:txBody>
      </p:sp>
      <p:sp>
        <p:nvSpPr>
          <p:cNvPr id="3" name="Marcador de contenido 2"/>
          <p:cNvSpPr>
            <a:spLocks noGrp="1"/>
          </p:cNvSpPr>
          <p:nvPr>
            <p:ph sz="quarter" idx="13"/>
          </p:nvPr>
        </p:nvSpPr>
        <p:spPr>
          <a:xfrm>
            <a:off x="685801" y="2779717"/>
            <a:ext cx="10324369" cy="723766"/>
          </a:xfrm>
        </p:spPr>
        <p:txBody>
          <a:bodyPr/>
          <a:lstStyle/>
          <a:p>
            <a:pPr marL="0" indent="0">
              <a:buNone/>
            </a:pPr>
            <a:r>
              <a:rPr lang="es-CO" cap="none" dirty="0"/>
              <a:t>Sostenibilidad y crecimiento regional y mundial.</a:t>
            </a:r>
          </a:p>
        </p:txBody>
      </p:sp>
      <p:sp>
        <p:nvSpPr>
          <p:cNvPr id="4" name="Marcador de contenido 2"/>
          <p:cNvSpPr txBox="1">
            <a:spLocks/>
          </p:cNvSpPr>
          <p:nvPr/>
        </p:nvSpPr>
        <p:spPr>
          <a:xfrm>
            <a:off x="685801" y="3254416"/>
            <a:ext cx="10324369" cy="723766"/>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buNone/>
            </a:pPr>
            <a:r>
              <a:rPr lang="es-CO" cap="none" dirty="0"/>
              <a:t>Posicionamiento en el mercado de carbones metalúrgicos y térmicos.</a:t>
            </a:r>
          </a:p>
        </p:txBody>
      </p:sp>
      <p:sp>
        <p:nvSpPr>
          <p:cNvPr id="5" name="Marcador de contenido 2"/>
          <p:cNvSpPr txBox="1">
            <a:spLocks/>
          </p:cNvSpPr>
          <p:nvPr/>
        </p:nvSpPr>
        <p:spPr>
          <a:xfrm>
            <a:off x="685801" y="3772152"/>
            <a:ext cx="10324369" cy="723766"/>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buNone/>
            </a:pPr>
            <a:r>
              <a:rPr lang="es-CO" cap="none" dirty="0"/>
              <a:t>Establecimiento de logística confiable para suministro oportuno.</a:t>
            </a:r>
          </a:p>
        </p:txBody>
      </p:sp>
      <p:sp>
        <p:nvSpPr>
          <p:cNvPr id="6" name="Marcador de contenido 2"/>
          <p:cNvSpPr txBox="1">
            <a:spLocks/>
          </p:cNvSpPr>
          <p:nvPr/>
        </p:nvSpPr>
        <p:spPr>
          <a:xfrm>
            <a:off x="685801" y="4293195"/>
            <a:ext cx="10324369" cy="723766"/>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buNone/>
            </a:pPr>
            <a:r>
              <a:rPr lang="es-CO" cap="none" dirty="0"/>
              <a:t>Producción de carbones con minas amigables ambientalmente.</a:t>
            </a:r>
          </a:p>
        </p:txBody>
      </p:sp>
      <p:sp>
        <p:nvSpPr>
          <p:cNvPr id="7" name="Marcador de contenido 2"/>
          <p:cNvSpPr txBox="1">
            <a:spLocks/>
          </p:cNvSpPr>
          <p:nvPr/>
        </p:nvSpPr>
        <p:spPr>
          <a:xfrm>
            <a:off x="685801" y="4970091"/>
            <a:ext cx="10324369" cy="723766"/>
          </a:xfrm>
          <a:prstGeom prst="rect">
            <a:avLst/>
          </a:prstGeom>
        </p:spPr>
        <p:txBody>
          <a:bodyPr vert="horz" lIns="91440" tIns="45720" rIns="91440" bIns="45720" rtlCol="0" anchor="ctr">
            <a:normAutofit fontScale="92500" lnSpcReduction="20000"/>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buNone/>
            </a:pPr>
            <a:r>
              <a:rPr lang="es-CO" cap="none" dirty="0"/>
              <a:t>Desarrollar las regiones de impacto fomentando el empleo con colaboradores de las áreas de influencia.</a:t>
            </a:r>
          </a:p>
        </p:txBody>
      </p:sp>
      <p:sp>
        <p:nvSpPr>
          <p:cNvPr id="8" name="Título 1"/>
          <p:cNvSpPr txBox="1">
            <a:spLocks/>
          </p:cNvSpPr>
          <p:nvPr/>
        </p:nvSpPr>
        <p:spPr>
          <a:xfrm>
            <a:off x="685801" y="1470245"/>
            <a:ext cx="10396882" cy="11519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algn="ctr"/>
            <a:r>
              <a:rPr lang="es-CO" sz="4000" dirty="0"/>
              <a:t>Objetivos </a:t>
            </a:r>
          </a:p>
        </p:txBody>
      </p:sp>
      <p:pic>
        <p:nvPicPr>
          <p:cNvPr id="1026" name="Picture 2" descr="Resultado de imagen para objetiv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2480" y="2723375"/>
            <a:ext cx="2796737" cy="2097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48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quarter" idx="13"/>
          </p:nvPr>
        </p:nvSpPr>
        <p:spPr>
          <a:xfrm>
            <a:off x="596535" y="2145693"/>
            <a:ext cx="10394707" cy="2106268"/>
          </a:xfrm>
        </p:spPr>
        <p:txBody>
          <a:bodyPr/>
          <a:lstStyle/>
          <a:p>
            <a:pPr marL="0" indent="0" algn="just">
              <a:buNone/>
            </a:pPr>
            <a:r>
              <a:rPr lang="es-CO" cap="none" dirty="0"/>
              <a:t>Como sabemos organizaciones de todo tipo y tamaño enfrentan factores e influencias, internas y externas, que crean incertidumbre sobre si ellas lograrán o no sus objetivos.</a:t>
            </a:r>
          </a:p>
        </p:txBody>
      </p:sp>
      <p:sp>
        <p:nvSpPr>
          <p:cNvPr id="4" name="Título 1"/>
          <p:cNvSpPr txBox="1">
            <a:spLocks/>
          </p:cNvSpPr>
          <p:nvPr/>
        </p:nvSpPr>
        <p:spPr>
          <a:xfrm>
            <a:off x="685800" y="698912"/>
            <a:ext cx="10396882" cy="11519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algn="ctr"/>
            <a:r>
              <a:rPr lang="es-CO" dirty="0"/>
              <a:t>Planificación estratégica</a:t>
            </a:r>
          </a:p>
        </p:txBody>
      </p:sp>
      <p:sp>
        <p:nvSpPr>
          <p:cNvPr id="5" name="Título 1"/>
          <p:cNvSpPr txBox="1">
            <a:spLocks/>
          </p:cNvSpPr>
          <p:nvPr/>
        </p:nvSpPr>
        <p:spPr>
          <a:xfrm>
            <a:off x="685800" y="1638805"/>
            <a:ext cx="10396882" cy="11519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algn="ctr"/>
            <a:r>
              <a:rPr lang="es-CO" sz="4000" dirty="0"/>
              <a:t>Riesgos </a:t>
            </a:r>
          </a:p>
        </p:txBody>
      </p:sp>
      <p:sp>
        <p:nvSpPr>
          <p:cNvPr id="6" name="Marcador de contenido 2"/>
          <p:cNvSpPr txBox="1">
            <a:spLocks/>
          </p:cNvSpPr>
          <p:nvPr/>
        </p:nvSpPr>
        <p:spPr>
          <a:xfrm>
            <a:off x="578247" y="2652581"/>
            <a:ext cx="10394707" cy="2106268"/>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err="1"/>
              <a:t>Bulk</a:t>
            </a:r>
            <a:r>
              <a:rPr lang="es-CO" cap="none" dirty="0"/>
              <a:t> trading SA sabe esto perfectamente por lo cual tiene muy bien definidos cuales son los riegos con los que puede llegar a soportar.</a:t>
            </a:r>
          </a:p>
        </p:txBody>
      </p:sp>
      <p:sp>
        <p:nvSpPr>
          <p:cNvPr id="7" name="Marcador de contenido 2"/>
          <p:cNvSpPr txBox="1">
            <a:spLocks/>
          </p:cNvSpPr>
          <p:nvPr/>
        </p:nvSpPr>
        <p:spPr>
          <a:xfrm>
            <a:off x="788635" y="2456609"/>
            <a:ext cx="10010505" cy="3123459"/>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lvl="0"/>
            <a:r>
              <a:rPr lang="es-CO" sz="1500" dirty="0"/>
              <a:t>Fluctuación del mercado interno y externo</a:t>
            </a:r>
          </a:p>
          <a:p>
            <a:pPr lvl="0"/>
            <a:r>
              <a:rPr lang="es-CO" sz="1500" dirty="0"/>
              <a:t>Provisión y manejo de recursos</a:t>
            </a:r>
          </a:p>
          <a:p>
            <a:pPr lvl="0"/>
            <a:r>
              <a:rPr lang="es-CO" sz="1500" dirty="0"/>
              <a:t>Cambio y rigurosidad de legislación minera</a:t>
            </a:r>
          </a:p>
          <a:p>
            <a:pPr lvl="0"/>
            <a:r>
              <a:rPr lang="es-CO" sz="1500" dirty="0"/>
              <a:t>Factores climáticos</a:t>
            </a:r>
          </a:p>
          <a:p>
            <a:pPr lvl="0"/>
            <a:r>
              <a:rPr lang="es-CO" sz="1500" dirty="0"/>
              <a:t>Logística vehicular</a:t>
            </a:r>
          </a:p>
          <a:p>
            <a:pPr lvl="0"/>
            <a:r>
              <a:rPr lang="es-CO" sz="1500" dirty="0"/>
              <a:t>Competencia desleal</a:t>
            </a:r>
          </a:p>
          <a:p>
            <a:pPr lvl="0"/>
            <a:r>
              <a:rPr lang="es-CO" sz="1500" dirty="0"/>
              <a:t>Confiabilidad de análisis</a:t>
            </a:r>
          </a:p>
          <a:p>
            <a:pPr lvl="0"/>
            <a:r>
              <a:rPr lang="es-CO" sz="1500" dirty="0"/>
              <a:t>Bajas producciones de carbón mineral</a:t>
            </a:r>
          </a:p>
        </p:txBody>
      </p:sp>
      <p:pic>
        <p:nvPicPr>
          <p:cNvPr id="2050" name="Picture 2" descr="Resultado de imagen para riesg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9637" y="2733365"/>
            <a:ext cx="3132772" cy="25699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494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1" nodeType="clickEffect">
                                  <p:stCondLst>
                                    <p:cond delay="0"/>
                                  </p:stCondLst>
                                  <p:childTnLst>
                                    <p:anim calcmode="lin" valueType="num">
                                      <p:cBhvr additive="base">
                                        <p:cTn id="10"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1" dur="500"/>
                                        <p:tgtEl>
                                          <p:spTgt spid="3">
                                            <p:txEl>
                                              <p:pRg st="0" end="0"/>
                                            </p:txEl>
                                          </p:spTgt>
                                        </p:tgtEl>
                                        <p:attrNameLst>
                                          <p:attrName>ppt_y</p:attrName>
                                        </p:attrNameLst>
                                      </p:cBhvr>
                                      <p:tavLst>
                                        <p:tav tm="0">
                                          <p:val>
                                            <p:strVal val="ppt_y"/>
                                          </p:val>
                                        </p:tav>
                                        <p:tav tm="100000">
                                          <p:val>
                                            <p:strVal val="1+ppt_h/2"/>
                                          </p:val>
                                        </p:tav>
                                      </p:tavLst>
                                    </p:anim>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grpId="1" nodeType="clickEffect">
                                  <p:stCondLst>
                                    <p:cond delay="0"/>
                                  </p:stCondLst>
                                  <p:childTnLst>
                                    <p:anim calcmode="lin" valueType="num">
                                      <p:cBhvr additive="base">
                                        <p:cTn id="22" dur="500"/>
                                        <p:tgtEl>
                                          <p:spTgt spid="6"/>
                                        </p:tgtEl>
                                        <p:attrNameLst>
                                          <p:attrName>ppt_x</p:attrName>
                                        </p:attrNameLst>
                                      </p:cBhvr>
                                      <p:tavLst>
                                        <p:tav tm="0">
                                          <p:val>
                                            <p:strVal val="ppt_x"/>
                                          </p:val>
                                        </p:tav>
                                        <p:tav tm="100000">
                                          <p:val>
                                            <p:strVal val="ppt_x"/>
                                          </p:val>
                                        </p:tav>
                                      </p:tavLst>
                                    </p:anim>
                                    <p:anim calcmode="lin" valueType="num">
                                      <p:cBhvr additive="base">
                                        <p:cTn id="23" dur="500"/>
                                        <p:tgtEl>
                                          <p:spTgt spid="6"/>
                                        </p:tgtEl>
                                        <p:attrNameLst>
                                          <p:attrName>ppt_y</p:attrName>
                                        </p:attrNameLst>
                                      </p:cBhvr>
                                      <p:tavLst>
                                        <p:tav tm="0">
                                          <p:val>
                                            <p:strVal val="ppt_y"/>
                                          </p:val>
                                        </p:tav>
                                        <p:tav tm="100000">
                                          <p:val>
                                            <p:strVal val="1+ppt_h/2"/>
                                          </p:val>
                                        </p:tav>
                                      </p:tavLst>
                                    </p:anim>
                                    <p:set>
                                      <p:cBhvr>
                                        <p:cTn id="24" dur="1" fill="hold">
                                          <p:stCondLst>
                                            <p:cond delay="499"/>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050"/>
                                        </p:tgtEl>
                                        <p:attrNameLst>
                                          <p:attrName>style.visibility</p:attrName>
                                        </p:attrNameLst>
                                      </p:cBhvr>
                                      <p:to>
                                        <p:strVal val="visible"/>
                                      </p:to>
                                    </p:set>
                                    <p:anim calcmode="lin" valueType="num">
                                      <p:cBhvr additive="base">
                                        <p:cTn id="33" dur="500" fill="hold"/>
                                        <p:tgtEl>
                                          <p:spTgt spid="2050"/>
                                        </p:tgtEl>
                                        <p:attrNameLst>
                                          <p:attrName>ppt_x</p:attrName>
                                        </p:attrNameLst>
                                      </p:cBhvr>
                                      <p:tavLst>
                                        <p:tav tm="0">
                                          <p:val>
                                            <p:strVal val="#ppt_x"/>
                                          </p:val>
                                        </p:tav>
                                        <p:tav tm="100000">
                                          <p:val>
                                            <p:strVal val="#ppt_x"/>
                                          </p:val>
                                        </p:tav>
                                      </p:tavLst>
                                    </p:anim>
                                    <p:anim calcmode="lin" valueType="num">
                                      <p:cBhvr additive="base">
                                        <p:cTn id="34"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6" grpId="0"/>
      <p:bldP spid="6" grpId="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Gestión de calidad </a:t>
            </a:r>
          </a:p>
        </p:txBody>
      </p:sp>
      <p:sp>
        <p:nvSpPr>
          <p:cNvPr id="3" name="Marcador de contenido 2"/>
          <p:cNvSpPr>
            <a:spLocks noGrp="1"/>
          </p:cNvSpPr>
          <p:nvPr>
            <p:ph sz="quarter" idx="13"/>
          </p:nvPr>
        </p:nvSpPr>
        <p:spPr/>
        <p:txBody>
          <a:bodyPr/>
          <a:lstStyle/>
          <a:p>
            <a:pPr marL="0" indent="0" algn="just">
              <a:buNone/>
            </a:pPr>
            <a:r>
              <a:rPr lang="es-CO" cap="none" dirty="0">
                <a:effectLst>
                  <a:outerShdw blurRad="38100" dist="38100" dir="2700000" algn="tl">
                    <a:srgbClr val="000000">
                      <a:alpha val="43137"/>
                    </a:srgbClr>
                  </a:outerShdw>
                </a:effectLst>
              </a:rPr>
              <a:t>La política de calidad es un breve documento que demuestra el compromiso de la dirección de implantar un sistema de gestión de la calidad orientado a la atención del cliente y a la mejora continua. </a:t>
            </a:r>
          </a:p>
        </p:txBody>
      </p:sp>
      <p:sp>
        <p:nvSpPr>
          <p:cNvPr id="4" name="Título 1"/>
          <p:cNvSpPr txBox="1">
            <a:spLocks/>
          </p:cNvSpPr>
          <p:nvPr/>
        </p:nvSpPr>
        <p:spPr>
          <a:xfrm>
            <a:off x="685800" y="1089062"/>
            <a:ext cx="10396882" cy="11519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algn="ctr"/>
            <a:r>
              <a:rPr lang="es-CO" sz="4000" dirty="0"/>
              <a:t>Mapa procesos</a:t>
            </a:r>
          </a:p>
        </p:txBody>
      </p:sp>
      <p:pic>
        <p:nvPicPr>
          <p:cNvPr id="5" name="Imagen 4" descr="C:\Users\Usuario\AppData\Local\Microsoft\Windows\INetCacheContent.Word\Sin título1.png"/>
          <p:cNvPicPr/>
          <p:nvPr/>
        </p:nvPicPr>
        <p:blipFill rotWithShape="1">
          <a:blip r:embed="rId3" cstate="print">
            <a:extLst>
              <a:ext uri="{28A0092B-C50C-407E-A947-70E740481C1C}">
                <a14:useLocalDpi xmlns:a14="http://schemas.microsoft.com/office/drawing/2010/main" val="0"/>
              </a:ext>
            </a:extLst>
          </a:blip>
          <a:srcRect t="7554"/>
          <a:stretch/>
        </p:blipFill>
        <p:spPr bwMode="auto">
          <a:xfrm>
            <a:off x="6199632" y="2119102"/>
            <a:ext cx="5073015" cy="3438442"/>
          </a:xfrm>
          <a:prstGeom prst="rect">
            <a:avLst/>
          </a:prstGeom>
          <a:noFill/>
          <a:ln>
            <a:noFill/>
          </a:ln>
          <a:extLst>
            <a:ext uri="{53640926-AAD7-44D8-BBD7-CCE9431645EC}">
              <a14:shadowObscured xmlns:a14="http://schemas.microsoft.com/office/drawing/2010/main"/>
            </a:ext>
          </a:extLst>
        </p:spPr>
      </p:pic>
      <p:sp>
        <p:nvSpPr>
          <p:cNvPr id="6" name="Marcador de contenido 2"/>
          <p:cNvSpPr txBox="1">
            <a:spLocks/>
          </p:cNvSpPr>
          <p:nvPr/>
        </p:nvSpPr>
        <p:spPr>
          <a:xfrm>
            <a:off x="683625" y="1566779"/>
            <a:ext cx="4948370" cy="4285523"/>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effectLst>
                  <a:outerShdw blurRad="38100" dist="38100" dir="2700000" algn="tl">
                    <a:srgbClr val="000000">
                      <a:alpha val="43137"/>
                    </a:srgbClr>
                  </a:outerShdw>
                </a:effectLst>
              </a:rPr>
              <a:t>Para poder estructurar el sistema de gestión de calidad ISO 9001 es indispensable conocer los procesos y la interrelación entre ellos.</a:t>
            </a:r>
          </a:p>
        </p:txBody>
      </p:sp>
      <p:sp>
        <p:nvSpPr>
          <p:cNvPr id="7" name="Marcador de contenido 2"/>
          <p:cNvSpPr txBox="1">
            <a:spLocks/>
          </p:cNvSpPr>
          <p:nvPr/>
        </p:nvSpPr>
        <p:spPr>
          <a:xfrm>
            <a:off x="683625" y="1474331"/>
            <a:ext cx="4948370" cy="4285523"/>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effectLst>
                  <a:outerShdw blurRad="38100" dist="38100" dir="2700000" algn="tl">
                    <a:srgbClr val="000000">
                      <a:alpha val="43137"/>
                    </a:srgbClr>
                  </a:outerShdw>
                </a:effectLst>
              </a:rPr>
              <a:t>La empresa </a:t>
            </a:r>
            <a:r>
              <a:rPr lang="es-CO" cap="none" dirty="0" err="1">
                <a:effectLst>
                  <a:outerShdw blurRad="38100" dist="38100" dir="2700000" algn="tl">
                    <a:srgbClr val="000000">
                      <a:alpha val="43137"/>
                    </a:srgbClr>
                  </a:outerShdw>
                </a:effectLst>
              </a:rPr>
              <a:t>Bulk</a:t>
            </a:r>
            <a:r>
              <a:rPr lang="es-CO" cap="none" dirty="0">
                <a:effectLst>
                  <a:outerShdw blurRad="38100" dist="38100" dir="2700000" algn="tl">
                    <a:srgbClr val="000000">
                      <a:alpha val="43137"/>
                    </a:srgbClr>
                  </a:outerShdw>
                </a:effectLst>
              </a:rPr>
              <a:t> Trading SA no contaba con un mapa de procesos adecuado, los directivos nos expusieron un mapa operativo el cual creían era un mapa de procesos.</a:t>
            </a:r>
          </a:p>
        </p:txBody>
      </p:sp>
      <p:pic>
        <p:nvPicPr>
          <p:cNvPr id="8" name="Imagen 7" descr="C:\Users\Usuario\AppData\Local\Microsoft\Windows\INetCacheContent.Word\Sin título.png"/>
          <p:cNvPicPr/>
          <p:nvPr/>
        </p:nvPicPr>
        <p:blipFill rotWithShape="1">
          <a:blip r:embed="rId4">
            <a:extLst>
              <a:ext uri="{28A0092B-C50C-407E-A947-70E740481C1C}">
                <a14:useLocalDpi xmlns:a14="http://schemas.microsoft.com/office/drawing/2010/main" val="0"/>
              </a:ext>
            </a:extLst>
          </a:blip>
          <a:srcRect l="363" r="2816"/>
          <a:stretch/>
        </p:blipFill>
        <p:spPr bwMode="auto">
          <a:xfrm>
            <a:off x="491485" y="2063396"/>
            <a:ext cx="4673600" cy="3438443"/>
          </a:xfrm>
          <a:prstGeom prst="rect">
            <a:avLst/>
          </a:prstGeom>
          <a:noFill/>
          <a:ln>
            <a:noFill/>
          </a:ln>
          <a:extLst>
            <a:ext uri="{53640926-AAD7-44D8-BBD7-CCE9431645EC}">
              <a14:shadowObscured xmlns:a14="http://schemas.microsoft.com/office/drawing/2010/main"/>
            </a:ext>
          </a:extLst>
        </p:spPr>
      </p:pic>
      <p:sp>
        <p:nvSpPr>
          <p:cNvPr id="11" name="Marcador de contenido 2"/>
          <p:cNvSpPr txBox="1">
            <a:spLocks/>
          </p:cNvSpPr>
          <p:nvPr/>
        </p:nvSpPr>
        <p:spPr>
          <a:xfrm>
            <a:off x="6324277" y="1589080"/>
            <a:ext cx="4948370" cy="4285523"/>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effectLst>
                  <a:outerShdw blurRad="38100" dist="38100" dir="2700000" algn="tl">
                    <a:srgbClr val="000000">
                      <a:alpha val="43137"/>
                    </a:srgbClr>
                  </a:outerShdw>
                </a:effectLst>
              </a:rPr>
              <a:t>Se creó un mapa de procesos adecuado para la organización conociendo todas las actividades y la interrelación que existen en los mismos se llegó a la conclusión de que la empresa contaba con 4 procesos misionales, 3 procesos estratégicos y 5 procesos de soporte.</a:t>
            </a:r>
          </a:p>
        </p:txBody>
      </p:sp>
    </p:spTree>
    <p:extLst>
      <p:ext uri="{BB962C8B-B14F-4D97-AF65-F5344CB8AC3E}">
        <p14:creationId xmlns:p14="http://schemas.microsoft.com/office/powerpoint/2010/main" val="617220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08333E-6 2.22222E-6 L 0.00104 -0.06459 " pathEditMode="relative" rAng="0" ptsTypes="AA">
                                      <p:cBhvr>
                                        <p:cTn id="10" dur="2000" fill="hold"/>
                                        <p:tgtEl>
                                          <p:spTgt spid="2"/>
                                        </p:tgtEl>
                                        <p:attrNameLst>
                                          <p:attrName>ppt_x</p:attrName>
                                          <p:attrName>ppt_y</p:attrName>
                                        </p:attrNameLst>
                                      </p:cBhvr>
                                      <p:rCtr x="52" y="-3241"/>
                                    </p:animMotion>
                                  </p:childTnLst>
                                </p:cTn>
                              </p:par>
                              <p:par>
                                <p:cTn id="11" presetID="42"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1" nodeType="clickEffect">
                                  <p:stCondLst>
                                    <p:cond delay="0"/>
                                  </p:stCondLst>
                                  <p:childTnLst>
                                    <p:anim calcmode="lin" valueType="num">
                                      <p:cBhvr additive="base">
                                        <p:cTn id="30" dur="500"/>
                                        <p:tgtEl>
                                          <p:spTgt spid="6"/>
                                        </p:tgtEl>
                                        <p:attrNameLst>
                                          <p:attrName>ppt_x</p:attrName>
                                        </p:attrNameLst>
                                      </p:cBhvr>
                                      <p:tavLst>
                                        <p:tav tm="0">
                                          <p:val>
                                            <p:strVal val="ppt_x"/>
                                          </p:val>
                                        </p:tav>
                                        <p:tav tm="100000">
                                          <p:val>
                                            <p:strVal val="ppt_x"/>
                                          </p:val>
                                        </p:tav>
                                      </p:tavLst>
                                    </p:anim>
                                    <p:anim calcmode="lin" valueType="num">
                                      <p:cBhvr additive="base">
                                        <p:cTn id="31" dur="500"/>
                                        <p:tgtEl>
                                          <p:spTgt spid="6"/>
                                        </p:tgtEl>
                                        <p:attrNameLst>
                                          <p:attrName>ppt_y</p:attrName>
                                        </p:attrNameLst>
                                      </p:cBhvr>
                                      <p:tavLst>
                                        <p:tav tm="0">
                                          <p:val>
                                            <p:strVal val="ppt_y"/>
                                          </p:val>
                                        </p:tav>
                                        <p:tav tm="100000">
                                          <p:val>
                                            <p:strVal val="1+ppt_h/2"/>
                                          </p:val>
                                        </p:tav>
                                      </p:tavLst>
                                    </p:anim>
                                    <p:set>
                                      <p:cBhvr>
                                        <p:cTn id="32" dur="1" fill="hold">
                                          <p:stCondLst>
                                            <p:cond delay="499"/>
                                          </p:stCondLst>
                                        </p:cTn>
                                        <p:tgtEl>
                                          <p:spTgt spid="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5"/>
                                        </p:tgtEl>
                                        <p:attrNameLst>
                                          <p:attrName>ppt_x</p:attrName>
                                        </p:attrNameLst>
                                      </p:cBhvr>
                                      <p:tavLst>
                                        <p:tav tm="0">
                                          <p:val>
                                            <p:strVal val="ppt_x"/>
                                          </p:val>
                                        </p:tav>
                                        <p:tav tm="100000">
                                          <p:val>
                                            <p:strVal val="ppt_x"/>
                                          </p:val>
                                        </p:tav>
                                      </p:tavLst>
                                    </p:anim>
                                    <p:anim calcmode="lin" valueType="num">
                                      <p:cBhvr additive="base">
                                        <p:cTn id="43" dur="500"/>
                                        <p:tgtEl>
                                          <p:spTgt spid="5"/>
                                        </p:tgtEl>
                                        <p:attrNameLst>
                                          <p:attrName>ppt_y</p:attrName>
                                        </p:attrNameLst>
                                      </p:cBhvr>
                                      <p:tavLst>
                                        <p:tav tm="0">
                                          <p:val>
                                            <p:strVal val="ppt_y"/>
                                          </p:val>
                                        </p:tav>
                                        <p:tav tm="100000">
                                          <p:val>
                                            <p:strVal val="1+ppt_h/2"/>
                                          </p:val>
                                        </p:tav>
                                      </p:tavLst>
                                    </p:anim>
                                    <p:set>
                                      <p:cBhvr>
                                        <p:cTn id="44" dur="1" fill="hold">
                                          <p:stCondLst>
                                            <p:cond delay="499"/>
                                          </p:stCondLst>
                                        </p:cTn>
                                        <p:tgtEl>
                                          <p:spTgt spid="5"/>
                                        </p:tgtEl>
                                        <p:attrNameLst>
                                          <p:attrName>style.visibility</p:attrName>
                                        </p:attrNameLst>
                                      </p:cBhvr>
                                      <p:to>
                                        <p:strVal val="hidden"/>
                                      </p:to>
                                    </p:set>
                                  </p:childTnLst>
                                </p:cTn>
                              </p:par>
                              <p:par>
                                <p:cTn id="45" presetID="2" presetClass="exit" presetSubtype="4" fill="hold" grpId="1" nodeType="withEffect">
                                  <p:stCondLst>
                                    <p:cond delay="0"/>
                                  </p:stCondLst>
                                  <p:childTnLst>
                                    <p:anim calcmode="lin" valueType="num">
                                      <p:cBhvr additive="base">
                                        <p:cTn id="46" dur="500"/>
                                        <p:tgtEl>
                                          <p:spTgt spid="7"/>
                                        </p:tgtEl>
                                        <p:attrNameLst>
                                          <p:attrName>ppt_x</p:attrName>
                                        </p:attrNameLst>
                                      </p:cBhvr>
                                      <p:tavLst>
                                        <p:tav tm="0">
                                          <p:val>
                                            <p:strVal val="ppt_x"/>
                                          </p:val>
                                        </p:tav>
                                        <p:tav tm="100000">
                                          <p:val>
                                            <p:strVal val="ppt_x"/>
                                          </p:val>
                                        </p:tav>
                                      </p:tavLst>
                                    </p:anim>
                                    <p:anim calcmode="lin" valueType="num">
                                      <p:cBhvr additive="base">
                                        <p:cTn id="47" dur="500"/>
                                        <p:tgtEl>
                                          <p:spTgt spid="7"/>
                                        </p:tgtEl>
                                        <p:attrNameLst>
                                          <p:attrName>ppt_y</p:attrName>
                                        </p:attrNameLst>
                                      </p:cBhvr>
                                      <p:tavLst>
                                        <p:tav tm="0">
                                          <p:val>
                                            <p:strVal val="ppt_y"/>
                                          </p:val>
                                        </p:tav>
                                        <p:tav tm="100000">
                                          <p:val>
                                            <p:strVal val="1+ppt_h/2"/>
                                          </p:val>
                                        </p:tav>
                                      </p:tavLst>
                                    </p:anim>
                                    <p:set>
                                      <p:cBhvr>
                                        <p:cTn id="48" dur="1" fill="hold">
                                          <p:stCondLst>
                                            <p:cond delay="499"/>
                                          </p:stCondLst>
                                        </p:cTn>
                                        <p:tgtEl>
                                          <p:spTgt spid="7"/>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ppt_x"/>
                                          </p:val>
                                        </p:tav>
                                        <p:tav tm="100000">
                                          <p:val>
                                            <p:strVal val="#ppt_x"/>
                                          </p:val>
                                        </p:tav>
                                      </p:tavLst>
                                    </p:anim>
                                    <p:anim calcmode="lin" valueType="num">
                                      <p:cBhvr additive="base">
                                        <p:cTn id="5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6" grpId="0"/>
      <p:bldP spid="6" grpId="1"/>
      <p:bldP spid="7" grpId="0"/>
      <p:bldP spid="7" grpId="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800" y="391160"/>
            <a:ext cx="10396882" cy="1151965"/>
          </a:xfrm>
        </p:spPr>
        <p:txBody>
          <a:bodyPr/>
          <a:lstStyle/>
          <a:p>
            <a:pPr algn="ctr"/>
            <a:r>
              <a:rPr lang="es-CO" dirty="0"/>
              <a:t>Gestión de calidad</a:t>
            </a:r>
          </a:p>
        </p:txBody>
      </p:sp>
      <p:sp>
        <p:nvSpPr>
          <p:cNvPr id="3" name="Marcador de contenido 2"/>
          <p:cNvSpPr>
            <a:spLocks noGrp="1"/>
          </p:cNvSpPr>
          <p:nvPr>
            <p:ph sz="quarter" idx="13"/>
          </p:nvPr>
        </p:nvSpPr>
        <p:spPr>
          <a:xfrm>
            <a:off x="685800" y="2246854"/>
            <a:ext cx="6159865" cy="3229909"/>
          </a:xfrm>
        </p:spPr>
        <p:txBody>
          <a:bodyPr>
            <a:normAutofit lnSpcReduction="10000"/>
          </a:bodyPr>
          <a:lstStyle/>
          <a:p>
            <a:pPr marL="0" indent="0" algn="just">
              <a:buNone/>
            </a:pPr>
            <a:r>
              <a:rPr lang="es-CO" cap="none" dirty="0"/>
              <a:t>En </a:t>
            </a:r>
            <a:r>
              <a:rPr lang="es-CO" cap="none" dirty="0" err="1"/>
              <a:t>bulk</a:t>
            </a:r>
            <a:r>
              <a:rPr lang="es-CO" cap="none" dirty="0"/>
              <a:t> trading SA nuestra política de calidad está orientada a nuestro firme compromiso con los clientes de satisfacer sus requerimientos y expectativas en cuanto al carbón mineral, trabajando permanentemente en el mejoramiento de nuestros procesos, impulsando relaciones de largo plazo, que generen valor compartido con nuestros proveedores y clientes, contando con excelencia en las relaciones al trabajar con integridad, responsabilidad, agilidad y seguridad. </a:t>
            </a:r>
          </a:p>
        </p:txBody>
      </p:sp>
      <p:sp>
        <p:nvSpPr>
          <p:cNvPr id="4" name="Título 1"/>
          <p:cNvSpPr txBox="1">
            <a:spLocks/>
          </p:cNvSpPr>
          <p:nvPr/>
        </p:nvSpPr>
        <p:spPr>
          <a:xfrm>
            <a:off x="685800" y="1119542"/>
            <a:ext cx="10396882" cy="11519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algn="ctr"/>
            <a:r>
              <a:rPr lang="es-CO" sz="4000" dirty="0"/>
              <a:t>Política de calidad</a:t>
            </a:r>
          </a:p>
        </p:txBody>
      </p:sp>
      <p:pic>
        <p:nvPicPr>
          <p:cNvPr id="8194" name="Picture 2" descr="Resultado de imagen para politica de calid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4820" y="2695836"/>
            <a:ext cx="266700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094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1000"/>
                                        <p:tgtEl>
                                          <p:spTgt spid="8194"/>
                                        </p:tgtEl>
                                      </p:cBhvr>
                                    </p:animEffect>
                                    <p:anim calcmode="lin" valueType="num">
                                      <p:cBhvr>
                                        <p:cTn id="18" dur="1000" fill="hold"/>
                                        <p:tgtEl>
                                          <p:spTgt spid="8194"/>
                                        </p:tgtEl>
                                        <p:attrNameLst>
                                          <p:attrName>ppt_x</p:attrName>
                                        </p:attrNameLst>
                                      </p:cBhvr>
                                      <p:tavLst>
                                        <p:tav tm="0">
                                          <p:val>
                                            <p:strVal val="#ppt_x"/>
                                          </p:val>
                                        </p:tav>
                                        <p:tav tm="100000">
                                          <p:val>
                                            <p:strVal val="#ppt_x"/>
                                          </p:val>
                                        </p:tav>
                                      </p:tavLst>
                                    </p:anim>
                                    <p:anim calcmode="lin" valueType="num">
                                      <p:cBhvr>
                                        <p:cTn id="1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quarter" idx="13"/>
          </p:nvPr>
        </p:nvSpPr>
        <p:spPr>
          <a:xfrm>
            <a:off x="685800" y="2429523"/>
            <a:ext cx="3276600" cy="2926025"/>
          </a:xfrm>
        </p:spPr>
        <p:txBody>
          <a:bodyPr/>
          <a:lstStyle/>
          <a:p>
            <a:pPr marL="0" indent="0" algn="just">
              <a:buNone/>
            </a:pPr>
            <a:r>
              <a:rPr lang="es-CO" cap="none" dirty="0"/>
              <a:t>Proponer y promover relaciones y estándares de calidad con los proveedores. </a:t>
            </a:r>
          </a:p>
        </p:txBody>
      </p:sp>
      <p:sp>
        <p:nvSpPr>
          <p:cNvPr id="4" name="Título 1"/>
          <p:cNvSpPr txBox="1">
            <a:spLocks/>
          </p:cNvSpPr>
          <p:nvPr/>
        </p:nvSpPr>
        <p:spPr>
          <a:xfrm>
            <a:off x="685800" y="391160"/>
            <a:ext cx="10396882" cy="11519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algn="ctr"/>
            <a:r>
              <a:rPr lang="es-CO" dirty="0"/>
              <a:t>Gestión de calidad</a:t>
            </a:r>
          </a:p>
        </p:txBody>
      </p:sp>
      <p:sp>
        <p:nvSpPr>
          <p:cNvPr id="5" name="Título 1"/>
          <p:cNvSpPr txBox="1">
            <a:spLocks/>
          </p:cNvSpPr>
          <p:nvPr/>
        </p:nvSpPr>
        <p:spPr>
          <a:xfrm>
            <a:off x="685800" y="1119542"/>
            <a:ext cx="10396882" cy="11519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pPr algn="ctr"/>
            <a:r>
              <a:rPr lang="es-CO" sz="4000" dirty="0"/>
              <a:t>Política de calidad</a:t>
            </a:r>
          </a:p>
        </p:txBody>
      </p:sp>
      <p:sp>
        <p:nvSpPr>
          <p:cNvPr id="6" name="Marcador de contenido 2"/>
          <p:cNvSpPr txBox="1">
            <a:spLocks/>
          </p:cNvSpPr>
          <p:nvPr/>
        </p:nvSpPr>
        <p:spPr>
          <a:xfrm>
            <a:off x="8106699" y="3262765"/>
            <a:ext cx="2372359" cy="1917551"/>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t>Satisfacer los requerimientos del cliente manteniendo un servicio de calidad.</a:t>
            </a:r>
          </a:p>
        </p:txBody>
      </p:sp>
      <p:pic>
        <p:nvPicPr>
          <p:cNvPr id="9218" name="Picture 2" descr="Resultado de imagen para objetivos de calid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4071" y="2771140"/>
            <a:ext cx="2857500" cy="1905000"/>
          </a:xfrm>
          <a:prstGeom prst="rect">
            <a:avLst/>
          </a:prstGeom>
          <a:noFill/>
          <a:extLst>
            <a:ext uri="{909E8E84-426E-40DD-AFC4-6F175D3DCCD1}">
              <a14:hiddenFill xmlns:a14="http://schemas.microsoft.com/office/drawing/2010/main">
                <a:solidFill>
                  <a:srgbClr val="FFFFFF"/>
                </a:solidFill>
              </a14:hiddenFill>
            </a:ext>
          </a:extLst>
        </p:spPr>
      </p:pic>
      <p:sp>
        <p:nvSpPr>
          <p:cNvPr id="8" name="Marcador de contenido 2"/>
          <p:cNvSpPr txBox="1">
            <a:spLocks/>
          </p:cNvSpPr>
          <p:nvPr/>
        </p:nvSpPr>
        <p:spPr>
          <a:xfrm>
            <a:off x="685800" y="2227455"/>
            <a:ext cx="3276600" cy="2926025"/>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t>Mejorar la eficacia de nuestros procesos. </a:t>
            </a:r>
          </a:p>
        </p:txBody>
      </p:sp>
      <p:sp>
        <p:nvSpPr>
          <p:cNvPr id="9" name="Marcador de contenido 2"/>
          <p:cNvSpPr txBox="1">
            <a:spLocks/>
          </p:cNvSpPr>
          <p:nvPr/>
        </p:nvSpPr>
        <p:spPr>
          <a:xfrm>
            <a:off x="8106699" y="2266964"/>
            <a:ext cx="2187879" cy="2913352"/>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t>Optimizar costos operacionales. </a:t>
            </a:r>
          </a:p>
        </p:txBody>
      </p:sp>
    </p:spTree>
    <p:extLst>
      <p:ext uri="{BB962C8B-B14F-4D97-AF65-F5344CB8AC3E}">
        <p14:creationId xmlns:p14="http://schemas.microsoft.com/office/powerpoint/2010/main" val="2952894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9218"/>
                                        </p:tgtEl>
                                        <p:attrNameLst>
                                          <p:attrName>style.visibility</p:attrName>
                                        </p:attrNameLst>
                                      </p:cBhvr>
                                      <p:to>
                                        <p:strVal val="visible"/>
                                      </p:to>
                                    </p:set>
                                    <p:anim calcmode="lin" valueType="num">
                                      <p:cBhvr additive="base">
                                        <p:cTn id="22" dur="500" fill="hold"/>
                                        <p:tgtEl>
                                          <p:spTgt spid="9218"/>
                                        </p:tgtEl>
                                        <p:attrNameLst>
                                          <p:attrName>ppt_x</p:attrName>
                                        </p:attrNameLst>
                                      </p:cBhvr>
                                      <p:tavLst>
                                        <p:tav tm="0">
                                          <p:val>
                                            <p:strVal val="#ppt_x"/>
                                          </p:val>
                                        </p:tav>
                                        <p:tav tm="100000">
                                          <p:val>
                                            <p:strVal val="#ppt_x"/>
                                          </p:val>
                                        </p:tav>
                                      </p:tavLst>
                                    </p:anim>
                                    <p:anim calcmode="lin" valueType="num">
                                      <p:cBhvr additive="base">
                                        <p:cTn id="23"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grpId="1" nodeType="clickEffect">
                                  <p:stCondLst>
                                    <p:cond delay="0"/>
                                  </p:stCondLst>
                                  <p:childTnLst>
                                    <p:anim calcmode="lin" valueType="num">
                                      <p:cBhvr additive="base">
                                        <p:cTn id="27"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8" dur="500"/>
                                        <p:tgtEl>
                                          <p:spTgt spid="3">
                                            <p:txEl>
                                              <p:pRg st="0" end="0"/>
                                            </p:txEl>
                                          </p:spTgt>
                                        </p:tgtEl>
                                        <p:attrNameLst>
                                          <p:attrName>ppt_y</p:attrName>
                                        </p:attrNameLst>
                                      </p:cBhvr>
                                      <p:tavLst>
                                        <p:tav tm="0">
                                          <p:val>
                                            <p:strVal val="ppt_y"/>
                                          </p:val>
                                        </p:tav>
                                        <p:tav tm="100000">
                                          <p:val>
                                            <p:strVal val="1+ppt_h/2"/>
                                          </p:val>
                                        </p:tav>
                                      </p:tavLst>
                                    </p:anim>
                                    <p:set>
                                      <p:cBhvr>
                                        <p:cTn id="29" dur="1" fill="hold">
                                          <p:stCondLst>
                                            <p:cond delay="499"/>
                                          </p:stCondLst>
                                        </p:cTn>
                                        <p:tgtEl>
                                          <p:spTgt spid="3">
                                            <p:txEl>
                                              <p:pRg st="0" end="0"/>
                                            </p:txEl>
                                          </p:spTgt>
                                        </p:tgtEl>
                                        <p:attrNameLst>
                                          <p:attrName>style.visibility</p:attrName>
                                        </p:attrNameLst>
                                      </p:cBhvr>
                                      <p:to>
                                        <p:strVal val="hidden"/>
                                      </p:to>
                                    </p:set>
                                  </p:childTnLst>
                                </p:cTn>
                              </p:par>
                              <p:par>
                                <p:cTn id="30" presetID="2" presetClass="exit" presetSubtype="4" fill="hold" grpId="1" nodeType="withEffect">
                                  <p:stCondLst>
                                    <p:cond delay="0"/>
                                  </p:stCondLst>
                                  <p:childTnLst>
                                    <p:anim calcmode="lin" valueType="num">
                                      <p:cBhvr additive="base">
                                        <p:cTn id="31" dur="500"/>
                                        <p:tgtEl>
                                          <p:spTgt spid="6"/>
                                        </p:tgtEl>
                                        <p:attrNameLst>
                                          <p:attrName>ppt_x</p:attrName>
                                        </p:attrNameLst>
                                      </p:cBhvr>
                                      <p:tavLst>
                                        <p:tav tm="0">
                                          <p:val>
                                            <p:strVal val="ppt_x"/>
                                          </p:val>
                                        </p:tav>
                                        <p:tav tm="100000">
                                          <p:val>
                                            <p:strVal val="ppt_x"/>
                                          </p:val>
                                        </p:tav>
                                      </p:tavLst>
                                    </p:anim>
                                    <p:anim calcmode="lin" valueType="num">
                                      <p:cBhvr additive="base">
                                        <p:cTn id="32" dur="500"/>
                                        <p:tgtEl>
                                          <p:spTgt spid="6"/>
                                        </p:tgtEl>
                                        <p:attrNameLst>
                                          <p:attrName>ppt_y</p:attrName>
                                        </p:attrNameLst>
                                      </p:cBhvr>
                                      <p:tavLst>
                                        <p:tav tm="0">
                                          <p:val>
                                            <p:strVal val="ppt_y"/>
                                          </p:val>
                                        </p:tav>
                                        <p:tav tm="100000">
                                          <p:val>
                                            <p:strVal val="1+ppt_h/2"/>
                                          </p:val>
                                        </p:tav>
                                      </p:tavLst>
                                    </p:anim>
                                    <p:set>
                                      <p:cBhvr>
                                        <p:cTn id="33" dur="1" fill="hold">
                                          <p:stCondLst>
                                            <p:cond delay="499"/>
                                          </p:stCondLst>
                                        </p:cTn>
                                        <p:tgtEl>
                                          <p:spTgt spid="6"/>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5" grpId="0"/>
      <p:bldP spid="6" grpId="0"/>
      <p:bldP spid="6" grpId="1"/>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800" y="351692"/>
            <a:ext cx="10396882" cy="1151965"/>
          </a:xfrm>
        </p:spPr>
        <p:txBody>
          <a:bodyPr>
            <a:normAutofit/>
          </a:bodyPr>
          <a:lstStyle/>
          <a:p>
            <a:pPr algn="ctr"/>
            <a:r>
              <a:rPr lang="es-CO" dirty="0"/>
              <a:t>Gestión de calidad</a:t>
            </a:r>
          </a:p>
        </p:txBody>
      </p:sp>
      <p:sp>
        <p:nvSpPr>
          <p:cNvPr id="3" name="Marcador de contenido 2"/>
          <p:cNvSpPr>
            <a:spLocks noGrp="1"/>
          </p:cNvSpPr>
          <p:nvPr>
            <p:ph sz="quarter" idx="13"/>
          </p:nvPr>
        </p:nvSpPr>
        <p:spPr>
          <a:xfrm>
            <a:off x="685800" y="480780"/>
            <a:ext cx="10394707" cy="3311189"/>
          </a:xfrm>
        </p:spPr>
        <p:txBody>
          <a:bodyPr/>
          <a:lstStyle/>
          <a:p>
            <a:pPr marL="0" indent="0" algn="just">
              <a:buNone/>
            </a:pPr>
            <a:r>
              <a:rPr lang="es-CO" cap="none" dirty="0"/>
              <a:t>La caracterización en un sistema de gestión de calidad es la identificación de los rasgos distintivos de un proceso, donde ese establece la relación con los demás procesos internos o externos, los insumos y salidas del proceso, los proveedores y clientes, los riesgos y controles.</a:t>
            </a:r>
          </a:p>
        </p:txBody>
      </p:sp>
      <p:pic>
        <p:nvPicPr>
          <p:cNvPr id="3076" name="Picture 4" descr="Resultado de imagen para mejora resultad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1903" y="2892311"/>
            <a:ext cx="4718905" cy="2538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2043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Finalización </a:t>
            </a:r>
          </a:p>
        </p:txBody>
      </p:sp>
      <p:sp>
        <p:nvSpPr>
          <p:cNvPr id="3" name="Marcador de contenido 2"/>
          <p:cNvSpPr>
            <a:spLocks noGrp="1"/>
          </p:cNvSpPr>
          <p:nvPr>
            <p:ph sz="quarter" idx="13"/>
          </p:nvPr>
        </p:nvSpPr>
        <p:spPr>
          <a:xfrm>
            <a:off x="5003191" y="2372323"/>
            <a:ext cx="5890846" cy="2004646"/>
          </a:xfrm>
        </p:spPr>
        <p:txBody>
          <a:bodyPr/>
          <a:lstStyle/>
          <a:p>
            <a:pPr marL="0" indent="0" algn="just">
              <a:buNone/>
            </a:pPr>
            <a:r>
              <a:rPr lang="es-CO" cap="none" dirty="0"/>
              <a:t>Recopilación de caracterizaciones y procedimientos para concluir con la realización del manual de calidad. </a:t>
            </a:r>
          </a:p>
        </p:txBody>
      </p:sp>
      <p:pic>
        <p:nvPicPr>
          <p:cNvPr id="2050" name="Picture 2" descr="Resultado de imagen para sensibilizació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4242" y="2024485"/>
            <a:ext cx="4873502" cy="3356406"/>
          </a:xfrm>
          <a:prstGeom prst="rect">
            <a:avLst/>
          </a:prstGeom>
          <a:noFill/>
          <a:extLst>
            <a:ext uri="{909E8E84-426E-40DD-AFC4-6F175D3DCCD1}">
              <a14:hiddenFill xmlns:a14="http://schemas.microsoft.com/office/drawing/2010/main">
                <a:solidFill>
                  <a:srgbClr val="FFFFFF"/>
                </a:solidFill>
              </a14:hiddenFill>
            </a:ext>
          </a:extLst>
        </p:spPr>
      </p:pic>
      <p:sp>
        <p:nvSpPr>
          <p:cNvPr id="5" name="Marcador de contenido 2"/>
          <p:cNvSpPr txBox="1">
            <a:spLocks/>
          </p:cNvSpPr>
          <p:nvPr/>
        </p:nvSpPr>
        <p:spPr>
          <a:xfrm>
            <a:off x="685801" y="2769575"/>
            <a:ext cx="5890846" cy="2004646"/>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buFont typeface="Arial" panose="020B0604020202020204" pitchFamily="34" charset="0"/>
              <a:buNone/>
            </a:pPr>
            <a:r>
              <a:rPr lang="es-CO" cap="none" dirty="0"/>
              <a:t>Sensibilización con la organización de todo el proceso de implementación del sistema y posterior evaluación de conocimiento adquirido  </a:t>
            </a:r>
          </a:p>
        </p:txBody>
      </p:sp>
      <p:pic>
        <p:nvPicPr>
          <p:cNvPr id="2052" name="Picture 4" descr="Resultado de imagen para recopilac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9343" y="1969476"/>
            <a:ext cx="1847060" cy="3411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68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p:tgtEl>
                                          <p:spTgt spid="3">
                                            <p:txEl>
                                              <p:pRg st="0" end="0"/>
                                            </p:txEl>
                                          </p:spTgt>
                                        </p:tgtEl>
                                        <p:attrNameLst>
                                          <p:attrName>ppt_y</p:attrName>
                                        </p:attrNameLst>
                                      </p:cBhvr>
                                      <p:tavLst>
                                        <p:tav tm="0">
                                          <p:val>
                                            <p:strVal val="ppt_y"/>
                                          </p:val>
                                        </p:tav>
                                        <p:tav tm="100000">
                                          <p:val>
                                            <p:strVal val="1+ppt_h/2"/>
                                          </p:val>
                                        </p:tav>
                                      </p:tavLst>
                                    </p:anim>
                                    <p:set>
                                      <p:cBhvr>
                                        <p:cTn id="14" dur="1" fill="hold">
                                          <p:stCondLst>
                                            <p:cond delay="499"/>
                                          </p:stCondLst>
                                        </p:cTn>
                                        <p:tgtEl>
                                          <p:spTgt spid="3">
                                            <p:txEl>
                                              <p:pRg st="0" end="0"/>
                                            </p:txEl>
                                          </p:spTgt>
                                        </p:tgtEl>
                                        <p:attrNameLst>
                                          <p:attrName>style.visibility</p:attrName>
                                        </p:attrNameLst>
                                      </p:cBhvr>
                                      <p:to>
                                        <p:strVal val="hidden"/>
                                      </p:to>
                                    </p:set>
                                  </p:childTnLst>
                                </p:cTn>
                              </p:par>
                              <p:par>
                                <p:cTn id="15" presetID="2" presetClass="exit" presetSubtype="4" fill="hold" nodeType="withEffect">
                                  <p:stCondLst>
                                    <p:cond delay="0"/>
                                  </p:stCondLst>
                                  <p:childTnLst>
                                    <p:anim calcmode="lin" valueType="num">
                                      <p:cBhvr additive="base">
                                        <p:cTn id="16" dur="500"/>
                                        <p:tgtEl>
                                          <p:spTgt spid="2052"/>
                                        </p:tgtEl>
                                        <p:attrNameLst>
                                          <p:attrName>ppt_x</p:attrName>
                                        </p:attrNameLst>
                                      </p:cBhvr>
                                      <p:tavLst>
                                        <p:tav tm="0">
                                          <p:val>
                                            <p:strVal val="ppt_x"/>
                                          </p:val>
                                        </p:tav>
                                        <p:tav tm="100000">
                                          <p:val>
                                            <p:strVal val="ppt_x"/>
                                          </p:val>
                                        </p:tav>
                                      </p:tavLst>
                                    </p:anim>
                                    <p:anim calcmode="lin" valueType="num">
                                      <p:cBhvr additive="base">
                                        <p:cTn id="17" dur="500"/>
                                        <p:tgtEl>
                                          <p:spTgt spid="2052"/>
                                        </p:tgtEl>
                                        <p:attrNameLst>
                                          <p:attrName>ppt_y</p:attrName>
                                        </p:attrNameLst>
                                      </p:cBhvr>
                                      <p:tavLst>
                                        <p:tav tm="0">
                                          <p:val>
                                            <p:strVal val="ppt_y"/>
                                          </p:val>
                                        </p:tav>
                                        <p:tav tm="100000">
                                          <p:val>
                                            <p:strVal val="1+ppt_h/2"/>
                                          </p:val>
                                        </p:tav>
                                      </p:tavLst>
                                    </p:anim>
                                    <p:set>
                                      <p:cBhvr>
                                        <p:cTn id="18" dur="1" fill="hold">
                                          <p:stCondLst>
                                            <p:cond delay="499"/>
                                          </p:stCondLst>
                                        </p:cTn>
                                        <p:tgtEl>
                                          <p:spTgt spid="205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fade">
                                      <p:cBhvr>
                                        <p:cTn id="23" dur="1000"/>
                                        <p:tgtEl>
                                          <p:spTgt spid="2050"/>
                                        </p:tgtEl>
                                      </p:cBhvr>
                                    </p:animEffect>
                                    <p:anim calcmode="lin" valueType="num">
                                      <p:cBhvr>
                                        <p:cTn id="24" dur="1000" fill="hold"/>
                                        <p:tgtEl>
                                          <p:spTgt spid="2050"/>
                                        </p:tgtEl>
                                        <p:attrNameLst>
                                          <p:attrName>ppt_x</p:attrName>
                                        </p:attrNameLst>
                                      </p:cBhvr>
                                      <p:tavLst>
                                        <p:tav tm="0">
                                          <p:val>
                                            <p:strVal val="#ppt_x"/>
                                          </p:val>
                                        </p:tav>
                                        <p:tav tm="100000">
                                          <p:val>
                                            <p:strVal val="#ppt_x"/>
                                          </p:val>
                                        </p:tav>
                                      </p:tavLst>
                                    </p:anim>
                                    <p:anim calcmode="lin" valueType="num">
                                      <p:cBhvr>
                                        <p:cTn id="25" dur="1000" fill="hold"/>
                                        <p:tgtEl>
                                          <p:spTgt spid="205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Conclusiones </a:t>
            </a:r>
          </a:p>
        </p:txBody>
      </p:sp>
      <p:sp>
        <p:nvSpPr>
          <p:cNvPr id="3" name="Marcador de contenido 2"/>
          <p:cNvSpPr>
            <a:spLocks noGrp="1"/>
          </p:cNvSpPr>
          <p:nvPr>
            <p:ph sz="quarter" idx="13"/>
          </p:nvPr>
        </p:nvSpPr>
        <p:spPr>
          <a:xfrm>
            <a:off x="685800" y="1650849"/>
            <a:ext cx="10561320" cy="1766923"/>
          </a:xfrm>
        </p:spPr>
        <p:txBody>
          <a:bodyPr>
            <a:normAutofit/>
          </a:bodyPr>
          <a:lstStyle/>
          <a:p>
            <a:pPr algn="just"/>
            <a:endParaRPr lang="es-CO" sz="1800" cap="none" dirty="0"/>
          </a:p>
          <a:p>
            <a:pPr marL="0" indent="0" algn="just">
              <a:buNone/>
            </a:pPr>
            <a:r>
              <a:rPr lang="es-CO" sz="1800" cap="none" dirty="0"/>
              <a:t>Se evidencia el desconocimiento de la importancia de la norma ISO 9001 que se tienen en algunas empresas de la región, dado que operativamente, la calidad en este caso es reducida al cumplimiento de indicadores y metas del ministerio de minas y energía. </a:t>
            </a:r>
          </a:p>
          <a:p>
            <a:pPr marL="0" indent="0" algn="just">
              <a:buNone/>
            </a:pPr>
            <a:endParaRPr lang="es-CO" sz="1800" cap="none" dirty="0"/>
          </a:p>
        </p:txBody>
      </p:sp>
      <p:sp>
        <p:nvSpPr>
          <p:cNvPr id="4" name="Marcador de contenido 2"/>
          <p:cNvSpPr txBox="1">
            <a:spLocks/>
          </p:cNvSpPr>
          <p:nvPr/>
        </p:nvSpPr>
        <p:spPr>
          <a:xfrm>
            <a:off x="628982" y="3158795"/>
            <a:ext cx="10561320" cy="1766923"/>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algn="just"/>
            <a:endParaRPr lang="es-CO" sz="1800" cap="none" dirty="0"/>
          </a:p>
          <a:p>
            <a:pPr marL="0" indent="0" algn="just">
              <a:buNone/>
            </a:pPr>
            <a:r>
              <a:rPr lang="es-CO" sz="1800" cap="none" dirty="0"/>
              <a:t>Uno de los aspectos claves para lograr la implementación eficaz del Sistema de Gestión de Calidad es la planeación y grado de compromiso que asuma el personal de la organización, y para esto es de gran importancia ese primer acercamiento por medio de las sensibilizaciones y posteriormente de las capacitaciones.</a:t>
            </a:r>
          </a:p>
        </p:txBody>
      </p:sp>
      <p:sp>
        <p:nvSpPr>
          <p:cNvPr id="5" name="Marcador de contenido 2"/>
          <p:cNvSpPr txBox="1">
            <a:spLocks/>
          </p:cNvSpPr>
          <p:nvPr/>
        </p:nvSpPr>
        <p:spPr>
          <a:xfrm>
            <a:off x="628982" y="3230856"/>
            <a:ext cx="10561320" cy="1766923"/>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algn="just"/>
            <a:endParaRPr lang="es-CO" sz="1800" cap="none" dirty="0"/>
          </a:p>
          <a:p>
            <a:pPr marL="0" indent="0" algn="just">
              <a:buNone/>
            </a:pPr>
            <a:r>
              <a:rPr lang="es-CO" sz="1800" cap="none" dirty="0"/>
              <a:t>Se espera que el sistema de calidad impacte de manera positiva a las finanzas de la empresa ya que generalmente su implementación es directamente proporcional al aumento de las ventas y los costos de calidad.</a:t>
            </a:r>
          </a:p>
          <a:p>
            <a:pPr marL="0" indent="0" algn="just">
              <a:buFont typeface="Arial" panose="020B0604020202020204" pitchFamily="34" charset="0"/>
              <a:buNone/>
            </a:pPr>
            <a:endParaRPr lang="es-CO" sz="1800" cap="none" dirty="0"/>
          </a:p>
        </p:txBody>
      </p:sp>
      <p:sp>
        <p:nvSpPr>
          <p:cNvPr id="6" name="Marcador de contenido 2"/>
          <p:cNvSpPr txBox="1">
            <a:spLocks/>
          </p:cNvSpPr>
          <p:nvPr/>
        </p:nvSpPr>
        <p:spPr>
          <a:xfrm>
            <a:off x="685800" y="1449277"/>
            <a:ext cx="10561320" cy="1766923"/>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algn="just"/>
            <a:endParaRPr lang="es-CO" sz="1800" cap="none" dirty="0"/>
          </a:p>
          <a:p>
            <a:pPr marL="0" indent="0" algn="just">
              <a:buNone/>
            </a:pPr>
            <a:r>
              <a:rPr lang="es-CO" sz="1800" cap="none" dirty="0"/>
              <a:t>La información es uno de los recursos más importantes que tienen las empresas y no se le dan la debida importancia que merece, la creación de los debidos formatos para todos los procesos y procedimientos permitirá que toda la información de la organización tenga un fácil acceso y sea un punto de conexión entre todos los procesos.</a:t>
            </a:r>
          </a:p>
        </p:txBody>
      </p:sp>
    </p:spTree>
    <p:extLst>
      <p:ext uri="{BB962C8B-B14F-4D97-AF65-F5344CB8AC3E}">
        <p14:creationId xmlns:p14="http://schemas.microsoft.com/office/powerpoint/2010/main" val="247419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7" dur="500"/>
                                        <p:tgtEl>
                                          <p:spTgt spid="3">
                                            <p:txEl>
                                              <p:pRg st="1" end="1"/>
                                            </p:txEl>
                                          </p:spTgt>
                                        </p:tgtEl>
                                        <p:attrNameLst>
                                          <p:attrName>ppt_y</p:attrName>
                                        </p:attrNameLst>
                                      </p:cBhvr>
                                      <p:tavLst>
                                        <p:tav tm="0">
                                          <p:val>
                                            <p:strVal val="ppt_y"/>
                                          </p:val>
                                        </p:tav>
                                        <p:tav tm="100000">
                                          <p:val>
                                            <p:strVal val="1+ppt_h/2"/>
                                          </p:val>
                                        </p:tav>
                                      </p:tavLst>
                                    </p:anim>
                                    <p:set>
                                      <p:cBhvr>
                                        <p:cTn id="8"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xit" presetSubtype="0" fill="hold" grpId="1" nodeType="clickEffect">
                                  <p:stCondLst>
                                    <p:cond delay="0"/>
                                  </p:stCondLst>
                                  <p:childTnLst>
                                    <p:animEffect transition="out" filter="fade">
                                      <p:cBhvr>
                                        <p:cTn id="18" dur="1000"/>
                                        <p:tgtEl>
                                          <p:spTgt spid="4"/>
                                        </p:tgtEl>
                                      </p:cBhvr>
                                    </p:animEffect>
                                    <p:anim calcmode="lin" valueType="num">
                                      <p:cBhvr>
                                        <p:cTn id="19" dur="1000"/>
                                        <p:tgtEl>
                                          <p:spTgt spid="4"/>
                                        </p:tgtEl>
                                        <p:attrNameLst>
                                          <p:attrName>ppt_x</p:attrName>
                                        </p:attrNameLst>
                                      </p:cBhvr>
                                      <p:tavLst>
                                        <p:tav tm="0">
                                          <p:val>
                                            <p:strVal val="ppt_x"/>
                                          </p:val>
                                        </p:tav>
                                        <p:tav tm="100000">
                                          <p:val>
                                            <p:strVal val="ppt_x"/>
                                          </p:val>
                                        </p:tav>
                                      </p:tavLst>
                                    </p:anim>
                                    <p:anim calcmode="lin" valueType="num">
                                      <p:cBhvr>
                                        <p:cTn id="20" dur="1000"/>
                                        <p:tgtEl>
                                          <p:spTgt spid="4"/>
                                        </p:tgtEl>
                                        <p:attrNameLst>
                                          <p:attrName>ppt_y</p:attrName>
                                        </p:attrNameLst>
                                      </p:cBhvr>
                                      <p:tavLst>
                                        <p:tav tm="0">
                                          <p:val>
                                            <p:strVal val="ppt_y"/>
                                          </p:val>
                                        </p:tav>
                                        <p:tav tm="100000">
                                          <p:val>
                                            <p:strVal val="ppt_y+.1"/>
                                          </p:val>
                                        </p:tav>
                                      </p:tavLst>
                                    </p:anim>
                                    <p:set>
                                      <p:cBhvr>
                                        <p:cTn id="21" dur="1" fill="hold">
                                          <p:stCondLst>
                                            <p:cond delay="999"/>
                                          </p:stCondLst>
                                        </p:cTn>
                                        <p:tgtEl>
                                          <p:spTgt spid="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xit" presetSubtype="0" fill="hold" grpId="1" nodeType="clickEffect">
                                  <p:stCondLst>
                                    <p:cond delay="0"/>
                                  </p:stCondLst>
                                  <p:childTnLst>
                                    <p:animEffect transition="out" filter="fade">
                                      <p:cBhvr>
                                        <p:cTn id="31" dur="1000"/>
                                        <p:tgtEl>
                                          <p:spTgt spid="6"/>
                                        </p:tgtEl>
                                      </p:cBhvr>
                                    </p:animEffect>
                                    <p:anim calcmode="lin" valueType="num">
                                      <p:cBhvr>
                                        <p:cTn id="32" dur="1000"/>
                                        <p:tgtEl>
                                          <p:spTgt spid="6"/>
                                        </p:tgtEl>
                                        <p:attrNameLst>
                                          <p:attrName>ppt_x</p:attrName>
                                        </p:attrNameLst>
                                      </p:cBhvr>
                                      <p:tavLst>
                                        <p:tav tm="0">
                                          <p:val>
                                            <p:strVal val="ppt_x"/>
                                          </p:val>
                                        </p:tav>
                                        <p:tav tm="100000">
                                          <p:val>
                                            <p:strVal val="ppt_x"/>
                                          </p:val>
                                        </p:tav>
                                      </p:tavLst>
                                    </p:anim>
                                    <p:anim calcmode="lin" valueType="num">
                                      <p:cBhvr>
                                        <p:cTn id="33" dur="1000"/>
                                        <p:tgtEl>
                                          <p:spTgt spid="6"/>
                                        </p:tgtEl>
                                        <p:attrNameLst>
                                          <p:attrName>ppt_y</p:attrName>
                                        </p:attrNameLst>
                                      </p:cBhvr>
                                      <p:tavLst>
                                        <p:tav tm="0">
                                          <p:val>
                                            <p:strVal val="ppt_y"/>
                                          </p:val>
                                        </p:tav>
                                        <p:tav tm="100000">
                                          <p:val>
                                            <p:strVal val="ppt_y+.1"/>
                                          </p:val>
                                        </p:tav>
                                      </p:tavLst>
                                    </p:anim>
                                    <p:set>
                                      <p:cBhvr>
                                        <p:cTn id="34" dur="1" fill="hold">
                                          <p:stCondLst>
                                            <p:cond delay="999"/>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4" grpId="1"/>
      <p:bldP spid="5" grpId="0"/>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800" y="200025"/>
            <a:ext cx="10396882" cy="1151965"/>
          </a:xfrm>
        </p:spPr>
        <p:txBody>
          <a:bodyPr/>
          <a:lstStyle/>
          <a:p>
            <a:pPr algn="ctr"/>
            <a:r>
              <a:rPr lang="es-CO" dirty="0"/>
              <a:t>INTRODUCCION </a:t>
            </a:r>
          </a:p>
        </p:txBody>
      </p:sp>
      <p:sp>
        <p:nvSpPr>
          <p:cNvPr id="3" name="Marcador de contenido 2"/>
          <p:cNvSpPr>
            <a:spLocks noGrp="1"/>
          </p:cNvSpPr>
          <p:nvPr>
            <p:ph sz="quarter" idx="13"/>
          </p:nvPr>
        </p:nvSpPr>
        <p:spPr>
          <a:xfrm>
            <a:off x="687975" y="1800225"/>
            <a:ext cx="10394707" cy="1536010"/>
          </a:xfrm>
        </p:spPr>
        <p:txBody>
          <a:bodyPr/>
          <a:lstStyle/>
          <a:p>
            <a:pPr marL="0" indent="0" algn="just">
              <a:buNone/>
            </a:pPr>
            <a:r>
              <a:rPr lang="es-CO" cap="none" dirty="0">
                <a:effectLst>
                  <a:outerShdw blurRad="38100" dist="38100" dir="2700000" algn="tl">
                    <a:srgbClr val="000000">
                      <a:alpha val="43137"/>
                    </a:srgbClr>
                  </a:outerShdw>
                </a:effectLst>
              </a:rPr>
              <a:t>Planificación y estructuración de un sistema de gestión de calidad en la empresa </a:t>
            </a:r>
            <a:r>
              <a:rPr lang="es-CO" cap="none" dirty="0" err="1">
                <a:effectLst>
                  <a:outerShdw blurRad="38100" dist="38100" dir="2700000" algn="tl">
                    <a:srgbClr val="000000">
                      <a:alpha val="43137"/>
                    </a:srgbClr>
                  </a:outerShdw>
                </a:effectLst>
              </a:rPr>
              <a:t>bulk</a:t>
            </a:r>
            <a:r>
              <a:rPr lang="es-CO" cap="none" dirty="0">
                <a:effectLst>
                  <a:outerShdw blurRad="38100" dist="38100" dir="2700000" algn="tl">
                    <a:srgbClr val="000000">
                      <a:alpha val="43137"/>
                    </a:srgbClr>
                  </a:outerShdw>
                </a:effectLst>
              </a:rPr>
              <a:t> trading </a:t>
            </a:r>
            <a:r>
              <a:rPr lang="es-CO" cap="none" dirty="0" err="1">
                <a:effectLst>
                  <a:outerShdw blurRad="38100" dist="38100" dir="2700000" algn="tl">
                    <a:srgbClr val="000000">
                      <a:alpha val="43137"/>
                    </a:srgbClr>
                  </a:outerShdw>
                </a:effectLst>
              </a:rPr>
              <a:t>sa</a:t>
            </a:r>
            <a:r>
              <a:rPr lang="es-CO" cap="none" dirty="0">
                <a:effectLst>
                  <a:outerShdw blurRad="38100" dist="38100" dir="2700000" algn="tl">
                    <a:srgbClr val="000000">
                      <a:alpha val="43137"/>
                    </a:srgbClr>
                  </a:outerShdw>
                </a:effectLst>
              </a:rPr>
              <a:t>, proceso que se está llevando a cabo actualmente.</a:t>
            </a:r>
          </a:p>
        </p:txBody>
      </p:sp>
      <p:pic>
        <p:nvPicPr>
          <p:cNvPr id="1026" name="Picture 2" descr="Resultado de imagen para sistema de gestion de calid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246890"/>
            <a:ext cx="3133725" cy="2087110"/>
          </a:xfrm>
          <a:prstGeom prst="rect">
            <a:avLst/>
          </a:prstGeom>
          <a:noFill/>
          <a:extLst>
            <a:ext uri="{909E8E84-426E-40DD-AFC4-6F175D3DCCD1}">
              <a14:hiddenFill xmlns:a14="http://schemas.microsoft.com/office/drawing/2010/main">
                <a:solidFill>
                  <a:srgbClr val="FFFFFF"/>
                </a:solidFill>
              </a14:hiddenFill>
            </a:ext>
          </a:extLst>
        </p:spPr>
      </p:pic>
      <p:sp>
        <p:nvSpPr>
          <p:cNvPr id="5" name="Marcador de contenido 2"/>
          <p:cNvSpPr txBox="1">
            <a:spLocks/>
          </p:cNvSpPr>
          <p:nvPr/>
        </p:nvSpPr>
        <p:spPr>
          <a:xfrm>
            <a:off x="685800" y="3522440"/>
            <a:ext cx="10394707" cy="1536010"/>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effectLst>
                  <a:outerShdw blurRad="38100" dist="38100" dir="2700000" algn="tl">
                    <a:srgbClr val="000000">
                      <a:alpha val="43137"/>
                    </a:srgbClr>
                  </a:outerShdw>
                </a:effectLst>
              </a:rPr>
              <a:t>Se explica todos los pasos necesarios para planificar y estructurar un sistema de gestión de calidad en una empresa productora y distribuidora de minerales.</a:t>
            </a:r>
          </a:p>
        </p:txBody>
      </p:sp>
      <p:pic>
        <p:nvPicPr>
          <p:cNvPr id="1028" name="Picture 4" descr="Resultado de imagen para paso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799" y="1542704"/>
            <a:ext cx="3228976" cy="2152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4983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026"/>
                                        </p:tgtEl>
                                        <p:attrNameLst>
                                          <p:attrName>ppt_x</p:attrName>
                                        </p:attrNameLst>
                                      </p:cBhvr>
                                      <p:tavLst>
                                        <p:tav tm="0">
                                          <p:val>
                                            <p:strVal val="ppt_x"/>
                                          </p:val>
                                        </p:tav>
                                        <p:tav tm="100000">
                                          <p:val>
                                            <p:strVal val="ppt_x"/>
                                          </p:val>
                                        </p:tav>
                                      </p:tavLst>
                                    </p:anim>
                                    <p:anim calcmode="lin" valueType="num">
                                      <p:cBhvr additive="base">
                                        <p:cTn id="7" dur="500"/>
                                        <p:tgtEl>
                                          <p:spTgt spid="1026"/>
                                        </p:tgtEl>
                                        <p:attrNameLst>
                                          <p:attrName>ppt_y</p:attrName>
                                        </p:attrNameLst>
                                      </p:cBhvr>
                                      <p:tavLst>
                                        <p:tav tm="0">
                                          <p:val>
                                            <p:strVal val="ppt_y"/>
                                          </p:val>
                                        </p:tav>
                                        <p:tav tm="100000">
                                          <p:val>
                                            <p:strVal val="1+ppt_h/2"/>
                                          </p:val>
                                        </p:tav>
                                      </p:tavLst>
                                    </p:anim>
                                    <p:set>
                                      <p:cBhvr>
                                        <p:cTn id="8" dur="1" fill="hold">
                                          <p:stCondLst>
                                            <p:cond delay="499"/>
                                          </p:stCondLst>
                                        </p:cTn>
                                        <p:tgtEl>
                                          <p:spTgt spid="1026"/>
                                        </p:tgtEl>
                                        <p:attrNameLst>
                                          <p:attrName>style.visibility</p:attrName>
                                        </p:attrNameLst>
                                      </p:cBhvr>
                                      <p:to>
                                        <p:strVal val="hidden"/>
                                      </p:to>
                                    </p:set>
                                  </p:childTnLst>
                                </p:cTn>
                              </p:par>
                              <p:par>
                                <p:cTn id="9" presetID="2" presetClass="exit" presetSubtype="4" fill="hold" grpId="1" nodeType="withEffect">
                                  <p:stCondLst>
                                    <p:cond delay="0"/>
                                  </p:stCondLst>
                                  <p:childTnLst>
                                    <p:anim calcmode="lin" valueType="num">
                                      <p:cBhvr additive="base">
                                        <p:cTn id="10"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1" dur="500"/>
                                        <p:tgtEl>
                                          <p:spTgt spid="3">
                                            <p:txEl>
                                              <p:pRg st="0" end="0"/>
                                            </p:txEl>
                                          </p:spTgt>
                                        </p:tgtEl>
                                        <p:attrNameLst>
                                          <p:attrName>ppt_y</p:attrName>
                                        </p:attrNameLst>
                                      </p:cBhvr>
                                      <p:tavLst>
                                        <p:tav tm="0">
                                          <p:val>
                                            <p:strVal val="ppt_y"/>
                                          </p:val>
                                        </p:tav>
                                        <p:tav tm="100000">
                                          <p:val>
                                            <p:strVal val="1+ppt_h/2"/>
                                          </p:val>
                                        </p:tav>
                                      </p:tavLst>
                                    </p:anim>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 calcmode="lin" valueType="num">
                                      <p:cBhvr additive="base">
                                        <p:cTn id="21" dur="500" fill="hold"/>
                                        <p:tgtEl>
                                          <p:spTgt spid="1028"/>
                                        </p:tgtEl>
                                        <p:attrNameLst>
                                          <p:attrName>ppt_x</p:attrName>
                                        </p:attrNameLst>
                                      </p:cBhvr>
                                      <p:tavLst>
                                        <p:tav tm="0">
                                          <p:val>
                                            <p:strVal val="#ppt_x"/>
                                          </p:val>
                                        </p:tav>
                                        <p:tav tm="100000">
                                          <p:val>
                                            <p:strVal val="#ppt_x"/>
                                          </p:val>
                                        </p:tav>
                                      </p:tavLst>
                                    </p:anim>
                                    <p:anim calcmode="lin" valueType="num">
                                      <p:cBhvr additive="base">
                                        <p:cTn id="22"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Recomendaciones </a:t>
            </a:r>
          </a:p>
        </p:txBody>
      </p:sp>
      <p:sp>
        <p:nvSpPr>
          <p:cNvPr id="3" name="Marcador de contenido 2"/>
          <p:cNvSpPr>
            <a:spLocks noGrp="1"/>
          </p:cNvSpPr>
          <p:nvPr>
            <p:ph sz="quarter" idx="13"/>
          </p:nvPr>
        </p:nvSpPr>
        <p:spPr>
          <a:xfrm>
            <a:off x="685798" y="2289026"/>
            <a:ext cx="5917225" cy="3091866"/>
          </a:xfrm>
        </p:spPr>
        <p:txBody>
          <a:bodyPr/>
          <a:lstStyle/>
          <a:p>
            <a:pPr marL="0" indent="0" algn="just">
              <a:buNone/>
            </a:pPr>
            <a:r>
              <a:rPr lang="es-CO" cap="none" dirty="0"/>
              <a:t>Existe una relación positiva entre indicadores de la innovación y la productividad, por lo cual, se deben propiciar condiciones para que todos los colaboradores se encaminen hacía la innovación y la apropiación de conocimiento, así como del trabajo en equipo.</a:t>
            </a:r>
          </a:p>
          <a:p>
            <a:pPr marL="0" indent="0" algn="just">
              <a:buNone/>
            </a:pPr>
            <a:endParaRPr lang="es-CO" cap="none" dirty="0"/>
          </a:p>
        </p:txBody>
      </p:sp>
      <p:sp>
        <p:nvSpPr>
          <p:cNvPr id="4" name="Marcador de contenido 2"/>
          <p:cNvSpPr txBox="1">
            <a:spLocks/>
          </p:cNvSpPr>
          <p:nvPr/>
        </p:nvSpPr>
        <p:spPr>
          <a:xfrm>
            <a:off x="685798" y="1041902"/>
            <a:ext cx="10396885" cy="4567590"/>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t>Por el gran volumen de la información y control de los resultados a todas las sedes de la organización, sería conveniente que se designara un encargado exclusivo de coordinar el Sistema de Gestión de la Calidad para lograr un total dinamismo de todos los procesos hacia la mejora continua.</a:t>
            </a:r>
          </a:p>
        </p:txBody>
      </p:sp>
      <p:pic>
        <p:nvPicPr>
          <p:cNvPr id="3074" name="Picture 2" descr="Resultado de imagen para innovac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401" y="2015789"/>
            <a:ext cx="2863663" cy="3435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2817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074"/>
                                        </p:tgtEl>
                                        <p:attrNameLst>
                                          <p:attrName>style.visibility</p:attrName>
                                        </p:attrNameLst>
                                      </p:cBhvr>
                                      <p:to>
                                        <p:strVal val="visible"/>
                                      </p:to>
                                    </p:set>
                                    <p:anim calcmode="lin" valueType="num">
                                      <p:cBhvr additive="base">
                                        <p:cTn id="17" dur="500" fill="hold"/>
                                        <p:tgtEl>
                                          <p:spTgt spid="3074"/>
                                        </p:tgtEl>
                                        <p:attrNameLst>
                                          <p:attrName>ppt_x</p:attrName>
                                        </p:attrNameLst>
                                      </p:cBhvr>
                                      <p:tavLst>
                                        <p:tav tm="0">
                                          <p:val>
                                            <p:strVal val="#ppt_x"/>
                                          </p:val>
                                        </p:tav>
                                        <p:tav tm="100000">
                                          <p:val>
                                            <p:strVal val="#ppt_x"/>
                                          </p:val>
                                        </p:tav>
                                      </p:tavLst>
                                    </p:anim>
                                    <p:anim calcmode="lin" valueType="num">
                                      <p:cBhvr additive="base">
                                        <p:cTn id="1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CO"/>
          </a:p>
        </p:txBody>
      </p:sp>
      <p:sp>
        <p:nvSpPr>
          <p:cNvPr id="3" name="Marcador de contenido 2"/>
          <p:cNvSpPr>
            <a:spLocks noGrp="1"/>
          </p:cNvSpPr>
          <p:nvPr>
            <p:ph sz="quarter" idx="13"/>
          </p:nvPr>
        </p:nvSpPr>
        <p:spPr/>
        <p:txBody>
          <a:bodyPr/>
          <a:lstStyle/>
          <a:p>
            <a:endParaRPr lang="es-CO"/>
          </a:p>
        </p:txBody>
      </p:sp>
      <p:pic>
        <p:nvPicPr>
          <p:cNvPr id="1026" name="Picture 2" descr="Resultado de imagen para graci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7890" y="364435"/>
            <a:ext cx="8010525" cy="5010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84284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justificación</a:t>
            </a:r>
          </a:p>
        </p:txBody>
      </p:sp>
      <p:sp>
        <p:nvSpPr>
          <p:cNvPr id="3" name="Marcador de contenido 2"/>
          <p:cNvSpPr>
            <a:spLocks noGrp="1"/>
          </p:cNvSpPr>
          <p:nvPr>
            <p:ph sz="quarter" idx="13"/>
          </p:nvPr>
        </p:nvSpPr>
        <p:spPr>
          <a:xfrm>
            <a:off x="685800" y="1837766"/>
            <a:ext cx="4048125" cy="3536820"/>
          </a:xfrm>
        </p:spPr>
        <p:txBody>
          <a:bodyPr/>
          <a:lstStyle/>
          <a:p>
            <a:pPr marL="0" indent="0" algn="just">
              <a:buNone/>
            </a:pPr>
            <a:r>
              <a:rPr lang="es-CO" cap="none" dirty="0">
                <a:effectLst>
                  <a:outerShdw blurRad="38100" dist="38100" dir="2700000" algn="tl">
                    <a:srgbClr val="000000">
                      <a:alpha val="43137"/>
                    </a:srgbClr>
                  </a:outerShdw>
                </a:effectLst>
              </a:rPr>
              <a:t>Las condiciones actuales que se tienen en la organización exigen el diseño y estructuración del sistema de gestión de calidad para recopilar y estandarizar la información que permitan la trazabilidad de los procesos para tomar decisiones.</a:t>
            </a:r>
          </a:p>
        </p:txBody>
      </p:sp>
      <p:pic>
        <p:nvPicPr>
          <p:cNvPr id="2050" name="Picture 2" descr="Resultado de imagen para actualid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4750" y="3065676"/>
            <a:ext cx="3617292" cy="2308910"/>
          </a:xfrm>
          <a:prstGeom prst="rect">
            <a:avLst/>
          </a:prstGeom>
          <a:noFill/>
          <a:extLst>
            <a:ext uri="{909E8E84-426E-40DD-AFC4-6F175D3DCCD1}">
              <a14:hiddenFill xmlns:a14="http://schemas.microsoft.com/office/drawing/2010/main">
                <a:solidFill>
                  <a:srgbClr val="FFFFFF"/>
                </a:solidFill>
              </a14:hiddenFill>
            </a:ext>
          </a:extLst>
        </p:spPr>
      </p:pic>
      <p:sp>
        <p:nvSpPr>
          <p:cNvPr id="5" name="Marcador de contenido 2"/>
          <p:cNvSpPr txBox="1">
            <a:spLocks/>
          </p:cNvSpPr>
          <p:nvPr/>
        </p:nvSpPr>
        <p:spPr>
          <a:xfrm>
            <a:off x="904874" y="828675"/>
            <a:ext cx="10177809" cy="343624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effectLst>
                  <a:outerShdw blurRad="38100" dist="38100" dir="2700000" algn="tl">
                    <a:srgbClr val="000000">
                      <a:alpha val="43137"/>
                    </a:srgbClr>
                  </a:outerShdw>
                </a:effectLst>
              </a:rPr>
              <a:t>La propuesta es diseñar y estructurar un sistema de gestión de calidad buscando alcanzar la interacción de los procesos, áreas y distintas sedes con la alta dirección. </a:t>
            </a:r>
          </a:p>
        </p:txBody>
      </p:sp>
      <p:pic>
        <p:nvPicPr>
          <p:cNvPr id="2052" name="Picture 4" descr="Resultado de imagen para actualida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0224" y="2376589"/>
            <a:ext cx="5028698" cy="2277319"/>
          </a:xfrm>
          <a:prstGeom prst="rect">
            <a:avLst/>
          </a:prstGeom>
          <a:noFill/>
          <a:extLst>
            <a:ext uri="{909E8E84-426E-40DD-AFC4-6F175D3DCCD1}">
              <a14:hiddenFill xmlns:a14="http://schemas.microsoft.com/office/drawing/2010/main">
                <a:solidFill>
                  <a:srgbClr val="FFFFFF"/>
                </a:solidFill>
              </a14:hiddenFill>
            </a:ext>
          </a:extLst>
        </p:spPr>
      </p:pic>
      <p:sp>
        <p:nvSpPr>
          <p:cNvPr id="8" name="Marcador de contenido 2"/>
          <p:cNvSpPr txBox="1">
            <a:spLocks/>
          </p:cNvSpPr>
          <p:nvPr/>
        </p:nvSpPr>
        <p:spPr>
          <a:xfrm>
            <a:off x="795337" y="3057692"/>
            <a:ext cx="10177809" cy="343624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effectLst>
                  <a:outerShdw blurRad="38100" dist="38100" dir="2700000" algn="tl">
                    <a:srgbClr val="000000">
                      <a:alpha val="43137"/>
                    </a:srgbClr>
                  </a:outerShdw>
                </a:effectLst>
              </a:rPr>
              <a:t>La realización de este proyecto permitirá implementar los métodos de investigación suministrados durante la formación académica.</a:t>
            </a:r>
          </a:p>
        </p:txBody>
      </p:sp>
      <p:pic>
        <p:nvPicPr>
          <p:cNvPr id="2054" name="Picture 6" descr="Resultado de imagen para investigac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1253" y="1836835"/>
            <a:ext cx="2305050" cy="2361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1038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3">
                                            <p:txEl>
                                              <p:pRg st="0" end="0"/>
                                            </p:txEl>
                                          </p:spTgt>
                                        </p:tgtEl>
                                      </p:cBhvr>
                                    </p:animEffect>
                                    <p:anim calcmode="lin" valueType="num">
                                      <p:cBhvr>
                                        <p:cTn id="7" dur="1000"/>
                                        <p:tgtEl>
                                          <p:spTgt spid="3">
                                            <p:txEl>
                                              <p:pRg st="0" end="0"/>
                                            </p:txEl>
                                          </p:spTgt>
                                        </p:tgtEl>
                                        <p:attrNameLst>
                                          <p:attrName>ppt_x</p:attrName>
                                        </p:attrNameLst>
                                      </p:cBhvr>
                                      <p:tavLst>
                                        <p:tav tm="0">
                                          <p:val>
                                            <p:strVal val="ppt_x"/>
                                          </p:val>
                                        </p:tav>
                                        <p:tav tm="100000">
                                          <p:val>
                                            <p:strVal val="ppt_x"/>
                                          </p:val>
                                        </p:tav>
                                      </p:tavLst>
                                    </p:anim>
                                    <p:anim calcmode="lin" valueType="num">
                                      <p:cBhvr>
                                        <p:cTn id="8" dur="1000"/>
                                        <p:tgtEl>
                                          <p:spTgt spid="3">
                                            <p:txEl>
                                              <p:pRg st="0" end="0"/>
                                            </p:txEl>
                                          </p:spTgt>
                                        </p:tgtEl>
                                        <p:attrNameLst>
                                          <p:attrName>ppt_y</p:attrName>
                                        </p:attrNameLst>
                                      </p:cBhvr>
                                      <p:tavLst>
                                        <p:tav tm="0">
                                          <p:val>
                                            <p:strVal val="ppt_y"/>
                                          </p:val>
                                        </p:tav>
                                        <p:tav tm="100000">
                                          <p:val>
                                            <p:strVal val="ppt_y+.1"/>
                                          </p:val>
                                        </p:tav>
                                      </p:tavLst>
                                    </p:anim>
                                    <p:set>
                                      <p:cBhvr>
                                        <p:cTn id="9" dur="1" fill="hold">
                                          <p:stCondLst>
                                            <p:cond delay="999"/>
                                          </p:stCondLst>
                                        </p:cTn>
                                        <p:tgtEl>
                                          <p:spTgt spid="3">
                                            <p:txEl>
                                              <p:pRg st="0" end="0"/>
                                            </p:txEl>
                                          </p:spTgt>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1000"/>
                                        <p:tgtEl>
                                          <p:spTgt spid="2052"/>
                                        </p:tgtEl>
                                      </p:cBhvr>
                                    </p:animEffect>
                                    <p:anim calcmode="lin" valueType="num">
                                      <p:cBhvr>
                                        <p:cTn id="12" dur="1000"/>
                                        <p:tgtEl>
                                          <p:spTgt spid="2052"/>
                                        </p:tgtEl>
                                        <p:attrNameLst>
                                          <p:attrName>ppt_x</p:attrName>
                                        </p:attrNameLst>
                                      </p:cBhvr>
                                      <p:tavLst>
                                        <p:tav tm="0">
                                          <p:val>
                                            <p:strVal val="ppt_x"/>
                                          </p:val>
                                        </p:tav>
                                        <p:tav tm="100000">
                                          <p:val>
                                            <p:strVal val="ppt_x"/>
                                          </p:val>
                                        </p:tav>
                                      </p:tavLst>
                                    </p:anim>
                                    <p:anim calcmode="lin" valueType="num">
                                      <p:cBhvr>
                                        <p:cTn id="13" dur="1000"/>
                                        <p:tgtEl>
                                          <p:spTgt spid="2052"/>
                                        </p:tgtEl>
                                        <p:attrNameLst>
                                          <p:attrName>ppt_y</p:attrName>
                                        </p:attrNameLst>
                                      </p:cBhvr>
                                      <p:tavLst>
                                        <p:tav tm="0">
                                          <p:val>
                                            <p:strVal val="ppt_y"/>
                                          </p:val>
                                        </p:tav>
                                        <p:tav tm="100000">
                                          <p:val>
                                            <p:strVal val="ppt_y+.1"/>
                                          </p:val>
                                        </p:tav>
                                      </p:tavLst>
                                    </p:anim>
                                    <p:set>
                                      <p:cBhvr>
                                        <p:cTn id="14" dur="1" fill="hold">
                                          <p:stCondLst>
                                            <p:cond delay="999"/>
                                          </p:stCondLst>
                                        </p:cTn>
                                        <p:tgtEl>
                                          <p:spTgt spid="205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5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ppt_x"/>
                                          </p:val>
                                        </p:tav>
                                      </p:tavLst>
                                    </p:anim>
                                    <p:anim calcmode="lin" valueType="num">
                                      <p:cBhvr additive="base">
                                        <p:cTn id="25" dur="500"/>
                                        <p:tgtEl>
                                          <p:spTgt spid="5"/>
                                        </p:tgtEl>
                                        <p:attrNameLst>
                                          <p:attrName>ppt_y</p:attrName>
                                        </p:attrNameLst>
                                      </p:cBhvr>
                                      <p:tavLst>
                                        <p:tav tm="0">
                                          <p:val>
                                            <p:strVal val="ppt_y"/>
                                          </p:val>
                                        </p:tav>
                                        <p:tav tm="100000">
                                          <p:val>
                                            <p:strVal val="1+ppt_h/2"/>
                                          </p:val>
                                        </p:tav>
                                      </p:tavLst>
                                    </p:anim>
                                    <p:set>
                                      <p:cBhvr>
                                        <p:cTn id="26" dur="1" fill="hold">
                                          <p:stCondLst>
                                            <p:cond delay="499"/>
                                          </p:stCondLst>
                                        </p:cTn>
                                        <p:tgtEl>
                                          <p:spTgt spid="5"/>
                                        </p:tgtEl>
                                        <p:attrNameLst>
                                          <p:attrName>style.visibility</p:attrName>
                                        </p:attrNameLst>
                                      </p:cBhvr>
                                      <p:to>
                                        <p:strVal val="hidden"/>
                                      </p:to>
                                    </p:set>
                                  </p:childTnLst>
                                </p:cTn>
                              </p:par>
                              <p:par>
                                <p:cTn id="27" presetID="2" presetClass="exit" presetSubtype="4" fill="hold" nodeType="withEffect">
                                  <p:stCondLst>
                                    <p:cond delay="0"/>
                                  </p:stCondLst>
                                  <p:childTnLst>
                                    <p:anim calcmode="lin" valueType="num">
                                      <p:cBhvr additive="base">
                                        <p:cTn id="28" dur="500"/>
                                        <p:tgtEl>
                                          <p:spTgt spid="2050"/>
                                        </p:tgtEl>
                                        <p:attrNameLst>
                                          <p:attrName>ppt_x</p:attrName>
                                        </p:attrNameLst>
                                      </p:cBhvr>
                                      <p:tavLst>
                                        <p:tav tm="0">
                                          <p:val>
                                            <p:strVal val="ppt_x"/>
                                          </p:val>
                                        </p:tav>
                                        <p:tav tm="100000">
                                          <p:val>
                                            <p:strVal val="ppt_x"/>
                                          </p:val>
                                        </p:tav>
                                      </p:tavLst>
                                    </p:anim>
                                    <p:anim calcmode="lin" valueType="num">
                                      <p:cBhvr additive="base">
                                        <p:cTn id="29" dur="500"/>
                                        <p:tgtEl>
                                          <p:spTgt spid="2050"/>
                                        </p:tgtEl>
                                        <p:attrNameLst>
                                          <p:attrName>ppt_y</p:attrName>
                                        </p:attrNameLst>
                                      </p:cBhvr>
                                      <p:tavLst>
                                        <p:tav tm="0">
                                          <p:val>
                                            <p:strVal val="ppt_y"/>
                                          </p:val>
                                        </p:tav>
                                        <p:tav tm="100000">
                                          <p:val>
                                            <p:strVal val="1+ppt_h/2"/>
                                          </p:val>
                                        </p:tav>
                                      </p:tavLst>
                                    </p:anim>
                                    <p:set>
                                      <p:cBhvr>
                                        <p:cTn id="30" dur="1" fill="hold">
                                          <p:stCondLst>
                                            <p:cond delay="499"/>
                                          </p:stCondLst>
                                        </p:cTn>
                                        <p:tgtEl>
                                          <p:spTgt spid="205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054"/>
                                        </p:tgtEl>
                                        <p:attrNameLst>
                                          <p:attrName>style.visibility</p:attrName>
                                        </p:attrNameLst>
                                      </p:cBhvr>
                                      <p:to>
                                        <p:strVal val="visible"/>
                                      </p:to>
                                    </p:set>
                                    <p:anim calcmode="lin" valueType="num">
                                      <p:cBhvr additive="base">
                                        <p:cTn id="35" dur="500" fill="hold"/>
                                        <p:tgtEl>
                                          <p:spTgt spid="2054"/>
                                        </p:tgtEl>
                                        <p:attrNameLst>
                                          <p:attrName>ppt_x</p:attrName>
                                        </p:attrNameLst>
                                      </p:cBhvr>
                                      <p:tavLst>
                                        <p:tav tm="0">
                                          <p:val>
                                            <p:strVal val="#ppt_x"/>
                                          </p:val>
                                        </p:tav>
                                        <p:tav tm="100000">
                                          <p:val>
                                            <p:strVal val="#ppt_x"/>
                                          </p:val>
                                        </p:tav>
                                      </p:tavLst>
                                    </p:anim>
                                    <p:anim calcmode="lin" valueType="num">
                                      <p:cBhvr additive="base">
                                        <p:cTn id="36" dur="500" fill="hold"/>
                                        <p:tgtEl>
                                          <p:spTgt spid="205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5" grpId="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OBJETIVOS </a:t>
            </a:r>
          </a:p>
        </p:txBody>
      </p:sp>
      <p:sp>
        <p:nvSpPr>
          <p:cNvPr id="3" name="Marcador de contenido 2"/>
          <p:cNvSpPr>
            <a:spLocks noGrp="1"/>
          </p:cNvSpPr>
          <p:nvPr>
            <p:ph sz="quarter" idx="13"/>
          </p:nvPr>
        </p:nvSpPr>
        <p:spPr>
          <a:xfrm>
            <a:off x="685801" y="765272"/>
            <a:ext cx="10394707" cy="3311189"/>
          </a:xfrm>
        </p:spPr>
        <p:txBody>
          <a:bodyPr/>
          <a:lstStyle/>
          <a:p>
            <a:pPr marL="0" indent="0" algn="just">
              <a:buNone/>
            </a:pPr>
            <a:r>
              <a:rPr lang="es-CO" cap="none" dirty="0">
                <a:effectLst>
                  <a:outerShdw blurRad="38100" dist="38100" dir="2700000" algn="tl">
                    <a:srgbClr val="000000">
                      <a:alpha val="43137"/>
                    </a:srgbClr>
                  </a:outerShdw>
                </a:effectLst>
              </a:rPr>
              <a:t>Diseñar y estructurar un sistema de gestión de calidad (SGC) basado en la norma NTC 9001 2015 que brinde herramientas a </a:t>
            </a:r>
            <a:r>
              <a:rPr lang="es-CO" cap="none" dirty="0" err="1">
                <a:effectLst>
                  <a:outerShdw blurRad="38100" dist="38100" dir="2700000" algn="tl">
                    <a:srgbClr val="000000">
                      <a:alpha val="43137"/>
                    </a:srgbClr>
                  </a:outerShdw>
                </a:effectLst>
              </a:rPr>
              <a:t>bulk</a:t>
            </a:r>
            <a:r>
              <a:rPr lang="es-CO" cap="none" dirty="0">
                <a:effectLst>
                  <a:outerShdw blurRad="38100" dist="38100" dir="2700000" algn="tl">
                    <a:srgbClr val="000000">
                      <a:alpha val="43137"/>
                    </a:srgbClr>
                  </a:outerShdw>
                </a:effectLst>
              </a:rPr>
              <a:t> trading SA para mejorar la trazabilidad y comunicación en los distintos procesos de la empresa con el fin de mejorar la satisfacción del cliente. </a:t>
            </a:r>
          </a:p>
        </p:txBody>
      </p:sp>
      <p:pic>
        <p:nvPicPr>
          <p:cNvPr id="4" name="Imagen 3"/>
          <p:cNvPicPr>
            <a:picLocks noChangeAspect="1"/>
          </p:cNvPicPr>
          <p:nvPr/>
        </p:nvPicPr>
        <p:blipFill>
          <a:blip r:embed="rId3"/>
          <a:stretch>
            <a:fillRect/>
          </a:stretch>
        </p:blipFill>
        <p:spPr>
          <a:xfrm>
            <a:off x="4919662" y="3137318"/>
            <a:ext cx="1643063" cy="2449094"/>
          </a:xfrm>
          <a:prstGeom prst="rect">
            <a:avLst/>
          </a:prstGeom>
        </p:spPr>
      </p:pic>
      <p:sp>
        <p:nvSpPr>
          <p:cNvPr id="5" name="Marcador de contenido 2"/>
          <p:cNvSpPr txBox="1">
            <a:spLocks/>
          </p:cNvSpPr>
          <p:nvPr/>
        </p:nvSpPr>
        <p:spPr>
          <a:xfrm>
            <a:off x="685801" y="2805138"/>
            <a:ext cx="10394707" cy="331118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effectLst>
                  <a:outerShdw blurRad="38100" dist="38100" dir="2700000" algn="tl">
                    <a:srgbClr val="000000">
                      <a:alpha val="43137"/>
                    </a:srgbClr>
                  </a:outerShdw>
                </a:effectLst>
              </a:rPr>
              <a:t>Diagnosticar el estado del proceso de acreditación de la empresa a través de una lista de chequeo relacionada con cada sección de la norma ISO 9001para conocer el estado actual en que se encuentra la empresa.</a:t>
            </a:r>
          </a:p>
        </p:txBody>
      </p:sp>
      <p:pic>
        <p:nvPicPr>
          <p:cNvPr id="3074" name="Picture 2" descr="Resultado de imagen para diagnostic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1281" y="1866925"/>
            <a:ext cx="2823746" cy="1876425"/>
          </a:xfrm>
          <a:prstGeom prst="rect">
            <a:avLst/>
          </a:prstGeom>
          <a:noFill/>
          <a:extLst>
            <a:ext uri="{909E8E84-426E-40DD-AFC4-6F175D3DCCD1}">
              <a14:hiddenFill xmlns:a14="http://schemas.microsoft.com/office/drawing/2010/main">
                <a:solidFill>
                  <a:srgbClr val="FFFFFF"/>
                </a:solidFill>
              </a14:hiddenFill>
            </a:ext>
          </a:extLst>
        </p:spPr>
      </p:pic>
      <p:sp>
        <p:nvSpPr>
          <p:cNvPr id="7" name="Marcador de contenido 2"/>
          <p:cNvSpPr txBox="1">
            <a:spLocks/>
          </p:cNvSpPr>
          <p:nvPr/>
        </p:nvSpPr>
        <p:spPr>
          <a:xfrm>
            <a:off x="685801" y="765271"/>
            <a:ext cx="10394707" cy="331118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effectLst>
                  <a:outerShdw blurRad="38100" dist="38100" dir="2700000" algn="tl">
                    <a:srgbClr val="000000">
                      <a:alpha val="43137"/>
                    </a:srgbClr>
                  </a:outerShdw>
                </a:effectLst>
              </a:rPr>
              <a:t>Desarrollar indicadores para conocer el grado de cumplimiento de requisitos con el cliente basados en el diagnóstico inicial por medio de encuestas de satisfacción.</a:t>
            </a:r>
          </a:p>
        </p:txBody>
      </p:sp>
      <p:pic>
        <p:nvPicPr>
          <p:cNvPr id="3076" name="Picture 4" descr="Resultado de imagen para indicadores 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3454" y="3055655"/>
            <a:ext cx="3275477" cy="2374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0394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3">
                                            <p:txEl>
                                              <p:pRg st="0" end="0"/>
                                            </p:txEl>
                                          </p:spTgt>
                                        </p:tgtEl>
                                      </p:cBhvr>
                                    </p:animEffect>
                                    <p:set>
                                      <p:cBhvr>
                                        <p:cTn id="10"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grpId="1" nodeType="clickEffect">
                                  <p:stCondLst>
                                    <p:cond delay="0"/>
                                  </p:stCondLst>
                                  <p:childTnLst>
                                    <p:anim calcmode="lin" valueType="num">
                                      <p:cBhvr additive="base">
                                        <p:cTn id="20" dur="500"/>
                                        <p:tgtEl>
                                          <p:spTgt spid="5"/>
                                        </p:tgtEl>
                                        <p:attrNameLst>
                                          <p:attrName>ppt_x</p:attrName>
                                        </p:attrNameLst>
                                      </p:cBhvr>
                                      <p:tavLst>
                                        <p:tav tm="0">
                                          <p:val>
                                            <p:strVal val="ppt_x"/>
                                          </p:val>
                                        </p:tav>
                                        <p:tav tm="100000">
                                          <p:val>
                                            <p:strVal val="ppt_x"/>
                                          </p:val>
                                        </p:tav>
                                      </p:tavLst>
                                    </p:anim>
                                    <p:anim calcmode="lin" valueType="num">
                                      <p:cBhvr additive="base">
                                        <p:cTn id="21" dur="500"/>
                                        <p:tgtEl>
                                          <p:spTgt spid="5"/>
                                        </p:tgtEl>
                                        <p:attrNameLst>
                                          <p:attrName>ppt_y</p:attrName>
                                        </p:attrNameLst>
                                      </p:cBhvr>
                                      <p:tavLst>
                                        <p:tav tm="0">
                                          <p:val>
                                            <p:strVal val="ppt_y"/>
                                          </p:val>
                                        </p:tav>
                                        <p:tav tm="100000">
                                          <p:val>
                                            <p:strVal val="1+ppt_h/2"/>
                                          </p:val>
                                        </p:tav>
                                      </p:tavLst>
                                    </p:anim>
                                    <p:set>
                                      <p:cBhvr>
                                        <p:cTn id="22" dur="1" fill="hold">
                                          <p:stCondLst>
                                            <p:cond delay="499"/>
                                          </p:stCondLst>
                                        </p:cTn>
                                        <p:tgtEl>
                                          <p:spTgt spid="5"/>
                                        </p:tgtEl>
                                        <p:attrNameLst>
                                          <p:attrName>style.visibility</p:attrName>
                                        </p:attrNameLst>
                                      </p:cBhvr>
                                      <p:to>
                                        <p:strVal val="hidden"/>
                                      </p:to>
                                    </p:set>
                                  </p:childTnLst>
                                </p:cTn>
                              </p:par>
                              <p:par>
                                <p:cTn id="23" presetID="2" presetClass="exit" presetSubtype="4" fill="hold" nodeType="withEffect">
                                  <p:stCondLst>
                                    <p:cond delay="0"/>
                                  </p:stCondLst>
                                  <p:childTnLst>
                                    <p:anim calcmode="lin" valueType="num">
                                      <p:cBhvr additive="base">
                                        <p:cTn id="24" dur="500"/>
                                        <p:tgtEl>
                                          <p:spTgt spid="3074"/>
                                        </p:tgtEl>
                                        <p:attrNameLst>
                                          <p:attrName>ppt_x</p:attrName>
                                        </p:attrNameLst>
                                      </p:cBhvr>
                                      <p:tavLst>
                                        <p:tav tm="0">
                                          <p:val>
                                            <p:strVal val="ppt_x"/>
                                          </p:val>
                                        </p:tav>
                                        <p:tav tm="100000">
                                          <p:val>
                                            <p:strVal val="ppt_x"/>
                                          </p:val>
                                        </p:tav>
                                      </p:tavLst>
                                    </p:anim>
                                    <p:anim calcmode="lin" valueType="num">
                                      <p:cBhvr additive="base">
                                        <p:cTn id="25" dur="500"/>
                                        <p:tgtEl>
                                          <p:spTgt spid="3074"/>
                                        </p:tgtEl>
                                        <p:attrNameLst>
                                          <p:attrName>ppt_y</p:attrName>
                                        </p:attrNameLst>
                                      </p:cBhvr>
                                      <p:tavLst>
                                        <p:tav tm="0">
                                          <p:val>
                                            <p:strVal val="ppt_y"/>
                                          </p:val>
                                        </p:tav>
                                        <p:tav tm="100000">
                                          <p:val>
                                            <p:strVal val="1+ppt_h/2"/>
                                          </p:val>
                                        </p:tav>
                                      </p:tavLst>
                                    </p:anim>
                                    <p:set>
                                      <p:cBhvr>
                                        <p:cTn id="26" dur="1" fill="hold">
                                          <p:stCondLst>
                                            <p:cond delay="499"/>
                                          </p:stCondLst>
                                        </p:cTn>
                                        <p:tgtEl>
                                          <p:spTgt spid="307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5" grpId="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Objetivos </a:t>
            </a:r>
          </a:p>
        </p:txBody>
      </p:sp>
      <p:sp>
        <p:nvSpPr>
          <p:cNvPr id="3" name="Marcador de contenido 2"/>
          <p:cNvSpPr>
            <a:spLocks noGrp="1"/>
          </p:cNvSpPr>
          <p:nvPr>
            <p:ph sz="quarter" idx="13"/>
          </p:nvPr>
        </p:nvSpPr>
        <p:spPr>
          <a:xfrm>
            <a:off x="685801" y="2069392"/>
            <a:ext cx="5088714" cy="3311189"/>
          </a:xfrm>
        </p:spPr>
        <p:txBody>
          <a:bodyPr/>
          <a:lstStyle/>
          <a:p>
            <a:pPr marL="0" indent="0" algn="just">
              <a:buNone/>
            </a:pPr>
            <a:endParaRPr lang="es-CO" cap="none" dirty="0">
              <a:effectLst>
                <a:outerShdw blurRad="38100" dist="38100" dir="2700000" algn="tl">
                  <a:srgbClr val="000000">
                    <a:alpha val="43137"/>
                  </a:srgbClr>
                </a:outerShdw>
              </a:effectLst>
            </a:endParaRPr>
          </a:p>
          <a:p>
            <a:pPr marL="0" indent="0" algn="just">
              <a:buNone/>
            </a:pPr>
            <a:r>
              <a:rPr lang="es-CO" cap="none" dirty="0">
                <a:effectLst>
                  <a:outerShdw blurRad="38100" dist="38100" dir="2700000" algn="tl">
                    <a:srgbClr val="000000">
                      <a:alpha val="43137"/>
                    </a:srgbClr>
                  </a:outerShdw>
                </a:effectLst>
              </a:rPr>
              <a:t>Proponer la política de calidad de la empresa, la cual incluye misión, visión y objetivos de calidad para que cumplir con los requisitos que exige la norma ISO 9001 en la implementación de un SGC. </a:t>
            </a:r>
          </a:p>
          <a:p>
            <a:pPr marL="0" indent="0" algn="just">
              <a:buNone/>
            </a:pPr>
            <a:endParaRPr lang="es-CO" cap="none" dirty="0">
              <a:effectLst>
                <a:outerShdw blurRad="38100" dist="38100" dir="2700000" algn="tl">
                  <a:srgbClr val="000000">
                    <a:alpha val="43137"/>
                  </a:srgbClr>
                </a:outerShdw>
              </a:effectLst>
            </a:endParaRPr>
          </a:p>
        </p:txBody>
      </p:sp>
      <p:pic>
        <p:nvPicPr>
          <p:cNvPr id="4098" name="Picture 2" descr="Resultado de imagen para politica de calidad"/>
          <p:cNvPicPr>
            <a:picLocks noGrp="1" noChangeAspect="1" noChangeArrowheads="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6721475" y="2069392"/>
            <a:ext cx="3556000" cy="3175000"/>
          </a:xfrm>
          <a:prstGeom prst="rect">
            <a:avLst/>
          </a:prstGeom>
          <a:noFill/>
          <a:extLst>
            <a:ext uri="{909E8E84-426E-40DD-AFC4-6F175D3DCCD1}">
              <a14:hiddenFill xmlns:a14="http://schemas.microsoft.com/office/drawing/2010/main">
                <a:solidFill>
                  <a:srgbClr val="FFFFFF"/>
                </a:solidFill>
              </a14:hiddenFill>
            </a:ext>
          </a:extLst>
        </p:spPr>
      </p:pic>
      <p:sp>
        <p:nvSpPr>
          <p:cNvPr id="7" name="Marcador de contenido 2"/>
          <p:cNvSpPr txBox="1">
            <a:spLocks/>
          </p:cNvSpPr>
          <p:nvPr/>
        </p:nvSpPr>
        <p:spPr>
          <a:xfrm>
            <a:off x="6238876" y="2001297"/>
            <a:ext cx="5088714" cy="3311189"/>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Font typeface="Arial" panose="020B0604020202020204" pitchFamily="34" charset="0"/>
              <a:buNone/>
            </a:pPr>
            <a:endParaRPr lang="es-CO" cap="none" dirty="0">
              <a:effectLst>
                <a:outerShdw blurRad="38100" dist="38100" dir="2700000" algn="tl">
                  <a:srgbClr val="000000">
                    <a:alpha val="43137"/>
                  </a:srgbClr>
                </a:outerShdw>
              </a:effectLst>
            </a:endParaRPr>
          </a:p>
          <a:p>
            <a:pPr marL="0" indent="0" algn="just">
              <a:buNone/>
            </a:pPr>
            <a:r>
              <a:rPr lang="es-CO" cap="none" dirty="0">
                <a:effectLst>
                  <a:outerShdw blurRad="38100" dist="38100" dir="2700000" algn="tl">
                    <a:srgbClr val="000000">
                      <a:alpha val="43137"/>
                    </a:srgbClr>
                  </a:outerShdw>
                </a:effectLst>
              </a:rPr>
              <a:t>Realizar el mapa de procesos, caracterizar los procesos misionales y 2 procedimientos de la organización para la implementación del sistema de gestión de calidad.</a:t>
            </a:r>
          </a:p>
        </p:txBody>
      </p:sp>
      <p:pic>
        <p:nvPicPr>
          <p:cNvPr id="4102" name="Picture 6" descr="Resultado de imagen para caracterizacion de proceso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 y="2095527"/>
            <a:ext cx="4762500" cy="2562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4979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4098"/>
                                        </p:tgtEl>
                                      </p:cBhvr>
                                    </p:animEffect>
                                    <p:set>
                                      <p:cBhvr>
                                        <p:cTn id="7" dur="1" fill="hold">
                                          <p:stCondLst>
                                            <p:cond delay="499"/>
                                          </p:stCondLst>
                                        </p:cTn>
                                        <p:tgtEl>
                                          <p:spTgt spid="4098"/>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3">
                                            <p:txEl>
                                              <p:pRg st="1" end="1"/>
                                            </p:txEl>
                                          </p:spTgt>
                                        </p:tgtEl>
                                      </p:cBhvr>
                                    </p:animEffect>
                                    <p:set>
                                      <p:cBhvr>
                                        <p:cTn id="1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4102"/>
                                        </p:tgtEl>
                                        <p:attrNameLst>
                                          <p:attrName>style.visibility</p:attrName>
                                        </p:attrNameLst>
                                      </p:cBhvr>
                                      <p:to>
                                        <p:strVal val="visible"/>
                                      </p:to>
                                    </p:set>
                                    <p:animEffect transition="in" filter="fade">
                                      <p:cBhvr>
                                        <p:cTn id="20" dur="1000"/>
                                        <p:tgtEl>
                                          <p:spTgt spid="4102"/>
                                        </p:tgtEl>
                                      </p:cBhvr>
                                    </p:animEffect>
                                    <p:anim calcmode="lin" valueType="num">
                                      <p:cBhvr>
                                        <p:cTn id="21" dur="1000" fill="hold"/>
                                        <p:tgtEl>
                                          <p:spTgt spid="4102"/>
                                        </p:tgtEl>
                                        <p:attrNameLst>
                                          <p:attrName>ppt_x</p:attrName>
                                        </p:attrNameLst>
                                      </p:cBhvr>
                                      <p:tavLst>
                                        <p:tav tm="0">
                                          <p:val>
                                            <p:strVal val="#ppt_x"/>
                                          </p:val>
                                        </p:tav>
                                        <p:tav tm="100000">
                                          <p:val>
                                            <p:strVal val="#ppt_x"/>
                                          </p:val>
                                        </p:tav>
                                      </p:tavLst>
                                    </p:anim>
                                    <p:anim calcmode="lin" valueType="num">
                                      <p:cBhvr>
                                        <p:cTn id="22" dur="1000" fill="hold"/>
                                        <p:tgtEl>
                                          <p:spTgt spid="4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800" y="430823"/>
            <a:ext cx="10396882" cy="1151965"/>
          </a:xfrm>
        </p:spPr>
        <p:txBody>
          <a:bodyPr/>
          <a:lstStyle/>
          <a:p>
            <a:pPr algn="ctr"/>
            <a:r>
              <a:rPr lang="es-CO" dirty="0"/>
              <a:t>ISO 9001</a:t>
            </a:r>
          </a:p>
        </p:txBody>
      </p:sp>
      <p:sp>
        <p:nvSpPr>
          <p:cNvPr id="3" name="Marcador de contenido 2"/>
          <p:cNvSpPr>
            <a:spLocks noGrp="1"/>
          </p:cNvSpPr>
          <p:nvPr>
            <p:ph sz="quarter" idx="13"/>
          </p:nvPr>
        </p:nvSpPr>
        <p:spPr>
          <a:xfrm>
            <a:off x="685800" y="835130"/>
            <a:ext cx="10394707" cy="3311189"/>
          </a:xfrm>
        </p:spPr>
        <p:txBody>
          <a:bodyPr/>
          <a:lstStyle/>
          <a:p>
            <a:pPr marL="0" indent="0" algn="just">
              <a:buNone/>
            </a:pPr>
            <a:r>
              <a:rPr lang="es-CO" cap="none" dirty="0"/>
              <a:t>Un sistema de gestión de calidad según la norma  ISO 9001 2015, comprende actividades mediante las que la  organización identifica sus objetivos y determina los procesos y recursos requeridos  para lograr los resultados deseados.</a:t>
            </a:r>
          </a:p>
        </p:txBody>
      </p:sp>
      <p:pic>
        <p:nvPicPr>
          <p:cNvPr id="4" name="Imagen 3" descr="http://www.simanuelita.com/wp-content/uploads/2015/08/LOGO-ISO-9001.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59094" y="3398661"/>
            <a:ext cx="1264920" cy="2087880"/>
          </a:xfrm>
          <a:prstGeom prst="rect">
            <a:avLst/>
          </a:prstGeom>
          <a:noFill/>
          <a:ln>
            <a:noFill/>
          </a:ln>
        </p:spPr>
      </p:pic>
      <p:sp>
        <p:nvSpPr>
          <p:cNvPr id="5" name="Marcador de contenido 2"/>
          <p:cNvSpPr txBox="1">
            <a:spLocks/>
          </p:cNvSpPr>
          <p:nvPr/>
        </p:nvSpPr>
        <p:spPr>
          <a:xfrm>
            <a:off x="683625" y="758639"/>
            <a:ext cx="10394707" cy="331118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a:t>Esta acreditación demuestra que la organización está reconocida por más de 640.000 empresas en todo el mundo.</a:t>
            </a:r>
          </a:p>
        </p:txBody>
      </p:sp>
    </p:spTree>
    <p:extLst>
      <p:ext uri="{BB962C8B-B14F-4D97-AF65-F5344CB8AC3E}">
        <p14:creationId xmlns:p14="http://schemas.microsoft.com/office/powerpoint/2010/main" val="173745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3">
                                            <p:txEl>
                                              <p:pRg st="0" end="0"/>
                                            </p:txEl>
                                          </p:spTgt>
                                        </p:tgtEl>
                                      </p:cBhvr>
                                    </p:animEffect>
                                    <p:anim calcmode="lin" valueType="num">
                                      <p:cBhvr>
                                        <p:cTn id="7" dur="1000"/>
                                        <p:tgtEl>
                                          <p:spTgt spid="3">
                                            <p:txEl>
                                              <p:pRg st="0" end="0"/>
                                            </p:txEl>
                                          </p:spTgt>
                                        </p:tgtEl>
                                        <p:attrNameLst>
                                          <p:attrName>ppt_x</p:attrName>
                                        </p:attrNameLst>
                                      </p:cBhvr>
                                      <p:tavLst>
                                        <p:tav tm="0">
                                          <p:val>
                                            <p:strVal val="ppt_x"/>
                                          </p:val>
                                        </p:tav>
                                        <p:tav tm="100000">
                                          <p:val>
                                            <p:strVal val="ppt_x"/>
                                          </p:val>
                                        </p:tav>
                                      </p:tavLst>
                                    </p:anim>
                                    <p:anim calcmode="lin" valueType="num">
                                      <p:cBhvr>
                                        <p:cTn id="8" dur="1000"/>
                                        <p:tgtEl>
                                          <p:spTgt spid="3">
                                            <p:txEl>
                                              <p:pRg st="0" end="0"/>
                                            </p:txEl>
                                          </p:spTgt>
                                        </p:tgtEl>
                                        <p:attrNameLst>
                                          <p:attrName>ppt_y</p:attrName>
                                        </p:attrNameLst>
                                      </p:cBhvr>
                                      <p:tavLst>
                                        <p:tav tm="0">
                                          <p:val>
                                            <p:strVal val="ppt_y"/>
                                          </p:val>
                                        </p:tav>
                                        <p:tav tm="100000">
                                          <p:val>
                                            <p:strVal val="ppt_y+.1"/>
                                          </p:val>
                                        </p:tav>
                                      </p:tavLst>
                                    </p:anim>
                                    <p:set>
                                      <p:cBhvr>
                                        <p:cTn id="9" dur="1" fill="hold">
                                          <p:stCondLst>
                                            <p:cond delay="999"/>
                                          </p:stCondLst>
                                        </p:cTn>
                                        <p:tgtEl>
                                          <p:spTgt spid="3">
                                            <p:txEl>
                                              <p:pRg st="0" end="0"/>
                                            </p:txEl>
                                          </p:spTgt>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err="1"/>
              <a:t>Bulk</a:t>
            </a:r>
            <a:r>
              <a:rPr lang="es-CO" dirty="0"/>
              <a:t> TRADING S.A.</a:t>
            </a:r>
          </a:p>
        </p:txBody>
      </p:sp>
      <p:sp>
        <p:nvSpPr>
          <p:cNvPr id="3" name="Marcador de contenido 2"/>
          <p:cNvSpPr>
            <a:spLocks noGrp="1"/>
          </p:cNvSpPr>
          <p:nvPr>
            <p:ph sz="quarter" idx="13"/>
          </p:nvPr>
        </p:nvSpPr>
        <p:spPr>
          <a:xfrm>
            <a:off x="533399" y="3130196"/>
            <a:ext cx="10394707" cy="3311189"/>
          </a:xfrm>
        </p:spPr>
        <p:txBody>
          <a:bodyPr/>
          <a:lstStyle/>
          <a:p>
            <a:pPr marL="0" indent="0" algn="just">
              <a:buNone/>
            </a:pPr>
            <a:r>
              <a:rPr lang="es-CO" cap="none" dirty="0" err="1"/>
              <a:t>Bulk</a:t>
            </a:r>
            <a:r>
              <a:rPr lang="es-CO" cap="none" dirty="0"/>
              <a:t> trading sur américa. Es una organización dedicada a la compra, producción, beneficio y exportación de carbón mineral, desempeñándose en el sector industrial en el área de la minería. </a:t>
            </a:r>
          </a:p>
        </p:txBody>
      </p:sp>
      <p:pic>
        <p:nvPicPr>
          <p:cNvPr id="4" name="Imagen 3"/>
          <p:cNvPicPr>
            <a:picLocks noChangeAspect="1"/>
          </p:cNvPicPr>
          <p:nvPr/>
        </p:nvPicPr>
        <p:blipFill>
          <a:blip r:embed="rId3"/>
          <a:stretch>
            <a:fillRect/>
          </a:stretch>
        </p:blipFill>
        <p:spPr>
          <a:xfrm>
            <a:off x="4840166" y="1677362"/>
            <a:ext cx="2085975" cy="2428875"/>
          </a:xfrm>
          <a:prstGeom prst="rect">
            <a:avLst/>
          </a:prstGeom>
        </p:spPr>
      </p:pic>
      <p:sp>
        <p:nvSpPr>
          <p:cNvPr id="5" name="Marcador de contenido 2"/>
          <p:cNvSpPr txBox="1">
            <a:spLocks/>
          </p:cNvSpPr>
          <p:nvPr/>
        </p:nvSpPr>
        <p:spPr>
          <a:xfrm>
            <a:off x="533398" y="795048"/>
            <a:ext cx="10394707" cy="331118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just">
              <a:buNone/>
            </a:pPr>
            <a:r>
              <a:rPr lang="es-CO" cap="none" dirty="0" err="1"/>
              <a:t>Bulk</a:t>
            </a:r>
            <a:r>
              <a:rPr lang="es-CO" cap="none" dirty="0"/>
              <a:t> Trading SA es una empresa de origen suizo que se encuentra en Colombia desde 2006, Cuya primera sede, tubo asentamiento en Cúcuta. Cambiando posterior mente su nombre a </a:t>
            </a:r>
            <a:r>
              <a:rPr lang="es-CO" cap="none" dirty="0" err="1"/>
              <a:t>Bulk</a:t>
            </a:r>
            <a:r>
              <a:rPr lang="es-CO" cap="none" dirty="0"/>
              <a:t> Trading SA. Expandiendo su influencia en Colombia a gran parte del país y suministrando carbón mineral a varios continentes.</a:t>
            </a:r>
          </a:p>
        </p:txBody>
      </p:sp>
    </p:spTree>
    <p:extLst>
      <p:ext uri="{BB962C8B-B14F-4D97-AF65-F5344CB8AC3E}">
        <p14:creationId xmlns:p14="http://schemas.microsoft.com/office/powerpoint/2010/main" val="139305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7" dur="500"/>
                                        <p:tgtEl>
                                          <p:spTgt spid="3">
                                            <p:txEl>
                                              <p:pRg st="0" end="0"/>
                                            </p:txEl>
                                          </p:spTgt>
                                        </p:tgtEl>
                                        <p:attrNameLst>
                                          <p:attrName>ppt_y</p:attrName>
                                        </p:attrNameLst>
                                      </p:cBhvr>
                                      <p:tavLst>
                                        <p:tav tm="0">
                                          <p:val>
                                            <p:strVal val="ppt_y"/>
                                          </p:val>
                                        </p:tav>
                                        <p:tav tm="100000">
                                          <p:val>
                                            <p:strVal val="1+ppt_h/2"/>
                                          </p:val>
                                        </p:tav>
                                      </p:tavLst>
                                    </p:anim>
                                    <p:set>
                                      <p:cBhvr>
                                        <p:cTn id="8"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2.08333E-6 7.40741E-7 L 0.00261 0.21713 " pathEditMode="relative" rAng="0" ptsTypes="AA">
                                      <p:cBhvr>
                                        <p:cTn id="12" dur="2000" fill="hold"/>
                                        <p:tgtEl>
                                          <p:spTgt spid="4"/>
                                        </p:tgtEl>
                                        <p:attrNameLst>
                                          <p:attrName>ppt_x</p:attrName>
                                          <p:attrName>ppt_y</p:attrName>
                                        </p:attrNameLst>
                                      </p:cBhvr>
                                      <p:rCtr x="130" y="10856"/>
                                    </p:animMotion>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801" y="422030"/>
            <a:ext cx="10396882" cy="1151965"/>
          </a:xfrm>
        </p:spPr>
        <p:txBody>
          <a:bodyPr/>
          <a:lstStyle/>
          <a:p>
            <a:pPr algn="ctr"/>
            <a:r>
              <a:rPr lang="es-CO" dirty="0"/>
              <a:t>METODOLOGIA </a:t>
            </a:r>
          </a:p>
        </p:txBody>
      </p:sp>
      <p:graphicFrame>
        <p:nvGraphicFramePr>
          <p:cNvPr id="4" name="Marcador de contenido 3"/>
          <p:cNvGraphicFramePr>
            <a:graphicFrameLocks noGrp="1"/>
          </p:cNvGraphicFramePr>
          <p:nvPr>
            <p:ph sz="quarter" idx="13"/>
            <p:extLst>
              <p:ext uri="{D42A27DB-BD31-4B8C-83A1-F6EECF244321}">
                <p14:modId xmlns:p14="http://schemas.microsoft.com/office/powerpoint/2010/main" val="2320739500"/>
              </p:ext>
            </p:extLst>
          </p:nvPr>
        </p:nvGraphicFramePr>
        <p:xfrm>
          <a:off x="602253" y="1670711"/>
          <a:ext cx="10480430" cy="3649274"/>
        </p:xfrm>
        <a:graphic>
          <a:graphicData uri="http://schemas.openxmlformats.org/drawingml/2006/table">
            <a:tbl>
              <a:tblPr firstRow="1" firstCol="1" bandRow="1">
                <a:tableStyleId>{D7AC3CCA-C797-4891-BE02-D94E43425B78}</a:tableStyleId>
              </a:tblPr>
              <a:tblGrid>
                <a:gridCol w="2721155">
                  <a:extLst>
                    <a:ext uri="{9D8B030D-6E8A-4147-A177-3AD203B41FA5}">
                      <a16:colId xmlns:a16="http://schemas.microsoft.com/office/drawing/2014/main" val="1808518380"/>
                    </a:ext>
                  </a:extLst>
                </a:gridCol>
                <a:gridCol w="2240499">
                  <a:extLst>
                    <a:ext uri="{9D8B030D-6E8A-4147-A177-3AD203B41FA5}">
                      <a16:colId xmlns:a16="http://schemas.microsoft.com/office/drawing/2014/main" val="4285298653"/>
                    </a:ext>
                  </a:extLst>
                </a:gridCol>
                <a:gridCol w="3646411">
                  <a:extLst>
                    <a:ext uri="{9D8B030D-6E8A-4147-A177-3AD203B41FA5}">
                      <a16:colId xmlns:a16="http://schemas.microsoft.com/office/drawing/2014/main" val="3358183826"/>
                    </a:ext>
                  </a:extLst>
                </a:gridCol>
                <a:gridCol w="1872365">
                  <a:extLst>
                    <a:ext uri="{9D8B030D-6E8A-4147-A177-3AD203B41FA5}">
                      <a16:colId xmlns:a16="http://schemas.microsoft.com/office/drawing/2014/main" val="2026504003"/>
                    </a:ext>
                  </a:extLst>
                </a:gridCol>
              </a:tblGrid>
              <a:tr h="249295">
                <a:tc>
                  <a:txBody>
                    <a:bodyPr/>
                    <a:lstStyle/>
                    <a:p>
                      <a:pPr algn="ctr">
                        <a:lnSpc>
                          <a:spcPct val="115000"/>
                        </a:lnSpc>
                        <a:spcAft>
                          <a:spcPts val="0"/>
                        </a:spcAft>
                      </a:pPr>
                      <a:r>
                        <a:rPr lang="es-CO" sz="1200" b="0" dirty="0">
                          <a:effectLst/>
                        </a:rPr>
                        <a:t>OBJETIVOS ESPECIFICOS</a:t>
                      </a:r>
                      <a:endParaRPr lang="es-CO" sz="11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nSpc>
                          <a:spcPct val="115000"/>
                        </a:lnSpc>
                        <a:spcAft>
                          <a:spcPts val="0"/>
                        </a:spcAft>
                      </a:pPr>
                      <a:r>
                        <a:rPr lang="es-CO" sz="1200" b="0">
                          <a:effectLst/>
                        </a:rPr>
                        <a:t>METODOLOGIA</a:t>
                      </a:r>
                      <a:endParaRPr lang="es-CO" sz="1100" b="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gn="ctr">
                        <a:lnSpc>
                          <a:spcPct val="115000"/>
                        </a:lnSpc>
                        <a:spcAft>
                          <a:spcPts val="0"/>
                        </a:spcAft>
                      </a:pPr>
                      <a:r>
                        <a:rPr lang="es-CO" sz="1200" b="0">
                          <a:effectLst/>
                        </a:rPr>
                        <a:t>ACCION</a:t>
                      </a:r>
                      <a:endParaRPr lang="es-CO" sz="1100" b="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nSpc>
                          <a:spcPct val="115000"/>
                        </a:lnSpc>
                        <a:spcAft>
                          <a:spcPts val="0"/>
                        </a:spcAft>
                      </a:pPr>
                      <a:r>
                        <a:rPr lang="es-CO" sz="1200" b="0">
                          <a:effectLst/>
                        </a:rPr>
                        <a:t>ENTREGABLE</a:t>
                      </a:r>
                      <a:endParaRPr lang="es-CO" sz="1100" b="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extLst>
                  <a:ext uri="{0D108BD9-81ED-4DB2-BD59-A6C34878D82A}">
                    <a16:rowId xmlns:a16="http://schemas.microsoft.com/office/drawing/2014/main" val="2673687129"/>
                  </a:ext>
                </a:extLst>
              </a:tr>
              <a:tr h="876235">
                <a:tc>
                  <a:txBody>
                    <a:bodyPr/>
                    <a:lstStyle/>
                    <a:p>
                      <a:pPr algn="just">
                        <a:lnSpc>
                          <a:spcPct val="115000"/>
                        </a:lnSpc>
                        <a:spcAft>
                          <a:spcPts val="1000"/>
                        </a:spcAft>
                      </a:pPr>
                      <a:r>
                        <a:rPr lang="es-CO" sz="1200" b="0" dirty="0">
                          <a:effectLst/>
                        </a:rPr>
                        <a:t>Diagnosticar el estado del proceso de acreditación de la empresa </a:t>
                      </a:r>
                      <a:endParaRPr lang="es-CO" sz="1100" b="0" dirty="0">
                        <a:effectLst/>
                      </a:endParaRPr>
                    </a:p>
                    <a:p>
                      <a:pPr>
                        <a:lnSpc>
                          <a:spcPct val="115000"/>
                        </a:lnSpc>
                        <a:spcAft>
                          <a:spcPts val="0"/>
                        </a:spcAft>
                      </a:pPr>
                      <a:r>
                        <a:rPr lang="es-CO" sz="1200" b="0" dirty="0">
                          <a:effectLst/>
                        </a:rPr>
                        <a:t> </a:t>
                      </a:r>
                      <a:endParaRPr lang="es-CO" sz="11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gn="ctr">
                        <a:lnSpc>
                          <a:spcPct val="115000"/>
                        </a:lnSpc>
                        <a:spcAft>
                          <a:spcPts val="0"/>
                        </a:spcAft>
                      </a:pPr>
                      <a:r>
                        <a:rPr lang="es-CO" sz="1200" b="0" dirty="0">
                          <a:effectLst/>
                        </a:rPr>
                        <a:t>Mesa de trabajo</a:t>
                      </a:r>
                      <a:endParaRPr lang="es-CO" sz="1100" b="0" dirty="0">
                        <a:effectLst/>
                      </a:endParaRPr>
                    </a:p>
                    <a:p>
                      <a:pPr algn="just">
                        <a:lnSpc>
                          <a:spcPct val="115000"/>
                        </a:lnSpc>
                        <a:spcAft>
                          <a:spcPts val="0"/>
                        </a:spcAft>
                      </a:pPr>
                      <a:r>
                        <a:rPr lang="es-CO" sz="1200" b="0" dirty="0">
                          <a:effectLst/>
                        </a:rPr>
                        <a:t> </a:t>
                      </a:r>
                      <a:endParaRPr lang="es-CO" sz="1100" b="0" dirty="0">
                        <a:effectLst/>
                      </a:endParaRPr>
                    </a:p>
                    <a:p>
                      <a:pPr algn="just">
                        <a:lnSpc>
                          <a:spcPct val="115000"/>
                        </a:lnSpc>
                        <a:spcAft>
                          <a:spcPts val="0"/>
                        </a:spcAft>
                      </a:pPr>
                      <a:r>
                        <a:rPr lang="es-CO" sz="1200" b="0" dirty="0">
                          <a:effectLst/>
                        </a:rPr>
                        <a:t> </a:t>
                      </a:r>
                      <a:endParaRPr lang="es-CO" sz="1100" b="0" dirty="0">
                        <a:effectLst/>
                      </a:endParaRPr>
                    </a:p>
                    <a:p>
                      <a:pPr algn="just">
                        <a:lnSpc>
                          <a:spcPct val="115000"/>
                        </a:lnSpc>
                        <a:spcAft>
                          <a:spcPts val="0"/>
                        </a:spcAft>
                      </a:pPr>
                      <a:r>
                        <a:rPr lang="es-CO" sz="1200" b="0" dirty="0">
                          <a:effectLst/>
                        </a:rPr>
                        <a:t> </a:t>
                      </a:r>
                      <a:endParaRPr lang="es-CO" sz="11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gn="just">
                        <a:lnSpc>
                          <a:spcPct val="115000"/>
                        </a:lnSpc>
                        <a:spcAft>
                          <a:spcPts val="0"/>
                        </a:spcAft>
                      </a:pPr>
                      <a:r>
                        <a:rPr lang="es-CO" sz="1200" b="0" dirty="0">
                          <a:effectLst/>
                        </a:rPr>
                        <a:t>Aplicación de listas de chequeo y entrevistas con representantes de la organización </a:t>
                      </a:r>
                      <a:endParaRPr lang="es-CO" sz="1100" b="0" dirty="0">
                        <a:effectLst/>
                      </a:endParaRPr>
                    </a:p>
                    <a:p>
                      <a:pPr algn="just">
                        <a:lnSpc>
                          <a:spcPct val="115000"/>
                        </a:lnSpc>
                        <a:spcAft>
                          <a:spcPts val="0"/>
                        </a:spcAft>
                      </a:pPr>
                      <a:r>
                        <a:rPr lang="es-CO" sz="1200" b="0" dirty="0">
                          <a:effectLst/>
                        </a:rPr>
                        <a:t> </a:t>
                      </a:r>
                      <a:endParaRPr lang="es-CO" sz="1100" b="0" dirty="0">
                        <a:effectLst/>
                      </a:endParaRPr>
                    </a:p>
                    <a:p>
                      <a:pPr algn="just">
                        <a:lnSpc>
                          <a:spcPct val="115000"/>
                        </a:lnSpc>
                        <a:spcAft>
                          <a:spcPts val="0"/>
                        </a:spcAft>
                      </a:pPr>
                      <a:r>
                        <a:rPr lang="es-CO" sz="1200" b="0" dirty="0">
                          <a:effectLst/>
                        </a:rPr>
                        <a:t> </a:t>
                      </a:r>
                      <a:endParaRPr lang="es-CO" sz="11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gn="just">
                        <a:lnSpc>
                          <a:spcPct val="115000"/>
                        </a:lnSpc>
                        <a:spcAft>
                          <a:spcPts val="0"/>
                        </a:spcAft>
                      </a:pPr>
                      <a:r>
                        <a:rPr lang="es-CO" sz="1200" b="0">
                          <a:effectLst/>
                        </a:rPr>
                        <a:t>Formatos de diagnostico</a:t>
                      </a:r>
                      <a:endParaRPr lang="es-CO" sz="1100" b="0">
                        <a:effectLst/>
                      </a:endParaRPr>
                    </a:p>
                    <a:p>
                      <a:pPr algn="just">
                        <a:lnSpc>
                          <a:spcPct val="115000"/>
                        </a:lnSpc>
                        <a:spcAft>
                          <a:spcPts val="0"/>
                        </a:spcAft>
                      </a:pPr>
                      <a:r>
                        <a:rPr lang="es-CO" sz="1200" b="0">
                          <a:effectLst/>
                        </a:rPr>
                        <a:t> </a:t>
                      </a:r>
                      <a:endParaRPr lang="es-CO" sz="1100" b="0">
                        <a:effectLst/>
                      </a:endParaRPr>
                    </a:p>
                    <a:p>
                      <a:pPr algn="just">
                        <a:lnSpc>
                          <a:spcPct val="115000"/>
                        </a:lnSpc>
                        <a:spcAft>
                          <a:spcPts val="0"/>
                        </a:spcAft>
                      </a:pPr>
                      <a:r>
                        <a:rPr lang="es-CO" sz="1200" b="0">
                          <a:effectLst/>
                        </a:rPr>
                        <a:t> </a:t>
                      </a:r>
                      <a:endParaRPr lang="es-CO" sz="1100" b="0">
                        <a:effectLst/>
                      </a:endParaRPr>
                    </a:p>
                    <a:p>
                      <a:pPr algn="just">
                        <a:lnSpc>
                          <a:spcPct val="115000"/>
                        </a:lnSpc>
                        <a:spcAft>
                          <a:spcPts val="0"/>
                        </a:spcAft>
                      </a:pPr>
                      <a:r>
                        <a:rPr lang="es-CO" sz="1200" b="0">
                          <a:effectLst/>
                        </a:rPr>
                        <a:t> </a:t>
                      </a:r>
                      <a:endParaRPr lang="es-CO" sz="1100" b="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extLst>
                  <a:ext uri="{0D108BD9-81ED-4DB2-BD59-A6C34878D82A}">
                    <a16:rowId xmlns:a16="http://schemas.microsoft.com/office/drawing/2014/main" val="4108110856"/>
                  </a:ext>
                </a:extLst>
              </a:tr>
              <a:tr h="805866">
                <a:tc>
                  <a:txBody>
                    <a:bodyPr/>
                    <a:lstStyle/>
                    <a:p>
                      <a:pPr algn="just">
                        <a:lnSpc>
                          <a:spcPct val="115000"/>
                        </a:lnSpc>
                        <a:spcAft>
                          <a:spcPts val="1000"/>
                        </a:spcAft>
                      </a:pPr>
                      <a:r>
                        <a:rPr lang="es-CO" sz="1200" b="0">
                          <a:effectLst/>
                        </a:rPr>
                        <a:t>Caracterizar los procesos y 2 procedimientos de la organización</a:t>
                      </a:r>
                      <a:endParaRPr lang="es-CO" sz="1100" b="0">
                        <a:effectLst/>
                      </a:endParaRPr>
                    </a:p>
                    <a:p>
                      <a:pPr>
                        <a:lnSpc>
                          <a:spcPct val="115000"/>
                        </a:lnSpc>
                        <a:spcAft>
                          <a:spcPts val="0"/>
                        </a:spcAft>
                      </a:pPr>
                      <a:r>
                        <a:rPr lang="es-CO" sz="1200" b="0">
                          <a:effectLst/>
                        </a:rPr>
                        <a:t> </a:t>
                      </a:r>
                      <a:endParaRPr lang="es-CO" sz="1100" b="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gn="ctr">
                        <a:lnSpc>
                          <a:spcPct val="115000"/>
                        </a:lnSpc>
                        <a:spcAft>
                          <a:spcPts val="0"/>
                        </a:spcAft>
                      </a:pPr>
                      <a:r>
                        <a:rPr lang="es-CO" sz="1200" b="0" dirty="0">
                          <a:effectLst/>
                        </a:rPr>
                        <a:t>Reunión</a:t>
                      </a:r>
                      <a:endParaRPr lang="es-CO" sz="11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ctr"/>
                </a:tc>
                <a:tc>
                  <a:txBody>
                    <a:bodyPr/>
                    <a:lstStyle/>
                    <a:p>
                      <a:pPr algn="just">
                        <a:lnSpc>
                          <a:spcPct val="115000"/>
                        </a:lnSpc>
                        <a:spcAft>
                          <a:spcPts val="0"/>
                        </a:spcAft>
                      </a:pPr>
                      <a:r>
                        <a:rPr lang="es-CO" sz="1200" b="0" dirty="0">
                          <a:effectLst/>
                        </a:rPr>
                        <a:t>Reunión con directivos y visitas a puestos de trabajo</a:t>
                      </a:r>
                      <a:endParaRPr lang="es-CO" sz="1100" b="0" dirty="0">
                        <a:effectLst/>
                      </a:endParaRPr>
                    </a:p>
                    <a:p>
                      <a:pPr algn="just">
                        <a:lnSpc>
                          <a:spcPct val="115000"/>
                        </a:lnSpc>
                        <a:spcAft>
                          <a:spcPts val="0"/>
                        </a:spcAft>
                      </a:pPr>
                      <a:r>
                        <a:rPr lang="es-CO" sz="1200" b="0" dirty="0">
                          <a:effectLst/>
                        </a:rPr>
                        <a:t> </a:t>
                      </a:r>
                      <a:endParaRPr lang="es-CO" sz="1100" b="0" dirty="0">
                        <a:effectLst/>
                      </a:endParaRPr>
                    </a:p>
                    <a:p>
                      <a:pPr algn="just">
                        <a:lnSpc>
                          <a:spcPct val="115000"/>
                        </a:lnSpc>
                        <a:spcAft>
                          <a:spcPts val="0"/>
                        </a:spcAft>
                      </a:pPr>
                      <a:r>
                        <a:rPr lang="es-CO" sz="1200" b="0" dirty="0">
                          <a:effectLst/>
                        </a:rPr>
                        <a:t> </a:t>
                      </a:r>
                      <a:endParaRPr lang="es-CO" sz="11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gn="just">
                        <a:lnSpc>
                          <a:spcPct val="115000"/>
                        </a:lnSpc>
                        <a:spcAft>
                          <a:spcPts val="0"/>
                        </a:spcAft>
                      </a:pPr>
                      <a:r>
                        <a:rPr lang="es-CO" sz="1200" b="0">
                          <a:effectLst/>
                        </a:rPr>
                        <a:t>Mapa de procesos y procedimientos documentados</a:t>
                      </a:r>
                      <a:endParaRPr lang="es-CO" sz="1100" b="0">
                        <a:effectLst/>
                      </a:endParaRPr>
                    </a:p>
                    <a:p>
                      <a:pPr algn="just">
                        <a:lnSpc>
                          <a:spcPct val="115000"/>
                        </a:lnSpc>
                        <a:spcAft>
                          <a:spcPts val="0"/>
                        </a:spcAft>
                      </a:pPr>
                      <a:r>
                        <a:rPr lang="es-CO" sz="1200" b="0">
                          <a:effectLst/>
                        </a:rPr>
                        <a:t> </a:t>
                      </a:r>
                      <a:endParaRPr lang="es-CO" sz="1100" b="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extLst>
                  <a:ext uri="{0D108BD9-81ED-4DB2-BD59-A6C34878D82A}">
                    <a16:rowId xmlns:a16="http://schemas.microsoft.com/office/drawing/2014/main" val="80405361"/>
                  </a:ext>
                </a:extLst>
              </a:tr>
              <a:tr h="983504">
                <a:tc>
                  <a:txBody>
                    <a:bodyPr/>
                    <a:lstStyle/>
                    <a:p>
                      <a:pPr algn="just">
                        <a:lnSpc>
                          <a:spcPct val="115000"/>
                        </a:lnSpc>
                        <a:spcAft>
                          <a:spcPts val="1000"/>
                        </a:spcAft>
                      </a:pPr>
                      <a:r>
                        <a:rPr lang="es-CO" sz="1200" b="0">
                          <a:effectLst/>
                        </a:rPr>
                        <a:t>Desarrollar indicadores para conocer el grado de cumplimiento de requisitos con el cliente.</a:t>
                      </a:r>
                      <a:endParaRPr lang="es-CO" sz="1100" b="0">
                        <a:effectLst/>
                      </a:endParaRPr>
                    </a:p>
                    <a:p>
                      <a:pPr algn="just">
                        <a:lnSpc>
                          <a:spcPct val="115000"/>
                        </a:lnSpc>
                        <a:spcAft>
                          <a:spcPts val="1000"/>
                        </a:spcAft>
                      </a:pPr>
                      <a:r>
                        <a:rPr lang="es-CO" sz="1200" b="0">
                          <a:effectLst/>
                        </a:rPr>
                        <a:t> </a:t>
                      </a:r>
                      <a:endParaRPr lang="es-CO" sz="1100" b="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gn="just">
                        <a:lnSpc>
                          <a:spcPct val="115000"/>
                        </a:lnSpc>
                        <a:spcAft>
                          <a:spcPts val="0"/>
                        </a:spcAft>
                      </a:pPr>
                      <a:r>
                        <a:rPr lang="es-CO" sz="1200" b="0">
                          <a:effectLst/>
                        </a:rPr>
                        <a:t>Levantamiento de información</a:t>
                      </a:r>
                      <a:endParaRPr lang="es-CO" sz="1100" b="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ctr"/>
                </a:tc>
                <a:tc>
                  <a:txBody>
                    <a:bodyPr/>
                    <a:lstStyle/>
                    <a:p>
                      <a:pPr algn="just">
                        <a:lnSpc>
                          <a:spcPct val="115000"/>
                        </a:lnSpc>
                        <a:spcAft>
                          <a:spcPts val="0"/>
                        </a:spcAft>
                      </a:pPr>
                      <a:r>
                        <a:rPr lang="es-CO" sz="1200" b="0" dirty="0">
                          <a:effectLst/>
                        </a:rPr>
                        <a:t>Implementación de los formatos previamente establecidos</a:t>
                      </a:r>
                      <a:endParaRPr lang="es-CO" sz="1100" b="0" dirty="0">
                        <a:effectLst/>
                      </a:endParaRPr>
                    </a:p>
                    <a:p>
                      <a:pPr algn="just">
                        <a:lnSpc>
                          <a:spcPct val="115000"/>
                        </a:lnSpc>
                        <a:spcAft>
                          <a:spcPts val="0"/>
                        </a:spcAft>
                      </a:pPr>
                      <a:r>
                        <a:rPr lang="es-CO" sz="1200" b="0" dirty="0">
                          <a:effectLst/>
                        </a:rPr>
                        <a:t>Aplicación de matriz de resultados </a:t>
                      </a:r>
                      <a:endParaRPr lang="es-CO" sz="1100" b="0" dirty="0">
                        <a:effectLst/>
                      </a:endParaRPr>
                    </a:p>
                    <a:p>
                      <a:pPr algn="just">
                        <a:lnSpc>
                          <a:spcPct val="115000"/>
                        </a:lnSpc>
                        <a:spcAft>
                          <a:spcPts val="0"/>
                        </a:spcAft>
                      </a:pPr>
                      <a:r>
                        <a:rPr lang="es-CO" sz="1200" b="0" dirty="0">
                          <a:effectLst/>
                        </a:rPr>
                        <a:t> </a:t>
                      </a:r>
                      <a:endParaRPr lang="es-CO" sz="1100" b="0" dirty="0">
                        <a:effectLst/>
                      </a:endParaRPr>
                    </a:p>
                    <a:p>
                      <a:pPr algn="just">
                        <a:lnSpc>
                          <a:spcPct val="115000"/>
                        </a:lnSpc>
                        <a:spcAft>
                          <a:spcPts val="0"/>
                        </a:spcAft>
                      </a:pPr>
                      <a:r>
                        <a:rPr lang="es-CO" sz="1200" b="0" dirty="0">
                          <a:effectLst/>
                        </a:rPr>
                        <a:t> </a:t>
                      </a:r>
                      <a:endParaRPr lang="es-CO" sz="11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gn="just">
                        <a:lnSpc>
                          <a:spcPct val="115000"/>
                        </a:lnSpc>
                        <a:spcAft>
                          <a:spcPts val="0"/>
                        </a:spcAft>
                      </a:pPr>
                      <a:r>
                        <a:rPr lang="es-CO" sz="1200" b="0" dirty="0">
                          <a:effectLst/>
                        </a:rPr>
                        <a:t>Manual de calidad</a:t>
                      </a:r>
                      <a:endParaRPr lang="es-CO" sz="1100" b="0" dirty="0">
                        <a:effectLst/>
                      </a:endParaRPr>
                    </a:p>
                    <a:p>
                      <a:pPr algn="just">
                        <a:lnSpc>
                          <a:spcPct val="115000"/>
                        </a:lnSpc>
                        <a:spcAft>
                          <a:spcPts val="0"/>
                        </a:spcAft>
                      </a:pPr>
                      <a:r>
                        <a:rPr lang="es-CO" sz="1200" b="0" dirty="0">
                          <a:effectLst/>
                        </a:rPr>
                        <a:t> </a:t>
                      </a:r>
                      <a:endParaRPr lang="es-CO" sz="1100" b="0" dirty="0">
                        <a:effectLst/>
                      </a:endParaRPr>
                    </a:p>
                    <a:p>
                      <a:pPr algn="just">
                        <a:lnSpc>
                          <a:spcPct val="115000"/>
                        </a:lnSpc>
                        <a:spcAft>
                          <a:spcPts val="0"/>
                        </a:spcAft>
                      </a:pPr>
                      <a:r>
                        <a:rPr lang="es-CO" sz="1200" b="0" dirty="0">
                          <a:effectLst/>
                        </a:rPr>
                        <a:t> </a:t>
                      </a:r>
                      <a:endParaRPr lang="es-CO" sz="11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extLst>
                  <a:ext uri="{0D108BD9-81ED-4DB2-BD59-A6C34878D82A}">
                    <a16:rowId xmlns:a16="http://schemas.microsoft.com/office/drawing/2014/main" val="2448465020"/>
                  </a:ext>
                </a:extLst>
              </a:tr>
              <a:tr h="628227">
                <a:tc>
                  <a:txBody>
                    <a:bodyPr/>
                    <a:lstStyle/>
                    <a:p>
                      <a:pPr>
                        <a:lnSpc>
                          <a:spcPct val="115000"/>
                        </a:lnSpc>
                        <a:spcAft>
                          <a:spcPts val="1000"/>
                        </a:spcAft>
                      </a:pPr>
                      <a:r>
                        <a:rPr lang="es-CO" sz="1200" b="0" dirty="0">
                          <a:effectLst/>
                        </a:rPr>
                        <a:t>Sensibilizar del SGC a la empresa </a:t>
                      </a:r>
                      <a:endParaRPr lang="es-CO" sz="1100" b="0" dirty="0">
                        <a:effectLst/>
                      </a:endParaRPr>
                    </a:p>
                    <a:p>
                      <a:pPr>
                        <a:lnSpc>
                          <a:spcPct val="115000"/>
                        </a:lnSpc>
                        <a:spcAft>
                          <a:spcPts val="0"/>
                        </a:spcAft>
                      </a:pPr>
                      <a:r>
                        <a:rPr lang="es-CO" sz="1200" b="0" dirty="0">
                          <a:effectLst/>
                        </a:rPr>
                        <a:t> </a:t>
                      </a:r>
                      <a:endParaRPr lang="es-CO" sz="11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gn="ctr">
                        <a:lnSpc>
                          <a:spcPct val="115000"/>
                        </a:lnSpc>
                        <a:spcAft>
                          <a:spcPts val="0"/>
                        </a:spcAft>
                      </a:pPr>
                      <a:r>
                        <a:rPr lang="es-CO" sz="1200" b="0">
                          <a:effectLst/>
                        </a:rPr>
                        <a:t>Encuentros con responsables y colaboradores </a:t>
                      </a:r>
                      <a:endParaRPr lang="es-CO" sz="1100" b="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ctr"/>
                </a:tc>
                <a:tc>
                  <a:txBody>
                    <a:bodyPr/>
                    <a:lstStyle/>
                    <a:p>
                      <a:pPr algn="just">
                        <a:lnSpc>
                          <a:spcPct val="115000"/>
                        </a:lnSpc>
                        <a:spcAft>
                          <a:spcPts val="0"/>
                        </a:spcAft>
                      </a:pPr>
                      <a:r>
                        <a:rPr lang="es-CO" sz="1200" b="0" dirty="0">
                          <a:effectLst/>
                        </a:rPr>
                        <a:t>Charlas con los empleados con información sobre el SGC (5W2H)</a:t>
                      </a:r>
                      <a:endParaRPr lang="es-CO" sz="1100" b="0" dirty="0">
                        <a:effectLst/>
                      </a:endParaRPr>
                    </a:p>
                    <a:p>
                      <a:pPr algn="just">
                        <a:lnSpc>
                          <a:spcPct val="115000"/>
                        </a:lnSpc>
                        <a:spcAft>
                          <a:spcPts val="0"/>
                        </a:spcAft>
                      </a:pPr>
                      <a:r>
                        <a:rPr lang="es-CO" sz="1200" b="0" dirty="0">
                          <a:effectLst/>
                        </a:rPr>
                        <a:t> </a:t>
                      </a:r>
                      <a:endParaRPr lang="es-CO" sz="11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tc>
                  <a:txBody>
                    <a:bodyPr/>
                    <a:lstStyle/>
                    <a:p>
                      <a:pPr algn="just">
                        <a:lnSpc>
                          <a:spcPct val="115000"/>
                        </a:lnSpc>
                        <a:spcAft>
                          <a:spcPts val="0"/>
                        </a:spcAft>
                      </a:pPr>
                      <a:r>
                        <a:rPr lang="es-CO" sz="1200" b="0" dirty="0">
                          <a:effectLst/>
                        </a:rPr>
                        <a:t>Evaluación de conocimiento adquirido </a:t>
                      </a:r>
                      <a:endParaRPr lang="es-CO" sz="11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158" marR="30158" marT="0" marB="0" anchor="b"/>
                </a:tc>
                <a:extLst>
                  <a:ext uri="{0D108BD9-81ED-4DB2-BD59-A6C34878D82A}">
                    <a16:rowId xmlns:a16="http://schemas.microsoft.com/office/drawing/2014/main" val="45414196"/>
                  </a:ext>
                </a:extLst>
              </a:tr>
            </a:tbl>
          </a:graphicData>
        </a:graphic>
      </p:graphicFrame>
    </p:spTree>
    <p:extLst>
      <p:ext uri="{BB962C8B-B14F-4D97-AF65-F5344CB8AC3E}">
        <p14:creationId xmlns:p14="http://schemas.microsoft.com/office/powerpoint/2010/main" val="1653313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resultados</a:t>
            </a:r>
          </a:p>
        </p:txBody>
      </p:sp>
      <p:sp>
        <p:nvSpPr>
          <p:cNvPr id="3" name="Marcador de contenido 2"/>
          <p:cNvSpPr>
            <a:spLocks noGrp="1"/>
          </p:cNvSpPr>
          <p:nvPr>
            <p:ph sz="quarter" idx="13"/>
          </p:nvPr>
        </p:nvSpPr>
        <p:spPr>
          <a:xfrm>
            <a:off x="687976" y="851436"/>
            <a:ext cx="10394707" cy="3311189"/>
          </a:xfrm>
        </p:spPr>
        <p:txBody>
          <a:bodyPr/>
          <a:lstStyle/>
          <a:p>
            <a:pPr marL="0" indent="0" algn="just">
              <a:buNone/>
            </a:pPr>
            <a:r>
              <a:rPr lang="es-CO" cap="none" dirty="0"/>
              <a:t>El proyecto inicio con la búsqueda de la empresa para desarrollar el proyecto de la especialización la cual no debía tener implementado un sistema de gestión de calidad y que además sus directivos estuviesen interesados en una estructuración de este sistema. </a:t>
            </a:r>
          </a:p>
        </p:txBody>
      </p:sp>
      <p:pic>
        <p:nvPicPr>
          <p:cNvPr id="5128" name="Picture 8" descr="Resultado de imagen para busque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6725" y="3176296"/>
            <a:ext cx="2400300" cy="2392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128168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TM03457452[[fn=Celestial]]</Template>
  <TotalTime>6461</TotalTime>
  <Words>1627</Words>
  <Application>Microsoft Office PowerPoint</Application>
  <PresentationFormat>Panorámica</PresentationFormat>
  <Paragraphs>149</Paragraphs>
  <Slides>21</Slides>
  <Notes>20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21</vt:i4>
      </vt:variant>
    </vt:vector>
  </HeadingPairs>
  <TitlesOfParts>
    <vt:vector size="26" baseType="lpstr">
      <vt:lpstr>Arial</vt:lpstr>
      <vt:lpstr>Calibri</vt:lpstr>
      <vt:lpstr>Impact</vt:lpstr>
      <vt:lpstr>Times New Roman</vt:lpstr>
      <vt:lpstr>Evento principal</vt:lpstr>
      <vt:lpstr>PLANIFICACIÓN Y ESTRUCTURACIÓN DEL SISTEMA DE GESTIÓN DE CALIDAD BAJO LA NORMA ISO 9001:2015 EN LA EMPRESA BULK TRADING SA</vt:lpstr>
      <vt:lpstr>INTRODUCCION </vt:lpstr>
      <vt:lpstr>justificación</vt:lpstr>
      <vt:lpstr>OBJETIVOS </vt:lpstr>
      <vt:lpstr>Objetivos </vt:lpstr>
      <vt:lpstr>ISO 9001</vt:lpstr>
      <vt:lpstr>Bulk TRADING S.A.</vt:lpstr>
      <vt:lpstr>METODOLOGIA </vt:lpstr>
      <vt:lpstr>resultados</vt:lpstr>
      <vt:lpstr>Lista de checkeo</vt:lpstr>
      <vt:lpstr>Planificación estratégica</vt:lpstr>
      <vt:lpstr>Planificación estratégica</vt:lpstr>
      <vt:lpstr>Presentación de PowerPoint</vt:lpstr>
      <vt:lpstr>Gestión de calidad </vt:lpstr>
      <vt:lpstr>Gestión de calidad</vt:lpstr>
      <vt:lpstr>Presentación de PowerPoint</vt:lpstr>
      <vt:lpstr>Gestión de calidad</vt:lpstr>
      <vt:lpstr>Finalización </vt:lpstr>
      <vt:lpstr>Conclusiones </vt:lpstr>
      <vt:lpstr>Recomendaciones </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Luis Guio</dc:creator>
  <cp:lastModifiedBy>Luis Guio</cp:lastModifiedBy>
  <cp:revision>51</cp:revision>
  <dcterms:created xsi:type="dcterms:W3CDTF">2016-10-10T01:56:35Z</dcterms:created>
  <dcterms:modified xsi:type="dcterms:W3CDTF">2016-10-18T18:03:27Z</dcterms:modified>
</cp:coreProperties>
</file>